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911" r:id="rId2"/>
    <p:sldMasterId id="2147483921" r:id="rId3"/>
    <p:sldMasterId id="2147483953" r:id="rId4"/>
    <p:sldMasterId id="2147483963" r:id="rId5"/>
    <p:sldMasterId id="2147483973" r:id="rId6"/>
    <p:sldMasterId id="2147483983" r:id="rId7"/>
    <p:sldMasterId id="2147483993" r:id="rId8"/>
  </p:sldMasterIdLst>
  <p:notesMasterIdLst>
    <p:notesMasterId r:id="rId55"/>
  </p:notesMasterIdLst>
  <p:handoutMasterIdLst>
    <p:handoutMasterId r:id="rId56"/>
  </p:handoutMasterIdLst>
  <p:sldIdLst>
    <p:sldId id="353" r:id="rId9"/>
    <p:sldId id="354" r:id="rId10"/>
    <p:sldId id="616" r:id="rId11"/>
    <p:sldId id="620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21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3" r:id="rId32"/>
    <p:sldId id="622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3" r:id="rId42"/>
    <p:sldId id="664" r:id="rId43"/>
    <p:sldId id="666" r:id="rId44"/>
    <p:sldId id="667" r:id="rId45"/>
    <p:sldId id="668" r:id="rId46"/>
    <p:sldId id="669" r:id="rId47"/>
    <p:sldId id="665" r:id="rId48"/>
    <p:sldId id="670" r:id="rId49"/>
    <p:sldId id="671" r:id="rId50"/>
    <p:sldId id="672" r:id="rId51"/>
    <p:sldId id="673" r:id="rId52"/>
    <p:sldId id="674" r:id="rId53"/>
    <p:sldId id="675" r:id="rId54"/>
  </p:sldIdLst>
  <p:sldSz cx="13004800" cy="9753600"/>
  <p:notesSz cx="6858000" cy="9144000"/>
  <p:defaultTextStyle>
    <a:lvl1pPr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45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4887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733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69773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222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4664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397105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3955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32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>
                <a:latin typeface="Lucida Sans" pitchFamily="34" charset="0"/>
              </a:rPr>
              <a:pPr/>
              <a:t>6/3/14</a:t>
            </a:fld>
            <a:endParaRPr lang="en-US" dirty="0">
              <a:latin typeface="Lucida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>
                <a:latin typeface="Lucida Sans" pitchFamily="34" charset="0"/>
              </a:rPr>
              <a:pPr/>
              <a:t>‹#›</a:t>
            </a:fld>
            <a:endParaRPr lang="en-U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6586">
      <a:defRPr sz="1600">
        <a:latin typeface="Lucida Grande"/>
        <a:ea typeface="Lucida Grande"/>
        <a:cs typeface="Lucida Grande"/>
        <a:sym typeface="Lucida Grande"/>
      </a:defRPr>
    </a:lvl1pPr>
    <a:lvl2pPr indent="228297" defTabSz="456586">
      <a:defRPr sz="1600">
        <a:latin typeface="Lucida Grande"/>
        <a:ea typeface="Lucida Grande"/>
        <a:cs typeface="Lucida Grande"/>
        <a:sym typeface="Lucida Grande"/>
      </a:defRPr>
    </a:lvl2pPr>
    <a:lvl3pPr indent="456586" defTabSz="456586">
      <a:defRPr sz="1600">
        <a:latin typeface="Lucida Grande"/>
        <a:ea typeface="Lucida Grande"/>
        <a:cs typeface="Lucida Grande"/>
        <a:sym typeface="Lucida Grande"/>
      </a:defRPr>
    </a:lvl3pPr>
    <a:lvl4pPr indent="684887" defTabSz="456586">
      <a:defRPr sz="1600">
        <a:latin typeface="Lucida Grande"/>
        <a:ea typeface="Lucida Grande"/>
        <a:cs typeface="Lucida Grande"/>
        <a:sym typeface="Lucida Grande"/>
      </a:defRPr>
    </a:lvl4pPr>
    <a:lvl5pPr indent="913180" defTabSz="456586">
      <a:defRPr sz="1600">
        <a:latin typeface="Lucida Grande"/>
        <a:ea typeface="Lucida Grande"/>
        <a:cs typeface="Lucida Grande"/>
        <a:sym typeface="Lucida Grande"/>
      </a:defRPr>
    </a:lvl5pPr>
    <a:lvl6pPr indent="1141483" defTabSz="456586">
      <a:defRPr sz="1600">
        <a:latin typeface="Lucida Grande"/>
        <a:ea typeface="Lucida Grande"/>
        <a:cs typeface="Lucida Grande"/>
        <a:sym typeface="Lucida Grande"/>
      </a:defRPr>
    </a:lvl6pPr>
    <a:lvl7pPr indent="1369773" defTabSz="456586">
      <a:defRPr sz="1600">
        <a:latin typeface="Lucida Grande"/>
        <a:ea typeface="Lucida Grande"/>
        <a:cs typeface="Lucida Grande"/>
        <a:sym typeface="Lucida Grande"/>
      </a:defRPr>
    </a:lvl7pPr>
    <a:lvl8pPr indent="1598068" defTabSz="456586">
      <a:defRPr sz="1600">
        <a:latin typeface="Lucida Grande"/>
        <a:ea typeface="Lucida Grande"/>
        <a:cs typeface="Lucida Grande"/>
        <a:sym typeface="Lucida Grande"/>
      </a:defRPr>
    </a:lvl8pPr>
    <a:lvl9pPr indent="1826366" defTabSz="456586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9947" marR="49947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we take little solace in knowing that we encountered a statistically insignificant event.</a:t>
            </a:r>
          </a:p>
          <a:p>
            <a:pPr marL="49947" marR="49947" lvl="0" defTabSz="914400">
              <a:spcBef>
                <a:spcPts val="300"/>
              </a:spcBef>
              <a:buClr>
                <a:srgbClr val="000000"/>
              </a:buClr>
              <a:buFont typeface="Helvetica"/>
              <a:defRPr sz="1800"/>
            </a:pPr>
            <a:r>
              <a:rPr sz="10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Reference:</a:t>
            </a:r>
            <a:r>
              <a:rPr sz="1000"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http://www.cs.rice.edu/~scrosby/hash/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9947" marR="49947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we take little solace in knowing that we encountered a statistically insignificant event.</a:t>
            </a:r>
          </a:p>
          <a:p>
            <a:pPr marL="49947" marR="49947" lvl="0" defTabSz="914400">
              <a:spcBef>
                <a:spcPts val="300"/>
              </a:spcBef>
              <a:buClr>
                <a:srgbClr val="000000"/>
              </a:buClr>
              <a:buFont typeface="Helvetica"/>
              <a:defRPr sz="1800"/>
            </a:pPr>
            <a:r>
              <a:rPr sz="10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Reference:</a:t>
            </a:r>
            <a:r>
              <a:rPr sz="1000">
                <a:uFill>
                  <a:solidFill/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http://www.cs.rice.edu/~scrosby/hash/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deterministic hashing: proof is by the pigeonhole principle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8" name="Shape 6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Observation.  Each h </a:t>
            </a:r>
            <a:r>
              <a:rPr sz="12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∈</a:t>
            </a: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 H is efficiently computable and compactly representable.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[wayne s13] potential font problem with displayed formula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1" name="Shape 7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[wayne s13] potential font problem with displayed formula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4" Type="http://schemas.openxmlformats.org/officeDocument/2006/relationships/hyperlink" Target="http://www.cs.princeton.edu/~wayne/kleinberg-tardos" TargetMode="External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hyperlink" Target="http://www.cs.princeton.edu/~wayne" TargetMode="External"/><Relationship Id="rId3" Type="http://schemas.openxmlformats.org/officeDocument/2006/relationships/hyperlink" Target="http://www.cs.princeton.edu/~wayne/kleinberg-tardos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288" indent="0" algn="ctr">
              <a:buNone/>
              <a:defRPr/>
            </a:lvl2pPr>
            <a:lvl3pPr marL="1298592" indent="0" algn="ctr">
              <a:buNone/>
              <a:defRPr/>
            </a:lvl3pPr>
            <a:lvl4pPr marL="1947902" indent="0" algn="ctr">
              <a:buNone/>
              <a:defRPr/>
            </a:lvl4pPr>
            <a:lvl5pPr marL="2597197" indent="0" algn="ctr">
              <a:buNone/>
              <a:defRPr/>
            </a:lvl5pPr>
            <a:lvl6pPr marL="3246490" indent="0" algn="ctr">
              <a:buNone/>
              <a:defRPr/>
            </a:lvl6pPr>
            <a:lvl7pPr marL="3895797" indent="0" algn="ctr">
              <a:buNone/>
              <a:defRPr/>
            </a:lvl7pPr>
            <a:lvl8pPr marL="4545091" indent="0" algn="ctr">
              <a:buNone/>
              <a:defRPr/>
            </a:lvl8pPr>
            <a:lvl9pPr marL="51943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2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288" indent="0">
              <a:buNone/>
              <a:defRPr sz="2600"/>
            </a:lvl2pPr>
            <a:lvl3pPr marL="1298592" indent="0">
              <a:buNone/>
              <a:defRPr sz="2300"/>
            </a:lvl3pPr>
            <a:lvl4pPr marL="1947902" indent="0">
              <a:buNone/>
              <a:defRPr sz="2000"/>
            </a:lvl4pPr>
            <a:lvl5pPr marL="2597197" indent="0">
              <a:buNone/>
              <a:defRPr sz="2000"/>
            </a:lvl5pPr>
            <a:lvl6pPr marL="3246490" indent="0">
              <a:buNone/>
              <a:defRPr sz="2000"/>
            </a:lvl6pPr>
            <a:lvl7pPr marL="3895797" indent="0">
              <a:buNone/>
              <a:defRPr sz="2000"/>
            </a:lvl7pPr>
            <a:lvl8pPr marL="4545091" indent="0">
              <a:buNone/>
              <a:defRPr sz="2000"/>
            </a:lvl8pPr>
            <a:lvl9pPr marL="519439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41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71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53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87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12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701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55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0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19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288" indent="0">
              <a:buNone/>
              <a:defRPr sz="4000"/>
            </a:lvl2pPr>
            <a:lvl3pPr marL="1298592" indent="0">
              <a:buNone/>
              <a:defRPr sz="3400"/>
            </a:lvl3pPr>
            <a:lvl4pPr marL="1947902" indent="0">
              <a:buNone/>
              <a:defRPr sz="2800"/>
            </a:lvl4pPr>
            <a:lvl5pPr marL="2597197" indent="0">
              <a:buNone/>
              <a:defRPr sz="2800"/>
            </a:lvl5pPr>
            <a:lvl6pPr marL="3246490" indent="0">
              <a:buNone/>
              <a:defRPr sz="2800"/>
            </a:lvl6pPr>
            <a:lvl7pPr marL="3895797" indent="0">
              <a:buNone/>
              <a:defRPr sz="2800"/>
            </a:lvl7pPr>
            <a:lvl8pPr marL="4545091" indent="0">
              <a:buNone/>
              <a:defRPr sz="2800"/>
            </a:lvl8pPr>
            <a:lvl9pPr marL="519439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8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l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June 3,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ct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19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928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5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790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1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6983" indent="-48698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110" indent="-405822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3244" indent="-32464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2540" indent="-3246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1853" indent="-32464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1148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0441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69745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19032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88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90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9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91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June 3,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19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</p:sldLayoutIdLst>
  <p:transition xmlns:p14="http://schemas.microsoft.com/office/powerpoint/2010/main"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June 3,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19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Lecture 19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June 3,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3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10</a:t>
            </a:fld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Maximum 3-satisfiability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Maximum 3-satisfiability.  </a:t>
            </a:r>
            <a:r>
              <a:rPr sz="2400">
                <a:uFill>
                  <a:solidFill/>
                </a:uFill>
              </a:rPr>
              <a:t>Given a </a:t>
            </a:r>
            <a:r>
              <a:rPr sz="2200" cap="small">
                <a:uFill>
                  <a:solidFill/>
                </a:uFill>
              </a:rPr>
              <a:t>3-Sat</a:t>
            </a:r>
            <a:r>
              <a:rPr sz="2400">
                <a:uFill>
                  <a:solidFill/>
                </a:uFill>
              </a:rPr>
              <a:t> formula, find a truth assignment that satisfies as many clauses as possible.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Remark.  </a:t>
            </a:r>
            <a:r>
              <a:rPr sz="2400" b="1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NP</a:t>
            </a:r>
            <a:r>
              <a:rPr sz="2400">
                <a:uFill>
                  <a:solidFill/>
                </a:uFill>
              </a:rPr>
              <a:t>-hard search problem.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Simple idea.  </a:t>
            </a:r>
            <a:r>
              <a:rPr sz="2400">
                <a:uFill>
                  <a:solidFill/>
                </a:uFill>
              </a:rPr>
              <a:t>Flip a coin, and set each variable true with probability ½, independently for each variable.</a:t>
            </a:r>
          </a:p>
        </p:txBody>
      </p:sp>
      <p:pic>
        <p:nvPicPr>
          <p:cNvPr id="328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91100" y="3289300"/>
            <a:ext cx="3280552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5041900" y="1231900"/>
            <a:ext cx="3507534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exactly 3 distinct literals per clause</a:t>
            </a:r>
          </a:p>
        </p:txBody>
      </p:sp>
      <p:sp>
        <p:nvSpPr>
          <p:cNvPr id="330" name="Shape 330"/>
          <p:cNvSpPr/>
          <p:nvPr/>
        </p:nvSpPr>
        <p:spPr>
          <a:xfrm flipV="1">
            <a:off x="4878187" y="1473482"/>
            <a:ext cx="318089" cy="39331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11</a:t>
            </a:fld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 </a:t>
            </a:r>
            <a:r>
              <a:rPr sz="2400">
                <a:uFill>
                  <a:solidFill/>
                </a:uFill>
              </a:rPr>
              <a:t>Given a </a:t>
            </a:r>
            <a:r>
              <a:rPr sz="2200" cap="small">
                <a:uFill>
                  <a:solidFill/>
                </a:uFill>
              </a:rPr>
              <a:t>3-Sat</a:t>
            </a:r>
            <a:r>
              <a:rPr sz="2400">
                <a:uFill>
                  <a:solidFill/>
                </a:uFill>
              </a:rPr>
              <a:t> formula with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</a:rPr>
              <a:t> clauses, the expected number of clauses satisfied by a random assignment is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7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 8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Consider random variable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Z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</a:t>
            </a:r>
            <a:r>
              <a:rPr sz="2400"/>
              <a:t> weight of clauses satisfied by assignment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Z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.</a:t>
            </a:r>
          </a:p>
        </p:txBody>
      </p:sp>
      <p:pic>
        <p:nvPicPr>
          <p:cNvPr id="335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22986" y="4991100"/>
            <a:ext cx="5061939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Maximum 3-satisfiability:  analysis</a:t>
            </a:r>
          </a:p>
        </p:txBody>
      </p:sp>
      <p:pic>
        <p:nvPicPr>
          <p:cNvPr id="337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13400" y="2607733"/>
            <a:ext cx="44704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 flipH="1">
            <a:off x="4820886" y="5551447"/>
            <a:ext cx="563914" cy="42006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2489764" y="6044917"/>
            <a:ext cx="230032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linearity of expectation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12</a:t>
            </a:fld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Corollary.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 </a:t>
            </a:r>
            <a:r>
              <a:rPr sz="2400">
                <a:uFill>
                  <a:solidFill/>
                </a:uFill>
              </a:rPr>
              <a:t>For any instance of </a:t>
            </a:r>
            <a:r>
              <a:rPr sz="2200" cap="small">
                <a:uFill>
                  <a:solidFill/>
                </a:uFill>
              </a:rPr>
              <a:t>3-Sat</a:t>
            </a:r>
            <a:r>
              <a:rPr sz="2400">
                <a:uFill>
                  <a:solidFill/>
                </a:uFill>
              </a:rPr>
              <a:t>, there exists a truth assignment that satisfies at least a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7/8</a:t>
            </a:r>
            <a:r>
              <a:rPr sz="2400">
                <a:uFill>
                  <a:solidFill/>
                </a:uFill>
              </a:rPr>
              <a:t> fraction of all clauses.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Random variable is at least its expectation some of the time. 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Probabilistic method.  </a:t>
            </a:r>
            <a:r>
              <a:rPr sz="2400">
                <a:solidFill>
                  <a:srgbClr val="606060"/>
                </a:solidFill>
              </a:rPr>
              <a:t>[Paul Erdös]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 </a:t>
            </a:r>
            <a:r>
              <a:rPr sz="2400">
                <a:uFill>
                  <a:solidFill/>
                </a:uFill>
              </a:rPr>
              <a:t>Prove the existence of a non-obvious property</a:t>
            </a:r>
            <a:r>
              <a:rPr sz="22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by showing that a random construction produces it with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positive probability!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The Probabilistic Method</a:t>
            </a:r>
          </a:p>
        </p:txBody>
      </p:sp>
      <p:pic>
        <p:nvPicPr>
          <p:cNvPr id="345" name="Erdos_budapest_fall_1992.png"/>
          <p:cNvPicPr/>
          <p:nvPr/>
        </p:nvPicPr>
        <p:blipFill>
          <a:blip r:embed="rId2" cstate="print">
            <a:extLst/>
          </a:blip>
          <a:srcRect l="1846" b="49952"/>
          <a:stretch>
            <a:fillRect/>
          </a:stretch>
        </p:blipFill>
        <p:spPr>
          <a:xfrm>
            <a:off x="10055369" y="6403570"/>
            <a:ext cx="2139205" cy="2671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13</a:t>
            </a:fld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Maximum 3-satisfiability:  analysis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Q.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  </a:t>
            </a:r>
            <a:r>
              <a:rPr sz="2400">
                <a:uFill>
                  <a:solidFill/>
                </a:uFill>
              </a:rPr>
              <a:t>Can we turn this idea into a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7/8</a:t>
            </a:r>
            <a:r>
              <a:rPr sz="2400">
                <a:uFill>
                  <a:solidFill/>
                </a:uFill>
              </a:rPr>
              <a:t>-approximation algorithm?</a:t>
            </a:r>
            <a:br>
              <a:rPr sz="2400">
                <a:uFill>
                  <a:solidFill/>
                </a:uFill>
              </a:rPr>
            </a:br>
            <a:r>
              <a:rPr sz="2400">
                <a:solidFill>
                  <a:srgbClr val="0048AA"/>
                </a:solidFill>
              </a:rPr>
              <a:t>A.  </a:t>
            </a:r>
            <a:r>
              <a:rPr sz="2400">
                <a:uFill>
                  <a:solidFill/>
                </a:uFill>
              </a:rPr>
              <a:t>Yes (but a random variable can almost always be below its mean).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Lemma.  </a:t>
            </a:r>
            <a:r>
              <a:rPr sz="2400">
                <a:uFill>
                  <a:solidFill/>
                </a:uFill>
              </a:rPr>
              <a:t>The probability that a random assignment satisfies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 7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 8</a:t>
            </a:r>
            <a:r>
              <a:rPr sz="2400">
                <a:uFill>
                  <a:solidFill/>
                </a:uFill>
              </a:rPr>
              <a:t> clauses is at least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 / (8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>
                <a:uFill>
                  <a:solidFill/>
                </a:uFill>
              </a:rPr>
              <a:t> be probability that exactly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>
                <a:uFill>
                  <a:solidFill/>
                </a:uFill>
              </a:rPr>
              <a:t> clauses are satisfied;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be probability that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 7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 8</a:t>
            </a:r>
            <a:r>
              <a:rPr sz="2400">
                <a:uFill>
                  <a:solidFill/>
                </a:uFill>
              </a:rPr>
              <a:t> clauses are satisfied.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>Rearranging terms yields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≥  1 / (8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  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pic>
        <p:nvPicPr>
          <p:cNvPr id="351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14044" y="5283200"/>
            <a:ext cx="6273801" cy="303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14</a:t>
            </a:fld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Maximum 3-satisfiability:  analysis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Johnson's algorithm.  </a:t>
            </a:r>
            <a:r>
              <a:rPr sz="2400">
                <a:uFill>
                  <a:solidFill/>
                </a:uFill>
              </a:rPr>
              <a:t>Repeatedly generate random truth assignments until one of them satisfies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 7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 8</a:t>
            </a:r>
            <a:r>
              <a:rPr sz="2400">
                <a:uFill>
                  <a:solidFill/>
                </a:uFill>
              </a:rPr>
              <a:t> clauses.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Johnson's algorithm is a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7/8</a:t>
            </a:r>
            <a:r>
              <a:rPr sz="2400">
                <a:uFill>
                  <a:solidFill/>
                </a:uFill>
              </a:rPr>
              <a:t>-approximation algorithm.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By previous lemma, each iteration succeeds with probability ≥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1 / (8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By the waiting-time bound, the expected number of trials to find the satisfying assignment is at most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8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</a:rPr>
              <a:t>.   </a:t>
            </a:r>
            <a:r>
              <a:rPr sz="2400"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Universal hashing</a:t>
            </a:r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15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16</a:t>
            </a:fld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Dictionary data type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Dictionary.  </a:t>
            </a:r>
            <a:r>
              <a:rPr sz="2400">
                <a:uFill>
                  <a:solidFill/>
                </a:uFill>
              </a:rPr>
              <a:t>Given a universe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 of possible elements, maintain a subset</a:t>
            </a:r>
            <a:br>
              <a:rPr sz="2400">
                <a:uFill>
                  <a:solidFill/>
                </a:uFill>
              </a:rPr>
            </a:b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⊆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 so that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inserting</a:t>
            </a:r>
            <a:r>
              <a:rPr sz="2400">
                <a:uFill>
                  <a:solidFill/>
                </a:uFill>
              </a:rPr>
              <a:t>, deleting, and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searching</a:t>
            </a:r>
            <a:r>
              <a:rPr sz="2400">
                <a:uFill>
                  <a:solidFill/>
                </a:uFill>
              </a:rPr>
              <a:t>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is efficient.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Dictionary interface.</a:t>
            </a:r>
          </a:p>
          <a:p>
            <a:pPr marL="546100" lvl="1" indent="-419100">
              <a:tabLst>
                <a:tab pos="1244600" algn="l"/>
              </a:tabLst>
              <a:defRPr sz="1800"/>
            </a:pPr>
            <a:r>
              <a:rPr sz="2200"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create()</a:t>
            </a:r>
            <a:r>
              <a:rPr sz="2400"/>
              <a:t>:	 initialize a dictionary with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φ</a:t>
            </a:r>
            <a:r>
              <a:rPr sz="2400"/>
              <a:t>.</a:t>
            </a:r>
          </a:p>
          <a:p>
            <a:pPr marL="546100" lvl="1" indent="-419100">
              <a:tabLst>
                <a:tab pos="1244600" algn="l"/>
              </a:tabLst>
              <a:defRPr sz="1800"/>
            </a:pPr>
            <a:r>
              <a:rPr sz="2200"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insert(u)</a:t>
            </a:r>
            <a:r>
              <a:rPr sz="2400"/>
              <a:t>:	 add element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 to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.</a:t>
            </a:r>
          </a:p>
          <a:p>
            <a:pPr marL="546100" lvl="1" indent="-419100">
              <a:tabLst>
                <a:tab pos="1244600" algn="l"/>
              </a:tabLst>
              <a:defRPr sz="1800"/>
            </a:pPr>
            <a:r>
              <a:rPr sz="2200"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delete(u)</a:t>
            </a:r>
            <a:r>
              <a:rPr sz="2400"/>
              <a:t>:	 delete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(if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 is currently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).</a:t>
            </a:r>
          </a:p>
          <a:p>
            <a:pPr marL="546100" lvl="1" indent="-419100">
              <a:tabLst>
                <a:tab pos="1244600" algn="l"/>
              </a:tabLst>
              <a:defRPr sz="1800"/>
            </a:pPr>
            <a:r>
              <a:rPr sz="2200"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lookup(u)</a:t>
            </a:r>
            <a:r>
              <a:rPr sz="2400"/>
              <a:t>:	 is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?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Challenge.  </a:t>
            </a:r>
            <a:r>
              <a:rPr sz="2400">
                <a:uFill>
                  <a:solidFill/>
                </a:uFill>
              </a:rPr>
              <a:t>Universe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 can be extremely large so defining an array of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size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>
                <a:uFill>
                  <a:solidFill/>
                </a:uFill>
              </a:rPr>
              <a:t> is infeasible.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Applications.</a:t>
            </a:r>
            <a:r>
              <a:rPr sz="2400">
                <a:uFill>
                  <a:solidFill/>
                </a:uFill>
              </a:rPr>
              <a:t>  File systems, databases, Google, compilers, checksums P2P networks, associative arrays, cryptography, web caching, etc.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3848100" y="6057900"/>
            <a:ext cx="7137400" cy="3340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Hash function.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: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→ { 0, 1,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– 1 }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Hashing.  </a:t>
            </a:r>
            <a:r>
              <a:rPr sz="2400">
                <a:uFill>
                  <a:solidFill/>
                </a:uFill>
              </a:rPr>
              <a:t>Create an array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 of size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 When processing element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access array element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Collision.  </a:t>
            </a:r>
            <a:r>
              <a:rPr sz="2400">
                <a:uFill>
                  <a:solidFill/>
                </a:uFill>
              </a:rPr>
              <a:t>When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but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≠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A collision is expected after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Θ(√n)</a:t>
            </a:r>
            <a:r>
              <a:rPr sz="2400"/>
              <a:t> random insertions.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Separate chaining: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</a:t>
            </a:r>
            <a:r>
              <a:rPr sz="2400"/>
              <a:t> stores linked list of elements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 with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</a:p>
        </p:txBody>
      </p:sp>
      <p:sp>
        <p:nvSpPr>
          <p:cNvPr id="399" name="Shape 39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17</a:t>
            </a:fld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Hashing</a:t>
            </a:r>
          </a:p>
        </p:txBody>
      </p:sp>
      <p:grpSp>
        <p:nvGrpSpPr>
          <p:cNvPr id="2" name="Group 404"/>
          <p:cNvGrpSpPr/>
          <p:nvPr/>
        </p:nvGrpSpPr>
        <p:grpSpPr>
          <a:xfrm>
            <a:off x="5116124" y="6324600"/>
            <a:ext cx="1181101" cy="381001"/>
            <a:chOff x="0" y="0"/>
            <a:chExt cx="1181100" cy="381000"/>
          </a:xfrm>
        </p:grpSpPr>
        <p:sp>
          <p:nvSpPr>
            <p:cNvPr id="402" name="Shape 402"/>
            <p:cNvSpPr/>
            <p:nvPr/>
          </p:nvSpPr>
          <p:spPr>
            <a:xfrm>
              <a:off x="0" y="0"/>
              <a:ext cx="1181100" cy="381001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43222" y="121360"/>
              <a:ext cx="894654" cy="159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rPr dirty="0"/>
                <a:t>jocularly</a:t>
              </a:r>
            </a:p>
          </p:txBody>
        </p:sp>
      </p:grpSp>
      <p:grpSp>
        <p:nvGrpSpPr>
          <p:cNvPr id="3" name="Group 407"/>
          <p:cNvGrpSpPr/>
          <p:nvPr/>
        </p:nvGrpSpPr>
        <p:grpSpPr>
          <a:xfrm>
            <a:off x="6841066" y="6324600"/>
            <a:ext cx="1257301" cy="381000"/>
            <a:chOff x="0" y="0"/>
            <a:chExt cx="1257300" cy="381000"/>
          </a:xfrm>
        </p:grpSpPr>
        <p:sp>
          <p:nvSpPr>
            <p:cNvPr id="405" name="Shape 405"/>
            <p:cNvSpPr/>
            <p:nvPr/>
          </p:nvSpPr>
          <p:spPr>
            <a:xfrm>
              <a:off x="0" y="0"/>
              <a:ext cx="1257300" cy="38100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52464" y="121360"/>
              <a:ext cx="952373" cy="159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rPr dirty="0"/>
                <a:t>seriously</a:t>
              </a:r>
            </a:p>
          </p:txBody>
        </p:sp>
      </p:grpSp>
      <p:sp>
        <p:nvSpPr>
          <p:cNvPr id="433" name="Shape 433"/>
          <p:cNvSpPr/>
          <p:nvPr/>
        </p:nvSpPr>
        <p:spPr>
          <a:xfrm>
            <a:off x="6297224" y="6515100"/>
            <a:ext cx="54384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4" name="Group 411"/>
          <p:cNvGrpSpPr/>
          <p:nvPr/>
        </p:nvGrpSpPr>
        <p:grpSpPr>
          <a:xfrm>
            <a:off x="5122897" y="7626773"/>
            <a:ext cx="1181101" cy="381001"/>
            <a:chOff x="0" y="0"/>
            <a:chExt cx="1181100" cy="381000"/>
          </a:xfrm>
        </p:grpSpPr>
        <p:sp>
          <p:nvSpPr>
            <p:cNvPr id="409" name="Shape 409"/>
            <p:cNvSpPr/>
            <p:nvPr/>
          </p:nvSpPr>
          <p:spPr>
            <a:xfrm>
              <a:off x="0" y="0"/>
              <a:ext cx="1181100" cy="38100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192106" y="122082"/>
              <a:ext cx="796888" cy="161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t>suburban</a:t>
              </a:r>
            </a:p>
          </p:txBody>
        </p:sp>
      </p:grpSp>
      <p:grpSp>
        <p:nvGrpSpPr>
          <p:cNvPr id="5" name="Group 414"/>
          <p:cNvGrpSpPr/>
          <p:nvPr/>
        </p:nvGrpSpPr>
        <p:grpSpPr>
          <a:xfrm>
            <a:off x="6898640" y="7626773"/>
            <a:ext cx="1219201" cy="381001"/>
            <a:chOff x="0" y="0"/>
            <a:chExt cx="1219200" cy="381000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1219201" cy="38100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92857" y="122082"/>
              <a:ext cx="1033486" cy="161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t>untravelled</a:t>
              </a:r>
            </a:p>
          </p:txBody>
        </p:sp>
      </p:grpSp>
      <p:sp>
        <p:nvSpPr>
          <p:cNvPr id="434" name="Shape 434"/>
          <p:cNvSpPr/>
          <p:nvPr/>
        </p:nvSpPr>
        <p:spPr>
          <a:xfrm>
            <a:off x="6303997" y="7817273"/>
            <a:ext cx="59464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6" name="Group 418"/>
          <p:cNvGrpSpPr/>
          <p:nvPr/>
        </p:nvGrpSpPr>
        <p:grpSpPr>
          <a:xfrm>
            <a:off x="8768644" y="7626773"/>
            <a:ext cx="1612901" cy="381001"/>
            <a:chOff x="0" y="0"/>
            <a:chExt cx="1612899" cy="381000"/>
          </a:xfrm>
        </p:grpSpPr>
        <p:sp>
          <p:nvSpPr>
            <p:cNvPr id="416" name="Shape 416"/>
            <p:cNvSpPr/>
            <p:nvPr/>
          </p:nvSpPr>
          <p:spPr>
            <a:xfrm>
              <a:off x="0" y="0"/>
              <a:ext cx="1612900" cy="38100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117015" y="122082"/>
              <a:ext cx="1378870" cy="161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t>considerating</a:t>
              </a:r>
            </a:p>
          </p:txBody>
        </p:sp>
      </p:grpSp>
      <p:sp>
        <p:nvSpPr>
          <p:cNvPr id="435" name="Shape 435"/>
          <p:cNvSpPr/>
          <p:nvPr/>
        </p:nvSpPr>
        <p:spPr>
          <a:xfrm>
            <a:off x="8117840" y="7817273"/>
            <a:ext cx="65080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/>
            <a:miter lim="400000"/>
            <a:tailEnd type="triangle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7" name="Group 422"/>
          <p:cNvGrpSpPr/>
          <p:nvPr/>
        </p:nvGrpSpPr>
        <p:grpSpPr>
          <a:xfrm>
            <a:off x="5138702" y="8778804"/>
            <a:ext cx="1181101" cy="381001"/>
            <a:chOff x="0" y="0"/>
            <a:chExt cx="1181100" cy="381000"/>
          </a:xfrm>
        </p:grpSpPr>
        <p:sp>
          <p:nvSpPr>
            <p:cNvPr id="420" name="Shape 420"/>
            <p:cNvSpPr/>
            <p:nvPr/>
          </p:nvSpPr>
          <p:spPr>
            <a:xfrm>
              <a:off x="0" y="0"/>
              <a:ext cx="1181100" cy="38100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192105" y="122082"/>
              <a:ext cx="796889" cy="161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buFont typeface="Helvetica"/>
                <a:tabLst>
                  <a:tab pos="1066800" algn="l"/>
                </a:tabLst>
                <a:defRPr sz="1200" b="1">
                  <a:solidFill>
                    <a:srgbClr val="000000"/>
                  </a:solidFill>
                  <a:latin typeface="Lucida Sans Typewriter Regular"/>
                  <a:ea typeface="Lucida Sans Typewriter Regular"/>
                  <a:cs typeface="Lucida Sans Typewriter Regular"/>
                  <a:sym typeface="Lucida Sans Typewriter Regular"/>
                </a:defRPr>
              </a:lvl1pPr>
            </a:lstStyle>
            <a:p>
              <a:pPr defTabSz="1449492">
                <a:defRPr sz="1800" b="0"/>
              </a:pPr>
              <a:r>
                <a:t>browsing</a:t>
              </a:r>
            </a:p>
          </p:txBody>
        </p:sp>
      </p:grpSp>
      <p:sp>
        <p:nvSpPr>
          <p:cNvPr id="423" name="Shape 423"/>
          <p:cNvSpPr/>
          <p:nvPr/>
        </p:nvSpPr>
        <p:spPr>
          <a:xfrm>
            <a:off x="4497634" y="6438900"/>
            <a:ext cx="546101" cy="2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buClr>
                <a:srgbClr val="007600"/>
              </a:buClr>
              <a:buFont typeface="Helvetica"/>
              <a:tabLst>
                <a:tab pos="1066800" algn="l"/>
              </a:tabLst>
              <a:defRPr sz="1400" b="1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  <a:uFillTx/>
              </a:defRPr>
            </a:pPr>
            <a:r>
              <a:t>H[1]</a:t>
            </a:r>
          </a:p>
        </p:txBody>
      </p:sp>
      <p:sp>
        <p:nvSpPr>
          <p:cNvPr id="424" name="Shape 424"/>
          <p:cNvSpPr/>
          <p:nvPr/>
        </p:nvSpPr>
        <p:spPr>
          <a:xfrm>
            <a:off x="4497634" y="7074746"/>
            <a:ext cx="546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buClr>
                <a:srgbClr val="007600"/>
              </a:buClr>
              <a:buFont typeface="Helvetica"/>
              <a:tabLst>
                <a:tab pos="1066800" algn="l"/>
              </a:tabLst>
              <a:defRPr sz="1400" b="1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  <a:uFillTx/>
              </a:defRPr>
            </a:pPr>
            <a:r>
              <a:t>H[2]</a:t>
            </a:r>
          </a:p>
        </p:txBody>
      </p:sp>
      <p:sp>
        <p:nvSpPr>
          <p:cNvPr id="425" name="Shape 425"/>
          <p:cNvSpPr/>
          <p:nvPr/>
        </p:nvSpPr>
        <p:spPr>
          <a:xfrm>
            <a:off x="4216401" y="8900159"/>
            <a:ext cx="77075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900"/>
              </a:spcBef>
              <a:buClr>
                <a:srgbClr val="007600"/>
              </a:buClr>
              <a:buFont typeface="Helvetica"/>
              <a:tabLst>
                <a:tab pos="1066800" algn="l"/>
              </a:tabLst>
              <a:defRPr sz="1400" b="1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  <a:uFillTx/>
              </a:defRPr>
            </a:pPr>
            <a:r>
              <a:rPr dirty="0"/>
              <a:t>H[n]</a:t>
            </a:r>
          </a:p>
        </p:txBody>
      </p:sp>
      <p:sp>
        <p:nvSpPr>
          <p:cNvPr id="426" name="Shape 426"/>
          <p:cNvSpPr/>
          <p:nvPr/>
        </p:nvSpPr>
        <p:spPr>
          <a:xfrm>
            <a:off x="4785360" y="8314266"/>
            <a:ext cx="27094" cy="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4785360" y="8429413"/>
            <a:ext cx="27094" cy="27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4785360" y="8542302"/>
            <a:ext cx="27094" cy="27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4494248" y="7724986"/>
            <a:ext cx="5461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buClr>
                <a:srgbClr val="007600"/>
              </a:buClr>
              <a:buFont typeface="Helvetica"/>
              <a:tabLst>
                <a:tab pos="1066800" algn="l"/>
              </a:tabLst>
              <a:defRPr sz="1400" b="1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  <a:uFillTx/>
              </a:defRPr>
            </a:pPr>
            <a:r>
              <a:t>H[3]</a:t>
            </a:r>
          </a:p>
        </p:txBody>
      </p:sp>
      <p:sp>
        <p:nvSpPr>
          <p:cNvPr id="430" name="Shape 430"/>
          <p:cNvSpPr/>
          <p:nvPr/>
        </p:nvSpPr>
        <p:spPr>
          <a:xfrm>
            <a:off x="5421573" y="7065433"/>
            <a:ext cx="441227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400" b="1"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</a:defRPr>
            </a:pPr>
            <a:r>
              <a:t>null</a:t>
            </a:r>
          </a:p>
        </p:txBody>
      </p:sp>
      <p:sp>
        <p:nvSpPr>
          <p:cNvPr id="431" name="Shape 431"/>
          <p:cNvSpPr/>
          <p:nvPr/>
        </p:nvSpPr>
        <p:spPr>
          <a:xfrm>
            <a:off x="7980984" y="3594100"/>
            <a:ext cx="1717142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birthday paradox</a:t>
            </a:r>
          </a:p>
        </p:txBody>
      </p:sp>
      <p:sp>
        <p:nvSpPr>
          <p:cNvPr id="432" name="Shape 432"/>
          <p:cNvSpPr/>
          <p:nvPr/>
        </p:nvSpPr>
        <p:spPr>
          <a:xfrm flipV="1">
            <a:off x="7696200" y="3889668"/>
            <a:ext cx="256436" cy="35213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18</a:t>
            </a:fld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Ad-hoc hash function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Ad hoc hash function.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Deterministic hashing.  </a:t>
            </a:r>
            <a:r>
              <a:rPr sz="2400">
                <a:uFill>
                  <a:solidFill/>
                </a:uFill>
              </a:rPr>
              <a:t>If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  ≥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</a:rPr>
              <a:t>, then for any fixed hash function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there is a subset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⊆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elements that all hash to same slot.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Thus,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Θ(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 per search in worst-case.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Q.  </a:t>
            </a:r>
            <a:r>
              <a:rPr sz="2400">
                <a:uFill>
                  <a:solidFill/>
                </a:uFill>
              </a:rPr>
              <a:t>But isn't ad-hoc hash function good enough in practice?</a:t>
            </a:r>
          </a:p>
        </p:txBody>
      </p:sp>
      <p:sp>
        <p:nvSpPr>
          <p:cNvPr id="441" name="Shape 441"/>
          <p:cNvSpPr/>
          <p:nvPr/>
        </p:nvSpPr>
        <p:spPr>
          <a:xfrm>
            <a:off x="2555804" y="2271324"/>
            <a:ext cx="6375401" cy="2813757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7800" tIns="177800" rIns="177800" bIns="177800">
            <a:spAutoFit/>
          </a:bodyPr>
          <a:lstStyle/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int hash(String s, int n) {</a:t>
            </a:r>
          </a:p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int hash = 0;</a:t>
            </a:r>
          </a:p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for (int i = 0; i &lt; s.length(); i++)</a:t>
            </a:r>
          </a:p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   hash = (</a:t>
            </a:r>
            <a:r>
              <a:rPr sz="1800">
                <a:solidFill>
                  <a:srgbClr val="0048AA"/>
                </a:solidFill>
                <a:uFill>
                  <a:solidFill>
                    <a:srgbClr val="0048AA"/>
                  </a:solidFill>
                </a:u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31</a:t>
            </a: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* hash) + s[i];</a:t>
            </a:r>
          </a:p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   return hash % n;</a:t>
            </a:r>
          </a:p>
          <a:p>
            <a:pPr marL="7224" marR="7224" algn="l" defTabSz="457200">
              <a:lnSpc>
                <a:spcPct val="100000"/>
              </a:lnSpc>
              <a:spcBef>
                <a:spcPts val="13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Lucida Sans Typewriter Regular"/>
                <a:ea typeface="Lucida Sans Typewriter Regular"/>
                <a:cs typeface="Lucida Sans Typewriter Regular"/>
                <a:sym typeface="Lucida Sans Typewriter Regular"/>
              </a:rPr>
              <a:t>}</a:t>
            </a:r>
          </a:p>
        </p:txBody>
      </p:sp>
      <p:sp>
        <p:nvSpPr>
          <p:cNvPr id="442" name="Shape 442"/>
          <p:cNvSpPr/>
          <p:nvPr/>
        </p:nvSpPr>
        <p:spPr>
          <a:xfrm>
            <a:off x="4015733" y="4525151"/>
            <a:ext cx="378192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hash function ala Java string library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19</a:t>
            </a:fld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Algorithmic complexity attacks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When can't we live with ad hoc hash function?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Obvious situations:  aircraft control, nuclear reactors.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Surprising situations:  denial-of-service attacks.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Real world exploits.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[Crosby-Wallach 2003]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Bro server:  send carefully chosen packets to DOS the server,</a:t>
            </a:r>
            <a:br>
              <a:rPr sz="2400"/>
            </a:br>
            <a:r>
              <a:rPr sz="2400"/>
              <a:t>using less bandwidth than a dial-up modem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Perl 5.8.0:  insert carefully chosen strings into associative array.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Linux 2.4.20 kernel:  save files with carefully chosen names.</a:t>
            </a:r>
          </a:p>
        </p:txBody>
      </p:sp>
      <p:sp>
        <p:nvSpPr>
          <p:cNvPr id="450" name="Shape 450"/>
          <p:cNvSpPr/>
          <p:nvPr/>
        </p:nvSpPr>
        <p:spPr>
          <a:xfrm>
            <a:off x="6344073" y="3242451"/>
            <a:ext cx="5638801" cy="82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malicious adversary learns your ad hoc hash function (e.g., by reading Java API) and causes a big pile-up in a single slot that grinds performance to a halt</a:t>
            </a:r>
          </a:p>
        </p:txBody>
      </p:sp>
      <p:sp>
        <p:nvSpPr>
          <p:cNvPr id="451" name="Shape 451"/>
          <p:cNvSpPr/>
          <p:nvPr/>
        </p:nvSpPr>
        <p:spPr>
          <a:xfrm>
            <a:off x="6194505" y="2703339"/>
            <a:ext cx="297602" cy="38308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June 3,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CS38 Lecture 19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randomness in </a:t>
            </a:r>
            <a:r>
              <a:rPr lang="en-US" dirty="0" smtClean="0">
                <a:latin typeface="Arial" charset="0"/>
              </a:rPr>
              <a:t>algorithms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max-3-sat approximation algorithm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universal hashing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load balancing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Course summary and review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56" name="Shape 45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20</a:t>
            </a:fld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Hashing performance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Ideal hash function.  </a:t>
            </a:r>
            <a:r>
              <a:rPr sz="2400">
                <a:uFill>
                  <a:solidFill/>
                </a:uFill>
              </a:rPr>
              <a:t>Maps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elements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uniformly at random</a:t>
            </a:r>
            <a:r>
              <a:rPr sz="2400">
                <a:uFill>
                  <a:solidFill/>
                </a:uFill>
              </a:rPr>
              <a:t> to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</a:rPr>
              <a:t> hash slots.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Running time depends on length of chains.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Average length of chain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  α  =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Choose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≈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⇒ </a:t>
            </a:r>
            <a:r>
              <a:rPr sz="2400"/>
              <a:t> on average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(1)</a:t>
            </a:r>
            <a:r>
              <a:rPr sz="2400"/>
              <a:t> per insert, lookup, or delete.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Challenge.  </a:t>
            </a:r>
            <a:r>
              <a:rPr sz="2400">
                <a:uFill>
                  <a:solidFill/>
                </a:uFill>
              </a:rPr>
              <a:t>Achieve idealized randomized guarantees, but with a hash function where you can easily find items where you put them.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Approach.  </a:t>
            </a:r>
            <a:r>
              <a:rPr sz="2400">
                <a:uFill>
                  <a:solidFill/>
                </a:uFill>
              </a:rPr>
              <a:t>Use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randomization</a:t>
            </a:r>
            <a:r>
              <a:rPr sz="2400">
                <a:uFill>
                  <a:solidFill/>
                </a:uFill>
              </a:rPr>
              <a:t> in the choice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sp>
        <p:nvSpPr>
          <p:cNvPr id="459" name="Shape 459"/>
          <p:cNvSpPr/>
          <p:nvPr/>
        </p:nvSpPr>
        <p:spPr>
          <a:xfrm>
            <a:off x="4137942" y="6731000"/>
            <a:ext cx="5914234" cy="5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adversary knows the randomized algorithm you're using,</a:t>
            </a:r>
          </a:p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but doesn't know random choices that the algorithm makes</a:t>
            </a:r>
          </a:p>
        </p:txBody>
      </p:sp>
      <p:sp>
        <p:nvSpPr>
          <p:cNvPr id="460" name="Shape 460"/>
          <p:cNvSpPr/>
          <p:nvPr/>
        </p:nvSpPr>
        <p:spPr>
          <a:xfrm>
            <a:off x="4430165" y="6194505"/>
            <a:ext cx="253596" cy="384660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65" name="Shape 46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21</a:t>
            </a:fld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Universal hashing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Universal family of hash functions.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[Carter-Wegman 1980s]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any pair of elements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/>
              <a:t>,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Can select random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/>
              <a:t> efficiently.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Can compute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efficiently.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},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2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pic>
        <p:nvPicPr>
          <p:cNvPr id="468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77849" y="1856175"/>
            <a:ext cx="35560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/>
        </p:nvSpPr>
        <p:spPr>
          <a:xfrm>
            <a:off x="7580207" y="2921846"/>
            <a:ext cx="281320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chosen uniformly at random</a:t>
            </a:r>
          </a:p>
        </p:txBody>
      </p:sp>
      <p:sp>
        <p:nvSpPr>
          <p:cNvPr id="470" name="Shape 470"/>
          <p:cNvSpPr/>
          <p:nvPr/>
        </p:nvSpPr>
        <p:spPr>
          <a:xfrm>
            <a:off x="7434729" y="2387600"/>
            <a:ext cx="293080" cy="451274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" name="Group 473"/>
          <p:cNvGrpSpPr/>
          <p:nvPr/>
        </p:nvGrpSpPr>
        <p:grpSpPr>
          <a:xfrm>
            <a:off x="2921000" y="4660900"/>
            <a:ext cx="431800" cy="431800"/>
            <a:chOff x="0" y="0"/>
            <a:chExt cx="431800" cy="431800"/>
          </a:xfrm>
        </p:grpSpPr>
        <p:sp>
          <p:nvSpPr>
            <p:cNvPr id="471" name="Shape 471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149083" y="85372"/>
              <a:ext cx="13894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a</a:t>
              </a:r>
            </a:p>
          </p:txBody>
        </p:sp>
      </p:grpSp>
      <p:grpSp>
        <p:nvGrpSpPr>
          <p:cNvPr id="3" name="Group 476"/>
          <p:cNvGrpSpPr/>
          <p:nvPr/>
        </p:nvGrpSpPr>
        <p:grpSpPr>
          <a:xfrm>
            <a:off x="3365500" y="4660900"/>
            <a:ext cx="431800" cy="431800"/>
            <a:chOff x="0" y="0"/>
            <a:chExt cx="431800" cy="431800"/>
          </a:xfrm>
        </p:grpSpPr>
        <p:sp>
          <p:nvSpPr>
            <p:cNvPr id="474" name="Shape 474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32530" y="85372"/>
              <a:ext cx="15658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b</a:t>
              </a:r>
            </a:p>
          </p:txBody>
        </p:sp>
      </p:grpSp>
      <p:grpSp>
        <p:nvGrpSpPr>
          <p:cNvPr id="4" name="Group 479"/>
          <p:cNvGrpSpPr/>
          <p:nvPr/>
        </p:nvGrpSpPr>
        <p:grpSpPr>
          <a:xfrm>
            <a:off x="3797300" y="4660900"/>
            <a:ext cx="431800" cy="431800"/>
            <a:chOff x="0" y="0"/>
            <a:chExt cx="431800" cy="431800"/>
          </a:xfrm>
        </p:grpSpPr>
        <p:sp>
          <p:nvSpPr>
            <p:cNvPr id="477" name="Shape 477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47618" y="85372"/>
              <a:ext cx="12979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c</a:t>
              </a:r>
            </a:p>
          </p:txBody>
        </p:sp>
      </p:grpSp>
      <p:grpSp>
        <p:nvGrpSpPr>
          <p:cNvPr id="5" name="Group 482"/>
          <p:cNvGrpSpPr/>
          <p:nvPr/>
        </p:nvGrpSpPr>
        <p:grpSpPr>
          <a:xfrm>
            <a:off x="4229100" y="4660900"/>
            <a:ext cx="431800" cy="431800"/>
            <a:chOff x="0" y="0"/>
            <a:chExt cx="431800" cy="431800"/>
          </a:xfrm>
        </p:grpSpPr>
        <p:sp>
          <p:nvSpPr>
            <p:cNvPr id="480" name="Shape 480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35917" y="85372"/>
              <a:ext cx="156580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d</a:t>
              </a:r>
            </a:p>
          </p:txBody>
        </p:sp>
      </p:grpSp>
      <p:grpSp>
        <p:nvGrpSpPr>
          <p:cNvPr id="6" name="Group 485"/>
          <p:cNvGrpSpPr/>
          <p:nvPr/>
        </p:nvGrpSpPr>
        <p:grpSpPr>
          <a:xfrm>
            <a:off x="4660900" y="4660900"/>
            <a:ext cx="431800" cy="431800"/>
            <a:chOff x="0" y="0"/>
            <a:chExt cx="431800" cy="431800"/>
          </a:xfrm>
        </p:grpSpPr>
        <p:sp>
          <p:nvSpPr>
            <p:cNvPr id="483" name="Shape 48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45870" y="85372"/>
              <a:ext cx="140060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e</a:t>
              </a:r>
            </a:p>
          </p:txBody>
        </p:sp>
      </p:grpSp>
      <p:grpSp>
        <p:nvGrpSpPr>
          <p:cNvPr id="7" name="Group 488"/>
          <p:cNvGrpSpPr/>
          <p:nvPr/>
        </p:nvGrpSpPr>
        <p:grpSpPr>
          <a:xfrm>
            <a:off x="5092700" y="4660900"/>
            <a:ext cx="431800" cy="431800"/>
            <a:chOff x="0" y="0"/>
            <a:chExt cx="431800" cy="431800"/>
          </a:xfrm>
        </p:grpSpPr>
        <p:sp>
          <p:nvSpPr>
            <p:cNvPr id="486" name="Shape 486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54093" y="85372"/>
              <a:ext cx="12700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f</a:t>
              </a:r>
            </a:p>
          </p:txBody>
        </p:sp>
      </p:grpSp>
      <p:grpSp>
        <p:nvGrpSpPr>
          <p:cNvPr id="8" name="Group 491"/>
          <p:cNvGrpSpPr/>
          <p:nvPr/>
        </p:nvGrpSpPr>
        <p:grpSpPr>
          <a:xfrm>
            <a:off x="2921000" y="5092700"/>
            <a:ext cx="431800" cy="431800"/>
            <a:chOff x="0" y="0"/>
            <a:chExt cx="431800" cy="431800"/>
          </a:xfrm>
        </p:grpSpPr>
        <p:sp>
          <p:nvSpPr>
            <p:cNvPr id="489" name="Shape 489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151232" y="10611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9" name="Group 494"/>
          <p:cNvGrpSpPr/>
          <p:nvPr/>
        </p:nvGrpSpPr>
        <p:grpSpPr>
          <a:xfrm>
            <a:off x="3365500" y="5092700"/>
            <a:ext cx="431800" cy="431800"/>
            <a:chOff x="0" y="0"/>
            <a:chExt cx="431800" cy="431800"/>
          </a:xfrm>
        </p:grpSpPr>
        <p:sp>
          <p:nvSpPr>
            <p:cNvPr id="492" name="Shape 492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40226" y="10611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10" name="Group 497"/>
          <p:cNvGrpSpPr/>
          <p:nvPr/>
        </p:nvGrpSpPr>
        <p:grpSpPr>
          <a:xfrm>
            <a:off x="3797300" y="5092700"/>
            <a:ext cx="431800" cy="431800"/>
            <a:chOff x="0" y="0"/>
            <a:chExt cx="431800" cy="431800"/>
          </a:xfrm>
        </p:grpSpPr>
        <p:sp>
          <p:nvSpPr>
            <p:cNvPr id="495" name="Shape 495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41919" y="10611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11" name="Group 500"/>
          <p:cNvGrpSpPr/>
          <p:nvPr/>
        </p:nvGrpSpPr>
        <p:grpSpPr>
          <a:xfrm>
            <a:off x="4229100" y="5092700"/>
            <a:ext cx="431800" cy="431800"/>
            <a:chOff x="0" y="0"/>
            <a:chExt cx="431800" cy="431800"/>
          </a:xfrm>
        </p:grpSpPr>
        <p:sp>
          <p:nvSpPr>
            <p:cNvPr id="498" name="Shape 498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43612" y="106115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12" name="Group 503"/>
          <p:cNvGrpSpPr/>
          <p:nvPr/>
        </p:nvGrpSpPr>
        <p:grpSpPr>
          <a:xfrm>
            <a:off x="4660900" y="5092700"/>
            <a:ext cx="431800" cy="431800"/>
            <a:chOff x="0" y="0"/>
            <a:chExt cx="431800" cy="431800"/>
          </a:xfrm>
        </p:grpSpPr>
        <p:sp>
          <p:nvSpPr>
            <p:cNvPr id="501" name="Shape 501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145305" y="106115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13" name="Group 506"/>
          <p:cNvGrpSpPr/>
          <p:nvPr/>
        </p:nvGrpSpPr>
        <p:grpSpPr>
          <a:xfrm>
            <a:off x="5092700" y="5092700"/>
            <a:ext cx="431800" cy="431800"/>
            <a:chOff x="0" y="0"/>
            <a:chExt cx="431800" cy="431800"/>
          </a:xfrm>
        </p:grpSpPr>
        <p:sp>
          <p:nvSpPr>
            <p:cNvPr id="504" name="Shape 504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46999" y="10611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14" name="Group 509"/>
          <p:cNvGrpSpPr/>
          <p:nvPr/>
        </p:nvGrpSpPr>
        <p:grpSpPr>
          <a:xfrm>
            <a:off x="2921000" y="5524500"/>
            <a:ext cx="431800" cy="431800"/>
            <a:chOff x="0" y="0"/>
            <a:chExt cx="431800" cy="431800"/>
          </a:xfrm>
        </p:grpSpPr>
        <p:sp>
          <p:nvSpPr>
            <p:cNvPr id="507" name="Shape 507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51232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15" name="Group 512"/>
          <p:cNvGrpSpPr/>
          <p:nvPr/>
        </p:nvGrpSpPr>
        <p:grpSpPr>
          <a:xfrm>
            <a:off x="3365500" y="5524500"/>
            <a:ext cx="431800" cy="431800"/>
            <a:chOff x="0" y="0"/>
            <a:chExt cx="431800" cy="431800"/>
          </a:xfrm>
        </p:grpSpPr>
        <p:sp>
          <p:nvSpPr>
            <p:cNvPr id="510" name="Shape 510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140226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16" name="Group 515"/>
          <p:cNvGrpSpPr/>
          <p:nvPr/>
        </p:nvGrpSpPr>
        <p:grpSpPr>
          <a:xfrm>
            <a:off x="3797300" y="5524500"/>
            <a:ext cx="431800" cy="431800"/>
            <a:chOff x="0" y="0"/>
            <a:chExt cx="431800" cy="431800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141919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17" name="Group 518"/>
          <p:cNvGrpSpPr/>
          <p:nvPr/>
        </p:nvGrpSpPr>
        <p:grpSpPr>
          <a:xfrm>
            <a:off x="4229100" y="5524500"/>
            <a:ext cx="431800" cy="431800"/>
            <a:chOff x="0" y="0"/>
            <a:chExt cx="431800" cy="431800"/>
          </a:xfrm>
        </p:grpSpPr>
        <p:sp>
          <p:nvSpPr>
            <p:cNvPr id="516" name="Shape 516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43612" y="107808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18" name="Group 521"/>
          <p:cNvGrpSpPr/>
          <p:nvPr/>
        </p:nvGrpSpPr>
        <p:grpSpPr>
          <a:xfrm>
            <a:off x="4660900" y="5524500"/>
            <a:ext cx="431800" cy="431800"/>
            <a:chOff x="0" y="0"/>
            <a:chExt cx="431800" cy="431800"/>
          </a:xfrm>
        </p:grpSpPr>
        <p:sp>
          <p:nvSpPr>
            <p:cNvPr id="519" name="Shape 519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45305" y="107808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19" name="Group 524"/>
          <p:cNvGrpSpPr/>
          <p:nvPr/>
        </p:nvGrpSpPr>
        <p:grpSpPr>
          <a:xfrm>
            <a:off x="5092700" y="5524500"/>
            <a:ext cx="431800" cy="431800"/>
            <a:chOff x="0" y="0"/>
            <a:chExt cx="431800" cy="431800"/>
          </a:xfrm>
        </p:grpSpPr>
        <p:sp>
          <p:nvSpPr>
            <p:cNvPr id="522" name="Shape 522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46999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20" name="Group 527"/>
          <p:cNvGrpSpPr/>
          <p:nvPr/>
        </p:nvGrpSpPr>
        <p:grpSpPr>
          <a:xfrm>
            <a:off x="1955800" y="5092700"/>
            <a:ext cx="977900" cy="431800"/>
            <a:chOff x="0" y="0"/>
            <a:chExt cx="977900" cy="431800"/>
          </a:xfrm>
        </p:grpSpPr>
        <p:sp>
          <p:nvSpPr>
            <p:cNvPr id="525" name="Shape 525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212694" y="656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1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grpSp>
        <p:nvGrpSpPr>
          <p:cNvPr id="21" name="Group 530"/>
          <p:cNvGrpSpPr/>
          <p:nvPr/>
        </p:nvGrpSpPr>
        <p:grpSpPr>
          <a:xfrm>
            <a:off x="1955800" y="5524500"/>
            <a:ext cx="977900" cy="431800"/>
            <a:chOff x="0" y="0"/>
            <a:chExt cx="977900" cy="431800"/>
          </a:xfrm>
        </p:grpSpPr>
        <p:sp>
          <p:nvSpPr>
            <p:cNvPr id="528" name="Shape 528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212694" y="656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2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sp>
        <p:nvSpPr>
          <p:cNvPr id="531" name="Shape 531"/>
          <p:cNvSpPr/>
          <p:nvPr/>
        </p:nvSpPr>
        <p:spPr>
          <a:xfrm>
            <a:off x="6372176" y="4546600"/>
            <a:ext cx="2546276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= {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}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1/2</a:t>
            </a:r>
          </a:p>
          <a:p>
            <a:pPr algn="l" defTabSz="1449492">
              <a:buClr>
                <a:srgbClr val="D81E00"/>
              </a:buClr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[</a:t>
            </a:r>
            <a:r>
              <a:rPr sz="18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18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  =  1</a:t>
            </a:r>
            <a:br>
              <a:rPr sz="1800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0</a:t>
            </a:r>
            <a:b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 . .</a:t>
            </a:r>
          </a:p>
        </p:txBody>
      </p:sp>
      <p:grpSp>
        <p:nvGrpSpPr>
          <p:cNvPr id="22" name="Group 534"/>
          <p:cNvGrpSpPr/>
          <p:nvPr/>
        </p:nvGrpSpPr>
        <p:grpSpPr>
          <a:xfrm>
            <a:off x="2921000" y="6718300"/>
            <a:ext cx="431800" cy="431800"/>
            <a:chOff x="0" y="0"/>
            <a:chExt cx="431800" cy="431800"/>
          </a:xfrm>
        </p:grpSpPr>
        <p:sp>
          <p:nvSpPr>
            <p:cNvPr id="532" name="Shape 532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49083" y="87066"/>
              <a:ext cx="13894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a</a:t>
              </a:r>
            </a:p>
          </p:txBody>
        </p:sp>
      </p:grpSp>
      <p:grpSp>
        <p:nvGrpSpPr>
          <p:cNvPr id="23" name="Group 537"/>
          <p:cNvGrpSpPr/>
          <p:nvPr/>
        </p:nvGrpSpPr>
        <p:grpSpPr>
          <a:xfrm>
            <a:off x="3365500" y="6718300"/>
            <a:ext cx="431800" cy="431800"/>
            <a:chOff x="0" y="0"/>
            <a:chExt cx="431800" cy="431800"/>
          </a:xfrm>
        </p:grpSpPr>
        <p:sp>
          <p:nvSpPr>
            <p:cNvPr id="535" name="Shape 535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132530" y="87066"/>
              <a:ext cx="15658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b</a:t>
              </a:r>
            </a:p>
          </p:txBody>
        </p:sp>
      </p:grpSp>
      <p:grpSp>
        <p:nvGrpSpPr>
          <p:cNvPr id="24" name="Group 540"/>
          <p:cNvGrpSpPr/>
          <p:nvPr/>
        </p:nvGrpSpPr>
        <p:grpSpPr>
          <a:xfrm>
            <a:off x="3797300" y="6718300"/>
            <a:ext cx="431800" cy="431800"/>
            <a:chOff x="0" y="0"/>
            <a:chExt cx="431800" cy="431800"/>
          </a:xfrm>
        </p:grpSpPr>
        <p:sp>
          <p:nvSpPr>
            <p:cNvPr id="538" name="Shape 538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147618" y="87066"/>
              <a:ext cx="12979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c</a:t>
              </a:r>
            </a:p>
          </p:txBody>
        </p:sp>
      </p:grpSp>
      <p:grpSp>
        <p:nvGrpSpPr>
          <p:cNvPr id="25" name="Group 543"/>
          <p:cNvGrpSpPr/>
          <p:nvPr/>
        </p:nvGrpSpPr>
        <p:grpSpPr>
          <a:xfrm>
            <a:off x="4229100" y="6718300"/>
            <a:ext cx="431800" cy="431800"/>
            <a:chOff x="0" y="0"/>
            <a:chExt cx="431800" cy="431800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35917" y="87066"/>
              <a:ext cx="156580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d</a:t>
              </a:r>
            </a:p>
          </p:txBody>
        </p:sp>
      </p:grpSp>
      <p:grpSp>
        <p:nvGrpSpPr>
          <p:cNvPr id="26" name="Group 546"/>
          <p:cNvGrpSpPr/>
          <p:nvPr/>
        </p:nvGrpSpPr>
        <p:grpSpPr>
          <a:xfrm>
            <a:off x="4660900" y="6718300"/>
            <a:ext cx="431800" cy="431800"/>
            <a:chOff x="0" y="0"/>
            <a:chExt cx="431800" cy="431800"/>
          </a:xfrm>
        </p:grpSpPr>
        <p:sp>
          <p:nvSpPr>
            <p:cNvPr id="544" name="Shape 544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870" y="87066"/>
              <a:ext cx="140060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e</a:t>
              </a:r>
            </a:p>
          </p:txBody>
        </p:sp>
      </p:grpSp>
      <p:grpSp>
        <p:nvGrpSpPr>
          <p:cNvPr id="27" name="Group 549"/>
          <p:cNvGrpSpPr/>
          <p:nvPr/>
        </p:nvGrpSpPr>
        <p:grpSpPr>
          <a:xfrm>
            <a:off x="5092700" y="6718300"/>
            <a:ext cx="431800" cy="431800"/>
            <a:chOff x="0" y="0"/>
            <a:chExt cx="431800" cy="431800"/>
          </a:xfrm>
        </p:grpSpPr>
        <p:sp>
          <p:nvSpPr>
            <p:cNvPr id="547" name="Shape 547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54093" y="87066"/>
              <a:ext cx="12700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f</a:t>
              </a:r>
            </a:p>
          </p:txBody>
        </p:sp>
      </p:grpSp>
      <p:grpSp>
        <p:nvGrpSpPr>
          <p:cNvPr id="28" name="Group 552"/>
          <p:cNvGrpSpPr/>
          <p:nvPr/>
        </p:nvGrpSpPr>
        <p:grpSpPr>
          <a:xfrm>
            <a:off x="2921000" y="8013700"/>
            <a:ext cx="431800" cy="431800"/>
            <a:chOff x="0" y="0"/>
            <a:chExt cx="431800" cy="431800"/>
          </a:xfrm>
        </p:grpSpPr>
        <p:sp>
          <p:nvSpPr>
            <p:cNvPr id="550" name="Shape 550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151232" y="11119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29" name="Group 555"/>
          <p:cNvGrpSpPr/>
          <p:nvPr/>
        </p:nvGrpSpPr>
        <p:grpSpPr>
          <a:xfrm>
            <a:off x="3365500" y="8013700"/>
            <a:ext cx="431800" cy="431800"/>
            <a:chOff x="0" y="0"/>
            <a:chExt cx="431800" cy="431800"/>
          </a:xfrm>
        </p:grpSpPr>
        <p:sp>
          <p:nvSpPr>
            <p:cNvPr id="553" name="Shape 55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140226" y="11119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30" name="Group 558"/>
          <p:cNvGrpSpPr/>
          <p:nvPr/>
        </p:nvGrpSpPr>
        <p:grpSpPr>
          <a:xfrm>
            <a:off x="3797300" y="8013700"/>
            <a:ext cx="431800" cy="431800"/>
            <a:chOff x="0" y="0"/>
            <a:chExt cx="431800" cy="431800"/>
          </a:xfrm>
        </p:grpSpPr>
        <p:sp>
          <p:nvSpPr>
            <p:cNvPr id="556" name="Shape 556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41919" y="11119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31" name="Group 561"/>
          <p:cNvGrpSpPr/>
          <p:nvPr/>
        </p:nvGrpSpPr>
        <p:grpSpPr>
          <a:xfrm>
            <a:off x="4229100" y="8013700"/>
            <a:ext cx="431800" cy="431800"/>
            <a:chOff x="0" y="0"/>
            <a:chExt cx="431800" cy="431800"/>
          </a:xfrm>
        </p:grpSpPr>
        <p:sp>
          <p:nvSpPr>
            <p:cNvPr id="559" name="Shape 559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143612" y="111195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48" name="Group 564"/>
          <p:cNvGrpSpPr/>
          <p:nvPr/>
        </p:nvGrpSpPr>
        <p:grpSpPr>
          <a:xfrm>
            <a:off x="4660900" y="8013700"/>
            <a:ext cx="431800" cy="431800"/>
            <a:chOff x="0" y="0"/>
            <a:chExt cx="431800" cy="431800"/>
          </a:xfrm>
        </p:grpSpPr>
        <p:sp>
          <p:nvSpPr>
            <p:cNvPr id="562" name="Shape 562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45305" y="111195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49" name="Group 567"/>
          <p:cNvGrpSpPr/>
          <p:nvPr/>
        </p:nvGrpSpPr>
        <p:grpSpPr>
          <a:xfrm>
            <a:off x="5092700" y="8013700"/>
            <a:ext cx="431800" cy="431800"/>
            <a:chOff x="0" y="0"/>
            <a:chExt cx="431800" cy="431800"/>
          </a:xfrm>
        </p:grpSpPr>
        <p:sp>
          <p:nvSpPr>
            <p:cNvPr id="565" name="Shape 565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46999" y="111195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50" name="Group 570"/>
          <p:cNvGrpSpPr/>
          <p:nvPr/>
        </p:nvGrpSpPr>
        <p:grpSpPr>
          <a:xfrm>
            <a:off x="2921000" y="8458200"/>
            <a:ext cx="431800" cy="431800"/>
            <a:chOff x="0" y="0"/>
            <a:chExt cx="431800" cy="431800"/>
          </a:xfrm>
        </p:grpSpPr>
        <p:sp>
          <p:nvSpPr>
            <p:cNvPr id="568" name="Shape 568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151232" y="100189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51" name="Group 573"/>
          <p:cNvGrpSpPr/>
          <p:nvPr/>
        </p:nvGrpSpPr>
        <p:grpSpPr>
          <a:xfrm>
            <a:off x="3365500" y="8458200"/>
            <a:ext cx="431800" cy="431800"/>
            <a:chOff x="0" y="0"/>
            <a:chExt cx="431800" cy="431800"/>
          </a:xfrm>
        </p:grpSpPr>
        <p:sp>
          <p:nvSpPr>
            <p:cNvPr id="571" name="Shape 571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140226" y="100189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52" name="Group 576"/>
          <p:cNvGrpSpPr/>
          <p:nvPr/>
        </p:nvGrpSpPr>
        <p:grpSpPr>
          <a:xfrm>
            <a:off x="3797300" y="8458200"/>
            <a:ext cx="431800" cy="431800"/>
            <a:chOff x="0" y="0"/>
            <a:chExt cx="431800" cy="431800"/>
          </a:xfrm>
        </p:grpSpPr>
        <p:sp>
          <p:nvSpPr>
            <p:cNvPr id="574" name="Shape 574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41919" y="100189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53" name="Group 579"/>
          <p:cNvGrpSpPr/>
          <p:nvPr/>
        </p:nvGrpSpPr>
        <p:grpSpPr>
          <a:xfrm>
            <a:off x="4229100" y="8458200"/>
            <a:ext cx="431800" cy="431800"/>
            <a:chOff x="0" y="0"/>
            <a:chExt cx="431800" cy="431800"/>
          </a:xfrm>
        </p:grpSpPr>
        <p:sp>
          <p:nvSpPr>
            <p:cNvPr id="577" name="Shape 577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43612" y="100189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54" name="Group 582"/>
          <p:cNvGrpSpPr/>
          <p:nvPr/>
        </p:nvGrpSpPr>
        <p:grpSpPr>
          <a:xfrm>
            <a:off x="4660900" y="8458200"/>
            <a:ext cx="431800" cy="431800"/>
            <a:chOff x="0" y="0"/>
            <a:chExt cx="431800" cy="431800"/>
          </a:xfrm>
        </p:grpSpPr>
        <p:sp>
          <p:nvSpPr>
            <p:cNvPr id="580" name="Shape 580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145305" y="100189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55" name="Group 585"/>
          <p:cNvGrpSpPr/>
          <p:nvPr/>
        </p:nvGrpSpPr>
        <p:grpSpPr>
          <a:xfrm>
            <a:off x="5092700" y="8458200"/>
            <a:ext cx="431800" cy="431800"/>
            <a:chOff x="0" y="0"/>
            <a:chExt cx="431800" cy="431800"/>
          </a:xfrm>
        </p:grpSpPr>
        <p:sp>
          <p:nvSpPr>
            <p:cNvPr id="583" name="Shape 58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146999" y="100189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56" name="Group 588"/>
          <p:cNvGrpSpPr/>
          <p:nvPr/>
        </p:nvGrpSpPr>
        <p:grpSpPr>
          <a:xfrm>
            <a:off x="1955800" y="8013700"/>
            <a:ext cx="977900" cy="431800"/>
            <a:chOff x="0" y="0"/>
            <a:chExt cx="977900" cy="431800"/>
          </a:xfrm>
        </p:grpSpPr>
        <p:sp>
          <p:nvSpPr>
            <p:cNvPr id="586" name="Shape 586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212694" y="783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3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grpSp>
        <p:nvGrpSpPr>
          <p:cNvPr id="457" name="Group 591"/>
          <p:cNvGrpSpPr/>
          <p:nvPr/>
        </p:nvGrpSpPr>
        <p:grpSpPr>
          <a:xfrm>
            <a:off x="1955800" y="8458200"/>
            <a:ext cx="977900" cy="431800"/>
            <a:chOff x="0" y="0"/>
            <a:chExt cx="977900" cy="431800"/>
          </a:xfrm>
        </p:grpSpPr>
        <p:sp>
          <p:nvSpPr>
            <p:cNvPr id="589" name="Shape 589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212694" y="656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4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sp>
        <p:nvSpPr>
          <p:cNvPr id="592" name="Shape 592"/>
          <p:cNvSpPr/>
          <p:nvPr/>
        </p:nvSpPr>
        <p:spPr>
          <a:xfrm>
            <a:off x="6464948" y="6718300"/>
            <a:ext cx="2578027" cy="29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= {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3 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4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}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1/2</a:t>
            </a:r>
            <a:b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1/2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1/2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1/2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Pr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[h(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 = h(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)]  =  0</a:t>
            </a:r>
          </a:p>
          <a:p>
            <a:pPr algn="l"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 . .</a:t>
            </a:r>
          </a:p>
        </p:txBody>
      </p:sp>
      <p:grpSp>
        <p:nvGrpSpPr>
          <p:cNvPr id="458" name="Group 595"/>
          <p:cNvGrpSpPr/>
          <p:nvPr/>
        </p:nvGrpSpPr>
        <p:grpSpPr>
          <a:xfrm>
            <a:off x="2921000" y="7150100"/>
            <a:ext cx="431800" cy="431800"/>
            <a:chOff x="0" y="0"/>
            <a:chExt cx="431800" cy="431800"/>
          </a:xfrm>
        </p:grpSpPr>
        <p:sp>
          <p:nvSpPr>
            <p:cNvPr id="593" name="Shape 59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151232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59" name="Group 598"/>
          <p:cNvGrpSpPr/>
          <p:nvPr/>
        </p:nvGrpSpPr>
        <p:grpSpPr>
          <a:xfrm>
            <a:off x="3365500" y="7150100"/>
            <a:ext cx="431800" cy="431800"/>
            <a:chOff x="0" y="0"/>
            <a:chExt cx="431800" cy="431800"/>
          </a:xfrm>
        </p:grpSpPr>
        <p:sp>
          <p:nvSpPr>
            <p:cNvPr id="596" name="Shape 596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140226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60" name="Group 601"/>
          <p:cNvGrpSpPr/>
          <p:nvPr/>
        </p:nvGrpSpPr>
        <p:grpSpPr>
          <a:xfrm>
            <a:off x="3797300" y="7150100"/>
            <a:ext cx="431800" cy="431800"/>
            <a:chOff x="0" y="0"/>
            <a:chExt cx="431800" cy="431800"/>
          </a:xfrm>
        </p:grpSpPr>
        <p:sp>
          <p:nvSpPr>
            <p:cNvPr id="599" name="Shape 599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141919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61" name="Group 604"/>
          <p:cNvGrpSpPr/>
          <p:nvPr/>
        </p:nvGrpSpPr>
        <p:grpSpPr>
          <a:xfrm>
            <a:off x="4229100" y="7150100"/>
            <a:ext cx="431800" cy="431800"/>
            <a:chOff x="0" y="0"/>
            <a:chExt cx="431800" cy="431800"/>
          </a:xfrm>
        </p:grpSpPr>
        <p:sp>
          <p:nvSpPr>
            <p:cNvPr id="602" name="Shape 602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143612" y="107808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62" name="Group 607"/>
          <p:cNvGrpSpPr/>
          <p:nvPr/>
        </p:nvGrpSpPr>
        <p:grpSpPr>
          <a:xfrm>
            <a:off x="4660900" y="7150100"/>
            <a:ext cx="431800" cy="431800"/>
            <a:chOff x="0" y="0"/>
            <a:chExt cx="431800" cy="431800"/>
          </a:xfrm>
        </p:grpSpPr>
        <p:sp>
          <p:nvSpPr>
            <p:cNvPr id="605" name="Shape 605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145305" y="107808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63" name="Group 610"/>
          <p:cNvGrpSpPr/>
          <p:nvPr/>
        </p:nvGrpSpPr>
        <p:grpSpPr>
          <a:xfrm>
            <a:off x="5092700" y="7150100"/>
            <a:ext cx="431800" cy="431800"/>
            <a:chOff x="0" y="0"/>
            <a:chExt cx="431800" cy="431800"/>
          </a:xfrm>
        </p:grpSpPr>
        <p:sp>
          <p:nvSpPr>
            <p:cNvPr id="608" name="Shape 608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146999" y="107808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73" name="Group 613"/>
          <p:cNvGrpSpPr/>
          <p:nvPr/>
        </p:nvGrpSpPr>
        <p:grpSpPr>
          <a:xfrm>
            <a:off x="2921000" y="7581900"/>
            <a:ext cx="431800" cy="431800"/>
            <a:chOff x="0" y="0"/>
            <a:chExt cx="431800" cy="431800"/>
          </a:xfrm>
        </p:grpSpPr>
        <p:sp>
          <p:nvSpPr>
            <p:cNvPr id="611" name="Shape 611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151232" y="109502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76" name="Group 616"/>
          <p:cNvGrpSpPr/>
          <p:nvPr/>
        </p:nvGrpSpPr>
        <p:grpSpPr>
          <a:xfrm>
            <a:off x="3365500" y="7581900"/>
            <a:ext cx="431800" cy="431800"/>
            <a:chOff x="0" y="0"/>
            <a:chExt cx="431800" cy="431800"/>
          </a:xfrm>
        </p:grpSpPr>
        <p:sp>
          <p:nvSpPr>
            <p:cNvPr id="614" name="Shape 614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140226" y="109502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79" name="Group 619"/>
          <p:cNvGrpSpPr/>
          <p:nvPr/>
        </p:nvGrpSpPr>
        <p:grpSpPr>
          <a:xfrm>
            <a:off x="3797300" y="7581900"/>
            <a:ext cx="431800" cy="431800"/>
            <a:chOff x="0" y="0"/>
            <a:chExt cx="431800" cy="431800"/>
          </a:xfrm>
        </p:grpSpPr>
        <p:sp>
          <p:nvSpPr>
            <p:cNvPr id="617" name="Shape 617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141919" y="109502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0</a:t>
              </a:r>
            </a:p>
          </p:txBody>
        </p:sp>
      </p:grpSp>
      <p:grpSp>
        <p:nvGrpSpPr>
          <p:cNvPr id="482" name="Group 622"/>
          <p:cNvGrpSpPr/>
          <p:nvPr/>
        </p:nvGrpSpPr>
        <p:grpSpPr>
          <a:xfrm>
            <a:off x="4229100" y="7581900"/>
            <a:ext cx="431800" cy="431800"/>
            <a:chOff x="0" y="0"/>
            <a:chExt cx="431800" cy="431800"/>
          </a:xfrm>
        </p:grpSpPr>
        <p:sp>
          <p:nvSpPr>
            <p:cNvPr id="620" name="Shape 620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612" y="109502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85" name="Group 625"/>
          <p:cNvGrpSpPr/>
          <p:nvPr/>
        </p:nvGrpSpPr>
        <p:grpSpPr>
          <a:xfrm>
            <a:off x="4660900" y="7581900"/>
            <a:ext cx="431800" cy="431800"/>
            <a:chOff x="0" y="0"/>
            <a:chExt cx="431800" cy="431800"/>
          </a:xfrm>
        </p:grpSpPr>
        <p:sp>
          <p:nvSpPr>
            <p:cNvPr id="623" name="Shape 62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145305" y="109502"/>
              <a:ext cx="141190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88" name="Group 628"/>
          <p:cNvGrpSpPr/>
          <p:nvPr/>
        </p:nvGrpSpPr>
        <p:grpSpPr>
          <a:xfrm>
            <a:off x="5092700" y="7581900"/>
            <a:ext cx="431800" cy="431800"/>
            <a:chOff x="0" y="0"/>
            <a:chExt cx="431800" cy="431800"/>
          </a:xfrm>
        </p:grpSpPr>
        <p:sp>
          <p:nvSpPr>
            <p:cNvPr id="626" name="Shape 626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rgbClr val="CBCBCB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146999" y="109502"/>
              <a:ext cx="14118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Font typeface="Helvetica"/>
                <a:tabLst>
                  <a:tab pos="10668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 defTabSz="1449492">
                <a:defRPr sz="1800"/>
              </a:pPr>
              <a:r>
                <a:t>1</a:t>
              </a:r>
            </a:p>
          </p:txBody>
        </p:sp>
      </p:grpSp>
      <p:grpSp>
        <p:nvGrpSpPr>
          <p:cNvPr id="491" name="Group 631"/>
          <p:cNvGrpSpPr/>
          <p:nvPr/>
        </p:nvGrpSpPr>
        <p:grpSpPr>
          <a:xfrm>
            <a:off x="1955800" y="7150100"/>
            <a:ext cx="977900" cy="431800"/>
            <a:chOff x="0" y="0"/>
            <a:chExt cx="977900" cy="431800"/>
          </a:xfrm>
        </p:grpSpPr>
        <p:sp>
          <p:nvSpPr>
            <p:cNvPr id="629" name="Shape 629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212694" y="656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1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grpSp>
        <p:nvGrpSpPr>
          <p:cNvPr id="494" name="Group 634"/>
          <p:cNvGrpSpPr/>
          <p:nvPr/>
        </p:nvGrpSpPr>
        <p:grpSpPr>
          <a:xfrm>
            <a:off x="1955800" y="7581900"/>
            <a:ext cx="977900" cy="431800"/>
            <a:chOff x="0" y="0"/>
            <a:chExt cx="977900" cy="431800"/>
          </a:xfrm>
        </p:grpSpPr>
        <p:sp>
          <p:nvSpPr>
            <p:cNvPr id="632" name="Shape 632"/>
            <p:cNvSpPr/>
            <p:nvPr/>
          </p:nvSpPr>
          <p:spPr>
            <a:xfrm>
              <a:off x="0" y="0"/>
              <a:ext cx="977900" cy="431800"/>
            </a:xfrm>
            <a:prstGeom prst="rect">
              <a:avLst/>
            </a:prstGeom>
            <a:solidFill>
              <a:srgbClr val="606060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212694" y="65659"/>
              <a:ext cx="539813" cy="300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1449492">
                <a:buClr>
                  <a:srgbClr val="FFFFFF"/>
                </a:buClr>
                <a:buFont typeface="Helvetica"/>
                <a:buNone/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h</a:t>
              </a:r>
              <a:r>
                <a:rPr sz="1800" baseline="-20777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2</a:t>
              </a:r>
              <a:r>
                <a: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(x)</a:t>
              </a:r>
            </a:p>
          </p:txBody>
        </p:sp>
      </p:grpSp>
      <p:sp>
        <p:nvSpPr>
          <p:cNvPr id="635" name="Shape 635"/>
          <p:cNvSpPr/>
          <p:nvPr/>
        </p:nvSpPr>
        <p:spPr>
          <a:xfrm>
            <a:off x="10346859" y="4976142"/>
            <a:ext cx="156289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Clr>
                <a:srgbClr val="D81E00"/>
              </a:buClr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b="1">
                <a:solidFill>
                  <a:srgbClr val="000000"/>
                </a:solidFill>
                <a:uFill>
                  <a:solidFill/>
                </a:uFill>
                <a:latin typeface="Lucida Grande"/>
                <a:ea typeface="Lucida Grande"/>
                <a:cs typeface="Lucida Grande"/>
                <a:sym typeface="Lucida Grande"/>
              </a:rPr>
              <a:t>not</a:t>
            </a:r>
            <a:r>
              <a: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universal</a:t>
            </a:r>
          </a:p>
        </p:txBody>
      </p:sp>
      <p:sp>
        <p:nvSpPr>
          <p:cNvPr id="636" name="Shape 636"/>
          <p:cNvSpPr/>
          <p:nvPr/>
        </p:nvSpPr>
        <p:spPr>
          <a:xfrm>
            <a:off x="10550917" y="7419058"/>
            <a:ext cx="109877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universal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22</a:t>
            </a:fld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Universal hashing:  analysis</a:t>
            </a:r>
          </a:p>
        </p:txBody>
      </p:sp>
      <p:sp>
        <p:nvSpPr>
          <p:cNvPr id="641" name="Shape 6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Proposition.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 be a universal family of hash functions; 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 be chosen uniformly at random from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</a:rPr>
              <a:t>; and 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.  For any subset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⊆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b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400">
                <a:uFill>
                  <a:solidFill/>
                </a:uFill>
              </a:rPr>
              <a:t>of size at most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, the expected number of items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 that collide with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b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400">
                <a:uFill>
                  <a:solidFill/>
                </a:uFill>
              </a:rPr>
              <a:t>is at most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</a:t>
            </a:r>
            <a:r>
              <a:rPr sz="2400">
                <a:uFill>
                  <a:solidFill/>
                </a:uFill>
              </a:rPr>
              <a:t> For any element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</a:rPr>
              <a:t>, define indicator random variable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</a:t>
            </a:r>
            <a:r>
              <a:rPr sz="2400">
                <a:uFill>
                  <a:solidFill/>
                </a:uFill>
              </a:rPr>
              <a:t> if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 and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>
                <a:uFill>
                  <a:solidFill/>
                </a:uFill>
              </a:rPr>
              <a:t> otherwise. 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</a:rPr>
              <a:t> be a random variable counting the total number of collisions with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Q.  </a:t>
            </a:r>
            <a:r>
              <a:rPr sz="2400">
                <a:uFill>
                  <a:solidFill/>
                </a:uFill>
              </a:rPr>
              <a:t>OK, but how do we design a universal class of hash functions?</a:t>
            </a:r>
          </a:p>
        </p:txBody>
      </p:sp>
      <p:pic>
        <p:nvPicPr>
          <p:cNvPr id="642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9800" y="5856675"/>
            <a:ext cx="11128587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/>
          <p:nvPr/>
        </p:nvSpPr>
        <p:spPr>
          <a:xfrm>
            <a:off x="4416451" y="6311900"/>
            <a:ext cx="1" cy="419180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2458720" y="6869289"/>
            <a:ext cx="230032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linearity of expectation</a:t>
            </a:r>
          </a:p>
        </p:txBody>
      </p:sp>
      <p:sp>
        <p:nvSpPr>
          <p:cNvPr id="645" name="Shape 645"/>
          <p:cNvSpPr/>
          <p:nvPr/>
        </p:nvSpPr>
        <p:spPr>
          <a:xfrm>
            <a:off x="5384800" y="6869289"/>
            <a:ext cx="267400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X</a:t>
            </a:r>
            <a:r>
              <a:rPr baseline="-5999"/>
              <a:t>s</a:t>
            </a:r>
            <a:r>
              <a:t> is a 0-1 random variable</a:t>
            </a:r>
          </a:p>
        </p:txBody>
      </p:sp>
      <p:sp>
        <p:nvSpPr>
          <p:cNvPr id="646" name="Shape 646"/>
          <p:cNvSpPr/>
          <p:nvPr/>
        </p:nvSpPr>
        <p:spPr>
          <a:xfrm>
            <a:off x="8422580" y="6867031"/>
            <a:ext cx="1549599" cy="533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universal</a:t>
            </a:r>
            <a:br/>
            <a:r>
              <a:t>(assumes u ∉ S)</a:t>
            </a:r>
          </a:p>
        </p:txBody>
      </p:sp>
      <p:sp>
        <p:nvSpPr>
          <p:cNvPr id="647" name="Shape 647"/>
          <p:cNvSpPr/>
          <p:nvPr/>
        </p:nvSpPr>
        <p:spPr>
          <a:xfrm>
            <a:off x="6438900" y="6311900"/>
            <a:ext cx="0" cy="419180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8915400" y="6311900"/>
            <a:ext cx="0" cy="419180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51" name="Shape 65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23</a:t>
            </a:fld>
            <a:endParaRPr/>
          </a:p>
        </p:txBody>
      </p:sp>
      <p:sp>
        <p:nvSpPr>
          <p:cNvPr id="652" name="Shape 6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Designing a universal family of hash functions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</a:t>
            </a:r>
            <a:r>
              <a:rPr sz="2400">
                <a:uFill>
                  <a:solidFill/>
                </a:uFill>
              </a:rPr>
              <a:t>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[Chebyshev 1850]</a:t>
            </a:r>
            <a:r>
              <a:rPr sz="2400">
                <a:uFill>
                  <a:solidFill/>
                </a:uFill>
              </a:rPr>
              <a:t>  There exists a prime between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and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Modulus.  </a:t>
            </a:r>
            <a:r>
              <a:rPr sz="2400">
                <a:uFill>
                  <a:solidFill/>
                </a:uFill>
              </a:rPr>
              <a:t>Choose a prime number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 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Integer encoding.  </a:t>
            </a:r>
            <a:r>
              <a:rPr sz="2400">
                <a:uFill>
                  <a:solidFill/>
                </a:uFill>
              </a:rPr>
              <a:t>Identify each element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uFill>
                  <a:solidFill/>
                </a:uFill>
              </a:rPr>
              <a:t> with a base-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integer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</a:rPr>
              <a:t> digits: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Hash function.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>
                <a:uFill>
                  <a:solidFill/>
                </a:uFill>
              </a:rPr>
              <a:t> set of all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</a:rPr>
              <a:t>-digit, base-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 integers. For each</a:t>
            </a:r>
            <a:br>
              <a:rPr sz="2400">
                <a:uFill>
                  <a:solidFill/>
                </a:uFill>
              </a:rPr>
            </a:b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where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0 ≤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&lt;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</a:rPr>
              <a:t>, define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Hash function family.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}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pic>
        <p:nvPicPr>
          <p:cNvPr id="654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83662" y="6391769"/>
            <a:ext cx="3454401" cy="825501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/>
        </p:nvSpPr>
        <p:spPr>
          <a:xfrm>
            <a:off x="7477995" y="2446584"/>
            <a:ext cx="292993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no need for randomness here</a:t>
            </a:r>
          </a:p>
        </p:txBody>
      </p:sp>
      <p:sp>
        <p:nvSpPr>
          <p:cNvPr id="656" name="Shape 656"/>
          <p:cNvSpPr/>
          <p:nvPr/>
        </p:nvSpPr>
        <p:spPr>
          <a:xfrm flipV="1">
            <a:off x="6848605" y="2548463"/>
            <a:ext cx="460669" cy="4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61" name="Shape 66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24</a:t>
            </a:fld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Designing a universal family of hash functions</a:t>
            </a:r>
          </a:p>
        </p:txBody>
      </p:sp>
      <p:sp>
        <p:nvSpPr>
          <p:cNvPr id="663" name="Shape 6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Theorem. 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{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: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}</a:t>
            </a:r>
            <a:r>
              <a:rPr sz="2400" dirty="0">
                <a:uFill>
                  <a:solidFill/>
                </a:uFill>
              </a:rPr>
              <a:t> is a universal family of hash functions.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  </a:t>
            </a:r>
            <a:r>
              <a:rPr sz="2400" dirty="0">
                <a:uFill>
                  <a:solidFill/>
                </a:uFill>
              </a:rPr>
              <a:t>Let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and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>
                <a:uFill>
                  <a:solidFill/>
                </a:uFill>
              </a:rPr>
              <a:t> be two distinct elements of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uFill>
                  <a:solidFill/>
                </a:uFill>
              </a:rPr>
              <a:t>.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We need to show that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Pr[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  ≤  1 /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Since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≠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/>
              <a:t>, there exists an integer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 such that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≠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We have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</a:t>
            </a:r>
            <a:r>
              <a:rPr sz="2400" dirty="0" smtClean="0"/>
              <a:t>iff</a:t>
            </a:r>
            <a:endParaRPr lang="en-US" sz="2400" dirty="0" smtClean="0"/>
          </a:p>
          <a:p>
            <a:pPr marL="127000" lvl="1" indent="0" algn="ctr">
              <a:buNone/>
              <a:tabLst>
                <a:tab pos="1244600" algn="l"/>
              </a:tabLst>
              <a:defRPr sz="1800"/>
            </a:pPr>
            <a:r>
              <a:rPr lang="en-US" sz="2000" dirty="0" err="1" smtClean="0">
                <a:latin typeface="Arial"/>
              </a:rPr>
              <a:t>a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Arial"/>
              </a:rPr>
              <a:t>y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– </a:t>
            </a:r>
            <a:r>
              <a:rPr lang="en-US" sz="2000" dirty="0" err="1" smtClean="0">
                <a:latin typeface="Arial"/>
              </a:rPr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=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 err="1" smtClean="0">
                <a:sym typeface="Symbol"/>
              </a:rPr>
              <a:t>i</a:t>
            </a:r>
            <a:r>
              <a:rPr lang="en-US" sz="2000" baseline="-25000" dirty="0" smtClean="0">
                <a:latin typeface="Times Roman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sym typeface="Symbol"/>
              </a:rPr>
              <a:t>no</a:t>
            </a:r>
            <a:r>
              <a:rPr lang="en-US" sz="2000" i="1" baseline="-25000" dirty="0" smtClean="0">
                <a:latin typeface="Times Roman"/>
                <a:sym typeface="Symbol"/>
              </a:rPr>
              <a:t>t</a:t>
            </a:r>
            <a:r>
              <a:rPr lang="en-US" sz="2000" i="1" baseline="-50000" dirty="0" smtClean="0">
                <a:latin typeface="Times Roman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sym typeface="Symbol"/>
              </a:rPr>
              <a:t>eq</a:t>
            </a:r>
            <a:r>
              <a:rPr lang="en-US" sz="2000" baseline="-25000" dirty="0" smtClean="0">
                <a:latin typeface="Times Roman"/>
                <a:sym typeface="Symbol"/>
              </a:rPr>
              <a:t>ual</a:t>
            </a:r>
            <a:r>
              <a:rPr lang="en-US" sz="2000" i="1" baseline="-25000" dirty="0" smtClean="0">
                <a:latin typeface="Times Roman"/>
                <a:sym typeface="Symbol"/>
              </a:rPr>
              <a:t> j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Arial"/>
              </a:rPr>
              <a:t>a</a:t>
            </a:r>
            <a:r>
              <a:rPr lang="en-US" sz="2000" baseline="-25000" dirty="0" err="1" smtClean="0">
                <a:latin typeface="Times Roman"/>
              </a:rPr>
              <a:t>i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Arial"/>
              </a:rPr>
              <a:t>x</a:t>
            </a:r>
            <a:r>
              <a:rPr lang="en-US" sz="2000" baseline="-25000" dirty="0" smtClean="0">
                <a:latin typeface="Lucida Grande"/>
              </a:rPr>
              <a:t>i</a:t>
            </a:r>
            <a:r>
              <a:rPr lang="en-US" sz="2000" dirty="0" smtClean="0"/>
              <a:t> – </a:t>
            </a:r>
            <a:r>
              <a:rPr lang="en-US" sz="2000" dirty="0" err="1" smtClean="0">
                <a:latin typeface="Arial"/>
              </a:rPr>
              <a:t>y</a:t>
            </a:r>
            <a:r>
              <a:rPr lang="en-US" sz="2000" baseline="-25000" dirty="0" err="1" smtClean="0">
                <a:latin typeface="Lucida Grande"/>
              </a:rPr>
              <a:t>i</a:t>
            </a:r>
            <a:r>
              <a:rPr lang="en-US" sz="2000" dirty="0" smtClean="0"/>
              <a:t>) mod p</a:t>
            </a:r>
          </a:p>
          <a:p>
            <a:pPr marL="127000" lvl="1" indent="0" algn="ctr">
              <a:buNone/>
              <a:tabLst>
                <a:tab pos="1244600" algn="l"/>
              </a:tabLst>
              <a:defRPr sz="1800"/>
            </a:pPr>
            <a:endParaRPr sz="28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Can assume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/>
              <a:t> was chosen uniformly at random by first selecting all coordinates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/>
              <a:t> where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≠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, then selecting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 at random. Thus, we can assume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-20250" dirty="0"/>
              <a:t> </a:t>
            </a:r>
            <a:r>
              <a:rPr sz="2400" dirty="0"/>
              <a:t>is fixed for all coordinates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≠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dirty="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Since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/>
              <a:t> is prime,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baseline="-2025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z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mod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/>
              <a:t> has at most one solution among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/>
              <a:t> possibilities.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Thus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Pr[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)]  =  1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≤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1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/>
              <a:t>.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4902200" y="4495800"/>
            <a:ext cx="304800" cy="762000"/>
          </a:xfrm>
          <a:prstGeom prst="rightBrace">
            <a:avLst/>
          </a:prstGeom>
          <a:noFill/>
          <a:ln w="25400" cap="flat">
            <a:solidFill>
              <a:srgbClr val="8D3124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654800" y="3810000"/>
            <a:ext cx="381000" cy="2209800"/>
          </a:xfrm>
          <a:prstGeom prst="rightBrace">
            <a:avLst/>
          </a:prstGeom>
          <a:noFill/>
          <a:ln w="25400" cap="flat">
            <a:solidFill>
              <a:srgbClr val="8D3124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2085" y="4885159"/>
            <a:ext cx="24961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449492" rtl="0" fontAlgn="auto" latinLnBrk="1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Lucida Sans Regular"/>
              <a:buNone/>
              <a:tabLst>
                <a:tab pos="1066800" algn="l"/>
              </a:tabLst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8D3124"/>
                </a:solidFill>
                <a:effectLst/>
                <a:uFillTx/>
                <a:latin typeface="Lucida Sans Regular"/>
                <a:ea typeface="Lucida Sans Regular"/>
                <a:cs typeface="Lucida Sans Regular"/>
                <a:sym typeface="Lucida Sans Regular"/>
              </a:rPr>
              <a:t>z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8D3124"/>
              </a:solidFill>
              <a:effectLst/>
              <a:uFillTx/>
              <a:latin typeface="Lucida Sans Regular"/>
              <a:ea typeface="Lucida Sans Regular"/>
              <a:cs typeface="Lucida Sans Regular"/>
              <a:sym typeface="Lucida Sans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1400" y="4960987"/>
            <a:ext cx="146881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449492" rtl="0" fontAlgn="auto" latinLnBrk="1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Lucida Sans Regular"/>
              <a:buNone/>
              <a:tabLst>
                <a:tab pos="1066800" algn="l"/>
              </a:tabLst>
            </a:pPr>
            <a:r>
              <a:rPr lang="en-US" sz="2000" dirty="0"/>
              <a:t>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8D3124"/>
              </a:solidFill>
              <a:effectLst/>
              <a:uFillTx/>
              <a:latin typeface="Lucida Sans Regular"/>
              <a:ea typeface="Lucida Sans Regular"/>
              <a:cs typeface="Lucida Sans Regular"/>
              <a:sym typeface="Lucida Sans Regular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Load balancing</a:t>
            </a:r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83" name="Shape 68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26</a:t>
            </a:fld>
            <a:endParaRPr/>
          </a:p>
        </p:txBody>
      </p:sp>
      <p:sp>
        <p:nvSpPr>
          <p:cNvPr id="684" name="Shape 6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Chernoff Bounds (above mean)</a:t>
            </a:r>
          </a:p>
        </p:txBody>
      </p:sp>
      <p:sp>
        <p:nvSpPr>
          <p:cNvPr id="685" name="Shape 6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Suppose X</a:t>
            </a:r>
            <a:r>
              <a:rPr sz="2400" baseline="-20250">
                <a:uFill>
                  <a:solidFill/>
                </a:uFill>
              </a:rPr>
              <a:t>1</a:t>
            </a:r>
            <a:r>
              <a:rPr sz="2400">
                <a:uFill>
                  <a:solidFill/>
                </a:uFill>
              </a:rPr>
              <a:t>, …, X</a:t>
            </a:r>
            <a:r>
              <a:rPr sz="2400" baseline="-2025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are independent 0-1 random variables. Let X = X</a:t>
            </a:r>
            <a:r>
              <a:rPr sz="2400" baseline="-20250">
                <a:uFill>
                  <a:solidFill/>
                </a:uFill>
              </a:rPr>
              <a:t>1 </a:t>
            </a:r>
            <a:r>
              <a:rPr sz="2400">
                <a:uFill>
                  <a:solidFill/>
                </a:uFill>
              </a:rPr>
              <a:t>+ … + X</a:t>
            </a:r>
            <a:r>
              <a:rPr sz="2400" baseline="-2025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. Then for any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 E[X] and for any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2400">
                <a:uFill>
                  <a:solidFill/>
                </a:uFill>
              </a:rPr>
              <a:t> &gt; 0, we have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We apply a number of simple transformations.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any t &gt; 0,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Now</a:t>
            </a:r>
          </a:p>
        </p:txBody>
      </p:sp>
      <p:pic>
        <p:nvPicPr>
          <p:cNvPr id="686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76800" y="2489200"/>
            <a:ext cx="4330700" cy="1066801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 flipV="1">
            <a:off x="7264400" y="3467100"/>
            <a:ext cx="2258" cy="330200"/>
          </a:xfrm>
          <a:prstGeom prst="line">
            <a:avLst/>
          </a:prstGeom>
          <a:ln w="25400">
            <a:solidFill>
              <a:srgbClr val="8D3124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6388100" y="3898900"/>
            <a:ext cx="4314950" cy="52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sum of independent 0-1 random variables</a:t>
            </a:r>
            <a:br/>
            <a:r>
              <a:t>is tightly centered on the mean</a:t>
            </a:r>
          </a:p>
        </p:txBody>
      </p:sp>
      <p:pic>
        <p:nvPicPr>
          <p:cNvPr id="689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75182" y="6206631"/>
            <a:ext cx="7624517" cy="54412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 flipV="1">
            <a:off x="4632960" y="6789138"/>
            <a:ext cx="2259" cy="330201"/>
          </a:xfrm>
          <a:prstGeom prst="line">
            <a:avLst/>
          </a:prstGeom>
          <a:ln w="25400">
            <a:solidFill>
              <a:srgbClr val="8D3124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3115733" y="7181991"/>
            <a:ext cx="304800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449492">
              <a:spcBef>
                <a:spcPts val="10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f(x) = e</a:t>
            </a:r>
            <a:r>
              <a:rPr baseline="30500"/>
              <a:t>tX </a:t>
            </a:r>
            <a:r>
              <a:t>is monotone in x</a:t>
            </a:r>
          </a:p>
        </p:txBody>
      </p:sp>
      <p:sp>
        <p:nvSpPr>
          <p:cNvPr id="692" name="Shape 692"/>
          <p:cNvSpPr/>
          <p:nvPr/>
        </p:nvSpPr>
        <p:spPr>
          <a:xfrm flipV="1">
            <a:off x="7543800" y="6789138"/>
            <a:ext cx="2258" cy="330201"/>
          </a:xfrm>
          <a:prstGeom prst="line">
            <a:avLst/>
          </a:prstGeom>
          <a:ln w="25400">
            <a:solidFill>
              <a:srgbClr val="8D3124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7048500" y="7181991"/>
            <a:ext cx="5003800" cy="24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449492">
              <a:spcBef>
                <a:spcPts val="10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Markov's inequality:  Pr[X &gt; a]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t> E[X] / a</a:t>
            </a:r>
          </a:p>
        </p:txBody>
      </p:sp>
      <p:pic>
        <p:nvPicPr>
          <p:cNvPr id="694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52700" y="7949635"/>
            <a:ext cx="4711701" cy="52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Shape 695"/>
          <p:cNvSpPr/>
          <p:nvPr/>
        </p:nvSpPr>
        <p:spPr>
          <a:xfrm flipV="1">
            <a:off x="3616960" y="8509000"/>
            <a:ext cx="2259" cy="330200"/>
          </a:xfrm>
          <a:prstGeom prst="line">
            <a:avLst/>
          </a:prstGeom>
          <a:ln w="25400">
            <a:solidFill>
              <a:srgbClr val="8D3124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2695786" y="8900159"/>
            <a:ext cx="180340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definition of X</a:t>
            </a:r>
          </a:p>
        </p:txBody>
      </p:sp>
      <p:sp>
        <p:nvSpPr>
          <p:cNvPr id="697" name="Shape 697"/>
          <p:cNvSpPr/>
          <p:nvPr/>
        </p:nvSpPr>
        <p:spPr>
          <a:xfrm flipV="1">
            <a:off x="5567680" y="8509000"/>
            <a:ext cx="2259" cy="330200"/>
          </a:xfrm>
          <a:prstGeom prst="line">
            <a:avLst/>
          </a:prstGeom>
          <a:ln w="25400">
            <a:solidFill>
              <a:srgbClr val="8D3124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4741333" y="8900159"/>
            <a:ext cx="180340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independence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01" name="Shape 70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27</a:t>
            </a:fld>
            <a:endParaRPr/>
          </a:p>
        </p:txBody>
      </p:sp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Chernoff Bounds (above mean)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continued 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Pr 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1]</a:t>
            </a:r>
            <a:r>
              <a:rPr sz="2400"/>
              <a:t>. Then,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Combining everything: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Finally, choose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ln(1 + δ)</a:t>
            </a:r>
            <a:r>
              <a:rPr sz="2400"/>
              <a:t>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pic>
        <p:nvPicPr>
          <p:cNvPr id="704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37262" y="5463822"/>
            <a:ext cx="106045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89200" y="2603500"/>
            <a:ext cx="7302500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hape 706"/>
          <p:cNvSpPr/>
          <p:nvPr/>
        </p:nvSpPr>
        <p:spPr>
          <a:xfrm>
            <a:off x="7518400" y="3572086"/>
            <a:ext cx="3048000" cy="24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449492">
              <a:spcBef>
                <a:spcPts val="10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for any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α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t> 0, 1+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α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t> e</a:t>
            </a:r>
            <a:r>
              <a:rPr baseline="30500"/>
              <a:t> </a:t>
            </a:r>
            <a:r>
              <a:rPr baseline="30500">
                <a:latin typeface="Symbol"/>
                <a:ea typeface="Symbol"/>
                <a:cs typeface="Symbol"/>
                <a:sym typeface="Symbol"/>
              </a:rPr>
              <a:t>α</a:t>
            </a:r>
          </a:p>
        </p:txBody>
      </p:sp>
      <p:sp>
        <p:nvSpPr>
          <p:cNvPr id="707" name="Shape 707"/>
          <p:cNvSpPr/>
          <p:nvPr/>
        </p:nvSpPr>
        <p:spPr>
          <a:xfrm>
            <a:off x="3723357" y="5952944"/>
            <a:ext cx="1" cy="358956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2917048" y="6421120"/>
            <a:ext cx="138877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000"/>
              </a:spcBef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previous slide</a:t>
            </a:r>
          </a:p>
        </p:txBody>
      </p:sp>
      <p:sp>
        <p:nvSpPr>
          <p:cNvPr id="709" name="Shape 709"/>
          <p:cNvSpPr/>
          <p:nvPr/>
        </p:nvSpPr>
        <p:spPr>
          <a:xfrm>
            <a:off x="5773137" y="6421120"/>
            <a:ext cx="164419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000"/>
              </a:spcBef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inequality above</a:t>
            </a:r>
          </a:p>
        </p:txBody>
      </p:sp>
      <p:sp>
        <p:nvSpPr>
          <p:cNvPr id="710" name="Shape 710"/>
          <p:cNvSpPr/>
          <p:nvPr/>
        </p:nvSpPr>
        <p:spPr>
          <a:xfrm>
            <a:off x="8791541" y="6421120"/>
            <a:ext cx="1604699" cy="25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spcBef>
                <a:spcPts val="1000"/>
              </a:spcBef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latin typeface="Symbol"/>
                <a:ea typeface="Symbol"/>
                <a:cs typeface="Symbol"/>
                <a:sym typeface="Symbol"/>
              </a:rPr>
              <a:t>∑</a:t>
            </a:r>
            <a:r>
              <a:rPr baseline="-20250"/>
              <a:t>i</a:t>
            </a:r>
            <a:r>
              <a:t> p</a:t>
            </a:r>
            <a:r>
              <a:rPr baseline="-20250"/>
              <a:t>i</a:t>
            </a:r>
            <a:r>
              <a:t> = E[X]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μ</a:t>
            </a:r>
            <a:r>
              <a:t> </a:t>
            </a:r>
          </a:p>
        </p:txBody>
      </p:sp>
      <p:sp>
        <p:nvSpPr>
          <p:cNvPr id="711" name="Shape 711"/>
          <p:cNvSpPr/>
          <p:nvPr/>
        </p:nvSpPr>
        <p:spPr>
          <a:xfrm>
            <a:off x="6705600" y="5956300"/>
            <a:ext cx="0" cy="358956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9588500" y="5956300"/>
            <a:ext cx="0" cy="358956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8483600" y="3149600"/>
            <a:ext cx="0" cy="358956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28</a:t>
            </a:fld>
            <a:endParaRPr/>
          </a:p>
        </p:txBody>
      </p:sp>
      <p:sp>
        <p:nvSpPr>
          <p:cNvPr id="717" name="Shape 7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Chernoff Bounds (below mean)</a:t>
            </a:r>
          </a:p>
        </p:txBody>
      </p:sp>
      <p:sp>
        <p:nvSpPr>
          <p:cNvPr id="718" name="Shape 7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Suppose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are independent 0-1 random variables.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+ … +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 Then for any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</a:t>
            </a:r>
            <a:r>
              <a:rPr sz="2400">
                <a:uFill>
                  <a:solidFill/>
                </a:uFill>
              </a:rPr>
              <a:t> and for any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0 &lt; δ &lt; 1</a:t>
            </a:r>
            <a:r>
              <a:rPr sz="2400">
                <a:uFill>
                  <a:solidFill/>
                </a:uFill>
              </a:rPr>
              <a:t>, we have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 idea.  </a:t>
            </a:r>
            <a:r>
              <a:rPr sz="2400">
                <a:uFill>
                  <a:solidFill/>
                </a:uFill>
              </a:rPr>
              <a:t>Similar.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Remark.  </a:t>
            </a:r>
            <a:r>
              <a:rPr sz="2400">
                <a:uFill>
                  <a:solidFill/>
                </a:uFill>
              </a:rPr>
              <a:t>Not quite symmetric since only makes sense to consider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δ &lt; 1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pic>
        <p:nvPicPr>
          <p:cNvPr id="719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45000" y="2705100"/>
            <a:ext cx="3733800" cy="55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lvl="0" algn="l" defTabSz="457200">
              <a:lnSpc>
                <a:spcPct val="100000"/>
              </a:lnSpc>
              <a:buClrTx/>
              <a:buFontTx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29</a:t>
            </a:fld>
            <a:endParaRPr sz="1200"/>
          </a:p>
        </p:txBody>
      </p:sp>
      <p:sp>
        <p:nvSpPr>
          <p:cNvPr id="730" name="Shape 7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Load Balancing</a:t>
            </a:r>
          </a:p>
        </p:txBody>
      </p:sp>
      <p:sp>
        <p:nvSpPr>
          <p:cNvPr id="731" name="Shape 7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Load balancing.  </a:t>
            </a:r>
            <a:r>
              <a:rPr sz="2400" dirty="0">
                <a:uFill>
                  <a:solidFill/>
                </a:uFill>
              </a:rPr>
              <a:t>System in which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</a:rPr>
              <a:t> jobs arrive in a stream and need to be processed immediately on </a:t>
            </a:r>
            <a:r>
              <a:rPr lang="en-US" sz="20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4400" dirty="0" smtClean="0">
                <a:uFill>
                  <a:solidFill/>
                </a:uFill>
              </a:rPr>
              <a:t> </a:t>
            </a:r>
            <a:r>
              <a:rPr sz="2400" dirty="0">
                <a:uFill>
                  <a:solidFill/>
                </a:uFill>
              </a:rPr>
              <a:t>identical processors.  Find an assignment that balances the workload across processors.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Centralized controller.  </a:t>
            </a:r>
            <a:r>
              <a:rPr sz="2400" dirty="0">
                <a:uFill>
                  <a:solidFill/>
                </a:uFill>
              </a:rPr>
              <a:t>Assign jobs in round-robin manner. Each processor receives at most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⎡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i="1" baseline="-5999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⎤</a:t>
            </a:r>
            <a:r>
              <a:rPr sz="2400" dirty="0">
                <a:uFill>
                  <a:solidFill/>
                </a:uFill>
              </a:rPr>
              <a:t> jobs.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Decentralized controller.  </a:t>
            </a:r>
            <a:r>
              <a:rPr sz="2400" dirty="0">
                <a:uFill>
                  <a:solidFill/>
                </a:uFill>
              </a:rPr>
              <a:t>Assign jobs to processors uniformly at random. How likely is it that some processor is assigned "too many" jobs?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</a:t>
            </a:fld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Randomization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Algorithmic design patterns.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Greedy.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Divide-and-conquer.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Dynamic programming.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Network flow.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Randomization.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Randomization.  </a:t>
            </a:r>
            <a:r>
              <a:rPr sz="2400">
                <a:uFill>
                  <a:solidFill/>
                </a:uFill>
              </a:rPr>
              <a:t>Allow fair coin flip in unit time.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Why randomize?</a:t>
            </a:r>
            <a:r>
              <a:rPr sz="2400">
                <a:uFill>
                  <a:solidFill/>
                </a:uFill>
              </a:rPr>
              <a:t>  Can lead to simplest, fastest, or only known algorithm for a particular problem.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Ex.  </a:t>
            </a:r>
            <a:r>
              <a:rPr sz="2400">
                <a:uFill>
                  <a:solidFill/>
                </a:uFill>
              </a:rPr>
              <a:t>Symmetry breaking protocols, graph algorithms, quicksort, hashing, load balancing, Monte Carlo integration, cryptography.</a:t>
            </a:r>
          </a:p>
        </p:txBody>
      </p:sp>
      <p:sp>
        <p:nvSpPr>
          <p:cNvPr id="76" name="Shape 76"/>
          <p:cNvSpPr/>
          <p:nvPr/>
        </p:nvSpPr>
        <p:spPr>
          <a:xfrm>
            <a:off x="4813582" y="3962400"/>
            <a:ext cx="572647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rPr dirty="0"/>
              <a:t>in practice, access to a pseudo-random number generator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4594578" y="4377532"/>
            <a:ext cx="304421" cy="32146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Analysis.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 = number of jobs assigned to processor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</a:t>
            </a:r>
            <a:r>
              <a:rPr sz="2400"/>
              <a:t> if job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 assigned to processor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,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/>
              <a:t> otherwise.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We have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E[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= 1/n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Thus,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∑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Y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 j </a:t>
            </a:r>
            <a:r>
              <a:rPr sz="2400"/>
              <a:t>,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μ = E[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= 1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Applying Chernoff bounds with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δ = c – 1</a:t>
            </a:r>
            <a:r>
              <a:rPr sz="2400"/>
              <a:t> yields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γ(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be number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such that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, and choose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γ(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Union bound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400"/>
              <a:t>  with probability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≥ 1 –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 no processor receives more than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γ(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Θ(log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/ log log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jobs.</a:t>
            </a:r>
          </a:p>
        </p:txBody>
      </p:sp>
      <p:sp>
        <p:nvSpPr>
          <p:cNvPr id="734" name="Shape 73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lvl="0" algn="l" defTabSz="457200">
              <a:lnSpc>
                <a:spcPct val="100000"/>
              </a:lnSpc>
              <a:buClrTx/>
              <a:buFontTx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5" name="Shape 73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30</a:t>
            </a:fld>
            <a:endParaRPr sz="1200"/>
          </a:p>
        </p:txBody>
      </p:sp>
      <p:sp>
        <p:nvSpPr>
          <p:cNvPr id="736" name="Shape 7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Load balancing</a:t>
            </a:r>
          </a:p>
        </p:txBody>
      </p:sp>
      <p:pic>
        <p:nvPicPr>
          <p:cNvPr id="737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6026" y="3511126"/>
            <a:ext cx="24511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57400" y="5422900"/>
            <a:ext cx="8204200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Shape 739"/>
          <p:cNvSpPr/>
          <p:nvPr/>
        </p:nvSpPr>
        <p:spPr>
          <a:xfrm>
            <a:off x="2701554" y="8074659"/>
            <a:ext cx="488055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14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D3124"/>
                </a:solidFill>
              </a:rPr>
              <a:t>Bonus fact: with high probability,</a:t>
            </a:r>
          </a:p>
          <a:p>
            <a:pPr lvl="0">
              <a:lnSpc>
                <a:spcPct val="14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D3124"/>
                </a:solidFill>
              </a:rPr>
              <a:t>some processor receives Θ(logn / log log n) jobs </a:t>
            </a:r>
          </a:p>
        </p:txBody>
      </p:sp>
      <p:sp>
        <p:nvSpPr>
          <p:cNvPr id="740" name="Shape 740"/>
          <p:cNvSpPr/>
          <p:nvPr/>
        </p:nvSpPr>
        <p:spPr>
          <a:xfrm>
            <a:off x="3389213" y="7560419"/>
            <a:ext cx="196107" cy="375593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lnSpc>
                <a:spcPct val="100000"/>
              </a:lnSpc>
              <a:buClrTx/>
              <a:buFontTx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lvl="0" algn="l" defTabSz="457200">
              <a:lnSpc>
                <a:spcPct val="100000"/>
              </a:lnSpc>
              <a:buClrTx/>
              <a:buFontTx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pPr lvl="0">
                <a:defRPr sz="1800"/>
              </a:pPr>
              <a:t>31</a:t>
            </a:fld>
            <a:endParaRPr sz="1200"/>
          </a:p>
        </p:txBody>
      </p:sp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Load balancing:  many jobs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Theorem.  </a:t>
            </a:r>
            <a:r>
              <a:rPr sz="2400" dirty="0">
                <a:uFill>
                  <a:solidFill/>
                </a:uFill>
              </a:rPr>
              <a:t>Suppose the number of jobs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16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dirty="0" err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ln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</a:rPr>
              <a:t>. Then on average,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each of the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</a:rPr>
              <a:t> processors handles 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μ = 16 </a:t>
            </a:r>
            <a:r>
              <a:rPr sz="2400" dirty="0" err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ln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>
                <a:uFill>
                  <a:solidFill/>
                </a:uFill>
              </a:rPr>
              <a:t> jobs. With high probability,</a:t>
            </a:r>
            <a:br>
              <a:rPr sz="2400" dirty="0">
                <a:uFill>
                  <a:solidFill/>
                </a:uFill>
              </a:rPr>
            </a:br>
            <a:r>
              <a:rPr sz="2400" dirty="0">
                <a:uFill>
                  <a:solidFill/>
                </a:uFill>
              </a:rPr>
              <a:t>every processor will have between half and twice the average load.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Let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 dirty="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, </a:t>
            </a:r>
            <a:r>
              <a:rPr sz="2400" i="1" dirty="0" err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 i="1" baseline="-20250" dirty="0" err="1">
                <a:latin typeface="Times Roman"/>
                <a:ea typeface="Times Roman"/>
                <a:cs typeface="Times Roman"/>
                <a:sym typeface="Times Roman"/>
              </a:rPr>
              <a:t>ij</a:t>
            </a:r>
            <a:r>
              <a:rPr sz="2400" dirty="0"/>
              <a:t> be as before.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Applying </a:t>
            </a:r>
            <a:r>
              <a:rPr sz="2400" dirty="0" err="1"/>
              <a:t>Chernoff</a:t>
            </a:r>
            <a:r>
              <a:rPr sz="2400" dirty="0"/>
              <a:t> bounds with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δ = 1</a:t>
            </a:r>
            <a:r>
              <a:rPr sz="2400" dirty="0"/>
              <a:t> yields</a:t>
            </a:r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Union bound </a:t>
            </a:r>
            <a:r>
              <a:rPr sz="2400" dirty="0"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400" dirty="0"/>
              <a:t>  every processor has load between half and</a:t>
            </a:r>
            <a:br>
              <a:rPr sz="2400" dirty="0"/>
            </a:br>
            <a:r>
              <a:rPr sz="2400" dirty="0"/>
              <a:t>twice the average with probability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≥</a:t>
            </a:r>
            <a:r>
              <a:rPr sz="2400" dirty="0"/>
              <a:t> 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1 – 2/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dirty="0"/>
              <a:t>.  </a:t>
            </a:r>
            <a:r>
              <a:rPr sz="2400" dirty="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pic>
        <p:nvPicPr>
          <p:cNvPr id="748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25600" y="5232400"/>
            <a:ext cx="5105400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99680" y="5353191"/>
            <a:ext cx="4330701" cy="760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Course summary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and review</a:t>
            </a:r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32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design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 (see: </a:t>
            </a:r>
            <a:r>
              <a:rPr lang="en-US" dirty="0" err="1" smtClean="0"/>
              <a:t>matroids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Divide and Conquer</a:t>
            </a:r>
          </a:p>
          <a:p>
            <a:r>
              <a:rPr lang="en-US" dirty="0" smtClean="0"/>
              <a:t>Dynamic Programming</a:t>
            </a:r>
          </a:p>
          <a:p>
            <a:r>
              <a:rPr lang="en-US" dirty="0" smtClean="0"/>
              <a:t>Flows, cuts and </a:t>
            </a:r>
            <a:r>
              <a:rPr lang="en-US" dirty="0" err="1" smtClean="0"/>
              <a:t>matchings</a:t>
            </a:r>
            <a:endParaRPr lang="en-US" dirty="0" smtClean="0"/>
          </a:p>
          <a:p>
            <a:r>
              <a:rPr lang="en-US" dirty="0" smtClean="0"/>
              <a:t>Linear Programming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sophisticated/general as go down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design paradigms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are NP-complete</a:t>
            </a:r>
          </a:p>
          <a:p>
            <a:r>
              <a:rPr lang="en-US" dirty="0" smtClean="0"/>
              <a:t>Unlikely to have solutions in P</a:t>
            </a:r>
          </a:p>
          <a:p>
            <a:r>
              <a:rPr lang="en-US" dirty="0" smtClean="0"/>
              <a:t>Coping with </a:t>
            </a:r>
            <a:r>
              <a:rPr lang="en-US" dirty="0" err="1" smtClean="0"/>
              <a:t>intractibility</a:t>
            </a:r>
            <a:endParaRPr lang="en-US" dirty="0" smtClean="0"/>
          </a:p>
          <a:p>
            <a:pPr lvl="1"/>
            <a:r>
              <a:rPr lang="en-US" dirty="0" smtClean="0"/>
              <a:t>special cases</a:t>
            </a:r>
          </a:p>
          <a:p>
            <a:pPr lvl="1"/>
            <a:r>
              <a:rPr lang="en-US" dirty="0" smtClean="0"/>
              <a:t>fixed-parameter algorithms/analysis</a:t>
            </a:r>
          </a:p>
          <a:p>
            <a:pPr lvl="1"/>
            <a:r>
              <a:rPr lang="en-US" dirty="0" smtClean="0"/>
              <a:t>approximation algorithms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traversals in </a:t>
            </a:r>
            <a:r>
              <a:rPr lang="en-US" dirty="0" smtClean="0">
                <a:solidFill>
                  <a:srgbClr val="FF0000"/>
                </a:solidFill>
              </a:rPr>
              <a:t>O(n + m)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Breadth First Search (BFS) </a:t>
            </a:r>
          </a:p>
          <a:p>
            <a:pPr lvl="1"/>
            <a:r>
              <a:rPr lang="en-US" dirty="0" smtClean="0"/>
              <a:t>Depth First Search (DFS)</a:t>
            </a:r>
          </a:p>
          <a:p>
            <a:pPr marL="650031" lvl="1" indent="0">
              <a:buNone/>
            </a:pPr>
            <a:endParaRPr lang="en-US" dirty="0"/>
          </a:p>
          <a:p>
            <a:r>
              <a:rPr lang="en-US" dirty="0" smtClean="0"/>
              <a:t>applications:</a:t>
            </a:r>
            <a:endParaRPr lang="en-US" dirty="0"/>
          </a:p>
          <a:p>
            <a:pPr lvl="1"/>
            <a:r>
              <a:rPr lang="en-US" dirty="0" smtClean="0"/>
              <a:t>BSF yields shortest paths in undirected graph</a:t>
            </a:r>
          </a:p>
          <a:p>
            <a:pPr lvl="1"/>
            <a:r>
              <a:rPr lang="en-US" dirty="0" smtClean="0"/>
              <a:t>DFS used for topological sort and strongly connected components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source shortest paths</a:t>
            </a:r>
          </a:p>
          <a:p>
            <a:pPr lvl="1"/>
            <a:r>
              <a:rPr lang="en-US" dirty="0" smtClean="0"/>
              <a:t>with non-negative edge weights</a:t>
            </a:r>
          </a:p>
          <a:p>
            <a:pPr marL="650031" lvl="1" indent="0"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Dijkstra’s</a:t>
            </a:r>
            <a:r>
              <a:rPr lang="en-US" dirty="0" smtClean="0"/>
              <a:t> algorithm </a:t>
            </a:r>
            <a:r>
              <a:rPr lang="en-US" dirty="0" smtClean="0">
                <a:solidFill>
                  <a:srgbClr val="FF0000"/>
                </a:solidFill>
              </a:rPr>
              <a:t>O(n + m log n)</a:t>
            </a:r>
          </a:p>
          <a:p>
            <a:pPr marL="650031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with negative edge weights</a:t>
            </a:r>
          </a:p>
          <a:p>
            <a:pPr marL="650031" lvl="1" indent="0" algn="ctr">
              <a:buNone/>
            </a:pPr>
            <a:r>
              <a:rPr lang="en-US" dirty="0" smtClean="0"/>
              <a:t>Bellman-Ford </a:t>
            </a:r>
            <a:r>
              <a:rPr lang="en-US" dirty="0" smtClean="0">
                <a:solidFill>
                  <a:srgbClr val="FF0000"/>
                </a:solidFill>
              </a:rPr>
              <a:t>O(nm) </a:t>
            </a:r>
            <a:r>
              <a:rPr lang="en-US" dirty="0" smtClean="0"/>
              <a:t>to detect negative cycles and find shortest paths if no negative cycles</a:t>
            </a:r>
          </a:p>
          <a:p>
            <a:pPr marL="650031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5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7056" indent="-685800"/>
            <a:r>
              <a:rPr lang="en-US" dirty="0"/>
              <a:t>All-pairs shortest paths</a:t>
            </a:r>
          </a:p>
          <a:p>
            <a:pPr marL="1335831" lvl="1" indent="-685800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Minimum cost spanning tree</a:t>
            </a:r>
          </a:p>
          <a:p>
            <a:pPr lvl="1"/>
            <a:r>
              <a:rPr lang="en-US" dirty="0" err="1" smtClean="0"/>
              <a:t>Kruskal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O(m log m)</a:t>
            </a:r>
          </a:p>
          <a:p>
            <a:pPr lvl="1"/>
            <a:r>
              <a:rPr lang="en-US" dirty="0" smtClean="0"/>
              <a:t>Prim </a:t>
            </a:r>
            <a:r>
              <a:rPr lang="en-US" dirty="0" smtClean="0">
                <a:solidFill>
                  <a:srgbClr val="FF0000"/>
                </a:solidFill>
              </a:rPr>
              <a:t>O(m + n log n)</a:t>
            </a:r>
          </a:p>
          <a:p>
            <a:pPr lvl="1"/>
            <a:endParaRPr lang="en-US" dirty="0"/>
          </a:p>
          <a:p>
            <a:r>
              <a:rPr lang="en-US" dirty="0"/>
              <a:t>compression via variable length coding </a:t>
            </a:r>
          </a:p>
          <a:p>
            <a:pPr lvl="1"/>
            <a:r>
              <a:rPr lang="en-US" dirty="0"/>
              <a:t>Huffman codes </a:t>
            </a:r>
            <a:r>
              <a:rPr lang="en-US" dirty="0">
                <a:solidFill>
                  <a:srgbClr val="FF0000"/>
                </a:solidFill>
              </a:rPr>
              <a:t>O(n log 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0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min-heap</a:t>
            </a:r>
          </a:p>
          <a:p>
            <a:pPr lvl="1"/>
            <a:r>
              <a:rPr lang="en-US" dirty="0" smtClean="0"/>
              <a:t>INSERT </a:t>
            </a:r>
            <a:r>
              <a:rPr lang="en-US" dirty="0" smtClean="0">
                <a:solidFill>
                  <a:srgbClr val="FF0000"/>
                </a:solidFill>
              </a:rPr>
              <a:t>O(log n)</a:t>
            </a:r>
          </a:p>
          <a:p>
            <a:pPr lvl="1"/>
            <a:r>
              <a:rPr lang="en-US" dirty="0" smtClean="0"/>
              <a:t>EXTRACT-MIN </a:t>
            </a:r>
            <a:r>
              <a:rPr lang="en-US" dirty="0" smtClean="0">
                <a:solidFill>
                  <a:srgbClr val="FF0000"/>
                </a:solidFill>
              </a:rPr>
              <a:t>O(log n)</a:t>
            </a:r>
          </a:p>
          <a:p>
            <a:pPr lvl="1"/>
            <a:r>
              <a:rPr lang="en-US" dirty="0" smtClean="0"/>
              <a:t>DECREASE-KEY </a:t>
            </a:r>
            <a:r>
              <a:rPr lang="en-US" dirty="0" smtClean="0">
                <a:solidFill>
                  <a:srgbClr val="FF0000"/>
                </a:solidFill>
              </a:rPr>
              <a:t>O(log n)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Fibonacci heap (amortized analysis)</a:t>
            </a:r>
          </a:p>
          <a:p>
            <a:pPr lvl="1"/>
            <a:r>
              <a:rPr lang="en-US" dirty="0"/>
              <a:t>INSERT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EXTRACT-MIN </a:t>
            </a:r>
            <a:r>
              <a:rPr lang="en-US" dirty="0">
                <a:solidFill>
                  <a:srgbClr val="FF0000"/>
                </a:solidFill>
              </a:rPr>
              <a:t>O(log n)</a:t>
            </a:r>
          </a:p>
          <a:p>
            <a:pPr lvl="1"/>
            <a:r>
              <a:rPr lang="en-US" dirty="0"/>
              <a:t>DECREASE-KEY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Union-Find data structure</a:t>
            </a:r>
          </a:p>
          <a:p>
            <a:pPr lvl="1"/>
            <a:r>
              <a:rPr lang="en-US" dirty="0" smtClean="0"/>
              <a:t>path compression</a:t>
            </a:r>
          </a:p>
          <a:p>
            <a:pPr lvl="1"/>
            <a:r>
              <a:rPr lang="en-US" dirty="0" smtClean="0"/>
              <a:t>union-by-rank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amortized analysis: </a:t>
            </a:r>
          </a:p>
          <a:p>
            <a:pPr marL="650031" lvl="1" indent="0">
              <a:buNone/>
            </a:pPr>
            <a:r>
              <a:rPr lang="en-US" dirty="0" smtClean="0"/>
              <a:t>m find and n union operations in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</a:rPr>
              <a:t>m log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n)</a:t>
            </a:r>
          </a:p>
          <a:p>
            <a:pPr marL="650031" lvl="1" indent="0">
              <a:buNone/>
            </a:pPr>
            <a:endParaRPr lang="en-US" dirty="0"/>
          </a:p>
          <a:p>
            <a:pPr marL="650031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Max-3-SAT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approximation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algorithm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in </a:t>
            </a:r>
            <a:r>
              <a:rPr lang="en-US" dirty="0" smtClean="0">
                <a:solidFill>
                  <a:srgbClr val="FF0000"/>
                </a:solidFill>
              </a:rPr>
              <a:t>O(n log n) </a:t>
            </a:r>
            <a:r>
              <a:rPr lang="en-US" dirty="0" smtClean="0"/>
              <a:t>time</a:t>
            </a:r>
          </a:p>
          <a:p>
            <a:pPr lvl="1"/>
            <a:r>
              <a:rPr lang="en-US" dirty="0" err="1" smtClean="0"/>
              <a:t>heapsort</a:t>
            </a:r>
            <a:endParaRPr lang="en-US" dirty="0" smtClean="0"/>
          </a:p>
          <a:p>
            <a:pPr lvl="1"/>
            <a:r>
              <a:rPr lang="en-US" dirty="0" err="1" smtClean="0"/>
              <a:t>mergesort</a:t>
            </a:r>
            <a:endParaRPr lang="en-US" dirty="0" smtClean="0"/>
          </a:p>
          <a:p>
            <a:pPr lvl="1"/>
            <a:r>
              <a:rPr lang="en-US" dirty="0" smtClean="0"/>
              <a:t>quicksort with random pivot (expected time)</a:t>
            </a:r>
          </a:p>
          <a:p>
            <a:pPr lvl="1"/>
            <a:r>
              <a:rPr lang="en-US" dirty="0" smtClean="0"/>
              <a:t>lower bound for comparison-</a:t>
            </a:r>
            <a:r>
              <a:rPr lang="en-US" dirty="0" smtClean="0"/>
              <a:t>based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selection in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smtClean="0">
                <a:solidFill>
                  <a:srgbClr val="FF0000"/>
                </a:solidFill>
              </a:rPr>
              <a:t>(</a:t>
            </a:r>
            <a:r>
              <a:rPr lang="en-US" smtClean="0">
                <a:solidFill>
                  <a:srgbClr val="FF0000"/>
                </a:solidFill>
              </a:rPr>
              <a:t>n)</a:t>
            </a:r>
            <a:r>
              <a:rPr lang="en-US" smtClean="0"/>
              <a:t>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randomized and deterministic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closest pair of points in plane </a:t>
            </a:r>
            <a:r>
              <a:rPr lang="en-US" dirty="0" smtClean="0">
                <a:solidFill>
                  <a:srgbClr val="FF0000"/>
                </a:solidFill>
              </a:rPr>
              <a:t>O(n log n)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integer multiplication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log</a:t>
            </a:r>
            <a:r>
              <a:rPr lang="en-US" sz="4000" baseline="15000" dirty="0" smtClean="0">
                <a:solidFill>
                  <a:srgbClr val="FF0000"/>
                </a:solidFill>
                <a:latin typeface="Arial"/>
              </a:rPr>
              <a:t>2 </a:t>
            </a:r>
            <a:r>
              <a:rPr lang="en-US" baseline="15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matrix multiplication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log</a:t>
            </a:r>
            <a:r>
              <a:rPr lang="en-US" sz="4000" baseline="15000" dirty="0" smtClean="0">
                <a:solidFill>
                  <a:srgbClr val="FF0000"/>
                </a:solidFill>
                <a:latin typeface="Arial"/>
              </a:rPr>
              <a:t>2 </a:t>
            </a:r>
            <a:r>
              <a:rPr lang="en-US" baseline="15000" dirty="0" smtClean="0">
                <a:solidFill>
                  <a:srgbClr val="FF0000"/>
                </a:solidFill>
                <a:latin typeface="Arial"/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FFT </a:t>
            </a:r>
            <a:r>
              <a:rPr lang="en-US" dirty="0" smtClean="0">
                <a:solidFill>
                  <a:srgbClr val="FF0000"/>
                </a:solidFill>
              </a:rPr>
              <a:t>O(n log n)</a:t>
            </a:r>
          </a:p>
          <a:p>
            <a:pPr lvl="1"/>
            <a:r>
              <a:rPr lang="en-US" dirty="0" smtClean="0"/>
              <a:t>polynomial multiplication and division with remainder </a:t>
            </a:r>
            <a:r>
              <a:rPr lang="en-US" dirty="0" smtClean="0">
                <a:solidFill>
                  <a:srgbClr val="FF0000"/>
                </a:solidFill>
              </a:rPr>
              <a:t>O(n log n)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strings of length n, m:</a:t>
            </a:r>
          </a:p>
          <a:p>
            <a:pPr lvl="1"/>
            <a:r>
              <a:rPr lang="en-US" dirty="0" smtClean="0"/>
              <a:t>edit distance </a:t>
            </a:r>
            <a:r>
              <a:rPr lang="en-US" dirty="0" smtClean="0">
                <a:solidFill>
                  <a:srgbClr val="FF0000"/>
                </a:solidFill>
              </a:rPr>
              <a:t>O(nm)</a:t>
            </a:r>
          </a:p>
          <a:p>
            <a:pPr lvl="1"/>
            <a:r>
              <a:rPr lang="en-US" dirty="0" smtClean="0"/>
              <a:t>longest-common-subsequence </a:t>
            </a:r>
            <a:r>
              <a:rPr lang="en-US" dirty="0" smtClean="0">
                <a:solidFill>
                  <a:srgbClr val="FF0000"/>
                </a:solidFill>
              </a:rPr>
              <a:t>O(nm)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3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max-flow in a network (= min-cut)</a:t>
            </a:r>
          </a:p>
          <a:p>
            <a:pPr lvl="1"/>
            <a:r>
              <a:rPr lang="en-US" dirty="0" smtClean="0"/>
              <a:t>Ford-Fulkerson method </a:t>
            </a:r>
            <a:r>
              <a:rPr lang="en-US" dirty="0" smtClean="0">
                <a:solidFill>
                  <a:srgbClr val="FF0000"/>
                </a:solidFill>
              </a:rPr>
              <a:t>O(m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capacity-scaling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log C)</a:t>
            </a:r>
          </a:p>
          <a:p>
            <a:pPr lvl="1"/>
            <a:r>
              <a:rPr lang="en-US" dirty="0" smtClean="0"/>
              <a:t>shortest augmenting path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n)</a:t>
            </a:r>
          </a:p>
          <a:p>
            <a:pPr lvl="1"/>
            <a:r>
              <a:rPr lang="en-US" dirty="0" smtClean="0"/>
              <a:t>blocking-flow implementation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mn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unit-capacity simple graphs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mn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/2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use last for bipartite matching in same time</a:t>
            </a:r>
          </a:p>
          <a:p>
            <a:pPr lvl="1"/>
            <a:r>
              <a:rPr lang="en-US" dirty="0" smtClean="0"/>
              <a:t>min/max weight perfect matching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</a:p>
          <a:p>
            <a:pPr lvl="1"/>
            <a:r>
              <a:rPr lang="en-US" dirty="0" smtClean="0"/>
              <a:t>primal/dual and strong duality theorem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simplex algorithm (worst case exponential)</a:t>
            </a:r>
          </a:p>
          <a:p>
            <a:pPr lvl="1"/>
            <a:r>
              <a:rPr lang="en-US" dirty="0" smtClean="0"/>
              <a:t>ellipsoid algorithm (in P)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practice: interior points methods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Coping with </a:t>
            </a:r>
            <a:r>
              <a:rPr lang="en-US" dirty="0" err="1" smtClean="0"/>
              <a:t>intractibility</a:t>
            </a:r>
            <a:endParaRPr lang="en-US" dirty="0" smtClean="0"/>
          </a:p>
          <a:p>
            <a:pPr lvl="1"/>
            <a:r>
              <a:rPr lang="en-US" dirty="0" smtClean="0"/>
              <a:t>e.g.: hard graph problems easy on trees</a:t>
            </a:r>
          </a:p>
          <a:p>
            <a:pPr lvl="1"/>
            <a:r>
              <a:rPr lang="en-US" dirty="0" smtClean="0"/>
              <a:t>e.g.: fixed parameter algorithms for VC</a:t>
            </a:r>
          </a:p>
          <a:p>
            <a:r>
              <a:rPr lang="en-US" dirty="0" smtClean="0"/>
              <a:t>approximation algorithms</a:t>
            </a:r>
          </a:p>
          <a:p>
            <a:pPr lvl="1"/>
            <a:r>
              <a:rPr lang="en-US" dirty="0" smtClean="0"/>
              <a:t>knapsack  </a:t>
            </a:r>
            <a:r>
              <a:rPr lang="en-US" dirty="0" smtClean="0">
                <a:solidFill>
                  <a:srgbClr val="3366FF"/>
                </a:solidFill>
              </a:rPr>
              <a:t>(1 + </a:t>
            </a:r>
            <a:r>
              <a:rPr lang="en-US" dirty="0" smtClean="0">
                <a:solidFill>
                  <a:srgbClr val="3366FF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VC and weighted VC   </a:t>
            </a:r>
            <a:r>
              <a:rPr lang="en-US" dirty="0" smtClean="0">
                <a:solidFill>
                  <a:srgbClr val="3366FF"/>
                </a:solidFill>
              </a:rPr>
              <a:t>2</a:t>
            </a:r>
            <a:r>
              <a:rPr lang="en-US" dirty="0" smtClean="0"/>
              <a:t> (via LP relaxation)</a:t>
            </a:r>
          </a:p>
          <a:p>
            <a:pPr lvl="1"/>
            <a:r>
              <a:rPr lang="en-US" dirty="0" smtClean="0"/>
              <a:t>set cover </a:t>
            </a:r>
            <a:r>
              <a:rPr lang="en-US" dirty="0" err="1" smtClean="0">
                <a:solidFill>
                  <a:srgbClr val="3366FF"/>
                </a:solidFill>
              </a:rPr>
              <a:t>ln</a:t>
            </a:r>
            <a:r>
              <a:rPr lang="en-US" dirty="0" smtClean="0">
                <a:solidFill>
                  <a:srgbClr val="3366FF"/>
                </a:solidFill>
              </a:rPr>
              <a:t> m + 1</a:t>
            </a:r>
          </a:p>
          <a:p>
            <a:pPr lvl="1"/>
            <a:r>
              <a:rPr lang="en-US" dirty="0" smtClean="0"/>
              <a:t>TSP </a:t>
            </a:r>
            <a:r>
              <a:rPr lang="en-US" dirty="0" smtClean="0">
                <a:solidFill>
                  <a:srgbClr val="3366FF"/>
                </a:solidFill>
              </a:rPr>
              <a:t>1.5</a:t>
            </a:r>
          </a:p>
          <a:p>
            <a:pPr lvl="1"/>
            <a:r>
              <a:rPr lang="en-US" dirty="0" smtClean="0"/>
              <a:t>center selection </a:t>
            </a:r>
            <a:r>
              <a:rPr lang="en-US" dirty="0" smtClean="0">
                <a:solidFill>
                  <a:srgbClr val="3366FF"/>
                </a:solidFill>
              </a:rPr>
              <a:t>2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9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algorithm for global min-cut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8/7</a:t>
            </a:r>
            <a:r>
              <a:rPr lang="en-US" dirty="0" smtClean="0"/>
              <a:t> approximation for max-3-sat</a:t>
            </a:r>
          </a:p>
          <a:p>
            <a:endParaRPr lang="en-US" dirty="0"/>
          </a:p>
          <a:p>
            <a:r>
              <a:rPr lang="en-US" dirty="0" smtClean="0"/>
              <a:t>other applications:</a:t>
            </a:r>
          </a:p>
          <a:p>
            <a:pPr lvl="1"/>
            <a:r>
              <a:rPr lang="en-US" dirty="0" smtClean="0"/>
              <a:t>contention resolution</a:t>
            </a:r>
          </a:p>
          <a:p>
            <a:pPr lvl="1"/>
            <a:r>
              <a:rPr lang="en-US" dirty="0" smtClean="0"/>
              <a:t>hashing</a:t>
            </a:r>
          </a:p>
          <a:p>
            <a:pPr lvl="1"/>
            <a:r>
              <a:rPr lang="en-US" dirty="0" smtClean="0"/>
              <a:t>load-balancing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3,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5</a:t>
            </a:fld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Expectation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Expectation.  </a:t>
            </a:r>
            <a:r>
              <a:rPr sz="2400" dirty="0">
                <a:uFill>
                  <a:solidFill/>
                </a:uFill>
              </a:rPr>
              <a:t>Given a discrete random variables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</a:rPr>
              <a:t>, its expectation 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</a:t>
            </a:r>
            <a:br>
              <a:rPr sz="2400" dirty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400" dirty="0">
                <a:uFill>
                  <a:solidFill/>
                </a:uFill>
              </a:rPr>
              <a:t>is defined by: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0048AA"/>
                </a:solidFill>
              </a:rPr>
              <a:t>Waiting for a first success.  </a:t>
            </a:r>
            <a:r>
              <a:rPr sz="2400" dirty="0" smtClean="0">
                <a:uFill>
                  <a:solidFill/>
                </a:uFill>
              </a:rPr>
              <a:t>Coin is heads with probability </a:t>
            </a:r>
            <a:r>
              <a:rPr sz="2400" i="1" dirty="0" smtClean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 smtClean="0">
                <a:uFill>
                  <a:solidFill/>
                </a:uFill>
              </a:rPr>
              <a:t> and tails with probability </a:t>
            </a:r>
            <a:r>
              <a:rPr sz="2400" dirty="0" smtClean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1– </a:t>
            </a:r>
            <a:r>
              <a:rPr sz="2400" i="1" dirty="0" smtClean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dirty="0" smtClean="0">
                <a:uFill>
                  <a:solidFill/>
                </a:uFill>
              </a:rPr>
              <a:t>.  How many independent flips </a:t>
            </a:r>
            <a:r>
              <a:rPr sz="2400" i="1" dirty="0" smtClean="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dirty="0" smtClean="0">
                <a:uFill>
                  <a:solidFill/>
                </a:uFill>
              </a:rPr>
              <a:t> until first heads?</a:t>
            </a:r>
            <a:endParaRPr sz="2400" dirty="0">
              <a:uFill>
                <a:solidFill/>
              </a:uFill>
            </a:endParaRPr>
          </a:p>
        </p:txBody>
      </p:sp>
      <p:pic>
        <p:nvPicPr>
          <p:cNvPr id="277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49700" y="2068124"/>
            <a:ext cx="29083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04900" y="5064195"/>
            <a:ext cx="110236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5755357" y="5676622"/>
            <a:ext cx="1" cy="303667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5219152" y="6136640"/>
            <a:ext cx="84246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j –1 tails</a:t>
            </a:r>
          </a:p>
        </p:txBody>
      </p:sp>
      <p:sp>
        <p:nvSpPr>
          <p:cNvPr id="281" name="Shape 281"/>
          <p:cNvSpPr/>
          <p:nvPr/>
        </p:nvSpPr>
        <p:spPr>
          <a:xfrm>
            <a:off x="6614724" y="5722698"/>
            <a:ext cx="1" cy="308391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6414335" y="6136640"/>
            <a:ext cx="68490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1 head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6</a:t>
            </a:fld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Expectation:  two properties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Useful property. </a:t>
            </a:r>
            <a:r>
              <a:rPr sz="2400"/>
              <a:t> 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is a 0/1 random variable,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Pr[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1]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Linearity of expectation.  </a:t>
            </a:r>
            <a:r>
              <a:rPr sz="2400"/>
              <a:t>Given two random variables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and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/>
              <a:t> defined over the same probability space,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+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Benefit.  </a:t>
            </a:r>
            <a:r>
              <a:rPr sz="2400"/>
              <a:t>Decouples a complex calculation into simpler pieces. </a:t>
            </a:r>
          </a:p>
        </p:txBody>
      </p:sp>
      <p:pic>
        <p:nvPicPr>
          <p:cNvPr id="288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5555" y="2142631"/>
            <a:ext cx="7493001" cy="850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8230164" y="4037188"/>
            <a:ext cx="27971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not necessarily independent</a:t>
            </a:r>
          </a:p>
        </p:txBody>
      </p:sp>
      <p:sp>
        <p:nvSpPr>
          <p:cNvPr id="290" name="Shape 290"/>
          <p:cNvSpPr/>
          <p:nvPr/>
        </p:nvSpPr>
        <p:spPr>
          <a:xfrm flipV="1">
            <a:off x="9047198" y="4390113"/>
            <a:ext cx="240931" cy="275867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1" name="Shape 291"/>
          <p:cNvSpPr/>
          <p:nvPr/>
        </p:nvSpPr>
        <p:spPr>
          <a:xfrm flipH="1" flipV="1">
            <a:off x="9639300" y="4394200"/>
            <a:ext cx="240931" cy="275867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7</a:t>
            </a:fld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Guessing cards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Game.  </a:t>
            </a:r>
            <a:r>
              <a:rPr sz="2400">
                <a:uFill>
                  <a:solidFill/>
                </a:uFill>
              </a:rPr>
              <a:t>Shuffle a deck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cards; turn them over one at a time;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try to guess each card.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Memoryless guessing.  </a:t>
            </a:r>
            <a:r>
              <a:rPr sz="2400">
                <a:uFill>
                  <a:solidFill/>
                </a:uFill>
              </a:rPr>
              <a:t>No psychic abilities; can't even remember what's been turned over already.  Guess a card from full deck uniformly at random.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expected number of correct guesses is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surprisingly effortless using linearity of expectation 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</a:t>
            </a:r>
            <a:r>
              <a:rPr sz="2400"/>
              <a:t> 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th</a:t>
            </a:r>
            <a:r>
              <a:rPr sz="2400"/>
              <a:t> prediction is correct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/>
              <a:t> otherwise.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number of correct guesses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…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=  Pr[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1]  =  1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+  …  +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… + 1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=  1</a:t>
            </a:r>
            <a:r>
              <a:rPr sz="2400"/>
              <a:t>.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297" name="Shape 297"/>
          <p:cNvSpPr/>
          <p:nvPr/>
        </p:nvSpPr>
        <p:spPr>
          <a:xfrm>
            <a:off x="2241126" y="7175310"/>
            <a:ext cx="1" cy="34534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266613" y="7676162"/>
            <a:ext cx="230032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linearity of expectation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8</a:t>
            </a:fld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Guessing cards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Game.  </a:t>
            </a:r>
            <a:r>
              <a:rPr sz="2400">
                <a:uFill>
                  <a:solidFill/>
                </a:uFill>
              </a:rPr>
              <a:t>Shuffle a deck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cards; turn them over one at a time;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try to guess each card.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Guessing with memory. </a:t>
            </a:r>
            <a:r>
              <a:rPr sz="2400">
                <a:uFill>
                  <a:solidFill/>
                </a:uFill>
              </a:rPr>
              <a:t>Guess a card uniformly at random from cards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not yet seen.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expected number of correct guesses is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Θ(log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</a:t>
            </a:r>
            <a:r>
              <a:rPr sz="2400"/>
              <a:t> if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i="1" baseline="30500">
                <a:latin typeface="Times Roman"/>
                <a:ea typeface="Times Roman"/>
                <a:cs typeface="Times Roman"/>
                <a:sym typeface="Times Roman"/>
              </a:rPr>
              <a:t>th</a:t>
            </a:r>
            <a:r>
              <a:rPr sz="2400"/>
              <a:t> prediction is correct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/>
              <a:t> otherwise.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number of correct guesses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…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=  Pr[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1]  =  1 / 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– 1)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+  …  +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  = 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… + 1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2 + 1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  =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H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 </a:t>
            </a:r>
          </a:p>
        </p:txBody>
      </p:sp>
      <p:sp>
        <p:nvSpPr>
          <p:cNvPr id="304" name="Shape 304"/>
          <p:cNvSpPr/>
          <p:nvPr/>
        </p:nvSpPr>
        <p:spPr>
          <a:xfrm>
            <a:off x="9017847" y="7065160"/>
            <a:ext cx="1" cy="41609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8128259" y="7593189"/>
            <a:ext cx="245963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ln(n+1) &lt; H(n)  &lt; 1 + ln n</a:t>
            </a:r>
          </a:p>
        </p:txBody>
      </p:sp>
      <p:sp>
        <p:nvSpPr>
          <p:cNvPr id="306" name="Shape 306"/>
          <p:cNvSpPr/>
          <p:nvPr/>
        </p:nvSpPr>
        <p:spPr>
          <a:xfrm>
            <a:off x="2241126" y="7175310"/>
            <a:ext cx="1" cy="34534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66613" y="7676162"/>
            <a:ext cx="230032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linearity of expectation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9</a:t>
            </a:fld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Coupon collector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Coupon collector.  </a:t>
            </a:r>
            <a:r>
              <a:rPr sz="2400">
                <a:uFill>
                  <a:solidFill/>
                </a:uFill>
              </a:rPr>
              <a:t>Each box of cereal contains a coupon. There are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different types of coupons. Assuming all boxes are equally likely to contain each coupon, how many boxes before you have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 1</a:t>
            </a:r>
            <a:r>
              <a:rPr sz="2400">
                <a:uFill>
                  <a:solidFill/>
                </a:uFill>
              </a:rPr>
              <a:t> coupon of each type?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expected number of steps is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Θ(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log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Phase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 = time between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 and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+ 1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/>
              <a:t>distinct coupons.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number of steps you spend in phase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number of steps in total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0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+ …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–1</a:t>
            </a:r>
            <a:r>
              <a:rPr sz="2400"/>
              <a:t>.</a:t>
            </a:r>
          </a:p>
        </p:txBody>
      </p:sp>
      <p:pic>
        <p:nvPicPr>
          <p:cNvPr id="313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30500" y="6502400"/>
            <a:ext cx="6716889" cy="8509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4889345" y="8079458"/>
            <a:ext cx="362112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lnSpc>
                <a:spcPct val="15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prob of success = (n – j) / n</a:t>
            </a:r>
            <a:br/>
            <a:r>
              <a:t>⇒ expected waiting time = n / (n – j)</a:t>
            </a:r>
          </a:p>
        </p:txBody>
      </p:sp>
      <p:sp>
        <p:nvSpPr>
          <p:cNvPr id="315" name="Shape 315"/>
          <p:cNvSpPr/>
          <p:nvPr/>
        </p:nvSpPr>
        <p:spPr>
          <a:xfrm>
            <a:off x="6352257" y="7505230"/>
            <a:ext cx="1" cy="420120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5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6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7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2706</Words>
  <Application>Microsoft Macintosh PowerPoint</Application>
  <PresentationFormat>Custom</PresentationFormat>
  <Paragraphs>630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Default Design</vt:lpstr>
      <vt:lpstr>1_White</vt:lpstr>
      <vt:lpstr>8_Default Design</vt:lpstr>
      <vt:lpstr>4_White</vt:lpstr>
      <vt:lpstr>5_White</vt:lpstr>
      <vt:lpstr>6_White</vt:lpstr>
      <vt:lpstr>7_White</vt:lpstr>
      <vt:lpstr>9_Default Design</vt:lpstr>
      <vt:lpstr>CS38 Introduction to Algorithms</vt:lpstr>
      <vt:lpstr>Outline</vt:lpstr>
      <vt:lpstr>Randomization</vt:lpstr>
      <vt:lpstr>PowerPoint Presentation</vt:lpstr>
      <vt:lpstr>Expectation</vt:lpstr>
      <vt:lpstr>Expectation:  two properties</vt:lpstr>
      <vt:lpstr>Guessing cards</vt:lpstr>
      <vt:lpstr>Guessing cards</vt:lpstr>
      <vt:lpstr>Coupon collector</vt:lpstr>
      <vt:lpstr>Maximum 3-satisfiability</vt:lpstr>
      <vt:lpstr>Maximum 3-satisfiability:  analysis</vt:lpstr>
      <vt:lpstr>The Probabilistic Method</vt:lpstr>
      <vt:lpstr>Maximum 3-satisfiability:  analysis</vt:lpstr>
      <vt:lpstr>Maximum 3-satisfiability:  analysis</vt:lpstr>
      <vt:lpstr>PowerPoint Presentation</vt:lpstr>
      <vt:lpstr>Dictionary data type</vt:lpstr>
      <vt:lpstr>Hashing</vt:lpstr>
      <vt:lpstr>Ad-hoc hash function</vt:lpstr>
      <vt:lpstr>Algorithmic complexity attacks</vt:lpstr>
      <vt:lpstr>Hashing performance</vt:lpstr>
      <vt:lpstr>Universal hashing</vt:lpstr>
      <vt:lpstr>Universal hashing:  analysis</vt:lpstr>
      <vt:lpstr>Designing a universal family of hash functions</vt:lpstr>
      <vt:lpstr>Designing a universal family of hash functions</vt:lpstr>
      <vt:lpstr>PowerPoint Presentation</vt:lpstr>
      <vt:lpstr>Chernoff Bounds (above mean)</vt:lpstr>
      <vt:lpstr>Chernoff Bounds (above mean)</vt:lpstr>
      <vt:lpstr>Chernoff Bounds (below mean)</vt:lpstr>
      <vt:lpstr>Load Balancing</vt:lpstr>
      <vt:lpstr>Load balancing</vt:lpstr>
      <vt:lpstr>Load balancing:  many jobs</vt:lpstr>
      <vt:lpstr>PowerPoint Presentation</vt:lpstr>
      <vt:lpstr>Algorithmic design paradigms</vt:lpstr>
      <vt:lpstr>Algorithmic design paradigms</vt:lpstr>
      <vt:lpstr>Fundamental algorithms</vt:lpstr>
      <vt:lpstr>Fundamental algorithms</vt:lpstr>
      <vt:lpstr>Fundamental algorithms</vt:lpstr>
      <vt:lpstr>Data structures</vt:lpstr>
      <vt:lpstr>Data structures</vt:lpstr>
      <vt:lpstr>Fundamental algorithms</vt:lpstr>
      <vt:lpstr>Fundamental algorithms</vt:lpstr>
      <vt:lpstr>Fundamental algorithms</vt:lpstr>
      <vt:lpstr>Fundamental algorithms</vt:lpstr>
      <vt:lpstr>Fundamental algorithms</vt:lpstr>
      <vt:lpstr>Fundamental algorithms</vt:lpstr>
      <vt:lpstr>Fundamental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137</cp:revision>
  <dcterms:modified xsi:type="dcterms:W3CDTF">2014-06-03T21:18:41Z</dcterms:modified>
</cp:coreProperties>
</file>