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8" r:id="rId1"/>
    <p:sldMasterId id="2147483844" r:id="rId2"/>
    <p:sldMasterId id="2147483889" r:id="rId3"/>
    <p:sldMasterId id="2147483901" r:id="rId4"/>
    <p:sldMasterId id="2147483911" r:id="rId5"/>
    <p:sldMasterId id="2147483921" r:id="rId6"/>
    <p:sldMasterId id="2147483933" r:id="rId7"/>
    <p:sldMasterId id="2147483943" r:id="rId8"/>
  </p:sldMasterIdLst>
  <p:notesMasterIdLst>
    <p:notesMasterId r:id="rId46"/>
  </p:notesMasterIdLst>
  <p:handoutMasterIdLst>
    <p:handoutMasterId r:id="rId47"/>
  </p:handoutMasterIdLst>
  <p:sldIdLst>
    <p:sldId id="353" r:id="rId9"/>
    <p:sldId id="354" r:id="rId10"/>
    <p:sldId id="559" r:id="rId11"/>
    <p:sldId id="560" r:id="rId12"/>
    <p:sldId id="588" r:id="rId13"/>
    <p:sldId id="589" r:id="rId14"/>
    <p:sldId id="590" r:id="rId15"/>
    <p:sldId id="592" r:id="rId16"/>
    <p:sldId id="602" r:id="rId17"/>
    <p:sldId id="603" r:id="rId18"/>
    <p:sldId id="604" r:id="rId19"/>
    <p:sldId id="605" r:id="rId20"/>
    <p:sldId id="606" r:id="rId21"/>
    <p:sldId id="607" r:id="rId22"/>
    <p:sldId id="608" r:id="rId23"/>
    <p:sldId id="609" r:id="rId24"/>
    <p:sldId id="610" r:id="rId25"/>
    <p:sldId id="611" r:id="rId26"/>
    <p:sldId id="612" r:id="rId27"/>
    <p:sldId id="613" r:id="rId28"/>
    <p:sldId id="614" r:id="rId29"/>
    <p:sldId id="617" r:id="rId30"/>
    <p:sldId id="616" r:id="rId31"/>
    <p:sldId id="618" r:id="rId32"/>
    <p:sldId id="623" r:id="rId33"/>
    <p:sldId id="624" r:id="rId34"/>
    <p:sldId id="625" r:id="rId35"/>
    <p:sldId id="626" r:id="rId36"/>
    <p:sldId id="619" r:id="rId37"/>
    <p:sldId id="627" r:id="rId38"/>
    <p:sldId id="628" r:id="rId39"/>
    <p:sldId id="629" r:id="rId40"/>
    <p:sldId id="630" r:id="rId41"/>
    <p:sldId id="631" r:id="rId42"/>
    <p:sldId id="632" r:id="rId43"/>
    <p:sldId id="633" r:id="rId44"/>
    <p:sldId id="634" r:id="rId45"/>
  </p:sldIdLst>
  <p:sldSz cx="13004800" cy="9753600"/>
  <p:notesSz cx="6858000" cy="9144000"/>
  <p:embeddedFontLst>
    <p:embeddedFont>
      <p:font typeface="Lucida Sans Regular" pitchFamily="34" charset="0"/>
      <p:regular r:id="rId48"/>
    </p:embeddedFont>
    <p:embeddedFont>
      <p:font typeface="cmsy10" pitchFamily="34" charset="0"/>
      <p:regular r:id="rId49"/>
    </p:embeddedFont>
    <p:embeddedFont>
      <p:font typeface="Helvetica" pitchFamily="34" charset="0"/>
      <p:regular r:id="rId50"/>
      <p:bold r:id="rId51"/>
      <p:italic r:id="rId52"/>
      <p:boldItalic r:id="rId53"/>
    </p:embeddedFont>
    <p:embeddedFont>
      <p:font typeface="Lucida Sans" pitchFamily="34" charset="0"/>
      <p:regular r:id="rId54"/>
    </p:embeddedFont>
  </p:embeddedFontLst>
  <p:defaultTextStyle>
    <a:lvl1pPr algn="ctr" defTabSz="1447569">
      <a:lnSpc>
        <a:spcPct val="130000"/>
      </a:lnSpc>
      <a:buClr>
        <a:srgbClr val="000000"/>
      </a:buClr>
      <a:buFont typeface="Lucida Sans Regular"/>
      <a:tabLst>
        <a:tab pos="1065390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1pPr>
    <a:lvl2pPr indent="342452" algn="ctr" defTabSz="1447569">
      <a:lnSpc>
        <a:spcPct val="130000"/>
      </a:lnSpc>
      <a:buClr>
        <a:srgbClr val="000000"/>
      </a:buClr>
      <a:buFont typeface="Lucida Sans Regular"/>
      <a:tabLst>
        <a:tab pos="1065390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2pPr>
    <a:lvl3pPr indent="684887" algn="ctr" defTabSz="1447569">
      <a:lnSpc>
        <a:spcPct val="130000"/>
      </a:lnSpc>
      <a:buClr>
        <a:srgbClr val="000000"/>
      </a:buClr>
      <a:buFont typeface="Lucida Sans Regular"/>
      <a:tabLst>
        <a:tab pos="1065390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3pPr>
    <a:lvl4pPr indent="1027332" algn="ctr" defTabSz="1447569">
      <a:lnSpc>
        <a:spcPct val="130000"/>
      </a:lnSpc>
      <a:buClr>
        <a:srgbClr val="000000"/>
      </a:buClr>
      <a:buFont typeface="Lucida Sans Regular"/>
      <a:tabLst>
        <a:tab pos="1065390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4pPr>
    <a:lvl5pPr indent="1369773" algn="ctr" defTabSz="1447569">
      <a:lnSpc>
        <a:spcPct val="130000"/>
      </a:lnSpc>
      <a:buClr>
        <a:srgbClr val="000000"/>
      </a:buClr>
      <a:buFont typeface="Lucida Sans Regular"/>
      <a:tabLst>
        <a:tab pos="1065390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5pPr>
    <a:lvl6pPr indent="1712221" algn="ctr" defTabSz="1447569">
      <a:lnSpc>
        <a:spcPct val="130000"/>
      </a:lnSpc>
      <a:buClr>
        <a:srgbClr val="000000"/>
      </a:buClr>
      <a:buFont typeface="Lucida Sans Regular"/>
      <a:tabLst>
        <a:tab pos="1065390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6pPr>
    <a:lvl7pPr indent="2054664" algn="ctr" defTabSz="1447569">
      <a:lnSpc>
        <a:spcPct val="130000"/>
      </a:lnSpc>
      <a:buClr>
        <a:srgbClr val="000000"/>
      </a:buClr>
      <a:buFont typeface="Lucida Sans Regular"/>
      <a:tabLst>
        <a:tab pos="1065390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7pPr>
    <a:lvl8pPr indent="2397105" algn="ctr" defTabSz="1447569">
      <a:lnSpc>
        <a:spcPct val="130000"/>
      </a:lnSpc>
      <a:buClr>
        <a:srgbClr val="000000"/>
      </a:buClr>
      <a:buFont typeface="Lucida Sans Regular"/>
      <a:tabLst>
        <a:tab pos="1065390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8pPr>
    <a:lvl9pPr indent="2739551" algn="ctr" defTabSz="1447569">
      <a:lnSpc>
        <a:spcPct val="130000"/>
      </a:lnSpc>
      <a:buClr>
        <a:srgbClr val="000000"/>
      </a:buClr>
      <a:buFont typeface="Lucida Sans Regular"/>
      <a:tabLst>
        <a:tab pos="1065390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Lucida Sans Regular"/>
          <a:ea typeface="Lucida Sans Regular"/>
          <a:cs typeface="Lucida Sans Regular"/>
        </a:font>
        <a:srgbClr val="000000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28575" cap="flat">
              <a:noFill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Col>
    <a:lastRow>
      <a:tcTxStyle b="off" i="on">
        <a:font>
          <a:latin typeface="Times Roman"/>
          <a:ea typeface="Times Roman"/>
          <a:cs typeface="Times Roman"/>
        </a:font>
        <a:srgbClr val="0048A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8575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AEB"/>
          </a:solidFill>
        </a:fill>
      </a:tcStyle>
    </a:lastRow>
    <a:firstRow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28575" cap="flat">
              <a:noFill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08" y="-10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font" Target="fonts/font6.fntdata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font" Target="fonts/font2.fntdata"/><Relationship Id="rId57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font" Target="fonts/font1.fntdata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4.fntdata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Lucida Sans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4AABF-7173-E346-9109-AB9BE49022D5}" type="datetimeFigureOut">
              <a:rPr lang="en-US" smtClean="0">
                <a:latin typeface="Lucida Sans" pitchFamily="34" charset="0"/>
              </a:rPr>
              <a:pPr/>
              <a:t>5/29/2014</a:t>
            </a:fld>
            <a:endParaRPr lang="en-US" dirty="0">
              <a:latin typeface="Lucida San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Lucida Sans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E264C-C0AE-9448-A5C2-CA40F81B5835}" type="slidenum">
              <a:rPr lang="en-US" smtClean="0">
                <a:latin typeface="Lucida Sans" pitchFamily="34" charset="0"/>
              </a:rPr>
              <a:pPr/>
              <a:t>‹#›</a:t>
            </a:fld>
            <a:endParaRPr lang="en-US" dirty="0"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35180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355190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6586">
      <a:defRPr sz="1600">
        <a:latin typeface="Lucida Grande"/>
        <a:ea typeface="Lucida Grande"/>
        <a:cs typeface="Lucida Grande"/>
        <a:sym typeface="Lucida Grande"/>
      </a:defRPr>
    </a:lvl1pPr>
    <a:lvl2pPr indent="228297" defTabSz="456586">
      <a:defRPr sz="1600">
        <a:latin typeface="Lucida Grande"/>
        <a:ea typeface="Lucida Grande"/>
        <a:cs typeface="Lucida Grande"/>
        <a:sym typeface="Lucida Grande"/>
      </a:defRPr>
    </a:lvl2pPr>
    <a:lvl3pPr indent="456586" defTabSz="456586">
      <a:defRPr sz="1600">
        <a:latin typeface="Lucida Grande"/>
        <a:ea typeface="Lucida Grande"/>
        <a:cs typeface="Lucida Grande"/>
        <a:sym typeface="Lucida Grande"/>
      </a:defRPr>
    </a:lvl3pPr>
    <a:lvl4pPr indent="684887" defTabSz="456586">
      <a:defRPr sz="1600">
        <a:latin typeface="Lucida Grande"/>
        <a:ea typeface="Lucida Grande"/>
        <a:cs typeface="Lucida Grande"/>
        <a:sym typeface="Lucida Grande"/>
      </a:defRPr>
    </a:lvl4pPr>
    <a:lvl5pPr indent="913180" defTabSz="456586">
      <a:defRPr sz="1600">
        <a:latin typeface="Lucida Grande"/>
        <a:ea typeface="Lucida Grande"/>
        <a:cs typeface="Lucida Grande"/>
        <a:sym typeface="Lucida Grande"/>
      </a:defRPr>
    </a:lvl5pPr>
    <a:lvl6pPr indent="1141483" defTabSz="456586">
      <a:defRPr sz="1600">
        <a:latin typeface="Lucida Grande"/>
        <a:ea typeface="Lucida Grande"/>
        <a:cs typeface="Lucida Grande"/>
        <a:sym typeface="Lucida Grande"/>
      </a:defRPr>
    </a:lvl6pPr>
    <a:lvl7pPr indent="1369773" defTabSz="456586">
      <a:defRPr sz="1600">
        <a:latin typeface="Lucida Grande"/>
        <a:ea typeface="Lucida Grande"/>
        <a:cs typeface="Lucida Grande"/>
        <a:sym typeface="Lucida Grande"/>
      </a:defRPr>
    </a:lvl7pPr>
    <a:lvl8pPr indent="1598068" defTabSz="456586">
      <a:defRPr sz="1600">
        <a:latin typeface="Lucida Grande"/>
        <a:ea typeface="Lucida Grande"/>
        <a:cs typeface="Lucida Grande"/>
        <a:sym typeface="Lucida Grande"/>
      </a:defRPr>
    </a:lvl8pPr>
    <a:lvl9pPr indent="1826366" defTabSz="456586">
      <a:defRPr sz="16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344F607-7A44-3F4D-AA6A-14A6442BD6AF}" type="slidenum">
              <a:rPr lang="en-US" sz="1200">
                <a:solidFill>
                  <a:prstClr val="black"/>
                </a:solidFill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BEAB04-BFE8-5345-9FCF-A50F97B4A58D}" type="slidenum">
              <a:rPr lang="en-US" sz="1200">
                <a:solidFill>
                  <a:prstClr val="black"/>
                </a:solidFill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77BD2824-E963-4285-AD68-F0FE6F6C448B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3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2948D5DD-4617-48F1-BD2F-53AF03AE4038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4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3" name="Shape 60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2276" marR="42276" lvl="0" defTabSz="914400">
              <a:spcBef>
                <a:spcPts val="400"/>
              </a:spcBef>
              <a:buClr>
                <a:srgbClr val="000000"/>
              </a:buClr>
              <a:buFont typeface="Helvetica"/>
              <a:defRPr sz="1800"/>
            </a:pPr>
            <a:r>
              <a:rPr sz="1200">
                <a:uFill>
                  <a:solidFill/>
                </a:uFill>
                <a:latin typeface="Lucida Sans Regular"/>
                <a:ea typeface="Lucida Sans Regular"/>
                <a:cs typeface="Lucida Sans Regular"/>
                <a:sym typeface="Lucida Sans Regular"/>
              </a:rPr>
              <a:t>Note: if we don't assume weights satisfy the triangle inequality (or put some other restriction on the distances) the  problem cannot be approximated</a:t>
            </a:r>
          </a:p>
          <a:p>
            <a:pPr marL="42276" marR="42276" lvl="0" defTabSz="914400">
              <a:spcBef>
                <a:spcPts val="400"/>
              </a:spcBef>
              <a:buClr>
                <a:srgbClr val="000000"/>
              </a:buClr>
              <a:buFont typeface="Helvetica"/>
              <a:defRPr sz="1800"/>
            </a:pPr>
            <a:r>
              <a:rPr sz="1200">
                <a:uFill>
                  <a:solidFill/>
                </a:uFill>
                <a:latin typeface="Lucida Sans Regular"/>
                <a:ea typeface="Lucida Sans Regular"/>
                <a:cs typeface="Lucida Sans Regular"/>
                <a:sym typeface="Lucida Sans Regular"/>
              </a:rPr>
              <a:t>within any computable factor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Shape 70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01" name="Shape 7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42276" marR="42276" defTabSz="914400">
              <a:spcBef>
                <a:spcPts val="400"/>
              </a:spcBef>
              <a:buClr>
                <a:srgbClr val="000000"/>
              </a:buClr>
              <a:buFont typeface="Helvetica"/>
              <a:defRPr sz="1200">
                <a:uFill>
                  <a:solidFill/>
                </a:uFill>
                <a:latin typeface="Lucida Sans Regular"/>
                <a:ea typeface="Lucida Sans Regular"/>
                <a:cs typeface="Lucida Sans Regular"/>
                <a:sym typeface="Lucida Sans Regular"/>
              </a:defRPr>
            </a:lvl1pPr>
          </a:lstStyle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Note: in first iteration, can choose any site 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54" name="Shape 7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2276" marR="42276" lvl="0" defTabSz="914400">
              <a:spcBef>
                <a:spcPts val="400"/>
              </a:spcBef>
              <a:buClr>
                <a:srgbClr val="000000"/>
              </a:buClr>
              <a:buFont typeface="Helvetica"/>
              <a:defRPr sz="1800"/>
            </a:pPr>
            <a:r>
              <a:rPr sz="1200">
                <a:uFill>
                  <a:solidFill/>
                </a:uFill>
                <a:latin typeface="Lucida Sans Regular"/>
                <a:ea typeface="Lucida Sans Regular"/>
                <a:cs typeface="Lucida Sans Regular"/>
                <a:sym typeface="Lucida Sans Regular"/>
              </a:rPr>
              <a:t>Why at least one c* in each ball around c? If not, t</a:t>
            </a:r>
            <a:r>
              <a:rPr sz="12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hen c would not be within 1/2 r(C) &gt; r(C*) of any center in C* (contradicting the assumption).</a:t>
            </a:r>
          </a:p>
          <a:p>
            <a:pPr marL="42276" marR="42276" lvl="0" defTabSz="914400">
              <a:spcBef>
                <a:spcPts val="400"/>
              </a:spcBef>
              <a:buClr>
                <a:srgbClr val="000000"/>
              </a:buClr>
              <a:buFont typeface="Helvetica"/>
              <a:defRPr sz="1800"/>
            </a:pPr>
            <a:r>
              <a:rPr sz="12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Why at most one c* in each ball around c? The balls are disjoint, each ball contains at least one c*, and |C| = |C*|.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64" name="Shape 2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2276" marR="42276" lvl="0" defTabSz="914400">
              <a:spcBef>
                <a:spcPts val="400"/>
              </a:spcBef>
              <a:buClr>
                <a:srgbClr val="000000"/>
              </a:buClr>
              <a:buFont typeface="Helvetica"/>
              <a:defRPr sz="1800"/>
            </a:pPr>
            <a:r>
              <a:rPr sz="1200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  <a:latin typeface="Lucida Sans Regular"/>
                <a:ea typeface="Lucida Sans Regular"/>
                <a:cs typeface="Lucida Sans Regular"/>
                <a:sym typeface="Lucida Sans Regular"/>
              </a:rPr>
              <a:t>Best known deterministic.  [Nagamochi-Ibaraki 1992]  O(mn + n</a:t>
            </a:r>
            <a:r>
              <a:rPr sz="1200" baseline="29999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  <a:latin typeface="Lucida Sans Regular"/>
                <a:ea typeface="Lucida Sans Regular"/>
                <a:cs typeface="Lucida Sans Regular"/>
                <a:sym typeface="Lucida Sans Regular"/>
              </a:rPr>
              <a:t>2</a:t>
            </a:r>
            <a:r>
              <a:rPr sz="1200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  <a:latin typeface="Lucida Sans Regular"/>
                <a:ea typeface="Lucida Sans Regular"/>
                <a:cs typeface="Lucida Sans Regular"/>
                <a:sym typeface="Lucida Sans Regular"/>
              </a:rPr>
              <a:t> log n).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princeton.edu/~wayne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.png"/><Relationship Id="rId4" Type="http://schemas.openxmlformats.org/officeDocument/2006/relationships/hyperlink" Target="http://www.cs.princeton.edu/~wayne/kleinberg-tardos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princeton.edu/~wayne/kleinberg-tardos" TargetMode="External"/><Relationship Id="rId2" Type="http://schemas.openxmlformats.org/officeDocument/2006/relationships/hyperlink" Target="http://www.cs.princeton.edu/~wayne" TargetMode="External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princeton.edu/~wayne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.png"/><Relationship Id="rId4" Type="http://schemas.openxmlformats.org/officeDocument/2006/relationships/hyperlink" Target="http://www.cs.princeton.edu/~wayne/kleinberg-tardos" TargetMode="Externa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princeton.edu/~wayne/kleinberg-tardos" TargetMode="External"/><Relationship Id="rId2" Type="http://schemas.openxmlformats.org/officeDocument/2006/relationships/hyperlink" Target="http://www.cs.princeton.edu/~wayne" TargetMode="External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princeton.edu/~wayne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3.png"/><Relationship Id="rId4" Type="http://schemas.openxmlformats.org/officeDocument/2006/relationships/hyperlink" Target="http://www.cs.princeton.edu/~wayne/kleinberg-tardos" TargetMode="Externa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princeton.edu/~wayne/kleinberg-tardos" TargetMode="External"/><Relationship Id="rId2" Type="http://schemas.openxmlformats.org/officeDocument/2006/relationships/hyperlink" Target="http://www.cs.princeton.edu/~wayne" TargetMode="External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princeton.edu/~wayne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3.png"/><Relationship Id="rId4" Type="http://schemas.openxmlformats.org/officeDocument/2006/relationships/hyperlink" Target="http://www.cs.princeton.edu/~wayne/kleinberg-tardos" TargetMode="Externa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princeton.edu/~wayne/kleinberg-tardos" TargetMode="External"/><Relationship Id="rId2" Type="http://schemas.openxmlformats.org/officeDocument/2006/relationships/hyperlink" Target="http://www.cs.princeton.edu/~wayne" TargetMode="External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49288" indent="0" algn="ctr">
              <a:buNone/>
              <a:defRPr/>
            </a:lvl2pPr>
            <a:lvl3pPr marL="1298592" indent="0" algn="ctr">
              <a:buNone/>
              <a:defRPr/>
            </a:lvl3pPr>
            <a:lvl4pPr marL="1947902" indent="0" algn="ctr">
              <a:buNone/>
              <a:defRPr/>
            </a:lvl4pPr>
            <a:lvl5pPr marL="2597197" indent="0" algn="ctr">
              <a:buNone/>
              <a:defRPr/>
            </a:lvl5pPr>
            <a:lvl6pPr marL="3246490" indent="0" algn="ctr">
              <a:buNone/>
              <a:defRPr/>
            </a:lvl6pPr>
            <a:lvl7pPr marL="3895797" indent="0" algn="ctr">
              <a:buNone/>
              <a:defRPr/>
            </a:lvl7pPr>
            <a:lvl8pPr marL="4545091" indent="0" algn="ctr">
              <a:buNone/>
              <a:defRPr/>
            </a:lvl8pPr>
            <a:lvl9pPr marL="519439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CEBDA-2EC1-47F2-ABA7-E01777037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301DA-1D30-40B6-8B9B-04B96F9C82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637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637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B683F-75D6-4C73-82E7-2D5D2DB0F9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50230" indent="0" algn="ctr">
              <a:buNone/>
              <a:defRPr/>
            </a:lvl2pPr>
            <a:lvl3pPr marL="1300460" indent="0" algn="ctr">
              <a:buNone/>
              <a:defRPr/>
            </a:lvl3pPr>
            <a:lvl4pPr marL="1950690" indent="0" algn="ctr">
              <a:buNone/>
              <a:defRPr/>
            </a:lvl4pPr>
            <a:lvl5pPr marL="2600919" indent="0" algn="ctr">
              <a:buNone/>
              <a:defRPr/>
            </a:lvl5pPr>
            <a:lvl6pPr marL="3251149" indent="0" algn="ctr">
              <a:buNone/>
              <a:defRPr/>
            </a:lvl6pPr>
            <a:lvl7pPr marL="3901379" indent="0" algn="ctr">
              <a:buNone/>
              <a:defRPr/>
            </a:lvl7pPr>
            <a:lvl8pPr marL="4551609" indent="0" algn="ctr">
              <a:buNone/>
              <a:defRPr/>
            </a:lvl8pPr>
            <a:lvl9pPr marL="520183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F3ED5-8396-4A0A-A4C5-27318A40BC1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318A3-07E4-40E1-96C8-2D515B92803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230" indent="0">
              <a:buNone/>
              <a:defRPr sz="2600"/>
            </a:lvl2pPr>
            <a:lvl3pPr marL="1300460" indent="0">
              <a:buNone/>
              <a:defRPr sz="2300"/>
            </a:lvl3pPr>
            <a:lvl4pPr marL="1950690" indent="0">
              <a:buNone/>
              <a:defRPr sz="2000"/>
            </a:lvl4pPr>
            <a:lvl5pPr marL="2600919" indent="0">
              <a:buNone/>
              <a:defRPr sz="2000"/>
            </a:lvl5pPr>
            <a:lvl6pPr marL="3251149" indent="0">
              <a:buNone/>
              <a:defRPr sz="2000"/>
            </a:lvl6pPr>
            <a:lvl7pPr marL="3901379" indent="0">
              <a:buNone/>
              <a:defRPr sz="2000"/>
            </a:lvl7pPr>
            <a:lvl8pPr marL="4551609" indent="0">
              <a:buNone/>
              <a:defRPr sz="2000"/>
            </a:lvl8pPr>
            <a:lvl9pPr marL="5201839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3E4E4-99B5-438B-B6ED-15704E54C8C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C05FA-B6E0-4962-9865-BC79BE8F730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126C7-D6F6-4FB6-86B2-968506DDB61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39E97-2352-4D24-B3E4-5A22EFC2B65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91C1E-8DAE-477C-ADD3-57299515F8A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F4D6F-F52A-4A8C-883A-B3697409ED3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F208F-C80C-43C5-A197-6F35B63517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AB5B6-6D8E-443C-9B1F-DDBB4064700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555A8-47A6-4B39-AA48-F8A258366C0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1D11C-A5E3-469E-B73A-7E8D991F07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50029" indent="0" algn="ctr">
              <a:buNone/>
              <a:defRPr/>
            </a:lvl2pPr>
            <a:lvl3pPr marL="1300059" indent="0" algn="ctr">
              <a:buNone/>
              <a:defRPr/>
            </a:lvl3pPr>
            <a:lvl4pPr marL="1950092" indent="0" algn="ctr">
              <a:buNone/>
              <a:defRPr/>
            </a:lvl4pPr>
            <a:lvl5pPr marL="2600122" indent="0" algn="ctr">
              <a:buNone/>
              <a:defRPr/>
            </a:lvl5pPr>
            <a:lvl6pPr marL="3250151" indent="0" algn="ctr">
              <a:buNone/>
              <a:defRPr/>
            </a:lvl6pPr>
            <a:lvl7pPr marL="3900184" indent="0" algn="ctr">
              <a:buNone/>
              <a:defRPr/>
            </a:lvl7pPr>
            <a:lvl8pPr marL="4550209" indent="0" algn="ctr">
              <a:buNone/>
              <a:defRPr/>
            </a:lvl8pPr>
            <a:lvl9pPr marL="520024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8E28C-B9E5-451F-AE5E-EC29AD63923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9003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CC985-352E-4E91-AF40-C2252A786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565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01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01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029" indent="0">
              <a:buNone/>
              <a:defRPr sz="2600"/>
            </a:lvl2pPr>
            <a:lvl3pPr marL="1300059" indent="0">
              <a:buNone/>
              <a:defRPr sz="2300"/>
            </a:lvl3pPr>
            <a:lvl4pPr marL="1950092" indent="0">
              <a:buNone/>
              <a:defRPr sz="2000"/>
            </a:lvl4pPr>
            <a:lvl5pPr marL="2600122" indent="0">
              <a:buNone/>
              <a:defRPr sz="2000"/>
            </a:lvl5pPr>
            <a:lvl6pPr marL="3250151" indent="0">
              <a:buNone/>
              <a:defRPr sz="2000"/>
            </a:lvl6pPr>
            <a:lvl7pPr marL="3900184" indent="0">
              <a:buNone/>
              <a:defRPr sz="2000"/>
            </a:lvl7pPr>
            <a:lvl8pPr marL="4550209" indent="0">
              <a:buNone/>
              <a:defRPr sz="2000"/>
            </a:lvl8pPr>
            <a:lvl9pPr marL="5200243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DCBAD-36CF-4185-B5FD-302AED29FF9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032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9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9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2A674-9CF5-41CD-9751-73B38D61E6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31974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29" indent="0">
              <a:buNone/>
              <a:defRPr sz="2800" b="1"/>
            </a:lvl2pPr>
            <a:lvl3pPr marL="1300059" indent="0">
              <a:buNone/>
              <a:defRPr sz="2600" b="1"/>
            </a:lvl3pPr>
            <a:lvl4pPr marL="1950092" indent="0">
              <a:buNone/>
              <a:defRPr sz="2300" b="1"/>
            </a:lvl4pPr>
            <a:lvl5pPr marL="2600122" indent="0">
              <a:buNone/>
              <a:defRPr sz="2300" b="1"/>
            </a:lvl5pPr>
            <a:lvl6pPr marL="3250151" indent="0">
              <a:buNone/>
              <a:defRPr sz="2300" b="1"/>
            </a:lvl6pPr>
            <a:lvl7pPr marL="3900184" indent="0">
              <a:buNone/>
              <a:defRPr sz="2300" b="1"/>
            </a:lvl7pPr>
            <a:lvl8pPr marL="4550209" indent="0">
              <a:buNone/>
              <a:defRPr sz="2300" b="1"/>
            </a:lvl8pPr>
            <a:lvl9pPr marL="520024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29" indent="0">
              <a:buNone/>
              <a:defRPr sz="2800" b="1"/>
            </a:lvl2pPr>
            <a:lvl3pPr marL="1300059" indent="0">
              <a:buNone/>
              <a:defRPr sz="2600" b="1"/>
            </a:lvl3pPr>
            <a:lvl4pPr marL="1950092" indent="0">
              <a:buNone/>
              <a:defRPr sz="2300" b="1"/>
            </a:lvl4pPr>
            <a:lvl5pPr marL="2600122" indent="0">
              <a:buNone/>
              <a:defRPr sz="2300" b="1"/>
            </a:lvl5pPr>
            <a:lvl6pPr marL="3250151" indent="0">
              <a:buNone/>
              <a:defRPr sz="2300" b="1"/>
            </a:lvl6pPr>
            <a:lvl7pPr marL="3900184" indent="0">
              <a:buNone/>
              <a:defRPr sz="2300" b="1"/>
            </a:lvl7pPr>
            <a:lvl8pPr marL="4550209" indent="0">
              <a:buNone/>
              <a:defRPr sz="2300" b="1"/>
            </a:lvl8pPr>
            <a:lvl9pPr marL="520024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A8043-767B-4CB3-89EA-F9EEEE8EA1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9303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611DC-DB94-43B2-BC36-94FEDD0B93C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1566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6C168-F33B-4952-A828-6EE7423E67A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785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3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32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49288" indent="0">
              <a:buNone/>
              <a:defRPr sz="2600"/>
            </a:lvl2pPr>
            <a:lvl3pPr marL="1298592" indent="0">
              <a:buNone/>
              <a:defRPr sz="2300"/>
            </a:lvl3pPr>
            <a:lvl4pPr marL="1947902" indent="0">
              <a:buNone/>
              <a:defRPr sz="2000"/>
            </a:lvl4pPr>
            <a:lvl5pPr marL="2597197" indent="0">
              <a:buNone/>
              <a:defRPr sz="2000"/>
            </a:lvl5pPr>
            <a:lvl6pPr marL="3246490" indent="0">
              <a:buNone/>
              <a:defRPr sz="2000"/>
            </a:lvl6pPr>
            <a:lvl7pPr marL="3895797" indent="0">
              <a:buNone/>
              <a:defRPr sz="2000"/>
            </a:lvl7pPr>
            <a:lvl8pPr marL="4545091" indent="0">
              <a:buNone/>
              <a:defRPr sz="2000"/>
            </a:lvl8pPr>
            <a:lvl9pPr marL="5194392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6C482-DECC-4C88-A5BC-DF819A8E27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7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029" indent="0">
              <a:buNone/>
              <a:defRPr sz="1700"/>
            </a:lvl2pPr>
            <a:lvl3pPr marL="1300059" indent="0">
              <a:buNone/>
              <a:defRPr sz="1400"/>
            </a:lvl3pPr>
            <a:lvl4pPr marL="1950092" indent="0">
              <a:buNone/>
              <a:defRPr sz="1300"/>
            </a:lvl4pPr>
            <a:lvl5pPr marL="2600122" indent="0">
              <a:buNone/>
              <a:defRPr sz="1300"/>
            </a:lvl5pPr>
            <a:lvl6pPr marL="3250151" indent="0">
              <a:buNone/>
              <a:defRPr sz="1300"/>
            </a:lvl6pPr>
            <a:lvl7pPr marL="3900184" indent="0">
              <a:buNone/>
              <a:defRPr sz="1300"/>
            </a:lvl7pPr>
            <a:lvl8pPr marL="4550209" indent="0">
              <a:buNone/>
              <a:defRPr sz="1300"/>
            </a:lvl8pPr>
            <a:lvl9pPr marL="520024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66F15-CC89-4445-BFD3-AAA8C1FDB23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63757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029" indent="0">
              <a:buNone/>
              <a:defRPr sz="4000"/>
            </a:lvl2pPr>
            <a:lvl3pPr marL="1300059" indent="0">
              <a:buNone/>
              <a:defRPr sz="3400"/>
            </a:lvl3pPr>
            <a:lvl4pPr marL="1950092" indent="0">
              <a:buNone/>
              <a:defRPr sz="2800"/>
            </a:lvl4pPr>
            <a:lvl5pPr marL="2600122" indent="0">
              <a:buNone/>
              <a:defRPr sz="2800"/>
            </a:lvl5pPr>
            <a:lvl6pPr marL="3250151" indent="0">
              <a:buNone/>
              <a:defRPr sz="2800"/>
            </a:lvl6pPr>
            <a:lvl7pPr marL="3900184" indent="0">
              <a:buNone/>
              <a:defRPr sz="2800"/>
            </a:lvl7pPr>
            <a:lvl8pPr marL="4550209" indent="0">
              <a:buNone/>
              <a:defRPr sz="2800"/>
            </a:lvl8pPr>
            <a:lvl9pPr marL="5200243" indent="0">
              <a:buNone/>
              <a:defRPr sz="2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029" indent="0">
              <a:buNone/>
              <a:defRPr sz="1700"/>
            </a:lvl2pPr>
            <a:lvl3pPr marL="1300059" indent="0">
              <a:buNone/>
              <a:defRPr sz="1400"/>
            </a:lvl3pPr>
            <a:lvl4pPr marL="1950092" indent="0">
              <a:buNone/>
              <a:defRPr sz="1300"/>
            </a:lvl4pPr>
            <a:lvl5pPr marL="2600122" indent="0">
              <a:buNone/>
              <a:defRPr sz="1300"/>
            </a:lvl5pPr>
            <a:lvl6pPr marL="3250151" indent="0">
              <a:buNone/>
              <a:defRPr sz="1300"/>
            </a:lvl6pPr>
            <a:lvl7pPr marL="3900184" indent="0">
              <a:buNone/>
              <a:defRPr sz="1300"/>
            </a:lvl7pPr>
            <a:lvl8pPr marL="4550209" indent="0">
              <a:buNone/>
              <a:defRPr sz="1300"/>
            </a:lvl8pPr>
            <a:lvl9pPr marL="520024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DEF32-972C-4D54-84D3-898F8CD6FEC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666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4AAE1-F1E6-433B-B998-CEE8CF8C89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22958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605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605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498C7-D097-4EA8-BEEE-295ECF01E6D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8720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solidFill>
          <a:srgbClr val="00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1C5PV3D5BL._SS500_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55934" y="1739900"/>
            <a:ext cx="4445288" cy="51054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0"/>
          <p:cNvGrpSpPr/>
          <p:nvPr/>
        </p:nvGrpSpPr>
        <p:grpSpPr>
          <a:xfrm>
            <a:off x="380550" y="7210283"/>
            <a:ext cx="5003801" cy="1066802"/>
            <a:chOff x="0" y="0"/>
            <a:chExt cx="5003800" cy="1066800"/>
          </a:xfrm>
        </p:grpSpPr>
        <p:sp>
          <p:nvSpPr>
            <p:cNvPr id="8" name="Shape 8"/>
            <p:cNvSpPr/>
            <p:nvPr/>
          </p:nvSpPr>
          <p:spPr>
            <a:xfrm>
              <a:off x="50382" y="0"/>
              <a:ext cx="4825584" cy="9843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Lecture slides by Kevin Wayne</a:t>
              </a:r>
              <a:b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</a:b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Copyright © 2005 Pearson-Addison Wesley</a:t>
              </a:r>
            </a:p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Copyright © 2013 Kevin Wayne</a:t>
              </a:r>
              <a:b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</a:b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</p:txBody>
        </p:sp>
        <p:sp>
          <p:nvSpPr>
            <p:cNvPr id="9" name="Shape 9">
              <a:hlinkClick r:id="rId3"/>
            </p:cNvPr>
            <p:cNvSpPr/>
            <p:nvPr/>
          </p:nvSpPr>
          <p:spPr>
            <a:xfrm>
              <a:off x="0" y="831396"/>
              <a:ext cx="5003800" cy="2354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58702" marR="58702" defTabSz="1295400">
                <a:lnSpc>
                  <a:spcPct val="100000"/>
                </a:lnSpc>
                <a:buClrTx/>
                <a:buFontTx/>
                <a:tabLst/>
                <a:defRPr sz="1100" b="1" spc="12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  <a:hlinkClick r:id="rId4"/>
                </a:defRPr>
              </a:lvl1pPr>
            </a:lstStyle>
            <a:p>
              <a:pPr>
                <a:defRPr sz="1800" b="0" spc="0">
                  <a:solidFill>
                    <a:srgbClr val="000000"/>
                  </a:solidFill>
                  <a:uFillTx/>
                </a:defRPr>
              </a:pPr>
              <a:r>
                <a:t>http://www.cs.princeton.edu/~wayne/kleinberg-tardos</a:t>
              </a:r>
            </a:p>
          </p:txBody>
        </p:sp>
      </p:grpSp>
      <p:pic>
        <p:nvPicPr>
          <p:cNvPr id="11" name="Aw_COLOR_web_logo.pn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164381" y="1892300"/>
            <a:ext cx="737819" cy="8128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/>
        </p:nvSpPr>
        <p:spPr>
          <a:xfrm>
            <a:off x="5778456" y="2349501"/>
            <a:ext cx="6516025" cy="1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graphicFrame>
        <p:nvGraphicFramePr>
          <p:cNvPr id="13" name="Table 13"/>
          <p:cNvGraphicFramePr/>
          <p:nvPr/>
        </p:nvGraphicFramePr>
        <p:xfrm>
          <a:off x="8877300" y="9144000"/>
          <a:ext cx="3429000" cy="482600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3429000"/>
              </a:tblGrid>
              <a:tr h="482600">
                <a:tc>
                  <a:txBody>
                    <a:bodyPr/>
                    <a:lstStyle/>
                    <a:p>
                      <a:pPr marL="58702" marR="58702" lvl="0" algn="r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200"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Last updated on 5/26/14 9:48 PM</a:t>
                      </a:r>
                    </a:p>
                  </a:txBody>
                  <a:tcPr marL="0" marR="0" marT="0" marB="0" anchor="ctr" horzOverflow="overflow">
                    <a:lnL w="28575">
                      <a:miter lim="400000"/>
                    </a:lnL>
                    <a:lnR w="28575">
                      <a:miter lim="400000"/>
                    </a:lnR>
                    <a:lnT w="28575">
                      <a:miter lim="400000"/>
                    </a:lnT>
                    <a:lnB w="28575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tabLst>
                <a:tab pos="1244600" algn="l"/>
              </a:tabLst>
              <a:defRPr sz="3600" b="1" cap="small" spc="144">
                <a:solidFill>
                  <a:srgbClr val="FFFFFF"/>
                </a:solidFill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sz="3600" b="1" cap="small" spc="144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Blank">
    <p:bg>
      <p:bgPr>
        <a:solidFill>
          <a:srgbClr val="00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778456" y="2349501"/>
            <a:ext cx="6516025" cy="1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graphicFrame>
        <p:nvGraphicFramePr>
          <p:cNvPr id="18" name="Table 18"/>
          <p:cNvGraphicFramePr/>
          <p:nvPr/>
        </p:nvGraphicFramePr>
        <p:xfrm>
          <a:off x="8877300" y="9144000"/>
          <a:ext cx="3429000" cy="482600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3429000"/>
              </a:tblGrid>
              <a:tr h="482600">
                <a:tc>
                  <a:txBody>
                    <a:bodyPr/>
                    <a:lstStyle/>
                    <a:p>
                      <a:pPr marL="58702" marR="58702" lvl="0" algn="r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200"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Last updated on 5/26/14 9:48 PM</a:t>
                      </a:r>
                    </a:p>
                  </a:txBody>
                  <a:tcPr marL="0" marR="0" marT="0" marB="0" anchor="ctr" horzOverflow="overflow">
                    <a:lnL w="28575">
                      <a:miter lim="400000"/>
                    </a:lnL>
                    <a:lnR w="28575">
                      <a:miter lim="400000"/>
                    </a:lnR>
                    <a:lnT w="28575">
                      <a:miter lim="400000"/>
                    </a:lnT>
                    <a:lnB w="28575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" name="Group 21"/>
          <p:cNvGrpSpPr/>
          <p:nvPr/>
        </p:nvGrpSpPr>
        <p:grpSpPr>
          <a:xfrm>
            <a:off x="380550" y="7210283"/>
            <a:ext cx="5003801" cy="1066802"/>
            <a:chOff x="0" y="0"/>
            <a:chExt cx="5003800" cy="1066800"/>
          </a:xfrm>
        </p:grpSpPr>
        <p:sp>
          <p:nvSpPr>
            <p:cNvPr id="19" name="Shape 19"/>
            <p:cNvSpPr/>
            <p:nvPr/>
          </p:nvSpPr>
          <p:spPr>
            <a:xfrm>
              <a:off x="50382" y="0"/>
              <a:ext cx="4825584" cy="9843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Copyright © 2013 Kevin Wayne</a:t>
              </a:r>
              <a:b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</a:b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</p:txBody>
        </p:sp>
        <p:sp>
          <p:nvSpPr>
            <p:cNvPr id="20" name="Shape 20">
              <a:hlinkClick r:id="rId2"/>
            </p:cNvPr>
            <p:cNvSpPr/>
            <p:nvPr/>
          </p:nvSpPr>
          <p:spPr>
            <a:xfrm>
              <a:off x="0" y="831396"/>
              <a:ext cx="5003800" cy="2354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58702" marR="58702" defTabSz="1295400">
                <a:lnSpc>
                  <a:spcPct val="100000"/>
                </a:lnSpc>
                <a:buClrTx/>
                <a:buFontTx/>
                <a:tabLst/>
                <a:defRPr sz="1100" b="1" spc="12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  <a:hlinkClick r:id="rId3"/>
                </a:defRPr>
              </a:lvl1pPr>
            </a:lstStyle>
            <a:p>
              <a:pPr>
                <a:defRPr sz="1800" b="0" spc="0">
                  <a:solidFill>
                    <a:srgbClr val="000000"/>
                  </a:solidFill>
                  <a:uFillTx/>
                </a:defRPr>
              </a:pPr>
              <a:r>
                <a:t>http://www.cs.princeton.edu/~wayne/kleinberg-tardos</a:t>
              </a:r>
            </a:p>
          </p:txBody>
        </p:sp>
      </p:grpSp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tabLst>
                <a:tab pos="1244600" algn="l"/>
              </a:tabLst>
              <a:defRPr sz="3600" b="1" cap="small" spc="144">
                <a:solidFill>
                  <a:srgbClr val="FFFFFF"/>
                </a:solidFill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sz="3600" b="1" cap="small" spc="144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41C5PV3D5BL._SS500_.jpg"/>
          <p:cNvPicPr/>
          <p:nvPr/>
        </p:nvPicPr>
        <p:blipFill>
          <a:blip r:embed="rId2" cstate="print">
            <a:alphaModFix amt="80000"/>
            <a:extLst/>
          </a:blip>
          <a:stretch>
            <a:fillRect/>
          </a:stretch>
        </p:blipFill>
        <p:spPr>
          <a:xfrm>
            <a:off x="655934" y="1739900"/>
            <a:ext cx="4445288" cy="510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Aw_COLOR_web_logo.png"/>
          <p:cNvPicPr/>
          <p:nvPr/>
        </p:nvPicPr>
        <p:blipFill>
          <a:blip r:embed="rId3" cstate="print">
            <a:alphaModFix amt="33000"/>
            <a:extLst/>
          </a:blip>
          <a:stretch>
            <a:fillRect/>
          </a:stretch>
        </p:blipFill>
        <p:spPr>
          <a:xfrm>
            <a:off x="4164381" y="1892300"/>
            <a:ext cx="737819" cy="812801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27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CL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lrs3.jpeg"/>
          <p:cNvPicPr/>
          <p:nvPr/>
        </p:nvPicPr>
        <p:blipFill>
          <a:blip r:embed="rId2" cstate="print">
            <a:alphaModFix amt="80000"/>
            <a:extLst/>
          </a:blip>
          <a:stretch>
            <a:fillRect/>
          </a:stretch>
        </p:blipFill>
        <p:spPr>
          <a:xfrm>
            <a:off x="653314" y="1739900"/>
            <a:ext cx="4457701" cy="5041447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Dasgup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37" name="cover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59384" y="1739900"/>
            <a:ext cx="4448048" cy="558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Ko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41C5PV3D5BL._SS500_.jpg"/>
          <p:cNvPicPr/>
          <p:nvPr/>
        </p:nvPicPr>
        <p:blipFill>
          <a:blip r:embed="rId2" cstate="print">
            <a:alphaModFix amt="80000"/>
            <a:extLst/>
          </a:blip>
          <a:stretch>
            <a:fillRect/>
          </a:stretch>
        </p:blipFill>
        <p:spPr>
          <a:xfrm>
            <a:off x="655934" y="1739900"/>
            <a:ext cx="4445288" cy="510540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3" name="Screen Shot 2013-03-11 at 6.51.28 AM.png"/>
          <p:cNvPicPr/>
          <p:nvPr/>
        </p:nvPicPr>
        <p:blipFill>
          <a:blip r:embed="rId3" cstate="print">
            <a:extLst/>
          </a:blip>
          <a:srcRect l="109" b="11919"/>
          <a:stretch>
            <a:fillRect/>
          </a:stretch>
        </p:blipFill>
        <p:spPr>
          <a:xfrm>
            <a:off x="675680" y="1739900"/>
            <a:ext cx="4432803" cy="510540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8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8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543A5-1CC6-40FF-9872-9FE7D4F544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Sedgewi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8" name="cover2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38200" y="1736025"/>
            <a:ext cx="4070522" cy="5105401"/>
          </a:xfrm>
          <a:prstGeom prst="rect">
            <a:avLst/>
          </a:prstGeom>
          <a:ln w="12700">
            <a:round/>
          </a:ln>
        </p:spPr>
      </p:pic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(gener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  <a:lvl2pPr>
              <a:buFont typeface="ヒラギノ角ゴ ProN W3"/>
              <a:buChar char="・"/>
              <a:tabLst>
                <a:tab pos="1244600" algn="l"/>
              </a:tabLst>
              <a:defRPr>
                <a:solidFill>
                  <a:srgbClr val="000000"/>
                </a:solidFill>
              </a:defRPr>
            </a:lvl2pPr>
            <a:lvl3pPr>
              <a:buFont typeface="ヒラギノ角ゴ ProN W3"/>
              <a:buChar char="-"/>
              <a:tabLst>
                <a:tab pos="1244600" algn="l"/>
              </a:tabLst>
              <a:defRPr>
                <a:solidFill>
                  <a:srgbClr val="000000"/>
                </a:solidFill>
              </a:defRPr>
            </a:lvl3pPr>
            <a:lvl4pPr>
              <a:tabLst>
                <a:tab pos="1244600" algn="l"/>
              </a:tabLst>
              <a:defRPr>
                <a:solidFill>
                  <a:srgbClr val="000000"/>
                </a:solidFill>
              </a:defRPr>
            </a:lvl4pPr>
            <a:lvl5pPr>
              <a:tabLst>
                <a:tab pos="1244600" algn="l"/>
              </a:tabLst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solidFill>
          <a:srgbClr val="00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1C5PV3D5BL._SS500_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55934" y="1739900"/>
            <a:ext cx="4445288" cy="51054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0"/>
          <p:cNvGrpSpPr/>
          <p:nvPr/>
        </p:nvGrpSpPr>
        <p:grpSpPr>
          <a:xfrm>
            <a:off x="380550" y="7210283"/>
            <a:ext cx="5003801" cy="1066802"/>
            <a:chOff x="0" y="0"/>
            <a:chExt cx="5003800" cy="1066800"/>
          </a:xfrm>
        </p:grpSpPr>
        <p:sp>
          <p:nvSpPr>
            <p:cNvPr id="8" name="Shape 8"/>
            <p:cNvSpPr/>
            <p:nvPr/>
          </p:nvSpPr>
          <p:spPr>
            <a:xfrm>
              <a:off x="50382" y="0"/>
              <a:ext cx="4825584" cy="9843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Lecture slides by Kevin Wayne</a:t>
              </a:r>
              <a:b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</a:b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Copyright © 2005 Pearson-Addison Wesley</a:t>
              </a:r>
            </a:p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Copyright © 2013 Kevin Wayne</a:t>
              </a:r>
              <a:b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</a:b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</p:txBody>
        </p:sp>
        <p:sp>
          <p:nvSpPr>
            <p:cNvPr id="9" name="Shape 9">
              <a:hlinkClick r:id="rId3"/>
            </p:cNvPr>
            <p:cNvSpPr/>
            <p:nvPr/>
          </p:nvSpPr>
          <p:spPr>
            <a:xfrm>
              <a:off x="0" y="831396"/>
              <a:ext cx="5003800" cy="2354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58702" marR="58702" defTabSz="1295400">
                <a:lnSpc>
                  <a:spcPct val="100000"/>
                </a:lnSpc>
                <a:buClrTx/>
                <a:buFontTx/>
                <a:tabLst/>
                <a:defRPr sz="1100" b="1" spc="12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  <a:hlinkClick r:id="rId4"/>
                </a:defRPr>
              </a:lvl1pPr>
            </a:lstStyle>
            <a:p>
              <a:pPr>
                <a:defRPr sz="1800" b="0" spc="0">
                  <a:solidFill>
                    <a:srgbClr val="000000"/>
                  </a:solidFill>
                  <a:uFillTx/>
                </a:defRPr>
              </a:pPr>
              <a:r>
                <a:t>http://www.cs.princeton.edu/~wayne/kleinberg-tardos</a:t>
              </a:r>
            </a:p>
          </p:txBody>
        </p:sp>
      </p:grpSp>
      <p:pic>
        <p:nvPicPr>
          <p:cNvPr id="11" name="Aw_COLOR_web_logo.pn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164381" y="1892300"/>
            <a:ext cx="737819" cy="8128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/>
        </p:nvSpPr>
        <p:spPr>
          <a:xfrm>
            <a:off x="5778456" y="2349501"/>
            <a:ext cx="6516025" cy="1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graphicFrame>
        <p:nvGraphicFramePr>
          <p:cNvPr id="13" name="Table 13"/>
          <p:cNvGraphicFramePr/>
          <p:nvPr/>
        </p:nvGraphicFramePr>
        <p:xfrm>
          <a:off x="8877300" y="9144000"/>
          <a:ext cx="3429000" cy="482600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3429000"/>
              </a:tblGrid>
              <a:tr h="482600">
                <a:tc>
                  <a:txBody>
                    <a:bodyPr/>
                    <a:lstStyle/>
                    <a:p>
                      <a:pPr marL="58702" marR="58702" lvl="0" algn="r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200"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Last updated on 5/28/14 1:40 PM</a:t>
                      </a:r>
                    </a:p>
                  </a:txBody>
                  <a:tcPr marL="0" marR="0" marT="0" marB="0" anchor="ctr" horzOverflow="overflow">
                    <a:lnL w="28575">
                      <a:miter lim="400000"/>
                    </a:lnL>
                    <a:lnR w="28575">
                      <a:miter lim="400000"/>
                    </a:lnR>
                    <a:lnT w="28575">
                      <a:miter lim="400000"/>
                    </a:lnT>
                    <a:lnB w="28575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tabLst>
                <a:tab pos="1244600" algn="l"/>
              </a:tabLst>
              <a:defRPr sz="3600" b="1" cap="small" spc="144">
                <a:solidFill>
                  <a:srgbClr val="FFFFFF"/>
                </a:solidFill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sz="3600" b="1" cap="small" spc="144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Blank">
    <p:bg>
      <p:bgPr>
        <a:solidFill>
          <a:srgbClr val="00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778456" y="2349501"/>
            <a:ext cx="6516025" cy="1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graphicFrame>
        <p:nvGraphicFramePr>
          <p:cNvPr id="18" name="Table 18"/>
          <p:cNvGraphicFramePr/>
          <p:nvPr/>
        </p:nvGraphicFramePr>
        <p:xfrm>
          <a:off x="8877300" y="9144000"/>
          <a:ext cx="3429000" cy="482600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3429000"/>
              </a:tblGrid>
              <a:tr h="482600">
                <a:tc>
                  <a:txBody>
                    <a:bodyPr/>
                    <a:lstStyle/>
                    <a:p>
                      <a:pPr marL="58702" marR="58702" lvl="0" algn="r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200"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Last updated on 5/28/14 1:40 PM</a:t>
                      </a:r>
                    </a:p>
                  </a:txBody>
                  <a:tcPr marL="0" marR="0" marT="0" marB="0" anchor="ctr" horzOverflow="overflow">
                    <a:lnL w="28575">
                      <a:miter lim="400000"/>
                    </a:lnL>
                    <a:lnR w="28575">
                      <a:miter lim="400000"/>
                    </a:lnR>
                    <a:lnT w="28575">
                      <a:miter lim="400000"/>
                    </a:lnT>
                    <a:lnB w="28575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" name="Group 21"/>
          <p:cNvGrpSpPr/>
          <p:nvPr/>
        </p:nvGrpSpPr>
        <p:grpSpPr>
          <a:xfrm>
            <a:off x="380550" y="7210283"/>
            <a:ext cx="5003801" cy="1066802"/>
            <a:chOff x="0" y="0"/>
            <a:chExt cx="5003800" cy="1066800"/>
          </a:xfrm>
        </p:grpSpPr>
        <p:sp>
          <p:nvSpPr>
            <p:cNvPr id="19" name="Shape 19"/>
            <p:cNvSpPr/>
            <p:nvPr/>
          </p:nvSpPr>
          <p:spPr>
            <a:xfrm>
              <a:off x="50382" y="0"/>
              <a:ext cx="4825584" cy="9843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Copyright © 2013 Kevin Wayne</a:t>
              </a:r>
              <a:b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</a:b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</p:txBody>
        </p:sp>
        <p:sp>
          <p:nvSpPr>
            <p:cNvPr id="20" name="Shape 20">
              <a:hlinkClick r:id="rId2"/>
            </p:cNvPr>
            <p:cNvSpPr/>
            <p:nvPr/>
          </p:nvSpPr>
          <p:spPr>
            <a:xfrm>
              <a:off x="0" y="831396"/>
              <a:ext cx="5003800" cy="2354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58702" marR="58702" defTabSz="1295400">
                <a:lnSpc>
                  <a:spcPct val="100000"/>
                </a:lnSpc>
                <a:buClrTx/>
                <a:buFontTx/>
                <a:tabLst/>
                <a:defRPr sz="1100" b="1" spc="12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  <a:hlinkClick r:id="rId3"/>
                </a:defRPr>
              </a:lvl1pPr>
            </a:lstStyle>
            <a:p>
              <a:pPr>
                <a:defRPr sz="1800" b="0" spc="0">
                  <a:solidFill>
                    <a:srgbClr val="000000"/>
                  </a:solidFill>
                  <a:uFillTx/>
                </a:defRPr>
              </a:pPr>
              <a:r>
                <a:t>http://www.cs.princeton.edu/~wayne/kleinberg-tardos</a:t>
              </a:r>
            </a:p>
          </p:txBody>
        </p:sp>
      </p:grpSp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tabLst>
                <a:tab pos="1244600" algn="l"/>
              </a:tabLst>
              <a:defRPr sz="3600" b="1" cap="small" spc="144">
                <a:solidFill>
                  <a:srgbClr val="FFFFFF"/>
                </a:solidFill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sz="3600" b="1" cap="small" spc="144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41C5PV3D5BL._SS500_.jpg"/>
          <p:cNvPicPr/>
          <p:nvPr/>
        </p:nvPicPr>
        <p:blipFill>
          <a:blip r:embed="rId2" cstate="print">
            <a:alphaModFix amt="80000"/>
            <a:extLst/>
          </a:blip>
          <a:stretch>
            <a:fillRect/>
          </a:stretch>
        </p:blipFill>
        <p:spPr>
          <a:xfrm>
            <a:off x="655934" y="1739900"/>
            <a:ext cx="4445288" cy="510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Aw_COLOR_web_logo.png"/>
          <p:cNvPicPr/>
          <p:nvPr/>
        </p:nvPicPr>
        <p:blipFill>
          <a:blip r:embed="rId3" cstate="print">
            <a:alphaModFix amt="33000"/>
            <a:extLst/>
          </a:blip>
          <a:stretch>
            <a:fillRect/>
          </a:stretch>
        </p:blipFill>
        <p:spPr>
          <a:xfrm>
            <a:off x="4164381" y="1892300"/>
            <a:ext cx="737819" cy="812801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27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CL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lrs3.jpeg"/>
          <p:cNvPicPr/>
          <p:nvPr/>
        </p:nvPicPr>
        <p:blipFill>
          <a:blip r:embed="rId2" cstate="print">
            <a:alphaModFix amt="80000"/>
            <a:extLst/>
          </a:blip>
          <a:stretch>
            <a:fillRect/>
          </a:stretch>
        </p:blipFill>
        <p:spPr>
          <a:xfrm>
            <a:off x="653314" y="1739900"/>
            <a:ext cx="4457701" cy="5041447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Dasgup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37" name="cover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59384" y="1739900"/>
            <a:ext cx="4448048" cy="558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Ko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41C5PV3D5BL._SS500_.jpg"/>
          <p:cNvPicPr/>
          <p:nvPr/>
        </p:nvPicPr>
        <p:blipFill>
          <a:blip r:embed="rId2" cstate="print">
            <a:alphaModFix amt="80000"/>
            <a:extLst/>
          </a:blip>
          <a:stretch>
            <a:fillRect/>
          </a:stretch>
        </p:blipFill>
        <p:spPr>
          <a:xfrm>
            <a:off x="655934" y="1739900"/>
            <a:ext cx="4445288" cy="510540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3" name="Screen Shot 2013-03-11 at 6.51.28 AM.png"/>
          <p:cNvPicPr/>
          <p:nvPr/>
        </p:nvPicPr>
        <p:blipFill>
          <a:blip r:embed="rId3" cstate="print">
            <a:extLst/>
          </a:blip>
          <a:srcRect l="109" b="11919"/>
          <a:stretch>
            <a:fillRect/>
          </a:stretch>
        </p:blipFill>
        <p:spPr>
          <a:xfrm>
            <a:off x="675680" y="1739900"/>
            <a:ext cx="4432803" cy="510540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Sedgewi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8" name="cover2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38200" y="1736025"/>
            <a:ext cx="4070522" cy="5105401"/>
          </a:xfrm>
          <a:prstGeom prst="rect">
            <a:avLst/>
          </a:prstGeom>
          <a:ln w="12700">
            <a:round/>
          </a:ln>
        </p:spPr>
      </p:pic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288" indent="0">
              <a:buNone/>
              <a:defRPr sz="2800" b="1"/>
            </a:lvl2pPr>
            <a:lvl3pPr marL="1298592" indent="0">
              <a:buNone/>
              <a:defRPr sz="2600" b="1"/>
            </a:lvl3pPr>
            <a:lvl4pPr marL="1947902" indent="0">
              <a:buNone/>
              <a:defRPr sz="2300" b="1"/>
            </a:lvl4pPr>
            <a:lvl5pPr marL="2597197" indent="0">
              <a:buNone/>
              <a:defRPr sz="2300" b="1"/>
            </a:lvl5pPr>
            <a:lvl6pPr marL="3246490" indent="0">
              <a:buNone/>
              <a:defRPr sz="2300" b="1"/>
            </a:lvl6pPr>
            <a:lvl7pPr marL="3895797" indent="0">
              <a:buNone/>
              <a:defRPr sz="2300" b="1"/>
            </a:lvl7pPr>
            <a:lvl8pPr marL="4545091" indent="0">
              <a:buNone/>
              <a:defRPr sz="2300" b="1"/>
            </a:lvl8pPr>
            <a:lvl9pPr marL="519439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288" indent="0">
              <a:buNone/>
              <a:defRPr sz="2800" b="1"/>
            </a:lvl2pPr>
            <a:lvl3pPr marL="1298592" indent="0">
              <a:buNone/>
              <a:defRPr sz="2600" b="1"/>
            </a:lvl3pPr>
            <a:lvl4pPr marL="1947902" indent="0">
              <a:buNone/>
              <a:defRPr sz="2300" b="1"/>
            </a:lvl4pPr>
            <a:lvl5pPr marL="2597197" indent="0">
              <a:buNone/>
              <a:defRPr sz="2300" b="1"/>
            </a:lvl5pPr>
            <a:lvl6pPr marL="3246490" indent="0">
              <a:buNone/>
              <a:defRPr sz="2300" b="1"/>
            </a:lvl6pPr>
            <a:lvl7pPr marL="3895797" indent="0">
              <a:buNone/>
              <a:defRPr sz="2300" b="1"/>
            </a:lvl7pPr>
            <a:lvl8pPr marL="4545091" indent="0">
              <a:buNone/>
              <a:defRPr sz="2300" b="1"/>
            </a:lvl8pPr>
            <a:lvl9pPr marL="519439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7D7ED-D1E8-442A-8E95-F3ACF3BBE3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(gener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  <a:lvl2pPr>
              <a:buFont typeface="ヒラギノ角ゴ ProN W3"/>
              <a:buChar char="・"/>
              <a:tabLst>
                <a:tab pos="1244600" algn="l"/>
              </a:tabLst>
              <a:defRPr>
                <a:solidFill>
                  <a:srgbClr val="000000"/>
                </a:solidFill>
              </a:defRPr>
            </a:lvl2pPr>
            <a:lvl3pPr>
              <a:buFont typeface="ヒラギノ角ゴ ProN W3"/>
              <a:buChar char="-"/>
              <a:tabLst>
                <a:tab pos="1244600" algn="l"/>
              </a:tabLst>
              <a:defRPr>
                <a:solidFill>
                  <a:srgbClr val="000000"/>
                </a:solidFill>
              </a:defRPr>
            </a:lvl3pPr>
            <a:lvl4pPr>
              <a:tabLst>
                <a:tab pos="1244600" algn="l"/>
              </a:tabLst>
              <a:defRPr>
                <a:solidFill>
                  <a:srgbClr val="000000"/>
                </a:solidFill>
              </a:defRPr>
            </a:lvl4pPr>
            <a:lvl5pPr>
              <a:tabLst>
                <a:tab pos="1244600" algn="l"/>
              </a:tabLst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50029" indent="0" algn="ctr">
              <a:buNone/>
              <a:defRPr/>
            </a:lvl2pPr>
            <a:lvl3pPr marL="1300059" indent="0" algn="ctr">
              <a:buNone/>
              <a:defRPr/>
            </a:lvl3pPr>
            <a:lvl4pPr marL="1950092" indent="0" algn="ctr">
              <a:buNone/>
              <a:defRPr/>
            </a:lvl4pPr>
            <a:lvl5pPr marL="2600122" indent="0" algn="ctr">
              <a:buNone/>
              <a:defRPr/>
            </a:lvl5pPr>
            <a:lvl6pPr marL="3250151" indent="0" algn="ctr">
              <a:buNone/>
              <a:defRPr/>
            </a:lvl6pPr>
            <a:lvl7pPr marL="3900184" indent="0" algn="ctr">
              <a:buNone/>
              <a:defRPr/>
            </a:lvl7pPr>
            <a:lvl8pPr marL="4550209" indent="0" algn="ctr">
              <a:buNone/>
              <a:defRPr/>
            </a:lvl8pPr>
            <a:lvl9pPr marL="520024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8E28C-B9E5-451F-AE5E-EC29AD63923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CC985-352E-4E91-AF40-C2252A786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01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01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029" indent="0">
              <a:buNone/>
              <a:defRPr sz="2600"/>
            </a:lvl2pPr>
            <a:lvl3pPr marL="1300059" indent="0">
              <a:buNone/>
              <a:defRPr sz="2300"/>
            </a:lvl3pPr>
            <a:lvl4pPr marL="1950092" indent="0">
              <a:buNone/>
              <a:defRPr sz="2000"/>
            </a:lvl4pPr>
            <a:lvl5pPr marL="2600122" indent="0">
              <a:buNone/>
              <a:defRPr sz="2000"/>
            </a:lvl5pPr>
            <a:lvl6pPr marL="3250151" indent="0">
              <a:buNone/>
              <a:defRPr sz="2000"/>
            </a:lvl6pPr>
            <a:lvl7pPr marL="3900184" indent="0">
              <a:buNone/>
              <a:defRPr sz="2000"/>
            </a:lvl7pPr>
            <a:lvl8pPr marL="4550209" indent="0">
              <a:buNone/>
              <a:defRPr sz="2000"/>
            </a:lvl8pPr>
            <a:lvl9pPr marL="5200243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DCBAD-36CF-4185-B5FD-302AED29FF9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9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9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2A674-9CF5-41CD-9751-73B38D61E6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29" indent="0">
              <a:buNone/>
              <a:defRPr sz="2800" b="1"/>
            </a:lvl2pPr>
            <a:lvl3pPr marL="1300059" indent="0">
              <a:buNone/>
              <a:defRPr sz="2600" b="1"/>
            </a:lvl3pPr>
            <a:lvl4pPr marL="1950092" indent="0">
              <a:buNone/>
              <a:defRPr sz="2300" b="1"/>
            </a:lvl4pPr>
            <a:lvl5pPr marL="2600122" indent="0">
              <a:buNone/>
              <a:defRPr sz="2300" b="1"/>
            </a:lvl5pPr>
            <a:lvl6pPr marL="3250151" indent="0">
              <a:buNone/>
              <a:defRPr sz="2300" b="1"/>
            </a:lvl6pPr>
            <a:lvl7pPr marL="3900184" indent="0">
              <a:buNone/>
              <a:defRPr sz="2300" b="1"/>
            </a:lvl7pPr>
            <a:lvl8pPr marL="4550209" indent="0">
              <a:buNone/>
              <a:defRPr sz="2300" b="1"/>
            </a:lvl8pPr>
            <a:lvl9pPr marL="520024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29" indent="0">
              <a:buNone/>
              <a:defRPr sz="2800" b="1"/>
            </a:lvl2pPr>
            <a:lvl3pPr marL="1300059" indent="0">
              <a:buNone/>
              <a:defRPr sz="2600" b="1"/>
            </a:lvl3pPr>
            <a:lvl4pPr marL="1950092" indent="0">
              <a:buNone/>
              <a:defRPr sz="2300" b="1"/>
            </a:lvl4pPr>
            <a:lvl5pPr marL="2600122" indent="0">
              <a:buNone/>
              <a:defRPr sz="2300" b="1"/>
            </a:lvl5pPr>
            <a:lvl6pPr marL="3250151" indent="0">
              <a:buNone/>
              <a:defRPr sz="2300" b="1"/>
            </a:lvl6pPr>
            <a:lvl7pPr marL="3900184" indent="0">
              <a:buNone/>
              <a:defRPr sz="2300" b="1"/>
            </a:lvl7pPr>
            <a:lvl8pPr marL="4550209" indent="0">
              <a:buNone/>
              <a:defRPr sz="2300" b="1"/>
            </a:lvl8pPr>
            <a:lvl9pPr marL="520024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A8043-767B-4CB3-89EA-F9EEEE8EA1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611DC-DB94-43B2-BC36-94FEDD0B93C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6C168-F33B-4952-A828-6EE7423E67A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7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029" indent="0">
              <a:buNone/>
              <a:defRPr sz="1700"/>
            </a:lvl2pPr>
            <a:lvl3pPr marL="1300059" indent="0">
              <a:buNone/>
              <a:defRPr sz="1400"/>
            </a:lvl3pPr>
            <a:lvl4pPr marL="1950092" indent="0">
              <a:buNone/>
              <a:defRPr sz="1300"/>
            </a:lvl4pPr>
            <a:lvl5pPr marL="2600122" indent="0">
              <a:buNone/>
              <a:defRPr sz="1300"/>
            </a:lvl5pPr>
            <a:lvl6pPr marL="3250151" indent="0">
              <a:buNone/>
              <a:defRPr sz="1300"/>
            </a:lvl6pPr>
            <a:lvl7pPr marL="3900184" indent="0">
              <a:buNone/>
              <a:defRPr sz="1300"/>
            </a:lvl7pPr>
            <a:lvl8pPr marL="4550209" indent="0">
              <a:buNone/>
              <a:defRPr sz="1300"/>
            </a:lvl8pPr>
            <a:lvl9pPr marL="520024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66F15-CC89-4445-BFD3-AAA8C1FDB23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8596E-0E38-4397-837C-FB3017B68C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029" indent="0">
              <a:buNone/>
              <a:defRPr sz="4000"/>
            </a:lvl2pPr>
            <a:lvl3pPr marL="1300059" indent="0">
              <a:buNone/>
              <a:defRPr sz="3400"/>
            </a:lvl3pPr>
            <a:lvl4pPr marL="1950092" indent="0">
              <a:buNone/>
              <a:defRPr sz="2800"/>
            </a:lvl4pPr>
            <a:lvl5pPr marL="2600122" indent="0">
              <a:buNone/>
              <a:defRPr sz="2800"/>
            </a:lvl5pPr>
            <a:lvl6pPr marL="3250151" indent="0">
              <a:buNone/>
              <a:defRPr sz="2800"/>
            </a:lvl6pPr>
            <a:lvl7pPr marL="3900184" indent="0">
              <a:buNone/>
              <a:defRPr sz="2800"/>
            </a:lvl7pPr>
            <a:lvl8pPr marL="4550209" indent="0">
              <a:buNone/>
              <a:defRPr sz="2800"/>
            </a:lvl8pPr>
            <a:lvl9pPr marL="5200243" indent="0">
              <a:buNone/>
              <a:defRPr sz="2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029" indent="0">
              <a:buNone/>
              <a:defRPr sz="1700"/>
            </a:lvl2pPr>
            <a:lvl3pPr marL="1300059" indent="0">
              <a:buNone/>
              <a:defRPr sz="1400"/>
            </a:lvl3pPr>
            <a:lvl4pPr marL="1950092" indent="0">
              <a:buNone/>
              <a:defRPr sz="1300"/>
            </a:lvl4pPr>
            <a:lvl5pPr marL="2600122" indent="0">
              <a:buNone/>
              <a:defRPr sz="1300"/>
            </a:lvl5pPr>
            <a:lvl6pPr marL="3250151" indent="0">
              <a:buNone/>
              <a:defRPr sz="1300"/>
            </a:lvl6pPr>
            <a:lvl7pPr marL="3900184" indent="0">
              <a:buNone/>
              <a:defRPr sz="1300"/>
            </a:lvl7pPr>
            <a:lvl8pPr marL="4550209" indent="0">
              <a:buNone/>
              <a:defRPr sz="1300"/>
            </a:lvl8pPr>
            <a:lvl9pPr marL="520024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DEF32-972C-4D54-84D3-898F8CD6FEC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4AAE1-F1E6-433B-B998-CEE8CF8C89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605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605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498C7-D097-4EA8-BEEE-295ECF01E6D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solidFill>
          <a:srgbClr val="00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1C5PV3D5BL._SS500_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55934" y="1739900"/>
            <a:ext cx="4445288" cy="51054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0"/>
          <p:cNvGrpSpPr/>
          <p:nvPr/>
        </p:nvGrpSpPr>
        <p:grpSpPr>
          <a:xfrm>
            <a:off x="380550" y="7210283"/>
            <a:ext cx="5003801" cy="1066802"/>
            <a:chOff x="0" y="0"/>
            <a:chExt cx="5003800" cy="1066800"/>
          </a:xfrm>
        </p:grpSpPr>
        <p:sp>
          <p:nvSpPr>
            <p:cNvPr id="8" name="Shape 8"/>
            <p:cNvSpPr/>
            <p:nvPr/>
          </p:nvSpPr>
          <p:spPr>
            <a:xfrm>
              <a:off x="50382" y="0"/>
              <a:ext cx="4825584" cy="9843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Lecture slides by Kevin Wayne</a:t>
              </a:r>
              <a:b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</a:b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Copyright © 2005 Pearson-Addison Wesley</a:t>
              </a:r>
            </a:p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Copyright © 2013 Kevin Wayne</a:t>
              </a:r>
              <a:b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</a:b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</p:txBody>
        </p:sp>
        <p:sp>
          <p:nvSpPr>
            <p:cNvPr id="9" name="Shape 9">
              <a:hlinkClick r:id="rId3"/>
            </p:cNvPr>
            <p:cNvSpPr/>
            <p:nvPr/>
          </p:nvSpPr>
          <p:spPr>
            <a:xfrm>
              <a:off x="0" y="831396"/>
              <a:ext cx="5003800" cy="2354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58702" marR="58702" defTabSz="1295400">
                <a:lnSpc>
                  <a:spcPct val="100000"/>
                </a:lnSpc>
                <a:buClrTx/>
                <a:buFontTx/>
                <a:tabLst/>
                <a:defRPr sz="1100" b="1" spc="12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  <a:hlinkClick r:id="rId4"/>
                </a:defRPr>
              </a:lvl1pPr>
            </a:lstStyle>
            <a:p>
              <a:pPr>
                <a:defRPr sz="1800" b="0" spc="0">
                  <a:solidFill>
                    <a:srgbClr val="000000"/>
                  </a:solidFill>
                  <a:uFillTx/>
                </a:defRPr>
              </a:pPr>
              <a:r>
                <a:t>http://www.cs.princeton.edu/~wayne/kleinberg-tardos</a:t>
              </a:r>
            </a:p>
          </p:txBody>
        </p:sp>
      </p:grpSp>
      <p:pic>
        <p:nvPicPr>
          <p:cNvPr id="11" name="Aw_COLOR_web_logo.pn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164381" y="1892300"/>
            <a:ext cx="737819" cy="8128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/>
        </p:nvSpPr>
        <p:spPr>
          <a:xfrm>
            <a:off x="5778456" y="2349501"/>
            <a:ext cx="6516025" cy="1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graphicFrame>
        <p:nvGraphicFramePr>
          <p:cNvPr id="13" name="Table 13"/>
          <p:cNvGraphicFramePr/>
          <p:nvPr/>
        </p:nvGraphicFramePr>
        <p:xfrm>
          <a:off x="8877300" y="9144000"/>
          <a:ext cx="3429000" cy="482600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3429000"/>
              </a:tblGrid>
              <a:tr h="482600">
                <a:tc>
                  <a:txBody>
                    <a:bodyPr/>
                    <a:lstStyle/>
                    <a:p>
                      <a:pPr marL="58702" marR="58702" lvl="0" algn="r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200"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Last updated on 5/28/14 1:40 PM</a:t>
                      </a:r>
                    </a:p>
                  </a:txBody>
                  <a:tcPr marL="0" marR="0" marT="0" marB="0" anchor="ctr" horzOverflow="overflow">
                    <a:lnL w="28575">
                      <a:miter lim="400000"/>
                    </a:lnL>
                    <a:lnR w="28575">
                      <a:miter lim="400000"/>
                    </a:lnR>
                    <a:lnT w="28575">
                      <a:miter lim="400000"/>
                    </a:lnT>
                    <a:lnB w="28575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tabLst>
                <a:tab pos="1244600" algn="l"/>
              </a:tabLst>
              <a:defRPr sz="3600" b="1" cap="small" spc="144">
                <a:solidFill>
                  <a:srgbClr val="FFFFFF"/>
                </a:solidFill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sz="3600" b="1" cap="small" spc="144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Blank">
    <p:bg>
      <p:bgPr>
        <a:solidFill>
          <a:srgbClr val="00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778456" y="2349501"/>
            <a:ext cx="6516025" cy="1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graphicFrame>
        <p:nvGraphicFramePr>
          <p:cNvPr id="18" name="Table 18"/>
          <p:cNvGraphicFramePr/>
          <p:nvPr/>
        </p:nvGraphicFramePr>
        <p:xfrm>
          <a:off x="8877300" y="9144000"/>
          <a:ext cx="3429000" cy="482600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3429000"/>
              </a:tblGrid>
              <a:tr h="482600">
                <a:tc>
                  <a:txBody>
                    <a:bodyPr/>
                    <a:lstStyle/>
                    <a:p>
                      <a:pPr marL="58702" marR="58702" lvl="0" algn="r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200"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Last updated on 5/28/14 1:40 PM</a:t>
                      </a:r>
                    </a:p>
                  </a:txBody>
                  <a:tcPr marL="0" marR="0" marT="0" marB="0" anchor="ctr" horzOverflow="overflow">
                    <a:lnL w="28575">
                      <a:miter lim="400000"/>
                    </a:lnL>
                    <a:lnR w="28575">
                      <a:miter lim="400000"/>
                    </a:lnR>
                    <a:lnT w="28575">
                      <a:miter lim="400000"/>
                    </a:lnT>
                    <a:lnB w="28575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" name="Group 21"/>
          <p:cNvGrpSpPr/>
          <p:nvPr/>
        </p:nvGrpSpPr>
        <p:grpSpPr>
          <a:xfrm>
            <a:off x="380550" y="7210283"/>
            <a:ext cx="5003801" cy="1066802"/>
            <a:chOff x="0" y="0"/>
            <a:chExt cx="5003800" cy="1066800"/>
          </a:xfrm>
        </p:grpSpPr>
        <p:sp>
          <p:nvSpPr>
            <p:cNvPr id="19" name="Shape 19"/>
            <p:cNvSpPr/>
            <p:nvPr/>
          </p:nvSpPr>
          <p:spPr>
            <a:xfrm>
              <a:off x="50382" y="0"/>
              <a:ext cx="4825584" cy="9843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Copyright © 2013 Kevin Wayne</a:t>
              </a:r>
              <a:b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</a:b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</p:txBody>
        </p:sp>
        <p:sp>
          <p:nvSpPr>
            <p:cNvPr id="20" name="Shape 20">
              <a:hlinkClick r:id="rId2"/>
            </p:cNvPr>
            <p:cNvSpPr/>
            <p:nvPr/>
          </p:nvSpPr>
          <p:spPr>
            <a:xfrm>
              <a:off x="0" y="831396"/>
              <a:ext cx="5003800" cy="2354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58702" marR="58702" defTabSz="1295400">
                <a:lnSpc>
                  <a:spcPct val="100000"/>
                </a:lnSpc>
                <a:buClrTx/>
                <a:buFontTx/>
                <a:tabLst/>
                <a:defRPr sz="1100" b="1" spc="12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  <a:hlinkClick r:id="rId3"/>
                </a:defRPr>
              </a:lvl1pPr>
            </a:lstStyle>
            <a:p>
              <a:pPr>
                <a:defRPr sz="1800" b="0" spc="0">
                  <a:solidFill>
                    <a:srgbClr val="000000"/>
                  </a:solidFill>
                  <a:uFillTx/>
                </a:defRPr>
              </a:pPr>
              <a:r>
                <a:t>http://www.cs.princeton.edu/~wayne/kleinberg-tardos</a:t>
              </a:r>
            </a:p>
          </p:txBody>
        </p:sp>
      </p:grpSp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tabLst>
                <a:tab pos="1244600" algn="l"/>
              </a:tabLst>
              <a:defRPr sz="3600" b="1" cap="small" spc="144">
                <a:solidFill>
                  <a:srgbClr val="FFFFFF"/>
                </a:solidFill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sz="3600" b="1" cap="small" spc="144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41C5PV3D5BL._SS500_.jpg"/>
          <p:cNvPicPr/>
          <p:nvPr/>
        </p:nvPicPr>
        <p:blipFill>
          <a:blip r:embed="rId2" cstate="print">
            <a:alphaModFix amt="80000"/>
            <a:extLst/>
          </a:blip>
          <a:stretch>
            <a:fillRect/>
          </a:stretch>
        </p:blipFill>
        <p:spPr>
          <a:xfrm>
            <a:off x="655934" y="1739900"/>
            <a:ext cx="4445288" cy="510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Aw_COLOR_web_logo.png"/>
          <p:cNvPicPr/>
          <p:nvPr/>
        </p:nvPicPr>
        <p:blipFill>
          <a:blip r:embed="rId3" cstate="print">
            <a:alphaModFix amt="33000"/>
            <a:extLst/>
          </a:blip>
          <a:stretch>
            <a:fillRect/>
          </a:stretch>
        </p:blipFill>
        <p:spPr>
          <a:xfrm>
            <a:off x="4164381" y="1892300"/>
            <a:ext cx="737819" cy="812801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27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CL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lrs3.jpeg"/>
          <p:cNvPicPr/>
          <p:nvPr/>
        </p:nvPicPr>
        <p:blipFill>
          <a:blip r:embed="rId2" cstate="print">
            <a:alphaModFix amt="80000"/>
            <a:extLst/>
          </a:blip>
          <a:stretch>
            <a:fillRect/>
          </a:stretch>
        </p:blipFill>
        <p:spPr>
          <a:xfrm>
            <a:off x="653314" y="1739900"/>
            <a:ext cx="4457701" cy="5041447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Dasgup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37" name="cover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59384" y="1739900"/>
            <a:ext cx="4448048" cy="558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Ko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41C5PV3D5BL._SS500_.jpg"/>
          <p:cNvPicPr/>
          <p:nvPr/>
        </p:nvPicPr>
        <p:blipFill>
          <a:blip r:embed="rId2" cstate="print">
            <a:alphaModFix amt="80000"/>
            <a:extLst/>
          </a:blip>
          <a:stretch>
            <a:fillRect/>
          </a:stretch>
        </p:blipFill>
        <p:spPr>
          <a:xfrm>
            <a:off x="655934" y="1739900"/>
            <a:ext cx="4445288" cy="510540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3" name="Screen Shot 2013-03-11 at 6.51.28 AM.png"/>
          <p:cNvPicPr/>
          <p:nvPr/>
        </p:nvPicPr>
        <p:blipFill>
          <a:blip r:embed="rId3" cstate="print">
            <a:extLst/>
          </a:blip>
          <a:srcRect l="109" b="11919"/>
          <a:stretch>
            <a:fillRect/>
          </a:stretch>
        </p:blipFill>
        <p:spPr>
          <a:xfrm>
            <a:off x="675680" y="1739900"/>
            <a:ext cx="4432803" cy="510540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Sedgewi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8" name="cover2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38200" y="1736025"/>
            <a:ext cx="4070522" cy="5105401"/>
          </a:xfrm>
          <a:prstGeom prst="rect">
            <a:avLst/>
          </a:prstGeom>
          <a:ln w="12700">
            <a:round/>
          </a:ln>
        </p:spPr>
      </p:pic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595EC-1DF8-46BC-9B16-1D9BE33B17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(gener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  <a:lvl2pPr>
              <a:buFont typeface="ヒラギノ角ゴ ProN W3"/>
              <a:buChar char="・"/>
              <a:tabLst>
                <a:tab pos="1244600" algn="l"/>
              </a:tabLst>
              <a:defRPr>
                <a:solidFill>
                  <a:srgbClr val="000000"/>
                </a:solidFill>
              </a:defRPr>
            </a:lvl2pPr>
            <a:lvl3pPr>
              <a:buFont typeface="ヒラギノ角ゴ ProN W3"/>
              <a:buChar char="-"/>
              <a:tabLst>
                <a:tab pos="1244600" algn="l"/>
              </a:tabLst>
              <a:defRPr>
                <a:solidFill>
                  <a:srgbClr val="000000"/>
                </a:solidFill>
              </a:defRPr>
            </a:lvl3pPr>
            <a:lvl4pPr>
              <a:tabLst>
                <a:tab pos="1244600" algn="l"/>
              </a:tabLst>
              <a:defRPr>
                <a:solidFill>
                  <a:srgbClr val="000000"/>
                </a:solidFill>
              </a:defRPr>
            </a:lvl4pPr>
            <a:lvl5pPr>
              <a:tabLst>
                <a:tab pos="1244600" algn="l"/>
              </a:tabLst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solidFill>
          <a:srgbClr val="00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1C5PV3D5BL._SS500_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55934" y="1739900"/>
            <a:ext cx="4445288" cy="51054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0"/>
          <p:cNvGrpSpPr/>
          <p:nvPr/>
        </p:nvGrpSpPr>
        <p:grpSpPr>
          <a:xfrm>
            <a:off x="380550" y="7210283"/>
            <a:ext cx="5003801" cy="1066802"/>
            <a:chOff x="0" y="0"/>
            <a:chExt cx="5003800" cy="1066800"/>
          </a:xfrm>
        </p:grpSpPr>
        <p:sp>
          <p:nvSpPr>
            <p:cNvPr id="8" name="Shape 8"/>
            <p:cNvSpPr/>
            <p:nvPr/>
          </p:nvSpPr>
          <p:spPr>
            <a:xfrm>
              <a:off x="50382" y="0"/>
              <a:ext cx="4825584" cy="9843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Lecture slides by Kevin Wayne</a:t>
              </a:r>
              <a:b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</a:b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Copyright © 2005 Pearson-Addison Wesley</a:t>
              </a:r>
            </a:p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Copyright © 2013 Kevin Wayne</a:t>
              </a:r>
              <a:b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</a:b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</p:txBody>
        </p:sp>
        <p:sp>
          <p:nvSpPr>
            <p:cNvPr id="9" name="Shape 9">
              <a:hlinkClick r:id="rId3"/>
            </p:cNvPr>
            <p:cNvSpPr/>
            <p:nvPr/>
          </p:nvSpPr>
          <p:spPr>
            <a:xfrm>
              <a:off x="0" y="831396"/>
              <a:ext cx="5003800" cy="2354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58702" marR="58702" defTabSz="1295400">
                <a:lnSpc>
                  <a:spcPct val="100000"/>
                </a:lnSpc>
                <a:buClrTx/>
                <a:buFontTx/>
                <a:tabLst/>
                <a:defRPr sz="1100" b="1" spc="12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  <a:hlinkClick r:id="rId4"/>
                </a:defRPr>
              </a:lvl1pPr>
            </a:lstStyle>
            <a:p>
              <a:pPr>
                <a:defRPr sz="1800" b="0" spc="0">
                  <a:solidFill>
                    <a:srgbClr val="000000"/>
                  </a:solidFill>
                  <a:uFillTx/>
                </a:defRPr>
              </a:pPr>
              <a:r>
                <a:t>http://www.cs.princeton.edu/~wayne/kleinberg-tardos</a:t>
              </a:r>
            </a:p>
          </p:txBody>
        </p:sp>
      </p:grpSp>
      <p:pic>
        <p:nvPicPr>
          <p:cNvPr id="11" name="Aw_COLOR_web_logo.pn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164381" y="1892300"/>
            <a:ext cx="737819" cy="8128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/>
        </p:nvSpPr>
        <p:spPr>
          <a:xfrm>
            <a:off x="5778456" y="2349501"/>
            <a:ext cx="6516025" cy="1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graphicFrame>
        <p:nvGraphicFramePr>
          <p:cNvPr id="13" name="Table 13"/>
          <p:cNvGraphicFramePr/>
          <p:nvPr/>
        </p:nvGraphicFramePr>
        <p:xfrm>
          <a:off x="8877300" y="9144000"/>
          <a:ext cx="3429000" cy="482600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3429000"/>
              </a:tblGrid>
              <a:tr h="482600">
                <a:tc>
                  <a:txBody>
                    <a:bodyPr/>
                    <a:lstStyle/>
                    <a:p>
                      <a:pPr marL="58702" marR="58702" lvl="0" algn="r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200"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Last updated on 5/28/14 1:40 PM</a:t>
                      </a:r>
                    </a:p>
                  </a:txBody>
                  <a:tcPr marL="0" marR="0" marT="0" marB="0" anchor="ctr" horzOverflow="overflow">
                    <a:lnL w="28575">
                      <a:miter lim="400000"/>
                    </a:lnL>
                    <a:lnR w="28575">
                      <a:miter lim="400000"/>
                    </a:lnR>
                    <a:lnT w="28575">
                      <a:miter lim="400000"/>
                    </a:lnT>
                    <a:lnB w="28575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tabLst>
                <a:tab pos="1244600" algn="l"/>
              </a:tabLst>
              <a:defRPr sz="3600" b="1" cap="small" spc="144">
                <a:solidFill>
                  <a:srgbClr val="FFFFFF"/>
                </a:solidFill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sz="3600" b="1" cap="small" spc="144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Blank">
    <p:bg>
      <p:bgPr>
        <a:solidFill>
          <a:srgbClr val="00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778456" y="2349501"/>
            <a:ext cx="6516025" cy="1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graphicFrame>
        <p:nvGraphicFramePr>
          <p:cNvPr id="18" name="Table 18"/>
          <p:cNvGraphicFramePr/>
          <p:nvPr/>
        </p:nvGraphicFramePr>
        <p:xfrm>
          <a:off x="8877300" y="9144000"/>
          <a:ext cx="3429000" cy="482600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3429000"/>
              </a:tblGrid>
              <a:tr h="482600">
                <a:tc>
                  <a:txBody>
                    <a:bodyPr/>
                    <a:lstStyle/>
                    <a:p>
                      <a:pPr marL="58702" marR="58702" lvl="0" algn="r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200"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Last updated on 5/28/14 1:40 PM</a:t>
                      </a:r>
                    </a:p>
                  </a:txBody>
                  <a:tcPr marL="0" marR="0" marT="0" marB="0" anchor="ctr" horzOverflow="overflow">
                    <a:lnL w="28575">
                      <a:miter lim="400000"/>
                    </a:lnL>
                    <a:lnR w="28575">
                      <a:miter lim="400000"/>
                    </a:lnR>
                    <a:lnT w="28575">
                      <a:miter lim="400000"/>
                    </a:lnT>
                    <a:lnB w="28575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" name="Group 21"/>
          <p:cNvGrpSpPr/>
          <p:nvPr/>
        </p:nvGrpSpPr>
        <p:grpSpPr>
          <a:xfrm>
            <a:off x="380550" y="7210283"/>
            <a:ext cx="5003801" cy="1066802"/>
            <a:chOff x="0" y="0"/>
            <a:chExt cx="5003800" cy="1066800"/>
          </a:xfrm>
        </p:grpSpPr>
        <p:sp>
          <p:nvSpPr>
            <p:cNvPr id="19" name="Shape 19"/>
            <p:cNvSpPr/>
            <p:nvPr/>
          </p:nvSpPr>
          <p:spPr>
            <a:xfrm>
              <a:off x="50382" y="0"/>
              <a:ext cx="4825584" cy="9843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  <a:p>
              <a:pPr defTabSz="1449492">
                <a:buClr>
                  <a:srgbClr val="CBCBCB"/>
                </a:buClr>
                <a:tabLst>
                  <a:tab pos="1066800" algn="l"/>
                </a:tabLst>
                <a:defRPr sz="180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  <a:t>Copyright © 2013 Kevin Wayne</a:t>
              </a:r>
              <a:br>
                <a: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</a:rPr>
              </a:br>
              <a:endPara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endParaRPr>
            </a:p>
          </p:txBody>
        </p:sp>
        <p:sp>
          <p:nvSpPr>
            <p:cNvPr id="20" name="Shape 20">
              <a:hlinkClick r:id="rId2"/>
            </p:cNvPr>
            <p:cNvSpPr/>
            <p:nvPr/>
          </p:nvSpPr>
          <p:spPr>
            <a:xfrm>
              <a:off x="0" y="831396"/>
              <a:ext cx="5003800" cy="2354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58702" marR="58702" defTabSz="1295400">
                <a:lnSpc>
                  <a:spcPct val="100000"/>
                </a:lnSpc>
                <a:buClrTx/>
                <a:buFontTx/>
                <a:tabLst/>
                <a:defRPr sz="1100" b="1" spc="12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Lucida Grande"/>
                  <a:ea typeface="Lucida Grande"/>
                  <a:cs typeface="Lucida Grande"/>
                  <a:sym typeface="Lucida Grande"/>
                  <a:hlinkClick r:id="rId3"/>
                </a:defRPr>
              </a:lvl1pPr>
            </a:lstStyle>
            <a:p>
              <a:pPr>
                <a:defRPr sz="1800" b="0" spc="0">
                  <a:solidFill>
                    <a:srgbClr val="000000"/>
                  </a:solidFill>
                  <a:uFillTx/>
                </a:defRPr>
              </a:pPr>
              <a:r>
                <a:t>http://www.cs.princeton.edu/~wayne/kleinberg-tardos</a:t>
              </a:r>
            </a:p>
          </p:txBody>
        </p:sp>
      </p:grpSp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tabLst>
                <a:tab pos="1244600" algn="l"/>
              </a:tabLst>
              <a:defRPr sz="3600" b="1" cap="small" spc="144">
                <a:solidFill>
                  <a:srgbClr val="FFFFFF"/>
                </a:solidFill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sz="3600" b="1" cap="small" spc="144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606060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41C5PV3D5BL._SS500_.jpg"/>
          <p:cNvPicPr/>
          <p:nvPr/>
        </p:nvPicPr>
        <p:blipFill>
          <a:blip r:embed="rId2" cstate="print">
            <a:alphaModFix amt="80000"/>
            <a:extLst/>
          </a:blip>
          <a:stretch>
            <a:fillRect/>
          </a:stretch>
        </p:blipFill>
        <p:spPr>
          <a:xfrm>
            <a:off x="655934" y="1739900"/>
            <a:ext cx="4445288" cy="510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Aw_COLOR_web_logo.png"/>
          <p:cNvPicPr/>
          <p:nvPr/>
        </p:nvPicPr>
        <p:blipFill>
          <a:blip r:embed="rId3" cstate="print">
            <a:alphaModFix amt="33000"/>
            <a:extLst/>
          </a:blip>
          <a:stretch>
            <a:fillRect/>
          </a:stretch>
        </p:blipFill>
        <p:spPr>
          <a:xfrm>
            <a:off x="4164381" y="1892300"/>
            <a:ext cx="737819" cy="812801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27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CL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lrs3.jpeg"/>
          <p:cNvPicPr/>
          <p:nvPr/>
        </p:nvPicPr>
        <p:blipFill>
          <a:blip r:embed="rId2" cstate="print">
            <a:alphaModFix amt="80000"/>
            <a:extLst/>
          </a:blip>
          <a:stretch>
            <a:fillRect/>
          </a:stretch>
        </p:blipFill>
        <p:spPr>
          <a:xfrm>
            <a:off x="653314" y="1739900"/>
            <a:ext cx="4457701" cy="5041447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Dasgup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37" name="cover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59384" y="1739900"/>
            <a:ext cx="4448048" cy="558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Ko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41C5PV3D5BL._SS500_.jpg"/>
          <p:cNvPicPr/>
          <p:nvPr/>
        </p:nvPicPr>
        <p:blipFill>
          <a:blip r:embed="rId2" cstate="print">
            <a:alphaModFix amt="80000"/>
            <a:extLst/>
          </a:blip>
          <a:stretch>
            <a:fillRect/>
          </a:stretch>
        </p:blipFill>
        <p:spPr>
          <a:xfrm>
            <a:off x="655934" y="1739900"/>
            <a:ext cx="4445288" cy="510540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3" name="Screen Shot 2013-03-11 at 6.51.28 AM.png"/>
          <p:cNvPicPr/>
          <p:nvPr/>
        </p:nvPicPr>
        <p:blipFill>
          <a:blip r:embed="rId3" cstate="print">
            <a:extLst/>
          </a:blip>
          <a:srcRect l="109" b="11919"/>
          <a:stretch>
            <a:fillRect/>
          </a:stretch>
        </p:blipFill>
        <p:spPr>
          <a:xfrm>
            <a:off x="675680" y="1739900"/>
            <a:ext cx="4432803" cy="510540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Sedgewi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8" name="cover2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38200" y="1736025"/>
            <a:ext cx="4070522" cy="5105401"/>
          </a:xfrm>
          <a:prstGeom prst="rect">
            <a:avLst/>
          </a:prstGeom>
          <a:ln w="12700">
            <a:round/>
          </a:ln>
        </p:spPr>
      </p:pic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(gener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778500" y="2349500"/>
            <a:ext cx="651510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5778500" y="1638300"/>
            <a:ext cx="6908800" cy="698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tabLst>
                <a:tab pos="1244600" algn="l"/>
              </a:tabLst>
              <a:defRPr sz="3600" b="1" cap="small" spc="144">
                <a:latin typeface="+mj-lt"/>
                <a:ea typeface="+mj-ea"/>
                <a:cs typeface="+mj-cs"/>
                <a:sym typeface="Futura Heavy"/>
              </a:defRPr>
            </a:lvl1pPr>
          </a:lstStyle>
          <a:p>
            <a:pPr lvl="0">
              <a:defRPr sz="1800" b="0" cap="none" spc="0"/>
            </a:pPr>
            <a:r>
              <a:rPr sz="3600" b="1" cap="small" spc="144"/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5778500" y="2540000"/>
            <a:ext cx="6921500" cy="5740400"/>
          </a:xfrm>
          <a:prstGeom prst="rect">
            <a:avLst/>
          </a:prstGeom>
        </p:spPr>
        <p:txBody>
          <a:bodyPr/>
          <a:lstStyle>
            <a:lvl1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1pPr>
            <a:lvl2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2pPr>
            <a:lvl3pPr marL="317500">
              <a:lnSpc>
                <a:spcPts val="5000"/>
              </a:lnSpc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3pPr>
            <a:lvl4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D5D5D5"/>
                </a:solidFill>
                <a:latin typeface="+mn-lt"/>
                <a:ea typeface="+mn-ea"/>
                <a:cs typeface="+mn-cs"/>
                <a:sym typeface="Futura-MediumItalic"/>
              </a:defRPr>
            </a:lvl4pPr>
            <a:lvl5pPr marL="317500" indent="-317500">
              <a:lnSpc>
                <a:spcPts val="5000"/>
              </a:lnSpc>
              <a:buSzPct val="100000"/>
              <a:buFont typeface="Lucida Grande"/>
              <a:buChar char="‣"/>
              <a:tabLst>
                <a:tab pos="1244600" algn="l"/>
              </a:tabLst>
              <a:defRPr sz="3000" i="1">
                <a:solidFill>
                  <a:srgbClr val="000000"/>
                </a:solidFill>
                <a:latin typeface="+mn-lt"/>
                <a:ea typeface="+mn-ea"/>
                <a:cs typeface="+mn-cs"/>
                <a:sym typeface="Futura-MediumItalic"/>
              </a:defRPr>
            </a:lvl5pPr>
          </a:lstStyle>
          <a:p>
            <a:pPr lvl="0">
              <a:defRPr sz="1800" i="0"/>
            </a:pPr>
            <a:r>
              <a:rPr sz="3000" i="1"/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Two</a:t>
            </a:r>
          </a:p>
          <a:p>
            <a:pPr lvl="2">
              <a:defRPr sz="1800" i="0"/>
            </a:pPr>
            <a:r>
              <a:rPr sz="3000" i="1"/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D5D5D5"/>
                </a:solidFill>
              </a:rPr>
              <a:t>Body Level Four</a:t>
            </a:r>
          </a:p>
          <a:p>
            <a:pPr lvl="4">
              <a:defRPr sz="1800" i="0"/>
            </a:pPr>
            <a:r>
              <a:rPr sz="3000" i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78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49288" indent="0">
              <a:buNone/>
              <a:defRPr sz="1700"/>
            </a:lvl2pPr>
            <a:lvl3pPr marL="1298592" indent="0">
              <a:buNone/>
              <a:defRPr sz="1400"/>
            </a:lvl3pPr>
            <a:lvl4pPr marL="1947902" indent="0">
              <a:buNone/>
              <a:defRPr sz="1300"/>
            </a:lvl4pPr>
            <a:lvl5pPr marL="2597197" indent="0">
              <a:buNone/>
              <a:defRPr sz="1300"/>
            </a:lvl5pPr>
            <a:lvl6pPr marL="3246490" indent="0">
              <a:buNone/>
              <a:defRPr sz="1300"/>
            </a:lvl6pPr>
            <a:lvl7pPr marL="3895797" indent="0">
              <a:buNone/>
              <a:defRPr sz="1300"/>
            </a:lvl7pPr>
            <a:lvl8pPr marL="4545091" indent="0">
              <a:buNone/>
              <a:defRPr sz="1300"/>
            </a:lvl8pPr>
            <a:lvl9pPr marL="519439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E1A78-7CB1-40A9-989E-F1E182755C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  <a:lvl2pPr>
              <a:buFont typeface="ヒラギノ角ゴ ProN W3"/>
              <a:buChar char="・"/>
              <a:tabLst>
                <a:tab pos="1244600" algn="l"/>
              </a:tabLst>
              <a:defRPr>
                <a:solidFill>
                  <a:srgbClr val="000000"/>
                </a:solidFill>
              </a:defRPr>
            </a:lvl2pPr>
            <a:lvl3pPr>
              <a:buFont typeface="ヒラギノ角ゴ ProN W3"/>
              <a:buChar char="-"/>
              <a:tabLst>
                <a:tab pos="1244600" algn="l"/>
              </a:tabLst>
              <a:defRPr>
                <a:solidFill>
                  <a:srgbClr val="000000"/>
                </a:solidFill>
              </a:defRPr>
            </a:lvl3pPr>
            <a:lvl4pPr>
              <a:tabLst>
                <a:tab pos="1244600" algn="l"/>
              </a:tabLst>
              <a:defRPr>
                <a:solidFill>
                  <a:srgbClr val="000000"/>
                </a:solidFill>
              </a:defRPr>
            </a:lvl4pPr>
            <a:lvl5pPr>
              <a:tabLst>
                <a:tab pos="1244600" algn="l"/>
              </a:tabLst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49288" indent="0">
              <a:buNone/>
              <a:defRPr sz="4000"/>
            </a:lvl2pPr>
            <a:lvl3pPr marL="1298592" indent="0">
              <a:buNone/>
              <a:defRPr sz="3400"/>
            </a:lvl3pPr>
            <a:lvl4pPr marL="1947902" indent="0">
              <a:buNone/>
              <a:defRPr sz="2800"/>
            </a:lvl4pPr>
            <a:lvl5pPr marL="2597197" indent="0">
              <a:buNone/>
              <a:defRPr sz="2800"/>
            </a:lvl5pPr>
            <a:lvl6pPr marL="3246490" indent="0">
              <a:buNone/>
              <a:defRPr sz="2800"/>
            </a:lvl6pPr>
            <a:lvl7pPr marL="3895797" indent="0">
              <a:buNone/>
              <a:defRPr sz="2800"/>
            </a:lvl7pPr>
            <a:lvl8pPr marL="4545091" indent="0">
              <a:buNone/>
              <a:defRPr sz="2800"/>
            </a:lvl8pPr>
            <a:lvl9pPr marL="5194392" indent="0">
              <a:buNone/>
              <a:defRPr sz="2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49288" indent="0">
              <a:buNone/>
              <a:defRPr sz="1700"/>
            </a:lvl2pPr>
            <a:lvl3pPr marL="1298592" indent="0">
              <a:buNone/>
              <a:defRPr sz="1400"/>
            </a:lvl3pPr>
            <a:lvl4pPr marL="1947902" indent="0">
              <a:buNone/>
              <a:defRPr sz="1300"/>
            </a:lvl4pPr>
            <a:lvl5pPr marL="2597197" indent="0">
              <a:buNone/>
              <a:defRPr sz="1300"/>
            </a:lvl5pPr>
            <a:lvl6pPr marL="3246490" indent="0">
              <a:buNone/>
              <a:defRPr sz="1300"/>
            </a:lvl6pPr>
            <a:lvl7pPr marL="3895797" indent="0">
              <a:buNone/>
              <a:defRPr sz="1300"/>
            </a:lvl7pPr>
            <a:lvl8pPr marL="4545091" indent="0">
              <a:buNone/>
              <a:defRPr sz="1300"/>
            </a:lvl8pPr>
            <a:lvl9pPr marL="519439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7A7D4-68A0-47B2-9F19-1FE76D89C4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240" y="390596"/>
            <a:ext cx="1170432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857" tIns="64929" rIns="129857" bIns="649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275881"/>
            <a:ext cx="11704320" cy="64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857" tIns="64929" rIns="129857" bIns="649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240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857" tIns="64929" rIns="129857" bIns="64929" numCol="1" anchor="t" anchorCtr="0" compatLnSpc="1">
            <a:prstTxWarp prst="textNoShape">
              <a:avLst/>
            </a:prstTxWarp>
          </a:bodyPr>
          <a:lstStyle>
            <a:lvl1pPr algn="l" defTabSz="91313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kern="1200" smtClean="0">
                <a:solidFill>
                  <a:srgbClr val="000000"/>
                </a:solidFill>
              </a:rPr>
              <a:t>May 29, 2014</a:t>
            </a:r>
            <a:endParaRPr lang="en-US" kern="1200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8" y="8882098"/>
            <a:ext cx="4118187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857" tIns="64929" rIns="129857" bIns="64929" numCol="1" anchor="t" anchorCtr="0" compatLnSpc="1">
            <a:prstTxWarp prst="textNoShape">
              <a:avLst/>
            </a:prstTxWarp>
          </a:bodyPr>
          <a:lstStyle>
            <a:lvl1pPr algn="ctr" defTabSz="91313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kern="1200" smtClean="0">
                <a:solidFill>
                  <a:srgbClr val="000000"/>
                </a:solidFill>
              </a:rPr>
              <a:t>CS38 Lecture 18</a:t>
            </a:r>
            <a:endParaRPr lang="en-US" kern="1200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7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857" tIns="64929" rIns="129857" bIns="64929" numCol="1" anchor="t" anchorCtr="0" compatLnSpc="1">
            <a:prstTxWarp prst="textNoShape">
              <a:avLst/>
            </a:prstTxWarp>
          </a:bodyPr>
          <a:lstStyle>
            <a:lvl1pPr algn="r" defTabSz="91313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5A0D901-1937-4640-BBFA-4F1C1788A482}" type="slidenum">
              <a:rPr lang="en-US" kern="12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kern="12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649288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6pPr>
      <a:lvl7pPr marL="1298592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7pPr>
      <a:lvl8pPr marL="1947902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8pPr>
      <a:lvl9pPr marL="2597197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9pPr>
    </p:titleStyle>
    <p:bodyStyle>
      <a:lvl1pPr marL="486983" indent="-486983" algn="l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1055110" indent="-405822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623244" indent="-324643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2272540" indent="-32464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921853" indent="-324643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3571148" indent="-324643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220441" indent="-324643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869745" indent="-324643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519032" indent="-324643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98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288" algn="l" defTabSz="1298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592" algn="l" defTabSz="1298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7902" algn="l" defTabSz="1298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7197" algn="l" defTabSz="1298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6490" algn="l" defTabSz="1298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5797" algn="l" defTabSz="1298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5091" algn="l" defTabSz="1298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4392" algn="l" defTabSz="1298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240" y="390596"/>
            <a:ext cx="1170432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275841"/>
            <a:ext cx="11704320" cy="64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240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>
              <a:defRPr sz="2000">
                <a:latin typeface="Arial" charset="0"/>
              </a:defRPr>
            </a:lvl1pPr>
          </a:lstStyle>
          <a:p>
            <a:pPr algn="l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/>
            </a:pPr>
            <a:r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t>May 29, 2014</a:t>
            </a:r>
            <a:endParaRPr lang="en-US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7" y="8882098"/>
            <a:ext cx="4118187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ctr">
              <a:defRPr sz="2000">
                <a:latin typeface="Arial" charset="0"/>
              </a:defRPr>
            </a:lvl1pPr>
          </a:lstStyle>
          <a:p>
            <a:pPr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/>
            </a:pPr>
            <a:r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t>CS38 Lecture 18</a:t>
            </a:r>
            <a:endParaRPr lang="en-US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7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" charset="0"/>
              </a:defRPr>
            </a:lvl1pPr>
          </a:lstStyle>
          <a:p>
            <a:pPr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/>
            </a:pPr>
            <a:fld id="{137803E7-80CA-4B0D-B7C2-E6746AF3E7D0}" type="slidenum"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pPr defTabSz="914400" rtl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tabLst/>
                <a:defRPr/>
              </a:pPr>
              <a:t>‹#›</a:t>
            </a:fld>
            <a:endParaRPr lang="en-US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5pPr>
      <a:lvl6pPr marL="650230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6pPr>
      <a:lvl7pPr marL="1300460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7pPr>
      <a:lvl8pPr marL="1950690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8pPr>
      <a:lvl9pPr marL="2600919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9pPr>
    </p:titleStyle>
    <p:bodyStyle>
      <a:lvl1pPr marL="487672" indent="-487672" algn="l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</a:defRPr>
      </a:lvl2pPr>
      <a:lvl3pPr marL="1625575" indent="-325115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75804" indent="-32511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926034" indent="-325115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76264" indent="-325115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226494" indent="-325115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876724" indent="-325115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526954" indent="-325115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240" y="390596"/>
            <a:ext cx="1170432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05" tIns="65003" rIns="130005" bIns="650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275849"/>
            <a:ext cx="11704320" cy="64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05" tIns="65003" rIns="130005" bIns="650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240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05" tIns="65003" rIns="130005" bIns="65003" numCol="1" anchor="t" anchorCtr="0" compatLnSpc="1">
            <a:prstTxWarp prst="textNoShape">
              <a:avLst/>
            </a:prstTxWarp>
          </a:bodyPr>
          <a:lstStyle>
            <a:lvl1pPr algn="l" defTabSz="914119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charset="0"/>
              </a:defRPr>
            </a:lvl1pPr>
          </a:lstStyle>
          <a:p>
            <a:pPr>
              <a:defRPr/>
            </a:pPr>
            <a:r>
              <a:rPr lang="en-US" kern="1200" smtClean="0">
                <a:solidFill>
                  <a:srgbClr val="000000"/>
                </a:solidFill>
              </a:rPr>
              <a:t>May 29, 2014</a:t>
            </a:r>
            <a:endParaRPr lang="en-US" kern="1200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8" y="8882098"/>
            <a:ext cx="4118187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05" tIns="65003" rIns="130005" bIns="65003" numCol="1" anchor="t" anchorCtr="0" compatLnSpc="1">
            <a:prstTxWarp prst="textNoShape">
              <a:avLst/>
            </a:prstTxWarp>
          </a:bodyPr>
          <a:lstStyle>
            <a:lvl1pPr algn="ctr" defTabSz="914119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charset="0"/>
              </a:defRPr>
            </a:lvl1pPr>
          </a:lstStyle>
          <a:p>
            <a:pPr>
              <a:defRPr/>
            </a:pPr>
            <a:r>
              <a:rPr lang="en-US" kern="1200" smtClean="0">
                <a:solidFill>
                  <a:srgbClr val="000000"/>
                </a:solidFill>
              </a:rPr>
              <a:t>CS38 Lecture 18</a:t>
            </a:r>
            <a:endParaRPr lang="en-US" kern="1200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7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05" tIns="65003" rIns="130005" bIns="65003" numCol="1" anchor="t" anchorCtr="0" compatLnSpc="1">
            <a:prstTxWarp prst="textNoShape">
              <a:avLst/>
            </a:prstTxWarp>
          </a:bodyPr>
          <a:lstStyle>
            <a:lvl1pPr algn="r" defTabSz="914119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charset="0"/>
              </a:defRPr>
            </a:lvl1pPr>
          </a:lstStyle>
          <a:p>
            <a:pPr>
              <a:defRPr/>
            </a:pPr>
            <a:fld id="{CEC46997-3F51-4253-8117-C7217702E8C0}" type="slidenum">
              <a:rPr lang="en-US" kern="12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kern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72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5pPr>
      <a:lvl6pPr marL="650029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6pPr>
      <a:lvl7pPr marL="1300059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7pPr>
      <a:lvl8pPr marL="1950092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8pPr>
      <a:lvl9pPr marL="2600122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9pPr>
    </p:titleStyle>
    <p:bodyStyle>
      <a:lvl1pPr marL="487524" indent="-487524" algn="l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+mn-ea"/>
          <a:cs typeface="+mn-cs"/>
        </a:defRPr>
      </a:lvl1pPr>
      <a:lvl2pPr marL="1056299" indent="-406268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</a:defRPr>
      </a:lvl2pPr>
      <a:lvl3pPr marL="1625073" indent="-325014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75105" indent="-32501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925138" indent="-325014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75169" indent="-325014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225197" indent="-325014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875229" indent="-325014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525256" indent="-325014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029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059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092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122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151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184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209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0243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93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812800" y="0"/>
            <a:ext cx="11379200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812800" y="1270000"/>
            <a:ext cx="11379200" cy="817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tabLst>
                <a:tab pos="1244600" algn="l"/>
              </a:tabLst>
            </a:lvl1pPr>
            <a:lvl2pPr>
              <a:buFont typeface="ヒラギノ角ゴ ProN W3"/>
              <a:buChar char="・"/>
              <a:tabLst>
                <a:tab pos="1244600" algn="l"/>
              </a:tabLst>
              <a:defRPr>
                <a:solidFill>
                  <a:srgbClr val="000000"/>
                </a:solidFill>
              </a:defRPr>
            </a:lvl2pPr>
            <a:lvl3pPr>
              <a:buFont typeface="ヒラギノ角ゴ ProN W3"/>
              <a:buChar char="-"/>
              <a:tabLst>
                <a:tab pos="1244600" algn="l"/>
              </a:tabLst>
              <a:defRPr>
                <a:solidFill>
                  <a:srgbClr val="000000"/>
                </a:solidFill>
              </a:defRPr>
            </a:lvl3pPr>
            <a:lvl4pPr>
              <a:tabLst>
                <a:tab pos="1244600" algn="l"/>
              </a:tabLst>
              <a:defRPr>
                <a:solidFill>
                  <a:srgbClr val="000000"/>
                </a:solidFill>
              </a:defRPr>
            </a:lvl4pPr>
            <a:lvl5pPr>
              <a:tabLst>
                <a:tab pos="1244600" algn="l"/>
              </a:tabLst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355983" y="9347200"/>
            <a:ext cx="281634" cy="266700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 defTabSz="457200">
              <a:lnSpc>
                <a:spcPts val="1400"/>
              </a:lnSpc>
              <a:buClrTx/>
              <a:buFontTx/>
              <a:tabLst>
                <a:tab pos="10668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</p:sldLayoutIdLst>
  <p:transition spd="med"/>
  <p:hf hdr="0"/>
  <p:txStyles>
    <p:titleStyle>
      <a:lvl1pPr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1pPr>
      <a:lvl2pPr indent="2286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2pPr>
      <a:lvl3pPr indent="4572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3pPr>
      <a:lvl4pPr indent="6858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4pPr>
      <a:lvl5pPr indent="9144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5pPr>
      <a:lvl6pPr indent="11430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6pPr>
      <a:lvl7pPr indent="13716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7pPr>
      <a:lvl8pPr indent="16002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8pPr>
      <a:lvl9pPr indent="18288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9pPr>
    </p:titleStyle>
    <p:bodyStyle>
      <a:lvl1pPr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1pPr>
      <a:lvl2pPr marL="584200" indent="-457200" defTabSz="457200">
        <a:lnSpc>
          <a:spcPts val="3800"/>
        </a:lnSpc>
        <a:buSzPct val="160000"/>
        <a:buChar char="•"/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2pPr>
      <a:lvl3pPr marL="914400" indent="-317500" defTabSz="457200">
        <a:lnSpc>
          <a:spcPts val="3800"/>
        </a:lnSpc>
        <a:buSzPct val="100000"/>
        <a:buChar char="•"/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3pPr>
      <a:lvl4pPr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4pPr>
      <a:lvl5pPr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5pPr>
      <a:lvl6pPr indent="3556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6pPr>
      <a:lvl7pPr indent="7112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7pPr>
      <a:lvl8pPr indent="10668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8pPr>
      <a:lvl9pPr indent="14224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9pPr>
    </p:bodyStyle>
    <p:otherStyle>
      <a:lvl1pPr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1pPr>
      <a:lvl2pPr indent="2286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2pPr>
      <a:lvl3pPr indent="4572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3pPr>
      <a:lvl4pPr indent="6858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4pPr>
      <a:lvl5pPr indent="9144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5pPr>
      <a:lvl6pPr indent="11430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6pPr>
      <a:lvl7pPr indent="13716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7pPr>
      <a:lvl8pPr indent="16002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8pPr>
      <a:lvl9pPr indent="18288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93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812800" y="0"/>
            <a:ext cx="11379200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812800" y="1270000"/>
            <a:ext cx="11379200" cy="817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tabLst>
                <a:tab pos="1244600" algn="l"/>
              </a:tabLst>
            </a:lvl1pPr>
            <a:lvl2pPr>
              <a:buFont typeface="ヒラギノ角ゴ ProN W3"/>
              <a:buChar char="・"/>
              <a:tabLst>
                <a:tab pos="1244600" algn="l"/>
              </a:tabLst>
              <a:defRPr>
                <a:solidFill>
                  <a:srgbClr val="000000"/>
                </a:solidFill>
              </a:defRPr>
            </a:lvl2pPr>
            <a:lvl3pPr>
              <a:buFont typeface="ヒラギノ角ゴ ProN W3"/>
              <a:buChar char="-"/>
              <a:tabLst>
                <a:tab pos="1244600" algn="l"/>
              </a:tabLst>
              <a:defRPr>
                <a:solidFill>
                  <a:srgbClr val="000000"/>
                </a:solidFill>
              </a:defRPr>
            </a:lvl3pPr>
            <a:lvl4pPr>
              <a:tabLst>
                <a:tab pos="1244600" algn="l"/>
              </a:tabLst>
              <a:defRPr>
                <a:solidFill>
                  <a:srgbClr val="000000"/>
                </a:solidFill>
              </a:defRPr>
            </a:lvl4pPr>
            <a:lvl5pPr>
              <a:tabLst>
                <a:tab pos="1244600" algn="l"/>
              </a:tabLst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355983" y="9347200"/>
            <a:ext cx="281634" cy="266700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 defTabSz="457200">
              <a:lnSpc>
                <a:spcPts val="1400"/>
              </a:lnSpc>
              <a:buClrTx/>
              <a:buFontTx/>
              <a:tabLst>
                <a:tab pos="10668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</p:sldLayoutIdLst>
  <p:transition spd="med"/>
  <p:hf hdr="0"/>
  <p:txStyles>
    <p:titleStyle>
      <a:lvl1pPr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1pPr>
      <a:lvl2pPr indent="2286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2pPr>
      <a:lvl3pPr indent="4572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3pPr>
      <a:lvl4pPr indent="6858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4pPr>
      <a:lvl5pPr indent="9144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5pPr>
      <a:lvl6pPr indent="11430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6pPr>
      <a:lvl7pPr indent="13716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7pPr>
      <a:lvl8pPr indent="16002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8pPr>
      <a:lvl9pPr indent="18288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9pPr>
    </p:titleStyle>
    <p:bodyStyle>
      <a:lvl1pPr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1pPr>
      <a:lvl2pPr marL="584200" indent="-457200" defTabSz="457200">
        <a:lnSpc>
          <a:spcPts val="3800"/>
        </a:lnSpc>
        <a:buSzPct val="160000"/>
        <a:buChar char="•"/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2pPr>
      <a:lvl3pPr marL="914400" indent="-317500" defTabSz="457200">
        <a:lnSpc>
          <a:spcPts val="3800"/>
        </a:lnSpc>
        <a:buSzPct val="100000"/>
        <a:buChar char="•"/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3pPr>
      <a:lvl4pPr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4pPr>
      <a:lvl5pPr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5pPr>
      <a:lvl6pPr indent="3556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6pPr>
      <a:lvl7pPr indent="7112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7pPr>
      <a:lvl8pPr indent="10668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8pPr>
      <a:lvl9pPr indent="14224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9pPr>
    </p:bodyStyle>
    <p:otherStyle>
      <a:lvl1pPr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1pPr>
      <a:lvl2pPr indent="2286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2pPr>
      <a:lvl3pPr indent="4572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3pPr>
      <a:lvl4pPr indent="6858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4pPr>
      <a:lvl5pPr indent="9144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5pPr>
      <a:lvl6pPr indent="11430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6pPr>
      <a:lvl7pPr indent="13716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7pPr>
      <a:lvl8pPr indent="16002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8pPr>
      <a:lvl9pPr indent="18288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240" y="390596"/>
            <a:ext cx="1170432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05" tIns="65003" rIns="130005" bIns="650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275849"/>
            <a:ext cx="11704320" cy="64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05" tIns="65003" rIns="130005" bIns="650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240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05" tIns="65003" rIns="130005" bIns="65003" numCol="1" anchor="t" anchorCtr="0" compatLnSpc="1">
            <a:prstTxWarp prst="textNoShape">
              <a:avLst/>
            </a:prstTxWarp>
          </a:bodyPr>
          <a:lstStyle>
            <a:lvl1pPr algn="l" defTabSz="914119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charset="0"/>
              </a:defRPr>
            </a:lvl1pPr>
          </a:lstStyle>
          <a:p>
            <a:pPr>
              <a:defRPr/>
            </a:pPr>
            <a:r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t>May 29, 2014</a:t>
            </a:r>
            <a:endParaRPr lang="en-US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8" y="8882098"/>
            <a:ext cx="4118187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05" tIns="65003" rIns="130005" bIns="65003" numCol="1" anchor="t" anchorCtr="0" compatLnSpc="1">
            <a:prstTxWarp prst="textNoShape">
              <a:avLst/>
            </a:prstTxWarp>
          </a:bodyPr>
          <a:lstStyle>
            <a:lvl1pPr algn="ctr" defTabSz="914119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charset="0"/>
              </a:defRPr>
            </a:lvl1pPr>
          </a:lstStyle>
          <a:p>
            <a:pPr>
              <a:defRPr/>
            </a:pPr>
            <a:r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t>CS38 Lecture 18</a:t>
            </a:r>
            <a:endParaRPr lang="en-US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7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05" tIns="65003" rIns="130005" bIns="65003" numCol="1" anchor="t" anchorCtr="0" compatLnSpc="1">
            <a:prstTxWarp prst="textNoShape">
              <a:avLst/>
            </a:prstTxWarp>
          </a:bodyPr>
          <a:lstStyle>
            <a:lvl1pPr algn="r" defTabSz="914119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charset="0"/>
              </a:defRPr>
            </a:lvl1pPr>
          </a:lstStyle>
          <a:p>
            <a:pPr>
              <a:defRPr/>
            </a:pPr>
            <a:fld id="{CEC46997-3F51-4253-8117-C7217702E8C0}" type="slidenum"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pPr>
                <a:defRPr/>
              </a:pPr>
              <a:t>‹#›</a:t>
            </a:fld>
            <a:endParaRPr lang="en-US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5pPr>
      <a:lvl6pPr marL="650029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6pPr>
      <a:lvl7pPr marL="1300059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7pPr>
      <a:lvl8pPr marL="1950092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8pPr>
      <a:lvl9pPr marL="2600122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9pPr>
    </p:titleStyle>
    <p:bodyStyle>
      <a:lvl1pPr marL="487524" indent="-487524" algn="l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+mn-ea"/>
          <a:cs typeface="+mn-cs"/>
        </a:defRPr>
      </a:lvl1pPr>
      <a:lvl2pPr marL="1056299" indent="-406268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</a:defRPr>
      </a:lvl2pPr>
      <a:lvl3pPr marL="1625073" indent="-325014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75105" indent="-32501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925138" indent="-325014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75169" indent="-325014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225197" indent="-325014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875229" indent="-325014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525256" indent="-325014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029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059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092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122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151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184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209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0243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93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812800" y="0"/>
            <a:ext cx="11379200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812800" y="1270000"/>
            <a:ext cx="11379200" cy="817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tabLst>
                <a:tab pos="1244600" algn="l"/>
              </a:tabLst>
            </a:lvl1pPr>
            <a:lvl2pPr>
              <a:buFont typeface="ヒラギノ角ゴ ProN W3"/>
              <a:buChar char="・"/>
              <a:tabLst>
                <a:tab pos="1244600" algn="l"/>
              </a:tabLst>
              <a:defRPr>
                <a:solidFill>
                  <a:srgbClr val="000000"/>
                </a:solidFill>
              </a:defRPr>
            </a:lvl2pPr>
            <a:lvl3pPr>
              <a:buFont typeface="ヒラギノ角ゴ ProN W3"/>
              <a:buChar char="-"/>
              <a:tabLst>
                <a:tab pos="1244600" algn="l"/>
              </a:tabLst>
              <a:defRPr>
                <a:solidFill>
                  <a:srgbClr val="000000"/>
                </a:solidFill>
              </a:defRPr>
            </a:lvl3pPr>
            <a:lvl4pPr>
              <a:tabLst>
                <a:tab pos="1244600" algn="l"/>
              </a:tabLst>
              <a:defRPr>
                <a:solidFill>
                  <a:srgbClr val="000000"/>
                </a:solidFill>
              </a:defRPr>
            </a:lvl4pPr>
            <a:lvl5pPr>
              <a:tabLst>
                <a:tab pos="1244600" algn="l"/>
              </a:tabLst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355983" y="9347200"/>
            <a:ext cx="281634" cy="266700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 defTabSz="457200">
              <a:lnSpc>
                <a:spcPts val="1400"/>
              </a:lnSpc>
              <a:buClrTx/>
              <a:buFontTx/>
              <a:tabLst>
                <a:tab pos="10668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</p:sldLayoutIdLst>
  <p:transition spd="med"/>
  <p:hf hdr="0"/>
  <p:txStyles>
    <p:titleStyle>
      <a:lvl1pPr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1pPr>
      <a:lvl2pPr indent="2286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2pPr>
      <a:lvl3pPr indent="4572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3pPr>
      <a:lvl4pPr indent="6858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4pPr>
      <a:lvl5pPr indent="9144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5pPr>
      <a:lvl6pPr indent="11430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6pPr>
      <a:lvl7pPr indent="13716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7pPr>
      <a:lvl8pPr indent="16002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8pPr>
      <a:lvl9pPr indent="18288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9pPr>
    </p:titleStyle>
    <p:bodyStyle>
      <a:lvl1pPr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1pPr>
      <a:lvl2pPr marL="584200" indent="-457200" defTabSz="457200">
        <a:lnSpc>
          <a:spcPts val="3800"/>
        </a:lnSpc>
        <a:buSzPct val="160000"/>
        <a:buChar char="•"/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2pPr>
      <a:lvl3pPr marL="914400" indent="-317500" defTabSz="457200">
        <a:lnSpc>
          <a:spcPts val="3800"/>
        </a:lnSpc>
        <a:buSzPct val="100000"/>
        <a:buChar char="•"/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3pPr>
      <a:lvl4pPr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4pPr>
      <a:lvl5pPr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5pPr>
      <a:lvl6pPr indent="3556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6pPr>
      <a:lvl7pPr indent="7112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7pPr>
      <a:lvl8pPr indent="10668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8pPr>
      <a:lvl9pPr indent="14224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9pPr>
    </p:bodyStyle>
    <p:otherStyle>
      <a:lvl1pPr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1pPr>
      <a:lvl2pPr indent="2286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2pPr>
      <a:lvl3pPr indent="4572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3pPr>
      <a:lvl4pPr indent="6858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4pPr>
      <a:lvl5pPr indent="9144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5pPr>
      <a:lvl6pPr indent="11430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6pPr>
      <a:lvl7pPr indent="13716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7pPr>
      <a:lvl8pPr indent="16002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8pPr>
      <a:lvl9pPr indent="18288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93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812800" y="0"/>
            <a:ext cx="11379200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812800" y="1270000"/>
            <a:ext cx="11379200" cy="817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tabLst>
                <a:tab pos="1244600" algn="l"/>
              </a:tabLst>
            </a:lvl1pPr>
            <a:lvl2pPr>
              <a:buFont typeface="ヒラギノ角ゴ ProN W3"/>
              <a:buChar char="・"/>
              <a:tabLst>
                <a:tab pos="1244600" algn="l"/>
              </a:tabLst>
              <a:defRPr>
                <a:solidFill>
                  <a:srgbClr val="000000"/>
                </a:solidFill>
              </a:defRPr>
            </a:lvl2pPr>
            <a:lvl3pPr>
              <a:buFont typeface="ヒラギノ角ゴ ProN W3"/>
              <a:buChar char="-"/>
              <a:tabLst>
                <a:tab pos="1244600" algn="l"/>
              </a:tabLst>
              <a:defRPr>
                <a:solidFill>
                  <a:srgbClr val="000000"/>
                </a:solidFill>
              </a:defRPr>
            </a:lvl3pPr>
            <a:lvl4pPr>
              <a:tabLst>
                <a:tab pos="1244600" algn="l"/>
              </a:tabLst>
              <a:defRPr>
                <a:solidFill>
                  <a:srgbClr val="000000"/>
                </a:solidFill>
              </a:defRPr>
            </a:lvl4pPr>
            <a:lvl5pPr>
              <a:tabLst>
                <a:tab pos="1244600" algn="l"/>
              </a:tabLst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355983" y="9347200"/>
            <a:ext cx="281634" cy="266700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 defTabSz="457200">
              <a:lnSpc>
                <a:spcPts val="1400"/>
              </a:lnSpc>
              <a:buClrTx/>
              <a:buFontTx/>
              <a:tabLst>
                <a:tab pos="10668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</p:sldLayoutIdLst>
  <p:transition spd="med"/>
  <p:hf hdr="0"/>
  <p:txStyles>
    <p:titleStyle>
      <a:lvl1pPr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1pPr>
      <a:lvl2pPr indent="2286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2pPr>
      <a:lvl3pPr indent="4572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3pPr>
      <a:lvl4pPr indent="6858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4pPr>
      <a:lvl5pPr indent="9144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5pPr>
      <a:lvl6pPr indent="11430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6pPr>
      <a:lvl7pPr indent="13716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7pPr>
      <a:lvl8pPr indent="16002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8pPr>
      <a:lvl9pPr indent="1828800" defTabSz="457200">
        <a:lnSpc>
          <a:spcPts val="3800"/>
        </a:lnSpc>
        <a:tabLst>
          <a:tab pos="1244600" algn="l"/>
        </a:tabLst>
        <a:defRPr sz="2800">
          <a:latin typeface="Futura"/>
          <a:ea typeface="Futura"/>
          <a:cs typeface="Futura"/>
          <a:sym typeface="Futura"/>
        </a:defRPr>
      </a:lvl9pPr>
    </p:titleStyle>
    <p:bodyStyle>
      <a:lvl1pPr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1pPr>
      <a:lvl2pPr marL="584200" indent="-457200" defTabSz="457200">
        <a:lnSpc>
          <a:spcPts val="3800"/>
        </a:lnSpc>
        <a:buSzPct val="160000"/>
        <a:buChar char="•"/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2pPr>
      <a:lvl3pPr marL="914400" indent="-317500" defTabSz="457200">
        <a:lnSpc>
          <a:spcPts val="3800"/>
        </a:lnSpc>
        <a:buSzPct val="100000"/>
        <a:buChar char="•"/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3pPr>
      <a:lvl4pPr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4pPr>
      <a:lvl5pPr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5pPr>
      <a:lvl6pPr indent="3556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6pPr>
      <a:lvl7pPr indent="7112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7pPr>
      <a:lvl8pPr indent="10668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8pPr>
      <a:lvl9pPr indent="1422400" defTabSz="457200">
        <a:lnSpc>
          <a:spcPts val="3800"/>
        </a:lnSpc>
        <a:tabLst>
          <a:tab pos="1244600" algn="l"/>
        </a:tabLst>
        <a:defRPr sz="2400">
          <a:solidFill>
            <a:srgbClr val="0048AA"/>
          </a:solidFill>
          <a:latin typeface="Lucida Sans Regular"/>
          <a:ea typeface="Lucida Sans Regular"/>
          <a:cs typeface="Lucida Sans Regular"/>
          <a:sym typeface="Lucida Sans Regular"/>
        </a:defRPr>
      </a:lvl9pPr>
    </p:bodyStyle>
    <p:otherStyle>
      <a:lvl1pPr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1pPr>
      <a:lvl2pPr indent="2286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2pPr>
      <a:lvl3pPr indent="4572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3pPr>
      <a:lvl4pPr indent="6858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4pPr>
      <a:lvl5pPr indent="9144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5pPr>
      <a:lvl6pPr indent="11430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6pPr>
      <a:lvl7pPr indent="13716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7pPr>
      <a:lvl8pPr indent="16002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8pPr>
      <a:lvl9pPr indent="1828800" algn="ctr" defTabSz="457200">
        <a:lnSpc>
          <a:spcPts val="1400"/>
        </a:lnSpc>
        <a:tabLst>
          <a:tab pos="1066800" algn="l"/>
        </a:tabLst>
        <a:defRPr sz="1200">
          <a:solidFill>
            <a:schemeClr val="tx1"/>
          </a:solidFill>
          <a:latin typeface="+mn-lt"/>
          <a:ea typeface="+mn-ea"/>
          <a:cs typeface="+mn-cs"/>
          <a:sym typeface="Lucida Sans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/index.php?title=User:Thore_Husfeldt&amp;action=edit&amp;redlink=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0.xml"/><Relationship Id="rId4" Type="http://schemas.openxmlformats.org/officeDocument/2006/relationships/hyperlink" Target="http://commons.wikimedia.org/w/index.php?title=User:Thore_Husfeldt&amp;action=edit&amp;redlink=1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CS38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Introduction to Algorithms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Lecture 18</a:t>
            </a:r>
            <a:endParaRPr lang="en-US" dirty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May 29, </a:t>
            </a:r>
            <a:r>
              <a:rPr lang="en-US" dirty="0">
                <a:latin typeface="Arial" charset="0"/>
              </a:rPr>
              <a:t>2014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CEBDA-2EC1-47F2-ABA7-E01777037E4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963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TSP approximation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key observations:</a:t>
            </a:r>
          </a:p>
          <a:p>
            <a:pPr lvl="1"/>
            <a:r>
              <a:rPr lang="en-US" dirty="0" smtClean="0"/>
              <a:t>tour that visits vertices more than once can be </a:t>
            </a:r>
            <a:r>
              <a:rPr lang="en-US" dirty="0" smtClean="0">
                <a:solidFill>
                  <a:srgbClr val="FF0000"/>
                </a:solidFill>
              </a:rPr>
              <a:t>short-circuited </a:t>
            </a:r>
            <a:r>
              <a:rPr lang="en-US" dirty="0" smtClean="0"/>
              <a:t>without increasing cost, by triangle inequality</a:t>
            </a:r>
          </a:p>
          <a:p>
            <a:pPr lvl="2"/>
            <a:r>
              <a:rPr lang="en-US" dirty="0" smtClean="0">
                <a:solidFill>
                  <a:srgbClr val="333399"/>
                </a:solidFill>
              </a:rPr>
              <a:t>short-circuit = skip already-visited vertices</a:t>
            </a:r>
          </a:p>
          <a:p>
            <a:pPr marL="1300059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(multi-)graph with all </a:t>
            </a:r>
            <a:r>
              <a:rPr lang="en-US" dirty="0" smtClean="0">
                <a:solidFill>
                  <a:schemeClr val="accent2"/>
                </a:solidFill>
              </a:rPr>
              <a:t>even degrees </a:t>
            </a:r>
            <a:r>
              <a:rPr lang="en-US" dirty="0" smtClean="0"/>
              <a:t>has </a:t>
            </a:r>
            <a:r>
              <a:rPr lang="en-US" dirty="0" err="1" smtClean="0">
                <a:solidFill>
                  <a:srgbClr val="FF0000"/>
                </a:solidFill>
              </a:rPr>
              <a:t>Eulerian</a:t>
            </a:r>
            <a:r>
              <a:rPr lang="en-US" dirty="0" smtClean="0">
                <a:solidFill>
                  <a:srgbClr val="FF0000"/>
                </a:solidFill>
              </a:rPr>
              <a:t> tour</a:t>
            </a:r>
            <a:r>
              <a:rPr lang="en-US" dirty="0" smtClean="0"/>
              <a:t>: a tour that uses all edges</a:t>
            </a:r>
          </a:p>
          <a:p>
            <a:pPr lvl="2"/>
            <a:r>
              <a:rPr lang="en-US" dirty="0" smtClean="0">
                <a:solidFill>
                  <a:srgbClr val="333399"/>
                </a:solidFill>
              </a:rPr>
              <a:t>proof?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C985-352E-4E91-AF40-C2252A786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457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TSP approximation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approximation algorithm:</a:t>
            </a:r>
          </a:p>
          <a:p>
            <a:pPr lvl="1"/>
            <a:r>
              <a:rPr lang="en-US" dirty="0" smtClean="0">
                <a:solidFill>
                  <a:srgbClr val="333399"/>
                </a:solidFill>
              </a:rPr>
              <a:t>find a </a:t>
            </a:r>
            <a:r>
              <a:rPr lang="en-US" dirty="0" smtClean="0">
                <a:solidFill>
                  <a:srgbClr val="FF0000"/>
                </a:solidFill>
              </a:rPr>
              <a:t>Minimum Spanning Tree </a:t>
            </a:r>
            <a:r>
              <a:rPr lang="en-US" dirty="0" smtClean="0">
                <a:solidFill>
                  <a:srgbClr val="333399"/>
                </a:solidFill>
              </a:rPr>
              <a:t>T</a:t>
            </a:r>
          </a:p>
          <a:p>
            <a:pPr lvl="1"/>
            <a:r>
              <a:rPr lang="en-US" dirty="0" smtClean="0">
                <a:solidFill>
                  <a:srgbClr val="333399"/>
                </a:solidFill>
              </a:rPr>
              <a:t>double all the edges</a:t>
            </a:r>
          </a:p>
          <a:p>
            <a:pPr lvl="1"/>
            <a:r>
              <a:rPr lang="en-US" dirty="0" smtClean="0">
                <a:solidFill>
                  <a:srgbClr val="333399"/>
                </a:solidFill>
              </a:rPr>
              <a:t>output an </a:t>
            </a:r>
            <a:r>
              <a:rPr lang="en-US" dirty="0" smtClean="0">
                <a:solidFill>
                  <a:srgbClr val="FF0000"/>
                </a:solidFill>
              </a:rPr>
              <a:t>Euler tour </a:t>
            </a:r>
            <a:r>
              <a:rPr lang="en-US" dirty="0" smtClean="0">
                <a:solidFill>
                  <a:srgbClr val="333399"/>
                </a:solidFill>
              </a:rPr>
              <a:t>(with short-circuiting)</a:t>
            </a:r>
          </a:p>
          <a:p>
            <a:pPr lvl="1"/>
            <a:endParaRPr lang="en-US" dirty="0"/>
          </a:p>
          <a:p>
            <a:pPr marL="81256" indent="0">
              <a:buNone/>
            </a:pPr>
            <a:r>
              <a:rPr lang="en-US" b="1" u="sng" dirty="0" smtClean="0"/>
              <a:t>Theorem</a:t>
            </a:r>
            <a:r>
              <a:rPr lang="en-US" dirty="0" smtClean="0"/>
              <a:t>: this approximation algorithm achieves approximation ratio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</a:p>
          <a:p>
            <a:pPr marL="81256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C985-352E-4E91-AF40-C2252A786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99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TSP approximation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Theorem</a:t>
            </a:r>
            <a:r>
              <a:rPr lang="en-US" dirty="0"/>
              <a:t>: this approximation algorithm achieves approximation ratio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Proof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optimal tour includes a MST, so </a:t>
            </a:r>
            <a:r>
              <a:rPr lang="en-US" dirty="0" err="1" smtClean="0">
                <a:solidFill>
                  <a:srgbClr val="FF0000"/>
                </a:solidFill>
              </a:rPr>
              <a:t>wt</a:t>
            </a:r>
            <a:r>
              <a:rPr lang="en-US" dirty="0" smtClean="0">
                <a:solidFill>
                  <a:srgbClr val="FF0000"/>
                </a:solidFill>
              </a:rPr>
              <a:t>(T) </a:t>
            </a:r>
            <a:r>
              <a:rPr lang="en-US" dirty="0" smtClean="0">
                <a:solidFill>
                  <a:srgbClr val="FF0000"/>
                </a:solidFill>
                <a:latin typeface="cmsy10"/>
                <a:ea typeface="cmsy10"/>
                <a:cs typeface="cmsy10"/>
              </a:rPr>
              <a:t>·</a:t>
            </a:r>
            <a:r>
              <a:rPr lang="en-US" dirty="0" smtClean="0">
                <a:solidFill>
                  <a:srgbClr val="FF0000"/>
                </a:solidFill>
              </a:rPr>
              <a:t> OPT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tour we output has weight at most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cmsy10"/>
                <a:ea typeface="cmsy10"/>
                <a:cs typeface="cmsy10"/>
              </a:rPr>
              <a:t>¢</a:t>
            </a:r>
            <a:r>
              <a:rPr lang="en-US" dirty="0" smtClean="0">
                <a:solidFill>
                  <a:srgbClr val="FF0000"/>
                </a:solidFill>
              </a:rPr>
              <a:t>wt(T)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C985-352E-4E91-AF40-C2252A786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786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Christofide’s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 approximation </a:t>
            </a:r>
            <a:r>
              <a:rPr lang="en-US" dirty="0"/>
              <a:t>algorithm: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find a </a:t>
            </a:r>
            <a:r>
              <a:rPr lang="en-US" dirty="0">
                <a:solidFill>
                  <a:srgbClr val="FF0000"/>
                </a:solidFill>
              </a:rPr>
              <a:t>Minimum Spanning Tree </a:t>
            </a:r>
            <a:r>
              <a:rPr lang="en-US" dirty="0" smtClean="0">
                <a:solidFill>
                  <a:schemeClr val="accent2"/>
                </a:solidFill>
              </a:rPr>
              <a:t>T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even number of odd-degree vertices (why?)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find a </a:t>
            </a:r>
            <a:r>
              <a:rPr lang="en-US" dirty="0" smtClean="0">
                <a:solidFill>
                  <a:srgbClr val="FF0000"/>
                </a:solidFill>
              </a:rPr>
              <a:t>min-weight matching </a:t>
            </a:r>
            <a:r>
              <a:rPr lang="en-US" dirty="0" smtClean="0">
                <a:solidFill>
                  <a:schemeClr val="accent2"/>
                </a:solidFill>
              </a:rPr>
              <a:t>M on these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dirty="0">
                <a:solidFill>
                  <a:schemeClr val="accent2"/>
                </a:solidFill>
              </a:rPr>
              <a:t>output an </a:t>
            </a:r>
            <a:r>
              <a:rPr lang="en-US" dirty="0">
                <a:solidFill>
                  <a:srgbClr val="FF0000"/>
                </a:solidFill>
              </a:rPr>
              <a:t>Euler tour </a:t>
            </a:r>
            <a:r>
              <a:rPr lang="en-US" dirty="0" smtClean="0">
                <a:solidFill>
                  <a:schemeClr val="accent2"/>
                </a:solidFill>
              </a:rPr>
              <a:t>on M </a:t>
            </a:r>
            <a:r>
              <a:rPr lang="en-US" dirty="0" smtClean="0">
                <a:solidFill>
                  <a:schemeClr val="accent2"/>
                </a:solidFill>
                <a:latin typeface="cmsy10"/>
                <a:ea typeface="cmsy10"/>
                <a:cs typeface="cmsy10"/>
              </a:rPr>
              <a:t>[</a:t>
            </a:r>
            <a:r>
              <a:rPr lang="en-US" dirty="0" smtClean="0">
                <a:solidFill>
                  <a:schemeClr val="accent2"/>
                </a:solidFill>
              </a:rPr>
              <a:t> T (</a:t>
            </a:r>
            <a:r>
              <a:rPr lang="en-US" dirty="0">
                <a:solidFill>
                  <a:schemeClr val="accent2"/>
                </a:solidFill>
              </a:rPr>
              <a:t>with short-circuiting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endParaRPr lang="en-US" dirty="0">
              <a:solidFill>
                <a:schemeClr val="accent2"/>
              </a:solidFill>
            </a:endParaRPr>
          </a:p>
          <a:p>
            <a:pPr marL="81256" indent="0">
              <a:buNone/>
            </a:pPr>
            <a:r>
              <a:rPr lang="en-US" b="1" u="sng" dirty="0"/>
              <a:t>Theorem</a:t>
            </a:r>
            <a:r>
              <a:rPr lang="en-US" dirty="0"/>
              <a:t>: this approximation algorithm achieves approximation ratio </a:t>
            </a:r>
            <a:r>
              <a:rPr lang="en-US" dirty="0" smtClean="0">
                <a:solidFill>
                  <a:srgbClr val="FF0000"/>
                </a:solidFill>
              </a:rPr>
              <a:t>1.5</a:t>
            </a:r>
            <a:endParaRPr lang="en-US" dirty="0">
              <a:solidFill>
                <a:srgbClr val="FF0000"/>
              </a:solidFill>
            </a:endParaRPr>
          </a:p>
          <a:p>
            <a:pPr marL="81256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C985-352E-4E91-AF40-C2252A786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23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Christofide’s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81256" indent="0">
              <a:buNone/>
            </a:pPr>
            <a:r>
              <a:rPr lang="en-US" b="1" u="sng" dirty="0" smtClean="0"/>
              <a:t>Theorem</a:t>
            </a:r>
            <a:r>
              <a:rPr lang="en-US" dirty="0"/>
              <a:t>: this approximation algorithm achieves approximation ratio </a:t>
            </a:r>
            <a:r>
              <a:rPr lang="en-US" dirty="0" smtClean="0">
                <a:solidFill>
                  <a:srgbClr val="FF0000"/>
                </a:solidFill>
              </a:rPr>
              <a:t>1.5</a:t>
            </a:r>
            <a:endParaRPr lang="en-US" dirty="0">
              <a:solidFill>
                <a:srgbClr val="FF0000"/>
              </a:solidFill>
            </a:endParaRPr>
          </a:p>
          <a:p>
            <a:pPr marL="81256" indent="0">
              <a:buNone/>
            </a:pPr>
            <a:r>
              <a:rPr lang="en-US" b="1" u="sng" dirty="0" smtClean="0"/>
              <a:t>Proof</a:t>
            </a:r>
            <a:r>
              <a:rPr lang="en-US" dirty="0" smtClean="0"/>
              <a:t>:</a:t>
            </a:r>
          </a:p>
          <a:p>
            <a:pPr marL="1335831" lvl="1" indent="-685800"/>
            <a:r>
              <a:rPr lang="en-US" dirty="0" smtClean="0">
                <a:solidFill>
                  <a:schemeClr val="accent2"/>
                </a:solidFill>
              </a:rPr>
              <a:t>as before OPT </a:t>
            </a:r>
            <a:r>
              <a:rPr lang="en-US" dirty="0" smtClean="0">
                <a:solidFill>
                  <a:schemeClr val="accent2"/>
                </a:solidFill>
                <a:latin typeface="cmsy10"/>
                <a:ea typeface="cmsy10"/>
                <a:cs typeface="cmsy10"/>
              </a:rPr>
              <a:t>¸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wt</a:t>
            </a:r>
            <a:r>
              <a:rPr lang="en-US" dirty="0" smtClean="0">
                <a:solidFill>
                  <a:schemeClr val="accent2"/>
                </a:solidFill>
              </a:rPr>
              <a:t>(T)</a:t>
            </a:r>
          </a:p>
          <a:p>
            <a:pPr marL="1335831" lvl="1" indent="-685800"/>
            <a:r>
              <a:rPr lang="en-US" dirty="0" smtClean="0">
                <a:solidFill>
                  <a:schemeClr val="accent2"/>
                </a:solidFill>
              </a:rPr>
              <a:t>let R be opt. tour on </a:t>
            </a:r>
            <a:r>
              <a:rPr lang="en-US" dirty="0" smtClean="0">
                <a:solidFill>
                  <a:srgbClr val="FF0000"/>
                </a:solidFill>
              </a:rPr>
              <a:t>odd deg. vertices W only </a:t>
            </a:r>
          </a:p>
          <a:p>
            <a:pPr marL="1335831" lvl="1" indent="-685800"/>
            <a:r>
              <a:rPr lang="en-US" dirty="0" smtClean="0">
                <a:solidFill>
                  <a:schemeClr val="accent2"/>
                </a:solidFill>
              </a:rPr>
              <a:t>even/odd edges of R both constitute perfect </a:t>
            </a:r>
            <a:r>
              <a:rPr lang="en-US" dirty="0" err="1" smtClean="0">
                <a:solidFill>
                  <a:schemeClr val="accent2"/>
                </a:solidFill>
              </a:rPr>
              <a:t>matchings</a:t>
            </a:r>
            <a:r>
              <a:rPr lang="en-US" dirty="0" smtClean="0">
                <a:solidFill>
                  <a:schemeClr val="accent2"/>
                </a:solidFill>
              </a:rPr>
              <a:t> on W</a:t>
            </a:r>
          </a:p>
          <a:p>
            <a:pPr marL="1335831" lvl="1" indent="-685800"/>
            <a:r>
              <a:rPr lang="en-US" dirty="0" smtClean="0">
                <a:solidFill>
                  <a:schemeClr val="accent2"/>
                </a:solidFill>
              </a:rPr>
              <a:t>thus </a:t>
            </a:r>
            <a:r>
              <a:rPr lang="en-US" dirty="0" err="1" smtClean="0">
                <a:solidFill>
                  <a:srgbClr val="FF0000"/>
                </a:solidFill>
              </a:rPr>
              <a:t>wt</a:t>
            </a:r>
            <a:r>
              <a:rPr lang="en-US" dirty="0" smtClean="0">
                <a:solidFill>
                  <a:srgbClr val="FF0000"/>
                </a:solidFill>
              </a:rPr>
              <a:t>(M) </a:t>
            </a:r>
            <a:r>
              <a:rPr lang="en-US" dirty="0" smtClean="0">
                <a:solidFill>
                  <a:srgbClr val="FF0000"/>
                </a:solidFill>
                <a:latin typeface="cmsy10"/>
                <a:ea typeface="cmsy10"/>
                <a:cs typeface="cmsy10"/>
              </a:rPr>
              <a:t>·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wt</a:t>
            </a:r>
            <a:r>
              <a:rPr lang="en-US" dirty="0" smtClean="0">
                <a:solidFill>
                  <a:srgbClr val="FF0000"/>
                </a:solidFill>
              </a:rPr>
              <a:t>(R)/2 </a:t>
            </a:r>
            <a:r>
              <a:rPr lang="en-US" dirty="0" smtClean="0">
                <a:solidFill>
                  <a:schemeClr val="accent2"/>
                </a:solidFill>
                <a:latin typeface="cmsy10"/>
                <a:ea typeface="cmsy10"/>
                <a:cs typeface="cmsy10"/>
              </a:rPr>
              <a:t>·</a:t>
            </a:r>
            <a:r>
              <a:rPr lang="en-US" dirty="0" smtClean="0">
                <a:solidFill>
                  <a:schemeClr val="accent2"/>
                </a:solidFill>
              </a:rPr>
              <a:t> OPT/2 </a:t>
            </a:r>
          </a:p>
          <a:p>
            <a:pPr marL="1335831" lvl="1" indent="-685800"/>
            <a:r>
              <a:rPr lang="en-US" dirty="0" smtClean="0">
                <a:solidFill>
                  <a:schemeClr val="accent2"/>
                </a:solidFill>
              </a:rPr>
              <a:t>total: </a:t>
            </a:r>
            <a:r>
              <a:rPr lang="en-US" dirty="0" err="1" smtClean="0">
                <a:solidFill>
                  <a:srgbClr val="FF0000"/>
                </a:solidFill>
              </a:rPr>
              <a:t>wt</a:t>
            </a:r>
            <a:r>
              <a:rPr lang="en-US" dirty="0" smtClean="0">
                <a:solidFill>
                  <a:srgbClr val="FF0000"/>
                </a:solidFill>
              </a:rPr>
              <a:t>(M) + </a:t>
            </a:r>
            <a:r>
              <a:rPr lang="en-US" dirty="0" err="1" smtClean="0">
                <a:solidFill>
                  <a:srgbClr val="FF0000"/>
                </a:solidFill>
              </a:rPr>
              <a:t>wt</a:t>
            </a:r>
            <a:r>
              <a:rPr lang="en-US" dirty="0" smtClean="0">
                <a:solidFill>
                  <a:srgbClr val="FF0000"/>
                </a:solidFill>
              </a:rPr>
              <a:t>(T) </a:t>
            </a:r>
            <a:r>
              <a:rPr lang="en-US" dirty="0" smtClean="0">
                <a:solidFill>
                  <a:srgbClr val="FF0000"/>
                </a:solidFill>
                <a:latin typeface="cmsy10"/>
                <a:ea typeface="cmsy10"/>
                <a:cs typeface="cmsy10"/>
              </a:rPr>
              <a:t>·</a:t>
            </a:r>
            <a:r>
              <a:rPr lang="en-US" dirty="0" smtClean="0">
                <a:solidFill>
                  <a:srgbClr val="FF0000"/>
                </a:solidFill>
              </a:rPr>
              <a:t> 1.5</a:t>
            </a:r>
            <a:r>
              <a:rPr lang="en-US" dirty="0" smtClean="0">
                <a:solidFill>
                  <a:srgbClr val="FF0000"/>
                </a:solidFill>
                <a:latin typeface="cmsy10"/>
                <a:ea typeface="cmsy10"/>
                <a:cs typeface="cmsy10"/>
              </a:rPr>
              <a:t>¢</a:t>
            </a:r>
            <a:r>
              <a:rPr lang="en-US" dirty="0" smtClean="0">
                <a:solidFill>
                  <a:srgbClr val="FF0000"/>
                </a:solidFill>
              </a:rPr>
              <a:t>OPT </a:t>
            </a:r>
          </a:p>
          <a:p>
            <a:pPr marL="1335831" lvl="1" indent="-685800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C985-352E-4E91-AF40-C2252A786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055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/>
          <p:nvPr/>
        </p:nvSpPr>
        <p:spPr>
          <a:xfrm>
            <a:off x="7626773" y="4590062"/>
            <a:ext cx="2260601" cy="2260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548" name="Shape 5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Input.  </a:t>
            </a:r>
            <a:r>
              <a:rPr sz="2400">
                <a:uFill>
                  <a:solidFill/>
                </a:uFill>
              </a:rPr>
              <a:t>Set of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uFill>
                  <a:solidFill/>
                </a:uFill>
              </a:rPr>
              <a:t> sites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 baseline="-2025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1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…,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 i="1" baseline="-2025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uFill>
                  <a:solidFill/>
                </a:uFill>
              </a:rPr>
              <a:t> and an integer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k 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&gt;  0</a:t>
            </a:r>
            <a:r>
              <a:rPr sz="2400">
                <a:uFill>
                  <a:solidFill/>
                </a:uFill>
              </a:rPr>
              <a:t>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Center selection problem.  </a:t>
            </a:r>
            <a:r>
              <a:rPr sz="2400">
                <a:uFill>
                  <a:solidFill/>
                </a:uFill>
              </a:rPr>
              <a:t>Select set of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k</a:t>
            </a:r>
            <a:r>
              <a:rPr sz="2400">
                <a:uFill>
                  <a:solidFill/>
                </a:uFill>
              </a:rPr>
              <a:t> centers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>
                <a:uFill>
                  <a:solidFill/>
                </a:uFill>
              </a:rPr>
              <a:t> so that maximum distance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r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uFill>
                  <a:solidFill/>
                </a:uFill>
              </a:rPr>
              <a:t>from a site to nearest center is minimized.</a:t>
            </a:r>
          </a:p>
        </p:txBody>
      </p:sp>
      <p:sp>
        <p:nvSpPr>
          <p:cNvPr id="549" name="Shape 549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550" name="Shape 550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15</a:t>
            </a:fld>
            <a:endParaRPr/>
          </a:p>
        </p:txBody>
      </p:sp>
      <p:sp>
        <p:nvSpPr>
          <p:cNvPr id="551" name="Shape 551"/>
          <p:cNvSpPr/>
          <p:nvPr/>
        </p:nvSpPr>
        <p:spPr>
          <a:xfrm>
            <a:off x="1841500" y="3683000"/>
            <a:ext cx="9360748" cy="5524500"/>
          </a:xfrm>
          <a:prstGeom prst="rect">
            <a:avLst/>
          </a:prstGeom>
          <a:solidFill>
            <a:srgbClr val="CBCBCB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552" name="Shape 552"/>
          <p:cNvSpPr/>
          <p:nvPr/>
        </p:nvSpPr>
        <p:spPr>
          <a:xfrm>
            <a:off x="2797386" y="4021102"/>
            <a:ext cx="2260601" cy="2260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A8A8A"/>
          </a:solidFill>
          <a:ln w="12700">
            <a:solidFill/>
            <a:custDash>
              <a:ds d="200000" sp="200000"/>
            </a:custDash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553" name="Shape 553"/>
          <p:cNvSpPr/>
          <p:nvPr/>
        </p:nvSpPr>
        <p:spPr>
          <a:xfrm>
            <a:off x="7626773" y="4590062"/>
            <a:ext cx="2260601" cy="2260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A8A8A"/>
          </a:solidFill>
          <a:ln w="12700">
            <a:solidFill/>
            <a:custDash>
              <a:ds d="200000" sp="200000"/>
            </a:custDash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554" name="Shape 554"/>
          <p:cNvSpPr/>
          <p:nvPr/>
        </p:nvSpPr>
        <p:spPr>
          <a:xfrm>
            <a:off x="3822417" y="5064195"/>
            <a:ext cx="196428" cy="196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48AA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555" name="Shape 555"/>
          <p:cNvSpPr/>
          <p:nvPr/>
        </p:nvSpPr>
        <p:spPr>
          <a:xfrm>
            <a:off x="8648699" y="5633155"/>
            <a:ext cx="196428" cy="196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48AA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556" name="Shape 556"/>
          <p:cNvSpPr/>
          <p:nvPr/>
        </p:nvSpPr>
        <p:spPr>
          <a:xfrm>
            <a:off x="8313138" y="6150187"/>
            <a:ext cx="2260601" cy="2260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A8A8A"/>
          </a:solidFill>
          <a:ln w="12700">
            <a:solidFill/>
            <a:custDash>
              <a:ds d="200000" sp="200000"/>
            </a:custDash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557" name="Shape 557"/>
          <p:cNvSpPr/>
          <p:nvPr/>
        </p:nvSpPr>
        <p:spPr>
          <a:xfrm>
            <a:off x="9334499" y="7193280"/>
            <a:ext cx="196428" cy="196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48AA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558" name="Shape 558"/>
          <p:cNvSpPr/>
          <p:nvPr/>
        </p:nvSpPr>
        <p:spPr>
          <a:xfrm>
            <a:off x="4969369" y="6616700"/>
            <a:ext cx="2260601" cy="2260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A8A8A"/>
          </a:solidFill>
          <a:ln w="12700">
            <a:solidFill/>
            <a:custDash>
              <a:ds d="200000" sp="200000"/>
            </a:custDash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559" name="Shape 559"/>
          <p:cNvSpPr/>
          <p:nvPr/>
        </p:nvSpPr>
        <p:spPr>
          <a:xfrm>
            <a:off x="5994399" y="7653866"/>
            <a:ext cx="196428" cy="196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48AA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560" name="Shape 560"/>
          <p:cNvSpPr/>
          <p:nvPr/>
        </p:nvSpPr>
        <p:spPr>
          <a:xfrm>
            <a:off x="4023360" y="5149991"/>
            <a:ext cx="1031805" cy="2258"/>
          </a:xfrm>
          <a:prstGeom prst="line">
            <a:avLst/>
          </a:prstGeom>
          <a:ln>
            <a:solidFill>
              <a:srgbClr val="606060"/>
            </a:solidFill>
            <a:round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561" name="Shape 561"/>
          <p:cNvSpPr/>
          <p:nvPr/>
        </p:nvSpPr>
        <p:spPr>
          <a:xfrm flipV="1">
            <a:off x="3921760" y="4021102"/>
            <a:ext cx="4516" cy="1043094"/>
          </a:xfrm>
          <a:prstGeom prst="line">
            <a:avLst/>
          </a:prstGeom>
          <a:ln>
            <a:solidFill>
              <a:srgbClr val="606060"/>
            </a:solidFill>
            <a:round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562" name="Shape 562"/>
          <p:cNvSpPr/>
          <p:nvPr/>
        </p:nvSpPr>
        <p:spPr>
          <a:xfrm>
            <a:off x="8852747" y="5718951"/>
            <a:ext cx="1031805" cy="2259"/>
          </a:xfrm>
          <a:prstGeom prst="line">
            <a:avLst/>
          </a:prstGeom>
          <a:ln>
            <a:solidFill>
              <a:srgbClr val="606060"/>
            </a:solidFill>
            <a:round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563" name="Shape 563"/>
          <p:cNvSpPr/>
          <p:nvPr/>
        </p:nvSpPr>
        <p:spPr>
          <a:xfrm flipV="1">
            <a:off x="8751147" y="4590062"/>
            <a:ext cx="4516" cy="1043094"/>
          </a:xfrm>
          <a:prstGeom prst="line">
            <a:avLst/>
          </a:prstGeom>
          <a:ln>
            <a:solidFill>
              <a:srgbClr val="606060"/>
            </a:solidFill>
            <a:round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564" name="Shape 564"/>
          <p:cNvSpPr/>
          <p:nvPr/>
        </p:nvSpPr>
        <p:spPr>
          <a:xfrm>
            <a:off x="9539111" y="7277100"/>
            <a:ext cx="1031806" cy="2258"/>
          </a:xfrm>
          <a:prstGeom prst="line">
            <a:avLst/>
          </a:prstGeom>
          <a:ln>
            <a:solidFill>
              <a:srgbClr val="606060"/>
            </a:solidFill>
            <a:round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565" name="Shape 565"/>
          <p:cNvSpPr/>
          <p:nvPr/>
        </p:nvSpPr>
        <p:spPr>
          <a:xfrm flipV="1">
            <a:off x="9437511" y="6150187"/>
            <a:ext cx="4517" cy="1043094"/>
          </a:xfrm>
          <a:prstGeom prst="line">
            <a:avLst/>
          </a:prstGeom>
          <a:ln>
            <a:solidFill>
              <a:srgbClr val="606060"/>
            </a:solidFill>
            <a:round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566" name="Shape 566"/>
          <p:cNvSpPr/>
          <p:nvPr/>
        </p:nvSpPr>
        <p:spPr>
          <a:xfrm>
            <a:off x="6197600" y="7739662"/>
            <a:ext cx="1031805" cy="2259"/>
          </a:xfrm>
          <a:prstGeom prst="line">
            <a:avLst/>
          </a:prstGeom>
          <a:ln>
            <a:solidFill>
              <a:srgbClr val="606060"/>
            </a:solidFill>
            <a:round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567" name="Shape 567"/>
          <p:cNvSpPr/>
          <p:nvPr/>
        </p:nvSpPr>
        <p:spPr>
          <a:xfrm flipV="1">
            <a:off x="6093742" y="6616700"/>
            <a:ext cx="4516" cy="1043094"/>
          </a:xfrm>
          <a:prstGeom prst="line">
            <a:avLst/>
          </a:prstGeom>
          <a:ln>
            <a:solidFill>
              <a:srgbClr val="606060"/>
            </a:solidFill>
            <a:round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568" name="Shape 568"/>
          <p:cNvSpPr/>
          <p:nvPr/>
        </p:nvSpPr>
        <p:spPr>
          <a:xfrm>
            <a:off x="5337165" y="5740400"/>
            <a:ext cx="368599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</a:lvl1pPr>
          </a:lstStyle>
          <a:p>
            <a:pPr defTabSz="1449492">
              <a:defRPr sz="1800">
                <a:solidFill>
                  <a:srgbClr val="000000"/>
                </a:solidFill>
              </a:defRPr>
            </a:pPr>
            <a:r>
              <a:t>r(C)</a:t>
            </a:r>
          </a:p>
        </p:txBody>
      </p:sp>
      <p:sp>
        <p:nvSpPr>
          <p:cNvPr id="569" name="Shape 569"/>
          <p:cNvSpPr/>
          <p:nvPr/>
        </p:nvSpPr>
        <p:spPr>
          <a:xfrm>
            <a:off x="4749800" y="5232400"/>
            <a:ext cx="512065" cy="473289"/>
          </a:xfrm>
          <a:prstGeom prst="line">
            <a:avLst/>
          </a:prstGeom>
          <a:ln w="25400">
            <a:solidFill>
              <a:srgbClr val="8D3124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570" name="Shape 5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Center selection problem</a:t>
            </a:r>
          </a:p>
        </p:txBody>
      </p:sp>
      <p:sp>
        <p:nvSpPr>
          <p:cNvPr id="571" name="Shape 571"/>
          <p:cNvSpPr/>
          <p:nvPr/>
        </p:nvSpPr>
        <p:spPr>
          <a:xfrm>
            <a:off x="4394200" y="5989884"/>
            <a:ext cx="194169" cy="194170"/>
          </a:xfrm>
          <a:prstGeom prst="rect">
            <a:avLst/>
          </a:prstGeom>
          <a:solidFill/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572" name="Shape 572"/>
          <p:cNvSpPr/>
          <p:nvPr/>
        </p:nvSpPr>
        <p:spPr>
          <a:xfrm>
            <a:off x="8870808" y="6413500"/>
            <a:ext cx="194170" cy="194169"/>
          </a:xfrm>
          <a:prstGeom prst="rect">
            <a:avLst/>
          </a:prstGeom>
          <a:solidFill/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573" name="Shape 573"/>
          <p:cNvSpPr/>
          <p:nvPr/>
        </p:nvSpPr>
        <p:spPr>
          <a:xfrm>
            <a:off x="9523307" y="8166100"/>
            <a:ext cx="194169" cy="194169"/>
          </a:xfrm>
          <a:prstGeom prst="rect">
            <a:avLst/>
          </a:prstGeom>
          <a:solidFill/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574" name="Shape 574"/>
          <p:cNvSpPr/>
          <p:nvPr/>
        </p:nvSpPr>
        <p:spPr>
          <a:xfrm>
            <a:off x="3282808" y="4075288"/>
            <a:ext cx="194170" cy="194170"/>
          </a:xfrm>
          <a:prstGeom prst="rect">
            <a:avLst/>
          </a:prstGeom>
          <a:solidFill/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575" name="Shape 575"/>
          <p:cNvSpPr/>
          <p:nvPr/>
        </p:nvSpPr>
        <p:spPr>
          <a:xfrm>
            <a:off x="3948853" y="5630897"/>
            <a:ext cx="194170" cy="194170"/>
          </a:xfrm>
          <a:prstGeom prst="rect">
            <a:avLst/>
          </a:prstGeom>
          <a:solidFill/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576" name="Shape 576"/>
          <p:cNvSpPr/>
          <p:nvPr/>
        </p:nvSpPr>
        <p:spPr>
          <a:xfrm>
            <a:off x="3246684" y="5270500"/>
            <a:ext cx="194170" cy="194169"/>
          </a:xfrm>
          <a:prstGeom prst="rect">
            <a:avLst/>
          </a:prstGeom>
          <a:solidFill/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577" name="Shape 577"/>
          <p:cNvSpPr/>
          <p:nvPr/>
        </p:nvSpPr>
        <p:spPr>
          <a:xfrm>
            <a:off x="3517617" y="5757333"/>
            <a:ext cx="194170" cy="194170"/>
          </a:xfrm>
          <a:prstGeom prst="rect">
            <a:avLst/>
          </a:prstGeom>
          <a:solidFill/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578" name="Shape 578"/>
          <p:cNvSpPr/>
          <p:nvPr/>
        </p:nvSpPr>
        <p:spPr>
          <a:xfrm>
            <a:off x="4217529" y="4664569"/>
            <a:ext cx="194169" cy="194170"/>
          </a:xfrm>
          <a:prstGeom prst="rect">
            <a:avLst/>
          </a:prstGeom>
          <a:solidFill/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579" name="Shape 579"/>
          <p:cNvSpPr/>
          <p:nvPr/>
        </p:nvSpPr>
        <p:spPr>
          <a:xfrm>
            <a:off x="8265724" y="5387058"/>
            <a:ext cx="194170" cy="194169"/>
          </a:xfrm>
          <a:prstGeom prst="rect">
            <a:avLst/>
          </a:prstGeom>
          <a:solidFill/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580" name="Shape 580"/>
          <p:cNvSpPr/>
          <p:nvPr/>
        </p:nvSpPr>
        <p:spPr>
          <a:xfrm>
            <a:off x="9087556" y="5905500"/>
            <a:ext cx="194170" cy="194169"/>
          </a:xfrm>
          <a:prstGeom prst="rect">
            <a:avLst/>
          </a:prstGeom>
          <a:solidFill/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581" name="Shape 581"/>
          <p:cNvSpPr/>
          <p:nvPr/>
        </p:nvSpPr>
        <p:spPr>
          <a:xfrm>
            <a:off x="9740053" y="7658100"/>
            <a:ext cx="194170" cy="194169"/>
          </a:xfrm>
          <a:prstGeom prst="rect">
            <a:avLst/>
          </a:prstGeom>
          <a:solidFill/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582" name="Shape 582"/>
          <p:cNvSpPr/>
          <p:nvPr/>
        </p:nvSpPr>
        <p:spPr>
          <a:xfrm>
            <a:off x="8482471" y="4881315"/>
            <a:ext cx="194170" cy="194170"/>
          </a:xfrm>
          <a:prstGeom prst="rect">
            <a:avLst/>
          </a:prstGeom>
          <a:solidFill/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583" name="Shape 583"/>
          <p:cNvSpPr/>
          <p:nvPr/>
        </p:nvSpPr>
        <p:spPr>
          <a:xfrm>
            <a:off x="8940800" y="6949440"/>
            <a:ext cx="194169" cy="194170"/>
          </a:xfrm>
          <a:prstGeom prst="rect">
            <a:avLst/>
          </a:prstGeom>
          <a:solidFill/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584" name="Shape 584"/>
          <p:cNvSpPr/>
          <p:nvPr/>
        </p:nvSpPr>
        <p:spPr>
          <a:xfrm>
            <a:off x="8428284" y="5865706"/>
            <a:ext cx="194170" cy="194170"/>
          </a:xfrm>
          <a:prstGeom prst="rect">
            <a:avLst/>
          </a:prstGeom>
          <a:solidFill/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585" name="Shape 585"/>
          <p:cNvSpPr/>
          <p:nvPr/>
        </p:nvSpPr>
        <p:spPr>
          <a:xfrm>
            <a:off x="8550204" y="7023946"/>
            <a:ext cx="194170" cy="194170"/>
          </a:xfrm>
          <a:prstGeom prst="rect">
            <a:avLst/>
          </a:prstGeom>
          <a:solidFill/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586" name="Shape 586"/>
          <p:cNvSpPr/>
          <p:nvPr/>
        </p:nvSpPr>
        <p:spPr>
          <a:xfrm>
            <a:off x="8983698" y="5105400"/>
            <a:ext cx="194170" cy="194169"/>
          </a:xfrm>
          <a:prstGeom prst="rect">
            <a:avLst/>
          </a:prstGeom>
          <a:solidFill/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587" name="Shape 587"/>
          <p:cNvSpPr/>
          <p:nvPr/>
        </p:nvSpPr>
        <p:spPr>
          <a:xfrm>
            <a:off x="9618133" y="6667500"/>
            <a:ext cx="194170" cy="194169"/>
          </a:xfrm>
          <a:prstGeom prst="rect">
            <a:avLst/>
          </a:prstGeom>
          <a:solidFill/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588" name="Shape 588"/>
          <p:cNvSpPr/>
          <p:nvPr/>
        </p:nvSpPr>
        <p:spPr>
          <a:xfrm>
            <a:off x="7992533" y="4962595"/>
            <a:ext cx="194170" cy="194170"/>
          </a:xfrm>
          <a:prstGeom prst="rect">
            <a:avLst/>
          </a:prstGeom>
          <a:solidFill/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589" name="Shape 589"/>
          <p:cNvSpPr/>
          <p:nvPr/>
        </p:nvSpPr>
        <p:spPr>
          <a:xfrm>
            <a:off x="6120835" y="8220568"/>
            <a:ext cx="194170" cy="194170"/>
          </a:xfrm>
          <a:prstGeom prst="rect">
            <a:avLst/>
          </a:prstGeom>
          <a:solidFill/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590" name="Shape 590"/>
          <p:cNvSpPr/>
          <p:nvPr/>
        </p:nvSpPr>
        <p:spPr>
          <a:xfrm>
            <a:off x="5422900" y="7863840"/>
            <a:ext cx="194169" cy="194170"/>
          </a:xfrm>
          <a:prstGeom prst="rect">
            <a:avLst/>
          </a:prstGeom>
          <a:solidFill/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591" name="Shape 591"/>
          <p:cNvSpPr/>
          <p:nvPr/>
        </p:nvSpPr>
        <p:spPr>
          <a:xfrm>
            <a:off x="6389511" y="7254240"/>
            <a:ext cx="194170" cy="194170"/>
          </a:xfrm>
          <a:prstGeom prst="rect">
            <a:avLst/>
          </a:prstGeom>
          <a:solidFill/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592" name="Shape 592"/>
          <p:cNvSpPr/>
          <p:nvPr/>
        </p:nvSpPr>
        <p:spPr>
          <a:xfrm>
            <a:off x="5656715" y="3898900"/>
            <a:ext cx="1407220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  <a:defRPr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defTabSz="1449492">
              <a:defRPr sz="1800" b="0"/>
            </a:pPr>
            <a:r>
              <a:t>k = 4 centers</a:t>
            </a:r>
          </a:p>
        </p:txBody>
      </p:sp>
      <p:sp>
        <p:nvSpPr>
          <p:cNvPr id="593" name="Shape 593"/>
          <p:cNvSpPr/>
          <p:nvPr/>
        </p:nvSpPr>
        <p:spPr>
          <a:xfrm>
            <a:off x="2533226" y="7645399"/>
            <a:ext cx="196428" cy="196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48AA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594" name="Shape 594"/>
          <p:cNvSpPr/>
          <p:nvPr/>
        </p:nvSpPr>
        <p:spPr>
          <a:xfrm>
            <a:off x="2908504" y="7649350"/>
            <a:ext cx="629413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48AA"/>
                </a:solidFill>
              </a:defRPr>
            </a:lvl1pPr>
          </a:lstStyle>
          <a:p>
            <a:pPr defTabSz="1449492">
              <a:defRPr sz="1800">
                <a:solidFill>
                  <a:srgbClr val="000000"/>
                </a:solidFill>
              </a:defRPr>
            </a:pPr>
            <a:r>
              <a:t>center</a:t>
            </a:r>
          </a:p>
        </p:txBody>
      </p:sp>
      <p:sp>
        <p:nvSpPr>
          <p:cNvPr id="595" name="Shape 595"/>
          <p:cNvSpPr/>
          <p:nvPr/>
        </p:nvSpPr>
        <p:spPr>
          <a:xfrm>
            <a:off x="2521937" y="8024989"/>
            <a:ext cx="194170" cy="194170"/>
          </a:xfrm>
          <a:prstGeom prst="rect">
            <a:avLst/>
          </a:prstGeom>
          <a:solidFill/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596" name="Shape 596"/>
          <p:cNvSpPr/>
          <p:nvPr/>
        </p:nvSpPr>
        <p:spPr>
          <a:xfrm>
            <a:off x="2911277" y="8024142"/>
            <a:ext cx="364237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1449492">
              <a:defRPr sz="1800"/>
            </a:pPr>
            <a:r>
              <a:t>site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599" name="Shape 599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16</a:t>
            </a:fld>
            <a:endParaRPr/>
          </a:p>
        </p:txBody>
      </p:sp>
      <p:sp>
        <p:nvSpPr>
          <p:cNvPr id="600" name="Shape 6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Center selection problem</a:t>
            </a:r>
          </a:p>
        </p:txBody>
      </p:sp>
      <p:sp>
        <p:nvSpPr>
          <p:cNvPr id="601" name="Shape 60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Input.  </a:t>
            </a:r>
            <a:r>
              <a:rPr sz="2400">
                <a:uFill>
                  <a:solidFill/>
                </a:uFill>
              </a:rPr>
              <a:t>Set of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uFill>
                  <a:solidFill/>
                </a:uFill>
              </a:rPr>
              <a:t> sites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 baseline="-2025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1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…,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 i="1" baseline="-2025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uFill>
                  <a:solidFill/>
                </a:uFill>
              </a:rPr>
              <a:t> and an integer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k 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&gt;  0</a:t>
            </a:r>
            <a:r>
              <a:rPr sz="2400">
                <a:uFill>
                  <a:solidFill/>
                </a:uFill>
              </a:rPr>
              <a:t>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Center selection problem.  </a:t>
            </a:r>
            <a:r>
              <a:rPr sz="2400">
                <a:uFill>
                  <a:solidFill/>
                </a:uFill>
              </a:rPr>
              <a:t>Select set of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k</a:t>
            </a:r>
            <a:r>
              <a:rPr sz="2400">
                <a:uFill>
                  <a:solidFill/>
                </a:uFill>
              </a:rPr>
              <a:t> centers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>
                <a:uFill>
                  <a:solidFill/>
                </a:uFill>
              </a:rPr>
              <a:t> so that maximum distance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r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uFill>
                  <a:solidFill/>
                </a:uFill>
              </a:rPr>
              <a:t>from a site to nearest center is minimized.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Notation.  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dist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=</a:t>
            </a:r>
            <a:r>
              <a:rPr sz="2400"/>
              <a:t> distance between sites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/>
              <a:t> and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dist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 i="1" baseline="-20250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= min</a:t>
            </a:r>
            <a:r>
              <a:rPr sz="2400" baseline="-20250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 baseline="-20250"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 baseline="-20250">
                <a:latin typeface="Times Roman"/>
                <a:ea typeface="Times Roman"/>
                <a:cs typeface="Times Roman"/>
                <a:sym typeface="Times Roman"/>
              </a:rPr>
              <a:t> ∈ </a:t>
            </a:r>
            <a:r>
              <a:rPr sz="2400" i="1" baseline="-20250"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dist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 i="1" baseline="-20250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 =</a:t>
            </a:r>
            <a:r>
              <a:rPr sz="2400"/>
              <a:t> distance from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 i="1" baseline="-20250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/>
              <a:t> to closest center.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r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= max</a:t>
            </a:r>
            <a:r>
              <a:rPr sz="2400" i="1" baseline="-20250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dist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 i="1" baseline="-20250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=</a:t>
            </a:r>
            <a:r>
              <a:rPr sz="2400"/>
              <a:t> smallest covering radius.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Goal.  </a:t>
            </a:r>
            <a:r>
              <a:rPr sz="2400">
                <a:uFill>
                  <a:solidFill/>
                </a:uFill>
              </a:rPr>
              <a:t>Find set of centers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>
                <a:uFill>
                  <a:solidFill/>
                </a:uFill>
              </a:rPr>
              <a:t> that minimizes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r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>
                <a:uFill>
                  <a:solidFill/>
                </a:uFill>
              </a:rPr>
              <a:t>, subject to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|</a:t>
            </a:r>
            <a:r>
              <a:rPr sz="2400" baseline="-5999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 baseline="-5999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| =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k</a:t>
            </a:r>
            <a:r>
              <a:rPr sz="2400">
                <a:uFill>
                  <a:solidFill/>
                </a:uFill>
              </a:rPr>
              <a:t>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Distance function properties.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dist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= 0</a:t>
            </a:r>
            <a:r>
              <a:rPr sz="2400"/>
              <a:t>							</a:t>
            </a:r>
            <a:r>
              <a:rPr sz="24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rPr>
              <a:t>[ identity ]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dist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=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dist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/>
              <a:t>					</a:t>
            </a:r>
            <a:r>
              <a:rPr sz="24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rPr>
              <a:t>[ symmetry ]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dist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 ≤ 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dist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z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+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dist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z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/>
              <a:t>	</a:t>
            </a:r>
            <a:r>
              <a:rPr sz="24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rPr>
              <a:t>[ triangle inequality 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606" name="Shape 606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17</a:t>
            </a:fld>
            <a:endParaRPr/>
          </a:p>
        </p:txBody>
      </p:sp>
      <p:sp>
        <p:nvSpPr>
          <p:cNvPr id="607" name="Shape 6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Center selection example</a:t>
            </a:r>
          </a:p>
        </p:txBody>
      </p:sp>
      <p:sp>
        <p:nvSpPr>
          <p:cNvPr id="608" name="Shape 60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Ex:  </a:t>
            </a:r>
            <a:r>
              <a:rPr sz="2400">
                <a:uFill>
                  <a:solidFill/>
                </a:uFill>
              </a:rPr>
              <a:t>each site is a point in the plane, a center can be any point in the plane,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dist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x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y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=</a:t>
            </a:r>
            <a:r>
              <a:rPr sz="2400">
                <a:uFill>
                  <a:solidFill/>
                </a:uFill>
              </a:rPr>
              <a:t> Euclidean distance.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Remark:  </a:t>
            </a:r>
            <a:r>
              <a:rPr sz="2400">
                <a:uFill>
                  <a:solidFill/>
                </a:uFill>
              </a:rPr>
              <a:t>search can be infinite!</a:t>
            </a:r>
          </a:p>
        </p:txBody>
      </p:sp>
      <p:sp>
        <p:nvSpPr>
          <p:cNvPr id="609" name="Shape 609"/>
          <p:cNvSpPr/>
          <p:nvPr/>
        </p:nvSpPr>
        <p:spPr>
          <a:xfrm>
            <a:off x="7626773" y="4590062"/>
            <a:ext cx="2260601" cy="2260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10" name="Shape 610"/>
          <p:cNvSpPr/>
          <p:nvPr/>
        </p:nvSpPr>
        <p:spPr>
          <a:xfrm>
            <a:off x="1841500" y="3683000"/>
            <a:ext cx="9360748" cy="5524500"/>
          </a:xfrm>
          <a:prstGeom prst="rect">
            <a:avLst/>
          </a:prstGeom>
          <a:solidFill>
            <a:srgbClr val="CBCBCB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11" name="Shape 611"/>
          <p:cNvSpPr/>
          <p:nvPr/>
        </p:nvSpPr>
        <p:spPr>
          <a:xfrm>
            <a:off x="2797386" y="4021102"/>
            <a:ext cx="2260601" cy="2260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A8A8A"/>
          </a:solidFill>
          <a:ln w="12700">
            <a:solidFill/>
            <a:custDash>
              <a:ds d="200000" sp="200000"/>
            </a:custDash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12" name="Shape 612"/>
          <p:cNvSpPr/>
          <p:nvPr/>
        </p:nvSpPr>
        <p:spPr>
          <a:xfrm>
            <a:off x="7626773" y="4590062"/>
            <a:ext cx="2260601" cy="2260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A8A8A"/>
          </a:solidFill>
          <a:ln w="12700">
            <a:solidFill/>
            <a:custDash>
              <a:ds d="200000" sp="200000"/>
            </a:custDash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13" name="Shape 613"/>
          <p:cNvSpPr/>
          <p:nvPr/>
        </p:nvSpPr>
        <p:spPr>
          <a:xfrm>
            <a:off x="3822417" y="5064195"/>
            <a:ext cx="196428" cy="196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48AA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14" name="Shape 614"/>
          <p:cNvSpPr/>
          <p:nvPr/>
        </p:nvSpPr>
        <p:spPr>
          <a:xfrm>
            <a:off x="2533226" y="7645399"/>
            <a:ext cx="196428" cy="196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48AA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15" name="Shape 615"/>
          <p:cNvSpPr/>
          <p:nvPr/>
        </p:nvSpPr>
        <p:spPr>
          <a:xfrm>
            <a:off x="2908504" y="7649350"/>
            <a:ext cx="629413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48AA"/>
                </a:solidFill>
              </a:defRPr>
            </a:lvl1pPr>
          </a:lstStyle>
          <a:p>
            <a:pPr defTabSz="1449492">
              <a:defRPr sz="1800">
                <a:solidFill>
                  <a:srgbClr val="000000"/>
                </a:solidFill>
              </a:defRPr>
            </a:pPr>
            <a:r>
              <a:t>center</a:t>
            </a:r>
          </a:p>
        </p:txBody>
      </p:sp>
      <p:sp>
        <p:nvSpPr>
          <p:cNvPr id="616" name="Shape 616"/>
          <p:cNvSpPr/>
          <p:nvPr/>
        </p:nvSpPr>
        <p:spPr>
          <a:xfrm>
            <a:off x="8648699" y="5633155"/>
            <a:ext cx="196428" cy="196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48AA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17" name="Shape 617"/>
          <p:cNvSpPr/>
          <p:nvPr/>
        </p:nvSpPr>
        <p:spPr>
          <a:xfrm>
            <a:off x="8313138" y="6150187"/>
            <a:ext cx="2260601" cy="2260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A8A8A"/>
          </a:solidFill>
          <a:ln w="12700">
            <a:solidFill/>
            <a:custDash>
              <a:ds d="200000" sp="200000"/>
            </a:custDash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18" name="Shape 618"/>
          <p:cNvSpPr/>
          <p:nvPr/>
        </p:nvSpPr>
        <p:spPr>
          <a:xfrm>
            <a:off x="9334499" y="7193280"/>
            <a:ext cx="196428" cy="196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48AA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19" name="Shape 619"/>
          <p:cNvSpPr/>
          <p:nvPr/>
        </p:nvSpPr>
        <p:spPr>
          <a:xfrm>
            <a:off x="4969369" y="6616700"/>
            <a:ext cx="2260601" cy="2260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A8A8A"/>
          </a:solidFill>
          <a:ln w="12700">
            <a:solidFill/>
            <a:custDash>
              <a:ds d="200000" sp="200000"/>
            </a:custDash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20" name="Shape 620"/>
          <p:cNvSpPr/>
          <p:nvPr/>
        </p:nvSpPr>
        <p:spPr>
          <a:xfrm>
            <a:off x="5994399" y="7653866"/>
            <a:ext cx="196428" cy="196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48AA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21" name="Shape 621"/>
          <p:cNvSpPr/>
          <p:nvPr/>
        </p:nvSpPr>
        <p:spPr>
          <a:xfrm>
            <a:off x="4023360" y="5149991"/>
            <a:ext cx="1031805" cy="2258"/>
          </a:xfrm>
          <a:prstGeom prst="line">
            <a:avLst/>
          </a:prstGeom>
          <a:ln>
            <a:solidFill>
              <a:srgbClr val="606060"/>
            </a:solidFill>
            <a:round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22" name="Shape 622"/>
          <p:cNvSpPr/>
          <p:nvPr/>
        </p:nvSpPr>
        <p:spPr>
          <a:xfrm flipV="1">
            <a:off x="3921760" y="4021102"/>
            <a:ext cx="4516" cy="1043094"/>
          </a:xfrm>
          <a:prstGeom prst="line">
            <a:avLst/>
          </a:prstGeom>
          <a:ln>
            <a:solidFill>
              <a:srgbClr val="606060"/>
            </a:solidFill>
            <a:round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23" name="Shape 623"/>
          <p:cNvSpPr/>
          <p:nvPr/>
        </p:nvSpPr>
        <p:spPr>
          <a:xfrm>
            <a:off x="8852747" y="5718951"/>
            <a:ext cx="1031805" cy="2259"/>
          </a:xfrm>
          <a:prstGeom prst="line">
            <a:avLst/>
          </a:prstGeom>
          <a:ln>
            <a:solidFill>
              <a:srgbClr val="606060"/>
            </a:solidFill>
            <a:round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24" name="Shape 624"/>
          <p:cNvSpPr/>
          <p:nvPr/>
        </p:nvSpPr>
        <p:spPr>
          <a:xfrm flipV="1">
            <a:off x="8751147" y="4590062"/>
            <a:ext cx="4516" cy="1043094"/>
          </a:xfrm>
          <a:prstGeom prst="line">
            <a:avLst/>
          </a:prstGeom>
          <a:ln>
            <a:solidFill>
              <a:srgbClr val="606060"/>
            </a:solidFill>
            <a:round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25" name="Shape 625"/>
          <p:cNvSpPr/>
          <p:nvPr/>
        </p:nvSpPr>
        <p:spPr>
          <a:xfrm>
            <a:off x="9539111" y="7277100"/>
            <a:ext cx="1031806" cy="2258"/>
          </a:xfrm>
          <a:prstGeom prst="line">
            <a:avLst/>
          </a:prstGeom>
          <a:ln>
            <a:solidFill>
              <a:srgbClr val="606060"/>
            </a:solidFill>
            <a:round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26" name="Shape 626"/>
          <p:cNvSpPr/>
          <p:nvPr/>
        </p:nvSpPr>
        <p:spPr>
          <a:xfrm flipV="1">
            <a:off x="9437511" y="6150187"/>
            <a:ext cx="4517" cy="1043094"/>
          </a:xfrm>
          <a:prstGeom prst="line">
            <a:avLst/>
          </a:prstGeom>
          <a:ln>
            <a:solidFill>
              <a:srgbClr val="606060"/>
            </a:solidFill>
            <a:round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27" name="Shape 627"/>
          <p:cNvSpPr/>
          <p:nvPr/>
        </p:nvSpPr>
        <p:spPr>
          <a:xfrm>
            <a:off x="6197600" y="7739662"/>
            <a:ext cx="1031805" cy="2259"/>
          </a:xfrm>
          <a:prstGeom prst="line">
            <a:avLst/>
          </a:prstGeom>
          <a:ln>
            <a:solidFill>
              <a:srgbClr val="606060"/>
            </a:solidFill>
            <a:round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28" name="Shape 628"/>
          <p:cNvSpPr/>
          <p:nvPr/>
        </p:nvSpPr>
        <p:spPr>
          <a:xfrm flipV="1">
            <a:off x="6093742" y="6616700"/>
            <a:ext cx="4516" cy="1043094"/>
          </a:xfrm>
          <a:prstGeom prst="line">
            <a:avLst/>
          </a:prstGeom>
          <a:ln>
            <a:solidFill>
              <a:srgbClr val="606060"/>
            </a:solidFill>
            <a:round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29" name="Shape 629"/>
          <p:cNvSpPr/>
          <p:nvPr/>
        </p:nvSpPr>
        <p:spPr>
          <a:xfrm>
            <a:off x="5337165" y="5740400"/>
            <a:ext cx="368599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</a:lvl1pPr>
          </a:lstStyle>
          <a:p>
            <a:pPr defTabSz="1449492">
              <a:defRPr sz="1800">
                <a:solidFill>
                  <a:srgbClr val="000000"/>
                </a:solidFill>
              </a:defRPr>
            </a:pPr>
            <a:r>
              <a:t>r(C)</a:t>
            </a:r>
          </a:p>
        </p:txBody>
      </p:sp>
      <p:sp>
        <p:nvSpPr>
          <p:cNvPr id="630" name="Shape 630"/>
          <p:cNvSpPr/>
          <p:nvPr/>
        </p:nvSpPr>
        <p:spPr>
          <a:xfrm>
            <a:off x="4749800" y="5232400"/>
            <a:ext cx="512065" cy="473289"/>
          </a:xfrm>
          <a:prstGeom prst="line">
            <a:avLst/>
          </a:prstGeom>
          <a:ln w="25400">
            <a:solidFill>
              <a:srgbClr val="8D3124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631" name="Shape 631"/>
          <p:cNvSpPr/>
          <p:nvPr/>
        </p:nvSpPr>
        <p:spPr>
          <a:xfrm>
            <a:off x="2521937" y="8024989"/>
            <a:ext cx="194170" cy="194170"/>
          </a:xfrm>
          <a:prstGeom prst="rect">
            <a:avLst/>
          </a:prstGeom>
          <a:solidFill/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32" name="Shape 632"/>
          <p:cNvSpPr/>
          <p:nvPr/>
        </p:nvSpPr>
        <p:spPr>
          <a:xfrm>
            <a:off x="2911277" y="8024142"/>
            <a:ext cx="364237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1449492">
              <a:defRPr sz="1800"/>
            </a:pPr>
            <a:r>
              <a:t>site</a:t>
            </a:r>
          </a:p>
        </p:txBody>
      </p:sp>
      <p:sp>
        <p:nvSpPr>
          <p:cNvPr id="633" name="Shape 633"/>
          <p:cNvSpPr/>
          <p:nvPr/>
        </p:nvSpPr>
        <p:spPr>
          <a:xfrm>
            <a:off x="4394200" y="5989884"/>
            <a:ext cx="194169" cy="194170"/>
          </a:xfrm>
          <a:prstGeom prst="rect">
            <a:avLst/>
          </a:prstGeom>
          <a:solidFill/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34" name="Shape 634"/>
          <p:cNvSpPr/>
          <p:nvPr/>
        </p:nvSpPr>
        <p:spPr>
          <a:xfrm>
            <a:off x="8870808" y="6413500"/>
            <a:ext cx="194170" cy="194169"/>
          </a:xfrm>
          <a:prstGeom prst="rect">
            <a:avLst/>
          </a:prstGeom>
          <a:solidFill/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35" name="Shape 635"/>
          <p:cNvSpPr/>
          <p:nvPr/>
        </p:nvSpPr>
        <p:spPr>
          <a:xfrm>
            <a:off x="9523307" y="8166100"/>
            <a:ext cx="194169" cy="194169"/>
          </a:xfrm>
          <a:prstGeom prst="rect">
            <a:avLst/>
          </a:prstGeom>
          <a:solidFill/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36" name="Shape 636"/>
          <p:cNvSpPr/>
          <p:nvPr/>
        </p:nvSpPr>
        <p:spPr>
          <a:xfrm>
            <a:off x="3282808" y="4075288"/>
            <a:ext cx="194170" cy="194170"/>
          </a:xfrm>
          <a:prstGeom prst="rect">
            <a:avLst/>
          </a:prstGeom>
          <a:solidFill/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37" name="Shape 637"/>
          <p:cNvSpPr/>
          <p:nvPr/>
        </p:nvSpPr>
        <p:spPr>
          <a:xfrm>
            <a:off x="3948853" y="5630897"/>
            <a:ext cx="194170" cy="194170"/>
          </a:xfrm>
          <a:prstGeom prst="rect">
            <a:avLst/>
          </a:prstGeom>
          <a:solidFill/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38" name="Shape 638"/>
          <p:cNvSpPr/>
          <p:nvPr/>
        </p:nvSpPr>
        <p:spPr>
          <a:xfrm>
            <a:off x="3246684" y="5270500"/>
            <a:ext cx="194170" cy="194169"/>
          </a:xfrm>
          <a:prstGeom prst="rect">
            <a:avLst/>
          </a:prstGeom>
          <a:solidFill/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39" name="Shape 639"/>
          <p:cNvSpPr/>
          <p:nvPr/>
        </p:nvSpPr>
        <p:spPr>
          <a:xfrm>
            <a:off x="3517617" y="5757333"/>
            <a:ext cx="194170" cy="194170"/>
          </a:xfrm>
          <a:prstGeom prst="rect">
            <a:avLst/>
          </a:prstGeom>
          <a:solidFill/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40" name="Shape 640"/>
          <p:cNvSpPr/>
          <p:nvPr/>
        </p:nvSpPr>
        <p:spPr>
          <a:xfrm>
            <a:off x="4217529" y="4664569"/>
            <a:ext cx="194169" cy="194170"/>
          </a:xfrm>
          <a:prstGeom prst="rect">
            <a:avLst/>
          </a:prstGeom>
          <a:solidFill/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41" name="Shape 641"/>
          <p:cNvSpPr/>
          <p:nvPr/>
        </p:nvSpPr>
        <p:spPr>
          <a:xfrm>
            <a:off x="8265724" y="5387058"/>
            <a:ext cx="194170" cy="194169"/>
          </a:xfrm>
          <a:prstGeom prst="rect">
            <a:avLst/>
          </a:prstGeom>
          <a:solidFill/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42" name="Shape 642"/>
          <p:cNvSpPr/>
          <p:nvPr/>
        </p:nvSpPr>
        <p:spPr>
          <a:xfrm>
            <a:off x="9087556" y="5905500"/>
            <a:ext cx="194170" cy="194169"/>
          </a:xfrm>
          <a:prstGeom prst="rect">
            <a:avLst/>
          </a:prstGeom>
          <a:solidFill/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43" name="Shape 643"/>
          <p:cNvSpPr/>
          <p:nvPr/>
        </p:nvSpPr>
        <p:spPr>
          <a:xfrm>
            <a:off x="9740053" y="7658100"/>
            <a:ext cx="194170" cy="194169"/>
          </a:xfrm>
          <a:prstGeom prst="rect">
            <a:avLst/>
          </a:prstGeom>
          <a:solidFill/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44" name="Shape 644"/>
          <p:cNvSpPr/>
          <p:nvPr/>
        </p:nvSpPr>
        <p:spPr>
          <a:xfrm>
            <a:off x="8482471" y="4881315"/>
            <a:ext cx="194170" cy="194170"/>
          </a:xfrm>
          <a:prstGeom prst="rect">
            <a:avLst/>
          </a:prstGeom>
          <a:solidFill/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45" name="Shape 645"/>
          <p:cNvSpPr/>
          <p:nvPr/>
        </p:nvSpPr>
        <p:spPr>
          <a:xfrm>
            <a:off x="8940800" y="6949440"/>
            <a:ext cx="194169" cy="194170"/>
          </a:xfrm>
          <a:prstGeom prst="rect">
            <a:avLst/>
          </a:prstGeom>
          <a:solidFill/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46" name="Shape 646"/>
          <p:cNvSpPr/>
          <p:nvPr/>
        </p:nvSpPr>
        <p:spPr>
          <a:xfrm>
            <a:off x="8428284" y="5865706"/>
            <a:ext cx="194170" cy="194170"/>
          </a:xfrm>
          <a:prstGeom prst="rect">
            <a:avLst/>
          </a:prstGeom>
          <a:solidFill/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47" name="Shape 647"/>
          <p:cNvSpPr/>
          <p:nvPr/>
        </p:nvSpPr>
        <p:spPr>
          <a:xfrm>
            <a:off x="8550204" y="7023946"/>
            <a:ext cx="194170" cy="194170"/>
          </a:xfrm>
          <a:prstGeom prst="rect">
            <a:avLst/>
          </a:prstGeom>
          <a:solidFill/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48" name="Shape 648"/>
          <p:cNvSpPr/>
          <p:nvPr/>
        </p:nvSpPr>
        <p:spPr>
          <a:xfrm>
            <a:off x="8983698" y="5105400"/>
            <a:ext cx="194170" cy="194169"/>
          </a:xfrm>
          <a:prstGeom prst="rect">
            <a:avLst/>
          </a:prstGeom>
          <a:solidFill/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49" name="Shape 649"/>
          <p:cNvSpPr/>
          <p:nvPr/>
        </p:nvSpPr>
        <p:spPr>
          <a:xfrm>
            <a:off x="9618133" y="6667500"/>
            <a:ext cx="194170" cy="194169"/>
          </a:xfrm>
          <a:prstGeom prst="rect">
            <a:avLst/>
          </a:prstGeom>
          <a:solidFill/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50" name="Shape 650"/>
          <p:cNvSpPr/>
          <p:nvPr/>
        </p:nvSpPr>
        <p:spPr>
          <a:xfrm>
            <a:off x="7992533" y="4962595"/>
            <a:ext cx="194170" cy="194170"/>
          </a:xfrm>
          <a:prstGeom prst="rect">
            <a:avLst/>
          </a:prstGeom>
          <a:solidFill/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51" name="Shape 651"/>
          <p:cNvSpPr/>
          <p:nvPr/>
        </p:nvSpPr>
        <p:spPr>
          <a:xfrm>
            <a:off x="6120835" y="8220568"/>
            <a:ext cx="194170" cy="194170"/>
          </a:xfrm>
          <a:prstGeom prst="rect">
            <a:avLst/>
          </a:prstGeom>
          <a:solidFill/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52" name="Shape 652"/>
          <p:cNvSpPr/>
          <p:nvPr/>
        </p:nvSpPr>
        <p:spPr>
          <a:xfrm>
            <a:off x="5422900" y="7863840"/>
            <a:ext cx="194169" cy="194170"/>
          </a:xfrm>
          <a:prstGeom prst="rect">
            <a:avLst/>
          </a:prstGeom>
          <a:solidFill/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53" name="Shape 653"/>
          <p:cNvSpPr/>
          <p:nvPr/>
        </p:nvSpPr>
        <p:spPr>
          <a:xfrm>
            <a:off x="6389511" y="7254240"/>
            <a:ext cx="194170" cy="194170"/>
          </a:xfrm>
          <a:prstGeom prst="rect">
            <a:avLst/>
          </a:prstGeom>
          <a:solidFill/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54" name="Shape 654"/>
          <p:cNvSpPr/>
          <p:nvPr/>
        </p:nvSpPr>
        <p:spPr>
          <a:xfrm>
            <a:off x="5656715" y="3898900"/>
            <a:ext cx="1407220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  <a:defRPr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defTabSz="1449492">
              <a:defRPr sz="1800" b="0"/>
            </a:pPr>
            <a:r>
              <a:t>k = 4 centers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Greedy algorithm.  </a:t>
            </a:r>
            <a:r>
              <a:rPr sz="2400">
                <a:uFill>
                  <a:solidFill/>
                </a:uFill>
              </a:rPr>
              <a:t>Put the first center at the best possible location for a single center, and then keep adding centers so as to reduce the covering radius each time by as much as possible. 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Remark:  </a:t>
            </a:r>
            <a:r>
              <a:rPr sz="2400">
                <a:uFill>
                  <a:solidFill/>
                </a:uFill>
              </a:rPr>
              <a:t>arbitrarily bad!</a:t>
            </a:r>
          </a:p>
        </p:txBody>
      </p:sp>
      <p:sp>
        <p:nvSpPr>
          <p:cNvPr id="657" name="Shape 657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658" name="Shape 658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18</a:t>
            </a:fld>
            <a:endParaRPr/>
          </a:p>
        </p:txBody>
      </p:sp>
      <p:sp>
        <p:nvSpPr>
          <p:cNvPr id="659" name="Shape 659"/>
          <p:cNvSpPr/>
          <p:nvPr/>
        </p:nvSpPr>
        <p:spPr>
          <a:xfrm>
            <a:off x="1667368" y="4501444"/>
            <a:ext cx="9753601" cy="3746501"/>
          </a:xfrm>
          <a:prstGeom prst="rect">
            <a:avLst/>
          </a:prstGeom>
          <a:solidFill>
            <a:srgbClr val="CBCBCB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60" name="Shape 6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Greedy algorithm:  a false start</a:t>
            </a:r>
          </a:p>
        </p:txBody>
      </p:sp>
      <p:sp>
        <p:nvSpPr>
          <p:cNvPr id="661" name="Shape 661"/>
          <p:cNvSpPr/>
          <p:nvPr/>
        </p:nvSpPr>
        <p:spPr>
          <a:xfrm>
            <a:off x="6338711" y="5680286"/>
            <a:ext cx="196428" cy="196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48AA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62" name="Shape 662"/>
          <p:cNvSpPr/>
          <p:nvPr/>
        </p:nvSpPr>
        <p:spPr>
          <a:xfrm>
            <a:off x="5556673" y="6078502"/>
            <a:ext cx="15618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</a:lvl1pPr>
          </a:lstStyle>
          <a:p>
            <a:pPr defTabSz="1449492">
              <a:defRPr sz="1800">
                <a:solidFill>
                  <a:srgbClr val="000000"/>
                </a:solidFill>
              </a:defRPr>
            </a:pPr>
            <a:r>
              <a:t>greedy center 1</a:t>
            </a:r>
          </a:p>
        </p:txBody>
      </p:sp>
      <p:sp>
        <p:nvSpPr>
          <p:cNvPr id="663" name="Shape 663"/>
          <p:cNvSpPr/>
          <p:nvPr/>
        </p:nvSpPr>
        <p:spPr>
          <a:xfrm>
            <a:off x="2407920" y="5434188"/>
            <a:ext cx="142241" cy="142241"/>
          </a:xfrm>
          <a:prstGeom prst="rect">
            <a:avLst/>
          </a:prstGeom>
          <a:solidFill>
            <a:srgbClr val="010000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64" name="Shape 664"/>
          <p:cNvSpPr/>
          <p:nvPr/>
        </p:nvSpPr>
        <p:spPr>
          <a:xfrm>
            <a:off x="2514600" y="5650935"/>
            <a:ext cx="142240" cy="142241"/>
          </a:xfrm>
          <a:prstGeom prst="rect">
            <a:avLst/>
          </a:prstGeom>
          <a:solidFill>
            <a:srgbClr val="010000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65" name="Shape 665"/>
          <p:cNvSpPr/>
          <p:nvPr/>
        </p:nvSpPr>
        <p:spPr>
          <a:xfrm>
            <a:off x="2624666" y="5865424"/>
            <a:ext cx="142241" cy="142241"/>
          </a:xfrm>
          <a:prstGeom prst="rect">
            <a:avLst/>
          </a:prstGeom>
          <a:solidFill>
            <a:srgbClr val="010000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66" name="Shape 666"/>
          <p:cNvSpPr/>
          <p:nvPr/>
        </p:nvSpPr>
        <p:spPr>
          <a:xfrm>
            <a:off x="2703688" y="5499100"/>
            <a:ext cx="142241" cy="142240"/>
          </a:xfrm>
          <a:prstGeom prst="rect">
            <a:avLst/>
          </a:prstGeom>
          <a:solidFill>
            <a:srgbClr val="010000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67" name="Shape 667"/>
          <p:cNvSpPr/>
          <p:nvPr/>
        </p:nvSpPr>
        <p:spPr>
          <a:xfrm>
            <a:off x="2624666" y="6147646"/>
            <a:ext cx="142241" cy="142241"/>
          </a:xfrm>
          <a:prstGeom prst="rect">
            <a:avLst/>
          </a:prstGeom>
          <a:solidFill>
            <a:srgbClr val="010000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68" name="Shape 668"/>
          <p:cNvSpPr/>
          <p:nvPr/>
        </p:nvSpPr>
        <p:spPr>
          <a:xfrm>
            <a:off x="2206977" y="5650935"/>
            <a:ext cx="142241" cy="142241"/>
          </a:xfrm>
          <a:prstGeom prst="rect">
            <a:avLst/>
          </a:prstGeom>
          <a:solidFill>
            <a:srgbClr val="010000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69" name="Shape 669"/>
          <p:cNvSpPr/>
          <p:nvPr/>
        </p:nvSpPr>
        <p:spPr>
          <a:xfrm>
            <a:off x="2425700" y="5933158"/>
            <a:ext cx="142240" cy="142240"/>
          </a:xfrm>
          <a:prstGeom prst="rect">
            <a:avLst/>
          </a:prstGeom>
          <a:solidFill>
            <a:srgbClr val="010000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70" name="Shape 670"/>
          <p:cNvSpPr/>
          <p:nvPr/>
        </p:nvSpPr>
        <p:spPr>
          <a:xfrm>
            <a:off x="2839155" y="6068624"/>
            <a:ext cx="142241" cy="142241"/>
          </a:xfrm>
          <a:prstGeom prst="rect">
            <a:avLst/>
          </a:prstGeom>
          <a:solidFill>
            <a:srgbClr val="010000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71" name="Shape 671"/>
          <p:cNvSpPr/>
          <p:nvPr/>
        </p:nvSpPr>
        <p:spPr>
          <a:xfrm>
            <a:off x="2952044" y="5650935"/>
            <a:ext cx="142241" cy="142241"/>
          </a:xfrm>
          <a:prstGeom prst="rect">
            <a:avLst/>
          </a:prstGeom>
          <a:solidFill>
            <a:srgbClr val="010000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72" name="Shape 672"/>
          <p:cNvSpPr/>
          <p:nvPr/>
        </p:nvSpPr>
        <p:spPr>
          <a:xfrm>
            <a:off x="9553786" y="5592233"/>
            <a:ext cx="142241" cy="142241"/>
          </a:xfrm>
          <a:prstGeom prst="rect">
            <a:avLst/>
          </a:prstGeom>
          <a:solidFill>
            <a:srgbClr val="010000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73" name="Shape 673"/>
          <p:cNvSpPr/>
          <p:nvPr/>
        </p:nvSpPr>
        <p:spPr>
          <a:xfrm>
            <a:off x="9657644" y="5808980"/>
            <a:ext cx="142241" cy="142241"/>
          </a:xfrm>
          <a:prstGeom prst="rect">
            <a:avLst/>
          </a:prstGeom>
          <a:solidFill>
            <a:srgbClr val="010000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74" name="Shape 674"/>
          <p:cNvSpPr/>
          <p:nvPr/>
        </p:nvSpPr>
        <p:spPr>
          <a:xfrm>
            <a:off x="9770533" y="6023469"/>
            <a:ext cx="142241" cy="142241"/>
          </a:xfrm>
          <a:prstGeom prst="rect">
            <a:avLst/>
          </a:prstGeom>
          <a:solidFill>
            <a:srgbClr val="010000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75" name="Shape 675"/>
          <p:cNvSpPr/>
          <p:nvPr/>
        </p:nvSpPr>
        <p:spPr>
          <a:xfrm>
            <a:off x="9849556" y="5650935"/>
            <a:ext cx="142241" cy="142241"/>
          </a:xfrm>
          <a:prstGeom prst="rect">
            <a:avLst/>
          </a:prstGeom>
          <a:solidFill>
            <a:srgbClr val="010000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76" name="Shape 676"/>
          <p:cNvSpPr/>
          <p:nvPr/>
        </p:nvSpPr>
        <p:spPr>
          <a:xfrm>
            <a:off x="9770533" y="6311900"/>
            <a:ext cx="142241" cy="142240"/>
          </a:xfrm>
          <a:prstGeom prst="rect">
            <a:avLst/>
          </a:prstGeom>
          <a:solidFill>
            <a:srgbClr val="010000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77" name="Shape 677"/>
          <p:cNvSpPr/>
          <p:nvPr/>
        </p:nvSpPr>
        <p:spPr>
          <a:xfrm>
            <a:off x="9352844" y="5808980"/>
            <a:ext cx="142241" cy="142241"/>
          </a:xfrm>
          <a:prstGeom prst="rect">
            <a:avLst/>
          </a:prstGeom>
          <a:solidFill>
            <a:srgbClr val="010000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78" name="Shape 678"/>
          <p:cNvSpPr/>
          <p:nvPr/>
        </p:nvSpPr>
        <p:spPr>
          <a:xfrm>
            <a:off x="9567333" y="6091202"/>
            <a:ext cx="142241" cy="142241"/>
          </a:xfrm>
          <a:prstGeom prst="rect">
            <a:avLst/>
          </a:prstGeom>
          <a:solidFill>
            <a:srgbClr val="010000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79" name="Shape 679"/>
          <p:cNvSpPr/>
          <p:nvPr/>
        </p:nvSpPr>
        <p:spPr>
          <a:xfrm>
            <a:off x="9985022" y="6226669"/>
            <a:ext cx="142241" cy="142241"/>
          </a:xfrm>
          <a:prstGeom prst="rect">
            <a:avLst/>
          </a:prstGeom>
          <a:solidFill>
            <a:srgbClr val="010000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80" name="Shape 680"/>
          <p:cNvSpPr/>
          <p:nvPr/>
        </p:nvSpPr>
        <p:spPr>
          <a:xfrm>
            <a:off x="10096500" y="5808980"/>
            <a:ext cx="142240" cy="142241"/>
          </a:xfrm>
          <a:prstGeom prst="rect">
            <a:avLst/>
          </a:prstGeom>
          <a:solidFill>
            <a:srgbClr val="010000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81" name="Shape 681"/>
          <p:cNvSpPr/>
          <p:nvPr/>
        </p:nvSpPr>
        <p:spPr>
          <a:xfrm>
            <a:off x="9824720" y="5295900"/>
            <a:ext cx="142241" cy="142240"/>
          </a:xfrm>
          <a:prstGeom prst="rect">
            <a:avLst/>
          </a:prstGeom>
          <a:solidFill>
            <a:srgbClr val="010000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82" name="Shape 682"/>
          <p:cNvSpPr/>
          <p:nvPr/>
        </p:nvSpPr>
        <p:spPr>
          <a:xfrm>
            <a:off x="10041466" y="6007664"/>
            <a:ext cx="142241" cy="142241"/>
          </a:xfrm>
          <a:prstGeom prst="rect">
            <a:avLst/>
          </a:prstGeom>
          <a:solidFill>
            <a:srgbClr val="010000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83" name="Shape 683"/>
          <p:cNvSpPr/>
          <p:nvPr/>
        </p:nvSpPr>
        <p:spPr>
          <a:xfrm>
            <a:off x="10363200" y="5511800"/>
            <a:ext cx="142240" cy="142240"/>
          </a:xfrm>
          <a:prstGeom prst="rect">
            <a:avLst/>
          </a:prstGeom>
          <a:solidFill>
            <a:srgbClr val="010000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84" name="Shape 684"/>
          <p:cNvSpPr/>
          <p:nvPr/>
        </p:nvSpPr>
        <p:spPr>
          <a:xfrm>
            <a:off x="2850444" y="5842846"/>
            <a:ext cx="142241" cy="142241"/>
          </a:xfrm>
          <a:prstGeom prst="rect">
            <a:avLst/>
          </a:prstGeom>
          <a:solidFill>
            <a:srgbClr val="010000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85" name="Shape 685"/>
          <p:cNvSpPr/>
          <p:nvPr/>
        </p:nvSpPr>
        <p:spPr>
          <a:xfrm>
            <a:off x="3046871" y="6041531"/>
            <a:ext cx="142241" cy="142241"/>
          </a:xfrm>
          <a:prstGeom prst="rect">
            <a:avLst/>
          </a:prstGeom>
          <a:solidFill>
            <a:srgbClr val="010000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86" name="Shape 686"/>
          <p:cNvSpPr/>
          <p:nvPr/>
        </p:nvSpPr>
        <p:spPr>
          <a:xfrm>
            <a:off x="2299546" y="6265051"/>
            <a:ext cx="142241" cy="142241"/>
          </a:xfrm>
          <a:prstGeom prst="rect">
            <a:avLst/>
          </a:prstGeom>
          <a:solidFill>
            <a:srgbClr val="010000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87" name="Shape 687"/>
          <p:cNvSpPr/>
          <p:nvPr/>
        </p:nvSpPr>
        <p:spPr>
          <a:xfrm>
            <a:off x="8984826" y="6946899"/>
            <a:ext cx="196428" cy="196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48AA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88" name="Shape 688"/>
          <p:cNvSpPr/>
          <p:nvPr/>
        </p:nvSpPr>
        <p:spPr>
          <a:xfrm>
            <a:off x="9360104" y="6950850"/>
            <a:ext cx="629413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48AA"/>
                </a:solidFill>
              </a:defRPr>
            </a:lvl1pPr>
          </a:lstStyle>
          <a:p>
            <a:pPr defTabSz="1449492">
              <a:defRPr sz="1800">
                <a:solidFill>
                  <a:srgbClr val="000000"/>
                </a:solidFill>
              </a:defRPr>
            </a:pPr>
            <a:r>
              <a:t>center</a:t>
            </a:r>
          </a:p>
        </p:txBody>
      </p:sp>
      <p:sp>
        <p:nvSpPr>
          <p:cNvPr id="689" name="Shape 689"/>
          <p:cNvSpPr/>
          <p:nvPr/>
        </p:nvSpPr>
        <p:spPr>
          <a:xfrm>
            <a:off x="8973537" y="7326489"/>
            <a:ext cx="194170" cy="194170"/>
          </a:xfrm>
          <a:prstGeom prst="rect">
            <a:avLst/>
          </a:prstGeom>
          <a:solidFill/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690" name="Shape 690"/>
          <p:cNvSpPr/>
          <p:nvPr/>
        </p:nvSpPr>
        <p:spPr>
          <a:xfrm>
            <a:off x="9362877" y="7325642"/>
            <a:ext cx="36423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1449492">
              <a:defRPr sz="1800"/>
            </a:pPr>
            <a:r>
              <a:t>site</a:t>
            </a:r>
          </a:p>
        </p:txBody>
      </p:sp>
      <p:sp>
        <p:nvSpPr>
          <p:cNvPr id="691" name="Shape 691"/>
          <p:cNvSpPr/>
          <p:nvPr/>
        </p:nvSpPr>
        <p:spPr>
          <a:xfrm>
            <a:off x="5402715" y="4800600"/>
            <a:ext cx="1407220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  <a:defRPr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defTabSz="1449492">
              <a:defRPr sz="1800" b="0"/>
            </a:pPr>
            <a:r>
              <a:t>k = 2 centers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uFill>
                  <a:solidFill/>
                </a:uFill>
              </a:rPr>
              <a:t>Repeatedly choose next center to be site </a:t>
            </a:r>
            <a:r>
              <a:rPr sz="2400"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farthest</a:t>
            </a:r>
            <a:r>
              <a:rPr sz="2400">
                <a:uFill>
                  <a:solidFill/>
                </a:uFill>
              </a:rPr>
              <a:t> from any existing center.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uFill>
                  <a:solidFill/>
                </a:uFill>
              </a:rPr>
              <a:t/>
            </a:r>
            <a:br>
              <a:rPr sz="2400">
                <a:uFill>
                  <a:solidFill/>
                </a:uFill>
              </a:rPr>
            </a:b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/>
            </a:r>
            <a:br>
              <a:rPr sz="2400">
                <a:solidFill>
                  <a:srgbClr val="0048AA"/>
                </a:solidFill>
              </a:rPr>
            </a:br>
            <a:r>
              <a:rPr sz="2400">
                <a:solidFill>
                  <a:srgbClr val="0048AA"/>
                </a:solidFill>
              </a:rPr>
              <a:t/>
            </a:r>
            <a:br>
              <a:rPr sz="2400">
                <a:solidFill>
                  <a:srgbClr val="0048AA"/>
                </a:solidFill>
              </a:rPr>
            </a:br>
            <a:r>
              <a:rPr sz="2400">
                <a:solidFill>
                  <a:srgbClr val="0048AA"/>
                </a:solidFill>
              </a:rPr>
              <a:t>Property.  </a:t>
            </a:r>
            <a:r>
              <a:rPr sz="2400">
                <a:uFill>
                  <a:solidFill/>
                </a:uFill>
              </a:rPr>
              <a:t>Upon termination, all centers in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>
                <a:uFill>
                  <a:solidFill/>
                </a:uFill>
              </a:rPr>
              <a:t> are pairwise at least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r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>
                <a:uFill>
                  <a:solidFill/>
                </a:uFill>
              </a:rPr>
              <a:t> apart.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Pf.  </a:t>
            </a:r>
            <a:r>
              <a:rPr sz="2400">
                <a:uFill>
                  <a:solidFill/>
                </a:uFill>
              </a:rPr>
              <a:t>By construction of algorithm.</a:t>
            </a:r>
          </a:p>
        </p:txBody>
      </p:sp>
      <p:sp>
        <p:nvSpPr>
          <p:cNvPr id="694" name="Shape 694"/>
          <p:cNvSpPr/>
          <p:nvPr/>
        </p:nvSpPr>
        <p:spPr>
          <a:xfrm>
            <a:off x="2146300" y="2882900"/>
            <a:ext cx="8318500" cy="39751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92100" tIns="292100" rIns="292100" bIns="292100">
            <a:spAutoFit/>
          </a:bodyPr>
          <a:lstStyle/>
          <a:p>
            <a:pPr algn="l" defTabSz="1449492">
              <a:lnSpc>
                <a:spcPct val="100000"/>
              </a:lnSpc>
              <a:spcBef>
                <a:spcPts val="1200"/>
              </a:spcBef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2400" cap="small">
                <a:solidFill>
                  <a:srgbClr val="003F8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Greedy-Center-Selection 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sz="2400" i="1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k, n, s</a:t>
            </a:r>
            <a:r>
              <a:rPr sz="2400" baseline="-5999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1</a:t>
            </a:r>
            <a:r>
              <a:rPr sz="2400" i="1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s</a:t>
            </a:r>
            <a:r>
              <a:rPr sz="2400" baseline="-5999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2</a:t>
            </a:r>
            <a:r>
              <a:rPr sz="2400" i="1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… , s</a:t>
            </a:r>
            <a:r>
              <a:rPr sz="2400" i="1" baseline="-5999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                         </a:t>
            </a:r>
            <a:endParaRPr sz="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defTabSz="1449492">
              <a:lnSpc>
                <a:spcPct val="100000"/>
              </a:lnSpc>
              <a:spcBef>
                <a:spcPts val="1200"/>
              </a:spcBef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defTabSz="1449492">
              <a:lnSpc>
                <a:spcPct val="100000"/>
              </a:lnSpc>
              <a:spcBef>
                <a:spcPts val="1200"/>
              </a:spcBef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2400" i="1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← ∅.</a:t>
            </a:r>
          </a:p>
          <a:p>
            <a:pPr algn="l" defTabSz="1449492">
              <a:lnSpc>
                <a:spcPct val="100000"/>
              </a:lnSpc>
              <a:spcBef>
                <a:spcPts val="1200"/>
              </a:spcBef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2400" cap="small">
                <a:solidFill>
                  <a:srgbClr val="003F8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Repeat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k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times</a:t>
            </a:r>
          </a:p>
          <a:p>
            <a:pPr algn="l" defTabSz="1449492">
              <a:lnSpc>
                <a:spcPct val="100000"/>
              </a:lnSpc>
              <a:spcBef>
                <a:spcPts val="1200"/>
              </a:spcBef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     Select a site 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 i="1" baseline="-5999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with maximum distance 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dist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 i="1" baseline="-5999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).</a:t>
            </a:r>
          </a:p>
          <a:p>
            <a:pPr algn="l" defTabSz="1449492">
              <a:lnSpc>
                <a:spcPct val="100000"/>
              </a:lnSpc>
              <a:spcBef>
                <a:spcPts val="1200"/>
              </a:spcBef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     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← </a:t>
            </a:r>
            <a:r>
              <a:rPr sz="24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C ∪  s</a:t>
            </a:r>
            <a:r>
              <a:rPr sz="2400" i="1" baseline="-5999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.</a:t>
            </a:r>
          </a:p>
          <a:p>
            <a:pPr algn="l" defTabSz="1449492">
              <a:lnSpc>
                <a:spcPct val="100000"/>
              </a:lnSpc>
              <a:spcBef>
                <a:spcPts val="1200"/>
              </a:spcBef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2400" cap="small">
                <a:solidFill>
                  <a:srgbClr val="003F8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Return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400" i="1">
                <a:solidFill>
                  <a:srgbClr val="000000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algn="l" defTabSz="1449492">
              <a:lnSpc>
                <a:spcPct val="100000"/>
              </a:lnSpc>
              <a:spcBef>
                <a:spcPts val="1200"/>
              </a:spcBef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695" name="Shape 695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696" name="Shape 696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19</a:t>
            </a:fld>
            <a:endParaRPr/>
          </a:p>
        </p:txBody>
      </p:sp>
      <p:sp>
        <p:nvSpPr>
          <p:cNvPr id="697" name="Shape 6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Center selection:  greedy algorithm</a:t>
            </a:r>
          </a:p>
        </p:txBody>
      </p:sp>
      <p:sp>
        <p:nvSpPr>
          <p:cNvPr id="698" name="Shape 698"/>
          <p:cNvSpPr/>
          <p:nvPr/>
        </p:nvSpPr>
        <p:spPr>
          <a:xfrm>
            <a:off x="6161758" y="5359384"/>
            <a:ext cx="1" cy="450725"/>
          </a:xfrm>
          <a:prstGeom prst="line">
            <a:avLst/>
          </a:prstGeom>
          <a:ln w="25400">
            <a:solidFill>
              <a:srgbClr val="8D3124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699" name="Shape 699"/>
          <p:cNvSpPr/>
          <p:nvPr/>
        </p:nvSpPr>
        <p:spPr>
          <a:xfrm>
            <a:off x="5622148" y="5929488"/>
            <a:ext cx="1579576" cy="52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1449492"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t>site farthest</a:t>
            </a:r>
          </a:p>
          <a:p>
            <a:pPr defTabSz="1449492"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t>from any center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55056" indent="-405801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23161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272424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21704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70965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220225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869496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518749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smtClean="0">
                <a:solidFill>
                  <a:srgbClr val="000000"/>
                </a:solidFill>
              </a:rPr>
              <a:t>May 29, 2014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55056" indent="-405801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23161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272424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21704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70965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220225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869496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518749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smtClean="0">
                <a:solidFill>
                  <a:srgbClr val="000000"/>
                </a:solidFill>
              </a:rPr>
              <a:t>CS38 Lecture 18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55056" indent="-405801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23161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272424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21704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70965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220225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869496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518749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C41F90-1EA7-C64B-B1CA-090BFD765E7A}" type="slidenum">
              <a:rPr lang="en-US" sz="2000">
                <a:solidFill>
                  <a:srgbClr val="000000"/>
                </a:solidFill>
              </a:rPr>
              <a:pPr eaLnBrk="1" hangingPunct="1"/>
              <a:t>2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Outline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coping with </a:t>
            </a:r>
            <a:r>
              <a:rPr lang="en-US" dirty="0" err="1" smtClean="0">
                <a:latin typeface="Arial" charset="0"/>
              </a:rPr>
              <a:t>intractibility</a:t>
            </a:r>
            <a:endParaRPr lang="en-US" dirty="0" smtClean="0">
              <a:latin typeface="Arial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</a:rPr>
              <a:t>approximation algorithms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set cover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TSP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center selection</a:t>
            </a:r>
          </a:p>
          <a:p>
            <a:pPr lvl="2"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randomness in algorithms</a:t>
            </a:r>
            <a:endParaRPr lang="en-US" dirty="0" smtClean="0">
              <a:latin typeface="Arial" charset="0"/>
            </a:endParaRPr>
          </a:p>
          <a:p>
            <a:pPr lvl="2"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54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Shape 703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704" name="Shape 704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20</a:t>
            </a:fld>
            <a:endParaRPr/>
          </a:p>
        </p:txBody>
      </p:sp>
      <p:sp>
        <p:nvSpPr>
          <p:cNvPr id="705" name="Shape 7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Center selection:  analysis of greedy algorithm</a:t>
            </a:r>
          </a:p>
        </p:txBody>
      </p:sp>
      <p:sp>
        <p:nvSpPr>
          <p:cNvPr id="706" name="Shape 706"/>
          <p:cNvSpPr>
            <a:spLocks noGrp="1"/>
          </p:cNvSpPr>
          <p:nvPr>
            <p:ph type="body" idx="1"/>
          </p:nvPr>
        </p:nvSpPr>
        <p:spPr>
          <a:xfrm>
            <a:off x="863600" y="1295400"/>
            <a:ext cx="10877974" cy="8458200"/>
          </a:xfrm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Theorem.  </a:t>
            </a:r>
            <a:r>
              <a:rPr sz="2400">
                <a:uFill>
                  <a:solidFill/>
                </a:uFill>
              </a:rPr>
              <a:t>Let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*</a:t>
            </a:r>
            <a:r>
              <a:rPr sz="2400">
                <a:uFill>
                  <a:solidFill/>
                </a:uFill>
              </a:rPr>
              <a:t> be an optimal set of centers. Then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r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  ≤  2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r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*)</a:t>
            </a:r>
            <a:r>
              <a:rPr sz="2400">
                <a:uFill>
                  <a:solidFill/>
                </a:uFill>
              </a:rPr>
              <a:t>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Pf.  </a:t>
            </a:r>
            <a:r>
              <a:rPr sz="24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rPr>
              <a:t>[by contradiction]</a:t>
            </a:r>
            <a:r>
              <a:rPr sz="2400">
                <a:uFill>
                  <a:solidFill/>
                </a:uFill>
              </a:rPr>
              <a:t>  Assume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r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*) &lt; </a:t>
            </a:r>
            <a:r>
              <a:rPr sz="22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½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r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>
                <a:uFill>
                  <a:solidFill/>
                </a:uFill>
              </a:rPr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For each site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 i="1" baseline="-20250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∈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/>
              <a:t>, consider ball of radius </a:t>
            </a:r>
            <a:r>
              <a:rPr sz="22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½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r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/>
              <a:t> around it.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Exactly one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 i="1" baseline="-20250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 baseline="31999">
                <a:latin typeface="Times Roman"/>
                <a:ea typeface="Times Roman"/>
                <a:cs typeface="Times Roman"/>
                <a:sym typeface="Times Roman"/>
              </a:rPr>
              <a:t>*</a:t>
            </a:r>
            <a:r>
              <a:rPr sz="2400"/>
              <a:t> in each ball; let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 i="1" baseline="-20250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/>
              <a:t> be the site paired with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 i="1" baseline="-20250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 baseline="31999">
                <a:latin typeface="Times Roman"/>
                <a:ea typeface="Times Roman"/>
                <a:cs typeface="Times Roman"/>
                <a:sym typeface="Times Roman"/>
              </a:rPr>
              <a:t>*</a:t>
            </a:r>
            <a:r>
              <a:rPr sz="240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Consider any site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/>
              <a:t> and its closest center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 i="1" baseline="-20250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 baseline="31999">
                <a:latin typeface="Times Roman"/>
                <a:ea typeface="Times Roman"/>
                <a:cs typeface="Times Roman"/>
                <a:sym typeface="Times Roman"/>
              </a:rPr>
              <a:t>*</a:t>
            </a:r>
            <a:r>
              <a:rPr sz="2400"/>
              <a:t>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∈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/>
              <a:t>*.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dist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 ≤ 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dist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 i="1" baseline="-20250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 ≤ 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dist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 i="1" baseline="-20250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*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+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dist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 i="1" baseline="-20250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*,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 i="1" baseline="-20250"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  ≤  2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r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*)</a:t>
            </a:r>
            <a:r>
              <a:rPr sz="240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Thus,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r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  ≤  2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r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*)</a:t>
            </a:r>
            <a:r>
              <a:rPr sz="2400"/>
              <a:t>.   </a:t>
            </a:r>
            <a:r>
              <a:rPr sz="2400">
                <a:latin typeface="Lucida Grande"/>
                <a:ea typeface="Lucida Grande"/>
                <a:cs typeface="Lucida Grande"/>
                <a:sym typeface="Lucida Grande"/>
              </a:rPr>
              <a:t>▪</a:t>
            </a:r>
          </a:p>
        </p:txBody>
      </p:sp>
      <p:sp>
        <p:nvSpPr>
          <p:cNvPr id="707" name="Shape 707"/>
          <p:cNvSpPr/>
          <p:nvPr/>
        </p:nvSpPr>
        <p:spPr>
          <a:xfrm>
            <a:off x="2616200" y="5337386"/>
            <a:ext cx="7886418" cy="3903699"/>
          </a:xfrm>
          <a:prstGeom prst="rect">
            <a:avLst/>
          </a:prstGeom>
          <a:solidFill>
            <a:srgbClr val="CBCBCB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708" name="Shape 708"/>
          <p:cNvSpPr/>
          <p:nvPr/>
        </p:nvSpPr>
        <p:spPr>
          <a:xfrm>
            <a:off x="3797299" y="5638799"/>
            <a:ext cx="1864926" cy="1815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A8A8A"/>
          </a:solidFill>
          <a:ln w="12700">
            <a:solidFill/>
            <a:custDash>
              <a:ds d="200000" sp="200000"/>
            </a:custDash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cxnSp>
        <p:nvCxnSpPr>
          <p:cNvPr id="709" name="Connector 709"/>
          <p:cNvCxnSpPr>
            <a:stCxn id="711" idx="0"/>
            <a:endCxn id="708" idx="0"/>
          </p:cNvCxnSpPr>
          <p:nvPr/>
        </p:nvCxnSpPr>
        <p:spPr>
          <a:xfrm>
            <a:off x="4723271" y="6541064"/>
            <a:ext cx="6492" cy="5363"/>
          </a:xfrm>
          <a:prstGeom prst="straightConnector1">
            <a:avLst/>
          </a:prstGeom>
          <a:ln>
            <a:solidFill>
              <a:srgbClr val="606060"/>
            </a:solidFill>
            <a:round/>
          </a:ln>
        </p:spPr>
      </p:cxnSp>
      <p:cxnSp>
        <p:nvCxnSpPr>
          <p:cNvPr id="710" name="Connector 710"/>
          <p:cNvCxnSpPr>
            <a:stCxn id="711" idx="0"/>
            <a:endCxn id="708" idx="0"/>
          </p:cNvCxnSpPr>
          <p:nvPr/>
        </p:nvCxnSpPr>
        <p:spPr>
          <a:xfrm>
            <a:off x="4723271" y="6541064"/>
            <a:ext cx="6492" cy="5363"/>
          </a:xfrm>
          <a:prstGeom prst="straightConnector1">
            <a:avLst/>
          </a:prstGeom>
          <a:ln>
            <a:solidFill>
              <a:srgbClr val="606060"/>
            </a:solidFill>
            <a:round/>
          </a:ln>
        </p:spPr>
      </p:cxnSp>
      <p:sp>
        <p:nvSpPr>
          <p:cNvPr id="711" name="Shape 711"/>
          <p:cNvSpPr/>
          <p:nvPr/>
        </p:nvSpPr>
        <p:spPr>
          <a:xfrm>
            <a:off x="4657795" y="6477564"/>
            <a:ext cx="130952" cy="127001"/>
          </a:xfrm>
          <a:prstGeom prst="rect">
            <a:avLst/>
          </a:prstGeom>
          <a:solidFill/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712" name="Shape 712"/>
          <p:cNvSpPr/>
          <p:nvPr/>
        </p:nvSpPr>
        <p:spPr>
          <a:xfrm>
            <a:off x="5215466" y="7204568"/>
            <a:ext cx="1864926" cy="1815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A8A8A"/>
          </a:solidFill>
          <a:ln w="12700">
            <a:solidFill/>
            <a:custDash>
              <a:ds d="200000" sp="200000"/>
            </a:custDash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cxnSp>
        <p:nvCxnSpPr>
          <p:cNvPr id="713" name="Connector 713"/>
          <p:cNvCxnSpPr>
            <a:stCxn id="715" idx="0"/>
            <a:endCxn id="712" idx="0"/>
          </p:cNvCxnSpPr>
          <p:nvPr/>
        </p:nvCxnSpPr>
        <p:spPr>
          <a:xfrm>
            <a:off x="6145671" y="8110220"/>
            <a:ext cx="2259" cy="1976"/>
          </a:xfrm>
          <a:prstGeom prst="straightConnector1">
            <a:avLst/>
          </a:prstGeom>
          <a:ln>
            <a:solidFill>
              <a:srgbClr val="606060"/>
            </a:solidFill>
            <a:round/>
          </a:ln>
        </p:spPr>
      </p:cxnSp>
      <p:cxnSp>
        <p:nvCxnSpPr>
          <p:cNvPr id="714" name="Connector 714"/>
          <p:cNvCxnSpPr>
            <a:stCxn id="715" idx="0"/>
            <a:endCxn id="712" idx="0"/>
          </p:cNvCxnSpPr>
          <p:nvPr/>
        </p:nvCxnSpPr>
        <p:spPr>
          <a:xfrm>
            <a:off x="6145671" y="8110220"/>
            <a:ext cx="2259" cy="1976"/>
          </a:xfrm>
          <a:prstGeom prst="straightConnector1">
            <a:avLst/>
          </a:prstGeom>
          <a:ln>
            <a:solidFill>
              <a:srgbClr val="606060"/>
            </a:solidFill>
            <a:round/>
          </a:ln>
        </p:spPr>
      </p:cxnSp>
      <p:sp>
        <p:nvSpPr>
          <p:cNvPr id="715" name="Shape 715"/>
          <p:cNvSpPr/>
          <p:nvPr/>
        </p:nvSpPr>
        <p:spPr>
          <a:xfrm>
            <a:off x="6080195" y="8046720"/>
            <a:ext cx="130952" cy="127001"/>
          </a:xfrm>
          <a:prstGeom prst="rect">
            <a:avLst/>
          </a:prstGeom>
          <a:solidFill/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716" name="Shape 716"/>
          <p:cNvSpPr/>
          <p:nvPr/>
        </p:nvSpPr>
        <p:spPr>
          <a:xfrm>
            <a:off x="6082453" y="5601546"/>
            <a:ext cx="1864926" cy="1815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A8A8A"/>
          </a:solidFill>
          <a:ln w="12700">
            <a:solidFill/>
            <a:custDash>
              <a:ds d="200000" sp="200000"/>
            </a:custDash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cxnSp>
        <p:nvCxnSpPr>
          <p:cNvPr id="717" name="Connector 717"/>
          <p:cNvCxnSpPr>
            <a:stCxn id="719" idx="0"/>
            <a:endCxn id="716" idx="0"/>
          </p:cNvCxnSpPr>
          <p:nvPr/>
        </p:nvCxnSpPr>
        <p:spPr>
          <a:xfrm>
            <a:off x="7012657" y="6507197"/>
            <a:ext cx="2259" cy="1977"/>
          </a:xfrm>
          <a:prstGeom prst="straightConnector1">
            <a:avLst/>
          </a:prstGeom>
          <a:ln>
            <a:solidFill>
              <a:srgbClr val="606060"/>
            </a:solidFill>
            <a:round/>
          </a:ln>
        </p:spPr>
      </p:cxnSp>
      <p:cxnSp>
        <p:nvCxnSpPr>
          <p:cNvPr id="718" name="Connector 718"/>
          <p:cNvCxnSpPr>
            <a:stCxn id="719" idx="0"/>
            <a:endCxn id="716" idx="0"/>
          </p:cNvCxnSpPr>
          <p:nvPr/>
        </p:nvCxnSpPr>
        <p:spPr>
          <a:xfrm>
            <a:off x="7012657" y="6507197"/>
            <a:ext cx="2259" cy="1977"/>
          </a:xfrm>
          <a:prstGeom prst="straightConnector1">
            <a:avLst/>
          </a:prstGeom>
          <a:ln>
            <a:solidFill>
              <a:srgbClr val="606060"/>
            </a:solidFill>
            <a:round/>
          </a:ln>
        </p:spPr>
      </p:cxnSp>
      <p:sp>
        <p:nvSpPr>
          <p:cNvPr id="719" name="Shape 719"/>
          <p:cNvSpPr/>
          <p:nvPr/>
        </p:nvSpPr>
        <p:spPr>
          <a:xfrm>
            <a:off x="6947182" y="6443697"/>
            <a:ext cx="130952" cy="127001"/>
          </a:xfrm>
          <a:prstGeom prst="rect">
            <a:avLst/>
          </a:prstGeom>
          <a:solidFill/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720" name="Shape 720"/>
          <p:cNvSpPr/>
          <p:nvPr/>
        </p:nvSpPr>
        <p:spPr>
          <a:xfrm>
            <a:off x="7102003" y="6108700"/>
            <a:ext cx="548912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1449492">
              <a:buFont typeface="Helvetica"/>
              <a:buNone/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½</a:t>
            </a:r>
            <a:r>
              <a:rPr baseline="-2025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r</a:t>
            </a:r>
            <a:r>
              <a:rPr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)</a:t>
            </a:r>
          </a:p>
        </p:txBody>
      </p:sp>
      <p:sp>
        <p:nvSpPr>
          <p:cNvPr id="721" name="Shape 721"/>
          <p:cNvSpPr/>
          <p:nvPr/>
        </p:nvSpPr>
        <p:spPr>
          <a:xfrm>
            <a:off x="8216053" y="7073617"/>
            <a:ext cx="1864926" cy="1815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A8A8A"/>
          </a:solidFill>
          <a:ln w="12700">
            <a:solidFill/>
            <a:custDash>
              <a:ds d="200000" sp="200000"/>
            </a:custDash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cxnSp>
        <p:nvCxnSpPr>
          <p:cNvPr id="722" name="Connector 722"/>
          <p:cNvCxnSpPr>
            <a:stCxn id="724" idx="0"/>
            <a:endCxn id="721" idx="0"/>
          </p:cNvCxnSpPr>
          <p:nvPr/>
        </p:nvCxnSpPr>
        <p:spPr>
          <a:xfrm>
            <a:off x="9146257" y="7979268"/>
            <a:ext cx="2259" cy="1977"/>
          </a:xfrm>
          <a:prstGeom prst="straightConnector1">
            <a:avLst/>
          </a:prstGeom>
          <a:ln>
            <a:solidFill>
              <a:srgbClr val="606060"/>
            </a:solidFill>
            <a:round/>
          </a:ln>
        </p:spPr>
      </p:cxnSp>
      <p:cxnSp>
        <p:nvCxnSpPr>
          <p:cNvPr id="723" name="Connector 723"/>
          <p:cNvCxnSpPr>
            <a:stCxn id="724" idx="0"/>
            <a:endCxn id="721" idx="0"/>
          </p:cNvCxnSpPr>
          <p:nvPr/>
        </p:nvCxnSpPr>
        <p:spPr>
          <a:xfrm>
            <a:off x="9146257" y="7979268"/>
            <a:ext cx="2259" cy="1977"/>
          </a:xfrm>
          <a:prstGeom prst="straightConnector1">
            <a:avLst/>
          </a:prstGeom>
          <a:ln>
            <a:solidFill>
              <a:srgbClr val="606060"/>
            </a:solidFill>
            <a:round/>
          </a:ln>
        </p:spPr>
      </p:cxnSp>
      <p:sp>
        <p:nvSpPr>
          <p:cNvPr id="724" name="Shape 724"/>
          <p:cNvSpPr/>
          <p:nvPr/>
        </p:nvSpPr>
        <p:spPr>
          <a:xfrm>
            <a:off x="9080782" y="7915768"/>
            <a:ext cx="130952" cy="127001"/>
          </a:xfrm>
          <a:prstGeom prst="rect">
            <a:avLst/>
          </a:prstGeom>
          <a:solidFill/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725" name="Shape 725"/>
          <p:cNvSpPr/>
          <p:nvPr/>
        </p:nvSpPr>
        <p:spPr>
          <a:xfrm>
            <a:off x="5770880" y="8382000"/>
            <a:ext cx="160303" cy="1580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48AA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726" name="Shape 726"/>
          <p:cNvSpPr/>
          <p:nvPr/>
        </p:nvSpPr>
        <p:spPr>
          <a:xfrm>
            <a:off x="4217529" y="6163733"/>
            <a:ext cx="160303" cy="1557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48AA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727" name="Shape 727"/>
          <p:cNvSpPr/>
          <p:nvPr/>
        </p:nvSpPr>
        <p:spPr>
          <a:xfrm>
            <a:off x="6348871" y="6362700"/>
            <a:ext cx="160303" cy="1557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48AA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728" name="Shape 728"/>
          <p:cNvSpPr/>
          <p:nvPr/>
        </p:nvSpPr>
        <p:spPr>
          <a:xfrm>
            <a:off x="8762435" y="8484729"/>
            <a:ext cx="160303" cy="1557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48AA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729" name="Shape 729"/>
          <p:cNvSpPr/>
          <p:nvPr/>
        </p:nvSpPr>
        <p:spPr>
          <a:xfrm>
            <a:off x="8672420" y="7454900"/>
            <a:ext cx="15650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1449492">
              <a:buFont typeface="Helvetica"/>
              <a:buNone/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18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1800" i="1" baseline="-20777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i</a:t>
            </a:r>
          </a:p>
        </p:txBody>
      </p:sp>
      <p:sp>
        <p:nvSpPr>
          <p:cNvPr id="730" name="Shape 730"/>
          <p:cNvSpPr/>
          <p:nvPr/>
        </p:nvSpPr>
        <p:spPr>
          <a:xfrm>
            <a:off x="9011569" y="8367042"/>
            <a:ext cx="270806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1449492">
              <a:buFont typeface="Helvetica"/>
              <a:buNone/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18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1800" i="1" baseline="-20777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18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*</a:t>
            </a:r>
          </a:p>
        </p:txBody>
      </p:sp>
      <p:sp>
        <p:nvSpPr>
          <p:cNvPr id="731" name="Shape 731"/>
          <p:cNvSpPr/>
          <p:nvPr/>
        </p:nvSpPr>
        <p:spPr>
          <a:xfrm>
            <a:off x="7544378" y="8536658"/>
            <a:ext cx="127001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Helvetica"/>
              <a:tabLst>
                <a:tab pos="1066800" algn="l"/>
              </a:tabLst>
              <a:defRPr sz="18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defTabSz="1449492">
              <a:defRPr i="0"/>
            </a:pPr>
            <a:r>
              <a:t>s</a:t>
            </a:r>
          </a:p>
        </p:txBody>
      </p:sp>
      <p:sp>
        <p:nvSpPr>
          <p:cNvPr id="732" name="Shape 732"/>
          <p:cNvSpPr/>
          <p:nvPr/>
        </p:nvSpPr>
        <p:spPr>
          <a:xfrm>
            <a:off x="7703538" y="8432800"/>
            <a:ext cx="130952" cy="127000"/>
          </a:xfrm>
          <a:prstGeom prst="rect">
            <a:avLst/>
          </a:prstGeom>
          <a:solidFill/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cxnSp>
        <p:nvCxnSpPr>
          <p:cNvPr id="733" name="Connector 733"/>
          <p:cNvCxnSpPr>
            <a:stCxn id="724" idx="0"/>
            <a:endCxn id="732" idx="0"/>
          </p:cNvCxnSpPr>
          <p:nvPr/>
        </p:nvCxnSpPr>
        <p:spPr>
          <a:xfrm flipH="1">
            <a:off x="7769013" y="7979268"/>
            <a:ext cx="1377245" cy="517032"/>
          </a:xfrm>
          <a:prstGeom prst="straightConnector1">
            <a:avLst/>
          </a:prstGeom>
          <a:ln>
            <a:solidFill>
              <a:srgbClr val="606060"/>
            </a:solidFill>
            <a:round/>
          </a:ln>
        </p:spPr>
      </p:cxnSp>
      <p:cxnSp>
        <p:nvCxnSpPr>
          <p:cNvPr id="734" name="Connector 734"/>
          <p:cNvCxnSpPr>
            <a:stCxn id="724" idx="0"/>
            <a:endCxn id="728" idx="0"/>
          </p:cNvCxnSpPr>
          <p:nvPr/>
        </p:nvCxnSpPr>
        <p:spPr>
          <a:xfrm flipH="1">
            <a:off x="8842586" y="7979268"/>
            <a:ext cx="303672" cy="583355"/>
          </a:xfrm>
          <a:prstGeom prst="straightConnector1">
            <a:avLst/>
          </a:prstGeom>
          <a:ln>
            <a:solidFill>
              <a:srgbClr val="606060"/>
            </a:solidFill>
            <a:round/>
          </a:ln>
        </p:spPr>
      </p:cxnSp>
      <p:cxnSp>
        <p:nvCxnSpPr>
          <p:cNvPr id="735" name="Connector 735"/>
          <p:cNvCxnSpPr>
            <a:stCxn id="732" idx="0"/>
            <a:endCxn id="728" idx="0"/>
          </p:cNvCxnSpPr>
          <p:nvPr/>
        </p:nvCxnSpPr>
        <p:spPr>
          <a:xfrm>
            <a:off x="7769013" y="8496300"/>
            <a:ext cx="1073574" cy="66323"/>
          </a:xfrm>
          <a:prstGeom prst="straightConnector1">
            <a:avLst/>
          </a:prstGeom>
          <a:ln>
            <a:solidFill>
              <a:srgbClr val="606060"/>
            </a:solidFill>
            <a:round/>
          </a:ln>
        </p:spPr>
      </p:cxnSp>
      <p:sp>
        <p:nvSpPr>
          <p:cNvPr id="736" name="Shape 736"/>
          <p:cNvSpPr/>
          <p:nvPr/>
        </p:nvSpPr>
        <p:spPr>
          <a:xfrm>
            <a:off x="8161866" y="5714435"/>
            <a:ext cx="130953" cy="127001"/>
          </a:xfrm>
          <a:prstGeom prst="rect">
            <a:avLst/>
          </a:prstGeom>
          <a:solidFill/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737" name="Shape 737"/>
          <p:cNvSpPr/>
          <p:nvPr/>
        </p:nvSpPr>
        <p:spPr>
          <a:xfrm>
            <a:off x="5522524" y="5741529"/>
            <a:ext cx="130952" cy="127001"/>
          </a:xfrm>
          <a:prstGeom prst="rect">
            <a:avLst/>
          </a:prstGeom>
          <a:solidFill/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738" name="Shape 738"/>
          <p:cNvSpPr/>
          <p:nvPr/>
        </p:nvSpPr>
        <p:spPr>
          <a:xfrm>
            <a:off x="5442091" y="4693073"/>
            <a:ext cx="3240833" cy="257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1449492">
              <a:buFont typeface="Helvetica"/>
              <a:buNone/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>
                <a:latin typeface="Symbol"/>
                <a:ea typeface="Symbol"/>
                <a:cs typeface="Symbol"/>
                <a:sym typeface="Symbol"/>
              </a:rPr>
              <a:t>≤</a:t>
            </a:r>
            <a:r>
              <a:t>  r(C*) since c</a:t>
            </a:r>
            <a:r>
              <a:rPr baseline="-20250"/>
              <a:t>i</a:t>
            </a:r>
            <a:r>
              <a:t>* is closest center</a:t>
            </a:r>
          </a:p>
        </p:txBody>
      </p:sp>
      <p:sp>
        <p:nvSpPr>
          <p:cNvPr id="739" name="Shape 739"/>
          <p:cNvSpPr/>
          <p:nvPr/>
        </p:nvSpPr>
        <p:spPr>
          <a:xfrm>
            <a:off x="5473700" y="4275623"/>
            <a:ext cx="368300" cy="331655"/>
          </a:xfrm>
          <a:prstGeom prst="line">
            <a:avLst/>
          </a:prstGeom>
          <a:ln w="25400">
            <a:solidFill>
              <a:srgbClr val="8D3124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740" name="Shape 740"/>
          <p:cNvSpPr/>
          <p:nvPr/>
        </p:nvSpPr>
        <p:spPr>
          <a:xfrm>
            <a:off x="4792296" y="6132124"/>
            <a:ext cx="54891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1449492">
              <a:buFont typeface="Helvetica"/>
              <a:buNone/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½</a:t>
            </a:r>
            <a:r>
              <a:rPr baseline="-2025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r</a:t>
            </a:r>
            <a:r>
              <a:rPr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)</a:t>
            </a:r>
          </a:p>
        </p:txBody>
      </p:sp>
      <p:sp>
        <p:nvSpPr>
          <p:cNvPr id="741" name="Shape 741"/>
          <p:cNvSpPr/>
          <p:nvPr/>
        </p:nvSpPr>
        <p:spPr>
          <a:xfrm>
            <a:off x="6223727" y="7708900"/>
            <a:ext cx="548913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1449492">
              <a:buFont typeface="Helvetica"/>
              <a:buNone/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½</a:t>
            </a:r>
            <a:r>
              <a:rPr baseline="-2025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r</a:t>
            </a:r>
            <a:r>
              <a:rPr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)</a:t>
            </a:r>
          </a:p>
        </p:txBody>
      </p:sp>
      <p:sp>
        <p:nvSpPr>
          <p:cNvPr id="742" name="Shape 742"/>
          <p:cNvSpPr/>
          <p:nvPr/>
        </p:nvSpPr>
        <p:spPr>
          <a:xfrm>
            <a:off x="3844765" y="4869179"/>
            <a:ext cx="1193941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</a:lvl1pPr>
          </a:lstStyle>
          <a:p>
            <a:pPr defTabSz="1449492">
              <a:defRPr sz="1800">
                <a:solidFill>
                  <a:srgbClr val="000000"/>
                </a:solidFill>
              </a:defRPr>
            </a:pPr>
            <a:r>
              <a:t>Δ-inequality</a:t>
            </a:r>
          </a:p>
        </p:txBody>
      </p:sp>
      <p:sp>
        <p:nvSpPr>
          <p:cNvPr id="743" name="Shape 743"/>
          <p:cNvSpPr/>
          <p:nvPr/>
        </p:nvSpPr>
        <p:spPr>
          <a:xfrm>
            <a:off x="4418467" y="4172086"/>
            <a:ext cx="1" cy="642138"/>
          </a:xfrm>
          <a:prstGeom prst="line">
            <a:avLst/>
          </a:prstGeom>
          <a:ln w="25400">
            <a:solidFill>
              <a:srgbClr val="8D3124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744" name="Shape 744"/>
          <p:cNvSpPr/>
          <p:nvPr/>
        </p:nvSpPr>
        <p:spPr>
          <a:xfrm>
            <a:off x="3079326" y="8293099"/>
            <a:ext cx="196428" cy="196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48AA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745" name="Shape 745"/>
          <p:cNvSpPr/>
          <p:nvPr/>
        </p:nvSpPr>
        <p:spPr>
          <a:xfrm>
            <a:off x="3503981" y="8297050"/>
            <a:ext cx="251258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48AA"/>
                </a:solidFill>
              </a:defRPr>
            </a:lvl1pPr>
          </a:lstStyle>
          <a:p>
            <a:pPr defTabSz="1449492">
              <a:defRPr sz="1800">
                <a:solidFill>
                  <a:srgbClr val="000000"/>
                </a:solidFill>
              </a:defRPr>
            </a:pPr>
            <a:r>
              <a:t>C*</a:t>
            </a:r>
          </a:p>
        </p:txBody>
      </p:sp>
      <p:sp>
        <p:nvSpPr>
          <p:cNvPr id="746" name="Shape 746"/>
          <p:cNvSpPr/>
          <p:nvPr/>
        </p:nvSpPr>
        <p:spPr>
          <a:xfrm>
            <a:off x="3068037" y="8672689"/>
            <a:ext cx="194170" cy="194170"/>
          </a:xfrm>
          <a:prstGeom prst="rect">
            <a:avLst/>
          </a:prstGeom>
          <a:solidFill/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747" name="Shape 747"/>
          <p:cNvSpPr/>
          <p:nvPr/>
        </p:nvSpPr>
        <p:spPr>
          <a:xfrm>
            <a:off x="3457377" y="8671842"/>
            <a:ext cx="36423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1449492">
              <a:defRPr sz="1800"/>
            </a:pPr>
            <a:r>
              <a:t>site</a:t>
            </a:r>
          </a:p>
        </p:txBody>
      </p:sp>
      <p:sp>
        <p:nvSpPr>
          <p:cNvPr id="748" name="Shape 748"/>
          <p:cNvSpPr/>
          <p:nvPr/>
        </p:nvSpPr>
        <p:spPr>
          <a:xfrm flipH="1">
            <a:off x="6083300" y="4254500"/>
            <a:ext cx="368300" cy="331654"/>
          </a:xfrm>
          <a:prstGeom prst="line">
            <a:avLst/>
          </a:prstGeom>
          <a:ln w="25400">
            <a:solidFill>
              <a:srgbClr val="8D3124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749" name="Shape 749"/>
          <p:cNvSpPr/>
          <p:nvPr/>
        </p:nvSpPr>
        <p:spPr>
          <a:xfrm>
            <a:off x="7010400" y="5638705"/>
            <a:ext cx="0" cy="850995"/>
          </a:xfrm>
          <a:prstGeom prst="line">
            <a:avLst/>
          </a:prstGeom>
          <a:ln w="12700">
            <a:solidFill/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750" name="Shape 750"/>
          <p:cNvSpPr/>
          <p:nvPr/>
        </p:nvSpPr>
        <p:spPr>
          <a:xfrm>
            <a:off x="4724400" y="5664200"/>
            <a:ext cx="0" cy="850995"/>
          </a:xfrm>
          <a:prstGeom prst="line">
            <a:avLst/>
          </a:prstGeom>
          <a:ln w="12700">
            <a:solidFill/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751" name="Shape 751"/>
          <p:cNvSpPr/>
          <p:nvPr/>
        </p:nvSpPr>
        <p:spPr>
          <a:xfrm>
            <a:off x="6146800" y="7226300"/>
            <a:ext cx="0" cy="850995"/>
          </a:xfrm>
          <a:prstGeom prst="line">
            <a:avLst/>
          </a:prstGeom>
          <a:ln w="12700">
            <a:solidFill/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752" name="Shape 752"/>
          <p:cNvSpPr/>
          <p:nvPr/>
        </p:nvSpPr>
        <p:spPr>
          <a:xfrm>
            <a:off x="9156700" y="7073900"/>
            <a:ext cx="0" cy="850995"/>
          </a:xfrm>
          <a:prstGeom prst="line">
            <a:avLst/>
          </a:prstGeom>
          <a:ln w="12700">
            <a:solidFill/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Shape 756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757" name="Shape 757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21</a:t>
            </a:fld>
            <a:endParaRPr/>
          </a:p>
        </p:txBody>
      </p:sp>
      <p:sp>
        <p:nvSpPr>
          <p:cNvPr id="758" name="Shape 7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Center selection</a:t>
            </a:r>
          </a:p>
        </p:txBody>
      </p:sp>
      <p:sp>
        <p:nvSpPr>
          <p:cNvPr id="759" name="Shape 7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Lemma.  </a:t>
            </a:r>
            <a:r>
              <a:rPr sz="2400">
                <a:uFill>
                  <a:solidFill/>
                </a:uFill>
              </a:rPr>
              <a:t>Let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*</a:t>
            </a:r>
            <a:r>
              <a:rPr sz="2400">
                <a:uFill>
                  <a:solidFill/>
                </a:uFill>
              </a:rPr>
              <a:t> be an optimal set of centers. Then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r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  ≤  2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r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*)</a:t>
            </a:r>
            <a:r>
              <a:rPr sz="2400">
                <a:uFill>
                  <a:solidFill/>
                </a:uFill>
              </a:rPr>
              <a:t>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Theorem.  </a:t>
            </a:r>
            <a:r>
              <a:rPr sz="2400">
                <a:uFill>
                  <a:solidFill/>
                </a:uFill>
              </a:rPr>
              <a:t>Greedy algorithm is a 2-approximation for center selection problem.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Remark.  </a:t>
            </a:r>
            <a:r>
              <a:rPr sz="2400">
                <a:uFill>
                  <a:solidFill/>
                </a:uFill>
              </a:rPr>
              <a:t>Greedy algorithm always places centers at sites, but is still within a factor of 2 of best solution that is allowed to place centers anywhere.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uFill>
                  <a:solidFill/>
                </a:uFill>
              </a:rPr>
              <a:t/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/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/>
            </a:r>
            <a:br>
              <a:rPr sz="2400">
                <a:uFill>
                  <a:solidFill/>
                </a:uFill>
              </a:rPr>
            </a:b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Question.  </a:t>
            </a:r>
            <a:r>
              <a:rPr sz="2400">
                <a:uFill>
                  <a:solidFill/>
                </a:uFill>
              </a:rPr>
              <a:t>Is there hope of a 3/2-approximation? 4/3? </a:t>
            </a:r>
          </a:p>
        </p:txBody>
      </p:sp>
      <p:sp>
        <p:nvSpPr>
          <p:cNvPr id="760" name="Shape 760"/>
          <p:cNvSpPr/>
          <p:nvPr/>
        </p:nvSpPr>
        <p:spPr>
          <a:xfrm>
            <a:off x="8597342" y="5180471"/>
            <a:ext cx="2358133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</a:lvl1pPr>
          </a:lstStyle>
          <a:p>
            <a:pPr defTabSz="1449492">
              <a:defRPr sz="1800">
                <a:solidFill>
                  <a:srgbClr val="000000"/>
                </a:solidFill>
              </a:defRPr>
            </a:pPr>
            <a:r>
              <a:t>e.g., points in the plane</a:t>
            </a:r>
          </a:p>
        </p:txBody>
      </p:sp>
      <p:sp>
        <p:nvSpPr>
          <p:cNvPr id="761" name="Shape 761"/>
          <p:cNvSpPr/>
          <p:nvPr/>
        </p:nvSpPr>
        <p:spPr>
          <a:xfrm>
            <a:off x="9383143" y="4648200"/>
            <a:ext cx="347732" cy="449405"/>
          </a:xfrm>
          <a:prstGeom prst="line">
            <a:avLst/>
          </a:prstGeom>
          <a:ln w="25400">
            <a:solidFill>
              <a:srgbClr val="8D3124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143000"/>
            <a:ext cx="11704320" cy="7569769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Arial" charset="0"/>
            </a:endParaRPr>
          </a:p>
          <a:p>
            <a:pPr algn="ctr">
              <a:buNone/>
            </a:pPr>
            <a:endParaRPr lang="en-US" sz="6000" dirty="0" smtClean="0">
              <a:latin typeface="Arial" charset="0"/>
            </a:endParaRPr>
          </a:p>
          <a:p>
            <a:pPr algn="ctr">
              <a:buNone/>
            </a:pPr>
            <a:r>
              <a:rPr lang="en-US" sz="6000" dirty="0" smtClean="0">
                <a:latin typeface="Arial" charset="0"/>
              </a:rPr>
              <a:t>Randomness </a:t>
            </a:r>
          </a:p>
          <a:p>
            <a:pPr algn="ctr">
              <a:buNone/>
            </a:pPr>
            <a:r>
              <a:rPr lang="en-US" sz="6000" dirty="0" smtClean="0">
                <a:latin typeface="Arial" charset="0"/>
              </a:rPr>
              <a:t>in algorithms</a:t>
            </a:r>
            <a:endParaRPr lang="en-US" sz="6000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34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55056" indent="-405801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23161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272424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21704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70965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220225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869496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518749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5C0258-400D-A245-AD43-A4FB815DD137}" type="slidenum">
              <a:rPr lang="en-US" sz="2000">
                <a:solidFill>
                  <a:srgbClr val="000000"/>
                </a:solidFill>
              </a:rPr>
              <a:pPr eaLnBrk="1" hangingPunct="1"/>
              <a:t>22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781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23</a:t>
            </a:fld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Randomization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Algorithmic design patterns.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Greedy.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Divide-and-conquer.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Dynamic programming.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Network flow.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Randomization.</a:t>
            </a:r>
          </a:p>
          <a:p>
            <a:pPr lvl="1">
              <a:tabLst>
                <a:tab pos="1244600" algn="l"/>
              </a:tabLst>
              <a:defRPr sz="1800"/>
            </a:pPr>
            <a:endParaRPr sz="2400"/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Randomization.  </a:t>
            </a:r>
            <a:r>
              <a:rPr sz="2400">
                <a:uFill>
                  <a:solidFill/>
                </a:uFill>
              </a:rPr>
              <a:t>Allow fair coin flip in unit time.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Why randomize?</a:t>
            </a:r>
            <a:r>
              <a:rPr sz="2400">
                <a:uFill>
                  <a:solidFill/>
                </a:uFill>
              </a:rPr>
              <a:t>  Can lead to simplest, fastest, or only known algorithm for a particular problem.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Ex.  </a:t>
            </a:r>
            <a:r>
              <a:rPr sz="2400">
                <a:uFill>
                  <a:solidFill/>
                </a:uFill>
              </a:rPr>
              <a:t>Symmetry breaking protocols, graph algorithms, quicksort, hashing, load balancing, Monte Carlo integration, cryptography.</a:t>
            </a:r>
          </a:p>
        </p:txBody>
      </p:sp>
      <p:sp>
        <p:nvSpPr>
          <p:cNvPr id="76" name="Shape 76"/>
          <p:cNvSpPr/>
          <p:nvPr/>
        </p:nvSpPr>
        <p:spPr>
          <a:xfrm>
            <a:off x="4813582" y="4109155"/>
            <a:ext cx="5726477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</a:lvl1pPr>
          </a:lstStyle>
          <a:p>
            <a:pPr defTabSz="1449492">
              <a:defRPr sz="1800">
                <a:solidFill>
                  <a:srgbClr val="000000"/>
                </a:solidFill>
              </a:defRPr>
            </a:pPr>
            <a:r>
              <a:t>in practice, access to a pseudo-random number generator</a:t>
            </a:r>
          </a:p>
        </p:txBody>
      </p:sp>
      <p:sp>
        <p:nvSpPr>
          <p:cNvPr id="77" name="Shape 77"/>
          <p:cNvSpPr/>
          <p:nvPr/>
        </p:nvSpPr>
        <p:spPr>
          <a:xfrm flipV="1">
            <a:off x="4594578" y="4377532"/>
            <a:ext cx="304421" cy="321468"/>
          </a:xfrm>
          <a:prstGeom prst="line">
            <a:avLst/>
          </a:prstGeom>
          <a:ln w="25400">
            <a:solidFill>
              <a:srgbClr val="8D3124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143000"/>
            <a:ext cx="11704320" cy="7569769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Arial" charset="0"/>
            </a:endParaRPr>
          </a:p>
          <a:p>
            <a:pPr algn="ctr">
              <a:buNone/>
            </a:pPr>
            <a:endParaRPr lang="en-US" sz="6000" dirty="0" smtClean="0">
              <a:latin typeface="Arial" charset="0"/>
            </a:endParaRPr>
          </a:p>
          <a:p>
            <a:pPr algn="ctr">
              <a:buNone/>
            </a:pPr>
            <a:r>
              <a:rPr lang="en-US" sz="6000" dirty="0" smtClean="0">
                <a:latin typeface="Arial" charset="0"/>
              </a:rPr>
              <a:t>Contention</a:t>
            </a:r>
          </a:p>
          <a:p>
            <a:pPr algn="ctr">
              <a:buNone/>
            </a:pPr>
            <a:r>
              <a:rPr lang="en-US" sz="6000" dirty="0" smtClean="0">
                <a:latin typeface="Arial" charset="0"/>
              </a:rPr>
              <a:t>resolution</a:t>
            </a:r>
            <a:endParaRPr lang="en-US" sz="6000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34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55056" indent="-405801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23161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272424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21704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70965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220225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869496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518749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5C0258-400D-A245-AD43-A4FB815DD137}" type="slidenum">
              <a:rPr lang="en-US" sz="2000">
                <a:solidFill>
                  <a:srgbClr val="000000"/>
                </a:solidFill>
              </a:rPr>
              <a:pPr eaLnBrk="1" hangingPunct="1"/>
              <a:t>24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781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25</a:t>
            </a:fld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Contention resolution in a distributed system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Contention resolution.  </a:t>
            </a:r>
            <a:r>
              <a:rPr sz="2400">
                <a:uFill>
                  <a:solidFill/>
                </a:uFill>
              </a:rPr>
              <a:t>Given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uFill>
                  <a:solidFill/>
                </a:uFill>
              </a:rPr>
              <a:t> processes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 baseline="-2025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1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…,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 i="1" baseline="-2025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uFill>
                  <a:solidFill/>
                </a:uFill>
              </a:rPr>
              <a:t>, each competing for access to a shared database. If two or more processes access the database simultaneously, all processes are locked out. Devise protocol to ensure all processes get through on a regular basis.</a:t>
            </a:r>
          </a:p>
          <a:p>
            <a:pPr lvl="1">
              <a:tabLst>
                <a:tab pos="1244600" algn="l"/>
              </a:tabLst>
              <a:defRPr sz="1800"/>
            </a:pPr>
            <a:endParaRPr sz="2400"/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Restriction.  </a:t>
            </a:r>
            <a:r>
              <a:rPr sz="2400">
                <a:uFill>
                  <a:solidFill/>
                </a:uFill>
              </a:rPr>
              <a:t>Processes can't communicate.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Challenge.  </a:t>
            </a:r>
            <a:r>
              <a:rPr sz="2400">
                <a:uFill>
                  <a:solidFill/>
                </a:uFill>
              </a:rPr>
              <a:t>Need </a:t>
            </a:r>
            <a:r>
              <a:rPr sz="2400"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symmetry-breaking</a:t>
            </a:r>
            <a:r>
              <a:rPr sz="2400">
                <a:uFill>
                  <a:solidFill/>
                </a:uFill>
              </a:rPr>
              <a:t> paradigm.</a:t>
            </a:r>
          </a:p>
        </p:txBody>
      </p:sp>
      <p:pic>
        <p:nvPicPr>
          <p:cNvPr id="90" name="image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403058" y="4669084"/>
            <a:ext cx="2032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/>
          <p:nvPr/>
        </p:nvSpPr>
        <p:spPr>
          <a:xfrm>
            <a:off x="9291632" y="6070600"/>
            <a:ext cx="228539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1449492">
              <a:buFont typeface="Helvetica"/>
              <a:buNone/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18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1800" baseline="-20777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1</a:t>
            </a:r>
          </a:p>
        </p:txBody>
      </p:sp>
      <p:sp>
        <p:nvSpPr>
          <p:cNvPr id="92" name="Shape 92"/>
          <p:cNvSpPr/>
          <p:nvPr/>
        </p:nvSpPr>
        <p:spPr>
          <a:xfrm>
            <a:off x="9291632" y="7048500"/>
            <a:ext cx="228539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1449492">
              <a:buFont typeface="Helvetica"/>
              <a:buNone/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18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1800" baseline="-20777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2</a:t>
            </a:r>
          </a:p>
        </p:txBody>
      </p:sp>
      <p:sp>
        <p:nvSpPr>
          <p:cNvPr id="93" name="Shape 93"/>
          <p:cNvSpPr/>
          <p:nvPr/>
        </p:nvSpPr>
        <p:spPr>
          <a:xfrm>
            <a:off x="9291632" y="8677486"/>
            <a:ext cx="228539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1449492">
              <a:buFont typeface="Helvetica"/>
              <a:buNone/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1800" i="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1800" i="1" baseline="-20777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n</a:t>
            </a:r>
          </a:p>
        </p:txBody>
      </p:sp>
      <p:sp>
        <p:nvSpPr>
          <p:cNvPr id="94" name="Shape 94"/>
          <p:cNvSpPr/>
          <p:nvPr/>
        </p:nvSpPr>
        <p:spPr>
          <a:xfrm>
            <a:off x="11185031" y="6616700"/>
            <a:ext cx="546101" cy="1193800"/>
          </a:xfrm>
          <a:prstGeom prst="rect">
            <a:avLst/>
          </a:prstGeom>
          <a:solidFill>
            <a:srgbClr val="CBCBCB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95" name="Shape 95"/>
          <p:cNvSpPr/>
          <p:nvPr/>
        </p:nvSpPr>
        <p:spPr>
          <a:xfrm>
            <a:off x="9667804" y="6286500"/>
            <a:ext cx="1409701" cy="546100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96" name="Shape 96"/>
          <p:cNvSpPr/>
          <p:nvPr/>
        </p:nvSpPr>
        <p:spPr>
          <a:xfrm flipV="1">
            <a:off x="9667804" y="7264400"/>
            <a:ext cx="1409701" cy="2258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97" name="Shape 97"/>
          <p:cNvSpPr/>
          <p:nvPr/>
        </p:nvSpPr>
        <p:spPr>
          <a:xfrm flipV="1">
            <a:off x="9667804" y="7581900"/>
            <a:ext cx="1409701" cy="1193800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9260286" y="7485944"/>
            <a:ext cx="246076" cy="960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1449492">
              <a:buFont typeface="Helvetica"/>
              <a:buNone/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000000"/>
                </a:solidFill>
              </a:rPr>
              <a:t>.</a:t>
            </a:r>
            <a:br>
              <a:rPr sz="1800">
                <a:solidFill>
                  <a:srgbClr val="000000"/>
                </a:solidFill>
              </a:rPr>
            </a:br>
            <a:r>
              <a:rPr sz="1800">
                <a:solidFill>
                  <a:srgbClr val="000000"/>
                </a:solidFill>
              </a:rPr>
              <a:t>.</a:t>
            </a:r>
            <a:br>
              <a:rPr sz="1800">
                <a:solidFill>
                  <a:srgbClr val="000000"/>
                </a:solidFill>
              </a:rPr>
            </a:br>
            <a:r>
              <a:rPr sz="180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26</a:t>
            </a:fld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Contention resolution:  randomized protocol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Protocol.  </a:t>
            </a:r>
            <a:r>
              <a:rPr sz="2400">
                <a:uFill>
                  <a:solidFill/>
                </a:uFill>
              </a:rPr>
              <a:t>Each process requests access to the database at time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>
                <a:uFill>
                  <a:solidFill/>
                </a:uFill>
              </a:rPr>
              <a:t> with probability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= 1/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uFill>
                  <a:solidFill/>
                </a:uFill>
              </a:rPr>
              <a:t>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Claim.  </a:t>
            </a:r>
            <a:r>
              <a:rPr sz="2400">
                <a:uFill>
                  <a:solidFill/>
                </a:uFill>
              </a:rPr>
              <a:t>Let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[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] =</a:t>
            </a:r>
            <a:r>
              <a:rPr sz="2400">
                <a:uFill>
                  <a:solidFill/>
                </a:uFill>
              </a:rPr>
              <a:t> event that process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>
                <a:uFill>
                  <a:solidFill/>
                </a:uFill>
              </a:rPr>
              <a:t> succeeds in accessing the database at time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>
                <a:uFill>
                  <a:solidFill/>
                </a:uFill>
              </a:rPr>
              <a:t>. Then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1 / 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 baseline="-2025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⋅</a:t>
            </a:r>
            <a:r>
              <a:rPr sz="2400" baseline="-2025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  ≤  Pr [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)]  ≤  1/(2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>
                <a:uFill>
                  <a:solidFill/>
                </a:uFill>
              </a:rPr>
              <a:t>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Pf.  </a:t>
            </a:r>
            <a:r>
              <a:rPr sz="2400">
                <a:uFill>
                  <a:solidFill/>
                </a:uFill>
              </a:rPr>
              <a:t>By independence,  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Pr [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)] = 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(1</a:t>
            </a:r>
            <a:r>
              <a:rPr sz="2400" baseline="31999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uFill>
                  <a:solidFill/>
                </a:uFill>
              </a:rPr>
              <a:t>–</a:t>
            </a:r>
            <a:r>
              <a:rPr sz="2400" baseline="31999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 </a:t>
            </a:r>
            <a:r>
              <a:rPr sz="2400" i="1" baseline="305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 </a:t>
            </a:r>
            <a:r>
              <a:rPr sz="2400" baseline="305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– 1</a:t>
            </a:r>
            <a:r>
              <a:rPr sz="2400">
                <a:uFill>
                  <a:solidFill/>
                </a:uFill>
              </a:rPr>
              <a:t>.</a:t>
            </a:r>
            <a:r>
              <a:rPr sz="2400" baseline="30500">
                <a:uFill>
                  <a:solidFill/>
                </a:uFill>
              </a:rPr>
              <a:t> 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1">
              <a:tabLst>
                <a:tab pos="1244600" algn="l"/>
              </a:tabLst>
              <a:defRPr sz="1800"/>
            </a:pPr>
            <a:endParaRPr sz="2400"/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Setting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p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= 1/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/>
              <a:t>, we have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Pr [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)]  =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 1/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(1 </a:t>
            </a:r>
            <a:r>
              <a:rPr sz="2400">
                <a:uFill>
                  <a:solidFill/>
                </a:uFill>
              </a:rPr>
              <a:t>–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1/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 i="1" baseline="305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n </a:t>
            </a:r>
            <a:r>
              <a:rPr sz="2400" baseline="305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– 1</a:t>
            </a:r>
            <a:r>
              <a:rPr sz="2400"/>
              <a:t>.  </a:t>
            </a:r>
            <a:r>
              <a:rPr sz="2400">
                <a:latin typeface="Lucida Grande"/>
                <a:ea typeface="Lucida Grande"/>
                <a:cs typeface="Lucida Grande"/>
                <a:sym typeface="Lucida Grande"/>
              </a:rPr>
              <a:t>▪</a:t>
            </a:r>
            <a:endParaRPr sz="2400"/>
          </a:p>
          <a:p>
            <a:pPr lvl="1">
              <a:tabLst>
                <a:tab pos="1244600" algn="l"/>
              </a:tabLst>
              <a:defRPr sz="1800"/>
            </a:pPr>
            <a:endParaRPr sz="2400"/>
          </a:p>
          <a:p>
            <a:pPr lvl="1">
              <a:tabLst>
                <a:tab pos="1244600" algn="l"/>
              </a:tabLst>
              <a:defRPr sz="1800"/>
            </a:pPr>
            <a:endParaRPr sz="2400"/>
          </a:p>
          <a:p>
            <a:pPr lvl="1">
              <a:tabLst>
                <a:tab pos="1244600" algn="l"/>
              </a:tabLst>
              <a:defRPr sz="1800"/>
            </a:pPr>
            <a:endParaRPr sz="2400"/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Useful facts from calculus.  </a:t>
            </a:r>
            <a:r>
              <a:rPr sz="2400">
                <a:uFill>
                  <a:solidFill/>
                </a:uFill>
              </a:rPr>
              <a:t>As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uFill>
                  <a:solidFill/>
                </a:uFill>
              </a:rPr>
              <a:t> increases from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2</a:t>
            </a:r>
            <a:r>
              <a:rPr sz="2400">
                <a:uFill>
                  <a:solidFill/>
                </a:uFill>
              </a:rPr>
              <a:t>, the function: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(1 </a:t>
            </a:r>
            <a:r>
              <a:rPr sz="2400">
                <a:uFill>
                  <a:solidFill/>
                </a:uFill>
              </a:rPr>
              <a:t>–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1/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 i="1" baseline="305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n  </a:t>
            </a:r>
            <a:r>
              <a:rPr sz="2400" baseline="305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-1</a:t>
            </a:r>
            <a:r>
              <a:rPr sz="2400"/>
              <a:t> converges monotonically from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1/4</a:t>
            </a:r>
            <a:r>
              <a:rPr sz="2400"/>
              <a:t> up to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1 /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(1 </a:t>
            </a:r>
            <a:r>
              <a:rPr sz="2400">
                <a:uFill>
                  <a:solidFill/>
                </a:uFill>
              </a:rPr>
              <a:t>–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1/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 i="1" baseline="305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n </a:t>
            </a:r>
            <a:r>
              <a:rPr sz="2400" baseline="305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– 1</a:t>
            </a:r>
            <a:r>
              <a:rPr sz="2400"/>
              <a:t> converges monotonically from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1/2</a:t>
            </a:r>
            <a:r>
              <a:rPr sz="2400"/>
              <a:t> down to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1 /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/>
              <a:t>.</a:t>
            </a:r>
          </a:p>
        </p:txBody>
      </p:sp>
      <p:sp>
        <p:nvSpPr>
          <p:cNvPr id="104" name="Shape 104"/>
          <p:cNvSpPr/>
          <p:nvPr/>
        </p:nvSpPr>
        <p:spPr>
          <a:xfrm>
            <a:off x="3336885" y="5040771"/>
            <a:ext cx="2512121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</a:lvl1pPr>
          </a:lstStyle>
          <a:p>
            <a:pPr defTabSz="1449492">
              <a:defRPr sz="1800">
                <a:solidFill>
                  <a:srgbClr val="000000"/>
                </a:solidFill>
              </a:defRPr>
            </a:pPr>
            <a:r>
              <a:t>process i requests access</a:t>
            </a:r>
          </a:p>
        </p:txBody>
      </p:sp>
      <p:sp>
        <p:nvSpPr>
          <p:cNvPr id="105" name="Shape 105"/>
          <p:cNvSpPr/>
          <p:nvPr/>
        </p:nvSpPr>
        <p:spPr>
          <a:xfrm flipH="1">
            <a:off x="5735320" y="4669918"/>
            <a:ext cx="210201" cy="302838"/>
          </a:xfrm>
          <a:prstGeom prst="line">
            <a:avLst/>
          </a:prstGeom>
          <a:ln w="25400">
            <a:solidFill>
              <a:srgbClr val="8D3124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6740387" y="5046133"/>
            <a:ext cx="4764585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Helvetica"/>
              <a:tabLst>
                <a:tab pos="1066800" algn="l"/>
              </a:tabLst>
            </a:lvl1pPr>
          </a:lstStyle>
          <a:p>
            <a:pPr defTabSz="1449492">
              <a:defRPr sz="1800">
                <a:solidFill>
                  <a:srgbClr val="000000"/>
                </a:solidFill>
              </a:defRPr>
            </a:pPr>
            <a:r>
              <a:t>none of remaining n-1 processes request access</a:t>
            </a:r>
          </a:p>
        </p:txBody>
      </p:sp>
      <p:sp>
        <p:nvSpPr>
          <p:cNvPr id="107" name="Shape 107"/>
          <p:cNvSpPr/>
          <p:nvPr/>
        </p:nvSpPr>
        <p:spPr>
          <a:xfrm>
            <a:off x="3090897" y="6594687"/>
            <a:ext cx="302107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</a:lvl1pPr>
          </a:lstStyle>
          <a:p>
            <a:pPr defTabSz="1449492">
              <a:defRPr sz="1800">
                <a:solidFill>
                  <a:srgbClr val="000000"/>
                </a:solidFill>
              </a:defRPr>
            </a:pPr>
            <a:r>
              <a:t>value that maximizes Pr[S(i, t)]</a:t>
            </a:r>
          </a:p>
        </p:txBody>
      </p:sp>
      <p:sp>
        <p:nvSpPr>
          <p:cNvPr id="108" name="Shape 108"/>
          <p:cNvSpPr/>
          <p:nvPr/>
        </p:nvSpPr>
        <p:spPr>
          <a:xfrm>
            <a:off x="3238500" y="6081645"/>
            <a:ext cx="224932" cy="328469"/>
          </a:xfrm>
          <a:prstGeom prst="line">
            <a:avLst/>
          </a:prstGeom>
          <a:ln w="25400">
            <a:solidFill>
              <a:srgbClr val="8D3124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6932789" y="6591300"/>
            <a:ext cx="2111552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Helvetica"/>
              <a:tabLst>
                <a:tab pos="1066800" algn="l"/>
              </a:tabLst>
            </a:lvl1pPr>
          </a:lstStyle>
          <a:p>
            <a:pPr defTabSz="1449492">
              <a:defRPr sz="1800">
                <a:solidFill>
                  <a:srgbClr val="000000"/>
                </a:solidFill>
              </a:defRPr>
            </a:pPr>
            <a:r>
              <a:t>between 1/e and 1/2</a:t>
            </a:r>
          </a:p>
        </p:txBody>
      </p:sp>
      <p:grpSp>
        <p:nvGrpSpPr>
          <p:cNvPr id="2" name="Group 112"/>
          <p:cNvGrpSpPr/>
          <p:nvPr/>
        </p:nvGrpSpPr>
        <p:grpSpPr>
          <a:xfrm rot="5400000">
            <a:off x="7516848" y="5451218"/>
            <a:ext cx="835660" cy="1424659"/>
            <a:chOff x="0" y="0"/>
            <a:chExt cx="835659" cy="1424657"/>
          </a:xfrm>
        </p:grpSpPr>
        <p:sp>
          <p:nvSpPr>
            <p:cNvPr id="110" name="Shape 110"/>
            <p:cNvSpPr/>
            <p:nvPr/>
          </p:nvSpPr>
          <p:spPr>
            <a:xfrm>
              <a:off x="392333" y="0"/>
              <a:ext cx="149014" cy="1424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965" y="0"/>
                    <a:pt x="10800" y="806"/>
                    <a:pt x="10800" y="1800"/>
                  </a:cubicBezTo>
                  <a:lnTo>
                    <a:pt x="10800" y="8777"/>
                  </a:lnTo>
                  <a:cubicBezTo>
                    <a:pt x="10800" y="9771"/>
                    <a:pt x="15635" y="10577"/>
                    <a:pt x="21600" y="10577"/>
                  </a:cubicBezTo>
                  <a:cubicBezTo>
                    <a:pt x="15635" y="10577"/>
                    <a:pt x="10800" y="11383"/>
                    <a:pt x="10800" y="12377"/>
                  </a:cubicBezTo>
                  <a:lnTo>
                    <a:pt x="10800" y="19800"/>
                  </a:lnTo>
                  <a:cubicBezTo>
                    <a:pt x="10800" y="20794"/>
                    <a:pt x="5965" y="21600"/>
                    <a:pt x="0" y="21600"/>
                  </a:cubicBezTo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111" name="Shape 111"/>
            <p:cNvSpPr/>
            <p:nvPr/>
          </p:nvSpPr>
          <p:spPr>
            <a:xfrm rot="16200000">
              <a:off x="354329" y="294499"/>
              <a:ext cx="127001" cy="835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9691" marR="9691">
                <a:buFont typeface="Helvetica"/>
                <a:tabLst>
                  <a:tab pos="1066800" algn="l"/>
                </a:tabLst>
                <a:defRPr sz="2200"/>
              </a:lvl1pPr>
            </a:lstStyle>
            <a:p>
              <a:pPr defTabSz="1449492">
                <a:defRPr sz="1800">
                  <a:solidFill>
                    <a:srgbClr val="000000"/>
                  </a:solidFill>
                </a:defRPr>
              </a:pPr>
              <a:r>
                <a:t/>
              </a:r>
              <a:br/>
              <a:endParaRPr/>
            </a:p>
          </p:txBody>
        </p:sp>
      </p:grpSp>
      <p:sp>
        <p:nvSpPr>
          <p:cNvPr id="113" name="Shape 113"/>
          <p:cNvSpPr/>
          <p:nvPr/>
        </p:nvSpPr>
        <p:spPr>
          <a:xfrm>
            <a:off x="6718300" y="4699000"/>
            <a:ext cx="210201" cy="302838"/>
          </a:xfrm>
          <a:prstGeom prst="line">
            <a:avLst/>
          </a:prstGeom>
          <a:ln w="25400">
            <a:solidFill>
              <a:srgbClr val="8D3124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Claim.  </a:t>
            </a:r>
            <a:r>
              <a:rPr sz="2400">
                <a:uFill>
                  <a:solidFill/>
                </a:uFill>
              </a:rPr>
              <a:t>The probability that process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>
                <a:uFill>
                  <a:solidFill/>
                </a:uFill>
              </a:rPr>
              <a:t> fails to access the database in</a:t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>en rounds is at most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1 /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>
                <a:uFill>
                  <a:solidFill/>
                </a:uFill>
              </a:rPr>
              <a:t>. After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e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⋅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ln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>
                <a:uFill>
                  <a:solidFill/>
                </a:uFill>
              </a:rPr>
              <a:t> rounds, the probability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≤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 baseline="305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-</a:t>
            </a:r>
            <a:r>
              <a:rPr sz="2400" i="1" baseline="305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>
                <a:uFill>
                  <a:solidFill/>
                </a:uFill>
              </a:rPr>
              <a:t>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Pf.  </a:t>
            </a:r>
            <a:r>
              <a:rPr sz="2400">
                <a:uFill>
                  <a:solidFill/>
                </a:uFill>
              </a:rPr>
              <a:t>Let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F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[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] =</a:t>
            </a:r>
            <a:r>
              <a:rPr sz="2400">
                <a:uFill>
                  <a:solidFill/>
                </a:uFill>
              </a:rPr>
              <a:t> event that process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>
                <a:uFill>
                  <a:solidFill/>
                </a:uFill>
              </a:rPr>
              <a:t> fails to access database in rounds 1 through t. By independence and previous claim, we have</a:t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Pr [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F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[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i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]]  ≤  (1 – 1/(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en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))</a:t>
            </a:r>
            <a:r>
              <a:rPr sz="2400" i="1" baseline="305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t</a:t>
            </a:r>
            <a:r>
              <a:rPr sz="2400">
                <a:uFill>
                  <a:solidFill/>
                </a:uFill>
              </a:rPr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endParaRPr sz="2400"/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Choose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= ⎡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 baseline="-20250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⋅</a:t>
            </a:r>
            <a:r>
              <a:rPr sz="2400" baseline="-20250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⎤</a:t>
            </a:r>
            <a:r>
              <a:rPr sz="2400"/>
              <a:t>: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Choose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= ⎡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 baseline="-20250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⋅</a:t>
            </a:r>
            <a:r>
              <a:rPr sz="2400" baseline="-20250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⎤ ⎡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ln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⎤</a:t>
            </a:r>
            <a:r>
              <a:rPr sz="2400"/>
              <a:t>:</a:t>
            </a:r>
          </a:p>
        </p:txBody>
      </p:sp>
      <p:sp>
        <p:nvSpPr>
          <p:cNvPr id="116" name="Shape 116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27</a:t>
            </a:fld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Contention Resolution:  randomized protocol</a:t>
            </a:r>
          </a:p>
        </p:txBody>
      </p:sp>
      <p:pic>
        <p:nvPicPr>
          <p:cNvPr id="119" name="image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403991" y="4595706"/>
            <a:ext cx="5549900" cy="558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.pdf"/>
          <p:cNvPicPr/>
          <p:nvPr/>
        </p:nvPicPr>
        <p:blipFill>
          <a:blip r:embed="rId3" cstate="print">
            <a:extLst/>
          </a:blip>
          <a:srcRect t="1033"/>
          <a:stretch>
            <a:fillRect/>
          </a:stretch>
        </p:blipFill>
        <p:spPr>
          <a:xfrm>
            <a:off x="5410764" y="5715000"/>
            <a:ext cx="3924301" cy="5404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28</a:t>
            </a:fld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1409700" y="7696200"/>
            <a:ext cx="9537700" cy="1079500"/>
          </a:xfrm>
          <a:prstGeom prst="rect">
            <a:avLst/>
          </a:prstGeom>
          <a:solidFill>
            <a:srgbClr val="CBCBCB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Contention Resolution:  randomized protocol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Claim.  </a:t>
            </a:r>
            <a:r>
              <a:rPr sz="2400">
                <a:uFill>
                  <a:solidFill/>
                </a:uFill>
              </a:rPr>
              <a:t>The probability that </a:t>
            </a:r>
            <a:r>
              <a:rPr sz="2400"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all</a:t>
            </a:r>
            <a:r>
              <a:rPr sz="2400">
                <a:uFill>
                  <a:solidFill/>
                </a:uFill>
              </a:rPr>
              <a:t> processes succeed within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2e ⋅</a:t>
            </a:r>
            <a:r>
              <a:rPr sz="2400" baseline="-2025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 ln n</a:t>
            </a:r>
            <a:r>
              <a:rPr sz="2400">
                <a:uFill>
                  <a:solidFill/>
                </a:uFill>
              </a:rPr>
              <a:t> rounds</a:t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>is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≥ 1 – 1</a:t>
            </a:r>
            <a:r>
              <a:rPr sz="2400" baseline="-5999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/</a:t>
            </a:r>
            <a:r>
              <a:rPr sz="2400" baseline="-5999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uFill>
                  <a:solidFill/>
                </a:uFill>
              </a:rPr>
              <a:t>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Pf.  </a:t>
            </a:r>
            <a:r>
              <a:rPr sz="2400">
                <a:uFill>
                  <a:solidFill/>
                </a:uFill>
              </a:rPr>
              <a:t>Let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F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[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] =</a:t>
            </a:r>
            <a:r>
              <a:rPr sz="2400">
                <a:uFill>
                  <a:solidFill/>
                </a:uFill>
              </a:rPr>
              <a:t> event that at least one of the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uFill>
                  <a:solidFill/>
                </a:uFill>
              </a:rPr>
              <a:t> processes fails to access database in any of the rounds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1</a:t>
            </a:r>
            <a:r>
              <a:rPr sz="2400">
                <a:uFill>
                  <a:solidFill/>
                </a:uFill>
              </a:rPr>
              <a:t> through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>
                <a:uFill>
                  <a:solidFill/>
                </a:uFill>
              </a:rPr>
              <a:t>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48AA"/>
              </a:solidFill>
            </a:endParaRPr>
          </a:p>
          <a:p>
            <a:pPr lvl="1">
              <a:tabLst>
                <a:tab pos="1244600" algn="l"/>
              </a:tabLst>
              <a:defRPr sz="1800"/>
            </a:pPr>
            <a:endParaRPr sz="2400"/>
          </a:p>
          <a:p>
            <a:pPr lvl="1">
              <a:tabLst>
                <a:tab pos="1244600" algn="l"/>
              </a:tabLst>
              <a:defRPr sz="1800"/>
            </a:pPr>
            <a:endParaRPr sz="2400"/>
          </a:p>
          <a:p>
            <a:pPr lvl="1">
              <a:tabLst>
                <a:tab pos="1244600" algn="l"/>
              </a:tabLst>
              <a:defRPr sz="1800"/>
            </a:pPr>
            <a:endParaRPr sz="2400"/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Choosing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= 2 ⎡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en⎤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⎡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c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ln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⎤</a:t>
            </a:r>
            <a:r>
              <a:rPr sz="2400"/>
              <a:t> yields 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Pr[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F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[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]] ≤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·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 baseline="30500">
                <a:latin typeface="Times Roman"/>
                <a:ea typeface="Times Roman"/>
                <a:cs typeface="Times Roman"/>
                <a:sym typeface="Times Roman"/>
              </a:rPr>
              <a:t>-2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= 1</a:t>
            </a:r>
            <a:r>
              <a:rPr sz="2400" baseline="-5999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/</a:t>
            </a:r>
            <a:r>
              <a:rPr sz="2400" baseline="-5999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/>
              <a:t>.  </a:t>
            </a:r>
            <a:r>
              <a:rPr sz="2400">
                <a:latin typeface="Lucida Grande"/>
                <a:ea typeface="Lucida Grande"/>
                <a:cs typeface="Lucida Grande"/>
                <a:sym typeface="Lucida Grande"/>
              </a:rPr>
              <a:t>▪</a:t>
            </a:r>
            <a:endParaRPr sz="2400"/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       Union bound.  </a:t>
            </a:r>
            <a:r>
              <a:rPr sz="2400">
                <a:uFill>
                  <a:solidFill/>
                </a:uFill>
              </a:rPr>
              <a:t>Given events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 baseline="-2025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1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…,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 i="1" baseline="-2025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uFill>
                  <a:solidFill/>
                </a:uFill>
              </a:rPr>
              <a:t>,</a:t>
            </a:r>
          </a:p>
        </p:txBody>
      </p:sp>
      <p:pic>
        <p:nvPicPr>
          <p:cNvPr id="127" name="image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480300" y="7797800"/>
            <a:ext cx="3086100" cy="800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.pd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573866" y="4013200"/>
            <a:ext cx="7787077" cy="80010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/>
        </p:nvSpPr>
        <p:spPr>
          <a:xfrm>
            <a:off x="5856390" y="5149991"/>
            <a:ext cx="1271688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</a:lvl1pPr>
          </a:lstStyle>
          <a:p>
            <a:pPr defTabSz="1449492">
              <a:defRPr sz="1800">
                <a:solidFill>
                  <a:srgbClr val="000000"/>
                </a:solidFill>
              </a:defRPr>
            </a:pPr>
            <a:r>
              <a:t>union bound</a:t>
            </a:r>
          </a:p>
        </p:txBody>
      </p:sp>
      <p:sp>
        <p:nvSpPr>
          <p:cNvPr id="130" name="Shape 130"/>
          <p:cNvSpPr/>
          <p:nvPr/>
        </p:nvSpPr>
        <p:spPr>
          <a:xfrm>
            <a:off x="6502400" y="4672908"/>
            <a:ext cx="0" cy="345004"/>
          </a:xfrm>
          <a:prstGeom prst="line">
            <a:avLst/>
          </a:prstGeom>
          <a:ln w="25400">
            <a:solidFill>
              <a:srgbClr val="8D3124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8134773" y="5143500"/>
            <a:ext cx="1388770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Helvetica"/>
              <a:tabLst>
                <a:tab pos="1066800" algn="l"/>
              </a:tabLst>
            </a:lvl1pPr>
          </a:lstStyle>
          <a:p>
            <a:pPr defTabSz="1449492">
              <a:defRPr sz="1800">
                <a:solidFill>
                  <a:srgbClr val="000000"/>
                </a:solidFill>
              </a:defRPr>
            </a:pPr>
            <a:r>
              <a:t>previous slide</a:t>
            </a:r>
          </a:p>
        </p:txBody>
      </p:sp>
      <p:sp>
        <p:nvSpPr>
          <p:cNvPr id="132" name="Shape 132"/>
          <p:cNvSpPr/>
          <p:nvPr/>
        </p:nvSpPr>
        <p:spPr>
          <a:xfrm>
            <a:off x="8775700" y="4673600"/>
            <a:ext cx="0" cy="345003"/>
          </a:xfrm>
          <a:prstGeom prst="line">
            <a:avLst/>
          </a:prstGeom>
          <a:ln w="25400">
            <a:solidFill>
              <a:srgbClr val="8D3124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143000"/>
            <a:ext cx="11704320" cy="7569769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Arial" charset="0"/>
            </a:endParaRPr>
          </a:p>
          <a:p>
            <a:pPr algn="ctr">
              <a:buNone/>
            </a:pPr>
            <a:endParaRPr lang="en-US" sz="6000" dirty="0" smtClean="0">
              <a:latin typeface="Arial" charset="0"/>
            </a:endParaRPr>
          </a:p>
          <a:p>
            <a:pPr algn="ctr">
              <a:buNone/>
            </a:pPr>
            <a:r>
              <a:rPr lang="en-US" sz="6000" dirty="0" smtClean="0">
                <a:latin typeface="Arial" charset="0"/>
              </a:rPr>
              <a:t>Global </a:t>
            </a:r>
          </a:p>
          <a:p>
            <a:pPr algn="ctr">
              <a:buNone/>
            </a:pPr>
            <a:r>
              <a:rPr lang="en-US" sz="6000" dirty="0" smtClean="0">
                <a:latin typeface="Arial" charset="0"/>
              </a:rPr>
              <a:t>min cut</a:t>
            </a:r>
            <a:endParaRPr lang="en-US" sz="6000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34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55056" indent="-405801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23161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272424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21704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70965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220225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869496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518749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5C0258-400D-A245-AD43-A4FB815DD137}" type="slidenum">
              <a:rPr lang="en-US" sz="2000">
                <a:solidFill>
                  <a:srgbClr val="000000"/>
                </a:solidFill>
              </a:rPr>
              <a:pPr eaLnBrk="1" hangingPunct="1"/>
              <a:t>29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781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May 29, 2014</a:t>
            </a: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F91C7F-1DAD-42BB-A533-8ADF392D1804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3</a:t>
            </a:fld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Optimization Problems</a:t>
            </a:r>
          </a:p>
        </p:txBody>
      </p:sp>
      <p:sp>
        <p:nvSpPr>
          <p:cNvPr id="96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hard problems (especially </a:t>
            </a:r>
            <a:r>
              <a:rPr lang="en-US" b="1" dirty="0" smtClean="0"/>
              <a:t>NP</a:t>
            </a:r>
            <a:r>
              <a:rPr lang="en-US" dirty="0" smtClean="0"/>
              <a:t>-hard) are </a:t>
            </a:r>
            <a:r>
              <a:rPr lang="en-US" dirty="0" smtClean="0">
                <a:solidFill>
                  <a:srgbClr val="FF0000"/>
                </a:solidFill>
              </a:rPr>
              <a:t>optimization</a:t>
            </a:r>
            <a:r>
              <a:rPr lang="en-US" dirty="0" smtClean="0"/>
              <a:t> problems</a:t>
            </a:r>
          </a:p>
          <a:p>
            <a:pPr lvl="1"/>
            <a:r>
              <a:rPr lang="en-US" dirty="0" smtClean="0"/>
              <a:t>e.g. </a:t>
            </a:r>
            <a:r>
              <a:rPr lang="en-US" dirty="0" smtClean="0">
                <a:solidFill>
                  <a:schemeClr val="accent2"/>
                </a:solidFill>
              </a:rPr>
              <a:t>find </a:t>
            </a:r>
            <a:r>
              <a:rPr lang="en-US" i="1" dirty="0" smtClean="0">
                <a:solidFill>
                  <a:schemeClr val="accent2"/>
                </a:solidFill>
              </a:rPr>
              <a:t>shortest</a:t>
            </a:r>
            <a:r>
              <a:rPr lang="en-US" dirty="0" smtClean="0">
                <a:solidFill>
                  <a:schemeClr val="accent2"/>
                </a:solidFill>
              </a:rPr>
              <a:t> TSP tour</a:t>
            </a:r>
          </a:p>
          <a:p>
            <a:pPr lvl="1"/>
            <a:r>
              <a:rPr lang="en-US" dirty="0" smtClean="0"/>
              <a:t>e.g. </a:t>
            </a:r>
            <a:r>
              <a:rPr lang="en-US" dirty="0" smtClean="0">
                <a:solidFill>
                  <a:schemeClr val="accent2"/>
                </a:solidFill>
              </a:rPr>
              <a:t>find </a:t>
            </a:r>
            <a:r>
              <a:rPr lang="en-US" i="1" dirty="0" smtClean="0">
                <a:solidFill>
                  <a:schemeClr val="accent2"/>
                </a:solidFill>
              </a:rPr>
              <a:t>smallest</a:t>
            </a:r>
            <a:r>
              <a:rPr lang="en-US" dirty="0" smtClean="0">
                <a:solidFill>
                  <a:schemeClr val="accent2"/>
                </a:solidFill>
              </a:rPr>
              <a:t> vertex cover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e.g. </a:t>
            </a:r>
            <a:r>
              <a:rPr lang="en-US" dirty="0" smtClean="0">
                <a:solidFill>
                  <a:schemeClr val="accent2"/>
                </a:solidFill>
              </a:rPr>
              <a:t>find </a:t>
            </a:r>
            <a:r>
              <a:rPr lang="en-US" i="1" dirty="0" smtClean="0">
                <a:solidFill>
                  <a:schemeClr val="accent2"/>
                </a:solidFill>
              </a:rPr>
              <a:t>largest</a:t>
            </a:r>
            <a:r>
              <a:rPr lang="en-US" dirty="0" smtClean="0">
                <a:solidFill>
                  <a:schemeClr val="accent2"/>
                </a:solidFill>
              </a:rPr>
              <a:t> clique</a:t>
            </a:r>
          </a:p>
          <a:p>
            <a:pPr lvl="1"/>
            <a:endParaRPr lang="en-US" b="1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/>
              <a:t>may be minimization or maximization problem</a:t>
            </a:r>
          </a:p>
          <a:p>
            <a:pPr lvl="1"/>
            <a:r>
              <a:rPr lang="en-US" dirty="0" smtClean="0"/>
              <a:t>“OPT” = value of optimal solution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42" name="Shape 142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30</a:t>
            </a:fld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Global minimum cut</a:t>
            </a:r>
          </a:p>
        </p:txBody>
      </p:sp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Global min cut.  </a:t>
            </a:r>
            <a:r>
              <a:rPr sz="2400">
                <a:uFill>
                  <a:solidFill/>
                </a:uFill>
              </a:rPr>
              <a:t>Given a connected, undirected graph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G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= 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>
                <a:uFill>
                  <a:solidFill/>
                </a:uFill>
              </a:rPr>
              <a:t>,</a:t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>find a cut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A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B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>
                <a:uFill>
                  <a:solidFill/>
                </a:uFill>
              </a:rPr>
              <a:t> of minimum cardinality.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Applications.  </a:t>
            </a:r>
            <a:r>
              <a:rPr sz="2400">
                <a:uFill>
                  <a:solidFill/>
                </a:uFill>
              </a:rPr>
              <a:t>Partitioning items in a database, identify clusters of related documents, network reliability, network design, circuit design, TSP solvers.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Network flow solution. 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Replace every edge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/>
              <a:t> with two antiparallel edges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/>
              <a:t> and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Pick some vertex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/>
              <a:t> and compute min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-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/>
              <a:t> cut separating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/>
              <a:t> from each other vertex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∈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/>
              <a:t>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False intuition.  </a:t>
            </a:r>
            <a:r>
              <a:rPr sz="2400">
                <a:uFill>
                  <a:solidFill/>
                </a:uFill>
              </a:rPr>
              <a:t>Global min-cut is harder than min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s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-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t</a:t>
            </a:r>
            <a:r>
              <a:rPr sz="2400">
                <a:uFill>
                  <a:solidFill/>
                </a:uFill>
              </a:rPr>
              <a:t> cut.</a:t>
            </a:r>
          </a:p>
        </p:txBody>
      </p:sp>
      <p:pic>
        <p:nvPicPr>
          <p:cNvPr id="145" name="image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403058" y="4669084"/>
            <a:ext cx="203201" cy="419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48" name="Shape 148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31</a:t>
            </a:fld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Contraction algorithm</a:t>
            </a:r>
          </a:p>
        </p:txBody>
      </p:sp>
      <p:sp>
        <p:nvSpPr>
          <p:cNvPr id="150" name="Shape 15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48AA"/>
                </a:solidFill>
              </a:rPr>
              <a:t>Contraction algorithm.  </a:t>
            </a:r>
            <a:r>
              <a:rPr sz="2400" dirty="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rPr>
              <a:t>[Karger 1995]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dirty="0"/>
              <a:t>Pick an edge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 = (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 dirty="0"/>
              <a:t> uniformly at random.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dirty="0"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Contract</a:t>
            </a:r>
            <a:r>
              <a:rPr sz="2400" dirty="0"/>
              <a:t> edge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 dirty="0"/>
              <a:t>.</a:t>
            </a:r>
          </a:p>
          <a:p>
            <a:pPr lvl="2">
              <a:tabLst>
                <a:tab pos="1244600" algn="l"/>
              </a:tabLst>
              <a:defRPr sz="1800"/>
            </a:pPr>
            <a:r>
              <a:rPr sz="2400" dirty="0"/>
              <a:t>replace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 dirty="0"/>
              <a:t> and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 dirty="0"/>
              <a:t> by single new super-node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w</a:t>
            </a:r>
            <a:endParaRPr sz="2400" dirty="0"/>
          </a:p>
          <a:p>
            <a:pPr lvl="2">
              <a:tabLst>
                <a:tab pos="1244600" algn="l"/>
              </a:tabLst>
              <a:defRPr sz="1800"/>
            </a:pPr>
            <a:r>
              <a:rPr sz="2400" dirty="0"/>
              <a:t>preserve edges, updating endpoints of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 dirty="0"/>
              <a:t> and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 dirty="0"/>
              <a:t> to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w</a:t>
            </a:r>
            <a:endParaRPr sz="2400" dirty="0"/>
          </a:p>
          <a:p>
            <a:pPr lvl="2">
              <a:tabLst>
                <a:tab pos="1244600" algn="l"/>
              </a:tabLst>
              <a:defRPr sz="1800"/>
            </a:pPr>
            <a:r>
              <a:rPr sz="2400" dirty="0"/>
              <a:t>keep parallel edges, but delete self-loops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dirty="0"/>
              <a:t>Repeat until graph has just two nodes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 baseline="-20250" dirty="0">
                <a:latin typeface="Times Roman"/>
                <a:ea typeface="Times Roman"/>
                <a:cs typeface="Times Roman"/>
                <a:sym typeface="Times Roman"/>
              </a:rPr>
              <a:t>1</a:t>
            </a:r>
            <a:r>
              <a:rPr sz="2400" dirty="0"/>
              <a:t> and </a:t>
            </a:r>
            <a:r>
              <a:rPr sz="2400" i="1" dirty="0" smtClean="0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 baseline="-20250" dirty="0" smtClean="0">
                <a:latin typeface="Times Roman"/>
                <a:ea typeface="Times Roman"/>
                <a:cs typeface="Times Roman"/>
                <a:sym typeface="Times Roman"/>
              </a:rPr>
              <a:t>1</a:t>
            </a:r>
            <a:r>
              <a:rPr lang="en-US" dirty="0"/>
              <a:t>'</a:t>
            </a:r>
            <a:endParaRPr sz="2400" dirty="0"/>
          </a:p>
          <a:p>
            <a:pPr lvl="1">
              <a:tabLst>
                <a:tab pos="1244600" algn="l"/>
              </a:tabLst>
              <a:defRPr sz="1800"/>
            </a:pPr>
            <a:r>
              <a:rPr sz="2400" dirty="0"/>
              <a:t>Return the cut (all nodes that were contracted to form v</a:t>
            </a:r>
            <a:r>
              <a:rPr sz="2400" baseline="-20250" dirty="0"/>
              <a:t>1</a:t>
            </a:r>
            <a:r>
              <a:rPr sz="2400" dirty="0"/>
              <a:t>).</a:t>
            </a:r>
          </a:p>
        </p:txBody>
      </p:sp>
      <p:pic>
        <p:nvPicPr>
          <p:cNvPr id="151" name="image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403058" y="4669084"/>
            <a:ext cx="203201" cy="4191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54"/>
          <p:cNvGrpSpPr/>
          <p:nvPr/>
        </p:nvGrpSpPr>
        <p:grpSpPr>
          <a:xfrm>
            <a:off x="2705099" y="7389707"/>
            <a:ext cx="390597" cy="390596"/>
            <a:chOff x="0" y="0"/>
            <a:chExt cx="390595" cy="390595"/>
          </a:xfrm>
        </p:grpSpPr>
        <p:sp>
          <p:nvSpPr>
            <p:cNvPr id="152" name="Shape 152"/>
            <p:cNvSpPr/>
            <p:nvPr/>
          </p:nvSpPr>
          <p:spPr>
            <a:xfrm>
              <a:off x="0" y="0"/>
              <a:ext cx="390596" cy="390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606060"/>
            </a:solidFill>
            <a:ln w="12700" cap="flat">
              <a:noFill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153" name="Shape 153"/>
            <p:cNvSpPr/>
            <p:nvPr/>
          </p:nvSpPr>
          <p:spPr>
            <a:xfrm>
              <a:off x="55352" y="25682"/>
              <a:ext cx="288358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Clr>
                  <a:srgbClr val="FFFFFF"/>
                </a:buClr>
                <a:buFont typeface="Helvetica"/>
                <a:tabLst>
                  <a:tab pos="1066800" algn="l"/>
                </a:tabLst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defTabSz="1449492">
                <a:defRPr>
                  <a:solidFill>
                    <a:srgbClr val="000000"/>
                  </a:solidFill>
                  <a:uFillTx/>
                </a:defRPr>
              </a:pPr>
              <a:r>
                <a:t>u</a:t>
              </a:r>
            </a:p>
          </p:txBody>
        </p:sp>
      </p:grpSp>
      <p:grpSp>
        <p:nvGrpSpPr>
          <p:cNvPr id="3" name="Group 157"/>
          <p:cNvGrpSpPr/>
          <p:nvPr/>
        </p:nvGrpSpPr>
        <p:grpSpPr>
          <a:xfrm>
            <a:off x="4486204" y="7389707"/>
            <a:ext cx="390597" cy="390596"/>
            <a:chOff x="0" y="0"/>
            <a:chExt cx="390595" cy="390595"/>
          </a:xfrm>
        </p:grpSpPr>
        <p:sp>
          <p:nvSpPr>
            <p:cNvPr id="155" name="Shape 155"/>
            <p:cNvSpPr/>
            <p:nvPr/>
          </p:nvSpPr>
          <p:spPr>
            <a:xfrm>
              <a:off x="0" y="0"/>
              <a:ext cx="390596" cy="390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606060"/>
            </a:solidFill>
            <a:ln w="12700" cap="flat">
              <a:noFill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156" name="Shape 156"/>
            <p:cNvSpPr/>
            <p:nvPr/>
          </p:nvSpPr>
          <p:spPr>
            <a:xfrm>
              <a:off x="62895" y="25682"/>
              <a:ext cx="264806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Clr>
                  <a:srgbClr val="FFFFFF"/>
                </a:buClr>
                <a:buFont typeface="Helvetica"/>
                <a:tabLst>
                  <a:tab pos="1066800" algn="l"/>
                </a:tabLst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defTabSz="1449492">
                <a:defRPr>
                  <a:solidFill>
                    <a:srgbClr val="000000"/>
                  </a:solidFill>
                  <a:uFillTx/>
                </a:defRPr>
              </a:pPr>
              <a:r>
                <a:t>v</a:t>
              </a:r>
            </a:p>
          </p:txBody>
        </p:sp>
      </p:grpSp>
      <p:sp>
        <p:nvSpPr>
          <p:cNvPr id="189" name="Shape 189"/>
          <p:cNvSpPr/>
          <p:nvPr/>
        </p:nvSpPr>
        <p:spPr>
          <a:xfrm>
            <a:off x="3094756" y="7585004"/>
            <a:ext cx="1391398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25400">
            <a:solidFill/>
            <a:miter lim="400000"/>
          </a:ln>
        </p:spPr>
        <p:txBody>
          <a:bodyPr/>
          <a:lstStyle/>
          <a:p>
            <a:pPr defTabSz="1449492">
              <a:tabLst>
                <a:tab pos="1066800" algn="l"/>
              </a:tabLst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2705100" y="6046329"/>
            <a:ext cx="390596" cy="390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CBCBCB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2900397" y="6436905"/>
            <a:ext cx="1" cy="952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extrusionOk="0">
                <a:moveTo>
                  <a:pt x="16200" y="0"/>
                </a:moveTo>
                <a:cubicBezTo>
                  <a:pt x="-5400" y="7200"/>
                  <a:pt x="-5400" y="14400"/>
                  <a:pt x="16200" y="21600"/>
                </a:cubicBezTo>
              </a:path>
            </a:pathLst>
          </a:custGeom>
          <a:ln w="25400">
            <a:solidFill/>
            <a:miter lim="400000"/>
          </a:ln>
        </p:spPr>
        <p:txBody>
          <a:bodyPr/>
          <a:lstStyle/>
          <a:p>
            <a:pPr defTabSz="1449492">
              <a:tabLst>
                <a:tab pos="1066800" algn="l"/>
              </a:tabLst>
            </a:pP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4486204" y="6046329"/>
            <a:ext cx="390597" cy="390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CBCBCB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4681502" y="6436905"/>
            <a:ext cx="1" cy="952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25400">
            <a:solidFill/>
            <a:miter lim="400000"/>
          </a:ln>
        </p:spPr>
        <p:txBody>
          <a:bodyPr/>
          <a:lstStyle/>
          <a:p>
            <a:pPr defTabSz="1449492">
              <a:tabLst>
                <a:tab pos="1066800" algn="l"/>
              </a:tabLst>
            </a:pP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3056359" y="6359259"/>
            <a:ext cx="1469103" cy="1108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25400">
            <a:solidFill/>
            <a:miter lim="400000"/>
          </a:ln>
        </p:spPr>
        <p:txBody>
          <a:bodyPr/>
          <a:lstStyle/>
          <a:p>
            <a:pPr defTabSz="1449492">
              <a:tabLst>
                <a:tab pos="1066800" algn="l"/>
              </a:tabLst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2705100" y="8604391"/>
            <a:ext cx="390596" cy="390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CBCBCB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193" name="Shape 193"/>
          <p:cNvSpPr/>
          <p:nvPr/>
        </p:nvSpPr>
        <p:spPr>
          <a:xfrm>
            <a:off x="2900397" y="7779325"/>
            <a:ext cx="1" cy="825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7200"/>
                  <a:pt x="0" y="14400"/>
                  <a:pt x="21600" y="21600"/>
                </a:cubicBezTo>
              </a:path>
            </a:pathLst>
          </a:custGeom>
          <a:ln w="25400">
            <a:solidFill/>
            <a:miter lim="400000"/>
          </a:ln>
        </p:spPr>
        <p:txBody>
          <a:bodyPr/>
          <a:lstStyle/>
          <a:p>
            <a:pPr defTabSz="1449492">
              <a:tabLst>
                <a:tab pos="1066800" algn="l"/>
              </a:tabLst>
            </a:pPr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3066231" y="7686249"/>
            <a:ext cx="1453985" cy="21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2" extrusionOk="0">
                <a:moveTo>
                  <a:pt x="21600" y="678"/>
                </a:moveTo>
                <a:cubicBezTo>
                  <a:pt x="14796" y="21600"/>
                  <a:pt x="7596" y="21374"/>
                  <a:pt x="0" y="0"/>
                </a:cubicBezTo>
              </a:path>
            </a:pathLst>
          </a:custGeom>
          <a:ln w="25400">
            <a:solidFill/>
            <a:miter lim="400000"/>
          </a:ln>
        </p:spPr>
        <p:txBody>
          <a:bodyPr/>
          <a:lstStyle/>
          <a:p>
            <a:pPr defTabSz="1449492">
              <a:tabLst>
                <a:tab pos="1066800" algn="l"/>
              </a:tabLst>
            </a:pPr>
            <a:endParaRPr/>
          </a:p>
        </p:txBody>
      </p:sp>
      <p:grpSp>
        <p:nvGrpSpPr>
          <p:cNvPr id="4" name="Group 169"/>
          <p:cNvGrpSpPr/>
          <p:nvPr/>
        </p:nvGrpSpPr>
        <p:grpSpPr>
          <a:xfrm>
            <a:off x="9688124" y="7389707"/>
            <a:ext cx="390597" cy="390596"/>
            <a:chOff x="0" y="0"/>
            <a:chExt cx="390595" cy="390595"/>
          </a:xfrm>
        </p:grpSpPr>
        <p:sp>
          <p:nvSpPr>
            <p:cNvPr id="167" name="Shape 167"/>
            <p:cNvSpPr/>
            <p:nvPr/>
          </p:nvSpPr>
          <p:spPr>
            <a:xfrm>
              <a:off x="0" y="0"/>
              <a:ext cx="390596" cy="390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606060"/>
            </a:solidFill>
            <a:ln w="12700" cap="flat">
              <a:noFill/>
              <a:miter lim="400000"/>
            </a:ln>
            <a:effectLst/>
          </p:spPr>
          <p:txBody>
            <a:bodyPr wrap="square" lIns="139700" tIns="139700" rIns="139700" bIns="139700" numCol="1" anchor="ctr">
              <a:noAutofit/>
            </a:bodyPr>
            <a:lstStyle/>
            <a:p>
              <a:pPr marL="61411" marR="61411" algn="l" defTabSz="457200">
                <a:buFont typeface="Helvetica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sz="2200">
                <a:solidFill>
                  <a:srgbClr val="000000"/>
                </a:solidFill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33985" y="25682"/>
              <a:ext cx="322626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7587" marR="57587">
                <a:buClr>
                  <a:srgbClr val="FFFFFF"/>
                </a:buClr>
                <a:buFont typeface="Helvetica"/>
                <a:tabLst>
                  <a:tab pos="1066800" algn="l"/>
                </a:tabLst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defTabSz="1449492">
                <a:defRPr>
                  <a:solidFill>
                    <a:srgbClr val="000000"/>
                  </a:solidFill>
                  <a:uFillTx/>
                </a:defRPr>
              </a:pPr>
              <a:r>
                <a:t>w</a:t>
              </a:r>
            </a:p>
          </p:txBody>
        </p:sp>
      </p:grpSp>
      <p:sp>
        <p:nvSpPr>
          <p:cNvPr id="170" name="Shape 170"/>
          <p:cNvSpPr/>
          <p:nvPr/>
        </p:nvSpPr>
        <p:spPr>
          <a:xfrm>
            <a:off x="8775700" y="6046329"/>
            <a:ext cx="390596" cy="390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CBCBCB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10555111" y="6046329"/>
            <a:ext cx="390597" cy="390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CBCBCB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9992814" y="6405761"/>
            <a:ext cx="651667" cy="10097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25400">
            <a:solidFill/>
            <a:miter lim="400000"/>
          </a:ln>
        </p:spPr>
        <p:txBody>
          <a:bodyPr/>
          <a:lstStyle/>
          <a:p>
            <a:pPr defTabSz="1449492">
              <a:tabLst>
                <a:tab pos="1066800" algn="l"/>
              </a:tabLst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9080732" y="6403190"/>
            <a:ext cx="687566" cy="1012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25400">
            <a:solidFill/>
            <a:miter lim="400000"/>
          </a:ln>
        </p:spPr>
        <p:txBody>
          <a:bodyPr/>
          <a:lstStyle/>
          <a:p>
            <a:pPr defTabSz="1449492">
              <a:tabLst>
                <a:tab pos="1066800" algn="l"/>
              </a:tabLst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8775700" y="8604391"/>
            <a:ext cx="390596" cy="390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CBCBCB"/>
          </a:solidFill>
          <a:ln w="12700">
            <a:miter lim="400000"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9088323" y="7758403"/>
            <a:ext cx="664849" cy="8850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25400">
            <a:solidFill/>
            <a:miter lim="400000"/>
          </a:ln>
        </p:spPr>
        <p:txBody>
          <a:bodyPr/>
          <a:lstStyle/>
          <a:p>
            <a:pPr defTabSz="1449492">
              <a:tabLst>
                <a:tab pos="1066800" algn="l"/>
              </a:tabLst>
            </a:pP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8971270" y="6436905"/>
            <a:ext cx="723297" cy="1099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5" y="11385"/>
                  <a:pt x="7925" y="18585"/>
                  <a:pt x="21600" y="21600"/>
                </a:cubicBezTo>
              </a:path>
            </a:pathLst>
          </a:custGeom>
          <a:ln w="25400">
            <a:solidFill/>
            <a:miter lim="400000"/>
          </a:ln>
        </p:spPr>
        <p:txBody>
          <a:bodyPr/>
          <a:lstStyle/>
          <a:p>
            <a:pPr defTabSz="1449492">
              <a:tabLst>
                <a:tab pos="1066800" algn="l"/>
              </a:tabLst>
            </a:pPr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6233724" y="6730435"/>
            <a:ext cx="86491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Helvetica"/>
              <a:tabLst>
                <a:tab pos="1066800" algn="l"/>
              </a:tabLst>
              <a:defRPr sz="6800">
                <a:latin typeface="Symbol"/>
                <a:ea typeface="Symbol"/>
                <a:cs typeface="Symbol"/>
                <a:sym typeface="Symbol"/>
              </a:defRPr>
            </a:lvl1pPr>
          </a:lstStyle>
          <a:p>
            <a:pPr defTabSz="1449492">
              <a:defRPr sz="1800">
                <a:solidFill>
                  <a:srgbClr val="000000"/>
                </a:solidFill>
              </a:defRPr>
            </a:pPr>
            <a:r>
              <a:t>⇒</a:t>
            </a:r>
          </a:p>
        </p:txBody>
      </p:sp>
      <p:sp>
        <p:nvSpPr>
          <p:cNvPr id="178" name="Shape 178"/>
          <p:cNvSpPr/>
          <p:nvPr/>
        </p:nvSpPr>
        <p:spPr>
          <a:xfrm>
            <a:off x="5927976" y="7480017"/>
            <a:ext cx="1319512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  <a:defRPr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defTabSz="1449492">
              <a:defRPr sz="1800" b="0">
                <a:solidFill>
                  <a:srgbClr val="000000"/>
                </a:solidFill>
              </a:defRPr>
            </a:pPr>
            <a:r>
              <a:t>contract u-v</a:t>
            </a:r>
          </a:p>
        </p:txBody>
      </p:sp>
      <p:sp>
        <p:nvSpPr>
          <p:cNvPr id="179" name="Shape 179"/>
          <p:cNvSpPr/>
          <p:nvPr/>
        </p:nvSpPr>
        <p:spPr>
          <a:xfrm>
            <a:off x="2757003" y="6792241"/>
            <a:ext cx="266142" cy="304801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 marL="65023" marR="65023" defTabSz="457200">
              <a:buFont typeface="Helvetica"/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a</a:t>
            </a:r>
          </a:p>
        </p:txBody>
      </p:sp>
      <p:sp>
        <p:nvSpPr>
          <p:cNvPr id="180" name="Shape 180"/>
          <p:cNvSpPr/>
          <p:nvPr/>
        </p:nvSpPr>
        <p:spPr>
          <a:xfrm>
            <a:off x="3629942" y="6794500"/>
            <a:ext cx="281941" cy="3048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 marL="65023" marR="65023" defTabSz="457200">
              <a:buFont typeface="Helvetica"/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b</a:t>
            </a:r>
          </a:p>
        </p:txBody>
      </p:sp>
      <p:sp>
        <p:nvSpPr>
          <p:cNvPr id="181" name="Shape 181"/>
          <p:cNvSpPr/>
          <p:nvPr/>
        </p:nvSpPr>
        <p:spPr>
          <a:xfrm>
            <a:off x="4536158" y="6794500"/>
            <a:ext cx="259182" cy="3048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 marL="65023" marR="65023" defTabSz="457200">
              <a:buFont typeface="Helvetica"/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c</a:t>
            </a:r>
          </a:p>
        </p:txBody>
      </p:sp>
      <p:sp>
        <p:nvSpPr>
          <p:cNvPr id="182" name="Shape 182"/>
          <p:cNvSpPr/>
          <p:nvPr/>
        </p:nvSpPr>
        <p:spPr>
          <a:xfrm>
            <a:off x="3632186" y="7797800"/>
            <a:ext cx="267134" cy="3048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 marL="65023" marR="65023" defTabSz="457200">
              <a:buFont typeface="Helvetica"/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e</a:t>
            </a:r>
          </a:p>
        </p:txBody>
      </p:sp>
      <p:sp>
        <p:nvSpPr>
          <p:cNvPr id="183" name="Shape 183"/>
          <p:cNvSpPr/>
          <p:nvPr/>
        </p:nvSpPr>
        <p:spPr>
          <a:xfrm>
            <a:off x="2755831" y="8115300"/>
            <a:ext cx="228637" cy="3048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 marL="65023" marR="65023" defTabSz="457200">
              <a:buFont typeface="Helvetica"/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f</a:t>
            </a:r>
          </a:p>
        </p:txBody>
      </p:sp>
      <p:sp>
        <p:nvSpPr>
          <p:cNvPr id="184" name="Shape 184"/>
          <p:cNvSpPr/>
          <p:nvPr/>
        </p:nvSpPr>
        <p:spPr>
          <a:xfrm>
            <a:off x="10185400" y="6815384"/>
            <a:ext cx="259182" cy="304801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 marL="65023" marR="65023" algn="l" defTabSz="457200">
              <a:buFont typeface="Helvetica"/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c</a:t>
            </a:r>
          </a:p>
        </p:txBody>
      </p:sp>
      <p:sp>
        <p:nvSpPr>
          <p:cNvPr id="185" name="Shape 185"/>
          <p:cNvSpPr/>
          <p:nvPr/>
        </p:nvSpPr>
        <p:spPr>
          <a:xfrm>
            <a:off x="8947008" y="6810304"/>
            <a:ext cx="266142" cy="304801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 marL="65023" marR="65023" algn="l" defTabSz="457200">
              <a:buFont typeface="Helvetica"/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a</a:t>
            </a:r>
          </a:p>
        </p:txBody>
      </p:sp>
      <p:sp>
        <p:nvSpPr>
          <p:cNvPr id="186" name="Shape 186"/>
          <p:cNvSpPr/>
          <p:nvPr/>
        </p:nvSpPr>
        <p:spPr>
          <a:xfrm>
            <a:off x="9383324" y="6816231"/>
            <a:ext cx="281941" cy="304801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 marL="65023" marR="65023" algn="l" defTabSz="457200">
              <a:buFont typeface="Helvetica"/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b</a:t>
            </a:r>
          </a:p>
        </p:txBody>
      </p:sp>
      <p:sp>
        <p:nvSpPr>
          <p:cNvPr id="187" name="Shape 187"/>
          <p:cNvSpPr/>
          <p:nvPr/>
        </p:nvSpPr>
        <p:spPr>
          <a:xfrm>
            <a:off x="9258300" y="8115300"/>
            <a:ext cx="228636" cy="304800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 marL="65023" marR="65023" algn="l" defTabSz="457200">
              <a:buFont typeface="Helvetica"/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f</a:t>
            </a:r>
          </a:p>
        </p:txBody>
      </p:sp>
      <p:sp>
        <p:nvSpPr>
          <p:cNvPr id="188" name="Shape 188"/>
          <p:cNvSpPr/>
          <p:nvPr/>
        </p:nvSpPr>
        <p:spPr>
          <a:xfrm>
            <a:off x="3622604" y="7472680"/>
            <a:ext cx="281941" cy="304801"/>
          </a:xfrm>
          <a:prstGeom prst="rect">
            <a:avLst/>
          </a:prstGeom>
          <a:solidFill>
            <a:srgbClr val="F2F6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 marL="65023" marR="65023" defTabSz="457200">
              <a:buFont typeface="Helvetica"/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t>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01" name="Shape 201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32</a:t>
            </a:fld>
            <a:endParaRPr/>
          </a:p>
        </p:txBody>
      </p:sp>
      <p:sp>
        <p:nvSpPr>
          <p:cNvPr id="202" name="Shape 2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Contraction algorithm</a:t>
            </a:r>
          </a:p>
        </p:txBody>
      </p:sp>
      <p:sp>
        <p:nvSpPr>
          <p:cNvPr id="203" name="Shape 20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48AA"/>
                </a:solidFill>
              </a:rPr>
              <a:t>Contraction algorithm.  </a:t>
            </a:r>
            <a:r>
              <a:rPr sz="2400" dirty="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rPr>
              <a:t>[Karger 1995]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dirty="0"/>
              <a:t>Pick an edge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 = (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,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 dirty="0"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 dirty="0"/>
              <a:t> uniformly at random.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dirty="0"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Contract</a:t>
            </a:r>
            <a:r>
              <a:rPr sz="2400" dirty="0"/>
              <a:t> edge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 dirty="0"/>
              <a:t>.</a:t>
            </a:r>
          </a:p>
          <a:p>
            <a:pPr lvl="2">
              <a:tabLst>
                <a:tab pos="1244600" algn="l"/>
              </a:tabLst>
              <a:defRPr sz="1800"/>
            </a:pPr>
            <a:r>
              <a:rPr sz="2400" dirty="0"/>
              <a:t>replace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 dirty="0"/>
              <a:t> and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 dirty="0"/>
              <a:t> by single new super-node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w</a:t>
            </a:r>
            <a:endParaRPr sz="2400" dirty="0"/>
          </a:p>
          <a:p>
            <a:pPr lvl="2">
              <a:tabLst>
                <a:tab pos="1244600" algn="l"/>
              </a:tabLst>
              <a:defRPr sz="1800"/>
            </a:pPr>
            <a:r>
              <a:rPr sz="2400" dirty="0"/>
              <a:t>preserve edges, updating endpoints of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u</a:t>
            </a:r>
            <a:r>
              <a:rPr sz="2400" dirty="0"/>
              <a:t> and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 dirty="0"/>
              <a:t> to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w</a:t>
            </a:r>
            <a:endParaRPr sz="2400" dirty="0"/>
          </a:p>
          <a:p>
            <a:pPr lvl="2">
              <a:tabLst>
                <a:tab pos="1244600" algn="l"/>
              </a:tabLst>
              <a:defRPr sz="1800"/>
            </a:pPr>
            <a:r>
              <a:rPr sz="2400" dirty="0"/>
              <a:t>keep parallel edges, but delete self-loops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 dirty="0"/>
              <a:t>Repeat until graph has just two nodes </a:t>
            </a:r>
            <a:r>
              <a:rPr sz="2400" i="1" dirty="0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 baseline="-20250" dirty="0">
                <a:latin typeface="Times Roman"/>
                <a:ea typeface="Times Roman"/>
                <a:cs typeface="Times Roman"/>
                <a:sym typeface="Times Roman"/>
              </a:rPr>
              <a:t>1</a:t>
            </a:r>
            <a:r>
              <a:rPr sz="2400" dirty="0"/>
              <a:t> and </a:t>
            </a:r>
            <a:r>
              <a:rPr sz="2400" i="1" dirty="0" smtClean="0">
                <a:latin typeface="Times Roman"/>
                <a:ea typeface="Times Roman"/>
                <a:cs typeface="Times Roman"/>
                <a:sym typeface="Times Roman"/>
              </a:rPr>
              <a:t>v</a:t>
            </a:r>
            <a:r>
              <a:rPr sz="2400" baseline="-20250" dirty="0" smtClean="0">
                <a:latin typeface="Times Roman"/>
                <a:ea typeface="Times Roman"/>
                <a:cs typeface="Times Roman"/>
                <a:sym typeface="Times Roman"/>
              </a:rPr>
              <a:t>1</a:t>
            </a:r>
            <a:r>
              <a:rPr lang="en-US" dirty="0"/>
              <a:t>'</a:t>
            </a:r>
            <a:endParaRPr sz="2400" dirty="0"/>
          </a:p>
          <a:p>
            <a:pPr lvl="1">
              <a:tabLst>
                <a:tab pos="1244600" algn="l"/>
              </a:tabLst>
              <a:defRPr sz="1800"/>
            </a:pPr>
            <a:r>
              <a:rPr sz="2400" dirty="0"/>
              <a:t>Return the cut (all nodes that were contracted to form v</a:t>
            </a:r>
            <a:r>
              <a:rPr sz="2400" baseline="-20250" dirty="0"/>
              <a:t>1</a:t>
            </a:r>
            <a:r>
              <a:rPr sz="2400" dirty="0"/>
              <a:t>).</a:t>
            </a:r>
          </a:p>
        </p:txBody>
      </p:sp>
      <p:pic>
        <p:nvPicPr>
          <p:cNvPr id="204" name="image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403058" y="4669084"/>
            <a:ext cx="2032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Shape 205"/>
          <p:cNvSpPr/>
          <p:nvPr/>
        </p:nvSpPr>
        <p:spPr>
          <a:xfrm>
            <a:off x="5303373" y="9169400"/>
            <a:ext cx="2398764" cy="21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1449492"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14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Reference: </a:t>
            </a:r>
            <a:r>
              <a:rPr sz="14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  <a:hlinkClick r:id="rId3"/>
              </a:rPr>
              <a:t>Thore Husfeldt</a:t>
            </a:r>
          </a:p>
        </p:txBody>
      </p:sp>
      <p:grpSp>
        <p:nvGrpSpPr>
          <p:cNvPr id="2" name="Group 208"/>
          <p:cNvGrpSpPr/>
          <p:nvPr/>
        </p:nvGrpSpPr>
        <p:grpSpPr>
          <a:xfrm>
            <a:off x="2730500" y="5499147"/>
            <a:ext cx="7534422" cy="3746501"/>
            <a:chOff x="0" y="0"/>
            <a:chExt cx="7534421" cy="3746500"/>
          </a:xfrm>
        </p:grpSpPr>
        <p:pic>
          <p:nvPicPr>
            <p:cNvPr id="206" name="karger-mincut.pdf"/>
            <p:cNvPicPr/>
            <p:nvPr/>
          </p:nvPicPr>
          <p:blipFill>
            <a:blip r:embed="rId4" cstate="print">
              <a:extLst/>
            </a:blip>
            <a:srcRect l="1241" t="39529" r="52790" b="50000"/>
            <a:stretch>
              <a:fillRect/>
            </a:stretch>
          </p:blipFill>
          <p:spPr>
            <a:xfrm>
              <a:off x="0" y="0"/>
              <a:ext cx="7534422" cy="20119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7" name="karger-mincut.pdf"/>
            <p:cNvPicPr/>
            <p:nvPr/>
          </p:nvPicPr>
          <p:blipFill>
            <a:blip r:embed="rId4" cstate="print">
              <a:extLst/>
            </a:blip>
            <a:srcRect l="47548" t="39529" r="6482" b="50000"/>
            <a:stretch>
              <a:fillRect/>
            </a:stretch>
          </p:blipFill>
          <p:spPr>
            <a:xfrm>
              <a:off x="0" y="1734546"/>
              <a:ext cx="7534422" cy="20119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11" name="Shape 211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33</a:t>
            </a:fld>
            <a:endParaRPr/>
          </a:p>
        </p:txBody>
      </p:sp>
      <p:sp>
        <p:nvSpPr>
          <p:cNvPr id="212" name="Shape 2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Contraction algorithm</a:t>
            </a:r>
          </a:p>
        </p:txBody>
      </p:sp>
      <p:sp>
        <p:nvSpPr>
          <p:cNvPr id="213" name="Shape 2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Claim.  </a:t>
            </a:r>
            <a:r>
              <a:rPr sz="2400">
                <a:uFill>
                  <a:solidFill/>
                </a:uFill>
              </a:rPr>
              <a:t>The contraction algorithm returns a min cut with prob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 ≥  2 /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 baseline="305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2</a:t>
            </a:r>
            <a:r>
              <a:rPr sz="2400">
                <a:uFill>
                  <a:solidFill/>
                </a:uFill>
              </a:rPr>
              <a:t>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Pf.  </a:t>
            </a:r>
            <a:r>
              <a:rPr sz="2400">
                <a:uFill>
                  <a:solidFill/>
                </a:uFill>
              </a:rPr>
              <a:t>Consider a global min-cut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A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*,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B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*)</a:t>
            </a:r>
            <a:r>
              <a:rPr sz="2400">
                <a:uFill>
                  <a:solidFill/>
                </a:uFill>
              </a:rPr>
              <a:t> of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G</a:t>
            </a:r>
            <a:r>
              <a:rPr sz="2400">
                <a:uFill>
                  <a:solidFill/>
                </a:uFill>
              </a:rPr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>
                <a:uFill>
                  <a:solidFill/>
                </a:uFill>
              </a:rPr>
              <a:t>Let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F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*</a:t>
            </a:r>
            <a:r>
              <a:rPr sz="2400">
                <a:uFill>
                  <a:solidFill/>
                </a:uFill>
              </a:rPr>
              <a:t> be edges with one endpoint in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A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*</a:t>
            </a:r>
            <a:r>
              <a:rPr sz="2400">
                <a:uFill>
                  <a:solidFill/>
                </a:uFill>
              </a:rPr>
              <a:t> and the other in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B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*</a:t>
            </a:r>
            <a:r>
              <a:rPr sz="2400">
                <a:uFill>
                  <a:solidFill/>
                </a:uFill>
              </a:rPr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>
                <a:uFill>
                  <a:solidFill/>
                </a:uFill>
              </a:rPr>
              <a:t>Let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k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=  |</a:t>
            </a:r>
            <a:r>
              <a:rPr sz="2400" baseline="31999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F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*</a:t>
            </a:r>
            <a:r>
              <a:rPr sz="2400" baseline="31999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|  =</a:t>
            </a:r>
            <a:r>
              <a:rPr sz="2400">
                <a:uFill>
                  <a:solidFill/>
                </a:uFill>
              </a:rPr>
              <a:t> size of min cut.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In </a:t>
            </a:r>
            <a:r>
              <a:rPr sz="2400">
                <a:solidFill>
                  <a:srgbClr val="8D3124"/>
                </a:solidFill>
              </a:rPr>
              <a:t>first step</a:t>
            </a:r>
            <a:r>
              <a:rPr sz="2400"/>
              <a:t>, algorithm contracts an edge in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F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*</a:t>
            </a:r>
            <a:r>
              <a:rPr sz="2400"/>
              <a:t> probability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k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/ |</a:t>
            </a:r>
            <a:r>
              <a:rPr sz="2400" baseline="-5999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 baseline="-5999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|</a:t>
            </a:r>
            <a:r>
              <a:rPr sz="240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Every node has degree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≥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k</a:t>
            </a:r>
            <a:r>
              <a:rPr sz="2400"/>
              <a:t> since otherwise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A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*,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B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*)</a:t>
            </a:r>
            <a:r>
              <a:rPr sz="2400"/>
              <a:t> would not be</a:t>
            </a:r>
            <a:br>
              <a:rPr sz="2400"/>
            </a:br>
            <a:r>
              <a:rPr sz="2400"/>
              <a:t>a min-cut  </a:t>
            </a:r>
            <a:r>
              <a:rPr sz="2400">
                <a:latin typeface="Symbol"/>
                <a:ea typeface="Symbol"/>
                <a:cs typeface="Symbol"/>
                <a:sym typeface="Symbol"/>
              </a:rPr>
              <a:t>⇒</a:t>
            </a:r>
            <a:r>
              <a:rPr sz="2400"/>
              <a:t> 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|</a:t>
            </a:r>
            <a:r>
              <a:rPr sz="2400" baseline="-5999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 baseline="-5999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| ≥ ½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k n</a:t>
            </a:r>
            <a:r>
              <a:rPr sz="240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Thus, algorithm contracts an edge in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F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*</a:t>
            </a:r>
            <a:r>
              <a:rPr sz="2400"/>
              <a:t> with probability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≤  2 /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/>
              <a:t>.</a:t>
            </a:r>
          </a:p>
        </p:txBody>
      </p:sp>
      <p:pic>
        <p:nvPicPr>
          <p:cNvPr id="214" name="image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403058" y="4669084"/>
            <a:ext cx="2032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Shape 215"/>
          <p:cNvSpPr/>
          <p:nvPr/>
        </p:nvSpPr>
        <p:spPr>
          <a:xfrm>
            <a:off x="4546600" y="6633350"/>
            <a:ext cx="1570071" cy="22532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8" h="21600" extrusionOk="0">
                <a:moveTo>
                  <a:pt x="4985" y="411"/>
                </a:moveTo>
                <a:cubicBezTo>
                  <a:pt x="5982" y="584"/>
                  <a:pt x="6435" y="303"/>
                  <a:pt x="7462" y="0"/>
                </a:cubicBezTo>
                <a:cubicBezTo>
                  <a:pt x="8187" y="65"/>
                  <a:pt x="8942" y="22"/>
                  <a:pt x="9667" y="195"/>
                </a:cubicBezTo>
                <a:cubicBezTo>
                  <a:pt x="10936" y="455"/>
                  <a:pt x="12205" y="1234"/>
                  <a:pt x="13171" y="1883"/>
                </a:cubicBezTo>
                <a:cubicBezTo>
                  <a:pt x="13715" y="2251"/>
                  <a:pt x="14108" y="2770"/>
                  <a:pt x="14803" y="3030"/>
                </a:cubicBezTo>
                <a:cubicBezTo>
                  <a:pt x="15135" y="3160"/>
                  <a:pt x="15649" y="3311"/>
                  <a:pt x="15951" y="3549"/>
                </a:cubicBezTo>
                <a:cubicBezTo>
                  <a:pt x="17340" y="4632"/>
                  <a:pt x="17582" y="5714"/>
                  <a:pt x="19908" y="5974"/>
                </a:cubicBezTo>
                <a:cubicBezTo>
                  <a:pt x="21600" y="7121"/>
                  <a:pt x="20996" y="9069"/>
                  <a:pt x="20361" y="10584"/>
                </a:cubicBezTo>
                <a:cubicBezTo>
                  <a:pt x="20271" y="11081"/>
                  <a:pt x="19969" y="11536"/>
                  <a:pt x="19908" y="12055"/>
                </a:cubicBezTo>
                <a:cubicBezTo>
                  <a:pt x="19727" y="13267"/>
                  <a:pt x="19818" y="14501"/>
                  <a:pt x="19636" y="15735"/>
                </a:cubicBezTo>
                <a:cubicBezTo>
                  <a:pt x="19576" y="15951"/>
                  <a:pt x="19304" y="16146"/>
                  <a:pt x="19183" y="16362"/>
                </a:cubicBezTo>
                <a:cubicBezTo>
                  <a:pt x="18488" y="17466"/>
                  <a:pt x="17884" y="18981"/>
                  <a:pt x="16102" y="19414"/>
                </a:cubicBezTo>
                <a:cubicBezTo>
                  <a:pt x="13413" y="20756"/>
                  <a:pt x="10876" y="21340"/>
                  <a:pt x="7613" y="21600"/>
                </a:cubicBezTo>
                <a:cubicBezTo>
                  <a:pt x="5830" y="21189"/>
                  <a:pt x="5710" y="20929"/>
                  <a:pt x="4229" y="20236"/>
                </a:cubicBezTo>
                <a:cubicBezTo>
                  <a:pt x="3716" y="19739"/>
                  <a:pt x="3595" y="19263"/>
                  <a:pt x="3202" y="18765"/>
                </a:cubicBezTo>
                <a:cubicBezTo>
                  <a:pt x="2930" y="18440"/>
                  <a:pt x="2477" y="18224"/>
                  <a:pt x="2205" y="17942"/>
                </a:cubicBezTo>
                <a:cubicBezTo>
                  <a:pt x="1964" y="17444"/>
                  <a:pt x="1420" y="17185"/>
                  <a:pt x="1027" y="16774"/>
                </a:cubicBezTo>
                <a:cubicBezTo>
                  <a:pt x="846" y="16059"/>
                  <a:pt x="544" y="12899"/>
                  <a:pt x="0" y="12164"/>
                </a:cubicBezTo>
                <a:cubicBezTo>
                  <a:pt x="483" y="11081"/>
                  <a:pt x="906" y="9978"/>
                  <a:pt x="1450" y="8917"/>
                </a:cubicBezTo>
                <a:cubicBezTo>
                  <a:pt x="1601" y="8268"/>
                  <a:pt x="1782" y="7965"/>
                  <a:pt x="2326" y="7445"/>
                </a:cubicBezTo>
                <a:cubicBezTo>
                  <a:pt x="2840" y="6147"/>
                  <a:pt x="2658" y="3701"/>
                  <a:pt x="3353" y="2922"/>
                </a:cubicBezTo>
                <a:cubicBezTo>
                  <a:pt x="3504" y="2316"/>
                  <a:pt x="3595" y="2034"/>
                  <a:pt x="4109" y="1558"/>
                </a:cubicBezTo>
                <a:cubicBezTo>
                  <a:pt x="4290" y="1104"/>
                  <a:pt x="4350" y="628"/>
                  <a:pt x="4985" y="411"/>
                </a:cubicBezTo>
                <a:close/>
              </a:path>
            </a:pathLst>
          </a:custGeom>
          <a:solidFill>
            <a:srgbClr val="003F83">
              <a:alpha val="25000"/>
            </a:srgbClr>
          </a:solidFill>
          <a:ln>
            <a:round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7003626" y="6565617"/>
            <a:ext cx="1498601" cy="2277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6" h="21275" extrusionOk="0">
                <a:moveTo>
                  <a:pt x="7462" y="211"/>
                </a:moveTo>
                <a:cubicBezTo>
                  <a:pt x="6864" y="506"/>
                  <a:pt x="6140" y="675"/>
                  <a:pt x="5636" y="1034"/>
                </a:cubicBezTo>
                <a:cubicBezTo>
                  <a:pt x="4755" y="1603"/>
                  <a:pt x="3873" y="2215"/>
                  <a:pt x="2897" y="2679"/>
                </a:cubicBezTo>
                <a:cubicBezTo>
                  <a:pt x="1669" y="3797"/>
                  <a:pt x="567" y="5210"/>
                  <a:pt x="0" y="6560"/>
                </a:cubicBezTo>
                <a:cubicBezTo>
                  <a:pt x="252" y="7235"/>
                  <a:pt x="945" y="7973"/>
                  <a:pt x="1826" y="8395"/>
                </a:cubicBezTo>
                <a:cubicBezTo>
                  <a:pt x="2771" y="9302"/>
                  <a:pt x="2236" y="8902"/>
                  <a:pt x="3369" y="9619"/>
                </a:cubicBezTo>
                <a:cubicBezTo>
                  <a:pt x="3747" y="10948"/>
                  <a:pt x="2550" y="12002"/>
                  <a:pt x="1826" y="13205"/>
                </a:cubicBezTo>
                <a:cubicBezTo>
                  <a:pt x="1952" y="17634"/>
                  <a:pt x="1480" y="16495"/>
                  <a:pt x="2299" y="18626"/>
                </a:cubicBezTo>
                <a:cubicBezTo>
                  <a:pt x="2330" y="18963"/>
                  <a:pt x="2204" y="19322"/>
                  <a:pt x="2424" y="19638"/>
                </a:cubicBezTo>
                <a:cubicBezTo>
                  <a:pt x="2802" y="20229"/>
                  <a:pt x="4912" y="20693"/>
                  <a:pt x="5794" y="20777"/>
                </a:cubicBezTo>
                <a:cubicBezTo>
                  <a:pt x="8533" y="21600"/>
                  <a:pt x="6990" y="21178"/>
                  <a:pt x="12658" y="21073"/>
                </a:cubicBezTo>
                <a:cubicBezTo>
                  <a:pt x="14012" y="20756"/>
                  <a:pt x="13634" y="20756"/>
                  <a:pt x="15555" y="20967"/>
                </a:cubicBezTo>
                <a:cubicBezTo>
                  <a:pt x="16436" y="20883"/>
                  <a:pt x="16971" y="20714"/>
                  <a:pt x="17853" y="20566"/>
                </a:cubicBezTo>
                <a:cubicBezTo>
                  <a:pt x="19490" y="19828"/>
                  <a:pt x="18703" y="20060"/>
                  <a:pt x="20152" y="19744"/>
                </a:cubicBezTo>
                <a:cubicBezTo>
                  <a:pt x="21600" y="18415"/>
                  <a:pt x="20750" y="16474"/>
                  <a:pt x="19396" y="15251"/>
                </a:cubicBezTo>
                <a:cubicBezTo>
                  <a:pt x="18357" y="13268"/>
                  <a:pt x="19396" y="12530"/>
                  <a:pt x="19994" y="10948"/>
                </a:cubicBezTo>
                <a:cubicBezTo>
                  <a:pt x="19868" y="10610"/>
                  <a:pt x="19805" y="10252"/>
                  <a:pt x="19679" y="9935"/>
                </a:cubicBezTo>
                <a:cubicBezTo>
                  <a:pt x="19333" y="9176"/>
                  <a:pt x="17633" y="8184"/>
                  <a:pt x="17097" y="7383"/>
                </a:cubicBezTo>
                <a:cubicBezTo>
                  <a:pt x="16625" y="6708"/>
                  <a:pt x="16468" y="5927"/>
                  <a:pt x="15555" y="5527"/>
                </a:cubicBezTo>
                <a:cubicBezTo>
                  <a:pt x="14767" y="4725"/>
                  <a:pt x="15177" y="5105"/>
                  <a:pt x="14358" y="4409"/>
                </a:cubicBezTo>
                <a:cubicBezTo>
                  <a:pt x="14232" y="4198"/>
                  <a:pt x="14169" y="3987"/>
                  <a:pt x="14043" y="3797"/>
                </a:cubicBezTo>
                <a:cubicBezTo>
                  <a:pt x="13917" y="3628"/>
                  <a:pt x="13665" y="3523"/>
                  <a:pt x="13571" y="3375"/>
                </a:cubicBezTo>
                <a:cubicBezTo>
                  <a:pt x="13004" y="2595"/>
                  <a:pt x="12973" y="1941"/>
                  <a:pt x="12217" y="1245"/>
                </a:cubicBezTo>
                <a:cubicBezTo>
                  <a:pt x="11430" y="548"/>
                  <a:pt x="12500" y="1245"/>
                  <a:pt x="10674" y="316"/>
                </a:cubicBezTo>
                <a:cubicBezTo>
                  <a:pt x="10454" y="211"/>
                  <a:pt x="10076" y="0"/>
                  <a:pt x="10076" y="0"/>
                </a:cubicBezTo>
                <a:cubicBezTo>
                  <a:pt x="9415" y="211"/>
                  <a:pt x="8785" y="295"/>
                  <a:pt x="8092" y="422"/>
                </a:cubicBezTo>
                <a:cubicBezTo>
                  <a:pt x="7557" y="190"/>
                  <a:pt x="7809" y="211"/>
                  <a:pt x="7462" y="211"/>
                </a:cubicBezTo>
                <a:close/>
              </a:path>
            </a:pathLst>
          </a:custGeom>
          <a:solidFill>
            <a:srgbClr val="003F83">
              <a:alpha val="25000"/>
            </a:srgbClr>
          </a:solidFill>
          <a:ln>
            <a:round/>
          </a:ln>
        </p:spPr>
        <p:txBody>
          <a:bodyPr lIns="139700" tIns="139700" rIns="139700" bIns="139700" anchor="ctr"/>
          <a:lstStyle/>
          <a:p>
            <a:pPr marL="61411" marR="61411" algn="l" defTabSz="457200">
              <a:buFont typeface="Helvetica"/>
              <a:buNone/>
              <a:tabLst>
                <a:tab pos="1066800" algn="l"/>
              </a:tabLst>
              <a:defRPr sz="2200">
                <a:solidFill>
                  <a:srgbClr val="000000"/>
                </a:solidFill>
              </a:defRPr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217" name="Shape 217"/>
          <p:cNvSpPr/>
          <p:nvPr/>
        </p:nvSpPr>
        <p:spPr>
          <a:xfrm>
            <a:off x="4877813" y="6890738"/>
            <a:ext cx="287624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  <a:def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defTabSz="1449492">
              <a:defRPr b="0"/>
            </a:pPr>
            <a:r>
              <a:t>A*</a:t>
            </a:r>
          </a:p>
        </p:txBody>
      </p:sp>
      <p:sp>
        <p:nvSpPr>
          <p:cNvPr id="218" name="Shape 218"/>
          <p:cNvSpPr/>
          <p:nvPr/>
        </p:nvSpPr>
        <p:spPr>
          <a:xfrm>
            <a:off x="7358133" y="6782364"/>
            <a:ext cx="263291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  <a:def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defTabSz="1449492">
              <a:defRPr b="0"/>
            </a:pPr>
            <a:r>
              <a:t>B*</a:t>
            </a:r>
          </a:p>
        </p:txBody>
      </p:sp>
      <p:sp>
        <p:nvSpPr>
          <p:cNvPr id="219" name="Shape 219"/>
          <p:cNvSpPr/>
          <p:nvPr/>
        </p:nvSpPr>
        <p:spPr>
          <a:xfrm>
            <a:off x="5447568" y="7432673"/>
            <a:ext cx="2134218" cy="2121"/>
          </a:xfrm>
          <a:prstGeom prst="line">
            <a:avLst/>
          </a:prstGeom>
          <a:ln w="50800">
            <a:solidFill>
              <a:srgbClr val="929292"/>
            </a:solidFill>
            <a:miter lim="400000"/>
            <a:headEnd type="oval"/>
            <a:tailEnd type="oval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5236863" y="7843135"/>
            <a:ext cx="2528657" cy="547249"/>
          </a:xfrm>
          <a:prstGeom prst="line">
            <a:avLst/>
          </a:prstGeom>
          <a:ln w="50800">
            <a:solidFill>
              <a:srgbClr val="929292"/>
            </a:solidFill>
            <a:miter lim="400000"/>
            <a:headEnd type="oval"/>
            <a:tailEnd type="oval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21" name="Shape 221"/>
          <p:cNvSpPr/>
          <p:nvPr/>
        </p:nvSpPr>
        <p:spPr>
          <a:xfrm flipV="1">
            <a:off x="5443316" y="7664181"/>
            <a:ext cx="2528520" cy="834009"/>
          </a:xfrm>
          <a:prstGeom prst="line">
            <a:avLst/>
          </a:prstGeom>
          <a:ln w="50800">
            <a:solidFill>
              <a:srgbClr val="929292"/>
            </a:solidFill>
            <a:miter lim="400000"/>
            <a:headEnd type="oval"/>
            <a:tailEnd type="oval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6305656" y="8620195"/>
            <a:ext cx="250565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  <a:defRPr sz="18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defTabSz="1449492">
              <a:defRPr b="0"/>
            </a:pPr>
            <a:r>
              <a:t>F*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25" name="Shape 225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34</a:t>
            </a:fld>
            <a:endParaRPr/>
          </a:p>
        </p:txBody>
      </p:sp>
      <p:sp>
        <p:nvSpPr>
          <p:cNvPr id="226" name="Shape 2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Contraction algorithm</a:t>
            </a:r>
          </a:p>
        </p:txBody>
      </p:sp>
      <p:sp>
        <p:nvSpPr>
          <p:cNvPr id="227" name="Shape 2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Claim.  </a:t>
            </a:r>
            <a:r>
              <a:rPr sz="2400">
                <a:uFill>
                  <a:solidFill/>
                </a:uFill>
              </a:rPr>
              <a:t>The contraction algorithm returns a min cut with prob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 ≥  2 /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 baseline="305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2</a:t>
            </a:r>
            <a:r>
              <a:rPr sz="2400">
                <a:uFill>
                  <a:solidFill/>
                </a:uFill>
              </a:rPr>
              <a:t>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Pf.  </a:t>
            </a:r>
            <a:r>
              <a:rPr sz="2400">
                <a:uFill>
                  <a:solidFill/>
                </a:uFill>
              </a:rPr>
              <a:t>Consider a global min-cut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A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*,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B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*)</a:t>
            </a:r>
            <a:r>
              <a:rPr sz="2400">
                <a:uFill>
                  <a:solidFill/>
                </a:uFill>
              </a:rPr>
              <a:t> of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G</a:t>
            </a:r>
            <a:r>
              <a:rPr sz="2400">
                <a:uFill>
                  <a:solidFill/>
                </a:uFill>
              </a:rPr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>
                <a:uFill>
                  <a:solidFill/>
                </a:uFill>
              </a:rPr>
              <a:t>Let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F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*</a:t>
            </a:r>
            <a:r>
              <a:rPr sz="2400">
                <a:uFill>
                  <a:solidFill/>
                </a:uFill>
              </a:rPr>
              <a:t> be edges with one endpoint in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A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*</a:t>
            </a:r>
            <a:r>
              <a:rPr sz="2400">
                <a:uFill>
                  <a:solidFill/>
                </a:uFill>
              </a:rPr>
              <a:t> and the other in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B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*</a:t>
            </a:r>
            <a:r>
              <a:rPr sz="2400">
                <a:uFill>
                  <a:solidFill/>
                </a:uFill>
              </a:rPr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>
                <a:uFill>
                  <a:solidFill/>
                </a:uFill>
              </a:rPr>
              <a:t>Let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k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=  |</a:t>
            </a:r>
            <a:r>
              <a:rPr sz="2400" baseline="31999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F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*</a:t>
            </a:r>
            <a:r>
              <a:rPr sz="2400" baseline="31999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|  =</a:t>
            </a:r>
            <a:r>
              <a:rPr sz="2400">
                <a:uFill>
                  <a:solidFill/>
                </a:uFill>
              </a:rPr>
              <a:t> size of min cut.</a:t>
            </a:r>
            <a:endParaRPr sz="2400"/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Let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G</a:t>
            </a:r>
            <a:r>
              <a:rPr sz="2400" b="1">
                <a:latin typeface="Times Roman"/>
                <a:ea typeface="Times Roman"/>
                <a:cs typeface="Times Roman"/>
                <a:sym typeface="Times Roman"/>
              </a:rPr>
              <a:t>'</a:t>
            </a:r>
            <a:r>
              <a:rPr sz="2400"/>
              <a:t> be graph after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j</a:t>
            </a:r>
            <a:r>
              <a:rPr sz="2400"/>
              <a:t> iterations. There are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 b="1">
                <a:latin typeface="Times Roman"/>
                <a:ea typeface="Times Roman"/>
                <a:cs typeface="Times Roman"/>
                <a:sym typeface="Times Roman"/>
              </a:rPr>
              <a:t>'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=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n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–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j</a:t>
            </a:r>
            <a:r>
              <a:rPr sz="2400"/>
              <a:t> supernodes.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Suppose no edge in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F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*</a:t>
            </a:r>
            <a:r>
              <a:rPr sz="2400"/>
              <a:t> has been contracted. The min-cut in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G</a:t>
            </a:r>
            <a:r>
              <a:rPr sz="2400" b="1">
                <a:latin typeface="Times Roman"/>
                <a:ea typeface="Times Roman"/>
                <a:cs typeface="Times Roman"/>
                <a:sym typeface="Times Roman"/>
              </a:rPr>
              <a:t>'</a:t>
            </a:r>
            <a:r>
              <a:rPr sz="2400"/>
              <a:t> is still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k</a:t>
            </a:r>
            <a:r>
              <a:rPr sz="240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Since value of min-cut is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k</a:t>
            </a:r>
            <a:r>
              <a:rPr sz="2400"/>
              <a:t>,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|</a:t>
            </a:r>
            <a:r>
              <a:rPr sz="2400" b="1" baseline="-5999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 b="1">
                <a:latin typeface="Times Roman"/>
                <a:ea typeface="Times Roman"/>
                <a:cs typeface="Times Roman"/>
                <a:sym typeface="Times Roman"/>
              </a:rPr>
              <a:t>'</a:t>
            </a:r>
            <a:r>
              <a:rPr sz="2400" b="1" baseline="-5999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| ≥ ½</a:t>
            </a:r>
            <a:r>
              <a:rPr sz="2400" b="1" baseline="-5999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k</a:t>
            </a:r>
            <a:r>
              <a:rPr sz="2400" b="1" baseline="-5999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 b="1">
                <a:latin typeface="Times Roman"/>
                <a:ea typeface="Times Roman"/>
                <a:cs typeface="Times Roman"/>
                <a:sym typeface="Times Roman"/>
              </a:rPr>
              <a:t>'</a:t>
            </a:r>
            <a:r>
              <a:rPr sz="240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Thus, algorithm contracts an edge in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F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*</a:t>
            </a:r>
            <a:r>
              <a:rPr sz="2400"/>
              <a:t> with probability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≤  2 /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 b="1">
                <a:latin typeface="Times Roman"/>
                <a:ea typeface="Times Roman"/>
                <a:cs typeface="Times Roman"/>
                <a:sym typeface="Times Roman"/>
              </a:rPr>
              <a:t>'</a:t>
            </a:r>
            <a:r>
              <a:rPr sz="2400"/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Let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E</a:t>
            </a:r>
            <a:r>
              <a:rPr sz="2400" i="1" baseline="-5999">
                <a:latin typeface="Times Roman"/>
                <a:ea typeface="Times Roman"/>
                <a:cs typeface="Times Roman"/>
                <a:sym typeface="Times Roman"/>
              </a:rPr>
              <a:t>j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=</a:t>
            </a:r>
            <a:r>
              <a:rPr sz="2400"/>
              <a:t> event that an edge in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F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*</a:t>
            </a:r>
            <a:r>
              <a:rPr sz="2400"/>
              <a:t> is not contracted in iteration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j</a:t>
            </a:r>
            <a:r>
              <a:rPr sz="2400"/>
              <a:t>.</a:t>
            </a:r>
          </a:p>
        </p:txBody>
      </p:sp>
      <p:pic>
        <p:nvPicPr>
          <p:cNvPr id="228" name="image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403058" y="4669084"/>
            <a:ext cx="203201" cy="41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age.pdf"/>
          <p:cNvPicPr/>
          <p:nvPr/>
        </p:nvPicPr>
        <p:blipFill>
          <a:blip r:embed="rId3" cstate="print">
            <a:extLst/>
          </a:blip>
          <a:srcRect r="1447"/>
          <a:stretch>
            <a:fillRect/>
          </a:stretch>
        </p:blipFill>
        <p:spPr>
          <a:xfrm>
            <a:off x="1341785" y="7001202"/>
            <a:ext cx="11015315" cy="25541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32" name="Shape 232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35</a:t>
            </a:fld>
            <a:endParaRPr/>
          </a:p>
        </p:txBody>
      </p:sp>
      <p:sp>
        <p:nvSpPr>
          <p:cNvPr id="233" name="Shape 2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Contraction algorithm</a:t>
            </a:r>
          </a:p>
        </p:txBody>
      </p:sp>
      <p:sp>
        <p:nvSpPr>
          <p:cNvPr id="234" name="Shape 23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Amplification.  </a:t>
            </a:r>
            <a:r>
              <a:rPr sz="2400">
                <a:uFill>
                  <a:solidFill/>
                </a:uFill>
              </a:rPr>
              <a:t>To amplify the probability of success, run the contraction algorithm many times.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Claim.  </a:t>
            </a:r>
            <a:r>
              <a:rPr sz="2400">
                <a:uFill>
                  <a:solidFill/>
                </a:uFill>
              </a:rPr>
              <a:t>If we repeat the contraction algorithm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 baseline="305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2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ln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uFill>
                  <a:solidFill/>
                </a:uFill>
              </a:rPr>
              <a:t> times,</a:t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>then the probability of failing to find the global min-cut is  ≤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1 /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 baseline="305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2</a:t>
            </a:r>
            <a:r>
              <a:rPr sz="2400">
                <a:uFill>
                  <a:solidFill/>
                </a:uFill>
              </a:rPr>
              <a:t>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Pf.  </a:t>
            </a:r>
            <a:r>
              <a:rPr sz="2400">
                <a:uFill>
                  <a:solidFill/>
                </a:uFill>
              </a:rPr>
              <a:t>By independence, the probability of failure is at most</a:t>
            </a:r>
          </a:p>
        </p:txBody>
      </p:sp>
      <p:pic>
        <p:nvPicPr>
          <p:cNvPr id="235" name="image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403058" y="5100320"/>
            <a:ext cx="203201" cy="41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age.pd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957648" y="5380806"/>
            <a:ext cx="6375401" cy="1173002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hape 237"/>
          <p:cNvSpPr/>
          <p:nvPr/>
        </p:nvSpPr>
        <p:spPr>
          <a:xfrm>
            <a:off x="7159413" y="6220112"/>
            <a:ext cx="1" cy="363851"/>
          </a:xfrm>
          <a:prstGeom prst="line">
            <a:avLst/>
          </a:prstGeom>
          <a:ln w="25400">
            <a:solidFill>
              <a:srgbClr val="8D3124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6396436" y="6784622"/>
            <a:ext cx="1636487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1449492"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t>(1 – 1/x)</a:t>
            </a:r>
            <a:r>
              <a:rPr baseline="31999"/>
              <a:t>x</a:t>
            </a:r>
            <a:r>
              <a:t>  ≤ 1/e</a:t>
            </a:r>
          </a:p>
        </p:txBody>
      </p:sp>
      <p:sp>
        <p:nvSpPr>
          <p:cNvPr id="239" name="Shape 239"/>
          <p:cNvSpPr/>
          <p:nvPr/>
        </p:nvSpPr>
        <p:spPr>
          <a:xfrm>
            <a:off x="8574432" y="2235200"/>
            <a:ext cx="3502048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066800" algn="l"/>
              </a:tabLst>
            </a:lvl1pPr>
          </a:lstStyle>
          <a:p>
            <a:pPr defTabSz="1449492">
              <a:defRPr sz="1800">
                <a:solidFill>
                  <a:srgbClr val="000000"/>
                </a:solidFill>
              </a:defRPr>
            </a:pPr>
            <a:r>
              <a:t> with independent random choices,</a:t>
            </a:r>
          </a:p>
        </p:txBody>
      </p:sp>
      <p:sp>
        <p:nvSpPr>
          <p:cNvPr id="240" name="Shape 240"/>
          <p:cNvSpPr/>
          <p:nvPr/>
        </p:nvSpPr>
        <p:spPr>
          <a:xfrm flipV="1">
            <a:off x="9055100" y="2488986"/>
            <a:ext cx="270221" cy="292314"/>
          </a:xfrm>
          <a:prstGeom prst="line">
            <a:avLst/>
          </a:prstGeom>
          <a:ln w="25400">
            <a:solidFill>
              <a:srgbClr val="8D3124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karger-mincut.pdf"/>
          <p:cNvPicPr/>
          <p:nvPr/>
        </p:nvPicPr>
        <p:blipFill>
          <a:blip r:embed="rId2" cstate="print">
            <a:extLst/>
          </a:blip>
          <a:srcRect l="965" b="40098"/>
          <a:stretch>
            <a:fillRect/>
          </a:stretch>
        </p:blipFill>
        <p:spPr>
          <a:xfrm>
            <a:off x="2273300" y="1498600"/>
            <a:ext cx="9929696" cy="7041489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Shape 243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44" name="Shape 244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36</a:t>
            </a:fld>
            <a:endParaRPr/>
          </a:p>
        </p:txBody>
      </p:sp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Contraction algorithm:  example execution</a:t>
            </a:r>
          </a:p>
        </p:txBody>
      </p:sp>
      <p:pic>
        <p:nvPicPr>
          <p:cNvPr id="246" name="image.pd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403058" y="5100320"/>
            <a:ext cx="2032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Shape 247"/>
          <p:cNvSpPr/>
          <p:nvPr/>
        </p:nvSpPr>
        <p:spPr>
          <a:xfrm>
            <a:off x="632825" y="1892300"/>
            <a:ext cx="640062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1066800" algn="l"/>
              </a:tabLst>
              <a:defRPr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defTabSz="1449492">
              <a:defRPr sz="1800" b="0"/>
            </a:pPr>
            <a:r>
              <a:t>trial 1</a:t>
            </a:r>
          </a:p>
        </p:txBody>
      </p:sp>
      <p:sp>
        <p:nvSpPr>
          <p:cNvPr id="248" name="Shape 248"/>
          <p:cNvSpPr/>
          <p:nvPr/>
        </p:nvSpPr>
        <p:spPr>
          <a:xfrm>
            <a:off x="635000" y="3098800"/>
            <a:ext cx="640061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1066800" algn="l"/>
              </a:tabLst>
              <a:defRPr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defTabSz="1449492">
              <a:defRPr sz="1800" b="0"/>
            </a:pPr>
            <a:r>
              <a:t>trial 2</a:t>
            </a:r>
          </a:p>
        </p:txBody>
      </p:sp>
      <p:sp>
        <p:nvSpPr>
          <p:cNvPr id="249" name="Shape 249"/>
          <p:cNvSpPr/>
          <p:nvPr/>
        </p:nvSpPr>
        <p:spPr>
          <a:xfrm>
            <a:off x="635000" y="4318000"/>
            <a:ext cx="640061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1066800" algn="l"/>
              </a:tabLst>
              <a:defRPr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defTabSz="1449492">
              <a:defRPr sz="1800" b="0"/>
            </a:pPr>
            <a:r>
              <a:t>trial 3</a:t>
            </a:r>
          </a:p>
        </p:txBody>
      </p:sp>
      <p:sp>
        <p:nvSpPr>
          <p:cNvPr id="250" name="Shape 250"/>
          <p:cNvSpPr/>
          <p:nvPr/>
        </p:nvSpPr>
        <p:spPr>
          <a:xfrm>
            <a:off x="635000" y="5448300"/>
            <a:ext cx="640061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1066800" algn="l"/>
              </a:tabLst>
              <a:defRPr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defTabSz="1449492">
              <a:defRPr sz="1800" b="0"/>
            </a:pPr>
            <a:r>
              <a:t>trial 4</a:t>
            </a:r>
          </a:p>
        </p:txBody>
      </p:sp>
      <p:sp>
        <p:nvSpPr>
          <p:cNvPr id="251" name="Shape 251"/>
          <p:cNvSpPr/>
          <p:nvPr/>
        </p:nvSpPr>
        <p:spPr>
          <a:xfrm>
            <a:off x="635000" y="6388100"/>
            <a:ext cx="1538486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 defTabSz="1449492"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trial 5</a:t>
            </a:r>
          </a:p>
          <a:p>
            <a:pPr algn="l" defTabSz="1449492"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(finds min cut)</a:t>
            </a:r>
          </a:p>
        </p:txBody>
      </p:sp>
      <p:sp>
        <p:nvSpPr>
          <p:cNvPr id="252" name="Shape 252"/>
          <p:cNvSpPr/>
          <p:nvPr/>
        </p:nvSpPr>
        <p:spPr>
          <a:xfrm>
            <a:off x="635000" y="7975600"/>
            <a:ext cx="640061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1066800" algn="l"/>
              </a:tabLst>
              <a:defRPr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defTabSz="1449492">
              <a:defRPr sz="1800" b="0"/>
            </a:pPr>
            <a:r>
              <a:t>trial 6</a:t>
            </a:r>
          </a:p>
        </p:txBody>
      </p:sp>
      <p:sp>
        <p:nvSpPr>
          <p:cNvPr id="253" name="Shape 253"/>
          <p:cNvSpPr/>
          <p:nvPr/>
        </p:nvSpPr>
        <p:spPr>
          <a:xfrm>
            <a:off x="647700" y="8953500"/>
            <a:ext cx="163315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tabLst>
                <a:tab pos="1066800" algn="l"/>
              </a:tabLst>
              <a:defRPr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defTabSz="1449492">
              <a:defRPr sz="1800" b="0"/>
            </a:pPr>
            <a:r>
              <a:t>...</a:t>
            </a:r>
          </a:p>
        </p:txBody>
      </p:sp>
      <p:sp>
        <p:nvSpPr>
          <p:cNvPr id="254" name="Shape 254"/>
          <p:cNvSpPr/>
          <p:nvPr/>
        </p:nvSpPr>
        <p:spPr>
          <a:xfrm>
            <a:off x="5303373" y="9156700"/>
            <a:ext cx="2398764" cy="21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1449492"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rPr sz="14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Reference: </a:t>
            </a:r>
            <a:r>
              <a:rPr sz="1400" b="1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  <a:hlinkClick r:id="rId4"/>
              </a:rPr>
              <a:t>Thore Husfeldt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/>
        </p:nvSpPr>
        <p:spPr>
          <a:xfrm flipV="1">
            <a:off x="825500" y="990572"/>
            <a:ext cx="11366500" cy="2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57" name="Shape 257"/>
          <p:cNvSpPr>
            <a:spLocks noGrp="1"/>
          </p:cNvSpPr>
          <p:nvPr>
            <p:ph type="sldNum" sz="quarter" idx="2"/>
          </p:nvPr>
        </p:nvSpPr>
        <p:spPr>
          <a:xfrm>
            <a:off x="12355880" y="9347200"/>
            <a:ext cx="28183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37</a:t>
            </a:fld>
            <a:endParaRPr/>
          </a:p>
        </p:txBody>
      </p:sp>
      <p:sp>
        <p:nvSpPr>
          <p:cNvPr id="258" name="Shape 2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44600" algn="l"/>
              </a:tabLst>
            </a:lvl1pPr>
          </a:lstStyle>
          <a:p>
            <a:pPr lvl="0">
              <a:defRPr sz="1800"/>
            </a:pPr>
            <a:r>
              <a:rPr sz="2800"/>
              <a:t>Global min cut:  context</a:t>
            </a:r>
          </a:p>
        </p:txBody>
      </p:sp>
      <p:sp>
        <p:nvSpPr>
          <p:cNvPr id="259" name="Shape 2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Remark.  </a:t>
            </a:r>
            <a:r>
              <a:rPr sz="2400">
                <a:uFill>
                  <a:solidFill/>
                </a:uFill>
              </a:rPr>
              <a:t>Overall running time is slow since we perform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Θ(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 baseline="305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2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log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>
                <a:uFill>
                  <a:solidFill/>
                </a:uFill>
              </a:rPr>
              <a:t> iterations and each takes 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Ω(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>
                <a:uFill>
                  <a:solidFill/>
                </a:uFill>
              </a:rPr>
              <a:t> time.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uFill>
                <a:solidFill/>
              </a:u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Improvement.  </a:t>
            </a:r>
            <a:r>
              <a:rPr sz="24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rPr>
              <a:t>[Karger-Stein 1996]  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O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 baseline="305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2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log</a:t>
            </a:r>
            <a:r>
              <a:rPr sz="2400" baseline="305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3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>
                <a:uFill>
                  <a:solidFill/>
                </a:uFill>
              </a:rPr>
              <a:t>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Early iterations are less risky than later ones: probability of contracting an edge in min cut hits 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50%</a:t>
            </a:r>
            <a:r>
              <a:rPr sz="2400"/>
              <a:t> when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/ √2</a:t>
            </a:r>
            <a:r>
              <a:rPr sz="2400"/>
              <a:t> nodes remain.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Run contraction algorithm until </a:t>
            </a:r>
            <a:r>
              <a:rPr sz="2400" i="1"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latin typeface="Times Roman"/>
                <a:ea typeface="Times Roman"/>
                <a:cs typeface="Times Roman"/>
                <a:sym typeface="Times Roman"/>
              </a:rPr>
              <a:t> / √2</a:t>
            </a:r>
            <a:r>
              <a:rPr sz="2400"/>
              <a:t> nodes remain.</a:t>
            </a:r>
          </a:p>
          <a:p>
            <a:pPr lvl="1">
              <a:tabLst>
                <a:tab pos="1244600" algn="l"/>
              </a:tabLst>
              <a:defRPr sz="1800"/>
            </a:pPr>
            <a:r>
              <a:rPr sz="2400"/>
              <a:t>Run contraction algorithm </a:t>
            </a:r>
            <a:r>
              <a:rPr sz="2400"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twice</a:t>
            </a:r>
            <a:r>
              <a:rPr sz="2400"/>
              <a:t> on resulting graph and</a:t>
            </a:r>
            <a:br>
              <a:rPr sz="2400"/>
            </a:br>
            <a:r>
              <a:rPr sz="2400"/>
              <a:t>return </a:t>
            </a:r>
            <a:r>
              <a:rPr sz="2400">
                <a:solidFill>
                  <a:srgbClr val="8D3124"/>
                </a:solidFill>
              </a:rPr>
              <a:t>best</a:t>
            </a:r>
            <a:r>
              <a:rPr sz="2400"/>
              <a:t> of two cuts. </a:t>
            </a:r>
          </a:p>
          <a:p>
            <a:pPr lvl="1">
              <a:tabLst>
                <a:tab pos="1244600" algn="l"/>
              </a:tabLst>
              <a:defRPr sz="1800"/>
            </a:pPr>
            <a:endParaRPr sz="2400"/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Extensions.  </a:t>
            </a:r>
            <a:r>
              <a:rPr sz="2400">
                <a:uFill>
                  <a:solidFill/>
                </a:uFill>
              </a:rPr>
              <a:t>Naturally generalizes to handle positive weights.</a:t>
            </a: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048AA"/>
              </a:solidFill>
            </a:endParaRPr>
          </a:p>
          <a:p>
            <a:pPr lvl="0">
              <a:tabLst>
                <a:tab pos="12446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48AA"/>
                </a:solidFill>
              </a:rPr>
              <a:t>Best known.  </a:t>
            </a:r>
            <a:r>
              <a:rPr sz="24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rPr>
              <a:t>[Karger 2000] </a:t>
            </a:r>
            <a:r>
              <a:rPr sz="2400">
                <a:solidFill>
                  <a:srgbClr val="0048AA"/>
                </a:solidFill>
              </a:rPr>
              <a:t>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O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(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m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log</a:t>
            </a:r>
            <a:r>
              <a:rPr sz="2400" baseline="305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3 </a:t>
            </a:r>
            <a:r>
              <a:rPr sz="2400" i="1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n</a:t>
            </a:r>
            <a:r>
              <a:rPr sz="2400"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)</a:t>
            </a:r>
            <a:r>
              <a:rPr sz="2400">
                <a:uFill>
                  <a:solidFill/>
                </a:uFill>
              </a:rPr>
              <a:t>.</a:t>
            </a:r>
          </a:p>
        </p:txBody>
      </p:sp>
      <p:pic>
        <p:nvPicPr>
          <p:cNvPr id="260" name="image.pd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403058" y="4669084"/>
            <a:ext cx="2032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hape 261"/>
          <p:cNvSpPr/>
          <p:nvPr/>
        </p:nvSpPr>
        <p:spPr>
          <a:xfrm>
            <a:off x="6117731" y="8244275"/>
            <a:ext cx="4724195" cy="52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1449492">
              <a:tabLst>
                <a:tab pos="1066800" algn="l"/>
              </a:tabLst>
              <a:defRPr sz="1800">
                <a:solidFill>
                  <a:srgbClr val="000000"/>
                </a:solidFill>
              </a:defRPr>
            </a:pPr>
            <a:r>
              <a:t>faster than best known max flow algorithm or</a:t>
            </a:r>
            <a:br/>
            <a:r>
              <a:t>deterministic global min cut algorithm</a:t>
            </a:r>
          </a:p>
        </p:txBody>
      </p:sp>
      <p:sp>
        <p:nvSpPr>
          <p:cNvPr id="262" name="Shape 262"/>
          <p:cNvSpPr/>
          <p:nvPr/>
        </p:nvSpPr>
        <p:spPr>
          <a:xfrm>
            <a:off x="6302028" y="7612689"/>
            <a:ext cx="184851" cy="379562"/>
          </a:xfrm>
          <a:prstGeom prst="line">
            <a:avLst/>
          </a:prstGeom>
          <a:ln w="25400">
            <a:solidFill>
              <a:srgbClr val="8D3124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lnSpc>
                <a:spcPct val="100000"/>
              </a:lnSpc>
              <a:buClr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May 29, 2014</a:t>
            </a: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D86F12-5358-4CD6-B593-09380E54F980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4</a:t>
            </a:fld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Approximation Algorithms</a:t>
            </a:r>
          </a:p>
        </p:txBody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often happy with </a:t>
            </a:r>
            <a:r>
              <a:rPr lang="en-US" dirty="0" smtClean="0">
                <a:solidFill>
                  <a:schemeClr val="accent2"/>
                </a:solidFill>
              </a:rPr>
              <a:t>approximately optimal</a:t>
            </a:r>
            <a:r>
              <a:rPr lang="en-US" dirty="0" smtClean="0"/>
              <a:t> solution</a:t>
            </a:r>
          </a:p>
          <a:p>
            <a:pPr lvl="1"/>
            <a:r>
              <a:rPr lang="en-US" dirty="0" smtClean="0"/>
              <a:t>warning: lots of heuristics</a:t>
            </a:r>
          </a:p>
          <a:p>
            <a:pPr lvl="1"/>
            <a:r>
              <a:rPr lang="en-US" dirty="0" smtClean="0"/>
              <a:t>we want </a:t>
            </a:r>
            <a:r>
              <a:rPr lang="en-US" dirty="0" smtClean="0">
                <a:solidFill>
                  <a:srgbClr val="FF0000"/>
                </a:solidFill>
              </a:rPr>
              <a:t>approximation algorithm</a:t>
            </a:r>
            <a:r>
              <a:rPr lang="en-US" dirty="0" smtClean="0"/>
              <a:t> with guaranteed </a:t>
            </a:r>
            <a:r>
              <a:rPr lang="en-US" dirty="0" smtClean="0">
                <a:solidFill>
                  <a:schemeClr val="accent2"/>
                </a:solidFill>
              </a:rPr>
              <a:t>approximation ratio</a:t>
            </a:r>
            <a:r>
              <a:rPr lang="en-US" dirty="0" smtClean="0"/>
              <a:t> of r</a:t>
            </a:r>
            <a:endParaRPr lang="el-GR" dirty="0" smtClean="0"/>
          </a:p>
          <a:p>
            <a:pPr lvl="1"/>
            <a:r>
              <a:rPr lang="en-US" dirty="0" smtClean="0"/>
              <a:t>meaning: on every input x, output is guaranteed to have value </a:t>
            </a:r>
          </a:p>
          <a:p>
            <a:pPr lvl="2">
              <a:buFontTx/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			at most r*opt</a:t>
            </a:r>
            <a:r>
              <a:rPr lang="en-US" sz="4000" dirty="0" smtClean="0"/>
              <a:t> for </a:t>
            </a:r>
            <a:r>
              <a:rPr lang="en-US" sz="4000" dirty="0" smtClean="0">
                <a:solidFill>
                  <a:schemeClr val="accent2"/>
                </a:solidFill>
              </a:rPr>
              <a:t>minimization</a:t>
            </a:r>
            <a:endParaRPr lang="en-US" sz="4000" dirty="0" smtClean="0"/>
          </a:p>
          <a:p>
            <a:pPr lvl="2">
              <a:buFontTx/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			at least opt/r</a:t>
            </a:r>
            <a:r>
              <a:rPr lang="en-US" sz="4000" dirty="0" smtClean="0"/>
              <a:t> for </a:t>
            </a:r>
            <a:r>
              <a:rPr lang="en-US" sz="4000" dirty="0" smtClean="0">
                <a:solidFill>
                  <a:schemeClr val="accent2"/>
                </a:solidFill>
              </a:rPr>
              <a:t>maximization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subsets </a:t>
            </a:r>
            <a:r>
              <a:rPr lang="en-US" dirty="0" smtClean="0">
                <a:solidFill>
                  <a:schemeClr val="accent2"/>
                </a:solidFill>
                <a:latin typeface="Arial"/>
              </a:rPr>
              <a:t>S</a:t>
            </a:r>
            <a:r>
              <a:rPr lang="en-US" baseline="-25000" dirty="0" smtClean="0">
                <a:solidFill>
                  <a:schemeClr val="accent2"/>
                </a:solidFill>
                <a:latin typeface="Arial"/>
              </a:rPr>
              <a:t>1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Arial"/>
              </a:rPr>
              <a:t>S</a:t>
            </a:r>
            <a:r>
              <a:rPr lang="en-US" baseline="-25000" dirty="0" smtClean="0">
                <a:solidFill>
                  <a:schemeClr val="accent2"/>
                </a:solidFill>
                <a:latin typeface="Arial"/>
              </a:rPr>
              <a:t>2</a:t>
            </a:r>
            <a:r>
              <a:rPr lang="en-US" dirty="0" smtClean="0">
                <a:solidFill>
                  <a:schemeClr val="accent2"/>
                </a:solidFill>
              </a:rPr>
              <a:t>, …, </a:t>
            </a:r>
            <a:r>
              <a:rPr lang="en-US" dirty="0" err="1" smtClean="0">
                <a:solidFill>
                  <a:schemeClr val="accent2"/>
                </a:solidFill>
                <a:latin typeface="Arial"/>
              </a:rPr>
              <a:t>S</a:t>
            </a:r>
            <a:r>
              <a:rPr lang="en-US" baseline="-25000" dirty="0" err="1" smtClean="0">
                <a:solidFill>
                  <a:schemeClr val="accent2"/>
                </a:solidFill>
                <a:latin typeface="Arial"/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of a universe </a:t>
            </a:r>
            <a:r>
              <a:rPr lang="en-US" dirty="0" smtClean="0">
                <a:solidFill>
                  <a:srgbClr val="333399"/>
                </a:solidFill>
              </a:rPr>
              <a:t>U </a:t>
            </a:r>
            <a:r>
              <a:rPr lang="en-US" dirty="0" smtClean="0"/>
              <a:t>of size </a:t>
            </a:r>
            <a:r>
              <a:rPr lang="en-US" dirty="0" smtClean="0">
                <a:solidFill>
                  <a:srgbClr val="333399"/>
                </a:solidFill>
              </a:rPr>
              <a:t>m</a:t>
            </a:r>
            <a:r>
              <a:rPr lang="en-US" dirty="0" smtClean="0"/>
              <a:t>, and an integer </a:t>
            </a:r>
            <a:r>
              <a:rPr lang="en-US" dirty="0" smtClean="0">
                <a:solidFill>
                  <a:srgbClr val="333399"/>
                </a:solidFill>
              </a:rPr>
              <a:t>k</a:t>
            </a:r>
          </a:p>
          <a:p>
            <a:pPr lvl="1"/>
            <a:r>
              <a:rPr lang="en-US" dirty="0" smtClean="0">
                <a:solidFill>
                  <a:srgbClr val="333399"/>
                </a:solidFill>
              </a:rPr>
              <a:t>is there a </a:t>
            </a:r>
            <a:r>
              <a:rPr lang="en-US" dirty="0" smtClean="0">
                <a:solidFill>
                  <a:srgbClr val="FF0000"/>
                </a:solidFill>
              </a:rPr>
              <a:t>cover</a:t>
            </a:r>
            <a:r>
              <a:rPr lang="en-US" dirty="0" smtClean="0">
                <a:solidFill>
                  <a:srgbClr val="333399"/>
                </a:solidFill>
              </a:rPr>
              <a:t> J of size k</a:t>
            </a:r>
          </a:p>
          <a:p>
            <a:pPr lvl="1"/>
            <a:r>
              <a:rPr lang="en-US" dirty="0" smtClean="0">
                <a:solidFill>
                  <a:srgbClr val="333399"/>
                </a:solidFill>
              </a:rPr>
              <a:t>“cover”: </a:t>
            </a:r>
            <a:r>
              <a:rPr lang="en-US" dirty="0" smtClean="0">
                <a:solidFill>
                  <a:srgbClr val="333399"/>
                </a:solidFill>
                <a:latin typeface="cmsy10"/>
                <a:ea typeface="cmsy10"/>
                <a:cs typeface="cmsy10"/>
              </a:rPr>
              <a:t>[</a:t>
            </a:r>
            <a:r>
              <a:rPr lang="en-US" baseline="-25000" dirty="0" smtClean="0">
                <a:solidFill>
                  <a:srgbClr val="333399"/>
                </a:solidFill>
                <a:latin typeface="Arial"/>
              </a:rPr>
              <a:t>j</a:t>
            </a:r>
            <a:r>
              <a:rPr lang="en-US" baseline="-25000" dirty="0" smtClean="0">
                <a:solidFill>
                  <a:srgbClr val="333399"/>
                </a:solidFill>
              </a:rPr>
              <a:t> </a:t>
            </a:r>
            <a:r>
              <a:rPr lang="en-US" baseline="-25000" dirty="0" smtClean="0">
                <a:solidFill>
                  <a:srgbClr val="333399"/>
                </a:solidFill>
                <a:latin typeface="cmsy10"/>
                <a:ea typeface="cmsy10"/>
                <a:cs typeface="cmsy10"/>
              </a:rPr>
              <a:t>2</a:t>
            </a:r>
            <a:r>
              <a:rPr lang="en-US" baseline="-25000" dirty="0" smtClean="0">
                <a:solidFill>
                  <a:srgbClr val="333399"/>
                </a:solidFill>
                <a:ea typeface="cmsy10"/>
                <a:cs typeface="cmsy10"/>
              </a:rPr>
              <a:t>J </a:t>
            </a:r>
            <a:r>
              <a:rPr lang="en-US" dirty="0" err="1" smtClean="0">
                <a:solidFill>
                  <a:srgbClr val="333399"/>
                </a:solidFill>
                <a:latin typeface="Arial"/>
              </a:rPr>
              <a:t>S</a:t>
            </a:r>
            <a:r>
              <a:rPr lang="en-US" baseline="-25000" dirty="0" err="1" smtClean="0">
                <a:solidFill>
                  <a:srgbClr val="333399"/>
                </a:solidFill>
                <a:latin typeface="Arial"/>
              </a:rPr>
              <a:t>j</a:t>
            </a:r>
            <a:r>
              <a:rPr lang="en-US" dirty="0" smtClean="0">
                <a:solidFill>
                  <a:srgbClr val="333399"/>
                </a:solidFill>
              </a:rPr>
              <a:t> = U</a:t>
            </a:r>
          </a:p>
          <a:p>
            <a:pPr marL="650031" lvl="1" indent="0">
              <a:buNone/>
            </a:pPr>
            <a:endParaRPr lang="en-US" dirty="0" smtClean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en-US" b="1" u="sng" dirty="0" smtClean="0"/>
              <a:t>Theorem:</a:t>
            </a:r>
            <a:r>
              <a:rPr lang="en-US" dirty="0" smtClean="0"/>
              <a:t> set-cover is NP-complete</a:t>
            </a:r>
          </a:p>
          <a:p>
            <a:pPr lvl="1"/>
            <a:r>
              <a:rPr lang="en-US" dirty="0" smtClean="0"/>
              <a:t>in NP (why?)</a:t>
            </a:r>
          </a:p>
          <a:p>
            <a:pPr lvl="1"/>
            <a:r>
              <a:rPr lang="en-US" dirty="0" smtClean="0"/>
              <a:t>reduce from vertex cover (how?)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C985-352E-4E91-AF40-C2252A786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081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275849"/>
            <a:ext cx="11948160" cy="6436925"/>
          </a:xfrm>
        </p:spPr>
        <p:txBody>
          <a:bodyPr/>
          <a:lstStyle/>
          <a:p>
            <a:r>
              <a:rPr lang="en-US" dirty="0" smtClean="0"/>
              <a:t>Greedy approximation algorithm: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at each step, pick set </a:t>
            </a:r>
            <a:r>
              <a:rPr lang="en-US" dirty="0" smtClean="0">
                <a:solidFill>
                  <a:srgbClr val="FF0000"/>
                </a:solidFill>
              </a:rPr>
              <a:t>covering largest number of remaining </a:t>
            </a:r>
            <a:r>
              <a:rPr lang="en-US" dirty="0" smtClean="0">
                <a:solidFill>
                  <a:schemeClr val="accent2"/>
                </a:solidFill>
              </a:rPr>
              <a:t>uncovered items</a:t>
            </a:r>
          </a:p>
          <a:p>
            <a:pPr marL="650031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Theorem</a:t>
            </a:r>
            <a:r>
              <a:rPr lang="en-US" dirty="0" smtClean="0"/>
              <a:t>: greedy set cover algorithm achieves an approximation ratio of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ln</a:t>
            </a:r>
            <a:r>
              <a:rPr lang="en-US" dirty="0" smtClean="0">
                <a:solidFill>
                  <a:srgbClr val="FF0000"/>
                </a:solidFill>
              </a:rPr>
              <a:t> m + 1)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C985-352E-4E91-AF40-C2252A786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59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275849"/>
            <a:ext cx="11948160" cy="6436925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Theorem</a:t>
            </a:r>
            <a:r>
              <a:rPr lang="en-US" dirty="0"/>
              <a:t>: greedy set cover algorithm achieves an approximation ratio of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ln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m </a:t>
            </a:r>
            <a:r>
              <a:rPr lang="en-US" dirty="0">
                <a:solidFill>
                  <a:srgbClr val="FF0000"/>
                </a:solidFill>
              </a:rPr>
              <a:t>+ 1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Proof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let </a:t>
            </a:r>
            <a:r>
              <a:rPr lang="en-US" dirty="0" err="1" smtClean="0">
                <a:solidFill>
                  <a:schemeClr val="accent2"/>
                </a:solidFill>
                <a:latin typeface="Arial"/>
              </a:rPr>
              <a:t>r</a:t>
            </a:r>
            <a:r>
              <a:rPr lang="en-US" baseline="-25000" dirty="0" err="1" smtClean="0">
                <a:solidFill>
                  <a:schemeClr val="accent2"/>
                </a:solidFill>
                <a:latin typeface="Arial"/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 be # of items remaining after iteration </a:t>
            </a:r>
            <a:r>
              <a:rPr lang="en-US" dirty="0" err="1" smtClean="0">
                <a:solidFill>
                  <a:schemeClr val="accent2"/>
                </a:solidFill>
              </a:rPr>
              <a:t>i</a:t>
            </a:r>
            <a:endParaRPr lang="en-US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>
                <a:solidFill>
                  <a:schemeClr val="accent2"/>
                </a:solidFill>
                <a:latin typeface="Arial"/>
              </a:rPr>
              <a:t>r</a:t>
            </a:r>
            <a:r>
              <a:rPr lang="en-US" baseline="-25000" dirty="0" smtClean="0">
                <a:solidFill>
                  <a:schemeClr val="accent2"/>
                </a:solidFill>
                <a:latin typeface="Arial"/>
              </a:rPr>
              <a:t>0</a:t>
            </a:r>
            <a:r>
              <a:rPr lang="en-US" dirty="0" smtClean="0">
                <a:solidFill>
                  <a:schemeClr val="accent2"/>
                </a:solidFill>
              </a:rPr>
              <a:t> = |U| = m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Claim: </a:t>
            </a:r>
            <a:r>
              <a:rPr lang="en-US" dirty="0" err="1" smtClean="0">
                <a:solidFill>
                  <a:schemeClr val="accent2"/>
                </a:solidFill>
                <a:latin typeface="Arial"/>
              </a:rPr>
              <a:t>r</a:t>
            </a:r>
            <a:r>
              <a:rPr lang="en-US" baseline="-25000" dirty="0" err="1" smtClean="0">
                <a:solidFill>
                  <a:schemeClr val="accent2"/>
                </a:solidFill>
                <a:latin typeface="Arial"/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cmsy10"/>
                <a:ea typeface="cmsy10"/>
                <a:cs typeface="cmsy10"/>
              </a:rPr>
              <a:t>·</a:t>
            </a:r>
            <a:r>
              <a:rPr lang="en-US" dirty="0" smtClean="0">
                <a:solidFill>
                  <a:schemeClr val="accent2"/>
                </a:solidFill>
              </a:rPr>
              <a:t> (1 – 1/OPT)</a:t>
            </a:r>
            <a:r>
              <a:rPr lang="en-US" dirty="0" smtClean="0">
                <a:solidFill>
                  <a:schemeClr val="accent2"/>
                </a:solidFill>
                <a:latin typeface="Arial"/>
              </a:rPr>
              <a:t>r</a:t>
            </a:r>
            <a:r>
              <a:rPr lang="en-US" baseline="-25000" dirty="0" smtClean="0">
                <a:solidFill>
                  <a:schemeClr val="accent2"/>
                </a:solidFill>
                <a:latin typeface="Arial"/>
              </a:rPr>
              <a:t>i</a:t>
            </a:r>
            <a:r>
              <a:rPr lang="en-US" baseline="-25000" dirty="0" smtClean="0">
                <a:solidFill>
                  <a:schemeClr val="accent2"/>
                </a:solidFill>
              </a:rPr>
              <a:t>-1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proof: OPT sets cover all remaining items so </a:t>
            </a:r>
            <a:r>
              <a:rPr lang="en-US" i="1" dirty="0" smtClean="0">
                <a:solidFill>
                  <a:schemeClr val="accent2"/>
                </a:solidFill>
              </a:rPr>
              <a:t>some</a:t>
            </a:r>
            <a:r>
              <a:rPr lang="en-US" dirty="0" smtClean="0">
                <a:solidFill>
                  <a:schemeClr val="accent2"/>
                </a:solidFill>
              </a:rPr>
              <a:t> set covers at least 1/OPT fraction</a:t>
            </a:r>
          </a:p>
          <a:p>
            <a:pPr lvl="1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C985-352E-4E91-AF40-C2252A786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17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275849"/>
            <a:ext cx="11948160" cy="6436925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Theorem</a:t>
            </a:r>
            <a:r>
              <a:rPr lang="en-US" dirty="0"/>
              <a:t>: greedy set cover algorithm achieves an approximation ratio of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ln</a:t>
            </a:r>
            <a:r>
              <a:rPr lang="en-US" dirty="0" smtClean="0">
                <a:solidFill>
                  <a:srgbClr val="FF0000"/>
                </a:solidFill>
              </a:rPr>
              <a:t> m + 1)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Proof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Claim: </a:t>
            </a:r>
            <a:r>
              <a:rPr lang="en-US" dirty="0" err="1" smtClean="0">
                <a:latin typeface="Arial"/>
              </a:rPr>
              <a:t>r</a:t>
            </a:r>
            <a:r>
              <a:rPr lang="en-US" baseline="-25000" dirty="0" err="1" smtClean="0">
                <a:latin typeface="Arial"/>
              </a:rPr>
              <a:t>i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  <a:ea typeface="cmsy10"/>
                <a:cs typeface="cmsy10"/>
              </a:rPr>
              <a:t>·</a:t>
            </a:r>
            <a:r>
              <a:rPr lang="en-US" dirty="0" smtClean="0"/>
              <a:t> (1 – 1/OPT)</a:t>
            </a:r>
            <a:r>
              <a:rPr lang="en-US" dirty="0" smtClean="0">
                <a:latin typeface="Arial"/>
              </a:rPr>
              <a:t>r</a:t>
            </a:r>
            <a:r>
              <a:rPr lang="en-US" baseline="-25000" dirty="0" smtClean="0">
                <a:latin typeface="Arial"/>
              </a:rPr>
              <a:t>i</a:t>
            </a:r>
            <a:r>
              <a:rPr lang="en-US" baseline="-25000" dirty="0" smtClean="0"/>
              <a:t>-1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so </a:t>
            </a:r>
            <a:r>
              <a:rPr lang="en-US" dirty="0" err="1" smtClean="0">
                <a:solidFill>
                  <a:schemeClr val="accent2"/>
                </a:solidFill>
                <a:latin typeface="Arial"/>
              </a:rPr>
              <a:t>r</a:t>
            </a:r>
            <a:r>
              <a:rPr lang="en-US" baseline="-25000" dirty="0" err="1" smtClean="0">
                <a:solidFill>
                  <a:schemeClr val="accent2"/>
                </a:solidFill>
                <a:latin typeface="Arial"/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cmsy10"/>
                <a:ea typeface="cmsy10"/>
                <a:cs typeface="cmsy10"/>
              </a:rPr>
              <a:t>·</a:t>
            </a:r>
            <a:r>
              <a:rPr lang="en-US" dirty="0" smtClean="0">
                <a:solidFill>
                  <a:schemeClr val="accent2"/>
                </a:solidFill>
              </a:rPr>
              <a:t> (1 – 1/OPT)</a:t>
            </a:r>
            <a:r>
              <a:rPr lang="en-US" baseline="30000" dirty="0" err="1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 m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after </a:t>
            </a:r>
            <a:r>
              <a:rPr lang="en-US" dirty="0" err="1" smtClean="0">
                <a:solidFill>
                  <a:schemeClr val="accent2"/>
                </a:solidFill>
              </a:rPr>
              <a:t>OPT</a:t>
            </a:r>
            <a:r>
              <a:rPr lang="en-US" dirty="0" err="1" smtClean="0">
                <a:solidFill>
                  <a:schemeClr val="accent2"/>
                </a:solidFill>
                <a:latin typeface="cmsy10"/>
                <a:ea typeface="cmsy10"/>
                <a:cs typeface="cmsy10"/>
              </a:rPr>
              <a:t>¢</a:t>
            </a:r>
            <a:r>
              <a:rPr lang="en-US" dirty="0" err="1" smtClean="0">
                <a:solidFill>
                  <a:schemeClr val="accent2"/>
                </a:solidFill>
              </a:rPr>
              <a:t>ln</a:t>
            </a:r>
            <a:r>
              <a:rPr lang="en-US" dirty="0" smtClean="0">
                <a:solidFill>
                  <a:schemeClr val="accent2"/>
                </a:solidFill>
              </a:rPr>
              <a:t> m + 1 iterations, # remaining elements is at most m/(2m) </a:t>
            </a:r>
            <a:r>
              <a:rPr lang="en-US" dirty="0" smtClean="0">
                <a:solidFill>
                  <a:schemeClr val="accent2"/>
                </a:solidFill>
                <a:latin typeface="cmsy10"/>
                <a:ea typeface="cmsy10"/>
                <a:cs typeface="cmsy10"/>
              </a:rPr>
              <a:t>·</a:t>
            </a:r>
            <a:r>
              <a:rPr lang="en-US" dirty="0" smtClean="0">
                <a:solidFill>
                  <a:schemeClr val="accent2"/>
                </a:solidFill>
              </a:rPr>
              <a:t> ½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so must have covered all m elements.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C985-352E-4E91-AF40-C2252A786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8712200" y="4191000"/>
            <a:ext cx="2971800" cy="914400"/>
          </a:xfrm>
          <a:prstGeom prst="borderCallout1">
            <a:avLst>
              <a:gd name="adj1" fmla="val 18750"/>
              <a:gd name="adj2" fmla="val -8333"/>
              <a:gd name="adj3" fmla="val 147221"/>
              <a:gd name="adj4" fmla="val -79423"/>
            </a:avLst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(1-1/x)</a:t>
            </a:r>
            <a:r>
              <a:rPr lang="en-US" sz="3200" baseline="30000" dirty="0" smtClean="0">
                <a:solidFill>
                  <a:schemeClr val="tx1"/>
                </a:solidFill>
              </a:rPr>
              <a:t>x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·</a:t>
            </a:r>
            <a:r>
              <a:rPr lang="en-US" sz="3200" dirty="0" smtClean="0">
                <a:solidFill>
                  <a:schemeClr val="tx1"/>
                </a:solidFill>
              </a:rPr>
              <a:t> 1/e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783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Travelling Salesperson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iven a complete graph and edge weights satisfying the </a:t>
            </a:r>
            <a:r>
              <a:rPr lang="en-US" dirty="0" smtClean="0">
                <a:solidFill>
                  <a:srgbClr val="FF0000"/>
                </a:solidFill>
              </a:rPr>
              <a:t>triangle inequality 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600" dirty="0" err="1" smtClean="0">
                <a:solidFill>
                  <a:srgbClr val="FF0000"/>
                </a:solidFill>
                <a:latin typeface="Arial"/>
              </a:rPr>
              <a:t>w</a:t>
            </a:r>
            <a:r>
              <a:rPr lang="en-US" sz="3600" baseline="-25000" dirty="0" err="1" smtClean="0">
                <a:solidFill>
                  <a:srgbClr val="FF0000"/>
                </a:solidFill>
                <a:latin typeface="Arial"/>
              </a:rPr>
              <a:t>a</a:t>
            </a:r>
            <a:r>
              <a:rPr lang="en-US" sz="3600" baseline="-25000" dirty="0" err="1" smtClean="0">
                <a:solidFill>
                  <a:srgbClr val="FF0000"/>
                </a:solidFill>
              </a:rPr>
              <a:t>,b</a:t>
            </a:r>
            <a:r>
              <a:rPr lang="en-US" sz="3600" dirty="0" smtClean="0">
                <a:solidFill>
                  <a:srgbClr val="FF0000"/>
                </a:solidFill>
              </a:rPr>
              <a:t> + </a:t>
            </a:r>
            <a:r>
              <a:rPr lang="en-US" sz="3600" dirty="0" err="1" smtClean="0">
                <a:solidFill>
                  <a:srgbClr val="FF0000"/>
                </a:solidFill>
                <a:latin typeface="Arial"/>
              </a:rPr>
              <a:t>w</a:t>
            </a:r>
            <a:r>
              <a:rPr lang="en-US" sz="3600" baseline="-25000" dirty="0" err="1" smtClean="0">
                <a:solidFill>
                  <a:srgbClr val="FF0000"/>
                </a:solidFill>
                <a:latin typeface="Arial"/>
              </a:rPr>
              <a:t>b</a:t>
            </a:r>
            <a:r>
              <a:rPr lang="en-US" sz="3600" baseline="-25000" dirty="0" err="1" smtClean="0">
                <a:solidFill>
                  <a:srgbClr val="FF0000"/>
                </a:solidFill>
              </a:rPr>
              <a:t>,c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cmsy10"/>
                <a:ea typeface="cmsy10"/>
                <a:cs typeface="cmsy10"/>
              </a:rPr>
              <a:t>¸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/>
              </a:rPr>
              <a:t>w</a:t>
            </a:r>
            <a:r>
              <a:rPr lang="en-US" sz="3600" baseline="-25000" dirty="0" err="1" smtClean="0">
                <a:solidFill>
                  <a:srgbClr val="FF0000"/>
                </a:solidFill>
                <a:latin typeface="Arial"/>
              </a:rPr>
              <a:t>a</a:t>
            </a:r>
            <a:r>
              <a:rPr lang="en-US" sz="3600" baseline="-25000" dirty="0" err="1" smtClean="0">
                <a:solidFill>
                  <a:srgbClr val="FF0000"/>
                </a:solidFill>
              </a:rPr>
              <a:t>,c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for all vertices </a:t>
            </a:r>
            <a:r>
              <a:rPr lang="en-US" sz="3600" dirty="0" err="1" smtClean="0">
                <a:solidFill>
                  <a:srgbClr val="FF0000"/>
                </a:solidFill>
              </a:rPr>
              <a:t>a,b,c</a:t>
            </a:r>
            <a:endParaRPr lang="en-US" sz="3600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find a shortest tour that visits every vertex</a:t>
            </a: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b="1" u="sng" dirty="0" smtClean="0"/>
              <a:t>Theorem:</a:t>
            </a:r>
            <a:r>
              <a:rPr lang="en-US" dirty="0" smtClean="0"/>
              <a:t> TSP with triangle inequality is NP-complete</a:t>
            </a:r>
            <a:endParaRPr lang="en-US" b="1" u="sng" dirty="0" smtClean="0"/>
          </a:p>
          <a:p>
            <a:pPr lvl="1"/>
            <a:r>
              <a:rPr lang="en-US" dirty="0" smtClean="0"/>
              <a:t>in NP (why?)</a:t>
            </a:r>
          </a:p>
          <a:p>
            <a:pPr lvl="1"/>
            <a:r>
              <a:rPr lang="en-US" dirty="0" smtClean="0"/>
              <a:t>reduce from Hamilton cycle (how?)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29,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C985-352E-4E91-AF40-C2252A786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971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White">
  <a:themeElements>
    <a:clrScheme name="White">
      <a:dk1>
        <a:srgbClr val="000000">
          <a:alpha val="80000"/>
        </a:srgbClr>
      </a:dk1>
      <a:lt1>
        <a:srgbClr val="8D3124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utura Heavy"/>
        <a:ea typeface="Futura Heavy"/>
        <a:cs typeface="Futura Heavy"/>
      </a:majorFont>
      <a:minorFont>
        <a:latin typeface="Futura-MediumItalic"/>
        <a:ea typeface="Futura-MediumItalic"/>
        <a:cs typeface="Futura-MediumItalic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61411" marR="61411" indent="0" algn="l" defTabSz="457200" rtl="0" fontAlgn="auto" latinLnBrk="1" hangingPunct="0">
          <a:lnSpc>
            <a:spcPct val="13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Helvetica"/>
          <a:buNone/>
          <a:tabLst>
            <a:tab pos="1066800" algn="l"/>
          </a:tabLst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D3124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449492" rtl="0" fontAlgn="auto" latinLnBrk="1" hangingPunct="0">
          <a:lnSpc>
            <a:spcPct val="13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Lucida Sans Regular"/>
          <a:buNone/>
          <a:tabLst>
            <a:tab pos="1066800" algn="l"/>
          </a:tabLst>
          <a:defRPr kumimoji="0" sz="1600" b="0" i="0" u="none" strike="noStrike" cap="none" spc="0" normalizeH="0" baseline="0">
            <a:ln>
              <a:noFill/>
            </a:ln>
            <a:solidFill>
              <a:srgbClr val="8D3124"/>
            </a:solidFill>
            <a:effectLst/>
            <a:uFillTx/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1_White">
  <a:themeElements>
    <a:clrScheme name="White">
      <a:dk1>
        <a:srgbClr val="000000">
          <a:alpha val="80000"/>
        </a:srgbClr>
      </a:dk1>
      <a:lt1>
        <a:srgbClr val="8D3124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utura Heavy"/>
        <a:ea typeface="Futura Heavy"/>
        <a:cs typeface="Futura Heavy"/>
      </a:majorFont>
      <a:minorFont>
        <a:latin typeface="Futura-MediumItalic"/>
        <a:ea typeface="Futura-MediumItalic"/>
        <a:cs typeface="Futura-MediumItalic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61411" marR="61411" indent="0" algn="l" defTabSz="457200" rtl="0" fontAlgn="auto" latinLnBrk="1" hangingPunct="0">
          <a:lnSpc>
            <a:spcPct val="13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Helvetica"/>
          <a:buNone/>
          <a:tabLst>
            <a:tab pos="1066800" algn="l"/>
          </a:tabLst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D3124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449492" rtl="0" fontAlgn="auto" latinLnBrk="1" hangingPunct="0">
          <a:lnSpc>
            <a:spcPct val="13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Lucida Sans Regular"/>
          <a:buNone/>
          <a:tabLst>
            <a:tab pos="1066800" algn="l"/>
          </a:tabLst>
          <a:defRPr kumimoji="0" sz="1600" b="0" i="0" u="none" strike="noStrike" cap="none" spc="0" normalizeH="0" baseline="0">
            <a:ln>
              <a:noFill/>
            </a:ln>
            <a:solidFill>
              <a:srgbClr val="8D3124"/>
            </a:solidFill>
            <a:effectLst/>
            <a:uFillTx/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White">
  <a:themeElements>
    <a:clrScheme name="White">
      <a:dk1>
        <a:srgbClr val="000000">
          <a:alpha val="80000"/>
        </a:srgbClr>
      </a:dk1>
      <a:lt1>
        <a:srgbClr val="8D3124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utura Heavy"/>
        <a:ea typeface="Futura Heavy"/>
        <a:cs typeface="Futura Heavy"/>
      </a:majorFont>
      <a:minorFont>
        <a:latin typeface="Futura-MediumItalic"/>
        <a:ea typeface="Futura-MediumItalic"/>
        <a:cs typeface="Futura-MediumItalic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61411" marR="61411" indent="0" algn="l" defTabSz="457200" rtl="0" fontAlgn="auto" latinLnBrk="1" hangingPunct="0">
          <a:lnSpc>
            <a:spcPct val="13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Helvetica"/>
          <a:buNone/>
          <a:tabLst>
            <a:tab pos="1066800" algn="l"/>
          </a:tabLst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D3124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449492" rtl="0" fontAlgn="auto" latinLnBrk="1" hangingPunct="0">
          <a:lnSpc>
            <a:spcPct val="13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Lucida Sans Regular"/>
          <a:buNone/>
          <a:tabLst>
            <a:tab pos="1066800" algn="l"/>
          </a:tabLst>
          <a:defRPr kumimoji="0" sz="1600" b="0" i="0" u="none" strike="noStrike" cap="none" spc="0" normalizeH="0" baseline="0">
            <a:ln>
              <a:noFill/>
            </a:ln>
            <a:solidFill>
              <a:srgbClr val="8D3124"/>
            </a:solidFill>
            <a:effectLst/>
            <a:uFillTx/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8.xml><?xml version="1.0" encoding="utf-8"?>
<a:theme xmlns:a="http://schemas.openxmlformats.org/drawingml/2006/main" name="3_White">
  <a:themeElements>
    <a:clrScheme name="White">
      <a:dk1>
        <a:srgbClr val="000000">
          <a:alpha val="80000"/>
        </a:srgbClr>
      </a:dk1>
      <a:lt1>
        <a:srgbClr val="8D3124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utura Heavy"/>
        <a:ea typeface="Futura Heavy"/>
        <a:cs typeface="Futura Heavy"/>
      </a:majorFont>
      <a:minorFont>
        <a:latin typeface="Futura-MediumItalic"/>
        <a:ea typeface="Futura-MediumItalic"/>
        <a:cs typeface="Futura-MediumItalic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61411" marR="61411" indent="0" algn="l" defTabSz="457200" rtl="0" fontAlgn="auto" latinLnBrk="1" hangingPunct="0">
          <a:lnSpc>
            <a:spcPct val="13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Helvetica"/>
          <a:buNone/>
          <a:tabLst>
            <a:tab pos="1066800" algn="l"/>
          </a:tabLst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D3124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449492" rtl="0" fontAlgn="auto" latinLnBrk="1" hangingPunct="0">
          <a:lnSpc>
            <a:spcPct val="13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Lucida Sans Regular"/>
          <a:buNone/>
          <a:tabLst>
            <a:tab pos="1066800" algn="l"/>
          </a:tabLst>
          <a:defRPr kumimoji="0" sz="1600" b="0" i="0" u="none" strike="noStrike" cap="none" spc="0" normalizeH="0" baseline="0">
            <a:ln>
              <a:noFill/>
            </a:ln>
            <a:solidFill>
              <a:srgbClr val="8D3124"/>
            </a:solidFill>
            <a:effectLst/>
            <a:uFillTx/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9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utura-Heavy"/>
        <a:ea typeface="Futura-Heavy"/>
        <a:cs typeface="Futura-Heavy"/>
      </a:majorFont>
      <a:minorFont>
        <a:latin typeface="Futura-MediumItalic"/>
        <a:ea typeface="Futura-MediumItalic"/>
        <a:cs typeface="Futura-MediumItalic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61411" marR="61411" indent="0" algn="l" defTabSz="457200" rtl="0" fontAlgn="auto" latinLnBrk="1" hangingPunct="0">
          <a:lnSpc>
            <a:spcPct val="13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Helvetica"/>
          <a:buNone/>
          <a:tabLst>
            <a:tab pos="1066800" algn="l"/>
          </a:tabLst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D3124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449492" rtl="0" fontAlgn="auto" latinLnBrk="1" hangingPunct="0">
          <a:lnSpc>
            <a:spcPct val="13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Lucida Sans Regular"/>
          <a:buNone/>
          <a:tabLst>
            <a:tab pos="1066800" algn="l"/>
          </a:tabLst>
          <a:defRPr kumimoji="0" sz="1600" b="0" i="0" u="none" strike="noStrike" cap="none" spc="0" normalizeH="0" baseline="0">
            <a:ln>
              <a:noFill/>
            </a:ln>
            <a:solidFill>
              <a:srgbClr val="8D3124"/>
            </a:solidFill>
            <a:effectLst/>
            <a:uFillTx/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4723</TotalTime>
  <Words>2430</Words>
  <Application>Microsoft Office PowerPoint</Application>
  <PresentationFormat>Custom</PresentationFormat>
  <Paragraphs>448</Paragraphs>
  <Slides>37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37</vt:i4>
      </vt:variant>
    </vt:vector>
  </HeadingPairs>
  <TitlesOfParts>
    <vt:vector size="59" baseType="lpstr">
      <vt:lpstr>Arial</vt:lpstr>
      <vt:lpstr>ＭＳ Ｐゴシック</vt:lpstr>
      <vt:lpstr>Lucida Sans Regular</vt:lpstr>
      <vt:lpstr>cmsy10</vt:lpstr>
      <vt:lpstr>Helvetica</vt:lpstr>
      <vt:lpstr>Times Roman</vt:lpstr>
      <vt:lpstr>Futura</vt:lpstr>
      <vt:lpstr>Lucida Grande</vt:lpstr>
      <vt:lpstr>ヒラギノ角ゴ ProN W3</vt:lpstr>
      <vt:lpstr>Times New Roman</vt:lpstr>
      <vt:lpstr>Symbol</vt:lpstr>
      <vt:lpstr>Lucida Sans</vt:lpstr>
      <vt:lpstr>Futura Heavy</vt:lpstr>
      <vt:lpstr>Futura-MediumItalic</vt:lpstr>
      <vt:lpstr>Default Design</vt:lpstr>
      <vt:lpstr>9_Default Design</vt:lpstr>
      <vt:lpstr>10_Default Design</vt:lpstr>
      <vt:lpstr>White</vt:lpstr>
      <vt:lpstr>1_White</vt:lpstr>
      <vt:lpstr>8_Default Design</vt:lpstr>
      <vt:lpstr>2_White</vt:lpstr>
      <vt:lpstr>3_White</vt:lpstr>
      <vt:lpstr>CS38 Introduction to Algorithms</vt:lpstr>
      <vt:lpstr>Outline</vt:lpstr>
      <vt:lpstr>Optimization Problems</vt:lpstr>
      <vt:lpstr>Approximation Algorithms</vt:lpstr>
      <vt:lpstr>Set Cover</vt:lpstr>
      <vt:lpstr>Set cover</vt:lpstr>
      <vt:lpstr>Set cover</vt:lpstr>
      <vt:lpstr>Set cover</vt:lpstr>
      <vt:lpstr>Travelling Salesperson Problem</vt:lpstr>
      <vt:lpstr>TSP approximation algorithm</vt:lpstr>
      <vt:lpstr>TSP approximation algorithm</vt:lpstr>
      <vt:lpstr>TSP approximation algorithm</vt:lpstr>
      <vt:lpstr>Christofide’s algorithm</vt:lpstr>
      <vt:lpstr>Christofide’s algorithm</vt:lpstr>
      <vt:lpstr>Center selection problem</vt:lpstr>
      <vt:lpstr>Center selection problem</vt:lpstr>
      <vt:lpstr>Center selection example</vt:lpstr>
      <vt:lpstr>Greedy algorithm:  a false start</vt:lpstr>
      <vt:lpstr>Center selection:  greedy algorithm</vt:lpstr>
      <vt:lpstr>Center selection:  analysis of greedy algorithm</vt:lpstr>
      <vt:lpstr>Center selection</vt:lpstr>
      <vt:lpstr>Slide 22</vt:lpstr>
      <vt:lpstr>Randomization</vt:lpstr>
      <vt:lpstr>Slide 24</vt:lpstr>
      <vt:lpstr>Contention resolution in a distributed system</vt:lpstr>
      <vt:lpstr>Contention resolution:  randomized protocol</vt:lpstr>
      <vt:lpstr>Contention Resolution:  randomized protocol</vt:lpstr>
      <vt:lpstr>Contention Resolution:  randomized protocol</vt:lpstr>
      <vt:lpstr>Slide 29</vt:lpstr>
      <vt:lpstr>Global minimum cut</vt:lpstr>
      <vt:lpstr>Contraction algorithm</vt:lpstr>
      <vt:lpstr>Contraction algorithm</vt:lpstr>
      <vt:lpstr>Contraction algorithm</vt:lpstr>
      <vt:lpstr>Contraction algorithm</vt:lpstr>
      <vt:lpstr>Contraction algorithm</vt:lpstr>
      <vt:lpstr>Contraction algorithm:  example execution</vt:lpstr>
      <vt:lpstr>Global min cut:  context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Chris Umans</cp:lastModifiedBy>
  <cp:revision>125</cp:revision>
  <dcterms:modified xsi:type="dcterms:W3CDTF">2014-05-29T19:02:57Z</dcterms:modified>
</cp:coreProperties>
</file>