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820" r:id="rId2"/>
    <p:sldMasterId id="2147483832" r:id="rId3"/>
    <p:sldMasterId id="2147483844" r:id="rId4"/>
    <p:sldMasterId id="2147483856" r:id="rId5"/>
    <p:sldMasterId id="2147483867" r:id="rId6"/>
    <p:sldMasterId id="2147483878" r:id="rId7"/>
    <p:sldMasterId id="2147483901" r:id="rId8"/>
  </p:sldMasterIdLst>
  <p:notesMasterIdLst>
    <p:notesMasterId r:id="rId58"/>
  </p:notesMasterIdLst>
  <p:handoutMasterIdLst>
    <p:handoutMasterId r:id="rId59"/>
  </p:handoutMasterIdLst>
  <p:sldIdLst>
    <p:sldId id="353" r:id="rId9"/>
    <p:sldId id="354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59" r:id="rId35"/>
    <p:sldId id="560" r:id="rId36"/>
    <p:sldId id="561" r:id="rId37"/>
    <p:sldId id="56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563" r:id="rId47"/>
    <p:sldId id="564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</p:sldIdLst>
  <p:sldSz cx="13004800" cy="9753600"/>
  <p:notesSz cx="6858000" cy="9144000"/>
  <p:embeddedFontLst>
    <p:embeddedFont>
      <p:font typeface="Lucida Sans Regular" pitchFamily="34" charset="0"/>
      <p:regular r:id="rId60"/>
    </p:embeddedFont>
    <p:embeddedFont>
      <p:font typeface="cmsy10" pitchFamily="34" charset="0"/>
      <p:regular r:id="rId61"/>
    </p:embeddedFont>
    <p:embeddedFont>
      <p:font typeface="Helvetica" pitchFamily="34" charset="0"/>
      <p:regular r:id="rId62"/>
      <p:bold r:id="rId63"/>
      <p:italic r:id="rId64"/>
      <p:boldItalic r:id="rId65"/>
    </p:embeddedFont>
    <p:embeddedFont>
      <p:font typeface="Lucida Sans Typewriter Regular" pitchFamily="49" charset="0"/>
      <p:regular r:id="rId66"/>
    </p:embeddedFont>
    <p:embeddedFont>
      <p:font typeface="Lucida Sans" pitchFamily="34" charset="0"/>
      <p:regular r:id="rId67"/>
    </p:embeddedFont>
  </p:embeddedFontLst>
  <p:defaultTextStyle>
    <a:lvl1pPr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45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4887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733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69773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222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4664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397105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3955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font" Target="fonts/font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3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>
                <a:latin typeface="Lucida Sans" pitchFamily="34" charset="0"/>
              </a:rPr>
              <a:pPr/>
              <a:t>5/27/2014</a:t>
            </a:fld>
            <a:endParaRPr lang="en-US" dirty="0">
              <a:latin typeface="Lucida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>
                <a:latin typeface="Lucida Sans" pitchFamily="34" charset="0"/>
              </a:rPr>
              <a:pPr/>
              <a:t>‹#›</a:t>
            </a:fld>
            <a:endParaRPr lang="en-U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6586">
      <a:defRPr sz="1600">
        <a:latin typeface="Lucida Grande"/>
        <a:ea typeface="Lucida Grande"/>
        <a:cs typeface="Lucida Grande"/>
        <a:sym typeface="Lucida Grande"/>
      </a:defRPr>
    </a:lvl1pPr>
    <a:lvl2pPr indent="228297" defTabSz="456586">
      <a:defRPr sz="1600">
        <a:latin typeface="Lucida Grande"/>
        <a:ea typeface="Lucida Grande"/>
        <a:cs typeface="Lucida Grande"/>
        <a:sym typeface="Lucida Grande"/>
      </a:defRPr>
    </a:lvl2pPr>
    <a:lvl3pPr indent="456586" defTabSz="456586">
      <a:defRPr sz="1600">
        <a:latin typeface="Lucida Grande"/>
        <a:ea typeface="Lucida Grande"/>
        <a:cs typeface="Lucida Grande"/>
        <a:sym typeface="Lucida Grande"/>
      </a:defRPr>
    </a:lvl3pPr>
    <a:lvl4pPr indent="684887" defTabSz="456586">
      <a:defRPr sz="1600">
        <a:latin typeface="Lucida Grande"/>
        <a:ea typeface="Lucida Grande"/>
        <a:cs typeface="Lucida Grande"/>
        <a:sym typeface="Lucida Grande"/>
      </a:defRPr>
    </a:lvl4pPr>
    <a:lvl5pPr indent="913180" defTabSz="456586">
      <a:defRPr sz="1600">
        <a:latin typeface="Lucida Grande"/>
        <a:ea typeface="Lucida Grande"/>
        <a:cs typeface="Lucida Grande"/>
        <a:sym typeface="Lucida Grande"/>
      </a:defRPr>
    </a:lvl5pPr>
    <a:lvl6pPr indent="1141483" defTabSz="456586">
      <a:defRPr sz="1600">
        <a:latin typeface="Lucida Grande"/>
        <a:ea typeface="Lucida Grande"/>
        <a:cs typeface="Lucida Grande"/>
        <a:sym typeface="Lucida Grande"/>
      </a:defRPr>
    </a:lvl6pPr>
    <a:lvl7pPr indent="1369773" defTabSz="456586">
      <a:defRPr sz="1600">
        <a:latin typeface="Lucida Grande"/>
        <a:ea typeface="Lucida Grande"/>
        <a:cs typeface="Lucida Grande"/>
        <a:sym typeface="Lucida Grande"/>
      </a:defRPr>
    </a:lvl7pPr>
    <a:lvl8pPr indent="1598068" defTabSz="456586">
      <a:defRPr sz="1600">
        <a:latin typeface="Lucida Grande"/>
        <a:ea typeface="Lucida Grande"/>
        <a:cs typeface="Lucida Grande"/>
        <a:sym typeface="Lucida Grande"/>
      </a:defRPr>
    </a:lvl8pPr>
    <a:lvl9pPr indent="1826366" defTabSz="456586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7BD2824-E963-4285-AD68-F0FE6F6C448B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948D5DD-4617-48F1-BD2F-53AF03AE403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DC41A84-2834-40F0-9C6C-D534887FD27C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7DF0D7-E267-4DB3-B455-CFEBAE798C2C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min weight vertex cover may not be a min cardinality vertex cover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6" name="Shape 9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NP-hard even if all coefficients are 0/1 and at most two variables per inequality.</a:t>
            </a:r>
          </a:p>
          <a:p>
            <a:pPr marL="40639" marR="40639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Also known to be NP-complete when the integers need not be 0/1, but proving that requires some numerical analysis to argue that if there exists a feasible solution, then there exists one that is not too large.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05" name="Shape 10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9947" marR="49947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Solving simultaneous linear equations (Ax = b) can be accomplished using Gaussian elimination. LP is a generalization with inequalities instead of equalities.</a:t>
            </a:r>
          </a:p>
          <a:p>
            <a:pPr marL="49947" marR="49947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Note: simple transformations to handle &gt;= inequalities, unrestricted variables, or min objective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32" name="Shape 10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LP relaxation is a useful lower bound for designing approximation algorithms.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D76ADEE-45C1-47FF-B529-AE05CE51930E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0C4C5FC-8AAB-4909-A466-299EDC360A9F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30" name="Shape 1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[wayne s13] see slides for Intractability III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1" name="Shape 1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647700">
              <a:defRPr sz="1800"/>
            </a:pPr>
            <a:r>
              <a:rPr sz="1200">
                <a:latin typeface="Monaco"/>
                <a:ea typeface="Monaco"/>
                <a:cs typeface="Monaco"/>
                <a:sym typeface="Monaco"/>
              </a:rPr>
              <a:t>OPT(i, v) = \begin{cases}</a:t>
            </a:r>
          </a:p>
          <a:p>
            <a:pPr lvl="0" defTabSz="647700">
              <a:defRPr sz="1800"/>
            </a:pPr>
            <a:r>
              <a:rPr sz="1200">
                <a:latin typeface="Monaco"/>
                <a:ea typeface="Monaco"/>
                <a:cs typeface="Monaco"/>
                <a:sym typeface="Monaco"/>
              </a:rPr>
              <a:t>0        &amp;\mbox{ if } v \le 0 \\</a:t>
            </a:r>
          </a:p>
          <a:p>
            <a:pPr lvl="0" defTabSz="647700">
              <a:defRPr sz="1800"/>
            </a:pPr>
            <a:r>
              <a:rPr sz="1200">
                <a:latin typeface="Monaco"/>
                <a:ea typeface="Monaco"/>
                <a:cs typeface="Monaco"/>
                <a:sym typeface="Monaco"/>
              </a:rPr>
              <a:t>\infty   &amp;\mbox{ if } i = 0 \mbox{ and } \; v &gt; 0 \\</a:t>
            </a:r>
          </a:p>
          <a:p>
            <a:pPr lvl="0" defTabSz="647700">
              <a:defRPr sz="1800"/>
            </a:pPr>
            <a:r>
              <a:rPr sz="1200">
                <a:latin typeface="Monaco"/>
                <a:ea typeface="Monaco"/>
                <a:cs typeface="Monaco"/>
                <a:sym typeface="Monaco"/>
              </a:rPr>
              <a:t>\min \; \{OPT(i-1, v), \; w_i + OPT(i-1, v - v_i) \} &amp; \mbox{ otherwise }</a:t>
            </a:r>
          </a:p>
          <a:p>
            <a:pPr lvl="0" defTabSz="647700">
              <a:defRPr sz="1800"/>
            </a:pPr>
            <a:r>
              <a:rPr sz="1200">
                <a:latin typeface="Monaco"/>
                <a:ea typeface="Monaco"/>
                <a:cs typeface="Monaco"/>
                <a:sym typeface="Monaco"/>
              </a:rPr>
              <a:t>\end{cases}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8" name="Shape 1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polynomial if values are small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00" name="Shape 1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WLOG assume no individual item has weight w_n that exceeds weight limit W all by itself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09" name="Shape 1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Knapsack.</a:t>
            </a:r>
          </a:p>
          <a:p>
            <a:pPr marL="40639" marR="40639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Load balancing.  [Hochbaum-Shmoys 1987]</a:t>
            </a:r>
          </a:p>
          <a:p>
            <a:pPr marL="40639" marR="40639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Euclidean TSP.  [Arora 1998, Mitchell 1999]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ECE9088-FD21-4006-B6AB-6A3CF02D77D4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B7975C6-CF5D-41E0-A764-4275150F3889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C9241B4-00E1-403E-BBD6-BBC153E9A989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2CE433-0A2A-46AE-82A6-FA4E9A9073B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a tree with n &gt;= 2 has at least 2 leaf nodes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Intuition.  If (u, v) is an edge such that v is a leaf node, then either OPT includes u or OPT includes all leaf nodes incident to u.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Observation: provides intuition to work from leaves upwards. Can think of contracting subtree.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Takes O(n) time since we visit nodes in postorder and examine each edge exactly once.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hyperlink" Target="http://www.cs.princeton.edu/~wayne/kleinberg-tardos" TargetMode="Externa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/kleinberg-tardos" TargetMode="External"/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288" indent="0" algn="ctr">
              <a:buNone/>
              <a:defRPr/>
            </a:lvl2pPr>
            <a:lvl3pPr marL="1298592" indent="0" algn="ctr">
              <a:buNone/>
              <a:defRPr/>
            </a:lvl3pPr>
            <a:lvl4pPr marL="1947902" indent="0" algn="ctr">
              <a:buNone/>
              <a:defRPr/>
            </a:lvl4pPr>
            <a:lvl5pPr marL="2597197" indent="0" algn="ctr">
              <a:buNone/>
              <a:defRPr/>
            </a:lvl5pPr>
            <a:lvl6pPr marL="3246490" indent="0" algn="ctr">
              <a:buNone/>
              <a:defRPr/>
            </a:lvl6pPr>
            <a:lvl7pPr marL="3895797" indent="0" algn="ctr">
              <a:buNone/>
              <a:defRPr/>
            </a:lvl7pPr>
            <a:lvl8pPr marL="4545091" indent="0" algn="ctr">
              <a:buNone/>
              <a:defRPr/>
            </a:lvl8pPr>
            <a:lvl9pPr marL="51943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860" indent="0" algn="ctr">
              <a:buNone/>
              <a:defRPr/>
            </a:lvl2pPr>
            <a:lvl3pPr marL="1299724" indent="0" algn="ctr">
              <a:buNone/>
              <a:defRPr/>
            </a:lvl3pPr>
            <a:lvl4pPr marL="1949594" indent="0" algn="ctr">
              <a:buNone/>
              <a:defRPr/>
            </a:lvl4pPr>
            <a:lvl5pPr marL="2599457" indent="0" algn="ctr">
              <a:buNone/>
              <a:defRPr/>
            </a:lvl5pPr>
            <a:lvl6pPr marL="3249319" indent="0" algn="ctr">
              <a:buNone/>
              <a:defRPr/>
            </a:lvl6pPr>
            <a:lvl7pPr marL="3899187" indent="0" algn="ctr">
              <a:buNone/>
              <a:defRPr/>
            </a:lvl7pPr>
            <a:lvl8pPr marL="4549043" indent="0" algn="ctr">
              <a:buNone/>
              <a:defRPr/>
            </a:lvl8pPr>
            <a:lvl9pPr marL="51989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DA00-918F-45D2-A182-3F579AAF38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E58-FFE2-4326-803D-7CFE30520C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860" indent="0">
              <a:buNone/>
              <a:defRPr sz="2600"/>
            </a:lvl2pPr>
            <a:lvl3pPr marL="1299724" indent="0">
              <a:buNone/>
              <a:defRPr sz="2300"/>
            </a:lvl3pPr>
            <a:lvl4pPr marL="1949594" indent="0">
              <a:buNone/>
              <a:defRPr sz="2000"/>
            </a:lvl4pPr>
            <a:lvl5pPr marL="2599457" indent="0">
              <a:buNone/>
              <a:defRPr sz="2000"/>
            </a:lvl5pPr>
            <a:lvl6pPr marL="3249319" indent="0">
              <a:buNone/>
              <a:defRPr sz="2000"/>
            </a:lvl6pPr>
            <a:lvl7pPr marL="3899187" indent="0">
              <a:buNone/>
              <a:defRPr sz="2000"/>
            </a:lvl7pPr>
            <a:lvl8pPr marL="4549043" indent="0">
              <a:buNone/>
              <a:defRPr sz="2000"/>
            </a:lvl8pPr>
            <a:lvl9pPr marL="51989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A6C3-F887-4676-8766-4FF98C8C76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3603-35A1-4395-9F4C-108E011248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14B7-0D42-422B-8954-951A69254E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1767-143D-4945-B2D4-CE54607E2C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C93F-2D94-4083-92C9-8526E0F5A1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3FD0-A8D3-45D4-A1A1-8B13DE47E8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860" indent="0">
              <a:buNone/>
              <a:defRPr sz="4000"/>
            </a:lvl2pPr>
            <a:lvl3pPr marL="1299724" indent="0">
              <a:buNone/>
              <a:defRPr sz="3400"/>
            </a:lvl3pPr>
            <a:lvl4pPr marL="1949594" indent="0">
              <a:buNone/>
              <a:defRPr sz="2800"/>
            </a:lvl4pPr>
            <a:lvl5pPr marL="2599457" indent="0">
              <a:buNone/>
              <a:defRPr sz="2800"/>
            </a:lvl5pPr>
            <a:lvl6pPr marL="3249319" indent="0">
              <a:buNone/>
              <a:defRPr sz="2800"/>
            </a:lvl6pPr>
            <a:lvl7pPr marL="3899187" indent="0">
              <a:buNone/>
              <a:defRPr sz="2800"/>
            </a:lvl7pPr>
            <a:lvl8pPr marL="4549043" indent="0">
              <a:buNone/>
              <a:defRPr sz="2800"/>
            </a:lvl8pPr>
            <a:lvl9pPr marL="519891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FE77-C41F-45C5-8E29-782F054C66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B375-D524-416A-B087-AEA713F0AD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13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13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0F48-0036-40A0-AB14-E8E6F114E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2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288" indent="0">
              <a:buNone/>
              <a:defRPr sz="2600"/>
            </a:lvl2pPr>
            <a:lvl3pPr marL="1298592" indent="0">
              <a:buNone/>
              <a:defRPr sz="2300"/>
            </a:lvl3pPr>
            <a:lvl4pPr marL="1947902" indent="0">
              <a:buNone/>
              <a:defRPr sz="2000"/>
            </a:lvl4pPr>
            <a:lvl5pPr marL="2597197" indent="0">
              <a:buNone/>
              <a:defRPr sz="2000"/>
            </a:lvl5pPr>
            <a:lvl6pPr marL="3246490" indent="0">
              <a:buNone/>
              <a:defRPr sz="2000"/>
            </a:lvl6pPr>
            <a:lvl7pPr marL="3895797" indent="0">
              <a:buNone/>
              <a:defRPr sz="2000"/>
            </a:lvl7pPr>
            <a:lvl8pPr marL="4545091" indent="0">
              <a:buNone/>
              <a:defRPr sz="2000"/>
            </a:lvl8pPr>
            <a:lvl9pPr marL="519439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3ED5-8396-4A0A-A4C5-27318A40BC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18A3-07E4-40E1-96C8-2D515B9280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E4E4-99B5-438B-B6ED-15704E54C8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05FA-B6E0-4962-9865-BC79BE8F73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26C7-D6F6-4FB6-86B2-968506DDB6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9E97-2352-4D24-B3E4-5A22EFC2B6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1C1E-8DAE-477C-ADD3-57299515F8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4D6F-F52A-4A8C-883A-B3697409ED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B5B6-6D8E-443C-9B1F-DDBB406470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55A8-47A6-4B39-AA48-F8A258366C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D11C-A5E3-469E-B73A-7E8D991F07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8:23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8:23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9:06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9:06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8:23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5/21/14 8:23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-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5/26/14 9:48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02503953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5/26/14 9:48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82536108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29212528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5641884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859284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0681830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96865968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23568126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16335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288" indent="0">
              <a:buNone/>
              <a:defRPr sz="4000"/>
            </a:lvl2pPr>
            <a:lvl3pPr marL="1298592" indent="0">
              <a:buNone/>
              <a:defRPr sz="3400"/>
            </a:lvl3pPr>
            <a:lvl4pPr marL="1947902" indent="0">
              <a:buNone/>
              <a:defRPr sz="2800"/>
            </a:lvl4pPr>
            <a:lvl5pPr marL="2597197" indent="0">
              <a:buNone/>
              <a:defRPr sz="2800"/>
            </a:lvl5pPr>
            <a:lvl6pPr marL="3246490" indent="0">
              <a:buNone/>
              <a:defRPr sz="2800"/>
            </a:lvl6pPr>
            <a:lvl7pPr marL="3895797" indent="0">
              <a:buNone/>
              <a:defRPr sz="2800"/>
            </a:lvl7pPr>
            <a:lvl8pPr marL="4545091" indent="0">
              <a:buNone/>
              <a:defRPr sz="2800"/>
            </a:lvl8pPr>
            <a:lvl9pPr marL="519439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8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l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27,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ct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17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928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5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790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1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6983" indent="-48698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110" indent="-405822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3244" indent="-32464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2540" indent="-3246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1853" indent="-32464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1148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0441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69745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19032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88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90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9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91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72" tIns="64986" rIns="129972" bIns="649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56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l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27,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ctr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17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r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3E304017-C0D7-4CC9-A44D-AC3AC297D645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8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72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959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945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401" indent="-487401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029" indent="-406165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4654" indent="-32493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4522" indent="-3249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4392" indent="-32493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4255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4116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3983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3842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60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724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594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457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319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187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043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913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27,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17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</a:defRPr>
            </a:lvl1pPr>
          </a:lstStyle>
          <a:p>
            <a:pPr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27,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17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fld id="{137803E7-80CA-4B0D-B7C2-E6746AF3E7D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defTabSz="914400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/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128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Lecture 17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May 27,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l-GR" sz="3600" kern="1200" dirty="0" smtClean="0">
                <a:solidFill>
                  <a:schemeClr val="accent2"/>
                </a:solidFill>
                <a:latin typeface="Arial" pitchFamily="34" charset="0"/>
              </a:rPr>
              <a:t>φ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= 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w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…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(…)</a:t>
            </a:r>
          </a:p>
          <a:p>
            <a:pPr marL="0" indent="0" algn="ctr" eaLnBrk="1" hangingPunct="1">
              <a:buNone/>
            </a:pPr>
            <a:endParaRPr lang="en-US" sz="36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ILP variable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for each Boolean variable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0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1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represent </a:t>
            </a:r>
            <a:r>
              <a:rPr lang="en-US" sz="3600" kern="1200" dirty="0" smtClean="0">
                <a:solidFill>
                  <a:srgbClr val="000000"/>
                </a:solidFill>
                <a:latin typeface="cmsy10"/>
              </a:rPr>
              <a:t>: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latin typeface="Arial" pitchFamily="34" charset="0"/>
              </a:rPr>
              <a:t>by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(1 – x)</a:t>
            </a:r>
          </a:p>
          <a:p>
            <a:pPr marL="0" indent="0" eaLnBrk="1" hangingPunct="1"/>
            <a:r>
              <a:rPr lang="en-US" sz="3600" kern="1200" dirty="0" smtClean="0">
                <a:latin typeface="Arial" pitchFamily="34" charset="0"/>
              </a:rPr>
              <a:t> each clause has a natural linear expression:</a:t>
            </a:r>
          </a:p>
          <a:p>
            <a:pPr marL="568773" lvl="1" indent="0" eaLnBrk="1" hangingPunct="1"/>
            <a:r>
              <a:rPr lang="en-US" sz="3000" kern="1200" dirty="0" smtClean="0">
                <a:latin typeface="Arial" pitchFamily="34" charset="0"/>
              </a:rPr>
              <a:t> e.g.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cmsy10"/>
              </a:rPr>
              <a:t>!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(x + y + (1 – z))</a:t>
            </a:r>
            <a:endParaRPr lang="en-US" dirty="0" smtClean="0"/>
          </a:p>
          <a:p>
            <a:pPr marL="0" indent="0" eaLnBrk="1" hangingPunct="1"/>
            <a:r>
              <a:rPr lang="en-US" sz="3600" kern="1200" dirty="0">
                <a:latin typeface="Arial" pitchFamily="34" charset="0"/>
              </a:rPr>
              <a:t> constrain each such expression to be </a:t>
            </a:r>
            <a:r>
              <a:rPr lang="en-US" sz="3600" kern="1200" dirty="0">
                <a:latin typeface="cmsy10"/>
                <a:ea typeface="cmsy10"/>
                <a:cs typeface="cmsy10"/>
              </a:rPr>
              <a:t>¸</a:t>
            </a:r>
            <a:r>
              <a:rPr lang="en-US" sz="3600" kern="1200" dirty="0">
                <a:latin typeface="Arial" pitchFamily="34" charset="0"/>
              </a:rPr>
              <a:t> 1</a:t>
            </a:r>
          </a:p>
          <a:p>
            <a:pPr marL="0" indent="0" algn="ctr" eaLnBrk="1" hangingPunct="1">
              <a:buNone/>
            </a:pPr>
            <a:r>
              <a:rPr lang="en-US" sz="4400" kern="1200" dirty="0" smtClean="0">
                <a:latin typeface="Arial" pitchFamily="34" charset="0"/>
              </a:rPr>
              <a:t>YES maps to YES?</a:t>
            </a:r>
          </a:p>
          <a:p>
            <a:pPr marL="0" indent="0" eaLnBrk="1" hangingPunct="1"/>
            <a:endParaRPr lang="en-US" sz="3600" kern="1200" dirty="0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l-GR" sz="3600" kern="1200" dirty="0" smtClean="0">
                <a:solidFill>
                  <a:schemeClr val="accent2"/>
                </a:solidFill>
                <a:latin typeface="Arial" pitchFamily="34" charset="0"/>
              </a:rPr>
              <a:t>φ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= 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w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…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(…)</a:t>
            </a:r>
          </a:p>
          <a:p>
            <a:pPr marL="0" indent="0" algn="ctr" eaLnBrk="1" hangingPunct="1">
              <a:buNone/>
            </a:pPr>
            <a:endParaRPr lang="en-US" sz="36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ILP variable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for each Boolean variable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0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1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represent </a:t>
            </a:r>
            <a:r>
              <a:rPr lang="en-US" sz="3600" kern="1200" dirty="0" smtClean="0">
                <a:solidFill>
                  <a:srgbClr val="000000"/>
                </a:solidFill>
                <a:latin typeface="cmsy10"/>
              </a:rPr>
              <a:t>: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latin typeface="Arial" pitchFamily="34" charset="0"/>
              </a:rPr>
              <a:t>by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(1 – x)</a:t>
            </a:r>
          </a:p>
          <a:p>
            <a:pPr marL="0" indent="0" eaLnBrk="1" hangingPunct="1"/>
            <a:r>
              <a:rPr lang="en-US" sz="3600" kern="1200" dirty="0" smtClean="0">
                <a:latin typeface="Arial" pitchFamily="34" charset="0"/>
              </a:rPr>
              <a:t> each clause has a natural linear expression:</a:t>
            </a:r>
          </a:p>
          <a:p>
            <a:pPr marL="568773" lvl="1" indent="0" eaLnBrk="1" hangingPunct="1"/>
            <a:r>
              <a:rPr lang="en-US" sz="3000" kern="1200" dirty="0" smtClean="0">
                <a:latin typeface="Arial" pitchFamily="34" charset="0"/>
              </a:rPr>
              <a:t> e.g.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cmsy10"/>
              </a:rPr>
              <a:t>!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(x + y + (1 – z))</a:t>
            </a:r>
            <a:endParaRPr lang="en-US" dirty="0" smtClean="0"/>
          </a:p>
          <a:p>
            <a:pPr marL="0" indent="0" eaLnBrk="1" hangingPunct="1"/>
            <a:r>
              <a:rPr lang="en-US" sz="3600" kern="1200" dirty="0">
                <a:latin typeface="Arial" pitchFamily="34" charset="0"/>
              </a:rPr>
              <a:t> constrain each such expression to be </a:t>
            </a:r>
            <a:r>
              <a:rPr lang="en-US" sz="3600" kern="1200" dirty="0">
                <a:latin typeface="cmsy10"/>
                <a:ea typeface="cmsy10"/>
                <a:cs typeface="cmsy10"/>
              </a:rPr>
              <a:t>¸</a:t>
            </a:r>
            <a:r>
              <a:rPr lang="en-US" sz="3600" kern="1200" dirty="0">
                <a:latin typeface="Arial" pitchFamily="34" charset="0"/>
              </a:rPr>
              <a:t> 1</a:t>
            </a:r>
          </a:p>
          <a:p>
            <a:pPr marL="0" indent="0" algn="ctr" eaLnBrk="1" hangingPunct="1">
              <a:buNone/>
            </a:pPr>
            <a:r>
              <a:rPr lang="en-US" sz="4400" kern="1200" dirty="0" smtClean="0">
                <a:latin typeface="Arial" pitchFamily="34" charset="0"/>
              </a:rPr>
              <a:t>NO maps to NO?</a:t>
            </a:r>
          </a:p>
          <a:p>
            <a:pPr marL="0" indent="0" eaLnBrk="1" hangingPunct="1"/>
            <a:endParaRPr lang="en-US" sz="3600" kern="1200" dirty="0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intractability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NP-complete problem cannot have a polynomial-time algorithm, unless P = NP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considered unlikely</a:t>
            </a:r>
          </a:p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NP-complete problems are everywhere!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we need strategies to deal with them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intractability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for coping with intractability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smtClean="0">
                <a:solidFill>
                  <a:srgbClr val="FF0000"/>
                </a:solidFill>
              </a:rPr>
              <a:t>special case </a:t>
            </a:r>
            <a:r>
              <a:rPr lang="en-US" dirty="0" smtClean="0"/>
              <a:t>or more restrictive version of the problem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parameterized complexity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problem size n, parameter k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find O(exp(k)</a:t>
            </a:r>
            <a:r>
              <a:rPr lang="en-US" dirty="0" smtClean="0">
                <a:solidFill>
                  <a:schemeClr val="accent2"/>
                </a:solidFill>
                <a:latin typeface="cmsy10"/>
              </a:rPr>
              <a:t>¢</a:t>
            </a:r>
            <a:r>
              <a:rPr lang="en-US" dirty="0" smtClean="0">
                <a:solidFill>
                  <a:schemeClr val="accent2"/>
                </a:solidFill>
              </a:rPr>
              <a:t> poly(n)) instead of 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O(</a:t>
            </a:r>
            <a:r>
              <a:rPr lang="en-US" dirty="0" err="1" smtClean="0">
                <a:solidFill>
                  <a:schemeClr val="accent2"/>
                </a:solidFill>
                <a:latin typeface="Arial"/>
              </a:rPr>
              <a:t>n</a:t>
            </a:r>
            <a:r>
              <a:rPr lang="en-US" baseline="30000" dirty="0" err="1" smtClean="0">
                <a:solidFill>
                  <a:schemeClr val="accent2"/>
                </a:solidFill>
                <a:latin typeface="Arial"/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) algorithm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: for optimization problems, find an approximate solution</a:t>
            </a:r>
          </a:p>
          <a:p>
            <a:pPr lvl="1"/>
            <a:r>
              <a:rPr lang="en-US" dirty="0" smtClean="0"/>
              <a:t>heuristics…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Special case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example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14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15</a:t>
            </a:fld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Independent set on trees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Independent set on trees.  </a:t>
            </a:r>
            <a:r>
              <a:rPr sz="2400">
                <a:uFill>
                  <a:solidFill/>
                </a:uFill>
              </a:rPr>
              <a:t>Given a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tree</a:t>
            </a:r>
            <a:r>
              <a:rPr sz="2400">
                <a:uFill>
                  <a:solidFill/>
                </a:uFill>
              </a:rPr>
              <a:t>, find a maximum cardinality subset of nodes such that no two are adjacent.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Fact.  </a:t>
            </a:r>
            <a:r>
              <a:rPr sz="2400">
                <a:uFill>
                  <a:solidFill/>
                </a:uFill>
              </a:rPr>
              <a:t>A tree has at least one node that is a leaf (degree = 1).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Key observation.  </a:t>
            </a:r>
            <a:r>
              <a:rPr sz="2400">
                <a:uFill>
                  <a:solidFill/>
                </a:uFill>
              </a:rPr>
              <a:t>If node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 is a leaf, there exists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a max cardinality independent set containing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[exchange argument]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Consider a max cardinality independent set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, we're done.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be some edge.</a:t>
            </a:r>
          </a:p>
          <a:p>
            <a:pPr lvl="2">
              <a:tabLst>
                <a:tab pos="1244600" algn="l"/>
              </a:tabLst>
              <a:defRPr sz="1800"/>
            </a:pPr>
            <a:r>
              <a:rPr sz="2400"/>
              <a:t>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∉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and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∉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, then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∪  {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/>
              <a:t> is independent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⇒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not maximum</a:t>
            </a:r>
          </a:p>
          <a:p>
            <a:pPr lvl="2">
              <a:tabLst>
                <a:tab pos="1244600" algn="l"/>
              </a:tabLst>
              <a:defRPr sz="1800"/>
            </a:pPr>
            <a:r>
              <a:rPr sz="2400"/>
              <a:t>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and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∉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, then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∪  {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} − {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/>
              <a:t> is independent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94" name="Shape 94"/>
          <p:cNvSpPr/>
          <p:nvPr/>
        </p:nvSpPr>
        <p:spPr>
          <a:xfrm>
            <a:off x="9867900" y="3650262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2" name="Group 97"/>
          <p:cNvGrpSpPr/>
          <p:nvPr/>
        </p:nvGrpSpPr>
        <p:grpSpPr>
          <a:xfrm>
            <a:off x="9867900" y="6677660"/>
            <a:ext cx="330200" cy="342901"/>
            <a:chOff x="0" y="0"/>
            <a:chExt cx="330199" cy="342900"/>
          </a:xfrm>
        </p:grpSpPr>
        <p:sp>
          <p:nvSpPr>
            <p:cNvPr id="95" name="Shape 95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24230" y="0"/>
              <a:ext cx="264807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v</a:t>
              </a:r>
            </a:p>
          </p:txBody>
        </p:sp>
      </p:grpSp>
      <p:sp>
        <p:nvSpPr>
          <p:cNvPr id="98" name="Shape 98"/>
          <p:cNvSpPr/>
          <p:nvPr/>
        </p:nvSpPr>
        <p:spPr>
          <a:xfrm>
            <a:off x="11493500" y="4408875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99" name="Shape 99"/>
          <p:cNvSpPr/>
          <p:nvPr/>
        </p:nvSpPr>
        <p:spPr>
          <a:xfrm>
            <a:off x="8775700" y="4408875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00" name="Connector 100"/>
          <p:cNvCxnSpPr>
            <a:stCxn id="94" idx="0"/>
            <a:endCxn id="103" idx="0"/>
          </p:cNvCxnSpPr>
          <p:nvPr/>
        </p:nvCxnSpPr>
        <p:spPr>
          <a:xfrm>
            <a:off x="10032999" y="3815362"/>
            <a:ext cx="1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cxnSp>
        <p:nvCxnSpPr>
          <p:cNvPr id="101" name="Connector 101"/>
          <p:cNvCxnSpPr>
            <a:stCxn id="94" idx="0"/>
            <a:endCxn id="98" idx="0"/>
          </p:cNvCxnSpPr>
          <p:nvPr/>
        </p:nvCxnSpPr>
        <p:spPr>
          <a:xfrm>
            <a:off x="10032999" y="3815362"/>
            <a:ext cx="1625601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cxnSp>
        <p:nvCxnSpPr>
          <p:cNvPr id="102" name="Connector 102"/>
          <p:cNvCxnSpPr>
            <a:stCxn id="94" idx="0"/>
            <a:endCxn id="99" idx="0"/>
          </p:cNvCxnSpPr>
          <p:nvPr/>
        </p:nvCxnSpPr>
        <p:spPr>
          <a:xfrm flipH="1">
            <a:off x="8940799" y="3815362"/>
            <a:ext cx="1092201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sp>
        <p:nvSpPr>
          <p:cNvPr id="103" name="Shape 103"/>
          <p:cNvSpPr/>
          <p:nvPr/>
        </p:nvSpPr>
        <p:spPr>
          <a:xfrm>
            <a:off x="9867900" y="4408875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0139680" y="4686582"/>
            <a:ext cx="745067" cy="528321"/>
          </a:xfrm>
          <a:prstGeom prst="line">
            <a:avLst/>
          </a:prstGeom>
          <a:ln w="25400">
            <a:solidFill>
              <a:srgbClr val="606060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0731500" y="5167488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1493500" y="5167488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2242800" y="5167488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08" name="Connector 108"/>
          <p:cNvCxnSpPr>
            <a:stCxn id="106" idx="0"/>
            <a:endCxn id="98" idx="0"/>
          </p:cNvCxnSpPr>
          <p:nvPr/>
        </p:nvCxnSpPr>
        <p:spPr>
          <a:xfrm flipV="1">
            <a:off x="11658599" y="4573975"/>
            <a:ext cx="1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cxnSp>
        <p:nvCxnSpPr>
          <p:cNvPr id="109" name="Connector 109"/>
          <p:cNvCxnSpPr>
            <a:stCxn id="107" idx="0"/>
            <a:endCxn id="98" idx="0"/>
          </p:cNvCxnSpPr>
          <p:nvPr/>
        </p:nvCxnSpPr>
        <p:spPr>
          <a:xfrm flipH="1" flipV="1">
            <a:off x="11658599" y="4573975"/>
            <a:ext cx="749301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sp>
        <p:nvSpPr>
          <p:cNvPr id="110" name="Shape 110"/>
          <p:cNvSpPr/>
          <p:nvPr/>
        </p:nvSpPr>
        <p:spPr>
          <a:xfrm>
            <a:off x="10020300" y="4733995"/>
            <a:ext cx="2258" cy="431801"/>
          </a:xfrm>
          <a:prstGeom prst="line">
            <a:avLst/>
          </a:prstGeom>
          <a:ln w="25400">
            <a:solidFill>
              <a:srgbClr val="606060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9867900" y="5167488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9105900" y="5926102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0032999" y="5497626"/>
            <a:ext cx="1" cy="421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cxnSp>
        <p:nvCxnSpPr>
          <p:cNvPr id="114" name="Connector 114"/>
          <p:cNvCxnSpPr>
            <a:stCxn id="111" idx="0"/>
            <a:endCxn id="112" idx="0"/>
          </p:cNvCxnSpPr>
          <p:nvPr/>
        </p:nvCxnSpPr>
        <p:spPr>
          <a:xfrm flipH="1">
            <a:off x="9270999" y="5332588"/>
            <a:ext cx="762001" cy="758615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grpSp>
        <p:nvGrpSpPr>
          <p:cNvPr id="3" name="Group 117"/>
          <p:cNvGrpSpPr/>
          <p:nvPr/>
        </p:nvGrpSpPr>
        <p:grpSpPr>
          <a:xfrm>
            <a:off x="9867900" y="5919046"/>
            <a:ext cx="330200" cy="342901"/>
            <a:chOff x="0" y="0"/>
            <a:chExt cx="330199" cy="342900"/>
          </a:xfrm>
        </p:grpSpPr>
        <p:sp>
          <p:nvSpPr>
            <p:cNvPr id="115" name="Shape 115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2454" y="0"/>
              <a:ext cx="288359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u</a:t>
              </a:r>
            </a:p>
          </p:txBody>
        </p:sp>
      </p:grpSp>
      <p:sp>
        <p:nvSpPr>
          <p:cNvPr id="122" name="Shape 122"/>
          <p:cNvSpPr/>
          <p:nvPr/>
        </p:nvSpPr>
        <p:spPr>
          <a:xfrm>
            <a:off x="10033000" y="6261946"/>
            <a:ext cx="0" cy="415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0515600" y="6684716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168731" y="6249618"/>
            <a:ext cx="404873" cy="47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16</a:t>
            </a:fld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Independent set on trees:  greedy algorithm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The following greedy algorithm finds a max cardinality independent set in forests (and hence trees).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Correctness follows from the previous key observation.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Remark.  </a:t>
            </a:r>
            <a:r>
              <a:rPr sz="2400">
                <a:uFill>
                  <a:solidFill/>
                </a:uFill>
              </a:rPr>
              <a:t>Can implement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 by considering nodes in postorder.</a:t>
            </a:r>
          </a:p>
        </p:txBody>
      </p:sp>
      <p:sp>
        <p:nvSpPr>
          <p:cNvPr id="131" name="Shape 131"/>
          <p:cNvSpPr/>
          <p:nvPr/>
        </p:nvSpPr>
        <p:spPr>
          <a:xfrm>
            <a:off x="2108200" y="3594100"/>
            <a:ext cx="8521700" cy="4533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2100" tIns="292100" rIns="292100" bIns="292100">
            <a:spAutoFit/>
          </a:bodyPr>
          <a:lstStyle/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Independent-Set-In-A-Forest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          </a:t>
            </a:r>
            <a:endParaRPr sz="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∅.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 b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has at least 1 edge)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3429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(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such that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leaf.</a:t>
            </a:r>
          </a:p>
          <a:p>
            <a:pPr lvl="1" indent="3429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∪ {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}.</a:t>
            </a:r>
          </a:p>
          <a:p>
            <a:pPr lvl="1" indent="3429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– {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2" name="Shape 132"/>
          <p:cNvSpPr/>
          <p:nvPr/>
        </p:nvSpPr>
        <p:spPr>
          <a:xfrm>
            <a:off x="5747005" y="6870700"/>
            <a:ext cx="36451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delete u and v and all incident edges</a:t>
            </a:r>
          </a:p>
        </p:txBody>
      </p:sp>
      <p:sp>
        <p:nvSpPr>
          <p:cNvPr id="133" name="Shape 133"/>
          <p:cNvSpPr/>
          <p:nvPr/>
        </p:nvSpPr>
        <p:spPr>
          <a:xfrm flipV="1">
            <a:off x="5067300" y="6959598"/>
            <a:ext cx="520411" cy="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17</a:t>
            </a:fld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independent set on trees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Weighted independent set on trees.  </a:t>
            </a:r>
            <a:r>
              <a:rPr sz="2400">
                <a:uFill>
                  <a:solidFill/>
                </a:uFill>
              </a:rPr>
              <a:t>Given a tree and node weights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&gt; 0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find an independent set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that maximizes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Σ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 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∈ 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Dynamic programming solution.  </a:t>
            </a:r>
            <a:r>
              <a:rPr sz="2400">
                <a:uFill>
                  <a:solidFill/>
                </a:uFill>
              </a:rPr>
              <a:t>Root tree at some node, say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=</a:t>
            </a:r>
            <a:r>
              <a:rPr sz="2400"/>
              <a:t> max weight independent set of subtree rooted at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, containing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/>
              <a:t> max weight independent set of subtree rooted at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,</a:t>
            </a:r>
            <a:br>
              <a:rPr sz="2400"/>
            </a:br>
            <a:r>
              <a:rPr sz="2400"/>
              <a:t>not containing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/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{</a:t>
            </a:r>
            <a:r>
              <a:rPr sz="2400"/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),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}</a:t>
            </a:r>
            <a:r>
              <a:rPr sz="2400"/>
              <a:t>.</a:t>
            </a:r>
          </a:p>
        </p:txBody>
      </p:sp>
      <p:grpSp>
        <p:nvGrpSpPr>
          <p:cNvPr id="2" name="Group 141"/>
          <p:cNvGrpSpPr/>
          <p:nvPr/>
        </p:nvGrpSpPr>
        <p:grpSpPr>
          <a:xfrm>
            <a:off x="10774116" y="5246793"/>
            <a:ext cx="330200" cy="342901"/>
            <a:chOff x="0" y="0"/>
            <a:chExt cx="330199" cy="342900"/>
          </a:xfrm>
        </p:grpSpPr>
        <p:sp>
          <p:nvSpPr>
            <p:cNvPr id="139" name="Shape 139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53151" y="0"/>
              <a:ext cx="218819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 </a:t>
              </a:r>
            </a:p>
          </p:txBody>
        </p:sp>
      </p:grpSp>
      <p:sp>
        <p:nvSpPr>
          <p:cNvPr id="142" name="Shape 142"/>
          <p:cNvSpPr/>
          <p:nvPr/>
        </p:nvSpPr>
        <p:spPr>
          <a:xfrm>
            <a:off x="10774116" y="8288302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9981635" y="6016978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939215" y="5589693"/>
            <a:ext cx="2" cy="422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0265546" y="5533141"/>
            <a:ext cx="554463" cy="534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774116" y="6012462"/>
            <a:ext cx="330200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47" name="Connector 147"/>
          <p:cNvCxnSpPr>
            <a:stCxn id="146" idx="0"/>
            <a:endCxn id="148" idx="0"/>
          </p:cNvCxnSpPr>
          <p:nvPr/>
        </p:nvCxnSpPr>
        <p:spPr>
          <a:xfrm>
            <a:off x="10939215" y="6177562"/>
            <a:ext cx="866988" cy="758614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</a:ln>
        </p:spPr>
      </p:cxnSp>
      <p:sp>
        <p:nvSpPr>
          <p:cNvPr id="148" name="Shape 148"/>
          <p:cNvSpPr/>
          <p:nvPr/>
        </p:nvSpPr>
        <p:spPr>
          <a:xfrm>
            <a:off x="11641102" y="6771075"/>
            <a:ext cx="33020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0939215" y="6342600"/>
            <a:ext cx="1" cy="428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3" name="Group 152"/>
          <p:cNvGrpSpPr/>
          <p:nvPr/>
        </p:nvGrpSpPr>
        <p:grpSpPr>
          <a:xfrm>
            <a:off x="10774116" y="6771075"/>
            <a:ext cx="330200" cy="330201"/>
            <a:chOff x="0" y="0"/>
            <a:chExt cx="330199" cy="330199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3302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8109" y="18344"/>
              <a:ext cx="8890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57587" marR="57587" defTabSz="1449492"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5"/>
          <p:cNvGrpSpPr/>
          <p:nvPr/>
        </p:nvGrpSpPr>
        <p:grpSpPr>
          <a:xfrm>
            <a:off x="10015502" y="7522633"/>
            <a:ext cx="330201" cy="342901"/>
            <a:chOff x="0" y="0"/>
            <a:chExt cx="330199" cy="342900"/>
          </a:xfrm>
        </p:grpSpPr>
        <p:sp>
          <p:nvSpPr>
            <p:cNvPr id="153" name="Shape 153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53151" y="0"/>
              <a:ext cx="218818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 </a:t>
              </a:r>
            </a:p>
          </p:txBody>
        </p:sp>
      </p:grpSp>
      <p:sp>
        <p:nvSpPr>
          <p:cNvPr id="199" name="Shape 199"/>
          <p:cNvSpPr/>
          <p:nvPr/>
        </p:nvSpPr>
        <p:spPr>
          <a:xfrm>
            <a:off x="10939215" y="7101213"/>
            <a:ext cx="2" cy="421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0296938" y="7052802"/>
            <a:ext cx="525543" cy="52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5" name="Group 160"/>
          <p:cNvGrpSpPr/>
          <p:nvPr/>
        </p:nvGrpSpPr>
        <p:grpSpPr>
          <a:xfrm>
            <a:off x="10774116" y="7522633"/>
            <a:ext cx="330200" cy="342901"/>
            <a:chOff x="0" y="0"/>
            <a:chExt cx="330199" cy="342900"/>
          </a:xfrm>
        </p:grpSpPr>
        <p:sp>
          <p:nvSpPr>
            <p:cNvPr id="158" name="Shape 158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3151" y="0"/>
              <a:ext cx="218819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 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10939215" y="7865533"/>
            <a:ext cx="2" cy="422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pic>
        <p:nvPicPr>
          <p:cNvPr id="162" name="image.pdf"/>
          <p:cNvPicPr/>
          <p:nvPr/>
        </p:nvPicPr>
        <p:blipFill>
          <a:blip r:embed="rId3" cstate="print">
            <a:extLst/>
          </a:blip>
          <a:srcRect t="47187"/>
          <a:stretch>
            <a:fillRect/>
          </a:stretch>
        </p:blipFill>
        <p:spPr>
          <a:xfrm>
            <a:off x="1632768" y="7048500"/>
            <a:ext cx="6678847" cy="834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165"/>
          <p:cNvGrpSpPr/>
          <p:nvPr/>
        </p:nvGrpSpPr>
        <p:grpSpPr>
          <a:xfrm>
            <a:off x="11493500" y="7529407"/>
            <a:ext cx="330200" cy="342901"/>
            <a:chOff x="0" y="0"/>
            <a:chExt cx="330199" cy="342900"/>
          </a:xfrm>
        </p:grpSpPr>
        <p:sp>
          <p:nvSpPr>
            <p:cNvPr id="163" name="Shape 163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47225" y="0"/>
              <a:ext cx="218818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 </a:t>
              </a:r>
            </a:p>
          </p:txBody>
        </p:sp>
      </p:grpSp>
      <p:sp>
        <p:nvSpPr>
          <p:cNvPr id="202" name="Shape 202"/>
          <p:cNvSpPr/>
          <p:nvPr/>
        </p:nvSpPr>
        <p:spPr>
          <a:xfrm>
            <a:off x="11052287" y="7056366"/>
            <a:ext cx="488442" cy="519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9443476" y="8945316"/>
            <a:ext cx="267642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children(u) = { v, w, x }</a:t>
            </a:r>
          </a:p>
        </p:txBody>
      </p:sp>
      <p:pic>
        <p:nvPicPr>
          <p:cNvPr id="168" name="image.pdf"/>
          <p:cNvPicPr/>
          <p:nvPr/>
        </p:nvPicPr>
        <p:blipFill>
          <a:blip r:embed="rId3" cstate="print">
            <a:extLst/>
          </a:blip>
          <a:srcRect b="49598"/>
          <a:stretch>
            <a:fillRect/>
          </a:stretch>
        </p:blipFill>
        <p:spPr>
          <a:xfrm>
            <a:off x="1632768" y="6315374"/>
            <a:ext cx="6678847" cy="79662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0265826" y="5540982"/>
            <a:ext cx="546240" cy="529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0934699" y="5593644"/>
            <a:ext cx="1" cy="413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7" name="Group 173"/>
          <p:cNvGrpSpPr/>
          <p:nvPr/>
        </p:nvGrpSpPr>
        <p:grpSpPr>
          <a:xfrm>
            <a:off x="10769600" y="5250744"/>
            <a:ext cx="330200" cy="342901"/>
            <a:chOff x="0" y="0"/>
            <a:chExt cx="330199" cy="342900"/>
          </a:xfrm>
        </p:grpSpPr>
        <p:sp>
          <p:nvSpPr>
            <p:cNvPr id="171" name="Shape 171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42547" y="0"/>
              <a:ext cx="240027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r</a:t>
              </a:r>
            </a:p>
          </p:txBody>
        </p:sp>
      </p:grpSp>
      <p:sp>
        <p:nvSpPr>
          <p:cNvPr id="205" name="Shape 205"/>
          <p:cNvSpPr/>
          <p:nvPr/>
        </p:nvSpPr>
        <p:spPr>
          <a:xfrm>
            <a:off x="10936149" y="7866944"/>
            <a:ext cx="3741" cy="426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0769600" y="82931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9982200" y="60198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934699" y="6337237"/>
            <a:ext cx="1" cy="424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cxnSp>
        <p:nvCxnSpPr>
          <p:cNvPr id="178" name="Connector 178"/>
          <p:cNvCxnSpPr>
            <a:stCxn id="179" idx="0"/>
            <a:endCxn id="180" idx="0"/>
          </p:cNvCxnSpPr>
          <p:nvPr/>
        </p:nvCxnSpPr>
        <p:spPr>
          <a:xfrm>
            <a:off x="10934699" y="6172199"/>
            <a:ext cx="876301" cy="762001"/>
          </a:xfrm>
          <a:prstGeom prst="straightConnector1">
            <a:avLst/>
          </a:prstGeom>
          <a:ln w="25400" cap="sq">
            <a:solidFill>
              <a:srgbClr val="606060"/>
            </a:solidFill>
            <a:miter lim="400000"/>
            <a:headEnd type="triangle"/>
          </a:ln>
        </p:spPr>
      </p:cxnSp>
      <p:sp>
        <p:nvSpPr>
          <p:cNvPr id="179" name="Shape 179"/>
          <p:cNvSpPr/>
          <p:nvPr/>
        </p:nvSpPr>
        <p:spPr>
          <a:xfrm>
            <a:off x="10769600" y="60071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1645900" y="6769100"/>
            <a:ext cx="330200" cy="33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0936206" y="7104944"/>
            <a:ext cx="368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10315178" y="7082827"/>
            <a:ext cx="472679" cy="480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1076384" y="7082636"/>
            <a:ext cx="430213" cy="452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sq">
            <a:solidFill>
              <a:srgbClr val="606060"/>
            </a:solidFill>
            <a:miter lim="400000"/>
            <a:head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8" name="Group 186"/>
          <p:cNvGrpSpPr/>
          <p:nvPr/>
        </p:nvGrpSpPr>
        <p:grpSpPr>
          <a:xfrm>
            <a:off x="10769600" y="6762044"/>
            <a:ext cx="330200" cy="342901"/>
            <a:chOff x="0" y="0"/>
            <a:chExt cx="330199" cy="342900"/>
          </a:xfrm>
        </p:grpSpPr>
        <p:sp>
          <p:nvSpPr>
            <p:cNvPr id="184" name="Shape 184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380" y="0"/>
              <a:ext cx="288359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u</a:t>
              </a:r>
            </a:p>
          </p:txBody>
        </p:sp>
      </p:grpSp>
      <p:grpSp>
        <p:nvGrpSpPr>
          <p:cNvPr id="9" name="Group 189"/>
          <p:cNvGrpSpPr/>
          <p:nvPr/>
        </p:nvGrpSpPr>
        <p:grpSpPr>
          <a:xfrm>
            <a:off x="10020300" y="7524044"/>
            <a:ext cx="330200" cy="342901"/>
            <a:chOff x="0" y="0"/>
            <a:chExt cx="330199" cy="342900"/>
          </a:xfrm>
        </p:grpSpPr>
        <p:sp>
          <p:nvSpPr>
            <p:cNvPr id="187" name="Shape 187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30156" y="0"/>
              <a:ext cx="264807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v</a:t>
              </a:r>
            </a:p>
          </p:txBody>
        </p:sp>
      </p:grpSp>
      <p:grpSp>
        <p:nvGrpSpPr>
          <p:cNvPr id="10" name="Group 192"/>
          <p:cNvGrpSpPr/>
          <p:nvPr/>
        </p:nvGrpSpPr>
        <p:grpSpPr>
          <a:xfrm>
            <a:off x="10776294" y="7524044"/>
            <a:ext cx="330201" cy="342901"/>
            <a:chOff x="6694" y="0"/>
            <a:chExt cx="330199" cy="342900"/>
          </a:xfrm>
        </p:grpSpPr>
        <p:sp>
          <p:nvSpPr>
            <p:cNvPr id="190" name="Shape 190"/>
            <p:cNvSpPr/>
            <p:nvPr/>
          </p:nvSpPr>
          <p:spPr>
            <a:xfrm>
              <a:off x="6694" y="7055"/>
              <a:ext cx="3302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942" y="0"/>
              <a:ext cx="322627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w</a:t>
              </a:r>
            </a:p>
          </p:txBody>
        </p:sp>
      </p:grpSp>
      <p:grpSp>
        <p:nvGrpSpPr>
          <p:cNvPr id="11" name="Group 195"/>
          <p:cNvGrpSpPr/>
          <p:nvPr/>
        </p:nvGrpSpPr>
        <p:grpSpPr>
          <a:xfrm>
            <a:off x="11493500" y="7524044"/>
            <a:ext cx="330200" cy="342901"/>
            <a:chOff x="0" y="0"/>
            <a:chExt cx="330199" cy="342900"/>
          </a:xfrm>
        </p:grpSpPr>
        <p:sp>
          <p:nvSpPr>
            <p:cNvPr id="193" name="Shape 193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3291" y="0"/>
              <a:ext cx="286685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 bldLvl="5" animBg="1" advAuto="0"/>
      <p:bldP spid="162" grpId="0" animBg="1" advAuto="0"/>
      <p:bldP spid="167" grpId="0" animBg="1" advAuto="0"/>
      <p:bldP spid="168" grpId="0" animBg="1" advAuto="0"/>
      <p:bldP spid="203" grpId="0" animBg="1" advAuto="0"/>
      <p:bldP spid="204" grpId="0" animBg="1" advAuto="0"/>
      <p:bldP spid="7" grpId="0" animBg="1" advAuto="0"/>
      <p:bldP spid="205" grpId="0" animBg="1" advAuto="0"/>
      <p:bldP spid="206" grpId="0" animBg="1" advAuto="0"/>
      <p:bldP spid="178" grpId="0" animBg="1" advAuto="0"/>
      <p:bldP spid="207" grpId="0" animBg="1" advAuto="0"/>
      <p:bldP spid="208" grpId="0" animBg="1" advAuto="0"/>
      <p:bldP spid="209" grpId="0" animBg="1" advAuto="0"/>
      <p:bldP spid="8" grpId="0" animBg="1" advAuto="0"/>
      <p:bldP spid="9" grpId="0" animBg="1" advAuto="0"/>
      <p:bldP spid="10" grpId="0" animBg="1" advAuto="0"/>
      <p:bldP spid="1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The dynamic programming algorithm finds a max weighted independent set in a tree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time.</a:t>
            </a:r>
          </a:p>
        </p:txBody>
      </p:sp>
      <p:sp>
        <p:nvSpPr>
          <p:cNvPr id="214" name="Shape 214"/>
          <p:cNvSpPr/>
          <p:nvPr/>
        </p:nvSpPr>
        <p:spPr>
          <a:xfrm>
            <a:off x="1714500" y="2667000"/>
            <a:ext cx="8521700" cy="655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2100" tIns="292100" rIns="292100" bIns="292100">
            <a:spAutoFit/>
          </a:bodyPr>
          <a:lstStyle/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Weighted-Independent-Set-In-A-Tree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          </a:t>
            </a:r>
            <a:endParaRPr sz="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the tree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a node </a:t>
            </a:r>
            <a:r>
              <a:rPr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∅.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Foreach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node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of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in postorder)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3429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(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is a leaf)</a:t>
            </a:r>
          </a:p>
          <a:p>
            <a:pPr lvl="2" indent="6858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lvl="2" indent="6858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 0.</a:t>
            </a:r>
          </a:p>
          <a:p>
            <a:pPr lvl="1" indent="3429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Else</a:t>
            </a:r>
            <a:endParaRPr sz="2400">
              <a:solidFill>
                <a:srgbClr val="00000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2" indent="6858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 =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+ Σ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 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∈ children(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].</a:t>
            </a:r>
          </a:p>
          <a:p>
            <a:pPr lvl="2" indent="685800" algn="l" defTabSz="1449492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 Σ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 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∈ children(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max {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], 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}.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{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], 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out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}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15" name="Shape 21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18</a:t>
            </a:fld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independent set on trees:  dynamic programming algorithm</a:t>
            </a:r>
          </a:p>
        </p:txBody>
      </p:sp>
      <p:sp>
        <p:nvSpPr>
          <p:cNvPr id="218" name="Shape 218"/>
          <p:cNvSpPr/>
          <p:nvPr/>
        </p:nvSpPr>
        <p:spPr>
          <a:xfrm>
            <a:off x="5981700" y="5162758"/>
            <a:ext cx="267830" cy="33634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949461" y="5745197"/>
            <a:ext cx="2513014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ensures a node is visited</a:t>
            </a:r>
          </a:p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after all its children</a:t>
            </a:r>
          </a:p>
        </p:txBody>
      </p:sp>
      <p:grpSp>
        <p:nvGrpSpPr>
          <p:cNvPr id="2" name="Group 222"/>
          <p:cNvGrpSpPr/>
          <p:nvPr/>
        </p:nvGrpSpPr>
        <p:grpSpPr>
          <a:xfrm>
            <a:off x="8458200" y="1760410"/>
            <a:ext cx="4076564" cy="761811"/>
            <a:chOff x="0" y="0"/>
            <a:chExt cx="4076563" cy="761809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437568" cy="299434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534751" y="236029"/>
              <a:ext cx="3541813" cy="52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1449492"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t>can also find independent set itself</a:t>
              </a:r>
            </a:p>
            <a:p>
              <a:pPr defTabSz="1449492"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t>(not just value)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19</a:t>
            </a:fld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NP-hard problems on trees:  context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Independent set on trees.  </a:t>
            </a:r>
            <a:r>
              <a:rPr sz="2400"/>
              <a:t>Tractable because we can find a node that breaks the communication among the subproblems in different subtrees.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>
                <a:solidFill>
                  <a:srgbClr val="0048AA"/>
                </a:solidFill>
              </a:rPr>
              <a:t>Linear-time on trees.  </a:t>
            </a:r>
            <a:r>
              <a:rPr sz="2400" cap="small"/>
              <a:t>Vertex-Cover</a:t>
            </a:r>
            <a:r>
              <a:rPr sz="2400"/>
              <a:t>, </a:t>
            </a:r>
            <a:r>
              <a:rPr sz="2400" cap="small"/>
              <a:t>Dominating-Set</a:t>
            </a:r>
            <a:r>
              <a:rPr sz="2400"/>
              <a:t>, </a:t>
            </a:r>
            <a:r>
              <a:rPr sz="2400" cap="small"/>
              <a:t>Graph-Isomorphism</a:t>
            </a:r>
            <a:r>
              <a:rPr sz="2400"/>
              <a:t>, ...</a:t>
            </a:r>
          </a:p>
        </p:txBody>
      </p:sp>
      <p:grpSp>
        <p:nvGrpSpPr>
          <p:cNvPr id="2" name="Group 232"/>
          <p:cNvGrpSpPr/>
          <p:nvPr/>
        </p:nvGrpSpPr>
        <p:grpSpPr>
          <a:xfrm>
            <a:off x="6400800" y="3297202"/>
            <a:ext cx="330200" cy="342901"/>
            <a:chOff x="0" y="0"/>
            <a:chExt cx="330199" cy="342900"/>
          </a:xfrm>
        </p:grpSpPr>
        <p:sp>
          <p:nvSpPr>
            <p:cNvPr id="230" name="Shape 230"/>
            <p:cNvSpPr/>
            <p:nvPr/>
          </p:nvSpPr>
          <p:spPr>
            <a:xfrm>
              <a:off x="0" y="7055"/>
              <a:ext cx="330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21485" y="0"/>
              <a:ext cx="288358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lvl1pPr>
            </a:lstStyle>
            <a:p>
              <a:pPr defTabSz="1449492"/>
              <a:r>
                <a:t>u</a:t>
              </a:r>
            </a:p>
          </p:txBody>
        </p:sp>
      </p:grpSp>
      <p:sp>
        <p:nvSpPr>
          <p:cNvPr id="239" name="Shape 239"/>
          <p:cNvSpPr/>
          <p:nvPr/>
        </p:nvSpPr>
        <p:spPr>
          <a:xfrm>
            <a:off x="6563853" y="3640102"/>
            <a:ext cx="1679" cy="780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606060"/>
            </a:solidFill>
            <a:custDash>
              <a:ds d="200000" sp="200000"/>
            </a:custDash>
            <a:round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097824" y="3578973"/>
            <a:ext cx="1324408" cy="1016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606060"/>
            </a:solidFill>
            <a:custDash>
              <a:ds d="200000" sp="200000"/>
            </a:custDash>
            <a:round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710759" y="3596178"/>
            <a:ext cx="1652235" cy="145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606060"/>
            </a:solidFill>
            <a:custDash>
              <a:ds d="200000" sp="200000"/>
            </a:custDash>
            <a:round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456121" y="4178300"/>
            <a:ext cx="866195" cy="866775"/>
          </a:xfrm>
          <a:prstGeom prst="triangle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129980" y="4419600"/>
            <a:ext cx="866196" cy="542925"/>
          </a:xfrm>
          <a:prstGeom prst="triangle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8248070" y="4178300"/>
            <a:ext cx="541616" cy="1514475"/>
          </a:xfrm>
          <a:prstGeom prst="triangle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May 27,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CS38 Lecture 17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coping with </a:t>
            </a:r>
            <a:r>
              <a:rPr lang="en-US" dirty="0" err="1" smtClean="0">
                <a:latin typeface="Arial" charset="0"/>
              </a:rPr>
              <a:t>intractibility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NP-completeness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special cases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fixed parameter complexity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approximation algorithms</a:t>
            </a:r>
          </a:p>
        </p:txBody>
      </p:sp>
    </p:spTree>
    <p:extLst>
      <p:ext uri="{BB962C8B-B14F-4D97-AF65-F5344CB8AC3E}">
        <p14:creationId xmlns:p14="http://schemas.microsoft.com/office/powerpoint/2010/main" xmlns="" val="4262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Parameterized complexity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example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20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21</a:t>
            </a:fld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Vertex cover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/>
              <a:t>Given a graph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and an integer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, is there a subset of vertices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such that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≤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, and for each edge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either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or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or both?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4229099" y="5768904"/>
            <a:ext cx="354473" cy="352214"/>
            <a:chOff x="0" y="0"/>
            <a:chExt cx="354471" cy="352213"/>
          </a:xfrm>
        </p:grpSpPr>
        <p:sp>
          <p:nvSpPr>
            <p:cNvPr id="89" name="Shape 89"/>
            <p:cNvSpPr/>
            <p:nvPr/>
          </p:nvSpPr>
          <p:spPr>
            <a:xfrm>
              <a:off x="-1" y="-1"/>
              <a:ext cx="354473" cy="3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7207" y="24553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3</a:t>
              </a:r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7972213" y="3670299"/>
            <a:ext cx="354472" cy="354473"/>
            <a:chOff x="0" y="0"/>
            <a:chExt cx="354471" cy="354471"/>
          </a:xfrm>
        </p:grpSpPr>
        <p:sp>
          <p:nvSpPr>
            <p:cNvPr id="92" name="Shape 92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39746" y="22295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6</a:t>
              </a:r>
            </a:p>
          </p:txBody>
        </p:sp>
      </p:grpSp>
      <p:grpSp>
        <p:nvGrpSpPr>
          <p:cNvPr id="4" name="Group 97"/>
          <p:cNvGrpSpPr/>
          <p:nvPr/>
        </p:nvGrpSpPr>
        <p:grpSpPr>
          <a:xfrm>
            <a:off x="7947717" y="7814450"/>
            <a:ext cx="403464" cy="354473"/>
            <a:chOff x="137" y="0"/>
            <a:chExt cx="403463" cy="354471"/>
          </a:xfrm>
        </p:grpSpPr>
        <p:sp>
          <p:nvSpPr>
            <p:cNvPr id="95" name="Shape 95"/>
            <p:cNvSpPr/>
            <p:nvPr/>
          </p:nvSpPr>
          <p:spPr>
            <a:xfrm>
              <a:off x="24633" y="-1"/>
              <a:ext cx="354472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137" y="25682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10</a:t>
              </a:r>
            </a:p>
          </p:txBody>
        </p:sp>
      </p:grpSp>
      <p:grpSp>
        <p:nvGrpSpPr>
          <p:cNvPr id="5" name="Group 100"/>
          <p:cNvGrpSpPr/>
          <p:nvPr/>
        </p:nvGrpSpPr>
        <p:grpSpPr>
          <a:xfrm>
            <a:off x="7972213" y="4667108"/>
            <a:ext cx="354472" cy="354473"/>
            <a:chOff x="0" y="0"/>
            <a:chExt cx="354471" cy="354471"/>
          </a:xfrm>
        </p:grpSpPr>
        <p:sp>
          <p:nvSpPr>
            <p:cNvPr id="98" name="Shape 98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39746" y="256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7</a:t>
              </a:r>
            </a:p>
          </p:txBody>
        </p:sp>
      </p:grpSp>
      <p:grpSp>
        <p:nvGrpSpPr>
          <p:cNvPr id="6" name="Group 103"/>
          <p:cNvGrpSpPr/>
          <p:nvPr/>
        </p:nvGrpSpPr>
        <p:grpSpPr>
          <a:xfrm>
            <a:off x="4229099" y="3670299"/>
            <a:ext cx="354473" cy="354473"/>
            <a:chOff x="0" y="0"/>
            <a:chExt cx="354471" cy="354471"/>
          </a:xfrm>
        </p:grpSpPr>
        <p:sp>
          <p:nvSpPr>
            <p:cNvPr id="101" name="Shape 101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7207" y="22295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7" name="Group 106"/>
          <p:cNvGrpSpPr/>
          <p:nvPr/>
        </p:nvGrpSpPr>
        <p:grpSpPr>
          <a:xfrm>
            <a:off x="4229099" y="7814450"/>
            <a:ext cx="354473" cy="354473"/>
            <a:chOff x="0" y="0"/>
            <a:chExt cx="354471" cy="354471"/>
          </a:xfrm>
        </p:grpSpPr>
        <p:sp>
          <p:nvSpPr>
            <p:cNvPr id="104" name="Shape 104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37207" y="256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5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4590062" y="5945011"/>
            <a:ext cx="3382152" cy="2258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581031" y="3845277"/>
            <a:ext cx="3382152" cy="2259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581031" y="7992816"/>
            <a:ext cx="3382152" cy="2258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8" name="Group 112"/>
          <p:cNvGrpSpPr/>
          <p:nvPr/>
        </p:nvGrpSpPr>
        <p:grpSpPr>
          <a:xfrm>
            <a:off x="7972213" y="5768904"/>
            <a:ext cx="354472" cy="352214"/>
            <a:chOff x="0" y="0"/>
            <a:chExt cx="354471" cy="352213"/>
          </a:xfrm>
        </p:grpSpPr>
        <p:sp>
          <p:nvSpPr>
            <p:cNvPr id="110" name="Shape 110"/>
            <p:cNvSpPr/>
            <p:nvPr/>
          </p:nvSpPr>
          <p:spPr>
            <a:xfrm>
              <a:off x="-1" y="-1"/>
              <a:ext cx="354473" cy="3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9746" y="24553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8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4581031" y="3845277"/>
            <a:ext cx="3382152" cy="1002455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9" name="Group 116"/>
          <p:cNvGrpSpPr/>
          <p:nvPr/>
        </p:nvGrpSpPr>
        <p:grpSpPr>
          <a:xfrm>
            <a:off x="4229099" y="4667108"/>
            <a:ext cx="354473" cy="354473"/>
            <a:chOff x="0" y="0"/>
            <a:chExt cx="354471" cy="354471"/>
          </a:xfrm>
        </p:grpSpPr>
        <p:sp>
          <p:nvSpPr>
            <p:cNvPr id="114" name="Shape 114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7207" y="256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2</a:t>
              </a:r>
            </a:p>
          </p:txBody>
        </p:sp>
      </p:grpSp>
      <p:grpSp>
        <p:nvGrpSpPr>
          <p:cNvPr id="10" name="Group 119"/>
          <p:cNvGrpSpPr/>
          <p:nvPr/>
        </p:nvGrpSpPr>
        <p:grpSpPr>
          <a:xfrm>
            <a:off x="4229099" y="6769099"/>
            <a:ext cx="354473" cy="354473"/>
            <a:chOff x="0" y="0"/>
            <a:chExt cx="354471" cy="354471"/>
          </a:xfrm>
        </p:grpSpPr>
        <p:sp>
          <p:nvSpPr>
            <p:cNvPr id="117" name="Shape 117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37207" y="256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4</a:t>
              </a:r>
            </a:p>
          </p:txBody>
        </p:sp>
      </p:grpSp>
      <p:grpSp>
        <p:nvGrpSpPr>
          <p:cNvPr id="11" name="Group 122"/>
          <p:cNvGrpSpPr/>
          <p:nvPr/>
        </p:nvGrpSpPr>
        <p:grpSpPr>
          <a:xfrm>
            <a:off x="7972213" y="6769099"/>
            <a:ext cx="354472" cy="354473"/>
            <a:chOff x="0" y="0"/>
            <a:chExt cx="354471" cy="354471"/>
          </a:xfrm>
        </p:grpSpPr>
        <p:sp>
          <p:nvSpPr>
            <p:cNvPr id="120" name="Shape 120"/>
            <p:cNvSpPr/>
            <p:nvPr/>
          </p:nvSpPr>
          <p:spPr>
            <a:xfrm>
              <a:off x="-1" y="-1"/>
              <a:ext cx="354473" cy="3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9746" y="25682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9</a:t>
              </a:r>
            </a:p>
          </p:txBody>
        </p:sp>
      </p:grpSp>
      <p:sp>
        <p:nvSpPr>
          <p:cNvPr id="123" name="Shape 123"/>
          <p:cNvSpPr/>
          <p:nvPr/>
        </p:nvSpPr>
        <p:spPr>
          <a:xfrm>
            <a:off x="4581031" y="4845473"/>
            <a:ext cx="3382152" cy="2259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 flipV="1">
            <a:off x="4581031" y="4847731"/>
            <a:ext cx="3382152" cy="2099734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90062" y="5945011"/>
            <a:ext cx="3434081" cy="876019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581031" y="6947464"/>
            <a:ext cx="3382152" cy="1041401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7" name="Shape 127"/>
          <p:cNvSpPr/>
          <p:nvPr/>
        </p:nvSpPr>
        <p:spPr>
          <a:xfrm flipV="1">
            <a:off x="4581031" y="4845473"/>
            <a:ext cx="3382152" cy="3147344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 flipV="1">
            <a:off x="4590062" y="3843020"/>
            <a:ext cx="3373121" cy="2101992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8150577" y="7123571"/>
            <a:ext cx="2259" cy="679592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150577" y="5032869"/>
            <a:ext cx="2259" cy="736036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150577" y="4032673"/>
            <a:ext cx="2259" cy="623148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 flipV="1">
            <a:off x="4404924" y="5016500"/>
            <a:ext cx="2259" cy="736036"/>
          </a:xfrm>
          <a:prstGeom prst="line">
            <a:avLst/>
          </a:prstGeom>
          <a:ln w="38100">
            <a:solidFill>
              <a:srgbClr val="BABABA"/>
            </a:solidFill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3542948" y="8810131"/>
            <a:ext cx="552845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S = { 3, 6, 7, 10 } is a vertex cover of size k =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22</a:t>
            </a:fld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Finding small vertex covers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Q.  </a:t>
            </a:r>
            <a:r>
              <a:rPr sz="2400" cap="small" dirty="0" err="1">
                <a:uFill>
                  <a:solidFill/>
                </a:uFill>
              </a:rPr>
              <a:t>VertexCover</a:t>
            </a:r>
            <a:r>
              <a:rPr sz="2400" dirty="0">
                <a:uFill>
                  <a:solidFill/>
                </a:uFill>
              </a:rPr>
              <a:t> is NP-complete. But what 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 is small?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Brute force.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+1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Try all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 err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i="1" baseline="30500" dirty="0" err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subsets of size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Takes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time to check whether a subset is a vertex cover.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Goal.  </a:t>
            </a:r>
            <a:r>
              <a:rPr sz="2400" dirty="0" smtClean="0">
                <a:uFill>
                  <a:solidFill/>
                </a:uFill>
              </a:rPr>
              <a:t>Limit</a:t>
            </a:r>
            <a:r>
              <a:rPr lang="en-US" sz="3600" dirty="0" smtClean="0">
                <a:uFill>
                  <a:solidFill/>
                </a:uFill>
              </a:rPr>
              <a:t> </a:t>
            </a:r>
            <a:r>
              <a:rPr lang="en-US" sz="2000" dirty="0" smtClean="0">
                <a:uFill>
                  <a:solidFill/>
                </a:uFill>
              </a:rPr>
              <a:t>to </a:t>
            </a:r>
            <a:r>
              <a:rPr sz="2400" dirty="0" smtClean="0">
                <a:uFill>
                  <a:solidFill/>
                </a:uFill>
              </a:rPr>
              <a:t>exponential </a:t>
            </a:r>
            <a:r>
              <a:rPr sz="2400" dirty="0">
                <a:uFill>
                  <a:solidFill/>
                </a:uFill>
              </a:rPr>
              <a:t>dependency on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, say to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O(2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k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.</a:t>
            </a:r>
            <a:r>
              <a:rPr sz="2400" dirty="0">
                <a:solidFill>
                  <a:srgbClr val="0048AA"/>
                </a:solidFill>
              </a:rPr>
              <a:t>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Ex.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1,000,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10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Brute. </a:t>
            </a:r>
            <a:r>
              <a:rPr sz="2400" dirty="0">
                <a:uFill>
                  <a:solidFill/>
                </a:uFill>
              </a:rPr>
              <a:t> 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+1 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= 10</a:t>
            </a:r>
            <a:r>
              <a:rPr sz="2400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34  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⇒</a:t>
            </a:r>
            <a:r>
              <a:rPr sz="2400" dirty="0">
                <a:uFill>
                  <a:solidFill/>
                </a:uFill>
              </a:rPr>
              <a:t>  infeasible.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Better. 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k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10</a:t>
            </a:r>
            <a:r>
              <a:rPr sz="2400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7	  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⇒</a:t>
            </a:r>
            <a:r>
              <a:rPr sz="2400" dirty="0">
                <a:uFill>
                  <a:solidFill/>
                </a:uFill>
              </a:rPr>
              <a:t>  feasible.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Remark.  </a:t>
            </a:r>
            <a:r>
              <a:rPr sz="2400" dirty="0">
                <a:uFill>
                  <a:solidFill/>
                </a:uFill>
              </a:rPr>
              <a:t>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 is a constant, then the algorithm is poly-time;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 is a small constant, then it's also practical.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23</a:t>
            </a:fld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Finding small vertex covers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Claim.  </a:t>
            </a:r>
            <a:r>
              <a:rPr sz="2400" dirty="0">
                <a:uFill>
                  <a:solidFill/>
                </a:uFill>
              </a:rPr>
              <a:t>Let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be an edge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</a:rPr>
              <a:t>.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</a:rPr>
              <a:t> has a vertex cover of size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 </a:t>
            </a:r>
            <a:r>
              <a:rPr sz="2400" dirty="0" err="1">
                <a:uFill>
                  <a:solidFill/>
                </a:uFill>
              </a:rPr>
              <a:t>iff</a:t>
            </a: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at least one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− {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− {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 dirty="0">
                <a:uFill>
                  <a:solidFill/>
                </a:uFill>
              </a:rPr>
              <a:t> has a vertex cover of size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− 1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</a:t>
            </a:r>
            <a:r>
              <a:rPr lang="en-US" sz="2400" dirty="0" smtClean="0">
                <a:solidFill>
                  <a:srgbClr val="0048AA"/>
                </a:solidFill>
              </a:rPr>
              <a:t> (</a:t>
            </a:r>
            <a:r>
              <a:rPr lang="en-US" sz="2400" dirty="0" smtClean="0">
                <a:solidFill>
                  <a:srgbClr val="0048AA"/>
                </a:solidFill>
                <a:latin typeface="cmsy10"/>
              </a:rPr>
              <a:t>)</a:t>
            </a:r>
            <a:r>
              <a:rPr lang="en-US" sz="2400" dirty="0" smtClean="0">
                <a:solidFill>
                  <a:srgbClr val="0048AA"/>
                </a:solidFill>
              </a:rPr>
              <a:t>)</a:t>
            </a:r>
            <a:endParaRPr sz="2400" dirty="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Suppose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/>
              <a:t> has a vertex cover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/>
              <a:t> of size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/>
              <a:t> contains either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 or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/>
              <a:t> (or both).  Assume it contains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− {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 dirty="0"/>
              <a:t> is a vertex cover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− {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</a:t>
            </a:r>
            <a:r>
              <a:rPr lang="en-US" sz="2400" dirty="0" smtClean="0">
                <a:solidFill>
                  <a:srgbClr val="0048AA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cmsy10"/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sz="2400" dirty="0">
              <a:solidFill>
                <a:srgbClr val="0070C0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Suppose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/>
              <a:t> is a vertex cover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− {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}</a:t>
            </a:r>
            <a:r>
              <a:rPr sz="2400" dirty="0"/>
              <a:t> of size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− 1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Then </a:t>
            </a:r>
            <a:r>
              <a:rPr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[</a:t>
            </a:r>
            <a:r>
              <a:rPr sz="2400" dirty="0" smtClean="0"/>
              <a:t> </a:t>
            </a:r>
            <a:r>
              <a:rPr sz="2400" dirty="0"/>
              <a:t>{</a:t>
            </a:r>
            <a:r>
              <a:rPr sz="2400" baseline="-20250" dirty="0"/>
              <a:t> </a:t>
            </a:r>
            <a:r>
              <a:rPr sz="2400" dirty="0"/>
              <a:t>u</a:t>
            </a:r>
            <a:r>
              <a:rPr sz="2400" baseline="-20250" dirty="0"/>
              <a:t> </a:t>
            </a:r>
            <a:r>
              <a:rPr sz="2400" dirty="0"/>
              <a:t>} is a vertex cover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/>
              <a:t>.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Claim.  </a:t>
            </a:r>
            <a:r>
              <a:rPr sz="2400" dirty="0">
                <a:uFill>
                  <a:solidFill/>
                </a:uFill>
              </a:rPr>
              <a:t>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</a:rPr>
              <a:t> has a vertex cover of size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, it has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− 1)</a:t>
            </a:r>
            <a:r>
              <a:rPr sz="2400" dirty="0">
                <a:uFill>
                  <a:solidFill/>
                </a:uFill>
              </a:rPr>
              <a:t> edges.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uFill>
                  <a:solidFill/>
                </a:uFill>
              </a:rPr>
              <a:t>Each vertex covers at most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− 1</a:t>
            </a:r>
            <a:r>
              <a:rPr sz="2400" dirty="0">
                <a:uFill>
                  <a:solidFill/>
                </a:uFill>
              </a:rPr>
              <a:t> edges.  </a:t>
            </a:r>
            <a:r>
              <a:rPr sz="2400" dirty="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44" name="Shape 144"/>
          <p:cNvSpPr/>
          <p:nvPr/>
        </p:nvSpPr>
        <p:spPr>
          <a:xfrm>
            <a:off x="5595902" y="2549031"/>
            <a:ext cx="302452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delete v and all incident edges</a:t>
            </a:r>
          </a:p>
        </p:txBody>
      </p:sp>
      <p:sp>
        <p:nvSpPr>
          <p:cNvPr id="145" name="Shape 145"/>
          <p:cNvSpPr/>
          <p:nvPr/>
        </p:nvSpPr>
        <p:spPr>
          <a:xfrm>
            <a:off x="5235083" y="2205745"/>
            <a:ext cx="352560" cy="33887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24</a:t>
            </a:fld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Finding small vertex covers:  algorithm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Claim.</a:t>
            </a:r>
            <a:r>
              <a:rPr sz="2400" dirty="0">
                <a:uFill>
                  <a:solidFill/>
                </a:uFill>
              </a:rPr>
              <a:t>  The following algorithm determines 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uFill>
                  <a:solidFill/>
                </a:uFill>
              </a:rPr>
              <a:t> has a vertex cover of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size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dirty="0">
                <a:uFill>
                  <a:solidFill/>
                </a:uFill>
              </a:rPr>
              <a:t> in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O(2</a:t>
            </a:r>
            <a:r>
              <a:rPr sz="2400" i="1" baseline="305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kn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time.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Correctness follows from previous two claims.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There are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≤ 2</a:t>
            </a:r>
            <a:r>
              <a:rPr sz="2400" i="1" baseline="30500" dirty="0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baseline="30500" dirty="0">
                <a:latin typeface="Times Roman"/>
                <a:ea typeface="Times Roman"/>
                <a:cs typeface="Times Roman"/>
                <a:sym typeface="Times Roman"/>
              </a:rPr>
              <a:t>+1</a:t>
            </a:r>
            <a:r>
              <a:rPr sz="2400" dirty="0"/>
              <a:t> nodes in the recursion tree; each invocation</a:t>
            </a:r>
            <a:br>
              <a:rPr sz="2400" dirty="0"/>
            </a:br>
            <a:r>
              <a:rPr sz="2400" dirty="0"/>
              <a:t>takes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O(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kn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time.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151" name="Shape 151"/>
          <p:cNvSpPr/>
          <p:nvPr/>
        </p:nvSpPr>
        <p:spPr>
          <a:xfrm>
            <a:off x="2436142" y="2705100"/>
            <a:ext cx="7988301" cy="397510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>
            <a:spAutoFit/>
          </a:bodyPr>
          <a:lstStyle/>
          <a:p>
            <a:pPr marL="133660" marR="68636" algn="l" defTabSz="1449492">
              <a:lnSpc>
                <a:spcPct val="150000"/>
              </a:lnSpc>
              <a:buClr>
                <a:srgbClr val="0048AA"/>
              </a:buClr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Vertex-Cover(G, k) {</a:t>
            </a:r>
          </a:p>
          <a:p>
            <a:pPr marL="133660" marR="68636" algn="l" defTabSz="1449492">
              <a:lnSpc>
                <a:spcPct val="150000"/>
              </a:lnSpc>
              <a:buClr>
                <a:srgbClr val="0048AA"/>
              </a:buClr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if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(G contains no edges)   </a:t>
            </a: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return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true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</a:t>
            </a: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if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(G contains ≥ </a:t>
            </a:r>
            <a:r>
              <a:rPr sz="2000" dirty="0" err="1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kn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edges) </a:t>
            </a: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return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false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let (u, v) be any edge of G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a = Vertex-Cover(G - {u}, k-1)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b = Vertex-Cover(G - {v}, k-1)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</a:t>
            </a: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return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a </a:t>
            </a:r>
            <a:r>
              <a:rPr sz="2000" dirty="0">
                <a:solidFill>
                  <a:srgbClr val="000000"/>
                </a:solidFill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or</a:t>
            </a: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b</a:t>
            </a:r>
          </a:p>
          <a:p>
            <a:pPr marL="133660" marR="68636" algn="l" defTabSz="1449492">
              <a:lnSpc>
                <a:spcPct val="150000"/>
              </a:lnSpc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25</a:t>
            </a:fld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Finding small vertex covers:  recursion tree</a:t>
            </a:r>
          </a:p>
        </p:txBody>
      </p:sp>
      <p:grpSp>
        <p:nvGrpSpPr>
          <p:cNvPr id="2" name="Group 218"/>
          <p:cNvGrpSpPr/>
          <p:nvPr/>
        </p:nvGrpSpPr>
        <p:grpSpPr>
          <a:xfrm>
            <a:off x="2018453" y="3752426"/>
            <a:ext cx="8812108" cy="5312553"/>
            <a:chOff x="0" y="0"/>
            <a:chExt cx="8812107" cy="5312551"/>
          </a:xfrm>
        </p:grpSpPr>
        <p:grpSp>
          <p:nvGrpSpPr>
            <p:cNvPr id="3" name="Group 158"/>
            <p:cNvGrpSpPr/>
            <p:nvPr/>
          </p:nvGrpSpPr>
          <p:grpSpPr>
            <a:xfrm>
              <a:off x="4410324" y="0"/>
              <a:ext cx="636455" cy="407837"/>
              <a:chOff x="0" y="0"/>
              <a:chExt cx="636453" cy="407836"/>
            </a:xfrm>
          </p:grpSpPr>
          <p:sp>
            <p:nvSpPr>
              <p:cNvPr id="156" name="Shape 156"/>
              <p:cNvSpPr/>
              <p:nvPr/>
            </p:nvSpPr>
            <p:spPr>
              <a:xfrm>
                <a:off x="0" y="0"/>
                <a:ext cx="636454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245071" y="73390"/>
                <a:ext cx="146312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k</a:t>
                </a:r>
              </a:p>
            </p:txBody>
          </p:sp>
        </p:grpSp>
        <p:grpSp>
          <p:nvGrpSpPr>
            <p:cNvPr id="4" name="Group 161"/>
            <p:cNvGrpSpPr/>
            <p:nvPr/>
          </p:nvGrpSpPr>
          <p:grpSpPr>
            <a:xfrm>
              <a:off x="6430744" y="1268350"/>
              <a:ext cx="635001" cy="407838"/>
              <a:chOff x="0" y="0"/>
              <a:chExt cx="635000" cy="407836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0" y="0"/>
                <a:ext cx="635000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133491" y="73390"/>
                <a:ext cx="36520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k-1</a:t>
                </a:r>
              </a:p>
            </p:txBody>
          </p:sp>
        </p:grpSp>
        <p:grpSp>
          <p:nvGrpSpPr>
            <p:cNvPr id="5" name="Group 164"/>
            <p:cNvGrpSpPr/>
            <p:nvPr/>
          </p:nvGrpSpPr>
          <p:grpSpPr>
            <a:xfrm>
              <a:off x="1868781" y="1240592"/>
              <a:ext cx="635001" cy="407837"/>
              <a:chOff x="0" y="0"/>
              <a:chExt cx="635000" cy="407836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0" y="0"/>
                <a:ext cx="635000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133491" y="73390"/>
                <a:ext cx="36520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k-1</a:t>
                </a:r>
              </a:p>
            </p:txBody>
          </p:sp>
        </p:grpSp>
        <p:sp>
          <p:nvSpPr>
            <p:cNvPr id="165" name="Shape 165"/>
            <p:cNvSpPr/>
            <p:nvPr/>
          </p:nvSpPr>
          <p:spPr>
            <a:xfrm flipH="1">
              <a:off x="2184873" y="407836"/>
              <a:ext cx="2543679" cy="832756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4728550" y="407836"/>
              <a:ext cx="2018286" cy="860515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6" name="Group 169"/>
            <p:cNvGrpSpPr/>
            <p:nvPr/>
          </p:nvGrpSpPr>
          <p:grpSpPr>
            <a:xfrm>
              <a:off x="7485804" y="2777986"/>
              <a:ext cx="674898" cy="407837"/>
              <a:chOff x="0" y="0"/>
              <a:chExt cx="674897" cy="40783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674898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54848" y="73390"/>
                <a:ext cx="36520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Font typeface="Helvetica"/>
                  <a:tabLst>
                    <a:tab pos="1066800" algn="l"/>
                  </a:tabLst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 defTabSz="1449492"/>
                <a:r>
                  <a:t>k-2</a:t>
                </a:r>
              </a:p>
            </p:txBody>
          </p:sp>
        </p:grpSp>
        <p:grpSp>
          <p:nvGrpSpPr>
            <p:cNvPr id="7" name="Group 172"/>
            <p:cNvGrpSpPr/>
            <p:nvPr/>
          </p:nvGrpSpPr>
          <p:grpSpPr>
            <a:xfrm>
              <a:off x="5230452" y="2797203"/>
              <a:ext cx="674899" cy="407838"/>
              <a:chOff x="0" y="0"/>
              <a:chExt cx="674897" cy="407836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0"/>
                <a:ext cx="674898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154849" y="73390"/>
                <a:ext cx="36520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k-2</a:t>
                </a:r>
              </a:p>
            </p:txBody>
          </p:sp>
        </p:grpSp>
        <p:sp>
          <p:nvSpPr>
            <p:cNvPr id="173" name="Shape 173"/>
            <p:cNvSpPr/>
            <p:nvPr/>
          </p:nvSpPr>
          <p:spPr>
            <a:xfrm flipH="1">
              <a:off x="5567902" y="1676187"/>
              <a:ext cx="1178935" cy="1121017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746835" y="1676186"/>
              <a:ext cx="1076419" cy="1104901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8" name="Group 177"/>
            <p:cNvGrpSpPr/>
            <p:nvPr/>
          </p:nvGrpSpPr>
          <p:grpSpPr>
            <a:xfrm>
              <a:off x="719747" y="2777986"/>
              <a:ext cx="674899" cy="407837"/>
              <a:chOff x="0" y="0"/>
              <a:chExt cx="674897" cy="40783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0" y="0"/>
                <a:ext cx="674898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154848" y="73390"/>
                <a:ext cx="36520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k-2</a:t>
                </a:r>
              </a:p>
            </p:txBody>
          </p:sp>
        </p:grpSp>
        <p:sp>
          <p:nvSpPr>
            <p:cNvPr id="178" name="Shape 178"/>
            <p:cNvSpPr/>
            <p:nvPr/>
          </p:nvSpPr>
          <p:spPr>
            <a:xfrm flipH="1">
              <a:off x="1057196" y="1648428"/>
              <a:ext cx="1127677" cy="1129558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81"/>
            <p:cNvGrpSpPr/>
            <p:nvPr/>
          </p:nvGrpSpPr>
          <p:grpSpPr>
            <a:xfrm>
              <a:off x="2975100" y="2777986"/>
              <a:ext cx="674898" cy="407837"/>
              <a:chOff x="0" y="0"/>
              <a:chExt cx="674897" cy="407836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0" y="0"/>
                <a:ext cx="674898" cy="407837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54848" y="73390"/>
                <a:ext cx="36520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Font typeface="Helvetica"/>
                  <a:tabLst>
                    <a:tab pos="1066800" algn="l"/>
                  </a:tabLst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 defTabSz="1449492"/>
                <a:r>
                  <a:t>k-2</a:t>
                </a:r>
              </a:p>
            </p:txBody>
          </p:sp>
        </p:grpSp>
        <p:sp>
          <p:nvSpPr>
            <p:cNvPr id="182" name="Shape 182"/>
            <p:cNvSpPr/>
            <p:nvPr/>
          </p:nvSpPr>
          <p:spPr>
            <a:xfrm>
              <a:off x="2184873" y="1648428"/>
              <a:ext cx="1127677" cy="1129558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0" name="Group 185"/>
            <p:cNvGrpSpPr/>
            <p:nvPr/>
          </p:nvGrpSpPr>
          <p:grpSpPr>
            <a:xfrm>
              <a:off x="234932" y="4819304"/>
              <a:ext cx="414337" cy="471895"/>
              <a:chOff x="0" y="0"/>
              <a:chExt cx="414335" cy="471894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128543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186" name="Shape 186"/>
            <p:cNvSpPr/>
            <p:nvPr/>
          </p:nvSpPr>
          <p:spPr>
            <a:xfrm flipH="1">
              <a:off x="444236" y="3185823"/>
              <a:ext cx="612961" cy="1648429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1" name="Group 189"/>
            <p:cNvGrpSpPr/>
            <p:nvPr/>
          </p:nvGrpSpPr>
          <p:grpSpPr>
            <a:xfrm>
              <a:off x="1262228" y="4819304"/>
              <a:ext cx="414337" cy="471895"/>
              <a:chOff x="0" y="0"/>
              <a:chExt cx="414335" cy="471894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128543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190" name="Shape 190"/>
            <p:cNvSpPr/>
            <p:nvPr/>
          </p:nvSpPr>
          <p:spPr>
            <a:xfrm>
              <a:off x="1057196" y="3185823"/>
              <a:ext cx="412201" cy="1648429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93"/>
            <p:cNvGrpSpPr/>
            <p:nvPr/>
          </p:nvGrpSpPr>
          <p:grpSpPr>
            <a:xfrm>
              <a:off x="2492420" y="4840657"/>
              <a:ext cx="416472" cy="471895"/>
              <a:chOff x="0" y="0"/>
              <a:chExt cx="416471" cy="471894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0" y="0"/>
                <a:ext cx="416472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129611" y="105419"/>
                <a:ext cx="15725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194" name="Shape 194"/>
            <p:cNvSpPr/>
            <p:nvPr/>
          </p:nvSpPr>
          <p:spPr>
            <a:xfrm flipH="1">
              <a:off x="2699588" y="3185823"/>
              <a:ext cx="612962" cy="1667646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97"/>
            <p:cNvGrpSpPr/>
            <p:nvPr/>
          </p:nvGrpSpPr>
          <p:grpSpPr>
            <a:xfrm>
              <a:off x="3515445" y="4840657"/>
              <a:ext cx="414337" cy="471895"/>
              <a:chOff x="0" y="0"/>
              <a:chExt cx="414335" cy="471894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128542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198" name="Shape 198"/>
            <p:cNvSpPr/>
            <p:nvPr/>
          </p:nvSpPr>
          <p:spPr>
            <a:xfrm>
              <a:off x="3312548" y="3185823"/>
              <a:ext cx="412201" cy="1667646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4" name="Group 201"/>
            <p:cNvGrpSpPr/>
            <p:nvPr/>
          </p:nvGrpSpPr>
          <p:grpSpPr>
            <a:xfrm>
              <a:off x="4850289" y="4840657"/>
              <a:ext cx="414336" cy="471895"/>
              <a:chOff x="0" y="0"/>
              <a:chExt cx="414335" cy="471894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28542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202" name="Shape 202"/>
            <p:cNvSpPr/>
            <p:nvPr/>
          </p:nvSpPr>
          <p:spPr>
            <a:xfrm flipH="1">
              <a:off x="5057457" y="3205039"/>
              <a:ext cx="510445" cy="1648430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5" name="Group 205"/>
            <p:cNvGrpSpPr/>
            <p:nvPr/>
          </p:nvGrpSpPr>
          <p:grpSpPr>
            <a:xfrm>
              <a:off x="5875449" y="4840657"/>
              <a:ext cx="414337" cy="471895"/>
              <a:chOff x="0" y="0"/>
              <a:chExt cx="414335" cy="471894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128542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5567901" y="3205039"/>
              <a:ext cx="514717" cy="1648430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6" name="Group 209"/>
            <p:cNvGrpSpPr/>
            <p:nvPr/>
          </p:nvGrpSpPr>
          <p:grpSpPr>
            <a:xfrm>
              <a:off x="7105642" y="4840657"/>
              <a:ext cx="414336" cy="471895"/>
              <a:chOff x="0" y="0"/>
              <a:chExt cx="414335" cy="471894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128542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210" name="Shape 210"/>
            <p:cNvSpPr/>
            <p:nvPr/>
          </p:nvSpPr>
          <p:spPr>
            <a:xfrm flipH="1">
              <a:off x="7312808" y="3185823"/>
              <a:ext cx="510445" cy="1667646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7" name="Group 213"/>
            <p:cNvGrpSpPr/>
            <p:nvPr/>
          </p:nvGrpSpPr>
          <p:grpSpPr>
            <a:xfrm>
              <a:off x="8128666" y="4840657"/>
              <a:ext cx="414337" cy="471895"/>
              <a:chOff x="0" y="0"/>
              <a:chExt cx="414335" cy="471894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0"/>
                <a:ext cx="414336" cy="471895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128543" y="105419"/>
                <a:ext cx="157250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spcBef>
                    <a:spcPts val="1200"/>
                  </a:spcBef>
                  <a:buClr>
                    <a:srgbClr val="010000"/>
                  </a:buClr>
                  <a:buFont typeface="Helvetica"/>
                  <a:tabLst>
                    <a:tab pos="1066800" algn="l"/>
                  </a:tabLst>
                  <a:defRPr sz="1800">
                    <a:solidFill>
                      <a:srgbClr val="010000"/>
                    </a:solidFill>
                    <a:uFill>
                      <a:solidFill>
                        <a:srgbClr val="010000"/>
                      </a:solidFill>
                    </a:uFill>
                  </a:defRPr>
                </a:lvl1pPr>
              </a:lstStyle>
              <a:p>
                <a:pPr defTabSz="1449492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t>0</a:t>
                </a:r>
              </a:p>
            </p:txBody>
          </p:sp>
        </p:grpSp>
        <p:sp>
          <p:nvSpPr>
            <p:cNvPr id="214" name="Shape 214"/>
            <p:cNvSpPr/>
            <p:nvPr/>
          </p:nvSpPr>
          <p:spPr>
            <a:xfrm>
              <a:off x="7823252" y="3185823"/>
              <a:ext cx="514717" cy="1667646"/>
            </a:xfrm>
            <a:prstGeom prst="line">
              <a:avLst/>
            </a:prstGeom>
            <a:noFill/>
            <a:ln w="1905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18" name="Group 217"/>
            <p:cNvGrpSpPr/>
            <p:nvPr/>
          </p:nvGrpSpPr>
          <p:grpSpPr>
            <a:xfrm>
              <a:off x="0" y="3743128"/>
              <a:ext cx="8812108" cy="401432"/>
              <a:chOff x="0" y="0"/>
              <a:chExt cx="8812107" cy="401430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8812108" cy="401431"/>
              </a:xfrm>
              <a:prstGeom prst="rect">
                <a:avLst/>
              </a:prstGeom>
              <a:solidFill>
                <a:srgbClr val="0048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39700" tIns="139700" rIns="139700" bIns="139700" numCol="1" anchor="ctr">
                <a:noAutofit/>
              </a:bodyPr>
              <a:lstStyle/>
              <a:p>
                <a:pPr marL="61411" marR="61411" algn="l" defTabSz="457200">
                  <a:buFont typeface="Helvetica"/>
                  <a:buNone/>
                  <a:tabLst>
                    <a:tab pos="1066800" algn="l"/>
                  </a:tabLst>
                  <a:defRPr sz="2200">
                    <a:solidFill>
                      <a:srgbClr val="000000"/>
                    </a:solidFill>
                  </a:defRPr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143836" y="35755"/>
                <a:ext cx="524434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buClr>
                    <a:srgbClr val="FFFFFF"/>
                  </a:buClr>
                  <a:buFont typeface="Helvetica"/>
                  <a:tabLst>
                    <a:tab pos="1066800" algn="l"/>
                  </a:tabLst>
                  <a:defRPr sz="2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defTabSz="1449492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t>k - i</a:t>
                </a:r>
              </a:p>
            </p:txBody>
          </p:sp>
        </p:grpSp>
      </p:grpSp>
      <p:pic>
        <p:nvPicPr>
          <p:cNvPr id="219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03354" y="1842842"/>
            <a:ext cx="7544191" cy="1324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Approximation algorithms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26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91C7F-1DAD-42BB-A533-8ADF392D180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27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Problems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hard problems (especially </a:t>
            </a:r>
            <a:r>
              <a:rPr lang="en-US" b="1" dirty="0" smtClean="0"/>
              <a:t>NP</a:t>
            </a:r>
            <a:r>
              <a:rPr lang="en-US" dirty="0" smtClean="0"/>
              <a:t>-hard) are </a:t>
            </a:r>
            <a:r>
              <a:rPr lang="en-US" dirty="0" smtClean="0">
                <a:solidFill>
                  <a:srgbClr val="FF0000"/>
                </a:solidFill>
              </a:rPr>
              <a:t>optimization</a:t>
            </a:r>
            <a:r>
              <a:rPr lang="en-US" dirty="0" smtClean="0"/>
              <a:t> problems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shortest</a:t>
            </a:r>
            <a:r>
              <a:rPr lang="en-US" dirty="0" smtClean="0">
                <a:solidFill>
                  <a:schemeClr val="accent2"/>
                </a:solidFill>
              </a:rPr>
              <a:t> TSP tour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smallest</a:t>
            </a:r>
            <a:r>
              <a:rPr lang="en-US" dirty="0" smtClean="0">
                <a:solidFill>
                  <a:schemeClr val="accent2"/>
                </a:solidFill>
              </a:rPr>
              <a:t> vertex cover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largest</a:t>
            </a:r>
            <a:r>
              <a:rPr lang="en-US" dirty="0" smtClean="0">
                <a:solidFill>
                  <a:schemeClr val="accent2"/>
                </a:solidFill>
              </a:rPr>
              <a:t> clique</a:t>
            </a: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may be minimization or maximization problem</a:t>
            </a:r>
          </a:p>
          <a:p>
            <a:pPr lvl="1"/>
            <a:r>
              <a:rPr lang="en-US" dirty="0" smtClean="0"/>
              <a:t>“OPT” = value of optimal solution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86F12-5358-4CD6-B593-09380E54F98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28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happy with </a:t>
            </a:r>
            <a:r>
              <a:rPr lang="en-US" dirty="0" smtClean="0">
                <a:solidFill>
                  <a:schemeClr val="accent2"/>
                </a:solidFill>
              </a:rPr>
              <a:t>approximately optimal</a:t>
            </a:r>
            <a:r>
              <a:rPr lang="en-US" dirty="0" smtClean="0"/>
              <a:t> solution</a:t>
            </a:r>
          </a:p>
          <a:p>
            <a:pPr lvl="1"/>
            <a:r>
              <a:rPr lang="en-US" dirty="0" smtClean="0"/>
              <a:t>warning: lots of heuristics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FF0000"/>
                </a:solidFill>
              </a:rPr>
              <a:t>approximation algorithm</a:t>
            </a:r>
            <a:r>
              <a:rPr lang="en-US" dirty="0" smtClean="0"/>
              <a:t> with guaranteed </a:t>
            </a:r>
            <a:r>
              <a:rPr lang="en-US" dirty="0" smtClean="0">
                <a:solidFill>
                  <a:schemeClr val="accent2"/>
                </a:solidFill>
              </a:rPr>
              <a:t>approximation ratio</a:t>
            </a:r>
            <a:r>
              <a:rPr lang="en-US" dirty="0" smtClean="0"/>
              <a:t> of r</a:t>
            </a:r>
            <a:endParaRPr lang="el-GR" dirty="0" smtClean="0"/>
          </a:p>
          <a:p>
            <a:pPr lvl="1"/>
            <a:r>
              <a:rPr lang="en-US" dirty="0" smtClean="0"/>
              <a:t>meaning: on every input x, output is guaranteed to have value </a:t>
            </a:r>
          </a:p>
          <a:p>
            <a:pPr lvl="2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at most r*opt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chemeClr val="accent2"/>
                </a:solidFill>
              </a:rPr>
              <a:t>minimization</a:t>
            </a:r>
            <a:endParaRPr lang="en-US" sz="4000" dirty="0" smtClean="0"/>
          </a:p>
          <a:p>
            <a:pPr lvl="2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at least opt/r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chemeClr val="accent2"/>
                </a:solidFill>
              </a:rPr>
              <a:t>maximization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E2002-8C9E-40CD-9735-8B52B0E3C59C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29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approximation algorithm:</a:t>
            </a: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Vertex Cover (VC):</a:t>
            </a:r>
            <a:r>
              <a:rPr lang="en-US" dirty="0" smtClean="0"/>
              <a:t> given a graph G, what is the </a:t>
            </a:r>
            <a:r>
              <a:rPr lang="en-US" i="1" dirty="0" smtClean="0"/>
              <a:t>smallest</a:t>
            </a:r>
            <a:r>
              <a:rPr lang="en-US" dirty="0" smtClean="0"/>
              <a:t> subset of vertices that touch every edge?</a:t>
            </a:r>
          </a:p>
          <a:p>
            <a:pPr marL="0" indent="0"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decision version of VC is NP-complete</a:t>
            </a:r>
          </a:p>
          <a:p>
            <a:pPr marL="0" indent="0">
              <a:buNone/>
            </a:pPr>
            <a:r>
              <a:rPr lang="en-US" b="1" u="sng" dirty="0" smtClean="0"/>
              <a:t>Proof</a:t>
            </a:r>
            <a:r>
              <a:rPr lang="en-US" dirty="0" smtClean="0"/>
              <a:t>: in NP (why?)</a:t>
            </a:r>
            <a:endParaRPr lang="en-US" dirty="0"/>
          </a:p>
          <a:p>
            <a:pPr lvl="1"/>
            <a:r>
              <a:rPr lang="en-US" dirty="0" smtClean="0"/>
              <a:t>reduce from?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17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57CC5-7344-4A1F-A4CD-EE1CD9D4F89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Reasonable that can efficiently transform one problem into another.</a:t>
            </a:r>
          </a:p>
          <a:p>
            <a:endParaRPr lang="en-US" smtClean="0"/>
          </a:p>
          <a:p>
            <a:r>
              <a:rPr lang="en-US" smtClean="0"/>
              <a:t>Surprising:</a:t>
            </a:r>
          </a:p>
          <a:p>
            <a:pPr lvl="1"/>
            <a:r>
              <a:rPr lang="en-US" smtClean="0"/>
              <a:t> can often find a special language L so that </a:t>
            </a:r>
            <a:r>
              <a:rPr lang="en-US" b="1" smtClean="0">
                <a:solidFill>
                  <a:srgbClr val="FF0000"/>
                </a:solidFill>
              </a:rPr>
              <a:t>every</a:t>
            </a:r>
            <a:r>
              <a:rPr lang="en-US" smtClean="0"/>
              <a:t> language in a given complexity class reduces to L!</a:t>
            </a:r>
          </a:p>
          <a:p>
            <a:pPr lvl="1"/>
            <a:r>
              <a:rPr lang="en-US" smtClean="0"/>
              <a:t>powerful tool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1107C-F0C0-4592-9A96-FCD639053F5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Approximation algorithm for VC: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pick an edge (x, y), add vertices x and y to VC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discard edges incident to x or y; repeat.</a:t>
            </a:r>
          </a:p>
          <a:p>
            <a:r>
              <a:rPr lang="en-US" dirty="0" smtClean="0"/>
              <a:t>Claim:</a:t>
            </a:r>
            <a:r>
              <a:rPr lang="en-US" dirty="0" smtClean="0">
                <a:solidFill>
                  <a:srgbClr val="FF0000"/>
                </a:solidFill>
              </a:rPr>
              <a:t> approximation ratio is 2.</a:t>
            </a:r>
          </a:p>
          <a:p>
            <a:r>
              <a:rPr lang="en-US" dirty="0" smtClean="0"/>
              <a:t>Proof: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an optimal VC must include at least one endpoint of each edge considered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therefore 2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solidFill>
                  <a:schemeClr val="accent2"/>
                </a:solidFill>
              </a:rPr>
              <a:t>OPT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dirty="0" smtClean="0">
                <a:solidFill>
                  <a:schemeClr val="accent2"/>
                </a:solidFill>
              </a:rPr>
              <a:t> actual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00" name="Shape 90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31</a:t>
            </a:fld>
            <a:endParaRPr/>
          </a:p>
        </p:txBody>
      </p:sp>
      <p:sp>
        <p:nvSpPr>
          <p:cNvPr id="901" name="Shape 9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vertex cover</a:t>
            </a:r>
          </a:p>
        </p:txBody>
      </p:sp>
      <p:sp>
        <p:nvSpPr>
          <p:cNvPr id="902" name="Shape 9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>Given a graph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with vertex weights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≥ 0</a:t>
            </a:r>
            <a:r>
              <a:rPr sz="2400">
                <a:uFill>
                  <a:solidFill/>
                </a:uFill>
              </a:rPr>
              <a:t>, find a min weight subset of vertices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 such that every edge is incident to at least one vertex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grpSp>
        <p:nvGrpSpPr>
          <p:cNvPr id="905" name="Group 905"/>
          <p:cNvGrpSpPr/>
          <p:nvPr/>
        </p:nvGrpSpPr>
        <p:grpSpPr>
          <a:xfrm>
            <a:off x="4503702" y="6138615"/>
            <a:ext cx="340925" cy="340926"/>
            <a:chOff x="0" y="0"/>
            <a:chExt cx="340924" cy="340924"/>
          </a:xfrm>
        </p:grpSpPr>
        <p:sp>
          <p:nvSpPr>
            <p:cNvPr id="903" name="Shape 903"/>
            <p:cNvSpPr/>
            <p:nvPr/>
          </p:nvSpPr>
          <p:spPr>
            <a:xfrm>
              <a:off x="-1" y="-1"/>
              <a:ext cx="340926" cy="34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32974" y="18908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</a:lvl1pPr>
            </a:lstStyle>
            <a:p>
              <a:pPr defTabSz="1449492">
                <a:defRPr sz="1800">
                  <a:solidFill>
                    <a:srgbClr val="000000"/>
                  </a:solidFill>
                </a:defRPr>
              </a:pPr>
              <a:r>
                <a:t>3</a:t>
              </a:r>
            </a:p>
          </p:txBody>
        </p:sp>
      </p:grpSp>
      <p:grpSp>
        <p:nvGrpSpPr>
          <p:cNvPr id="908" name="Group 908"/>
          <p:cNvGrpSpPr/>
          <p:nvPr/>
        </p:nvGrpSpPr>
        <p:grpSpPr>
          <a:xfrm>
            <a:off x="8100342" y="4122420"/>
            <a:ext cx="340926" cy="338667"/>
            <a:chOff x="0" y="0"/>
            <a:chExt cx="340924" cy="338666"/>
          </a:xfrm>
        </p:grpSpPr>
        <p:sp>
          <p:nvSpPr>
            <p:cNvPr id="906" name="Shape 906"/>
            <p:cNvSpPr/>
            <p:nvPr/>
          </p:nvSpPr>
          <p:spPr>
            <a:xfrm>
              <a:off x="-1" y="-1"/>
              <a:ext cx="340926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32974" y="17779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</a:lvl1pPr>
            </a:lstStyle>
            <a:p>
              <a:pPr defTabSz="1449492">
                <a:defRPr sz="1800">
                  <a:solidFill>
                    <a:srgbClr val="000000"/>
                  </a:solidFill>
                </a:defRPr>
              </a:pPr>
              <a:r>
                <a:t>6</a:t>
              </a:r>
            </a:p>
          </p:txBody>
        </p:sp>
      </p:grpSp>
      <p:grpSp>
        <p:nvGrpSpPr>
          <p:cNvPr id="911" name="Group 911"/>
          <p:cNvGrpSpPr/>
          <p:nvPr/>
        </p:nvGrpSpPr>
        <p:grpSpPr>
          <a:xfrm>
            <a:off x="8069072" y="8102599"/>
            <a:ext cx="403465" cy="340926"/>
            <a:chOff x="137" y="0"/>
            <a:chExt cx="403463" cy="340924"/>
          </a:xfrm>
        </p:grpSpPr>
        <p:sp>
          <p:nvSpPr>
            <p:cNvPr id="909" name="Shape 909"/>
            <p:cNvSpPr/>
            <p:nvPr/>
          </p:nvSpPr>
          <p:spPr>
            <a:xfrm>
              <a:off x="31407" y="-1"/>
              <a:ext cx="340925" cy="34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137" y="19191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</a:lvl1pPr>
            </a:lstStyle>
            <a:p>
              <a:pPr defTabSz="1449492">
                <a:defRPr sz="1800">
                  <a:solidFill>
                    <a:srgbClr val="000000"/>
                  </a:solidFill>
                </a:defRPr>
              </a:pPr>
              <a:r>
                <a:t>10</a:t>
              </a:r>
            </a:p>
          </p:txBody>
        </p:sp>
      </p:grpSp>
      <p:grpSp>
        <p:nvGrpSpPr>
          <p:cNvPr id="914" name="Group 914"/>
          <p:cNvGrpSpPr/>
          <p:nvPr/>
        </p:nvGrpSpPr>
        <p:grpSpPr>
          <a:xfrm>
            <a:off x="8100342" y="5081975"/>
            <a:ext cx="340926" cy="340926"/>
            <a:chOff x="0" y="0"/>
            <a:chExt cx="340924" cy="340924"/>
          </a:xfrm>
        </p:grpSpPr>
        <p:sp>
          <p:nvSpPr>
            <p:cNvPr id="912" name="Shape 912"/>
            <p:cNvSpPr/>
            <p:nvPr/>
          </p:nvSpPr>
          <p:spPr>
            <a:xfrm>
              <a:off x="-1" y="-1"/>
              <a:ext cx="340926" cy="34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13" name="Shape 913"/>
            <p:cNvSpPr/>
            <p:nvPr/>
          </p:nvSpPr>
          <p:spPr>
            <a:xfrm>
              <a:off x="32974" y="18908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</a:lvl1pPr>
            </a:lstStyle>
            <a:p>
              <a:pPr defTabSz="1449492">
                <a:defRPr sz="1800">
                  <a:solidFill>
                    <a:srgbClr val="000000"/>
                  </a:solidFill>
                </a:defRPr>
              </a:pPr>
              <a:r>
                <a:t>7</a:t>
              </a:r>
            </a:p>
          </p:txBody>
        </p:sp>
      </p:grpSp>
      <p:grpSp>
        <p:nvGrpSpPr>
          <p:cNvPr id="917" name="Group 917"/>
          <p:cNvGrpSpPr/>
          <p:nvPr/>
        </p:nvGrpSpPr>
        <p:grpSpPr>
          <a:xfrm>
            <a:off x="4495010" y="4077264"/>
            <a:ext cx="403464" cy="383823"/>
            <a:chOff x="137" y="0"/>
            <a:chExt cx="403463" cy="383822"/>
          </a:xfrm>
        </p:grpSpPr>
        <p:sp>
          <p:nvSpPr>
            <p:cNvPr id="915" name="Shape 915"/>
            <p:cNvSpPr/>
            <p:nvPr/>
          </p:nvSpPr>
          <p:spPr>
            <a:xfrm>
              <a:off x="8829" y="-1"/>
              <a:ext cx="386081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>
              <a:off x="137" y="40357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10</a:t>
              </a:r>
            </a:p>
          </p:txBody>
        </p:sp>
      </p:grpSp>
      <p:grpSp>
        <p:nvGrpSpPr>
          <p:cNvPr id="920" name="Group 920"/>
          <p:cNvGrpSpPr/>
          <p:nvPr/>
        </p:nvGrpSpPr>
        <p:grpSpPr>
          <a:xfrm>
            <a:off x="4503702" y="8057726"/>
            <a:ext cx="386081" cy="386081"/>
            <a:chOff x="0" y="0"/>
            <a:chExt cx="386080" cy="386080"/>
          </a:xfrm>
        </p:grpSpPr>
        <p:sp>
          <p:nvSpPr>
            <p:cNvPr id="918" name="Shape 918"/>
            <p:cNvSpPr/>
            <p:nvPr/>
          </p:nvSpPr>
          <p:spPr>
            <a:xfrm>
              <a:off x="-1" y="-1"/>
              <a:ext cx="386082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19" name="Shape 919"/>
            <p:cNvSpPr/>
            <p:nvPr/>
          </p:nvSpPr>
          <p:spPr>
            <a:xfrm>
              <a:off x="55552" y="41486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7</a:t>
              </a:r>
            </a:p>
          </p:txBody>
        </p:sp>
      </p:grpSp>
      <p:sp>
        <p:nvSpPr>
          <p:cNvPr id="960" name="Shape 960"/>
          <p:cNvSpPr/>
          <p:nvPr/>
        </p:nvSpPr>
        <p:spPr>
          <a:xfrm>
            <a:off x="4894624" y="6286500"/>
            <a:ext cx="320095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4898494" y="4269175"/>
            <a:ext cx="319708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4894624" y="8250766"/>
            <a:ext cx="31968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926" name="Group 926"/>
          <p:cNvGrpSpPr/>
          <p:nvPr/>
        </p:nvGrpSpPr>
        <p:grpSpPr>
          <a:xfrm>
            <a:off x="8100342" y="6093460"/>
            <a:ext cx="386081" cy="386081"/>
            <a:chOff x="0" y="0"/>
            <a:chExt cx="386080" cy="386080"/>
          </a:xfrm>
        </p:grpSpPr>
        <p:sp>
          <p:nvSpPr>
            <p:cNvPr id="924" name="Shape 924"/>
            <p:cNvSpPr/>
            <p:nvPr/>
          </p:nvSpPr>
          <p:spPr>
            <a:xfrm>
              <a:off x="-1" y="-1"/>
              <a:ext cx="386082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25" name="Shape 925"/>
            <p:cNvSpPr/>
            <p:nvPr/>
          </p:nvSpPr>
          <p:spPr>
            <a:xfrm>
              <a:off x="55350" y="41486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9</a:t>
              </a:r>
            </a:p>
          </p:txBody>
        </p:sp>
      </p:grpSp>
      <p:sp>
        <p:nvSpPr>
          <p:cNvPr id="963" name="Shape 963"/>
          <p:cNvSpPr/>
          <p:nvPr/>
        </p:nvSpPr>
        <p:spPr>
          <a:xfrm>
            <a:off x="4898494" y="4323065"/>
            <a:ext cx="3193020" cy="85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930" name="Group 930"/>
          <p:cNvGrpSpPr/>
          <p:nvPr/>
        </p:nvGrpSpPr>
        <p:grpSpPr>
          <a:xfrm>
            <a:off x="4495010" y="5036820"/>
            <a:ext cx="403464" cy="386081"/>
            <a:chOff x="137" y="0"/>
            <a:chExt cx="403463" cy="386080"/>
          </a:xfrm>
        </p:grpSpPr>
        <p:sp>
          <p:nvSpPr>
            <p:cNvPr id="928" name="Shape 928"/>
            <p:cNvSpPr/>
            <p:nvPr/>
          </p:nvSpPr>
          <p:spPr>
            <a:xfrm>
              <a:off x="8829" y="-1"/>
              <a:ext cx="386081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29" name="Shape 929"/>
            <p:cNvSpPr/>
            <p:nvPr/>
          </p:nvSpPr>
          <p:spPr>
            <a:xfrm>
              <a:off x="137" y="41486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16</a:t>
              </a:r>
            </a:p>
          </p:txBody>
        </p:sp>
      </p:grpSp>
      <p:grpSp>
        <p:nvGrpSpPr>
          <p:cNvPr id="933" name="Group 933"/>
          <p:cNvGrpSpPr/>
          <p:nvPr/>
        </p:nvGrpSpPr>
        <p:grpSpPr>
          <a:xfrm>
            <a:off x="4495010" y="7053015"/>
            <a:ext cx="403464" cy="386082"/>
            <a:chOff x="137" y="0"/>
            <a:chExt cx="403463" cy="386080"/>
          </a:xfrm>
        </p:grpSpPr>
        <p:sp>
          <p:nvSpPr>
            <p:cNvPr id="931" name="Shape 931"/>
            <p:cNvSpPr/>
            <p:nvPr/>
          </p:nvSpPr>
          <p:spPr>
            <a:xfrm>
              <a:off x="8829" y="-1"/>
              <a:ext cx="386081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32" name="Shape 932"/>
            <p:cNvSpPr/>
            <p:nvPr/>
          </p:nvSpPr>
          <p:spPr>
            <a:xfrm>
              <a:off x="137" y="41486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23</a:t>
              </a:r>
            </a:p>
          </p:txBody>
        </p:sp>
      </p:grpSp>
      <p:grpSp>
        <p:nvGrpSpPr>
          <p:cNvPr id="936" name="Group 936"/>
          <p:cNvGrpSpPr/>
          <p:nvPr/>
        </p:nvGrpSpPr>
        <p:grpSpPr>
          <a:xfrm>
            <a:off x="8091650" y="7053015"/>
            <a:ext cx="403465" cy="386082"/>
            <a:chOff x="137" y="0"/>
            <a:chExt cx="403463" cy="386080"/>
          </a:xfrm>
        </p:grpSpPr>
        <p:sp>
          <p:nvSpPr>
            <p:cNvPr id="934" name="Shape 934"/>
            <p:cNvSpPr/>
            <p:nvPr/>
          </p:nvSpPr>
          <p:spPr>
            <a:xfrm>
              <a:off x="8829" y="-1"/>
              <a:ext cx="386081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35" name="Shape 935"/>
            <p:cNvSpPr/>
            <p:nvPr/>
          </p:nvSpPr>
          <p:spPr>
            <a:xfrm>
              <a:off x="137" y="41486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33</a:t>
              </a:r>
            </a:p>
          </p:txBody>
        </p:sp>
      </p:grpSp>
      <p:sp>
        <p:nvSpPr>
          <p:cNvPr id="964" name="Shape 964"/>
          <p:cNvSpPr/>
          <p:nvPr/>
        </p:nvSpPr>
        <p:spPr>
          <a:xfrm>
            <a:off x="4898494" y="5229860"/>
            <a:ext cx="319302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4898494" y="5343023"/>
            <a:ext cx="3193020" cy="1789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4887818" y="6337477"/>
            <a:ext cx="3203696" cy="85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7" name="Shape 967"/>
          <p:cNvSpPr/>
          <p:nvPr/>
        </p:nvSpPr>
        <p:spPr>
          <a:xfrm>
            <a:off x="4898494" y="7302415"/>
            <a:ext cx="3193020" cy="891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4848236" y="5383291"/>
            <a:ext cx="3262473" cy="274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4869227" y="4365764"/>
            <a:ext cx="3251951" cy="182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8293382" y="7443937"/>
            <a:ext cx="1" cy="609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8293382" y="5427741"/>
            <a:ext cx="1" cy="660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8293382" y="4465805"/>
            <a:ext cx="1" cy="566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4696742" y="5427741"/>
            <a:ext cx="1" cy="660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8100" cap="sq">
            <a:solidFill>
              <a:srgbClr val="BABABA"/>
            </a:solidFill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949" name="Group 949"/>
          <p:cNvGrpSpPr/>
          <p:nvPr/>
        </p:nvGrpSpPr>
        <p:grpSpPr>
          <a:xfrm>
            <a:off x="4503702" y="6093460"/>
            <a:ext cx="386081" cy="386081"/>
            <a:chOff x="0" y="0"/>
            <a:chExt cx="386080" cy="386080"/>
          </a:xfrm>
        </p:grpSpPr>
        <p:sp>
          <p:nvSpPr>
            <p:cNvPr id="947" name="Shape 947"/>
            <p:cNvSpPr/>
            <p:nvPr/>
          </p:nvSpPr>
          <p:spPr>
            <a:xfrm>
              <a:off x="-1" y="-1"/>
              <a:ext cx="386082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>
              <a:off x="55552" y="41486"/>
              <a:ext cx="27497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6</a:t>
              </a:r>
            </a:p>
          </p:txBody>
        </p:sp>
      </p:grpSp>
      <p:grpSp>
        <p:nvGrpSpPr>
          <p:cNvPr id="952" name="Group 952"/>
          <p:cNvGrpSpPr/>
          <p:nvPr/>
        </p:nvGrpSpPr>
        <p:grpSpPr>
          <a:xfrm>
            <a:off x="8100342" y="4077264"/>
            <a:ext cx="386081" cy="383823"/>
            <a:chOff x="0" y="0"/>
            <a:chExt cx="386080" cy="383822"/>
          </a:xfrm>
        </p:grpSpPr>
        <p:sp>
          <p:nvSpPr>
            <p:cNvPr id="950" name="Shape 950"/>
            <p:cNvSpPr/>
            <p:nvPr/>
          </p:nvSpPr>
          <p:spPr>
            <a:xfrm>
              <a:off x="-1" y="-1"/>
              <a:ext cx="386082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55551" y="40357"/>
              <a:ext cx="27497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9</a:t>
              </a:r>
            </a:p>
          </p:txBody>
        </p:sp>
      </p:grpSp>
      <p:grpSp>
        <p:nvGrpSpPr>
          <p:cNvPr id="955" name="Group 955"/>
          <p:cNvGrpSpPr/>
          <p:nvPr/>
        </p:nvGrpSpPr>
        <p:grpSpPr>
          <a:xfrm>
            <a:off x="8091650" y="8057726"/>
            <a:ext cx="403465" cy="386081"/>
            <a:chOff x="137" y="0"/>
            <a:chExt cx="403463" cy="386080"/>
          </a:xfrm>
        </p:grpSpPr>
        <p:sp>
          <p:nvSpPr>
            <p:cNvPr id="953" name="Shape 953"/>
            <p:cNvSpPr/>
            <p:nvPr/>
          </p:nvSpPr>
          <p:spPr>
            <a:xfrm>
              <a:off x="8829" y="-1"/>
              <a:ext cx="386081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137" y="41486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32</a:t>
              </a:r>
            </a:p>
          </p:txBody>
        </p:sp>
      </p:grpSp>
      <p:grpSp>
        <p:nvGrpSpPr>
          <p:cNvPr id="958" name="Group 958"/>
          <p:cNvGrpSpPr/>
          <p:nvPr/>
        </p:nvGrpSpPr>
        <p:grpSpPr>
          <a:xfrm>
            <a:off x="8091650" y="5036820"/>
            <a:ext cx="403465" cy="386081"/>
            <a:chOff x="137" y="0"/>
            <a:chExt cx="403463" cy="386080"/>
          </a:xfrm>
        </p:grpSpPr>
        <p:sp>
          <p:nvSpPr>
            <p:cNvPr id="956" name="Shape 956"/>
            <p:cNvSpPr/>
            <p:nvPr/>
          </p:nvSpPr>
          <p:spPr>
            <a:xfrm>
              <a:off x="8829" y="-1"/>
              <a:ext cx="386081" cy="38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8AA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137" y="41486"/>
              <a:ext cx="40346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 sz="1800">
                  <a:solidFill>
                    <a:srgbClr val="000000"/>
                  </a:solidFill>
                  <a:uFillTx/>
                </a:defRPr>
              </a:pPr>
              <a:r>
                <a:t>10</a:t>
              </a:r>
            </a:p>
          </p:txBody>
        </p:sp>
      </p:grpSp>
      <p:sp>
        <p:nvSpPr>
          <p:cNvPr id="959" name="Shape 959"/>
          <p:cNvSpPr/>
          <p:nvPr/>
        </p:nvSpPr>
        <p:spPr>
          <a:xfrm>
            <a:off x="4022231" y="8837789"/>
            <a:ext cx="568056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rPr dirty="0"/>
              <a:t>total weight = 6 + 23 + 7 + 9 + 10 = 55</a:t>
            </a:r>
          </a:p>
        </p:txBody>
      </p:sp>
    </p:spTree>
    <p:extLst>
      <p:ext uri="{BB962C8B-B14F-4D97-AF65-F5344CB8AC3E}">
        <p14:creationId xmlns:p14="http://schemas.microsoft.com/office/powerpoint/2010/main" xmlns="" val="3816320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" name="Shape 97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32</a:t>
            </a:fld>
            <a:endParaRPr/>
          </a:p>
        </p:txBody>
      </p:sp>
      <p:sp>
        <p:nvSpPr>
          <p:cNvPr id="979" name="Shape 9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vertex cover:  IP formulation</a:t>
            </a:r>
          </a:p>
        </p:txBody>
      </p:sp>
      <p:sp>
        <p:nvSpPr>
          <p:cNvPr id="980" name="Shape 9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>Given a graph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with vertex weights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≥ 0</a:t>
            </a:r>
            <a:r>
              <a:rPr sz="2400" dirty="0">
                <a:uFill>
                  <a:solidFill/>
                </a:uFill>
              </a:rPr>
              <a:t>, find a min weight subset of vertices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</a:rPr>
              <a:t> such that every edge is incident to at least one vertex in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Integer programming formulation.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Model inclusion of each vertex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/>
              <a:t> using a 0/1 variable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/>
              <a:t>.</a:t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sz="2400" dirty="0"/>
              <a:t>Vertex covers in 1–1 correspondence with 0/1 assignments:</a:t>
            </a:r>
            <a:br>
              <a:rPr sz="2400" dirty="0"/>
            </a:br>
            <a:r>
              <a:rPr sz="2400" dirty="0"/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1}</a:t>
            </a:r>
            <a:r>
              <a:rPr sz="2400" dirty="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Objective function:  maximize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Σ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-2025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/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Must take either vertex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/>
              <a:t> or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 (or both):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+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 ≥ 1</a:t>
            </a:r>
            <a:r>
              <a:rPr sz="2400" dirty="0"/>
              <a:t>.</a:t>
            </a:r>
          </a:p>
        </p:txBody>
      </p:sp>
      <p:pic>
        <p:nvPicPr>
          <p:cNvPr id="981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65962" y="3937000"/>
            <a:ext cx="5696378" cy="902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809210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84" name="Shape 98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33</a:t>
            </a:fld>
            <a:endParaRPr/>
          </a:p>
        </p:txBody>
      </p:sp>
      <p:sp>
        <p:nvSpPr>
          <p:cNvPr id="985" name="Shape 9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vertex cover:  IP formulation</a:t>
            </a:r>
          </a:p>
        </p:txBody>
      </p:sp>
      <p:sp>
        <p:nvSpPr>
          <p:cNvPr id="986" name="Shape 9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Weighted vertex cover.  </a:t>
            </a:r>
            <a:r>
              <a:rPr sz="2400" dirty="0">
                <a:uFill>
                  <a:solidFill/>
                </a:uFill>
              </a:rPr>
              <a:t>Integer programming formulation.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Observation.  </a:t>
            </a:r>
            <a:r>
              <a:rPr sz="2400" dirty="0">
                <a:uFill>
                  <a:solidFill/>
                </a:uFill>
              </a:rPr>
              <a:t>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 dirty="0">
                <a:uFill>
                  <a:solidFill/>
                </a:uFill>
              </a:rPr>
              <a:t> is optimal solution to (ILP), then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 = 1}</a:t>
            </a:r>
            <a:b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400" dirty="0">
                <a:uFill>
                  <a:solidFill/>
                </a:uFill>
              </a:rPr>
              <a:t>is a min weight vertex cover.</a:t>
            </a:r>
          </a:p>
        </p:txBody>
      </p:sp>
      <p:pic>
        <p:nvPicPr>
          <p:cNvPr id="987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92919" y="2506301"/>
            <a:ext cx="6291393" cy="1768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77522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90" name="Shape 99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34</a:t>
            </a:fld>
            <a:endParaRPr/>
          </a:p>
        </p:txBody>
      </p:sp>
      <p:sp>
        <p:nvSpPr>
          <p:cNvPr id="991" name="Shape 9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Integer programming</a:t>
            </a:r>
          </a:p>
        </p:txBody>
      </p:sp>
      <p:sp>
        <p:nvSpPr>
          <p:cNvPr id="992" name="Shape 9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>Given integers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2400" dirty="0">
                <a:uFill>
                  <a:solidFill/>
                </a:uFill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</a:rPr>
              <a:t>,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uFill>
                  <a:solidFill/>
                </a:uFill>
              </a:rPr>
              <a:t>, find </a:t>
            </a:r>
            <a:r>
              <a:rPr sz="240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integers</a:t>
            </a:r>
            <a:r>
              <a:rPr sz="2400" dirty="0">
                <a:uFill>
                  <a:solidFill/>
                </a:uFill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uFill>
                  <a:solidFill/>
                </a:uFill>
              </a:rPr>
              <a:t> that satisfy: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</p:txBody>
      </p:sp>
      <p:pic>
        <p:nvPicPr>
          <p:cNvPr id="993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84008" y="2453983"/>
            <a:ext cx="4131264" cy="1749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98817" y="2687284"/>
            <a:ext cx="2701389" cy="1256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58520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99" name="Shape 999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35</a:t>
            </a:fld>
            <a:endParaRPr/>
          </a:p>
        </p:txBody>
      </p:sp>
      <p:sp>
        <p:nvSpPr>
          <p:cNvPr id="1000" name="Shape 10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Linear programming</a:t>
            </a:r>
          </a:p>
        </p:txBody>
      </p:sp>
      <p:sp>
        <p:nvSpPr>
          <p:cNvPr id="1001" name="Shape 10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>Given integers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2400" dirty="0">
                <a:uFill>
                  <a:solidFill/>
                </a:uFill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</a:rPr>
              <a:t>,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uFill>
                  <a:solidFill/>
                </a:uFill>
              </a:rPr>
              <a:t>, find </a:t>
            </a:r>
            <a:r>
              <a:rPr sz="240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real numbers</a:t>
            </a:r>
            <a:r>
              <a:rPr sz="2400" dirty="0">
                <a:uFill>
                  <a:solidFill/>
                </a:uFill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uFill>
                  <a:solidFill/>
                </a:uFill>
              </a:rPr>
              <a:t> that satisfy: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Simplex algorithm.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[Dantzig 1947]</a:t>
            </a:r>
            <a:r>
              <a:rPr sz="2400" dirty="0">
                <a:solidFill>
                  <a:srgbClr val="0048AA"/>
                </a:solidFill>
              </a:rPr>
              <a:t> </a:t>
            </a:r>
            <a:r>
              <a:rPr sz="2400" dirty="0">
                <a:uFill>
                  <a:solidFill/>
                </a:uFill>
              </a:rPr>
              <a:t> Can solve LP in practice.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Ellipsoid algorithm.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[Khachian 1979]</a:t>
            </a:r>
            <a:r>
              <a:rPr sz="2400" dirty="0">
                <a:solidFill>
                  <a:srgbClr val="0048AA"/>
                </a:solidFill>
              </a:rPr>
              <a:t> </a:t>
            </a:r>
            <a:r>
              <a:rPr sz="2400" dirty="0">
                <a:uFill>
                  <a:solidFill/>
                </a:uFill>
              </a:rPr>
              <a:t> Can solve LP in poly-time.</a:t>
            </a:r>
          </a:p>
        </p:txBody>
      </p:sp>
      <p:pic>
        <p:nvPicPr>
          <p:cNvPr id="1002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65232" y="2367984"/>
            <a:ext cx="4873803" cy="2111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92108" y="2623425"/>
            <a:ext cx="2892975" cy="1381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9276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08" name="Shape 100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36</a:t>
            </a:fld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LP feasible region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LP geometry in 2D.</a:t>
            </a:r>
          </a:p>
        </p:txBody>
      </p:sp>
      <p:pic>
        <p:nvPicPr>
          <p:cNvPr id="1011" name="kleinberg_11F10.png"/>
          <p:cNvPicPr/>
          <p:nvPr/>
        </p:nvPicPr>
        <p:blipFill>
          <a:blip r:embed="rId2" cstate="print">
            <a:extLst/>
          </a:blip>
          <a:srcRect b="6237"/>
          <a:stretch>
            <a:fillRect/>
          </a:stretch>
        </p:blipFill>
        <p:spPr>
          <a:xfrm>
            <a:off x="3365500" y="2743200"/>
            <a:ext cx="7264400" cy="6251788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Shape 1012"/>
          <p:cNvSpPr/>
          <p:nvPr/>
        </p:nvSpPr>
        <p:spPr>
          <a:xfrm>
            <a:off x="9057468" y="8511822"/>
            <a:ext cx="145053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+ 2x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= 6</a:t>
            </a:r>
          </a:p>
        </p:txBody>
      </p:sp>
      <p:sp>
        <p:nvSpPr>
          <p:cNvPr id="1013" name="Shape 1013"/>
          <p:cNvSpPr/>
          <p:nvPr/>
        </p:nvSpPr>
        <p:spPr>
          <a:xfrm>
            <a:off x="5691968" y="8890000"/>
            <a:ext cx="145053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+ 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= 6</a:t>
            </a:r>
          </a:p>
        </p:txBody>
      </p:sp>
      <p:sp>
        <p:nvSpPr>
          <p:cNvPr id="1014" name="Shape 1014"/>
          <p:cNvSpPr/>
          <p:nvPr/>
        </p:nvSpPr>
        <p:spPr>
          <a:xfrm>
            <a:off x="9523927" y="7823200"/>
            <a:ext cx="73161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2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= 0</a:t>
            </a:r>
          </a:p>
        </p:txBody>
      </p:sp>
      <p:sp>
        <p:nvSpPr>
          <p:cNvPr id="1015" name="Shape 1015"/>
          <p:cNvSpPr/>
          <p:nvPr/>
        </p:nvSpPr>
        <p:spPr>
          <a:xfrm>
            <a:off x="3992371" y="2298417"/>
            <a:ext cx="73161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x</a:t>
            </a:r>
            <a:r>
              <a:rPr sz="1800" b="1" baseline="-20777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1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xmlns="" val="1866890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18" name="Shape 101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37</a:t>
            </a:fld>
            <a:endParaRPr/>
          </a:p>
        </p:txBody>
      </p:sp>
      <p:sp>
        <p:nvSpPr>
          <p:cNvPr id="1019" name="Shape 10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vertex cover:  LP relaxation</a:t>
            </a:r>
          </a:p>
        </p:txBody>
      </p:sp>
      <p:sp>
        <p:nvSpPr>
          <p:cNvPr id="1020" name="Shape 10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Linear programming relaxation.</a:t>
            </a:r>
            <a:endParaRPr sz="2400" dirty="0">
              <a:uFill>
                <a:solidFill/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Observation.  </a:t>
            </a:r>
            <a:r>
              <a:rPr sz="2400" dirty="0">
                <a:uFill>
                  <a:solidFill/>
                </a:uFill>
              </a:rPr>
              <a:t>Optimal value of (LP) is  </a:t>
            </a:r>
            <a:r>
              <a:rPr sz="24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sz="2400" dirty="0">
                <a:uFill>
                  <a:solidFill/>
                </a:uFill>
              </a:rPr>
              <a:t>  optimal value of (ILP).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uFill>
                  <a:solidFill/>
                </a:uFill>
              </a:rPr>
              <a:t>LP has fewer constraints.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Note.  </a:t>
            </a:r>
            <a:r>
              <a:rPr sz="2400" dirty="0">
                <a:uFill>
                  <a:solidFill/>
                </a:uFill>
              </a:rPr>
              <a:t>LP is not equivalent to vertex cover.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Q.  </a:t>
            </a:r>
            <a:r>
              <a:rPr sz="2400" dirty="0">
                <a:uFill>
                  <a:solidFill/>
                </a:uFill>
              </a:rPr>
              <a:t>How can solving LP help us find a small vertex cover?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A.  </a:t>
            </a:r>
            <a:r>
              <a:rPr sz="2400" dirty="0">
                <a:uFill>
                  <a:solidFill/>
                </a:uFill>
              </a:rPr>
              <a:t>Solve LP and </a:t>
            </a:r>
            <a:r>
              <a:rPr sz="240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round</a:t>
            </a:r>
            <a:r>
              <a:rPr sz="2400" dirty="0">
                <a:uFill>
                  <a:solidFill/>
                </a:uFill>
              </a:rPr>
              <a:t> fractional values.</a:t>
            </a:r>
          </a:p>
        </p:txBody>
      </p:sp>
      <p:sp>
        <p:nvSpPr>
          <p:cNvPr id="1021" name="Shape 1021"/>
          <p:cNvSpPr/>
          <p:nvPr/>
        </p:nvSpPr>
        <p:spPr>
          <a:xfrm>
            <a:off x="9304302" y="6622062"/>
            <a:ext cx="354472" cy="35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022" name="Connector 1022"/>
          <p:cNvCxnSpPr>
            <a:stCxn id="1021" idx="0"/>
            <a:endCxn id="1025" idx="0"/>
          </p:cNvCxnSpPr>
          <p:nvPr/>
        </p:nvCxnSpPr>
        <p:spPr>
          <a:xfrm>
            <a:off x="9481538" y="6800426"/>
            <a:ext cx="2196819" cy="1"/>
          </a:xfrm>
          <a:prstGeom prst="straightConnector1">
            <a:avLst/>
          </a:prstGeom>
          <a:ln w="38100" cap="sq">
            <a:solidFill>
              <a:srgbClr val="BABABA"/>
            </a:solidFill>
            <a:miter lim="400000"/>
          </a:ln>
        </p:spPr>
      </p:cxnSp>
      <p:cxnSp>
        <p:nvCxnSpPr>
          <p:cNvPr id="1023" name="Connector 1023"/>
          <p:cNvCxnSpPr>
            <a:stCxn id="1021" idx="0"/>
            <a:endCxn id="1026" idx="0"/>
          </p:cNvCxnSpPr>
          <p:nvPr/>
        </p:nvCxnSpPr>
        <p:spPr>
          <a:xfrm>
            <a:off x="9481538" y="6800426"/>
            <a:ext cx="1113085" cy="943752"/>
          </a:xfrm>
          <a:prstGeom prst="straightConnector1">
            <a:avLst/>
          </a:prstGeom>
          <a:ln w="38100" cap="sq">
            <a:solidFill>
              <a:srgbClr val="BABABA"/>
            </a:solidFill>
            <a:miter lim="400000"/>
          </a:ln>
        </p:spPr>
      </p:cxnSp>
      <p:cxnSp>
        <p:nvCxnSpPr>
          <p:cNvPr id="1024" name="Connector 1024"/>
          <p:cNvCxnSpPr>
            <a:stCxn id="1025" idx="0"/>
            <a:endCxn id="1026" idx="0"/>
          </p:cNvCxnSpPr>
          <p:nvPr/>
        </p:nvCxnSpPr>
        <p:spPr>
          <a:xfrm flipH="1">
            <a:off x="10594622" y="6800426"/>
            <a:ext cx="1083735" cy="943752"/>
          </a:xfrm>
          <a:prstGeom prst="straightConnector1">
            <a:avLst/>
          </a:prstGeom>
          <a:ln w="38100" cap="sq">
            <a:solidFill>
              <a:srgbClr val="BABABA"/>
            </a:solidFill>
            <a:miter lim="400000"/>
          </a:ln>
        </p:spPr>
      </p:cxnSp>
      <p:sp>
        <p:nvSpPr>
          <p:cNvPr id="1025" name="Shape 1025"/>
          <p:cNvSpPr/>
          <p:nvPr/>
        </p:nvSpPr>
        <p:spPr>
          <a:xfrm>
            <a:off x="11501120" y="6622062"/>
            <a:ext cx="354472" cy="35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026" name="Shape 1026"/>
          <p:cNvSpPr/>
          <p:nvPr/>
        </p:nvSpPr>
        <p:spPr>
          <a:xfrm>
            <a:off x="10417386" y="7565813"/>
            <a:ext cx="354472" cy="35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>
            <a:solidFill/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pic>
        <p:nvPicPr>
          <p:cNvPr id="1027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56540" y="2388332"/>
            <a:ext cx="5659915" cy="1768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Shape 1028"/>
          <p:cNvSpPr/>
          <p:nvPr/>
        </p:nvSpPr>
        <p:spPr>
          <a:xfrm>
            <a:off x="11962706" y="6467122"/>
            <a:ext cx="2413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defTabSz="1449492">
              <a:defRPr sz="1800"/>
            </a:pPr>
            <a:r>
              <a:t>½</a:t>
            </a:r>
          </a:p>
        </p:txBody>
      </p:sp>
      <p:sp>
        <p:nvSpPr>
          <p:cNvPr id="1029" name="Shape 1029"/>
          <p:cNvSpPr/>
          <p:nvPr/>
        </p:nvSpPr>
        <p:spPr>
          <a:xfrm>
            <a:off x="8853463" y="6479822"/>
            <a:ext cx="2413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defTabSz="1449492">
              <a:defRPr sz="1800"/>
            </a:pPr>
            <a:r>
              <a:t>½</a:t>
            </a:r>
          </a:p>
        </p:txBody>
      </p:sp>
      <p:sp>
        <p:nvSpPr>
          <p:cNvPr id="1030" name="Shape 1030"/>
          <p:cNvSpPr/>
          <p:nvPr/>
        </p:nvSpPr>
        <p:spPr>
          <a:xfrm>
            <a:off x="10418667" y="8072684"/>
            <a:ext cx="2413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defTabSz="1449492">
              <a:defRPr sz="1800"/>
            </a:pPr>
            <a:r>
              <a:t>½</a:t>
            </a:r>
          </a:p>
        </p:txBody>
      </p:sp>
    </p:spTree>
    <p:extLst>
      <p:ext uri="{BB962C8B-B14F-4D97-AF65-F5344CB8AC3E}">
        <p14:creationId xmlns:p14="http://schemas.microsoft.com/office/powerpoint/2010/main" xmlns="" val="1250712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5" grpId="0" animBg="1"/>
      <p:bldP spid="1026" grpId="0" animBg="1"/>
      <p:bldP spid="1028" grpId="0" animBg="1"/>
      <p:bldP spid="1029" grpId="0" animBg="1"/>
      <p:bldP spid="10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35" name="Shape 103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38</a:t>
            </a:fld>
            <a:endParaRPr/>
          </a:p>
        </p:txBody>
      </p:sp>
      <p:sp>
        <p:nvSpPr>
          <p:cNvPr id="1036" name="Shape 10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Weighted vertex cover:  LP rounding algorithm</a:t>
            </a:r>
          </a:p>
        </p:txBody>
      </p:sp>
      <p:sp>
        <p:nvSpPr>
          <p:cNvPr id="1037" name="Shape 10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Lemma.  </a:t>
            </a:r>
            <a:r>
              <a:rPr sz="2400" dirty="0">
                <a:uFill>
                  <a:solidFill/>
                </a:uFill>
              </a:rPr>
              <a:t>If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 dirty="0">
                <a:uFill>
                  <a:solidFill/>
                </a:uFill>
              </a:rPr>
              <a:t> is optimal solution to (LP), then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: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 ≥ ½}</a:t>
            </a:r>
            <a:r>
              <a:rPr sz="2400" dirty="0">
                <a:uFill>
                  <a:solidFill/>
                </a:uFill>
              </a:rPr>
              <a:t> is a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vertex cover whose weight is at most twice the min possible weight.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</a:t>
            </a:r>
            <a:r>
              <a:rPr sz="2400" i="1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is a vertex cover]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Consider an edge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∈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Since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* +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*  ≥  1</a:t>
            </a:r>
            <a:r>
              <a:rPr sz="2400" dirty="0"/>
              <a:t>, either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800" baseline="-19571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≥ ½ or 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800" i="1" baseline="-1957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* ≥ ½   ⇒  (i, j)</a:t>
            </a:r>
            <a:r>
              <a:rPr sz="2400" dirty="0"/>
              <a:t> covered.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</a:t>
            </a:r>
            <a:r>
              <a:rPr sz="2400" i="1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has desired cost]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Let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 dirty="0"/>
              <a:t> be optimal vertex cover. Then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Theorem.  </a:t>
            </a:r>
            <a:r>
              <a:rPr sz="2400" dirty="0">
                <a:uFill>
                  <a:solidFill/>
                </a:uFill>
              </a:rPr>
              <a:t>The rounding algorithm is a 2-approximation algorithm.</a:t>
            </a: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uFill>
                  <a:solidFill/>
                </a:uFill>
              </a:rPr>
              <a:t>Lemma + fact that LP can be solved in poly-time.</a:t>
            </a:r>
          </a:p>
        </p:txBody>
      </p:sp>
      <p:pic>
        <p:nvPicPr>
          <p:cNvPr id="1038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35300" y="5953760"/>
            <a:ext cx="5016501" cy="887307"/>
          </a:xfrm>
          <a:prstGeom prst="rect">
            <a:avLst/>
          </a:prstGeom>
          <a:ln w="12700">
            <a:miter lim="400000"/>
          </a:ln>
        </p:spPr>
      </p:pic>
      <p:sp>
        <p:nvSpPr>
          <p:cNvPr id="1039" name="Shape 1039"/>
          <p:cNvSpPr/>
          <p:nvPr/>
        </p:nvSpPr>
        <p:spPr>
          <a:xfrm>
            <a:off x="4371622" y="6591071"/>
            <a:ext cx="1" cy="36852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3543054" y="7154898"/>
            <a:ext cx="169059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LP is a relaxation</a:t>
            </a:r>
          </a:p>
        </p:txBody>
      </p:sp>
      <p:sp>
        <p:nvSpPr>
          <p:cNvPr id="1041" name="Shape 1041"/>
          <p:cNvSpPr/>
          <p:nvPr/>
        </p:nvSpPr>
        <p:spPr>
          <a:xfrm>
            <a:off x="6087760" y="7074182"/>
            <a:ext cx="79631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1800" i="1" baseline="-5999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1800">
                <a:latin typeface="Times Roman"/>
                <a:ea typeface="Times Roman"/>
                <a:cs typeface="Times Roman"/>
                <a:sym typeface="Times Roman"/>
              </a:rPr>
              <a:t>*  ≥  ½</a:t>
            </a:r>
          </a:p>
        </p:txBody>
      </p:sp>
      <p:sp>
        <p:nvSpPr>
          <p:cNvPr id="1042" name="Shape 1042"/>
          <p:cNvSpPr/>
          <p:nvPr/>
        </p:nvSpPr>
        <p:spPr>
          <a:xfrm>
            <a:off x="6451600" y="6591300"/>
            <a:ext cx="0" cy="36852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51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0" grpId="0" animBg="1"/>
      <p:bldP spid="1041" grpId="0" animBg="1"/>
      <p:bldP spid="10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85E71-1A42-494C-96CD-2B0452F4658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diverse array of ratios achievable</a:t>
            </a:r>
          </a:p>
          <a:p>
            <a:r>
              <a:rPr lang="en-US" dirty="0" smtClean="0"/>
              <a:t>some examples:</a:t>
            </a:r>
          </a:p>
          <a:p>
            <a:pPr lvl="1"/>
            <a:r>
              <a:rPr lang="en-US" dirty="0" smtClean="0"/>
              <a:t>(min) </a:t>
            </a:r>
            <a:r>
              <a:rPr lang="en-US" dirty="0" smtClean="0">
                <a:solidFill>
                  <a:schemeClr val="accent2"/>
                </a:solidFill>
              </a:rPr>
              <a:t>Vertex Cover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MAX-3-SAT</a:t>
            </a:r>
            <a:r>
              <a:rPr lang="en-US" dirty="0" smtClean="0"/>
              <a:t> (satisfy max # clauses): </a:t>
            </a:r>
            <a:r>
              <a:rPr lang="en-US" dirty="0" smtClean="0">
                <a:solidFill>
                  <a:srgbClr val="FF0000"/>
                </a:solidFill>
              </a:rPr>
              <a:t>8/7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(min) </a:t>
            </a:r>
            <a:r>
              <a:rPr lang="en-US" dirty="0" smtClean="0">
                <a:solidFill>
                  <a:schemeClr val="accent2"/>
                </a:solidFill>
              </a:rPr>
              <a:t>Set Cover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 n</a:t>
            </a:r>
          </a:p>
          <a:p>
            <a:pPr lvl="1"/>
            <a:r>
              <a:rPr lang="en-US" dirty="0" smtClean="0"/>
              <a:t>(max) </a:t>
            </a:r>
            <a:r>
              <a:rPr lang="en-US" dirty="0" smtClean="0">
                <a:solidFill>
                  <a:schemeClr val="accent2"/>
                </a:solidFill>
              </a:rPr>
              <a:t>Clique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n/log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dirty="0" smtClean="0"/>
              <a:t>(max) </a:t>
            </a:r>
            <a:r>
              <a:rPr lang="en-US" dirty="0" smtClean="0">
                <a:solidFill>
                  <a:schemeClr val="accent2"/>
                </a:solidFill>
              </a:rPr>
              <a:t>Knapsack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(1 + 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for any 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 &gt; 0</a:t>
            </a:r>
          </a:p>
          <a:p>
            <a:pPr marL="767078" indent="-685800"/>
            <a:r>
              <a:rPr lang="en-US" dirty="0" smtClean="0"/>
              <a:t>many known to be “correct” unless P=NP</a:t>
            </a:r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17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DF8EE-BAC4-491D-A9F5-8BBD8A7D410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a language L is a set of strings</a:t>
            </a:r>
          </a:p>
          <a:p>
            <a:pPr lvl="1"/>
            <a:r>
              <a:rPr lang="en-US" dirty="0" smtClean="0"/>
              <a:t>a complexity class C is a set of languages</a:t>
            </a:r>
          </a:p>
          <a:p>
            <a:pPr lvl="1">
              <a:buFontTx/>
              <a:buNone/>
            </a:pPr>
            <a:endParaRPr lang="en-US" b="1" u="sng" dirty="0" smtClean="0"/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a language L is </a:t>
            </a:r>
            <a:r>
              <a:rPr lang="en-US" dirty="0" smtClean="0">
                <a:solidFill>
                  <a:srgbClr val="FF0000"/>
                </a:solidFill>
              </a:rPr>
              <a:t>C-hard</a:t>
            </a:r>
            <a:r>
              <a:rPr lang="en-US" dirty="0" smtClean="0"/>
              <a:t> if for every language A </a:t>
            </a:r>
            <a:r>
              <a:rPr lang="en-US" dirty="0" smtClean="0">
                <a:sym typeface="Symbol" pitchFamily="18" charset="2"/>
              </a:rPr>
              <a:t> C, A poly-time reduces to L; i.e., A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≤</a:t>
            </a:r>
            <a:r>
              <a:rPr lang="en-US" baseline="-25000" dirty="0" smtClean="0">
                <a:cs typeface="Arial" pitchFamily="34" charset="0"/>
                <a:sym typeface="Symbol" pitchFamily="18" charset="2"/>
              </a:rPr>
              <a:t>P</a:t>
            </a:r>
            <a:r>
              <a:rPr lang="en-US" baseline="30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L.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meaning: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L is at least as “hard” as anything 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1B51-BA33-48A1-848E-953C4285EDC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en-US" sz="4600" dirty="0" smtClean="0"/>
              <a:t>(max) </a:t>
            </a:r>
            <a:r>
              <a:rPr lang="en-US" sz="4600" dirty="0" smtClean="0">
                <a:solidFill>
                  <a:schemeClr val="accent2"/>
                </a:solidFill>
              </a:rPr>
              <a:t>Knapsack</a:t>
            </a:r>
            <a:r>
              <a:rPr lang="en-US" sz="4600" dirty="0" smtClean="0"/>
              <a:t>: </a:t>
            </a:r>
            <a:r>
              <a:rPr lang="en-US" sz="4600" dirty="0" smtClean="0">
                <a:solidFill>
                  <a:srgbClr val="FF0000"/>
                </a:solidFill>
              </a:rPr>
              <a:t>(1 + </a:t>
            </a:r>
            <a:r>
              <a:rPr lang="el-GR" sz="4600" dirty="0" smtClean="0">
                <a:solidFill>
                  <a:srgbClr val="FF0000"/>
                </a:solidFill>
              </a:rPr>
              <a:t>ε</a:t>
            </a:r>
            <a:r>
              <a:rPr lang="en-US" sz="4600" dirty="0" smtClean="0">
                <a:solidFill>
                  <a:srgbClr val="FF0000"/>
                </a:solidFill>
              </a:rPr>
              <a:t>)</a:t>
            </a:r>
            <a:r>
              <a:rPr lang="en-US" sz="4600" dirty="0" smtClean="0"/>
              <a:t> </a:t>
            </a:r>
            <a:r>
              <a:rPr lang="en-US" sz="4600" dirty="0" smtClean="0">
                <a:solidFill>
                  <a:srgbClr val="FF0000"/>
                </a:solidFill>
              </a:rPr>
              <a:t>for any </a:t>
            </a:r>
            <a:r>
              <a:rPr lang="el-GR" sz="4600" dirty="0" smtClean="0">
                <a:solidFill>
                  <a:srgbClr val="FF0000"/>
                </a:solidFill>
              </a:rPr>
              <a:t>ε</a:t>
            </a:r>
            <a:r>
              <a:rPr lang="en-US" sz="4600" dirty="0" smtClean="0">
                <a:solidFill>
                  <a:srgbClr val="FF0000"/>
                </a:solidFill>
              </a:rPr>
              <a:t> &gt; 0 </a:t>
            </a:r>
          </a:p>
          <a:p>
            <a:pPr lvl="1" algn="ctr">
              <a:buFontTx/>
              <a:buNone/>
            </a:pPr>
            <a:endParaRPr lang="en-US" sz="4600" dirty="0" smtClean="0"/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Polynomial Time Approximation Scheme</a:t>
            </a:r>
            <a:r>
              <a:rPr lang="en-US" dirty="0" smtClean="0"/>
              <a:t> (PTAS)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algorithm runs in poly time for every fixed </a:t>
            </a:r>
            <a:r>
              <a:rPr lang="el-GR" dirty="0" smtClean="0">
                <a:solidFill>
                  <a:schemeClr val="accent2"/>
                </a:solidFill>
              </a:rPr>
              <a:t>ε</a:t>
            </a:r>
            <a:r>
              <a:rPr lang="en-US" dirty="0" smtClean="0">
                <a:solidFill>
                  <a:schemeClr val="accent2"/>
                </a:solidFill>
              </a:rPr>
              <a:t>&gt;0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poor dependence on </a:t>
            </a:r>
            <a:r>
              <a:rPr lang="el-GR" dirty="0" smtClean="0">
                <a:solidFill>
                  <a:schemeClr val="accent2"/>
                </a:solidFill>
              </a:rPr>
              <a:t>ε</a:t>
            </a:r>
            <a:r>
              <a:rPr lang="en-US" dirty="0" smtClean="0">
                <a:solidFill>
                  <a:schemeClr val="accent2"/>
                </a:solidFill>
              </a:rPr>
              <a:t> allowed</a:t>
            </a:r>
          </a:p>
          <a:p>
            <a:r>
              <a:rPr lang="en-US" dirty="0" smtClean="0"/>
              <a:t>If all </a:t>
            </a:r>
            <a:r>
              <a:rPr lang="en-US" b="1" dirty="0" smtClean="0"/>
              <a:t>NP</a:t>
            </a:r>
            <a:r>
              <a:rPr lang="en-US" dirty="0" smtClean="0"/>
              <a:t> optimization problems had a PTAS, almost like </a:t>
            </a:r>
            <a:r>
              <a:rPr lang="en-US" b="1" dirty="0" smtClean="0"/>
              <a:t>P</a:t>
            </a:r>
            <a:r>
              <a:rPr lang="en-US" dirty="0" smtClean="0"/>
              <a:t> = </a:t>
            </a:r>
            <a:r>
              <a:rPr lang="en-US" b="1" dirty="0" smtClean="0"/>
              <a:t>NP</a:t>
            </a:r>
            <a:r>
              <a:rPr lang="en-US" dirty="0" smtClean="0"/>
              <a:t> (!)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22" name="Shape 112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41</a:t>
            </a:fld>
            <a:endParaRPr/>
          </a:p>
        </p:txBody>
      </p:sp>
      <p:sp>
        <p:nvSpPr>
          <p:cNvPr id="1123" name="Shape 1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</a:t>
            </a:r>
          </a:p>
        </p:txBody>
      </p:sp>
      <p:sp>
        <p:nvSpPr>
          <p:cNvPr id="1124" name="Shape 1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Knapsack problem.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Given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 objects and a knapsack.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Item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 has value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800" baseline="-19571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&gt; 0</a:t>
            </a:r>
            <a:r>
              <a:rPr sz="2400"/>
              <a:t> and weighs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 </a:t>
            </a:r>
            <a:r>
              <a:rPr sz="2800" baseline="-19571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&gt;  0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Knapsack has weight limit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Goal:  fill knapsack so as to maximize total value.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Ex: 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{ 3, 4 }</a:t>
            </a:r>
            <a:r>
              <a:rPr sz="2400">
                <a:uFill>
                  <a:solidFill/>
                </a:uFill>
              </a:rPr>
              <a:t> has value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40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sp>
        <p:nvSpPr>
          <p:cNvPr id="1125" name="Shape 1125"/>
          <p:cNvSpPr/>
          <p:nvPr/>
        </p:nvSpPr>
        <p:spPr>
          <a:xfrm>
            <a:off x="8157731" y="2409048"/>
            <a:ext cx="283739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we assume w</a:t>
            </a:r>
            <a:r>
              <a:rPr baseline="-5999"/>
              <a:t>i</a:t>
            </a:r>
            <a:r>
              <a:t> ≤ W for each i</a:t>
            </a:r>
          </a:p>
        </p:txBody>
      </p:sp>
      <p:sp>
        <p:nvSpPr>
          <p:cNvPr id="1126" name="Shape 1126"/>
          <p:cNvSpPr/>
          <p:nvPr/>
        </p:nvSpPr>
        <p:spPr>
          <a:xfrm>
            <a:off x="7653496" y="2542257"/>
            <a:ext cx="436404" cy="1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27" name="Shape 1127"/>
          <p:cNvSpPr/>
          <p:nvPr/>
        </p:nvSpPr>
        <p:spPr>
          <a:xfrm>
            <a:off x="5430802" y="8788400"/>
            <a:ext cx="35179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original instance (W = 11)</a:t>
            </a:r>
          </a:p>
        </p:txBody>
      </p:sp>
      <p:graphicFrame>
        <p:nvGraphicFramePr>
          <p:cNvPr id="1128" name="Table 1128"/>
          <p:cNvGraphicFramePr/>
          <p:nvPr/>
        </p:nvGraphicFramePr>
        <p:xfrm>
          <a:off x="5440116" y="5257800"/>
          <a:ext cx="3688080" cy="3604260"/>
        </p:xfrm>
        <a:graphic>
          <a:graphicData uri="http://schemas.openxmlformats.org/drawingml/2006/table">
            <a:tbl>
              <a:tblPr firstRow="1">
                <a:tableStyleId>{8F44A2F1-9E1F-4B54-A3A2-5F16C0AD49E2}</a:tableStyleId>
              </a:tblPr>
              <a:tblGrid>
                <a:gridCol w="1019937"/>
                <a:gridCol w="1519809"/>
                <a:gridCol w="1148334"/>
              </a:tblGrid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item</a:t>
                      </a:r>
                    </a:p>
                  </a:txBody>
                  <a:tcPr marL="50800" marR="50800" marT="50800" marB="508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value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weight</a:t>
                      </a:r>
                    </a:p>
                  </a:txBody>
                  <a:tcPr marL="50800" marR="50800" marT="50800" marB="508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6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3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18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4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22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6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28</a:t>
                      </a:r>
                    </a:p>
                  </a:txBody>
                  <a:tcPr marL="127000" marR="127000" marT="127000" marB="127000" anchor="ctr" horzOverflow="overflow"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7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  <a:lnB w="28575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33" name="Shape 113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42</a:t>
            </a:fld>
            <a:endParaRPr/>
          </a:p>
        </p:txBody>
      </p:sp>
      <p:sp>
        <p:nvSpPr>
          <p:cNvPr id="1134" name="Shape 1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is NP-complete</a:t>
            </a:r>
          </a:p>
        </p:txBody>
      </p:sp>
      <p:sp>
        <p:nvSpPr>
          <p:cNvPr id="1135" name="Shape 1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48AA"/>
                </a:solidFill>
              </a:rPr>
              <a:t>Knapsack.</a:t>
            </a:r>
            <a:r>
              <a:rPr sz="2400">
                <a:solidFill>
                  <a:srgbClr val="0048AA"/>
                </a:solidFill>
              </a:rPr>
              <a:t>  </a:t>
            </a:r>
            <a:r>
              <a:rPr sz="2400"/>
              <a:t>Given a 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, weights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i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≥ 0</a:t>
            </a:r>
            <a:r>
              <a:rPr sz="2400"/>
              <a:t>, values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i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≥ 0,</a:t>
            </a:r>
            <a:r>
              <a:rPr sz="2400"/>
              <a:t> a weight limit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/>
              <a:t>, and a target value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, is there a subset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such that: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 cap="small">
                <a:solidFill>
                  <a:srgbClr val="0048AA"/>
                </a:solidFill>
              </a:rPr>
              <a:t>Subset-Sum</a:t>
            </a:r>
            <a:r>
              <a:rPr sz="2400">
                <a:solidFill>
                  <a:srgbClr val="0048AA"/>
                </a:solidFill>
              </a:rPr>
              <a:t>.  </a:t>
            </a:r>
            <a:r>
              <a:rPr sz="2400"/>
              <a:t>Given a 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, values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i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≥ 0,</a:t>
            </a:r>
            <a:r>
              <a:rPr sz="2400"/>
              <a:t> and an integer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, is there a subset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whose elements sum to exactly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 </a:t>
            </a:r>
            <a:r>
              <a:rPr sz="2400"/>
              <a:t>?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 cap="small"/>
              <a:t>Subset-Sum</a:t>
            </a:r>
            <a:r>
              <a:rPr sz="2400"/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≤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 P</a:t>
            </a:r>
            <a:r>
              <a:rPr sz="2400"/>
              <a:t>  </a:t>
            </a:r>
            <a:r>
              <a:rPr sz="2400" cap="small"/>
              <a:t>Knapsack</a:t>
            </a:r>
            <a:r>
              <a:rPr sz="2400"/>
              <a:t>.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/>
              <a:t>Given instance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of </a:t>
            </a:r>
            <a:r>
              <a:rPr sz="2400" cap="small"/>
              <a:t>Subset-Sum</a:t>
            </a:r>
            <a:r>
              <a:rPr sz="2400"/>
              <a:t>, create </a:t>
            </a:r>
            <a:r>
              <a:rPr sz="2400" cap="small"/>
              <a:t>Knapsack</a:t>
            </a:r>
            <a:r>
              <a:rPr sz="2400"/>
              <a:t> instance:</a:t>
            </a:r>
          </a:p>
        </p:txBody>
      </p:sp>
      <p:pic>
        <p:nvPicPr>
          <p:cNvPr id="1136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26666" y="2585437"/>
            <a:ext cx="1892019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7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27500" y="7200900"/>
            <a:ext cx="3691467" cy="1298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" grpId="0" build="p" animBg="1" advAuto="0"/>
      <p:bldP spid="1137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40" name="Shape 114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43</a:t>
            </a:fld>
            <a:endParaRPr/>
          </a:p>
        </p:txBody>
      </p:sp>
      <p:sp>
        <p:nvSpPr>
          <p:cNvPr id="1141" name="Shape 1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dynamic programming I</a:t>
            </a:r>
          </a:p>
        </p:txBody>
      </p:sp>
      <p:sp>
        <p:nvSpPr>
          <p:cNvPr id="1142" name="Shape 1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>
                <a:uFill>
                  <a:solidFill/>
                </a:uFill>
              </a:rPr>
              <a:t> max value subset of items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1,...,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</a:rPr>
              <a:t> with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weight</a:t>
            </a:r>
            <a:r>
              <a:rPr sz="2400">
                <a:uFill>
                  <a:solidFill/>
                </a:uFill>
              </a:rPr>
              <a:t> limit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Case 1.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does not select item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  <a:endParaRPr sz="240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best of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– 1</a:t>
            </a:r>
            <a:r>
              <a:rPr sz="2400"/>
              <a:t> using up to weight limit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Case 2. </a:t>
            </a:r>
            <a:r>
              <a:rPr sz="2400"/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item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New weight limit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  <a:endParaRPr sz="2800" baseline="-19571"/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best of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– 1</a:t>
            </a:r>
            <a:r>
              <a:rPr sz="2400"/>
              <a:t> using up to weight limit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  <a:endParaRPr sz="2800" baseline="-19571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800" baseline="-19571">
                <a:solidFill>
                  <a:srgbClr val="0048AA"/>
                </a:solidFill>
              </a:rPr>
              <a:t/>
            </a:r>
            <a:br>
              <a:rPr sz="2800" baseline="-19571">
                <a:solidFill>
                  <a:srgbClr val="0048AA"/>
                </a:solidFill>
              </a:rPr>
            </a:br>
            <a:r>
              <a:rPr sz="2800" baseline="-19571">
                <a:solidFill>
                  <a:srgbClr val="0048AA"/>
                </a:solidFill>
              </a:rPr>
              <a:t/>
            </a:r>
            <a:br>
              <a:rPr sz="2800" baseline="-19571">
                <a:solidFill>
                  <a:srgbClr val="0048AA"/>
                </a:solidFill>
              </a:rPr>
            </a:br>
            <a:r>
              <a:rPr sz="2800" baseline="-19571">
                <a:solidFill>
                  <a:srgbClr val="0048AA"/>
                </a:solidFill>
              </a:rPr>
              <a:t/>
            </a:r>
            <a:br>
              <a:rPr sz="2800" baseline="-19571">
                <a:solidFill>
                  <a:srgbClr val="0048AA"/>
                </a:solidFill>
              </a:rPr>
            </a:br>
            <a:r>
              <a:rPr sz="2800" baseline="-19571">
                <a:solidFill>
                  <a:srgbClr val="0048AA"/>
                </a:solidFill>
              </a:rPr>
              <a:t/>
            </a:r>
            <a:br>
              <a:rPr sz="2800" baseline="-19571">
                <a:solidFill>
                  <a:srgbClr val="0048AA"/>
                </a:solidFill>
              </a:rPr>
            </a:br>
            <a:r>
              <a:rPr sz="2800" baseline="-19571">
                <a:solidFill>
                  <a:srgbClr val="0048AA"/>
                </a:solidFill>
              </a:rPr>
              <a:t/>
            </a:r>
            <a:br>
              <a:rPr sz="2800" baseline="-19571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Computes the optimal value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W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Not polynomial in input size.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Polynomial in input size if weights are small integers.</a:t>
            </a:r>
          </a:p>
        </p:txBody>
      </p:sp>
      <p:pic>
        <p:nvPicPr>
          <p:cNvPr id="1143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97548" y="5609919"/>
            <a:ext cx="9486652" cy="1406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" grpId="0" build="p" bldLvl="5" animBg="1" advAuto="0"/>
      <p:bldP spid="1143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46" name="Shape 114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44</a:t>
            </a:fld>
            <a:endParaRPr/>
          </a:p>
        </p:txBody>
      </p:sp>
      <p:sp>
        <p:nvSpPr>
          <p:cNvPr id="1147" name="Shape 1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dynamic programming II</a:t>
            </a:r>
          </a:p>
        </p:txBody>
      </p:sp>
      <p:sp>
        <p:nvSpPr>
          <p:cNvPr id="1148" name="Shape 1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Def.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>
                <a:uFill>
                  <a:solidFill/>
                </a:uFill>
              </a:rPr>
              <a:t> min weight of a knapsack for which we can obtain a solution of value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</a:t>
            </a:r>
            <a:r>
              <a:rPr sz="2400">
                <a:uFill>
                  <a:solidFill/>
                </a:uFill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 using a subset of items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1,...,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Note.  </a:t>
            </a:r>
            <a:r>
              <a:rPr sz="2400"/>
              <a:t>Optimal value is the largest value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such that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≤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/>
              <a:t>.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Case 1.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does not select item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  <a:endParaRPr sz="240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best of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–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/>
              <a:t> that achieves value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/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Case 2.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item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Consumes weight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, need to achieve value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  <a:endParaRPr sz="2800" baseline="-19571"/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OPT</a:t>
            </a:r>
            <a:r>
              <a:rPr sz="2400"/>
              <a:t> selects best of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1, …,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–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/>
              <a:t> that achieves value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800" i="1" baseline="-1957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</a:p>
        </p:txBody>
      </p:sp>
      <p:pic>
        <p:nvPicPr>
          <p:cNvPr id="1149" name="dropped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83356" y="7366927"/>
            <a:ext cx="10916227" cy="1273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build="p" bldLvl="5" animBg="1" advAuto="0"/>
      <p:bldP spid="1149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54" name="Shape 115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45</a:t>
            </a:fld>
            <a:endParaRPr/>
          </a:p>
        </p:txBody>
      </p:sp>
      <p:sp>
        <p:nvSpPr>
          <p:cNvPr id="1155" name="Shape 1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dynamic programming II</a:t>
            </a:r>
          </a:p>
        </p:txBody>
      </p:sp>
      <p:sp>
        <p:nvSpPr>
          <p:cNvPr id="1156" name="Shape 1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Dynamic programming algorithm II computes the optimal value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time, where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>
                <a:uFill>
                  <a:solidFill/>
                </a:uFill>
              </a:rPr>
              <a:t> is the maximum of any value.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The optimal value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 ≤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There is one subproblem for each item and for each value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It takes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(1)</a:t>
            </a:r>
            <a:r>
              <a:rPr sz="2400">
                <a:uFill>
                  <a:solidFill/>
                </a:uFill>
              </a:rPr>
              <a:t> time per subproblem. ▪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Remark 1.  </a:t>
            </a:r>
            <a:r>
              <a:rPr sz="2400"/>
              <a:t>Not polynomial in input size!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 2.  </a:t>
            </a:r>
            <a:r>
              <a:rPr sz="2400"/>
              <a:t>Polynomial time if values are small integers.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" grpId="0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61" name="Shape 116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46</a:t>
            </a:fld>
            <a:endParaRPr/>
          </a:p>
        </p:txBody>
      </p:sp>
      <p:sp>
        <p:nvSpPr>
          <p:cNvPr id="1162" name="Shape 1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polynomial-time approximation scheme</a:t>
            </a:r>
          </a:p>
        </p:txBody>
      </p:sp>
      <p:sp>
        <p:nvSpPr>
          <p:cNvPr id="1163" name="Shape 1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Intuition for approximation algorithm.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Round all values up to lie in smaller range.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Run dynamic programming algorithm II on rounded instance.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Return optimal items in rounded instance.</a:t>
            </a:r>
          </a:p>
        </p:txBody>
      </p:sp>
      <p:sp>
        <p:nvSpPr>
          <p:cNvPr id="1164" name="Shape 1164"/>
          <p:cNvSpPr/>
          <p:nvPr/>
        </p:nvSpPr>
        <p:spPr>
          <a:xfrm>
            <a:off x="2065302" y="8166100"/>
            <a:ext cx="35179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original instance (W = 11)</a:t>
            </a:r>
          </a:p>
        </p:txBody>
      </p:sp>
      <p:graphicFrame>
        <p:nvGraphicFramePr>
          <p:cNvPr id="1165" name="Table 1165"/>
          <p:cNvGraphicFramePr/>
          <p:nvPr/>
        </p:nvGraphicFramePr>
        <p:xfrm>
          <a:off x="2006600" y="4419600"/>
          <a:ext cx="4190999" cy="3604260"/>
        </p:xfrm>
        <a:graphic>
          <a:graphicData uri="http://schemas.openxmlformats.org/drawingml/2006/table">
            <a:tbl>
              <a:tblPr firstRow="1">
                <a:tableStyleId>{8F44A2F1-9E1F-4B54-A3A2-5F16C0AD49E2}</a:tableStyleId>
              </a:tblPr>
              <a:tblGrid>
                <a:gridCol w="1159019"/>
                <a:gridCol w="2054144"/>
                <a:gridCol w="977836"/>
              </a:tblGrid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item</a:t>
                      </a:r>
                    </a:p>
                  </a:txBody>
                  <a:tcPr marL="50800" marR="50800" marT="50800" marB="508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value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weight</a:t>
                      </a:r>
                    </a:p>
                  </a:txBody>
                  <a:tcPr marL="50800" marR="50800" marT="50800" marB="508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934221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5956342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3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17810013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4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21217800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6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27343199</a:t>
                      </a:r>
                    </a:p>
                  </a:txBody>
                  <a:tcPr marL="127000" marR="127000" marT="127000" marB="127000" anchor="ctr" horzOverflow="overflow"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dirty="0">
                          <a:uFill>
                            <a:solidFill/>
                          </a:uFill>
                        </a:rPr>
                        <a:t>7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  <a:lnB w="28575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66" name="Shape 1166"/>
          <p:cNvSpPr/>
          <p:nvPr/>
        </p:nvSpPr>
        <p:spPr>
          <a:xfrm>
            <a:off x="6959600" y="8166100"/>
            <a:ext cx="35179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rounded instance (W = 11)</a:t>
            </a:r>
          </a:p>
        </p:txBody>
      </p:sp>
      <p:graphicFrame>
        <p:nvGraphicFramePr>
          <p:cNvPr id="1167" name="Table 1167"/>
          <p:cNvGraphicFramePr/>
          <p:nvPr/>
        </p:nvGraphicFramePr>
        <p:xfrm>
          <a:off x="6794500" y="4635500"/>
          <a:ext cx="3688080" cy="3604260"/>
        </p:xfrm>
        <a:graphic>
          <a:graphicData uri="http://schemas.openxmlformats.org/drawingml/2006/table">
            <a:tbl>
              <a:tblPr firstRow="1">
                <a:tableStyleId>{8F44A2F1-9E1F-4B54-A3A2-5F16C0AD49E2}</a:tableStyleId>
              </a:tblPr>
              <a:tblGrid>
                <a:gridCol w="1019937"/>
                <a:gridCol w="1519809"/>
                <a:gridCol w="1148334"/>
              </a:tblGrid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item</a:t>
                      </a:r>
                    </a:p>
                  </a:txBody>
                  <a:tcPr marL="50800" marR="50800" marT="50800" marB="508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value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</a:rPr>
                        <a:t>weight</a:t>
                      </a:r>
                    </a:p>
                  </a:txBody>
                  <a:tcPr marL="50800" marR="50800" marT="50800" marB="508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solidFill>
                            <a:srgbClr val="8D3124"/>
                          </a:solidFill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1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solidFill>
                            <a:srgbClr val="8D3124"/>
                          </a:solidFill>
                          <a:uFill>
                            <a:solidFill/>
                          </a:uFill>
                        </a:rPr>
                        <a:t>6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2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3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solidFill>
                            <a:srgbClr val="8D3124"/>
                          </a:solidFill>
                          <a:uFill>
                            <a:solidFill/>
                          </a:uFill>
                        </a:rPr>
                        <a:t>18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4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solidFill>
                            <a:srgbClr val="8D3124"/>
                          </a:solidFill>
                          <a:uFill>
                            <a:solidFill/>
                          </a:uFill>
                        </a:rPr>
                        <a:t>22</a:t>
                      </a:r>
                    </a:p>
                  </a:txBody>
                  <a:tcPr marL="127000" marR="127000" marT="127000" marB="127000" anchor="ctr" horzOverflow="overflow"/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6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uFill>
                            <a:solidFill/>
                          </a:uFill>
                        </a:rPr>
                        <a:t>5</a:t>
                      </a:r>
                    </a:p>
                  </a:txBody>
                  <a:tcPr marL="127000" marR="127000" marT="127000" marB="127000" anchor="ctr" horzOverflow="overflow">
                    <a:lnL w="28575">
                      <a:miter lim="400000"/>
                    </a:lnL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>
                          <a:solidFill>
                            <a:srgbClr val="8D3124"/>
                          </a:solidFill>
                          <a:uFill>
                            <a:solidFill/>
                          </a:uFill>
                        </a:rPr>
                        <a:t>28</a:t>
                      </a:r>
                    </a:p>
                  </a:txBody>
                  <a:tcPr marL="127000" marR="127000" marT="127000" marB="127000" anchor="ctr" horzOverflow="overflow"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lvl="0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dirty="0">
                          <a:uFill>
                            <a:solidFill/>
                          </a:uFill>
                        </a:rPr>
                        <a:t>7</a:t>
                      </a:r>
                    </a:p>
                  </a:txBody>
                  <a:tcPr marL="127000" marR="127000" marT="127000" marB="127000" anchor="ctr" horzOverflow="overflow">
                    <a:lnR w="28575">
                      <a:miter lim="400000"/>
                    </a:lnR>
                    <a:lnB w="28575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" grpId="0" build="p" bldLvl="5" animBg="1" advAuto="0"/>
      <p:bldP spid="1164" grpId="0" animBg="1"/>
      <p:bldP spid="116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70" name="Shape 117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47</a:t>
            </a:fld>
            <a:endParaRPr/>
          </a:p>
        </p:txBody>
      </p:sp>
      <p:sp>
        <p:nvSpPr>
          <p:cNvPr id="1171" name="Shape 1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polynomial-time approximation scheme</a:t>
            </a:r>
          </a:p>
        </p:txBody>
      </p:sp>
      <p:sp>
        <p:nvSpPr>
          <p:cNvPr id="1172" name="Shape 1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Round up all values:</a:t>
            </a:r>
            <a:r>
              <a:rPr sz="2400" dirty="0">
                <a:uFill>
                  <a:solidFill/>
                </a:uFill>
              </a:rPr>
              <a:t>  </a:t>
            </a:r>
            <a:endParaRPr sz="2400" dirty="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max	</a:t>
            </a:r>
            <a:r>
              <a:rPr sz="2400" dirty="0"/>
              <a:t>= largest value in original instance.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ε	</a:t>
            </a:r>
            <a:r>
              <a:rPr sz="2400" dirty="0"/>
              <a:t>= precision parameter.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θ	</a:t>
            </a:r>
            <a:r>
              <a:rPr sz="2400" dirty="0"/>
              <a:t>=  scaling factor =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ε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max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/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/>
            </a:r>
            <a:br>
              <a:rPr sz="2400" dirty="0">
                <a:solidFill>
                  <a:srgbClr val="0048AA"/>
                </a:solidFill>
              </a:rPr>
            </a:br>
            <a:r>
              <a:rPr sz="2400" dirty="0">
                <a:solidFill>
                  <a:srgbClr val="0048AA"/>
                </a:solidFill>
              </a:rPr>
              <a:t/>
            </a:r>
            <a:br>
              <a:rPr sz="2400" dirty="0">
                <a:solidFill>
                  <a:srgbClr val="0048AA"/>
                </a:solidFill>
              </a:rPr>
            </a:br>
            <a:r>
              <a:rPr sz="2400" dirty="0">
                <a:solidFill>
                  <a:srgbClr val="0048AA"/>
                </a:solidFill>
              </a:rPr>
              <a:t>Observation.  </a:t>
            </a:r>
            <a:r>
              <a:rPr sz="2400" dirty="0">
                <a:uFill>
                  <a:solidFill/>
                </a:uFill>
              </a:rPr>
              <a:t>Optimal solutions to problem with    are equivalent to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optimal solutions to problem with    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uFill>
                  <a:solidFill/>
                </a:uFill>
              </a:rPr>
              <a:t/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solidFill>
                  <a:srgbClr val="0048AA"/>
                </a:solidFill>
              </a:rPr>
              <a:t>Intuition.   </a:t>
            </a:r>
            <a:r>
              <a:rPr sz="2400" dirty="0">
                <a:uFill>
                  <a:solidFill/>
                </a:uFill>
              </a:rPr>
              <a:t>  close to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uFill>
                  <a:solidFill/>
                </a:uFill>
              </a:rPr>
              <a:t> so optimal solution using    is nearly optimal;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   small and integral so dynamic programming algorithm II is fast.</a:t>
            </a:r>
          </a:p>
        </p:txBody>
      </p:sp>
      <p:pic>
        <p:nvPicPr>
          <p:cNvPr id="1173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49635" y="1922215"/>
            <a:ext cx="321056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image.pdf"/>
          <p:cNvPicPr/>
          <p:nvPr/>
        </p:nvPicPr>
        <p:blipFill>
          <a:blip r:embed="rId3" cstate="print">
            <a:extLst/>
          </a:blip>
          <a:srcRect t="1470"/>
          <a:stretch>
            <a:fillRect/>
          </a:stretch>
        </p:blipFill>
        <p:spPr>
          <a:xfrm>
            <a:off x="5982812" y="4724400"/>
            <a:ext cx="222358" cy="29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5" name="image.pdf"/>
          <p:cNvPicPr/>
          <p:nvPr/>
        </p:nvPicPr>
        <p:blipFill>
          <a:blip r:embed="rId4" cstate="print">
            <a:extLst/>
          </a:blip>
          <a:srcRect l="2220" r="6870"/>
          <a:stretch>
            <a:fillRect/>
          </a:stretch>
        </p:blipFill>
        <p:spPr>
          <a:xfrm>
            <a:off x="8051800" y="4338003"/>
            <a:ext cx="215900" cy="237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6" name="image.pdf"/>
          <p:cNvPicPr/>
          <p:nvPr/>
        </p:nvPicPr>
        <p:blipFill>
          <a:blip r:embed="rId3" cstate="print">
            <a:extLst/>
          </a:blip>
          <a:srcRect t="1470"/>
          <a:stretch>
            <a:fillRect/>
          </a:stretch>
        </p:blipFill>
        <p:spPr>
          <a:xfrm>
            <a:off x="788512" y="6223000"/>
            <a:ext cx="222358" cy="29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7" name="image.pdf"/>
          <p:cNvPicPr/>
          <p:nvPr/>
        </p:nvPicPr>
        <p:blipFill>
          <a:blip r:embed="rId4" cstate="print">
            <a:extLst/>
          </a:blip>
          <a:srcRect l="2220" r="6870"/>
          <a:stretch>
            <a:fillRect/>
          </a:stretch>
        </p:blipFill>
        <p:spPr>
          <a:xfrm>
            <a:off x="2311400" y="5773103"/>
            <a:ext cx="215900" cy="237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image.pdf"/>
          <p:cNvPicPr/>
          <p:nvPr/>
        </p:nvPicPr>
        <p:blipFill>
          <a:blip r:embed="rId4" cstate="print">
            <a:extLst/>
          </a:blip>
          <a:srcRect l="2220" r="6870"/>
          <a:stretch>
            <a:fillRect/>
          </a:stretch>
        </p:blipFill>
        <p:spPr>
          <a:xfrm>
            <a:off x="7950200" y="5798503"/>
            <a:ext cx="215900" cy="237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 animBg="1"/>
      <p:bldP spid="1172" grpId="0" build="p" bldLvl="5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81" name="Shape 118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48</a:t>
            </a:fld>
            <a:endParaRPr/>
          </a:p>
        </p:txBody>
      </p:sp>
      <p:sp>
        <p:nvSpPr>
          <p:cNvPr id="1182" name="Shape 1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polynomial-time approximation scheme</a:t>
            </a:r>
          </a:p>
        </p:txBody>
      </p:sp>
      <p:sp>
        <p:nvSpPr>
          <p:cNvPr id="1183" name="Shape 1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Round up all values:</a:t>
            </a:r>
            <a:r>
              <a:rPr sz="2400">
                <a:uFill>
                  <a:solidFill/>
                </a:uFill>
              </a:rPr>
              <a:t> 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If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is solution found by rounding algorithm and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is any other feasible solution, then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be any feasible solution satisfying weight constraint. </a:t>
            </a:r>
          </a:p>
        </p:txBody>
      </p:sp>
      <p:pic>
        <p:nvPicPr>
          <p:cNvPr id="1184" name="image.pdf"/>
          <p:cNvPicPr/>
          <p:nvPr/>
        </p:nvPicPr>
        <p:blipFill>
          <a:blip r:embed="rId3" cstate="print">
            <a:extLst/>
          </a:blip>
          <a:srcRect b="85023"/>
          <a:stretch>
            <a:fillRect/>
          </a:stretch>
        </p:blipFill>
        <p:spPr>
          <a:xfrm>
            <a:off x="4845191" y="5091288"/>
            <a:ext cx="2939627" cy="611012"/>
          </a:xfrm>
          <a:prstGeom prst="rect">
            <a:avLst/>
          </a:prstGeom>
          <a:ln w="12700">
            <a:miter lim="400000"/>
          </a:ln>
        </p:spPr>
      </p:pic>
      <p:sp>
        <p:nvSpPr>
          <p:cNvPr id="1185" name="Shape 1185"/>
          <p:cNvSpPr/>
          <p:nvPr/>
        </p:nvSpPr>
        <p:spPr>
          <a:xfrm>
            <a:off x="8863471" y="5168900"/>
            <a:ext cx="165171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always round up</a:t>
            </a:r>
          </a:p>
        </p:txBody>
      </p:sp>
      <p:sp>
        <p:nvSpPr>
          <p:cNvPr id="1186" name="Shape 1186"/>
          <p:cNvSpPr/>
          <p:nvPr/>
        </p:nvSpPr>
        <p:spPr>
          <a:xfrm>
            <a:off x="8864600" y="6088380"/>
            <a:ext cx="329011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solve rounded instance optimally</a:t>
            </a:r>
          </a:p>
        </p:txBody>
      </p:sp>
      <p:sp>
        <p:nvSpPr>
          <p:cNvPr id="1187" name="Shape 1187"/>
          <p:cNvSpPr/>
          <p:nvPr/>
        </p:nvSpPr>
        <p:spPr>
          <a:xfrm>
            <a:off x="8870364" y="6880295"/>
            <a:ext cx="310261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never round up by more than θ</a:t>
            </a:r>
          </a:p>
        </p:txBody>
      </p:sp>
      <p:pic>
        <p:nvPicPr>
          <p:cNvPr id="1188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19413" y="3378764"/>
            <a:ext cx="2752232" cy="663788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Shape 1189"/>
          <p:cNvSpPr/>
          <p:nvPr/>
        </p:nvSpPr>
        <p:spPr>
          <a:xfrm>
            <a:off x="8864658" y="7759700"/>
            <a:ext cx="648792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18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18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>
                <a:latin typeface="Times Roman"/>
                <a:ea typeface="Times Roman"/>
                <a:cs typeface="Times Roman"/>
                <a:sym typeface="Times Roman"/>
              </a:rPr>
              <a:t>| ≤ </a:t>
            </a:r>
            <a:r>
              <a:rPr sz="18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</a:p>
        </p:txBody>
      </p:sp>
      <p:grpSp>
        <p:nvGrpSpPr>
          <p:cNvPr id="2" name="Group 1193"/>
          <p:cNvGrpSpPr/>
          <p:nvPr/>
        </p:nvGrpSpPr>
        <p:grpSpPr>
          <a:xfrm>
            <a:off x="8930497" y="7914357"/>
            <a:ext cx="3596232" cy="1088969"/>
            <a:chOff x="0" y="0"/>
            <a:chExt cx="3596231" cy="1088967"/>
          </a:xfrm>
        </p:grpSpPr>
        <p:sp>
          <p:nvSpPr>
            <p:cNvPr id="1190" name="Shape 1190"/>
            <p:cNvSpPr/>
            <p:nvPr/>
          </p:nvSpPr>
          <p:spPr>
            <a:xfrm>
              <a:off x="-1" y="742808"/>
              <a:ext cx="2837748" cy="3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1449492"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n</a:t>
              </a:r>
              <a:r>
                <a:rPr sz="2000" baseline="-17399"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θ = ε</a:t>
              </a:r>
              <a:r>
                <a:rPr sz="2000" baseline="-17399"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max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,  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max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  ≤  Σ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i </a:t>
              </a:r>
              <a:r>
                <a:rPr sz="2000" baseline="-17399">
                  <a:latin typeface="Times Roman"/>
                  <a:ea typeface="Times Roman"/>
                  <a:cs typeface="Times Roman"/>
                  <a:sym typeface="Times Roman"/>
                </a:rPr>
                <a:t>∈ 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S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i</a:t>
              </a:r>
            </a:p>
          </p:txBody>
        </p:sp>
        <p:sp>
          <p:nvSpPr>
            <p:cNvPr id="1191" name="Shape 1191"/>
            <p:cNvSpPr/>
            <p:nvPr/>
          </p:nvSpPr>
          <p:spPr>
            <a:xfrm flipV="1">
              <a:off x="1938444" y="352055"/>
              <a:ext cx="1" cy="389626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buClr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192" name="Shape 1192"/>
            <p:cNvSpPr/>
            <p:nvPr/>
          </p:nvSpPr>
          <p:spPr>
            <a:xfrm>
              <a:off x="1804480" y="0"/>
              <a:ext cx="1791751" cy="333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1449492"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/>
                <a:t>DP alg can take 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000" i="1" baseline="-17399">
                  <a:latin typeface="Times Roman"/>
                  <a:ea typeface="Times Roman"/>
                  <a:cs typeface="Times Roman"/>
                  <a:sym typeface="Times Roman"/>
                </a:rPr>
                <a:t>max</a:t>
              </a:r>
            </a:p>
          </p:txBody>
        </p:sp>
      </p:grpSp>
      <p:pic>
        <p:nvPicPr>
          <p:cNvPr id="1194" name="image.pdf"/>
          <p:cNvPicPr/>
          <p:nvPr/>
        </p:nvPicPr>
        <p:blipFill>
          <a:blip r:embed="rId5" cstate="print">
            <a:extLst/>
          </a:blip>
          <a:srcRect r="381" b="547"/>
          <a:stretch>
            <a:fillRect/>
          </a:stretch>
        </p:blipFill>
        <p:spPr>
          <a:xfrm>
            <a:off x="4051300" y="1181645"/>
            <a:ext cx="1320800" cy="73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image.pdf"/>
          <p:cNvPicPr/>
          <p:nvPr/>
        </p:nvPicPr>
        <p:blipFill>
          <a:blip r:embed="rId3" cstate="print">
            <a:extLst/>
          </a:blip>
          <a:srcRect t="18711" b="63233"/>
          <a:stretch>
            <a:fillRect/>
          </a:stretch>
        </p:blipFill>
        <p:spPr>
          <a:xfrm>
            <a:off x="4845191" y="5854700"/>
            <a:ext cx="2939627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6" name="image.pdf"/>
          <p:cNvPicPr/>
          <p:nvPr/>
        </p:nvPicPr>
        <p:blipFill>
          <a:blip r:embed="rId3" cstate="print">
            <a:extLst/>
          </a:blip>
          <a:srcRect t="39879" b="42065"/>
          <a:stretch>
            <a:fillRect/>
          </a:stretch>
        </p:blipFill>
        <p:spPr>
          <a:xfrm>
            <a:off x="4845191" y="6718300"/>
            <a:ext cx="2939627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image.pdf"/>
          <p:cNvPicPr/>
          <p:nvPr/>
        </p:nvPicPr>
        <p:blipFill>
          <a:blip r:embed="rId3" cstate="print">
            <a:extLst/>
          </a:blip>
          <a:srcRect t="59802" b="22143"/>
          <a:stretch>
            <a:fillRect/>
          </a:stretch>
        </p:blipFill>
        <p:spPr>
          <a:xfrm>
            <a:off x="4845191" y="7531100"/>
            <a:ext cx="2939627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8" name="image.pdf"/>
          <p:cNvPicPr/>
          <p:nvPr/>
        </p:nvPicPr>
        <p:blipFill>
          <a:blip r:embed="rId3" cstate="print">
            <a:extLst/>
          </a:blip>
          <a:srcRect t="82526"/>
          <a:stretch>
            <a:fillRect/>
          </a:stretch>
        </p:blipFill>
        <p:spPr>
          <a:xfrm>
            <a:off x="4845191" y="8445500"/>
            <a:ext cx="2939627" cy="712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build="p" animBg="1" advAuto="0"/>
      <p:bldP spid="1184" grpId="0" animBg="1" advAuto="0"/>
      <p:bldP spid="1185" grpId="0" animBg="1" advAuto="0"/>
      <p:bldP spid="1186" grpId="0" animBg="1" advAuto="0"/>
      <p:bldP spid="1187" grpId="0" animBg="1" advAuto="0"/>
      <p:bldP spid="1188" grpId="0" animBg="1" advAuto="0"/>
      <p:bldP spid="1189" grpId="0" animBg="1" advAuto="0"/>
      <p:bldP spid="2" grpId="0" animBg="1" advAuto="0"/>
      <p:bldP spid="1195" grpId="0" animBg="1" advAuto="0"/>
      <p:bldP spid="1196" grpId="0" animBg="1" advAuto="0"/>
      <p:bldP spid="1197" grpId="0" animBg="1" advAuto="0"/>
      <p:bldP spid="1198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03" name="Shape 120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49</a:t>
            </a:fld>
            <a:endParaRPr/>
          </a:p>
        </p:txBody>
      </p:sp>
      <p:sp>
        <p:nvSpPr>
          <p:cNvPr id="1204" name="Shape 1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Knapsack problem:  polynomial-time approximation scheme</a:t>
            </a:r>
          </a:p>
        </p:txBody>
      </p:sp>
      <p:sp>
        <p:nvSpPr>
          <p:cNvPr id="1205" name="Shape 12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</a:t>
            </a:r>
            <a:r>
              <a:rPr sz="2400"/>
              <a:t>For any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ε &gt; 0</a:t>
            </a:r>
            <a:r>
              <a:rPr sz="2400"/>
              <a:t>, the rounding algorithm computes a feasible solution whose value is within a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(1 + ε) </a:t>
            </a:r>
            <a:r>
              <a:rPr sz="2400"/>
              <a:t>factor of the optimum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3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/ ε)</a:t>
            </a:r>
            <a:r>
              <a:rPr sz="2400">
                <a:uFill>
                  <a:solidFill/>
                </a:uFill>
              </a:rPr>
              <a:t> time.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Pf.</a:t>
            </a:r>
            <a:endParaRPr sz="2400">
              <a:uFill>
                <a:solidFill/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We have already proved the accuracy bound.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Dynamic program II running time is                ,  where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PTAS. 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(1 + ε)</a:t>
            </a:r>
            <a:r>
              <a:rPr sz="2400">
                <a:uFill>
                  <a:solidFill/>
                </a:uFill>
              </a:rPr>
              <a:t>-approximation algorithm for any constant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ε &gt; 0</a:t>
            </a:r>
            <a:r>
              <a:rPr sz="2400">
                <a:uFill>
                  <a:solidFill/>
                </a:uFill>
              </a:rPr>
              <a:t>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Produces arbitrarily high quality solution.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Trades off accuracy for time.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But such algorithms are unlikely to exist for certain problems...</a:t>
            </a:r>
          </a:p>
        </p:txBody>
      </p:sp>
      <p:pic>
        <p:nvPicPr>
          <p:cNvPr id="1206" name="image.pdf"/>
          <p:cNvPicPr/>
          <p:nvPr/>
        </p:nvPicPr>
        <p:blipFill>
          <a:blip r:embed="rId3" cstate="print">
            <a:extLst/>
          </a:blip>
          <a:srcRect l="240" r="441"/>
          <a:stretch>
            <a:fillRect/>
          </a:stretch>
        </p:blipFill>
        <p:spPr>
          <a:xfrm>
            <a:off x="6819900" y="3708400"/>
            <a:ext cx="13970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7" name="image.pdf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311400" y="4800600"/>
            <a:ext cx="3388925" cy="82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 build="p" bldLvl="5" animBg="1" advAuto="0"/>
      <p:bldP spid="1206" grpId="0" animBg="1" advAuto="0"/>
      <p:bldP spid="120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17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9D721-6205-4435-BB43-0054D0A3E41C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a language L is a set of strings</a:t>
            </a:r>
          </a:p>
          <a:p>
            <a:pPr lvl="1"/>
            <a:r>
              <a:rPr lang="en-US" dirty="0" smtClean="0"/>
              <a:t>a complexity class C is a set of languages</a:t>
            </a:r>
          </a:p>
          <a:p>
            <a:pPr lvl="1"/>
            <a:endParaRPr lang="en-US" b="1" u="sng" dirty="0" smtClean="0"/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a language L is </a:t>
            </a:r>
            <a:r>
              <a:rPr lang="en-US" dirty="0" smtClean="0">
                <a:solidFill>
                  <a:srgbClr val="FF0000"/>
                </a:solidFill>
              </a:rPr>
              <a:t>C-complete</a:t>
            </a:r>
            <a:r>
              <a:rPr lang="en-US" dirty="0" smtClean="0"/>
              <a:t> if L is C-hard and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L  C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meaning: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L is a “hardest” problem in C</a:t>
            </a:r>
          </a:p>
          <a:p>
            <a:pPr algn="ctr">
              <a:buFontTx/>
              <a:buNone/>
            </a:pPr>
            <a:endParaRPr lang="en-US" sz="4000" dirty="0" smtClean="0">
              <a:solidFill>
                <a:schemeClr val="accent2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27,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17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A251B1-47D6-4D15-93DF-6CBC0AB5CB3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NP-complete problems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/>
              <a:t>logic problems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3-SAT = {</a:t>
            </a:r>
            <a:r>
              <a:rPr lang="el-GR" sz="2800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: </a:t>
            </a:r>
            <a:r>
              <a:rPr lang="el-GR" sz="2800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is a </a:t>
            </a:r>
            <a:r>
              <a:rPr lang="en-US" sz="2800" dirty="0" err="1" smtClean="0">
                <a:solidFill>
                  <a:srgbClr val="FF0000"/>
                </a:solidFill>
                <a:cs typeface="Arial" pitchFamily="34" charset="0"/>
              </a:rPr>
              <a:t>satisfiable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3-CNF formula}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NAE3SAT, (3,3)-SAT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Max-2-SAT</a:t>
            </a:r>
          </a:p>
          <a:p>
            <a:pPr>
              <a:lnSpc>
                <a:spcPct val="90000"/>
              </a:lnSpc>
            </a:pPr>
            <a:r>
              <a:rPr lang="en-US" sz="3400" dirty="0" smtClean="0"/>
              <a:t>finding objects in graphs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independent set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vertex cover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clique</a:t>
            </a:r>
          </a:p>
          <a:p>
            <a:pPr>
              <a:lnSpc>
                <a:spcPct val="90000"/>
              </a:lnSpc>
            </a:pPr>
            <a:r>
              <a:rPr lang="en-US" sz="3400" dirty="0" smtClean="0"/>
              <a:t>sequencing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Hamilton Path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Hamilton Cycle and TSP</a:t>
            </a:r>
            <a:endParaRPr lang="en-US" sz="3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35808" y="4191002"/>
            <a:ext cx="54711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marL="487524" indent="-487524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tabLst/>
            </a:pPr>
            <a:r>
              <a:rPr lang="en-US" sz="3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on numbers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subset sum</a:t>
            </a:r>
          </a:p>
          <a:p>
            <a:pPr marL="1056299" lvl="1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knapsack</a:t>
            </a:r>
          </a:p>
          <a:p>
            <a:pPr marL="1056299" lvl="1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partition</a:t>
            </a:r>
          </a:p>
          <a:p>
            <a:pPr marL="487524" indent="-487524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tabLst/>
            </a:pPr>
            <a:r>
              <a:rPr lang="en-US" sz="3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 things up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rgbClr val="333399"/>
                </a:solidFill>
                <a:latin typeface="Arial"/>
              </a:rPr>
              <a:t>max cut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rgbClr val="333399"/>
                </a:solidFill>
                <a:latin typeface="Arial"/>
              </a:rPr>
              <a:t>min/max bisection</a:t>
            </a:r>
            <a:endParaRPr lang="en-US" sz="3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Integer Linear Program (ILP)  = {LPs with </a:t>
            </a:r>
            <a:r>
              <a:rPr lang="en-US" dirty="0" smtClean="0">
                <a:solidFill>
                  <a:srgbClr val="FF0000"/>
                </a:solidFill>
              </a:rPr>
              <a:t>integer</a:t>
            </a:r>
            <a:r>
              <a:rPr lang="en-US" dirty="0" smtClean="0"/>
              <a:t> variables that have a feasible solution}</a:t>
            </a:r>
          </a:p>
          <a:p>
            <a:pPr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ILP is NP-complete.</a:t>
            </a:r>
          </a:p>
          <a:p>
            <a:r>
              <a:rPr lang="en-US" dirty="0" smtClean="0">
                <a:sym typeface="Symbol" pitchFamily="18" charset="2"/>
              </a:rPr>
              <a:t>Proof:</a:t>
            </a:r>
          </a:p>
          <a:p>
            <a:pPr lvl="1"/>
            <a:r>
              <a:rPr lang="en-US" dirty="0" smtClean="0">
                <a:sym typeface="Symbol" pitchFamily="18" charset="2"/>
              </a:rPr>
              <a:t>Part 1: ILP  NP. Proof? (try just for 0/1)</a:t>
            </a:r>
          </a:p>
          <a:p>
            <a:pPr lvl="1"/>
            <a:r>
              <a:rPr lang="en-US" dirty="0" smtClean="0">
                <a:sym typeface="Symbol" pitchFamily="18" charset="2"/>
              </a:rPr>
              <a:t>Part 2: ILP is NP-hard.</a:t>
            </a:r>
          </a:p>
          <a:p>
            <a:pPr lvl="2"/>
            <a:r>
              <a:rPr lang="en-US" dirty="0" smtClean="0">
                <a:sym typeface="Symbol" pitchFamily="18" charset="2"/>
              </a:rPr>
              <a:t>reduce from?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reducing </a:t>
            </a:r>
            <a:r>
              <a:rPr lang="en-US" dirty="0" smtClean="0">
                <a:solidFill>
                  <a:schemeClr val="accent2"/>
                </a:solidFill>
              </a:rPr>
              <a:t>from the language</a:t>
            </a:r>
            <a:r>
              <a:rPr lang="en-US" dirty="0" smtClean="0"/>
              <a:t>:</a:t>
            </a:r>
          </a:p>
          <a:p>
            <a:pPr>
              <a:buFontTx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3-SAT = {</a:t>
            </a:r>
            <a:r>
              <a:rPr lang="el-GR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: </a:t>
            </a:r>
            <a:r>
              <a:rPr lang="el-GR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is a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satisfiable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3-CNF formula}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to the language:</a:t>
            </a:r>
          </a:p>
          <a:p>
            <a:pPr lvl="1">
              <a:buFontTx/>
              <a:buNone/>
            </a:pPr>
            <a:endParaRPr lang="en-US" sz="3100" dirty="0" smtClean="0">
              <a:solidFill>
                <a:schemeClr val="accent2"/>
              </a:solidFill>
            </a:endParaRPr>
          </a:p>
          <a:p>
            <a:pPr lvl="1" algn="ctr">
              <a:buFontTx/>
              <a:buNone/>
            </a:pPr>
            <a:r>
              <a:rPr lang="en-US" dirty="0" smtClean="0"/>
              <a:t>ILP = {LPs with </a:t>
            </a:r>
            <a:r>
              <a:rPr lang="en-US" dirty="0" smtClean="0">
                <a:solidFill>
                  <a:srgbClr val="FF0000"/>
                </a:solidFill>
              </a:rPr>
              <a:t>integer</a:t>
            </a:r>
            <a:r>
              <a:rPr lang="en-US" dirty="0" smtClean="0"/>
              <a:t> variables that have a feasible solution}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l-GR" sz="3600" kern="1200" dirty="0" smtClean="0">
                <a:solidFill>
                  <a:schemeClr val="accent2"/>
                </a:solidFill>
                <a:latin typeface="Arial" pitchFamily="34" charset="0"/>
              </a:rPr>
              <a:t>φ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= 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w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z)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…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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(…)</a:t>
            </a:r>
          </a:p>
          <a:p>
            <a:pPr marL="0" indent="0" algn="ctr" eaLnBrk="1" hangingPunct="1">
              <a:buNone/>
            </a:pPr>
            <a:endParaRPr lang="en-US" sz="36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ILP variable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for each Boolean variable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x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0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 1</a:t>
            </a:r>
          </a:p>
          <a:p>
            <a:pPr marL="0" indent="0" eaLnBrk="1" hangingPunct="1"/>
            <a:r>
              <a:rPr lang="en-US" sz="3600" kern="1200" dirty="0" smtClean="0">
                <a:solidFill>
                  <a:srgbClr val="000000"/>
                </a:solidFill>
                <a:latin typeface="Arial" pitchFamily="34" charset="0"/>
              </a:rPr>
              <a:t> represent </a:t>
            </a:r>
            <a:r>
              <a:rPr lang="en-US" sz="3600" kern="1200" dirty="0" smtClean="0">
                <a:solidFill>
                  <a:srgbClr val="000000"/>
                </a:solidFill>
                <a:latin typeface="cmsy10"/>
              </a:rPr>
              <a:t>: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x </a:t>
            </a:r>
            <a:r>
              <a:rPr lang="en-US" sz="3600" kern="1200" dirty="0" smtClean="0">
                <a:latin typeface="Arial" pitchFamily="34" charset="0"/>
              </a:rPr>
              <a:t>by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(1 – x)</a:t>
            </a:r>
          </a:p>
          <a:p>
            <a:pPr marL="0" indent="0" eaLnBrk="1" hangingPunct="1"/>
            <a:r>
              <a:rPr lang="en-US" sz="3600" kern="1200" dirty="0" smtClean="0">
                <a:latin typeface="Arial" pitchFamily="34" charset="0"/>
              </a:rPr>
              <a:t> each clause has a natural linear expression:</a:t>
            </a:r>
          </a:p>
          <a:p>
            <a:pPr marL="568773" lvl="1" indent="0" eaLnBrk="1" hangingPunct="1"/>
            <a:r>
              <a:rPr lang="en-US" sz="3000" kern="1200" dirty="0" smtClean="0">
                <a:latin typeface="Arial" pitchFamily="34" charset="0"/>
              </a:rPr>
              <a:t> e.g.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(x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 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z) </a:t>
            </a:r>
            <a:r>
              <a:rPr lang="en-US" sz="3600" kern="1200" dirty="0" smtClean="0">
                <a:solidFill>
                  <a:schemeClr val="accent2"/>
                </a:solidFill>
                <a:latin typeface="cmsy10"/>
              </a:rPr>
              <a:t>!</a:t>
            </a:r>
            <a:r>
              <a:rPr lang="en-US" sz="3600" kern="12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600" kern="1200" dirty="0" smtClean="0">
                <a:solidFill>
                  <a:srgbClr val="FF0000"/>
                </a:solidFill>
                <a:latin typeface="Arial" pitchFamily="34" charset="0"/>
              </a:rPr>
              <a:t>(x + y + (1 – z))</a:t>
            </a:r>
            <a:endParaRPr lang="en-US" dirty="0" smtClean="0"/>
          </a:p>
          <a:p>
            <a:pPr marL="0" indent="0" eaLnBrk="1" hangingPunct="1"/>
            <a:r>
              <a:rPr lang="en-US" sz="3600" kern="1200" dirty="0">
                <a:latin typeface="Arial" pitchFamily="34" charset="0"/>
              </a:rPr>
              <a:t> </a:t>
            </a:r>
            <a:r>
              <a:rPr lang="en-US" sz="3600" kern="1200" dirty="0" smtClean="0">
                <a:latin typeface="Arial" pitchFamily="34" charset="0"/>
              </a:rPr>
              <a:t>constrain each such expression to be </a:t>
            </a:r>
            <a:r>
              <a:rPr lang="en-US" sz="3600" kern="12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3600" kern="1200" dirty="0" smtClean="0">
                <a:latin typeface="Arial" pitchFamily="34" charset="0"/>
              </a:rPr>
              <a:t> 1</a:t>
            </a:r>
          </a:p>
          <a:p>
            <a:pPr marL="0" indent="0" algn="ctr" eaLnBrk="1" hangingPunct="1">
              <a:buNone/>
            </a:pPr>
            <a:r>
              <a:rPr lang="en-US" sz="4400" kern="1200" dirty="0" smtClean="0">
                <a:latin typeface="Arial" pitchFamily="34" charset="0"/>
              </a:rPr>
              <a:t>is this reduction polynomial time? </a:t>
            </a:r>
          </a:p>
          <a:p>
            <a:pPr marL="0" indent="0" eaLnBrk="1" hangingPunct="1"/>
            <a:endParaRPr lang="en-US" sz="3600" kern="1200" dirty="0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27,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">
      <a:dk1>
        <a:srgbClr val="005493">
          <a:alpha val="5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White">
  <a:themeElements>
    <a:clrScheme name="White">
      <a:dk1>
        <a:srgbClr val="005493">
          <a:alpha val="5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_White">
  <a:themeElements>
    <a:clrScheme name="White">
      <a:dk1>
        <a:srgbClr val="005493">
          <a:alpha val="5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3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2928</Words>
  <Application>Microsoft Office PowerPoint</Application>
  <PresentationFormat>Custom</PresentationFormat>
  <Paragraphs>666</Paragraphs>
  <Slides>49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74" baseType="lpstr">
      <vt:lpstr>Arial</vt:lpstr>
      <vt:lpstr>ＭＳ Ｐゴシック</vt:lpstr>
      <vt:lpstr>Lucida Sans Regular</vt:lpstr>
      <vt:lpstr>Symbol</vt:lpstr>
      <vt:lpstr>cmsy10</vt:lpstr>
      <vt:lpstr>Helvetica</vt:lpstr>
      <vt:lpstr>Futura</vt:lpstr>
      <vt:lpstr>Times Roman</vt:lpstr>
      <vt:lpstr>Lucida Grande</vt:lpstr>
      <vt:lpstr>ヒラギノ角ゴ ProN W3</vt:lpstr>
      <vt:lpstr>Times New Roman</vt:lpstr>
      <vt:lpstr>Lucida Sans Typewriter Regular</vt:lpstr>
      <vt:lpstr>Lucida Sans</vt:lpstr>
      <vt:lpstr>Monaco</vt:lpstr>
      <vt:lpstr>Futura-Heavy</vt:lpstr>
      <vt:lpstr>Futura-MediumItalic</vt:lpstr>
      <vt:lpstr>Futura Heavy</vt:lpstr>
      <vt:lpstr>Default Design</vt:lpstr>
      <vt:lpstr>7_Default Design</vt:lpstr>
      <vt:lpstr>8_Default Design</vt:lpstr>
      <vt:lpstr>9_Default Design</vt:lpstr>
      <vt:lpstr>White</vt:lpstr>
      <vt:lpstr>1_White</vt:lpstr>
      <vt:lpstr>2_White</vt:lpstr>
      <vt:lpstr>3_White</vt:lpstr>
      <vt:lpstr>CS38 Introduction to Algorithms</vt:lpstr>
      <vt:lpstr>Outline</vt:lpstr>
      <vt:lpstr>Hardness and completeness</vt:lpstr>
      <vt:lpstr>Hardness and completeness</vt:lpstr>
      <vt:lpstr>Hardness and completeness</vt:lpstr>
      <vt:lpstr>Lots of NP-complete problems</vt:lpstr>
      <vt:lpstr>Example: Integer programming</vt:lpstr>
      <vt:lpstr>Integer programming</vt:lpstr>
      <vt:lpstr>Integer programming</vt:lpstr>
      <vt:lpstr>Integer programming</vt:lpstr>
      <vt:lpstr>Integer programming</vt:lpstr>
      <vt:lpstr>Coping with intractability</vt:lpstr>
      <vt:lpstr>Coping with intractability</vt:lpstr>
      <vt:lpstr>Slide 14</vt:lpstr>
      <vt:lpstr>Independent set on trees</vt:lpstr>
      <vt:lpstr>Independent set on trees:  greedy algorithm</vt:lpstr>
      <vt:lpstr>Weighted independent set on trees</vt:lpstr>
      <vt:lpstr>Weighted independent set on trees:  dynamic programming algorithm</vt:lpstr>
      <vt:lpstr>NP-hard problems on trees:  context</vt:lpstr>
      <vt:lpstr>Slide 20</vt:lpstr>
      <vt:lpstr>Vertex cover</vt:lpstr>
      <vt:lpstr>Finding small vertex covers</vt:lpstr>
      <vt:lpstr>Finding small vertex covers</vt:lpstr>
      <vt:lpstr>Finding small vertex covers:  algorithm</vt:lpstr>
      <vt:lpstr>Finding small vertex covers:  recursion tree</vt:lpstr>
      <vt:lpstr>Slide 26</vt:lpstr>
      <vt:lpstr>Optimization Problems</vt:lpstr>
      <vt:lpstr>Approximation Algorithms</vt:lpstr>
      <vt:lpstr>Approximation Algorithms</vt:lpstr>
      <vt:lpstr>Approximation Algorithms</vt:lpstr>
      <vt:lpstr>Weighted vertex cover</vt:lpstr>
      <vt:lpstr>Weighted vertex cover:  IP formulation</vt:lpstr>
      <vt:lpstr>Weighted vertex cover:  IP formulation</vt:lpstr>
      <vt:lpstr>Integer programming</vt:lpstr>
      <vt:lpstr>Linear programming</vt:lpstr>
      <vt:lpstr>LP feasible region</vt:lpstr>
      <vt:lpstr>Weighted vertex cover:  LP relaxation</vt:lpstr>
      <vt:lpstr>Weighted vertex cover:  LP rounding algorithm</vt:lpstr>
      <vt:lpstr>Approximation Algorithms</vt:lpstr>
      <vt:lpstr>Approximation Algorithms</vt:lpstr>
      <vt:lpstr>Knapsack problem</vt:lpstr>
      <vt:lpstr>Knapsack is NP-complete</vt:lpstr>
      <vt:lpstr>Knapsack problem:  dynamic programming I</vt:lpstr>
      <vt:lpstr>Knapsack problem:  dynamic programming II</vt:lpstr>
      <vt:lpstr>Knapsack problem:  dynamic programming II</vt:lpstr>
      <vt:lpstr>Knapsack problem:  polynomial-time approximation scheme</vt:lpstr>
      <vt:lpstr>Knapsack problem:  polynomial-time approximation scheme</vt:lpstr>
      <vt:lpstr>Knapsack problem:  polynomial-time approximation scheme</vt:lpstr>
      <vt:lpstr>Knapsack problem:  polynomial-time approximation scheme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114</cp:revision>
  <dcterms:modified xsi:type="dcterms:W3CDTF">2014-05-28T00:22:09Z</dcterms:modified>
</cp:coreProperties>
</file>