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70" r:id="rId2"/>
    <p:sldMasterId id="2147483712" r:id="rId3"/>
    <p:sldMasterId id="2147483724" r:id="rId4"/>
    <p:sldMasterId id="2147483736" r:id="rId5"/>
  </p:sldMasterIdLst>
  <p:notesMasterIdLst>
    <p:notesMasterId r:id="rId55"/>
  </p:notesMasterIdLst>
  <p:handoutMasterIdLst>
    <p:handoutMasterId r:id="rId56"/>
  </p:handoutMasterIdLst>
  <p:sldIdLst>
    <p:sldId id="353" r:id="rId6"/>
    <p:sldId id="354" r:id="rId7"/>
    <p:sldId id="491" r:id="rId8"/>
    <p:sldId id="454" r:id="rId9"/>
    <p:sldId id="455" r:id="rId10"/>
    <p:sldId id="456" r:id="rId11"/>
    <p:sldId id="494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95" r:id="rId20"/>
    <p:sldId id="468" r:id="rId21"/>
    <p:sldId id="469" r:id="rId22"/>
    <p:sldId id="470" r:id="rId23"/>
    <p:sldId id="471" r:id="rId24"/>
    <p:sldId id="472" r:id="rId25"/>
    <p:sldId id="473" r:id="rId26"/>
    <p:sldId id="496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</p:sldIdLst>
  <p:sldSz cx="13004800" cy="9753600"/>
  <p:notesSz cx="6858000" cy="9144000"/>
  <p:embeddedFontLst>
    <p:embeddedFont>
      <p:font typeface="Lucida Sans Regular" pitchFamily="34" charset="0"/>
      <p:regular r:id="rId57"/>
    </p:embeddedFont>
    <p:embeddedFont>
      <p:font typeface="Lucida Sans" pitchFamily="34" charset="0"/>
      <p:regular r:id="rId58"/>
    </p:embeddedFont>
    <p:embeddedFont>
      <p:font typeface="Times" pitchFamily="18" charset="0"/>
      <p:regular r:id="rId59"/>
      <p:bold r:id="rId60"/>
      <p:italic r:id="rId61"/>
      <p:boldItalic r:id="rId62"/>
    </p:embeddedFont>
    <p:embeddedFont>
      <p:font typeface="cmsy10" pitchFamily="34" charset="0"/>
      <p:regular r:id="rId63"/>
    </p:embeddedFont>
    <p:embeddedFont>
      <p:font typeface="cmmi10" pitchFamily="34" charset="0"/>
      <p:regular r:id="rId64"/>
    </p:embeddedFont>
  </p:embeddedFontLst>
  <p:defaultTextStyle>
    <a:lvl1pPr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1pPr>
    <a:lvl2pPr indent="342847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2pPr>
    <a:lvl3pPr indent="685694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3pPr>
    <a:lvl4pPr indent="1028542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4pPr>
    <a:lvl5pPr indent="1371390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5pPr>
    <a:lvl6pPr indent="1714236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6pPr>
    <a:lvl7pPr indent="2057084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7pPr>
    <a:lvl8pPr indent="2399931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8pPr>
    <a:lvl9pPr indent="2742778" algn="ctr" defTabSz="1449270">
      <a:lnSpc>
        <a:spcPct val="130000"/>
      </a:lnSpc>
      <a:buClr>
        <a:srgbClr val="000000"/>
      </a:buClr>
      <a:buFont typeface="Lucida Sans Regular"/>
      <a:tabLst>
        <a:tab pos="1066636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AABF-7173-E346-9109-AB9BE49022D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264C-C0AE-9448-A5C2-CA40F81B5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5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3551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129">
      <a:defRPr sz="1600">
        <a:latin typeface="Lucida Grande"/>
        <a:ea typeface="Lucida Grande"/>
        <a:cs typeface="Lucida Grande"/>
        <a:sym typeface="Lucida Grande"/>
      </a:defRPr>
    </a:lvl1pPr>
    <a:lvl2pPr indent="228565" defTabSz="457129">
      <a:defRPr sz="1600">
        <a:latin typeface="Lucida Grande"/>
        <a:ea typeface="Lucida Grande"/>
        <a:cs typeface="Lucida Grande"/>
        <a:sym typeface="Lucida Grande"/>
      </a:defRPr>
    </a:lvl2pPr>
    <a:lvl3pPr indent="457129" defTabSz="457129">
      <a:defRPr sz="1600">
        <a:latin typeface="Lucida Grande"/>
        <a:ea typeface="Lucida Grande"/>
        <a:cs typeface="Lucida Grande"/>
        <a:sym typeface="Lucida Grande"/>
      </a:defRPr>
    </a:lvl3pPr>
    <a:lvl4pPr indent="685694" defTabSz="457129">
      <a:defRPr sz="1600">
        <a:latin typeface="Lucida Grande"/>
        <a:ea typeface="Lucida Grande"/>
        <a:cs typeface="Lucida Grande"/>
        <a:sym typeface="Lucida Grande"/>
      </a:defRPr>
    </a:lvl4pPr>
    <a:lvl5pPr indent="914260" defTabSz="457129">
      <a:defRPr sz="1600">
        <a:latin typeface="Lucida Grande"/>
        <a:ea typeface="Lucida Grande"/>
        <a:cs typeface="Lucida Grande"/>
        <a:sym typeface="Lucida Grande"/>
      </a:defRPr>
    </a:lvl5pPr>
    <a:lvl6pPr indent="1142824" defTabSz="457129">
      <a:defRPr sz="1600">
        <a:latin typeface="Lucida Grande"/>
        <a:ea typeface="Lucida Grande"/>
        <a:cs typeface="Lucida Grande"/>
        <a:sym typeface="Lucida Grande"/>
      </a:defRPr>
    </a:lvl6pPr>
    <a:lvl7pPr indent="1371390" defTabSz="457129">
      <a:defRPr sz="1600">
        <a:latin typeface="Lucida Grande"/>
        <a:ea typeface="Lucida Grande"/>
        <a:cs typeface="Lucida Grande"/>
        <a:sym typeface="Lucida Grande"/>
      </a:defRPr>
    </a:lvl7pPr>
    <a:lvl8pPr indent="1599957" defTabSz="457129">
      <a:defRPr sz="1600">
        <a:latin typeface="Lucida Grande"/>
        <a:ea typeface="Lucida Grande"/>
        <a:cs typeface="Lucida Grande"/>
        <a:sym typeface="Lucida Grande"/>
      </a:defRPr>
    </a:lvl8pPr>
    <a:lvl9pPr indent="1828518" defTabSz="457129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F607-7A44-3F4D-AA6A-14A6442BD6A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A12743D-8E4D-41D3-A464-7B566A51745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Note: it is a common misperception that the extreme point theorem is true for LPs in non-standard form, as some polyhedra have</a:t>
            </a:r>
          </a:p>
          <a:p>
            <a:r>
              <a:rPr lang="en-US"/>
              <a:t>no vertices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809A8EE-D2A9-407A-B493-4385CF8616B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F377213-03BA-4FD5-B8F1-BBA056F0326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Note that d != 0. So if c^T d = 0 we must be able to choose d (or -d) so that dj &lt; 0 for some j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C9F20C2-E4B7-4C6D-A367-8D5737DB7E8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9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70F4309-7D5A-4489-8A6B-A624C5442E8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05B6D10-035C-4D85-BF15-F102BA84DFD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C96CDF4-EC07-46DD-A48D-242C8DEDD17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5CA7DB1-E4F8-4FAA-83E2-FA06A983BE7E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rank(A) &lt; m, (i) either Ax = b has no solutions or (ii) we can identify a redundant constraint from Ax = b and remove it </a:t>
            </a:r>
          </a:p>
          <a:p>
            <a:r>
              <a:rPr lang="en-US"/>
              <a:t>Note: A vertex can have several associated BFS.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756FF97-51B7-487A-BD27-5A1CF0EE426E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r>
              <a:rPr lang="en-US"/>
              <a:t>A = 330/17, B = 434/17</a:t>
            </a:r>
          </a:p>
          <a:p>
            <a:r>
              <a:rPr lang="en-US"/>
              <a:t>Note 4A + 4B = 179.77 &gt; 160</a:t>
            </a:r>
          </a:p>
          <a:p>
            <a:r>
              <a:rPr lang="en-US"/>
              <a:t>Each BFS corresponds to one extreme point, but different BFS can correspond to the same extreme point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7985869-EFFD-40EA-9630-3E7FF05DC88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kumimoji="1" lang="en-US">
                <a:solidFill>
                  <a:schemeClr val="hlink"/>
                </a:solidFill>
              </a:rPr>
              <a:t>local optima are global optimal since feasible region is convex</a:t>
            </a:r>
          </a:p>
          <a:p>
            <a:pPr eaLnBrk="0" hangingPunct="0"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n-dimensional hypercube has exponentially many vertices</a:t>
            </a:r>
          </a:p>
          <a:p>
            <a:pPr eaLnBrk="0" hangingPunct="0">
              <a:spcBef>
                <a:spcPct val="0"/>
              </a:spcBef>
            </a:pPr>
            <a:endParaRPr kumimoji="1" lang="en-US">
              <a:solidFill>
                <a:schemeClr val="hlink"/>
              </a:solidFill>
            </a:endParaRPr>
          </a:p>
          <a:p>
            <a:r>
              <a:rPr lang="en-US"/>
              <a:t>As a graduate student at the University of California Berkeley in 1939, Dantzig arrived late to class one day and copied two problems from a blackboard. After struggling with what he thought was a difficult homework assignment, he submitted his work to the eminent statistician Jerzy Neyman. Six weeks later on a Sunday at 8 AM, Neyman excitedly awoke Dantzig to say he had written an introduction to Dantzig's paper. It turned out that Dantzig had found solutions to two famous, previously unsolved statistical problems.</a:t>
            </a:r>
          </a:p>
          <a:p>
            <a:r>
              <a:rPr lang="en-US"/>
              <a:t>Moral of the Story: if you come in late to class, you must solve a previously unsolved problem.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EAB04-BFE8-5345-9FCF-A50F97B4A58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6CC7859-9708-4D09-B1FE-B97AAB69E53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called simplex tableaux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85EF404-4159-45A1-B5DD-81481B0C4068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5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called simplex tableaux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3C48A7B-E7C9-448B-A069-C50BC56C9C8F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7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if some nonbasic variable has a positive coefficient in obj function row, then we can increase this variable x and improve objective function. What is simplest way to do this? Don't ruin feasibility! Other equations must still hold. So other variables must change. Each equation has a single isolated basic variable which can be used to balance the change in x, keeping other nonbasic variables = 0.</a:t>
            </a:r>
          </a:p>
          <a:p>
            <a:r>
              <a:rPr lang="en-US"/>
              <a:t>degeneracy if RHS is 0 and hence min ratio is 0.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60733CD-34F1-4993-B270-1342C5701493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9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20C519-2E83-4C25-887B-30FE9A5CA44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1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Theorem: if simplex algorithm terminates, it terminates with optimal solution.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BA07EE0-C56B-46EE-9486-29A8CDE9343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multiply constraints by (A_B)^-1.</a:t>
            </a:r>
          </a:p>
          <a:p>
            <a:r>
              <a:rPr lang="en-US"/>
              <a:t>Subtract c_B * (A_B)^-1 times constraints from objective function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2E7C4D-198A-4CF4-B0B3-6B103F3C4E6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0D19C38-EB76-4575-8D99-53190AB3A16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5572027-FAB3-413E-B2B6-C5D9ADC5D0F6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zi variables are called "artificial variables"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117C2F6-5AB6-48BA-8B7F-3287646601CE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pPr eaLnBrk="0" hangingPunct="0">
              <a:spcBef>
                <a:spcPct val="0"/>
              </a:spcBef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C8EADA0-9893-4EFD-832E-3DD1FEF7BC1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Solving simultaneous linear equations (Ax = b) can be accomplished using Gaussian elimination. LP is a generalization with inequalities instead of equalities.</a:t>
            </a:r>
          </a:p>
          <a:p>
            <a:r>
              <a:rPr lang="en-US"/>
              <a:t>Note: simple transformations to handle &gt;= inequalities, unrestricted variables, or min objective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9DEEE4B-B5C1-4850-88C1-8D6C61A8D6AC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pPr eaLnBrk="0" hangingPunct="0"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New basis, same vertex = "stalling" is common in practice</a:t>
            </a:r>
          </a:p>
          <a:p>
            <a:r>
              <a:rPr lang="en-US"/>
              <a:t>Cycling Doesn't occur in the wild.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8406F10-42DB-452C-A2A5-790BB04B08C7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A403A24-3469-4501-88E1-99AA6E13339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it's a nonzero linear combination because no row of A_B can be zero - it's invertible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7FCECDC-1BC9-485A-B6C3-077C27D8F4FC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r>
              <a:rPr lang="en-US"/>
              <a:t>stalling = new basis, same vertex</a:t>
            </a:r>
          </a:p>
          <a:p>
            <a:r>
              <a:rPr lang="en-US"/>
              <a:t>Reference to remarkable property: Mike Todd, The Many Facets of Linear Programming, Math Programming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0F0C5C6-6447-4AD8-B20D-66BAF3567F84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D4612B9-99D8-4AE5-897E-0043D105CDFB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E9CD05C-A13B-46ED-A2B2-39FB043B43F1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8699329-7541-4FBA-A36E-71EC2C257F9A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D6F9104-11EA-40F0-A45D-B08F9008EA35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5B065FE-3F99-4FE0-A0D5-31CEAD87B7E8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42FB171-8030-467B-AE91-5E336136E6C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37" tIns="47468" rIns="94937" bIns="4746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E3CEEA2-2B29-4454-91B1-FA362B4F2006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80F9830-C5AE-4FD4-81B4-2B30619BBB0D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5C0CDD2-7C9A-4BBC-B708-97730F8939D2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C66BF58-12BC-4AC1-8D53-47A46DA0827D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Duality theorem first written down by Gale-Kuhn-Tucker, but inspired from conversation between Dantzig and von-Neumann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6DEBA59-6BE3-4934-931F-A557D7D7CAC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78BACD2-430D-47E3-86BE-DE8FD954A5A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7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1F21818-C50C-402B-8ADC-442A592B860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isoprofit lines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F10DD0C-BBAE-4D16-8B66-48936336A38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6" tIns="47417" rIns="94836" bIns="474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AA76463-C7CE-4EC9-A698-9AC453C2F79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6" tIns="47417" rIns="94836" bIns="47417"/>
          <a:lstStyle/>
          <a:p>
            <a:r>
              <a:rPr lang="en-US"/>
              <a:t>LP feasible region is intersection of finitely many halfspaces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62" indent="0" algn="ctr">
              <a:buNone/>
              <a:defRPr/>
            </a:lvl2pPr>
            <a:lvl3pPr marL="1300125" indent="0" algn="ctr">
              <a:buNone/>
              <a:defRPr/>
            </a:lvl3pPr>
            <a:lvl4pPr marL="1950192" indent="0" algn="ctr">
              <a:buNone/>
              <a:defRPr/>
            </a:lvl4pPr>
            <a:lvl5pPr marL="2600254" indent="0" algn="ctr">
              <a:buNone/>
              <a:defRPr/>
            </a:lvl5pPr>
            <a:lvl6pPr marL="3250317" indent="0" algn="ctr">
              <a:buNone/>
              <a:defRPr/>
            </a:lvl6pPr>
            <a:lvl7pPr marL="3900384" indent="0" algn="ctr">
              <a:buNone/>
              <a:defRPr/>
            </a:lvl7pPr>
            <a:lvl8pPr marL="4550443" indent="0" algn="ctr">
              <a:buNone/>
              <a:defRPr/>
            </a:lvl8pPr>
            <a:lvl9pPr marL="5200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4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4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62" indent="0" algn="ctr">
              <a:buNone/>
              <a:defRPr/>
            </a:lvl2pPr>
            <a:lvl3pPr marL="1300125" indent="0" algn="ctr">
              <a:buNone/>
              <a:defRPr/>
            </a:lvl3pPr>
            <a:lvl4pPr marL="1950192" indent="0" algn="ctr">
              <a:buNone/>
              <a:defRPr/>
            </a:lvl4pPr>
            <a:lvl5pPr marL="2600254" indent="0" algn="ctr">
              <a:buNone/>
              <a:defRPr/>
            </a:lvl5pPr>
            <a:lvl6pPr marL="3250317" indent="0" algn="ctr">
              <a:buNone/>
              <a:defRPr/>
            </a:lvl6pPr>
            <a:lvl7pPr marL="3900384" indent="0" algn="ctr">
              <a:buNone/>
              <a:defRPr/>
            </a:lvl7pPr>
            <a:lvl8pPr marL="4550443" indent="0" algn="ctr">
              <a:buNone/>
              <a:defRPr/>
            </a:lvl8pPr>
            <a:lvl9pPr marL="5200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62" indent="0">
              <a:buNone/>
              <a:defRPr sz="2600"/>
            </a:lvl2pPr>
            <a:lvl3pPr marL="1300125" indent="0">
              <a:buNone/>
              <a:defRPr sz="2300"/>
            </a:lvl3pPr>
            <a:lvl4pPr marL="1950192" indent="0">
              <a:buNone/>
              <a:defRPr sz="2000"/>
            </a:lvl4pPr>
            <a:lvl5pPr marL="2600254" indent="0">
              <a:buNone/>
              <a:defRPr sz="2000"/>
            </a:lvl5pPr>
            <a:lvl6pPr marL="3250317" indent="0">
              <a:buNone/>
              <a:defRPr sz="2000"/>
            </a:lvl6pPr>
            <a:lvl7pPr marL="3900384" indent="0">
              <a:buNone/>
              <a:defRPr sz="2000"/>
            </a:lvl7pPr>
            <a:lvl8pPr marL="4550443" indent="0">
              <a:buNone/>
              <a:defRPr sz="2000"/>
            </a:lvl8pPr>
            <a:lvl9pPr marL="520050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4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4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4059" y="3799844"/>
            <a:ext cx="5739271" cy="4400408"/>
          </a:xfrm>
          <a:ln>
            <a:tailEnd type="none" w="sm" len="sm"/>
          </a:ln>
        </p:spPr>
        <p:txBody>
          <a:bodyPr/>
          <a:lstStyle>
            <a:lvl2pPr marL="564350" lvl="1" indent="-401817" defTabSz="1302518">
              <a:buSzTx/>
              <a:buFont typeface="Wingdings" pitchFamily="80" charset="2"/>
              <a:buChar char="Ø"/>
              <a:defRPr>
                <a:solidFill>
                  <a:schemeClr val="hlink"/>
                </a:solidFill>
              </a:defRPr>
            </a:lvl2pPr>
          </a:lstStyle>
          <a:p>
            <a:pPr lvl="1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24545-9718-4B7F-B7DE-9F1F51D60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7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30" indent="0">
              <a:buNone/>
              <a:defRPr sz="2600"/>
            </a:lvl2pPr>
            <a:lvl3pPr marL="1300259" indent="0">
              <a:buNone/>
              <a:defRPr sz="2300"/>
            </a:lvl3pPr>
            <a:lvl4pPr marL="1950391" indent="0">
              <a:buNone/>
              <a:defRPr sz="2000"/>
            </a:lvl4pPr>
            <a:lvl5pPr marL="2600520" indent="0">
              <a:buNone/>
              <a:defRPr sz="2000"/>
            </a:lvl5pPr>
            <a:lvl6pPr marL="3250650" indent="0">
              <a:buNone/>
              <a:defRPr sz="2000"/>
            </a:lvl6pPr>
            <a:lvl7pPr marL="3900782" indent="0">
              <a:buNone/>
              <a:defRPr sz="2000"/>
            </a:lvl7pPr>
            <a:lvl8pPr marL="4550909" indent="0">
              <a:buNone/>
              <a:defRPr sz="2000"/>
            </a:lvl8pPr>
            <a:lvl9pPr marL="5201041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44578-DD07-44D2-86AF-0086F25AF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8BF60D-5385-4C0E-BBD2-DEBB57810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12399-3DC7-46A2-8C05-0B4FACDA2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4135E1-ECA7-4AF0-9CEA-DEA3B66B11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D1279-5337-4113-BCAD-9F4883D5D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62" indent="0">
              <a:buNone/>
              <a:defRPr sz="2600"/>
            </a:lvl2pPr>
            <a:lvl3pPr marL="1300125" indent="0">
              <a:buNone/>
              <a:defRPr sz="2300"/>
            </a:lvl3pPr>
            <a:lvl4pPr marL="1950192" indent="0">
              <a:buNone/>
              <a:defRPr sz="2000"/>
            </a:lvl4pPr>
            <a:lvl5pPr marL="2600254" indent="0">
              <a:buNone/>
              <a:defRPr sz="2000"/>
            </a:lvl5pPr>
            <a:lvl6pPr marL="3250317" indent="0">
              <a:buNone/>
              <a:defRPr sz="2000"/>
            </a:lvl6pPr>
            <a:lvl7pPr marL="3900384" indent="0">
              <a:buNone/>
              <a:defRPr sz="2000"/>
            </a:lvl7pPr>
            <a:lvl8pPr marL="4550443" indent="0">
              <a:buNone/>
              <a:defRPr sz="2000"/>
            </a:lvl8pPr>
            <a:lvl9pPr marL="520050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3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D45660-FE13-472A-A9E9-C6761EF92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30" indent="0">
              <a:buNone/>
              <a:defRPr sz="4000"/>
            </a:lvl2pPr>
            <a:lvl3pPr marL="1300259" indent="0">
              <a:buNone/>
              <a:defRPr sz="3400"/>
            </a:lvl3pPr>
            <a:lvl4pPr marL="1950391" indent="0">
              <a:buNone/>
              <a:defRPr sz="2800"/>
            </a:lvl4pPr>
            <a:lvl5pPr marL="2600520" indent="0">
              <a:buNone/>
              <a:defRPr sz="2800"/>
            </a:lvl5pPr>
            <a:lvl6pPr marL="3250650" indent="0">
              <a:buNone/>
              <a:defRPr sz="2800"/>
            </a:lvl6pPr>
            <a:lvl7pPr marL="3900782" indent="0">
              <a:buNone/>
              <a:defRPr sz="2800"/>
            </a:lvl7pPr>
            <a:lvl8pPr marL="4550909" indent="0">
              <a:buNone/>
              <a:defRPr sz="2800"/>
            </a:lvl8pPr>
            <a:lvl9pPr marL="5201041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010E7-EC1B-4F58-BFA3-EA162771D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E8218-5E7E-4EF1-873E-CC6C31AE5B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7ED583-2DB7-47E0-8A95-D86BC1BFB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4059" y="3799844"/>
            <a:ext cx="5739271" cy="4400408"/>
          </a:xfrm>
          <a:ln>
            <a:tailEnd type="none" w="sm" len="sm"/>
          </a:ln>
        </p:spPr>
        <p:txBody>
          <a:bodyPr/>
          <a:lstStyle>
            <a:lvl2pPr marL="564350" lvl="1" indent="-401817" defTabSz="1302518">
              <a:buSzTx/>
              <a:buFont typeface="Wingdings" pitchFamily="1" charset="2"/>
              <a:buChar char="Ø"/>
              <a:defRPr>
                <a:solidFill>
                  <a:schemeClr val="hlink"/>
                </a:solidFill>
              </a:defRPr>
            </a:lvl2pPr>
          </a:lstStyle>
          <a:p>
            <a:pPr lvl="1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1EA57-AE88-4C06-A7B5-C28539CFC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7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30" indent="0">
              <a:buNone/>
              <a:defRPr sz="2600"/>
            </a:lvl2pPr>
            <a:lvl3pPr marL="1300259" indent="0">
              <a:buNone/>
              <a:defRPr sz="2300"/>
            </a:lvl3pPr>
            <a:lvl4pPr marL="1950391" indent="0">
              <a:buNone/>
              <a:defRPr sz="2000"/>
            </a:lvl4pPr>
            <a:lvl5pPr marL="2600520" indent="0">
              <a:buNone/>
              <a:defRPr sz="2000"/>
            </a:lvl5pPr>
            <a:lvl6pPr marL="3250650" indent="0">
              <a:buNone/>
              <a:defRPr sz="2000"/>
            </a:lvl6pPr>
            <a:lvl7pPr marL="3900782" indent="0">
              <a:buNone/>
              <a:defRPr sz="2000"/>
            </a:lvl7pPr>
            <a:lvl8pPr marL="4550909" indent="0">
              <a:buNone/>
              <a:defRPr sz="2000"/>
            </a:lvl8pPr>
            <a:lvl9pPr marL="5201041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260E0-DED6-428D-A470-23FEB46A2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B08CA-FF2A-4727-A527-5390F1613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77D49D-B983-42D9-9A6B-EC68F7C4F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7D38B-3570-4292-A204-D4B73F228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FB574-EA2A-4056-B266-6720905D7B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3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6FE920-99AC-491B-9929-6CB3C6F657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30" indent="0">
              <a:buNone/>
              <a:defRPr sz="4000"/>
            </a:lvl2pPr>
            <a:lvl3pPr marL="1300259" indent="0">
              <a:buNone/>
              <a:defRPr sz="3400"/>
            </a:lvl3pPr>
            <a:lvl4pPr marL="1950391" indent="0">
              <a:buNone/>
              <a:defRPr sz="2800"/>
            </a:lvl4pPr>
            <a:lvl5pPr marL="2600520" indent="0">
              <a:buNone/>
              <a:defRPr sz="2800"/>
            </a:lvl5pPr>
            <a:lvl6pPr marL="3250650" indent="0">
              <a:buNone/>
              <a:defRPr sz="2800"/>
            </a:lvl6pPr>
            <a:lvl7pPr marL="3900782" indent="0">
              <a:buNone/>
              <a:defRPr sz="2800"/>
            </a:lvl7pPr>
            <a:lvl8pPr marL="4550909" indent="0">
              <a:buNone/>
              <a:defRPr sz="2800"/>
            </a:lvl8pPr>
            <a:lvl9pPr marL="5201041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B233C0-FCCD-4064-BF9F-C3651AF29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5BA2B-097B-4388-B9D3-D0F977A41A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159B3-F05B-49F7-9A05-5935F196F2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4058" y="3799844"/>
            <a:ext cx="5739271" cy="4400408"/>
          </a:xfrm>
          <a:ln>
            <a:tailEnd type="none" w="sm" len="sm"/>
          </a:ln>
        </p:spPr>
        <p:txBody>
          <a:bodyPr/>
          <a:lstStyle>
            <a:lvl2pPr marL="564379" lvl="1" indent="-401837" defTabSz="1302584">
              <a:buSzTx/>
              <a:buFont typeface="Wingdings" pitchFamily="1" charset="2"/>
              <a:buChar char="Ø"/>
              <a:defRPr>
                <a:solidFill>
                  <a:schemeClr val="hlink"/>
                </a:solidFill>
              </a:defRPr>
            </a:lvl2pPr>
          </a:lstStyle>
          <a:p>
            <a:pPr lvl="1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1EA57-AE88-4C06-A7B5-C28539CFC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260E0-DED6-428D-A470-23FEB46A2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B08CA-FF2A-4727-A527-5390F1613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77D49D-B983-42D9-9A6B-EC68F7C4F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7D38B-3570-4292-A204-D4B73F228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FB574-EA2A-4056-B266-6720905D7B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6FE920-99AC-491B-9929-6CB3C6F657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B233C0-FCCD-4064-BF9F-C3651AF29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5BA2B-097B-4388-B9D3-D0F977A41A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159B3-F05B-49F7-9A05-5935F196F2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8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l" defTabSz="9142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20,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ctr" defTabSz="9142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15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r" defTabSz="9142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5006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125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1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25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49" indent="-487549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6353" indent="-40629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5156" indent="-32503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5221" indent="-3250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5288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5352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413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478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539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8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l" defTabSz="91426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20,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ctr" defTabSz="91426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15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r" defTabSz="91426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5006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125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1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25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49" indent="-487549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6353" indent="-40629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5156" indent="-32503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5221" indent="-3250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5288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5352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413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478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539" indent="-32503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28" tIns="65465" rIns="130928" bIns="654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28" tIns="65465" rIns="130928" bIns="65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928" tIns="65465" rIns="130928" bIns="65465" numCol="1" anchor="ctr" anchorCtr="0" compatLnSpc="1">
            <a:prstTxWarp prst="textNoShape">
              <a:avLst/>
            </a:prstTxWarp>
          </a:bodyPr>
          <a:lstStyle>
            <a:lvl1pPr algn="r" defTabSz="9142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kumimoji="1" sz="1100"/>
            </a:lvl1pPr>
          </a:lstStyle>
          <a:p>
            <a:fld id="{4B1DC42A-61C1-4DA3-9BB4-A1DA90D4AC4C}" type="slidenum">
              <a:rPr lang="en-US" kern="1200" smtClean="0">
                <a:solidFill>
                  <a:srgbClr val="000000"/>
                </a:solidFill>
                <a:latin typeface="Lucida Sans" pitchFamily="80" charset="0"/>
                <a:ea typeface="ＭＳ Ｐゴシック" pitchFamily="80" charset="-128"/>
                <a:cs typeface="+mn-cs"/>
              </a:rPr>
              <a:pPr/>
              <a:t>‹#›</a:t>
            </a:fld>
            <a:endParaRPr lang="en-US" sz="2000" kern="1200" dirty="0" smtClean="0">
              <a:solidFill>
                <a:srgbClr val="000000"/>
              </a:solidFill>
              <a:latin typeface="Lucida Sans" pitchFamily="80" charset="0"/>
              <a:ea typeface="ＭＳ Ｐゴシック" pitchFamily="8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5pPr>
      <a:lvl6pPr marL="65013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6pPr>
      <a:lvl7pPr marL="1300259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7pPr>
      <a:lvl8pPr marL="195039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8pPr>
      <a:lvl9pPr marL="260052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80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80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2112" indent="-329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80" charset="2"/>
        <a:buChar char="n"/>
        <a:defRPr kumimoji="1">
          <a:solidFill>
            <a:schemeClr val="tx1"/>
          </a:solidFill>
          <a:latin typeface="+mn-lt"/>
        </a:defRPr>
      </a:lvl2pPr>
      <a:lvl3pPr marL="891672" indent="-237027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2098" indent="-575635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80" charset="2"/>
        <a:defRPr kumimoji="1">
          <a:solidFill>
            <a:schemeClr val="tx1"/>
          </a:solidFill>
          <a:latin typeface="+mn-lt"/>
        </a:defRPr>
      </a:lvl4pPr>
      <a:lvl5pPr marL="2189675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39805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89934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40064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90194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28" tIns="65465" rIns="130928" bIns="654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28" tIns="65465" rIns="130928" bIns="65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928" tIns="65465" rIns="130928" bIns="65465" numCol="1" anchor="ctr" anchorCtr="0" compatLnSpc="1">
            <a:prstTxWarp prst="textNoShape">
              <a:avLst/>
            </a:prstTxWarp>
          </a:bodyPr>
          <a:lstStyle>
            <a:lvl1pPr algn="r" defTabSz="91426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kumimoji="1" sz="1100"/>
            </a:lvl1pPr>
          </a:lstStyle>
          <a:p>
            <a:fld id="{0B18187F-9236-4CD8-A819-EFABAAE20301}" type="slidenum">
              <a:rPr lang="en-US" kern="1200" smtClean="0">
                <a:solidFill>
                  <a:srgbClr val="000000"/>
                </a:solidFill>
                <a:latin typeface="Lucida Sans" pitchFamily="1" charset="0"/>
                <a:ea typeface="ＭＳ Ｐゴシック" pitchFamily="1" charset="-128"/>
                <a:cs typeface="+mn-cs"/>
              </a:rPr>
              <a:pPr/>
              <a:t>‹#›</a:t>
            </a:fld>
            <a:endParaRPr lang="en-US" sz="2000" kern="1200" dirty="0" smtClean="0">
              <a:solidFill>
                <a:srgbClr val="000000"/>
              </a:solidFill>
              <a:latin typeface="Lucida Sans" pitchFamily="1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5pPr>
      <a:lvl6pPr marL="65013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6pPr>
      <a:lvl7pPr marL="1300259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7pPr>
      <a:lvl8pPr marL="195039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8pPr>
      <a:lvl9pPr marL="260052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1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2112" indent="-32957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1" charset="2"/>
        <a:buChar char="n"/>
        <a:defRPr kumimoji="1">
          <a:solidFill>
            <a:schemeClr val="tx1"/>
          </a:solidFill>
          <a:latin typeface="+mn-lt"/>
        </a:defRPr>
      </a:lvl2pPr>
      <a:lvl3pPr marL="891672" indent="-237027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2098" indent="-575635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defRPr kumimoji="1">
          <a:solidFill>
            <a:schemeClr val="tx1"/>
          </a:solidFill>
          <a:latin typeface="+mn-lt"/>
        </a:defRPr>
      </a:lvl4pPr>
      <a:lvl5pPr marL="2189675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39805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89934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40064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90194" indent="-241542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35" tIns="65468" rIns="130935" bIns="65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935" tIns="65468" rIns="130935" bIns="65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935" tIns="65468" rIns="130935" bIns="65468" numCol="1" anchor="ctr" anchorCtr="0" compatLnSpc="1">
            <a:prstTxWarp prst="textNoShape">
              <a:avLst/>
            </a:prstTxWarp>
          </a:bodyPr>
          <a:lstStyle>
            <a:lvl1pPr algn="r" defTabSz="91430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kumimoji="1" sz="1100"/>
            </a:lvl1pPr>
          </a:lstStyle>
          <a:p>
            <a:fld id="{0B18187F-9236-4CD8-A819-EFABAAE20301}" type="slidenum">
              <a:rPr lang="en-US" kern="1200" smtClean="0">
                <a:solidFill>
                  <a:srgbClr val="000000"/>
                </a:solidFill>
                <a:latin typeface="Lucida Sans" pitchFamily="1" charset="0"/>
                <a:ea typeface="ＭＳ Ｐゴシック" pitchFamily="1" charset="-128"/>
                <a:cs typeface="+mn-cs"/>
              </a:rPr>
              <a:pPr/>
              <a:t>‹#›</a:t>
            </a:fld>
            <a:endParaRPr lang="en-US" sz="2000" kern="1200" dirty="0" smtClean="0">
              <a:solidFill>
                <a:srgbClr val="000000"/>
              </a:solidFill>
              <a:latin typeface="Lucida Sans" pitchFamily="1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5pPr>
      <a:lvl6pPr marL="650164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6pPr>
      <a:lvl7pPr marL="1300326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7pPr>
      <a:lvl8pPr marL="195049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8pPr>
      <a:lvl9pPr marL="2600653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1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2137" indent="-32959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1" charset="2"/>
        <a:buChar char="n"/>
        <a:defRPr kumimoji="1">
          <a:solidFill>
            <a:schemeClr val="tx1"/>
          </a:solidFill>
          <a:latin typeface="+mn-lt"/>
        </a:defRPr>
      </a:lvl2pPr>
      <a:lvl3pPr marL="891718" indent="-23703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2182" indent="-575665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defRPr kumimoji="1">
          <a:solidFill>
            <a:schemeClr val="tx1"/>
          </a:solidFill>
          <a:latin typeface="+mn-lt"/>
        </a:defRPr>
      </a:lvl4pPr>
      <a:lvl5pPr marL="2189786" indent="-24155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39950" indent="-24155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90113" indent="-24155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40276" indent="-24155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90440" indent="-24155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CS38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Introduction to Algorithms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Lecture </a:t>
            </a:r>
            <a:r>
              <a:rPr lang="en-US" dirty="0" smtClean="0">
                <a:latin typeface="Arial" charset="0"/>
              </a:rPr>
              <a:t>15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May </a:t>
            </a:r>
            <a:r>
              <a:rPr lang="en-US" smtClean="0">
                <a:latin typeface="Arial" charset="0"/>
              </a:rPr>
              <a:t>20</a:t>
            </a:r>
            <a:r>
              <a:rPr lang="en-US" smtClean="0">
                <a:latin typeface="Arial" charset="0"/>
              </a:rPr>
              <a:t>, </a:t>
            </a:r>
            <a:r>
              <a:rPr lang="en-US" dirty="0">
                <a:latin typeface="Arial" charset="0"/>
              </a:rPr>
              <a:t>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CEBDA-2EC1-47F2-ABA7-E01777037E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0186-3771-408E-A136-02FA838C099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0674" name="Freeform 2"/>
          <p:cNvSpPr>
            <a:spLocks/>
          </p:cNvSpPr>
          <p:nvPr/>
        </p:nvSpPr>
        <p:spPr bwMode="auto">
          <a:xfrm>
            <a:off x="2817707" y="4551680"/>
            <a:ext cx="4660053" cy="400981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6719147" y="866986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1496907" y="4680376"/>
            <a:ext cx="130048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3467947" y="5310295"/>
            <a:ext cx="162560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1408855" y="863148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  <p:sp>
        <p:nvSpPr>
          <p:cNvPr id="540679" name="Text Box 7"/>
          <p:cNvSpPr txBox="1">
            <a:spLocks noChangeArrowheads="1"/>
          </p:cNvSpPr>
          <p:nvPr/>
        </p:nvSpPr>
        <p:spPr bwMode="auto">
          <a:xfrm>
            <a:off x="4836167" y="6782366"/>
            <a:ext cx="177461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540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Geometry</a:t>
            </a:r>
          </a:p>
        </p:txBody>
      </p:sp>
      <p:sp>
        <p:nvSpPr>
          <p:cNvPr id="54068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Brewery problem observation.   </a:t>
            </a:r>
            <a:r>
              <a:rPr kumimoji="0" lang="en-US" sz="2400" dirty="0">
                <a:solidFill>
                  <a:schemeClr val="tx1"/>
                </a:solidFill>
              </a:rPr>
              <a:t>Regardless of objective function coefficients, an optimal solution occurs at a </a:t>
            </a:r>
            <a:r>
              <a:rPr kumimoji="0" lang="en-US" sz="2400" dirty="0">
                <a:solidFill>
                  <a:schemeClr val="accent1"/>
                </a:solidFill>
              </a:rPr>
              <a:t>vertex</a:t>
            </a:r>
            <a:r>
              <a:rPr kumimoji="0"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40682" name="Oval 10"/>
          <p:cNvSpPr>
            <a:spLocks noChangeAspect="1" noChangeArrowheads="1"/>
          </p:cNvSpPr>
          <p:nvPr/>
        </p:nvSpPr>
        <p:spPr bwMode="auto">
          <a:xfrm>
            <a:off x="4395900" y="4876806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3" name="Oval 11"/>
          <p:cNvSpPr>
            <a:spLocks noChangeAspect="1" noChangeArrowheads="1"/>
          </p:cNvSpPr>
          <p:nvPr/>
        </p:nvSpPr>
        <p:spPr bwMode="auto">
          <a:xfrm>
            <a:off x="6335331" y="6660451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4" name="Oval 12"/>
          <p:cNvSpPr>
            <a:spLocks noChangeAspect="1" noChangeArrowheads="1"/>
          </p:cNvSpPr>
          <p:nvPr/>
        </p:nvSpPr>
        <p:spPr bwMode="auto">
          <a:xfrm>
            <a:off x="2698052" y="4443313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5" name="Oval 13"/>
          <p:cNvSpPr>
            <a:spLocks noChangeAspect="1" noChangeArrowheads="1"/>
          </p:cNvSpPr>
          <p:nvPr/>
        </p:nvSpPr>
        <p:spPr bwMode="auto">
          <a:xfrm>
            <a:off x="7310691" y="8394424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6" name="Oval 14"/>
          <p:cNvSpPr>
            <a:spLocks noChangeAspect="1" noChangeArrowheads="1"/>
          </p:cNvSpPr>
          <p:nvPr/>
        </p:nvSpPr>
        <p:spPr bwMode="auto">
          <a:xfrm>
            <a:off x="2668700" y="8412486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7" name="Line 15"/>
          <p:cNvSpPr>
            <a:spLocks noChangeShapeType="1"/>
          </p:cNvSpPr>
          <p:nvPr/>
        </p:nvSpPr>
        <p:spPr bwMode="auto">
          <a:xfrm flipH="1">
            <a:off x="6646900" y="6482082"/>
            <a:ext cx="320604" cy="205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88" name="Rectangle 16"/>
          <p:cNvSpPr>
            <a:spLocks noChangeArrowheads="1"/>
          </p:cNvSpPr>
          <p:nvPr/>
        </p:nvSpPr>
        <p:spPr bwMode="auto">
          <a:xfrm>
            <a:off x="7060077" y="6154707"/>
            <a:ext cx="1038485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vertex</a:t>
            </a:r>
          </a:p>
        </p:txBody>
      </p:sp>
      <p:sp>
        <p:nvSpPr>
          <p:cNvPr id="540689" name="Text Box 17"/>
          <p:cNvSpPr txBox="1">
            <a:spLocks noChangeArrowheads="1"/>
          </p:cNvSpPr>
          <p:nvPr/>
        </p:nvSpPr>
        <p:spPr bwMode="auto">
          <a:xfrm>
            <a:off x="4009813" y="8581816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540690" name="Text Box 18"/>
          <p:cNvSpPr txBox="1">
            <a:spLocks noChangeArrowheads="1"/>
          </p:cNvSpPr>
          <p:nvPr/>
        </p:nvSpPr>
        <p:spPr bwMode="auto">
          <a:xfrm>
            <a:off x="1733973" y="758613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540691" name="Line 19"/>
          <p:cNvSpPr>
            <a:spLocks noChangeShapeType="1"/>
          </p:cNvSpPr>
          <p:nvPr/>
        </p:nvSpPr>
        <p:spPr bwMode="auto">
          <a:xfrm rot="-5400000">
            <a:off x="151273" y="6265334"/>
            <a:ext cx="533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40692" name="Line 20"/>
          <p:cNvSpPr>
            <a:spLocks noChangeShapeType="1"/>
          </p:cNvSpPr>
          <p:nvPr/>
        </p:nvSpPr>
        <p:spPr bwMode="auto">
          <a:xfrm flipV="1">
            <a:off x="2400018" y="8547948"/>
            <a:ext cx="7802880" cy="20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DAF54-78F0-463D-8047-9E5CABB6DC06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9250" name="Freeform 2"/>
          <p:cNvSpPr>
            <a:spLocks/>
          </p:cNvSpPr>
          <p:nvPr/>
        </p:nvSpPr>
        <p:spPr bwMode="auto">
          <a:xfrm>
            <a:off x="8128000" y="5077745"/>
            <a:ext cx="3784036" cy="2449688"/>
          </a:xfrm>
          <a:custGeom>
            <a:avLst/>
            <a:gdLst/>
            <a:ahLst/>
            <a:cxnLst>
              <a:cxn ang="0">
                <a:pos x="0" y="1085"/>
              </a:cxn>
              <a:cxn ang="0">
                <a:pos x="0" y="0"/>
              </a:cxn>
              <a:cxn ang="0">
                <a:pos x="554" y="704"/>
              </a:cxn>
              <a:cxn ang="0">
                <a:pos x="1243" y="323"/>
              </a:cxn>
              <a:cxn ang="0">
                <a:pos x="1676" y="1085"/>
              </a:cxn>
              <a:cxn ang="0">
                <a:pos x="0" y="1085"/>
              </a:cxn>
            </a:cxnLst>
            <a:rect l="0" t="0" r="r" b="b"/>
            <a:pathLst>
              <a:path w="1676" h="1085">
                <a:moveTo>
                  <a:pt x="0" y="1085"/>
                </a:moveTo>
                <a:lnTo>
                  <a:pt x="0" y="0"/>
                </a:lnTo>
                <a:lnTo>
                  <a:pt x="554" y="704"/>
                </a:lnTo>
                <a:lnTo>
                  <a:pt x="1243" y="323"/>
                </a:lnTo>
                <a:lnTo>
                  <a:pt x="1676" y="1085"/>
                </a:lnTo>
                <a:lnTo>
                  <a:pt x="0" y="1085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Convex set.  </a:t>
            </a:r>
            <a:r>
              <a:rPr kumimoji="0" lang="en-US" sz="2400" dirty="0">
                <a:solidFill>
                  <a:schemeClr val="tx1"/>
                </a:solidFill>
              </a:rPr>
              <a:t>If two points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and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kumimoji="0" lang="en-US" sz="2400" dirty="0">
                <a:solidFill>
                  <a:schemeClr val="tx1"/>
                </a:solidFill>
              </a:rPr>
              <a:t> are in the set, then so is</a:t>
            </a:r>
            <a:br>
              <a:rPr kumimoji="0" lang="en-US" sz="2400" dirty="0">
                <a:solidFill>
                  <a:schemeClr val="tx1"/>
                </a:solidFill>
              </a:rPr>
            </a:br>
            <a:r>
              <a:rPr kumimoji="0"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baseline="300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+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(1- </a:t>
            </a:r>
            <a:r>
              <a:rPr kumimoji="0"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latin typeface="Times" pitchFamily="80" charset="0"/>
              </a:rPr>
              <a:t>)</a:t>
            </a:r>
            <a:r>
              <a:rPr kumimoji="0" lang="en-US" sz="2400" baseline="300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kumimoji="0" lang="en-US" sz="2400" dirty="0">
                <a:solidFill>
                  <a:schemeClr val="tx1"/>
                </a:solidFill>
              </a:rPr>
              <a:t> for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  <a:sym typeface="Symbol" pitchFamily="80" charset="2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80" charset="2"/>
              </a:rPr>
              <a:t>·</a:t>
            </a:r>
            <a:r>
              <a:rPr kumimoji="0"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1.</a:t>
            </a:r>
            <a:endParaRPr kumimoji="0" lang="en-US" sz="2400" dirty="0">
              <a:solidFill>
                <a:schemeClr val="tx1"/>
              </a:solidFill>
            </a:endParaRPr>
          </a:p>
          <a:p>
            <a:endParaRPr kumimoji="0" lang="en-US" sz="2400" dirty="0">
              <a:solidFill>
                <a:schemeClr val="tx1"/>
              </a:solidFill>
            </a:endParaRPr>
          </a:p>
          <a:p>
            <a:endParaRPr kumimoji="0" lang="en-US" sz="2400" dirty="0">
              <a:solidFill>
                <a:schemeClr val="tx1"/>
              </a:solidFill>
            </a:endParaRPr>
          </a:p>
          <a:p>
            <a:r>
              <a:rPr kumimoji="0" lang="en-US" sz="2400" dirty="0"/>
              <a:t>Vertex.  </a:t>
            </a:r>
            <a:r>
              <a:rPr kumimoji="0" lang="en-US" sz="2400" dirty="0">
                <a:solidFill>
                  <a:schemeClr val="tx1"/>
                </a:solidFill>
              </a:rPr>
              <a:t>A point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in the set that can't be written as a strict</a:t>
            </a:r>
            <a:br>
              <a:rPr kumimoji="0" lang="en-US" sz="2400" dirty="0">
                <a:solidFill>
                  <a:schemeClr val="tx1"/>
                </a:solidFill>
              </a:rPr>
            </a:br>
            <a:r>
              <a:rPr kumimoji="0" lang="en-US" sz="2400" dirty="0">
                <a:solidFill>
                  <a:schemeClr val="tx1"/>
                </a:solidFill>
              </a:rPr>
              <a:t>convex combination of two distinct points in the set.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Observation.  </a:t>
            </a:r>
            <a:r>
              <a:rPr kumimoji="0" lang="en-US" sz="2400" dirty="0">
                <a:solidFill>
                  <a:schemeClr val="tx1"/>
                </a:solidFill>
              </a:rPr>
              <a:t>LP feasible region is a convex set.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Convexity</a:t>
            </a:r>
            <a:endParaRPr kumimoji="0" lang="en-US" dirty="0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2808675" y="5028074"/>
            <a:ext cx="3784036" cy="2449688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54" name="Oval 6"/>
          <p:cNvSpPr>
            <a:spLocks noChangeAspect="1" noChangeArrowheads="1"/>
          </p:cNvSpPr>
          <p:nvPr/>
        </p:nvSpPr>
        <p:spPr bwMode="auto">
          <a:xfrm>
            <a:off x="5050656" y="6897518"/>
            <a:ext cx="130951" cy="13095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cxnSp>
        <p:nvCxnSpPr>
          <p:cNvPr id="309255" name="AutoShape 7"/>
          <p:cNvCxnSpPr>
            <a:cxnSpLocks noChangeShapeType="1"/>
            <a:stCxn id="309256" idx="5"/>
            <a:endCxn id="309254" idx="1"/>
          </p:cNvCxnSpPr>
          <p:nvPr/>
        </p:nvCxnSpPr>
        <p:spPr bwMode="auto">
          <a:xfrm>
            <a:off x="3756942" y="6197607"/>
            <a:ext cx="1311770" cy="717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9256" name="Oval 8"/>
          <p:cNvSpPr>
            <a:spLocks noChangeAspect="1" noChangeArrowheads="1"/>
          </p:cNvSpPr>
          <p:nvPr/>
        </p:nvSpPr>
        <p:spPr bwMode="auto">
          <a:xfrm>
            <a:off x="3644060" y="6084712"/>
            <a:ext cx="130951" cy="13320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57" name="Oval 9"/>
          <p:cNvSpPr>
            <a:spLocks noChangeAspect="1" noChangeArrowheads="1"/>
          </p:cNvSpPr>
          <p:nvPr/>
        </p:nvSpPr>
        <p:spPr bwMode="auto">
          <a:xfrm>
            <a:off x="10625109" y="6353393"/>
            <a:ext cx="130951" cy="13095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cxnSp>
        <p:nvCxnSpPr>
          <p:cNvPr id="309258" name="AutoShape 10"/>
          <p:cNvCxnSpPr>
            <a:cxnSpLocks noChangeShapeType="1"/>
            <a:stCxn id="309259" idx="6"/>
            <a:endCxn id="309257" idx="2"/>
          </p:cNvCxnSpPr>
          <p:nvPr/>
        </p:nvCxnSpPr>
        <p:spPr bwMode="auto">
          <a:xfrm>
            <a:off x="8507307" y="6028267"/>
            <a:ext cx="2117796" cy="39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9259" name="Oval 11"/>
          <p:cNvSpPr>
            <a:spLocks noChangeAspect="1" noChangeArrowheads="1"/>
          </p:cNvSpPr>
          <p:nvPr/>
        </p:nvSpPr>
        <p:spPr bwMode="auto">
          <a:xfrm>
            <a:off x="8376362" y="5960535"/>
            <a:ext cx="130951" cy="13321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3939824" y="7608713"/>
            <a:ext cx="114450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convex</a:t>
            </a:r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8642775" y="7610970"/>
            <a:ext cx="1638229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not convex</a:t>
            </a:r>
          </a:p>
        </p:txBody>
      </p:sp>
      <p:sp>
        <p:nvSpPr>
          <p:cNvPr id="309262" name="Oval 14"/>
          <p:cNvSpPr>
            <a:spLocks noChangeAspect="1" noChangeArrowheads="1"/>
          </p:cNvSpPr>
          <p:nvPr/>
        </p:nvSpPr>
        <p:spPr bwMode="auto">
          <a:xfrm>
            <a:off x="2727402" y="4960345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3" name="Oval 15"/>
          <p:cNvSpPr>
            <a:spLocks noChangeAspect="1" noChangeArrowheads="1"/>
          </p:cNvSpPr>
          <p:nvPr/>
        </p:nvSpPr>
        <p:spPr bwMode="auto">
          <a:xfrm>
            <a:off x="2736433" y="7353589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4" name="Oval 16"/>
          <p:cNvSpPr>
            <a:spLocks noChangeAspect="1" noChangeArrowheads="1"/>
          </p:cNvSpPr>
          <p:nvPr/>
        </p:nvSpPr>
        <p:spPr bwMode="auto">
          <a:xfrm>
            <a:off x="4165607" y="5233535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5" name="Oval 17"/>
          <p:cNvSpPr>
            <a:spLocks noChangeAspect="1" noChangeArrowheads="1"/>
          </p:cNvSpPr>
          <p:nvPr/>
        </p:nvSpPr>
        <p:spPr bwMode="auto">
          <a:xfrm>
            <a:off x="5703153" y="6292434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6" name="Oval 18"/>
          <p:cNvSpPr>
            <a:spLocks noChangeAspect="1" noChangeArrowheads="1"/>
          </p:cNvSpPr>
          <p:nvPr/>
        </p:nvSpPr>
        <p:spPr bwMode="auto">
          <a:xfrm>
            <a:off x="6464025" y="7353589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1034068" y="4621672"/>
            <a:ext cx="1040309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vertex</a:t>
            </a:r>
          </a:p>
        </p:txBody>
      </p:sp>
      <p:sp>
        <p:nvSpPr>
          <p:cNvPr id="309268" name="Line 20"/>
          <p:cNvSpPr>
            <a:spLocks noChangeShapeType="1"/>
          </p:cNvSpPr>
          <p:nvPr/>
        </p:nvSpPr>
        <p:spPr bwMode="auto">
          <a:xfrm>
            <a:off x="2219396" y="4822615"/>
            <a:ext cx="404142" cy="189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lIns="130921" tIns="65461" rIns="130921" bIns="65461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3355064" y="6267591"/>
            <a:ext cx="358987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</a:t>
            </a: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4626187" y="6929127"/>
            <a:ext cx="358986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y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>
            <a:off x="2043296" y="2558066"/>
            <a:ext cx="2772919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convex combination</a:t>
            </a:r>
          </a:p>
        </p:txBody>
      </p:sp>
      <p:sp>
        <p:nvSpPr>
          <p:cNvPr id="309272" name="Line 24"/>
          <p:cNvSpPr>
            <a:spLocks noChangeShapeType="1"/>
          </p:cNvSpPr>
          <p:nvPr/>
        </p:nvSpPr>
        <p:spPr bwMode="auto">
          <a:xfrm flipH="1" flipV="1">
            <a:off x="1654953" y="2291645"/>
            <a:ext cx="316089" cy="36124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04713-1748-4031-ACEC-C835434C2E3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 smtClean="0"/>
              <a:t>Geometric perspective</a:t>
            </a:r>
            <a:endParaRPr kumimoji="0" lang="en-US" sz="3600" dirty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986" y="1300480"/>
            <a:ext cx="11505636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If there exists an optimal solution to (P), then there exists one that is a vertex.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Intuition.  </a:t>
            </a:r>
            <a:r>
              <a:rPr kumimoji="0" lang="en-US" sz="2400" dirty="0">
                <a:solidFill>
                  <a:schemeClr val="tx1"/>
                </a:solidFill>
              </a:rPr>
              <a:t>If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is not a vertex, move in a non-decreasing direction until you reach a boundary. Repeat.</a:t>
            </a:r>
          </a:p>
        </p:txBody>
      </p:sp>
      <p:sp>
        <p:nvSpPr>
          <p:cNvPr id="311316" name="Freeform 20"/>
          <p:cNvSpPr>
            <a:spLocks/>
          </p:cNvSpPr>
          <p:nvPr/>
        </p:nvSpPr>
        <p:spPr bwMode="auto">
          <a:xfrm>
            <a:off x="4985173" y="6375964"/>
            <a:ext cx="3784036" cy="244969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1" name="Oval 25"/>
          <p:cNvSpPr>
            <a:spLocks noChangeAspect="1" noChangeArrowheads="1"/>
          </p:cNvSpPr>
          <p:nvPr/>
        </p:nvSpPr>
        <p:spPr bwMode="auto">
          <a:xfrm>
            <a:off x="4903900" y="6308237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2" name="Oval 26"/>
          <p:cNvSpPr>
            <a:spLocks noChangeAspect="1" noChangeArrowheads="1"/>
          </p:cNvSpPr>
          <p:nvPr/>
        </p:nvSpPr>
        <p:spPr bwMode="auto">
          <a:xfrm>
            <a:off x="4912931" y="8701482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3" name="Oval 27"/>
          <p:cNvSpPr>
            <a:spLocks noChangeAspect="1" noChangeArrowheads="1"/>
          </p:cNvSpPr>
          <p:nvPr/>
        </p:nvSpPr>
        <p:spPr bwMode="auto">
          <a:xfrm>
            <a:off x="6342105" y="6581429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4" name="Oval 28"/>
          <p:cNvSpPr>
            <a:spLocks noChangeAspect="1" noChangeArrowheads="1"/>
          </p:cNvSpPr>
          <p:nvPr/>
        </p:nvSpPr>
        <p:spPr bwMode="auto">
          <a:xfrm>
            <a:off x="7879651" y="7640326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5" name="Oval 29"/>
          <p:cNvSpPr>
            <a:spLocks noChangeAspect="1" noChangeArrowheads="1"/>
          </p:cNvSpPr>
          <p:nvPr/>
        </p:nvSpPr>
        <p:spPr bwMode="auto">
          <a:xfrm>
            <a:off x="8640523" y="8701482"/>
            <a:ext cx="194169" cy="194169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5816042" y="7665163"/>
            <a:ext cx="358987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</a:t>
            </a:r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 rot="20939732" flipH="1">
            <a:off x="5831841" y="7574845"/>
            <a:ext cx="767644" cy="684106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lIns="130921" tIns="65461" rIns="130921" bIns="65461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30" name="Oval 34"/>
          <p:cNvSpPr>
            <a:spLocks noChangeAspect="1" noChangeArrowheads="1"/>
          </p:cNvSpPr>
          <p:nvPr/>
        </p:nvSpPr>
        <p:spPr bwMode="auto">
          <a:xfrm>
            <a:off x="6861394" y="7001376"/>
            <a:ext cx="65475" cy="65475"/>
          </a:xfrm>
          <a:prstGeom prst="ellipse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31" name="Rectangle 35"/>
          <p:cNvSpPr>
            <a:spLocks noChangeArrowheads="1"/>
          </p:cNvSpPr>
          <p:nvPr/>
        </p:nvSpPr>
        <p:spPr bwMode="auto">
          <a:xfrm>
            <a:off x="6933641" y="6658190"/>
            <a:ext cx="1567422" cy="43906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x' = x + </a:t>
            </a:r>
            <a:r>
              <a:rPr lang="en-US" sz="2000" i="1" kern="12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000" i="1" kern="1200" baseline="30000" dirty="0" smtClean="0">
                <a:solidFill>
                  <a:srgbClr val="000000"/>
                </a:solidFill>
                <a:latin typeface="Times"/>
                <a:ea typeface="cmmi10"/>
                <a:cs typeface="cmmi10"/>
              </a:rPr>
              <a:t>*</a:t>
            </a:r>
            <a:r>
              <a:rPr lang="en-US" sz="2000" i="1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  <a:sym typeface="Symbol" pitchFamily="80" charset="2"/>
              </a:rPr>
              <a:t> </a:t>
            </a:r>
            <a:r>
              <a:rPr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d</a:t>
            </a:r>
          </a:p>
        </p:txBody>
      </p:sp>
      <p:sp>
        <p:nvSpPr>
          <p:cNvPr id="311333" name="Oval 37"/>
          <p:cNvSpPr>
            <a:spLocks noChangeAspect="1" noChangeArrowheads="1"/>
          </p:cNvSpPr>
          <p:nvPr/>
        </p:nvSpPr>
        <p:spPr bwMode="auto">
          <a:xfrm>
            <a:off x="6190827" y="7893191"/>
            <a:ext cx="65476" cy="65476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graphicFrame>
        <p:nvGraphicFramePr>
          <p:cNvPr id="311334" name="Object 38"/>
          <p:cNvGraphicFramePr>
            <a:graphicFrameLocks noChangeAspect="1"/>
          </p:cNvGraphicFramePr>
          <p:nvPr/>
        </p:nvGraphicFramePr>
        <p:xfrm>
          <a:off x="4445002" y="2133601"/>
          <a:ext cx="4371055" cy="2168752"/>
        </p:xfrm>
        <a:graphic>
          <a:graphicData uri="http://schemas.openxmlformats.org/presentationml/2006/ole">
            <p:oleObj spid="_x0000_s27686" name="Equation" r:id="rId4" imgW="2149061" imgH="978452" progId="Equation.3">
              <p:embed/>
            </p:oleObj>
          </a:graphicData>
        </a:graphic>
      </p:graphicFrame>
      <p:sp>
        <p:nvSpPr>
          <p:cNvPr id="311335" name="Rectangle 39"/>
          <p:cNvSpPr>
            <a:spLocks noChangeArrowheads="1"/>
          </p:cNvSpPr>
          <p:nvPr/>
        </p:nvSpPr>
        <p:spPr bwMode="auto">
          <a:xfrm>
            <a:off x="5816035" y="7177480"/>
            <a:ext cx="727706" cy="39394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 + d</a:t>
            </a:r>
          </a:p>
        </p:txBody>
      </p:sp>
      <p:sp>
        <p:nvSpPr>
          <p:cNvPr id="311336" name="Rectangle 40"/>
          <p:cNvSpPr>
            <a:spLocks noChangeArrowheads="1"/>
          </p:cNvSpPr>
          <p:nvPr/>
        </p:nvSpPr>
        <p:spPr bwMode="auto">
          <a:xfrm>
            <a:off x="5231272" y="8082845"/>
            <a:ext cx="647982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x - d</a:t>
            </a:r>
          </a:p>
        </p:txBody>
      </p:sp>
      <p:sp>
        <p:nvSpPr>
          <p:cNvPr id="311337" name="Oval 41"/>
          <p:cNvSpPr>
            <a:spLocks noChangeAspect="1" noChangeArrowheads="1"/>
          </p:cNvSpPr>
          <p:nvPr/>
        </p:nvSpPr>
        <p:spPr bwMode="auto">
          <a:xfrm>
            <a:off x="6529493" y="7437120"/>
            <a:ext cx="65476" cy="65476"/>
          </a:xfrm>
          <a:prstGeom prst="ellipse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311338" name="Oval 42"/>
          <p:cNvSpPr>
            <a:spLocks noChangeAspect="1" noChangeArrowheads="1"/>
          </p:cNvSpPr>
          <p:nvPr/>
        </p:nvSpPr>
        <p:spPr bwMode="auto">
          <a:xfrm>
            <a:off x="5861191" y="8322169"/>
            <a:ext cx="65476" cy="65476"/>
          </a:xfrm>
          <a:prstGeom prst="ellipse">
            <a:avLst/>
          </a:prstGeom>
          <a:solidFill>
            <a:schemeClr val="bg2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AC14-2F3A-4CD3-90E3-6B6E96A7A0BF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Geometric perspective</a:t>
            </a:r>
            <a:endParaRPr kumimoji="0"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6" y="1300480"/>
            <a:ext cx="11505636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If there exists an optimal solution to (P), then there exists one that is a vertex.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Pf.</a:t>
            </a:r>
          </a:p>
          <a:p>
            <a:pPr lvl="1"/>
            <a:r>
              <a:rPr kumimoji="0" lang="en-US" sz="2400" dirty="0"/>
              <a:t>Suppose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is an optimal solution that is not a vertex.</a:t>
            </a:r>
          </a:p>
          <a:p>
            <a:pPr lvl="1"/>
            <a:r>
              <a:rPr kumimoji="0" lang="en-US" sz="2400" dirty="0"/>
              <a:t>There exist direction </a:t>
            </a:r>
            <a:r>
              <a:rPr kumimoji="0" lang="en-US" sz="2400" i="1" dirty="0" smtClean="0">
                <a:latin typeface="Arial"/>
                <a:cs typeface="Arial"/>
              </a:rPr>
              <a:t>d</a:t>
            </a:r>
            <a:r>
              <a:rPr kumimoji="0" lang="en-US" sz="2400" dirty="0">
                <a:latin typeface="Arial"/>
                <a:cs typeface="Arial"/>
              </a:rPr>
              <a:t> </a:t>
            </a:r>
            <a:r>
              <a:rPr kumimoji="0" lang="en-US" sz="2400" dirty="0" smtClean="0">
                <a:latin typeface="Symbol"/>
                <a:cs typeface="Arial"/>
                <a:sym typeface="Symbol"/>
              </a:rPr>
              <a:t>not equal to</a:t>
            </a:r>
            <a:r>
              <a:rPr kumimoji="0" lang="en-US" sz="2400" dirty="0" smtClean="0">
                <a:latin typeface="Arial"/>
                <a:cs typeface="Arial"/>
              </a:rPr>
              <a:t> </a:t>
            </a:r>
            <a:r>
              <a:rPr kumimoji="0" lang="en-US" sz="2400" dirty="0">
                <a:latin typeface="Arial"/>
                <a:cs typeface="Arial"/>
              </a:rPr>
              <a:t>0 </a:t>
            </a:r>
            <a:r>
              <a:rPr kumimoji="0" lang="en-US" sz="2400" dirty="0"/>
              <a:t>such that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±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/>
              <a:t> </a:t>
            </a:r>
            <a:r>
              <a:rPr kumimoji="0" lang="en-US" sz="2400" i="1" dirty="0">
                <a:latin typeface="Times" pitchFamily="80" charset="0"/>
              </a:rPr>
              <a:t>P</a:t>
            </a:r>
            <a:r>
              <a:rPr kumimoji="0" lang="en-US" sz="2400" dirty="0"/>
              <a:t>.</a:t>
            </a:r>
          </a:p>
          <a:p>
            <a:pPr lvl="1"/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= 0</a:t>
            </a:r>
            <a:r>
              <a:rPr kumimoji="0" lang="en-US" sz="2400" dirty="0"/>
              <a:t> because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dirty="0">
                <a:latin typeface="Times" pitchFamily="80" charset="0"/>
              </a:rPr>
              <a:t>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±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 =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dirty="0">
                <a:latin typeface="Times" pitchFamily="80" charset="0"/>
              </a:rPr>
              <a:t>.</a:t>
            </a:r>
            <a:endParaRPr kumimoji="0" lang="en-US" sz="2400" dirty="0"/>
          </a:p>
          <a:p>
            <a:pPr lvl="1"/>
            <a:r>
              <a:rPr kumimoji="0" lang="en-US" sz="2400" dirty="0"/>
              <a:t>Assume </a:t>
            </a:r>
            <a:r>
              <a:rPr kumimoji="0" lang="en-US" sz="2400" i="1" err="1">
                <a:latin typeface="Times" pitchFamily="80" charset="0"/>
              </a:rPr>
              <a:t>c</a:t>
            </a:r>
            <a:r>
              <a:rPr kumimoji="0" lang="en-US" sz="2400" baseline="30000" err="1">
                <a:latin typeface="Times" pitchFamily="80" charset="0"/>
              </a:rPr>
              <a:t>T</a:t>
            </a:r>
            <a:r>
              <a:rPr kumimoji="0" lang="en-US" sz="2400" baseline="30000">
                <a:latin typeface="Times" pitchFamily="80" charset="0"/>
              </a:rPr>
              <a:t> </a:t>
            </a:r>
            <a:r>
              <a:rPr kumimoji="0" lang="en-US" sz="2400" i="1" smtClean="0">
                <a:latin typeface="Times" pitchFamily="80" charset="0"/>
              </a:rPr>
              <a:t>d</a:t>
            </a:r>
            <a:r>
              <a:rPr kumimoji="0" lang="en-US" sz="2400" i="1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smtClean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  (by taking either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or </a:t>
            </a:r>
            <a:r>
              <a:rPr kumimoji="0" lang="en-US" sz="2400" dirty="0">
                <a:latin typeface="Times" pitchFamily="80" charset="0"/>
              </a:rPr>
              <a:t>–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).</a:t>
            </a:r>
          </a:p>
          <a:p>
            <a:pPr lvl="1"/>
            <a:r>
              <a:rPr kumimoji="0" lang="en-US" sz="2400" dirty="0"/>
              <a:t>Consider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, 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</a:rPr>
              <a:t>&gt; 0 :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Case 1.  </a:t>
            </a:r>
            <a:r>
              <a:rPr kumimoji="0" lang="en-US" sz="2400" dirty="0">
                <a:solidFill>
                  <a:schemeClr val="hlink"/>
                </a:solidFill>
              </a:rPr>
              <a:t>[ there exists </a:t>
            </a:r>
            <a:r>
              <a:rPr kumimoji="0" lang="en-US" sz="2400" i="1" dirty="0">
                <a:solidFill>
                  <a:schemeClr val="hlink"/>
                </a:solidFill>
                <a:latin typeface="Times" pitchFamily="80" charset="0"/>
              </a:rPr>
              <a:t>j</a:t>
            </a:r>
            <a:r>
              <a:rPr kumimoji="0" lang="en-US" sz="2400" dirty="0">
                <a:solidFill>
                  <a:schemeClr val="hlink"/>
                </a:solidFill>
              </a:rPr>
              <a:t> such that </a:t>
            </a:r>
            <a:r>
              <a:rPr kumimoji="0" lang="en-US" sz="2400" i="1" dirty="0" err="1">
                <a:solidFill>
                  <a:schemeClr val="hlink"/>
                </a:solidFill>
                <a:latin typeface="Times" pitchFamily="80" charset="0"/>
              </a:rPr>
              <a:t>d</a:t>
            </a:r>
            <a:r>
              <a:rPr kumimoji="0" lang="en-US" sz="2400" i="1" baseline="-25000" dirty="0" err="1">
                <a:solidFill>
                  <a:schemeClr val="hlink"/>
                </a:solidFill>
                <a:latin typeface="Times" pitchFamily="80" charset="0"/>
              </a:rPr>
              <a:t>j</a:t>
            </a:r>
            <a:r>
              <a:rPr kumimoji="0" lang="en-US" sz="2400" dirty="0">
                <a:solidFill>
                  <a:schemeClr val="hlink"/>
                </a:solidFill>
              </a:rPr>
              <a:t> </a:t>
            </a:r>
            <a:r>
              <a:rPr kumimoji="0" lang="en-US" sz="2400" dirty="0">
                <a:solidFill>
                  <a:schemeClr val="hlink"/>
                </a:solidFill>
                <a:latin typeface="Times" pitchFamily="80" charset="0"/>
              </a:rPr>
              <a:t>&lt; 0 </a:t>
            </a:r>
            <a:r>
              <a:rPr kumimoji="0" lang="en-US" sz="2400" dirty="0">
                <a:solidFill>
                  <a:schemeClr val="hlink"/>
                </a:solidFill>
              </a:rPr>
              <a:t>]</a:t>
            </a:r>
            <a:endParaRPr kumimoji="0" lang="en-US" sz="2400" dirty="0"/>
          </a:p>
          <a:p>
            <a:pPr lvl="1"/>
            <a:r>
              <a:rPr kumimoji="0" lang="en-US" sz="2400" dirty="0"/>
              <a:t>Increase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/>
              <a:t> </a:t>
            </a:r>
            <a:r>
              <a:rPr kumimoji="0" lang="en-US" sz="2400" dirty="0"/>
              <a:t>to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dirty="0" smtClean="0"/>
              <a:t> </a:t>
            </a:r>
            <a:r>
              <a:rPr kumimoji="0" lang="en-US" sz="2400" dirty="0"/>
              <a:t>until first new component of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 smtClean="0"/>
              <a:t> </a:t>
            </a:r>
            <a:r>
              <a:rPr kumimoji="0" lang="en-US" sz="2400" dirty="0"/>
              <a:t>hits </a:t>
            </a:r>
            <a:r>
              <a:rPr kumimoji="0" lang="en-US" sz="2400" dirty="0">
                <a:latin typeface="Times" pitchFamily="80" charset="0"/>
                <a:sym typeface="Symbol" pitchFamily="80" charset="2"/>
              </a:rPr>
              <a:t>0.</a:t>
            </a:r>
            <a:endParaRPr kumimoji="0" lang="en-US" sz="2400" i="1" dirty="0">
              <a:latin typeface="Times" pitchFamily="80" charset="0"/>
            </a:endParaRPr>
          </a:p>
          <a:p>
            <a:pPr lvl="1"/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is feasible since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dirty="0">
                <a:latin typeface="Times" pitchFamily="80" charset="0"/>
              </a:rPr>
              <a:t>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 = </a:t>
            </a:r>
            <a:r>
              <a:rPr kumimoji="0" lang="en-US" sz="2400" i="1" dirty="0">
                <a:latin typeface="Times" pitchFamily="80" charset="0"/>
              </a:rPr>
              <a:t>Ax </a:t>
            </a:r>
            <a:r>
              <a:rPr kumimoji="0" lang="en-US" sz="2400" dirty="0">
                <a:latin typeface="Times" pitchFamily="80" charset="0"/>
              </a:rPr>
              <a:t>= </a:t>
            </a:r>
            <a:r>
              <a:rPr kumimoji="0" lang="en-US" sz="2400" i="1" dirty="0">
                <a:latin typeface="Times" pitchFamily="80" charset="0"/>
              </a:rPr>
              <a:t>b </a:t>
            </a:r>
            <a:r>
              <a:rPr kumimoji="0" lang="en-US" sz="2400" dirty="0"/>
              <a:t>and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i="1" dirty="0">
                <a:latin typeface="Times" pitchFamily="80" charset="0"/>
              </a:rPr>
              <a:t>y  </a:t>
            </a:r>
            <a:r>
              <a:rPr kumimoji="0"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latin typeface="Times" pitchFamily="80" charset="0"/>
                <a:sym typeface="Symbol" pitchFamily="80" charset="2"/>
              </a:rPr>
              <a:t>  </a:t>
            </a:r>
            <a:r>
              <a:rPr kumimoji="0" lang="en-US" sz="2400" dirty="0">
                <a:latin typeface="Times" pitchFamily="80" charset="0"/>
                <a:sym typeface="Symbol" pitchFamily="80" charset="2"/>
              </a:rPr>
              <a:t>0.</a:t>
            </a:r>
            <a:endParaRPr kumimoji="0" lang="en-US" sz="2400" dirty="0"/>
          </a:p>
          <a:p>
            <a:pPr lvl="1"/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has one more zero component than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  <a:sym typeface="Symbol" pitchFamily="80" charset="2"/>
              </a:rPr>
              <a:t>.</a:t>
            </a:r>
            <a:endParaRPr kumimoji="0" lang="en-US" sz="2400" i="1" dirty="0">
              <a:latin typeface="Times" pitchFamily="80" charset="0"/>
            </a:endParaRPr>
          </a:p>
          <a:p>
            <a:pPr lvl="1"/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i="1" dirty="0" err="1">
                <a:latin typeface="Times" pitchFamily="80" charset="0"/>
              </a:rPr>
              <a:t>x</a:t>
            </a:r>
            <a:r>
              <a:rPr kumimoji="0" lang="en-US" sz="2400" i="1" dirty="0">
                <a:latin typeface="Times" pitchFamily="80" charset="0"/>
              </a:rPr>
              <a:t>' </a:t>
            </a:r>
            <a:r>
              <a:rPr kumimoji="0" lang="en-US" sz="2400" dirty="0">
                <a:latin typeface="Times" pitchFamily="80" charset="0"/>
              </a:rPr>
              <a:t>=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dirty="0">
                <a:latin typeface="Times" pitchFamily="80" charset="0"/>
              </a:rPr>
              <a:t> 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 =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30000" dirty="0" smtClean="0">
                <a:sym typeface="Symbol" pitchFamily="80" charset="2"/>
              </a:rPr>
              <a:t>*</a:t>
            </a:r>
            <a:r>
              <a:rPr kumimoji="0" lang="en-US" sz="2400" dirty="0" smtClean="0">
                <a:latin typeface="Times" pitchFamily="80" charset="0"/>
              </a:rPr>
              <a:t> </a:t>
            </a:r>
            <a:r>
              <a:rPr kumimoji="0" lang="en-US" sz="2400" i="1" err="1">
                <a:latin typeface="Times" pitchFamily="80" charset="0"/>
              </a:rPr>
              <a:t>c</a:t>
            </a:r>
            <a:r>
              <a:rPr kumimoji="0" lang="en-US" sz="2400" baseline="30000" err="1">
                <a:latin typeface="Times" pitchFamily="80" charset="0"/>
              </a:rPr>
              <a:t>T</a:t>
            </a:r>
            <a:r>
              <a:rPr kumimoji="0" lang="en-US" sz="2400">
                <a:latin typeface="Times" pitchFamily="80" charset="0"/>
              </a:rPr>
              <a:t> </a:t>
            </a:r>
            <a:r>
              <a:rPr kumimoji="0" lang="en-US" sz="2400" i="1" smtClean="0">
                <a:latin typeface="Times" pitchFamily="80" charset="0"/>
              </a:rPr>
              <a:t>d</a:t>
            </a:r>
            <a:r>
              <a:rPr kumimoji="0" lang="en-US" sz="2400" i="1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smtClean="0">
                <a:latin typeface="Times" pitchFamily="80" charset="0"/>
              </a:rPr>
              <a:t>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  <a:sym typeface="Symbol" pitchFamily="80" charset="2"/>
              </a:rPr>
              <a:t>.</a:t>
            </a:r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8046723" y="8116715"/>
            <a:ext cx="4226804" cy="3929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d</a:t>
            </a:r>
            <a:r>
              <a:rPr lang="en-US" sz="1700" i="1" kern="1200" baseline="-250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k</a:t>
            </a:r>
            <a:r>
              <a:rPr lang="en-US" sz="1700" i="1" kern="1200" baseline="-25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= 0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 whenever </a:t>
            </a:r>
            <a:r>
              <a:rPr lang="en-US" sz="1700" i="1" kern="12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x</a:t>
            </a:r>
            <a:r>
              <a:rPr lang="en-US" sz="1700" i="1" kern="1200" baseline="-250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k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= 0 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because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x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±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d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P</a:t>
            </a:r>
          </a:p>
        </p:txBody>
      </p:sp>
      <p:sp>
        <p:nvSpPr>
          <p:cNvPr id="528390" name="Line 6"/>
          <p:cNvSpPr>
            <a:spLocks noChangeShapeType="1"/>
          </p:cNvSpPr>
          <p:nvPr/>
        </p:nvSpPr>
        <p:spPr bwMode="auto">
          <a:xfrm flipH="1" flipV="1">
            <a:off x="7796107" y="7899972"/>
            <a:ext cx="307058" cy="293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9CF2-EF2B-4E19-8AAA-14BA17C76E3A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Geometric perspective</a:t>
            </a:r>
            <a:endParaRPr kumimoji="0" lang="en-US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90" y="1300480"/>
            <a:ext cx="11731412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If there exists an optimal solution to (P), then there </a:t>
            </a:r>
            <a:r>
              <a:rPr kumimoji="0" lang="en-US" sz="2400" dirty="0" smtClean="0">
                <a:solidFill>
                  <a:schemeClr val="tx1"/>
                </a:solidFill>
              </a:rPr>
              <a:t>exists one </a:t>
            </a:r>
            <a:r>
              <a:rPr kumimoji="0" lang="en-US" sz="2400" dirty="0">
                <a:solidFill>
                  <a:schemeClr val="tx1"/>
                </a:solidFill>
              </a:rPr>
              <a:t>that is a vertex.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Pf.</a:t>
            </a:r>
          </a:p>
          <a:p>
            <a:pPr lvl="1"/>
            <a:r>
              <a:rPr kumimoji="0" lang="en-US" sz="2400" dirty="0"/>
              <a:t>Suppose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is an optimal solution that is not a vertex.</a:t>
            </a:r>
          </a:p>
          <a:p>
            <a:pPr lvl="1"/>
            <a:r>
              <a:rPr kumimoji="0" lang="en-US" sz="2400" dirty="0"/>
              <a:t>There exist direction </a:t>
            </a:r>
            <a:r>
              <a:rPr kumimoji="0" lang="en-US" sz="2400" i="1" dirty="0">
                <a:latin typeface="Arial"/>
                <a:cs typeface="Arial"/>
              </a:rPr>
              <a:t>d</a:t>
            </a:r>
            <a:r>
              <a:rPr kumimoji="0" lang="en-US" sz="2400" dirty="0">
                <a:latin typeface="Arial"/>
                <a:cs typeface="Arial"/>
              </a:rPr>
              <a:t> </a:t>
            </a:r>
            <a:r>
              <a:rPr kumimoji="0" lang="en-US" sz="2400" dirty="0">
                <a:latin typeface="Symbol"/>
                <a:cs typeface="Arial"/>
                <a:sym typeface="Symbol"/>
              </a:rPr>
              <a:t>not equal to</a:t>
            </a:r>
            <a:r>
              <a:rPr kumimoji="0" lang="en-US" sz="2400" dirty="0">
                <a:latin typeface="Arial"/>
                <a:cs typeface="Arial"/>
              </a:rPr>
              <a:t> 0 </a:t>
            </a:r>
            <a:r>
              <a:rPr kumimoji="0" lang="en-US" sz="2400" dirty="0"/>
              <a:t>such that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±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/>
              <a:t> </a:t>
            </a:r>
            <a:r>
              <a:rPr kumimoji="0" lang="en-US" sz="2400" i="1" dirty="0">
                <a:latin typeface="Times" pitchFamily="80" charset="0"/>
              </a:rPr>
              <a:t>P</a:t>
            </a:r>
            <a:r>
              <a:rPr kumimoji="0" lang="en-US" sz="2400" dirty="0"/>
              <a:t>.</a:t>
            </a:r>
          </a:p>
          <a:p>
            <a:pPr lvl="1"/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= 0</a:t>
            </a:r>
            <a:r>
              <a:rPr kumimoji="0" lang="en-US" sz="2400" dirty="0"/>
              <a:t> because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dirty="0">
                <a:latin typeface="Times" pitchFamily="80" charset="0"/>
              </a:rPr>
              <a:t>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±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 =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dirty="0">
                <a:latin typeface="Times" pitchFamily="80" charset="0"/>
              </a:rPr>
              <a:t>.</a:t>
            </a:r>
            <a:endParaRPr kumimoji="0" lang="en-US" sz="2400" dirty="0"/>
          </a:p>
          <a:p>
            <a:pPr lvl="1"/>
            <a:r>
              <a:rPr kumimoji="0" lang="en-US" sz="2400" dirty="0"/>
              <a:t>Assume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baseline="30000" dirty="0">
                <a:latin typeface="Times" pitchFamily="80" charset="0"/>
              </a:rPr>
              <a:t> 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  (by taking either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or </a:t>
            </a:r>
            <a:r>
              <a:rPr kumimoji="0" lang="en-US" sz="2400" dirty="0">
                <a:latin typeface="Times" pitchFamily="80" charset="0"/>
              </a:rPr>
              <a:t>–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).</a:t>
            </a:r>
          </a:p>
          <a:p>
            <a:pPr lvl="1"/>
            <a:r>
              <a:rPr kumimoji="0" lang="en-US" sz="2400" dirty="0"/>
              <a:t>Consider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,  </a:t>
            </a:r>
            <a:r>
              <a:rPr kumimoji="0" lang="en-US" sz="2400" dirty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>
                <a:latin typeface="Times" pitchFamily="80" charset="0"/>
              </a:rPr>
              <a:t> &gt; 0 :</a:t>
            </a:r>
          </a:p>
          <a:p>
            <a:endParaRPr kumimoji="0" lang="en-US" sz="2400" dirty="0" smtClean="0"/>
          </a:p>
          <a:p>
            <a:r>
              <a:rPr kumimoji="0" lang="en-US" sz="2400" dirty="0" smtClean="0"/>
              <a:t>Case </a:t>
            </a:r>
            <a:r>
              <a:rPr kumimoji="0" lang="en-US" sz="2400" dirty="0"/>
              <a:t>2.  </a:t>
            </a:r>
            <a:r>
              <a:rPr kumimoji="0" lang="en-US" sz="2400" dirty="0">
                <a:solidFill>
                  <a:schemeClr val="hlink"/>
                </a:solidFill>
              </a:rPr>
              <a:t>[</a:t>
            </a:r>
            <a:r>
              <a:rPr kumimoji="0" lang="en-US" sz="2400" i="1" dirty="0" err="1">
                <a:solidFill>
                  <a:schemeClr val="hlink"/>
                </a:solidFill>
                <a:latin typeface="Times" pitchFamily="80" charset="0"/>
              </a:rPr>
              <a:t>d</a:t>
            </a:r>
            <a:r>
              <a:rPr kumimoji="0" lang="en-US" sz="2400" i="1" baseline="-25000" dirty="0" err="1">
                <a:solidFill>
                  <a:schemeClr val="hlink"/>
                </a:solidFill>
                <a:latin typeface="Times" pitchFamily="80" charset="0"/>
              </a:rPr>
              <a:t>j</a:t>
            </a:r>
            <a:r>
              <a:rPr kumimoji="0" lang="en-US" sz="2400" dirty="0">
                <a:solidFill>
                  <a:schemeClr val="hlink"/>
                </a:solidFill>
              </a:rPr>
              <a:t> </a:t>
            </a:r>
            <a:r>
              <a:rPr kumimoji="0" lang="en-US" sz="2400" dirty="0" smtClean="0">
                <a:solidFill>
                  <a:schemeClr val="hlink"/>
                </a:solidFill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solidFill>
                  <a:schemeClr val="hlink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hlink"/>
                </a:solidFill>
                <a:latin typeface="Times" pitchFamily="80" charset="0"/>
              </a:rPr>
              <a:t>0</a:t>
            </a:r>
            <a:r>
              <a:rPr kumimoji="0" lang="en-US" sz="2400" dirty="0">
                <a:solidFill>
                  <a:schemeClr val="hlink"/>
                </a:solidFill>
              </a:rPr>
              <a:t> for all </a:t>
            </a:r>
            <a:r>
              <a:rPr kumimoji="0" lang="en-US" sz="2400" i="1" dirty="0">
                <a:solidFill>
                  <a:schemeClr val="hlink"/>
                </a:solidFill>
                <a:latin typeface="Times" pitchFamily="80" charset="0"/>
              </a:rPr>
              <a:t>j</a:t>
            </a:r>
            <a:r>
              <a:rPr kumimoji="0" lang="en-US" sz="2400" dirty="0">
                <a:solidFill>
                  <a:schemeClr val="hlink"/>
                </a:solidFill>
              </a:rPr>
              <a:t> ]</a:t>
            </a:r>
            <a:endParaRPr kumimoji="0" lang="en-US" sz="2400" dirty="0"/>
          </a:p>
          <a:p>
            <a:pPr lvl="1"/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 smtClean="0"/>
              <a:t> </a:t>
            </a:r>
            <a:r>
              <a:rPr kumimoji="0" lang="en-US" sz="2400" dirty="0"/>
              <a:t>is feasible for all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  <a:sym typeface="Symbol" pitchFamily="80" charset="2"/>
              </a:rPr>
              <a:t>¸</a:t>
            </a:r>
            <a:r>
              <a:rPr kumimoji="0" lang="en-US" sz="2400" dirty="0" smtClean="0"/>
              <a:t>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 since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dirty="0">
                <a:latin typeface="Times" pitchFamily="80" charset="0"/>
              </a:rPr>
              <a:t>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+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 = </a:t>
            </a:r>
            <a:r>
              <a:rPr kumimoji="0" lang="en-US" sz="2400" i="1" dirty="0">
                <a:latin typeface="Times" pitchFamily="80" charset="0"/>
              </a:rPr>
              <a:t>b </a:t>
            </a:r>
            <a:r>
              <a:rPr kumimoji="0" lang="en-US" sz="2400" dirty="0"/>
              <a:t>and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 smtClean="0"/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/>
              <a:t> </a:t>
            </a:r>
            <a:r>
              <a:rPr kumimoji="0" lang="en-US" sz="2400" i="1" dirty="0">
                <a:latin typeface="Times" pitchFamily="80" charset="0"/>
              </a:rPr>
              <a:t>x </a:t>
            </a:r>
            <a:r>
              <a:rPr kumimoji="0"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/>
              <a:t> </a:t>
            </a:r>
            <a:r>
              <a:rPr kumimoji="0" lang="en-US" sz="2400" dirty="0">
                <a:latin typeface="Times" pitchFamily="80" charset="0"/>
              </a:rPr>
              <a:t>0.</a:t>
            </a:r>
          </a:p>
          <a:p>
            <a:pPr lvl="1"/>
            <a:r>
              <a:rPr kumimoji="0" lang="en-US" sz="2400" dirty="0"/>
              <a:t>As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  <a:sym typeface="Symbol" pitchFamily="80" charset="2"/>
              </a:rPr>
              <a:t>!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  <a:sym typeface="Symbol" pitchFamily="80" charset="2"/>
              </a:rPr>
              <a:t>1</a:t>
            </a:r>
            <a:r>
              <a:rPr kumimoji="0" lang="en-US" sz="2400" dirty="0" smtClean="0">
                <a:latin typeface="Times" pitchFamily="80" charset="0"/>
              </a:rPr>
              <a:t>, 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dirty="0">
                <a:latin typeface="Times" pitchFamily="80" charset="0"/>
              </a:rPr>
              <a:t>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+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i="1" dirty="0" smtClean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!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  <a:sym typeface="Symbol" pitchFamily="80" charset="2"/>
              </a:rPr>
              <a:t>1</a:t>
            </a:r>
            <a:r>
              <a:rPr kumimoji="0" lang="en-US" sz="2400" dirty="0" smtClean="0"/>
              <a:t> </a:t>
            </a:r>
            <a:r>
              <a:rPr kumimoji="0" lang="en-US" sz="2400" dirty="0"/>
              <a:t>because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baseline="30000" dirty="0" err="1">
                <a:latin typeface="Times" pitchFamily="80" charset="0"/>
              </a:rPr>
              <a:t>T</a:t>
            </a:r>
            <a:r>
              <a:rPr kumimoji="0" lang="en-US" sz="2400" baseline="30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 smtClean="0">
                <a:latin typeface="Times" pitchFamily="80" charset="0"/>
              </a:rPr>
              <a:t>&gt; </a:t>
            </a:r>
            <a:r>
              <a:rPr kumimoji="0" lang="en-US" sz="2400" dirty="0">
                <a:latin typeface="Times" pitchFamily="80" charset="0"/>
              </a:rPr>
              <a:t>0.    </a:t>
            </a:r>
            <a:endParaRPr lang="en-US" sz="2400" dirty="0">
              <a:sym typeface="Symbol" pitchFamily="80" charset="2"/>
            </a:endParaRPr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7448416" y="7981247"/>
            <a:ext cx="4545801" cy="3929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if </a:t>
            </a:r>
            <a:r>
              <a:rPr lang="en-US" sz="1700" i="1" kern="1200" dirty="0" err="1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lang="en-US" sz="1700" b="1" kern="1200" baseline="30000" dirty="0" err="1" smtClean="0">
                <a:solidFill>
                  <a:srgbClr val="4D4D4D"/>
                </a:solidFill>
                <a:latin typeface="Times" pitchFamily="80" charset="0"/>
                <a:cs typeface="+mn-cs"/>
              </a:rPr>
              <a:t>T</a:t>
            </a:r>
            <a:r>
              <a:rPr lang="en-US" sz="1700" i="1" kern="1200" dirty="0" err="1" smtClean="0">
                <a:solidFill>
                  <a:srgbClr val="4D4D4D"/>
                </a:solidFill>
                <a:latin typeface="Times" pitchFamily="80" charset="0"/>
                <a:cs typeface="+mn-cs"/>
              </a:rPr>
              <a:t>d</a:t>
            </a:r>
            <a:r>
              <a:rPr lang="en-US" sz="17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r>
              <a:rPr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, choose </a:t>
            </a:r>
            <a:r>
              <a:rPr lang="en-US" sz="17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d</a:t>
            </a:r>
            <a:r>
              <a:rPr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 so that case 1 applies</a:t>
            </a:r>
          </a:p>
        </p:txBody>
      </p:sp>
      <p:sp>
        <p:nvSpPr>
          <p:cNvPr id="506886" name="Line 6"/>
          <p:cNvSpPr>
            <a:spLocks noChangeShapeType="1"/>
          </p:cNvSpPr>
          <p:nvPr/>
        </p:nvSpPr>
        <p:spPr bwMode="auto">
          <a:xfrm flipH="1" flipV="1">
            <a:off x="7644842" y="7504853"/>
            <a:ext cx="241583" cy="3702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algebraic perspective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15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44AB-695E-45D6-85E5-91F0CC15821C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Intuition</a:t>
            </a:r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986" y="1300480"/>
            <a:ext cx="11505636" cy="7694507"/>
          </a:xfrm>
        </p:spPr>
        <p:txBody>
          <a:bodyPr/>
          <a:lstStyle/>
          <a:p>
            <a:r>
              <a:rPr kumimoji="0" lang="en-US" sz="2400" dirty="0"/>
              <a:t>Intuition.  </a:t>
            </a:r>
            <a:r>
              <a:rPr kumimoji="0" lang="en-US" sz="2400" dirty="0">
                <a:solidFill>
                  <a:schemeClr val="tx1"/>
                </a:solidFill>
              </a:rPr>
              <a:t>A vertex in </a:t>
            </a:r>
            <a:r>
              <a:rPr kumimoji="0" lang="en-US" sz="2400" dirty="0" err="1">
                <a:solidFill>
                  <a:schemeClr val="tx1"/>
                </a:solidFill>
                <a:sym typeface="Symbol" pitchFamily="80" charset="2"/>
              </a:rPr>
              <a:t>R</a:t>
            </a:r>
            <a:r>
              <a:rPr kumimoji="0" lang="en-US" sz="2400" i="1" baseline="30000" dirty="0" err="1" smtClean="0">
                <a:solidFill>
                  <a:schemeClr val="tx1"/>
                </a:solidFill>
                <a:latin typeface="Times" pitchFamily="80" charset="0"/>
              </a:rPr>
              <a:t>m</a:t>
            </a:r>
            <a:r>
              <a:rPr kumimoji="0" lang="en-US" sz="2400" dirty="0" smtClean="0">
                <a:solidFill>
                  <a:schemeClr val="tx1"/>
                </a:solidFill>
              </a:rPr>
              <a:t> </a:t>
            </a:r>
            <a:r>
              <a:rPr kumimoji="0" lang="en-US" sz="2400" dirty="0">
                <a:solidFill>
                  <a:schemeClr val="tx1"/>
                </a:solidFill>
              </a:rPr>
              <a:t>is uniquely specified by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m</a:t>
            </a:r>
            <a:r>
              <a:rPr kumimoji="0" lang="en-US" sz="2400" dirty="0">
                <a:solidFill>
                  <a:schemeClr val="tx1"/>
                </a:solidFill>
              </a:rPr>
              <a:t> linearly independent equations.</a:t>
            </a:r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</p:txBody>
      </p:sp>
      <p:sp>
        <p:nvSpPr>
          <p:cNvPr id="478258" name="Freeform 50"/>
          <p:cNvSpPr>
            <a:spLocks/>
          </p:cNvSpPr>
          <p:nvPr/>
        </p:nvSpPr>
        <p:spPr bwMode="auto">
          <a:xfrm>
            <a:off x="3673406" y="5256106"/>
            <a:ext cx="3978204" cy="342505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59" name="Line 51"/>
          <p:cNvSpPr>
            <a:spLocks noChangeShapeType="1"/>
          </p:cNvSpPr>
          <p:nvPr/>
        </p:nvSpPr>
        <p:spPr bwMode="auto">
          <a:xfrm flipV="1">
            <a:off x="3316677" y="8669873"/>
            <a:ext cx="6660444" cy="15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60" name="Line 52"/>
          <p:cNvSpPr>
            <a:spLocks noChangeShapeType="1"/>
          </p:cNvSpPr>
          <p:nvPr/>
        </p:nvSpPr>
        <p:spPr bwMode="auto">
          <a:xfrm rot="-5400000">
            <a:off x="1394180" y="6720276"/>
            <a:ext cx="4558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63" name="Line 55"/>
          <p:cNvSpPr>
            <a:spLocks noChangeShapeType="1"/>
          </p:cNvSpPr>
          <p:nvPr/>
        </p:nvSpPr>
        <p:spPr bwMode="auto">
          <a:xfrm rot="5400000" flipH="1">
            <a:off x="3884507" y="4900507"/>
            <a:ext cx="4761654" cy="2799644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65" name="Line 57"/>
          <p:cNvSpPr>
            <a:spLocks noChangeShapeType="1"/>
          </p:cNvSpPr>
          <p:nvPr/>
        </p:nvSpPr>
        <p:spPr bwMode="auto">
          <a:xfrm rot="5400000" flipH="1">
            <a:off x="3557130" y="3864188"/>
            <a:ext cx="4669084" cy="495130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67" name="Oval 59"/>
          <p:cNvSpPr>
            <a:spLocks noChangeAspect="1" noChangeArrowheads="1"/>
          </p:cNvSpPr>
          <p:nvPr/>
        </p:nvSpPr>
        <p:spPr bwMode="auto">
          <a:xfrm>
            <a:off x="6676251" y="7057813"/>
            <a:ext cx="234809" cy="23480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73" name="Text Box 65"/>
          <p:cNvSpPr txBox="1">
            <a:spLocks noChangeArrowheads="1"/>
          </p:cNvSpPr>
          <p:nvPr/>
        </p:nvSpPr>
        <p:spPr bwMode="auto">
          <a:xfrm>
            <a:off x="1943947" y="3312167"/>
            <a:ext cx="1957493" cy="56899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4</a:t>
            </a: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+ 4</a:t>
            </a: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160</a:t>
            </a:r>
          </a:p>
        </p:txBody>
      </p:sp>
      <p:sp>
        <p:nvSpPr>
          <p:cNvPr id="478274" name="Text Box 66"/>
          <p:cNvSpPr txBox="1">
            <a:spLocks noChangeArrowheads="1"/>
          </p:cNvSpPr>
          <p:nvPr/>
        </p:nvSpPr>
        <p:spPr bwMode="auto">
          <a:xfrm>
            <a:off x="4519918" y="3312167"/>
            <a:ext cx="2341644" cy="5703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35</a:t>
            </a: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+ 20</a:t>
            </a: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1190</a:t>
            </a:r>
            <a:endParaRPr kumimoji="1" lang="en-US" sz="20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478277" name="Text Box 69"/>
          <p:cNvSpPr txBox="1">
            <a:spLocks noChangeArrowheads="1"/>
          </p:cNvSpPr>
          <p:nvPr/>
        </p:nvSpPr>
        <p:spPr bwMode="auto">
          <a:xfrm>
            <a:off x="5355449" y="7213601"/>
            <a:ext cx="151497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(26, 14)</a:t>
            </a:r>
          </a:p>
        </p:txBody>
      </p:sp>
      <p:sp>
        <p:nvSpPr>
          <p:cNvPr id="478280" name="Text Box 72"/>
          <p:cNvSpPr txBox="1">
            <a:spLocks noChangeArrowheads="1"/>
          </p:cNvSpPr>
          <p:nvPr/>
        </p:nvSpPr>
        <p:spPr bwMode="auto">
          <a:xfrm>
            <a:off x="7437120" y="6355650"/>
            <a:ext cx="2605476" cy="8781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 4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A 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+   4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  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  <a:sym typeface="Symbol" pitchFamily="80" charset="2"/>
              </a:rPr>
              <a:t>=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 160</a:t>
            </a:r>
            <a:b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35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+ 20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  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  <a:sym typeface="Symbol" pitchFamily="80" charset="2"/>
              </a:rPr>
              <a:t>=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1190</a:t>
            </a:r>
          </a:p>
        </p:txBody>
      </p:sp>
      <p:sp>
        <p:nvSpPr>
          <p:cNvPr id="478282" name="AutoShape 74"/>
          <p:cNvSpPr>
            <a:spLocks/>
          </p:cNvSpPr>
          <p:nvPr/>
        </p:nvSpPr>
        <p:spPr bwMode="auto">
          <a:xfrm>
            <a:off x="7263272" y="6384995"/>
            <a:ext cx="178364" cy="751841"/>
          </a:xfrm>
          <a:prstGeom prst="leftBrace">
            <a:avLst>
              <a:gd name="adj1" fmla="val 35127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12154-AB85-42CF-B51C-EC9BE7FD992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Basic Feasible Solution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6" y="1300480"/>
            <a:ext cx="11505636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Let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{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i="1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kumimoji="0" lang="en-US" sz="2400" i="1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}.</a:t>
            </a:r>
            <a:r>
              <a:rPr kumimoji="0" lang="en-US" sz="2400" dirty="0">
                <a:solidFill>
                  <a:schemeClr val="tx1"/>
                </a:solidFill>
              </a:rPr>
              <a:t> For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</a:t>
            </a:r>
            <a:r>
              <a:rPr kumimoji="0" lang="en-US" sz="2400" dirty="0">
                <a:solidFill>
                  <a:schemeClr val="tx1"/>
                </a:solidFill>
              </a:rPr>
              <a:t> define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 {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j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 err="1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solidFill>
                  <a:schemeClr val="tx1"/>
                </a:solidFill>
                <a:latin typeface="Times" pitchFamily="80" charset="0"/>
              </a:rPr>
              <a:t>j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&gt;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}. </a:t>
            </a:r>
            <a:r>
              <a:rPr kumimoji="0" lang="en-US" sz="2400" dirty="0">
                <a:solidFill>
                  <a:schemeClr val="tx1"/>
                </a:solidFill>
              </a:rPr>
              <a:t>Then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is a vertex </a:t>
            </a:r>
            <a:r>
              <a:rPr kumimoji="0" lang="en-US" sz="2400" dirty="0" err="1">
                <a:solidFill>
                  <a:schemeClr val="tx1"/>
                </a:solidFill>
              </a:rPr>
              <a:t>iff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</a:rPr>
              <a:t> has linearly independent columns.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Notation.  </a:t>
            </a:r>
            <a:r>
              <a:rPr kumimoji="0" lang="en-US" sz="2400" dirty="0">
                <a:solidFill>
                  <a:schemeClr val="tx1"/>
                </a:solidFill>
              </a:rPr>
              <a:t>Let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</a:rPr>
              <a:t>set of column indices. Define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kumimoji="0" lang="en-US" sz="2400" dirty="0">
                <a:solidFill>
                  <a:schemeClr val="tx1"/>
                </a:solidFill>
                <a:sym typeface="Symbol" pitchFamily="80" charset="2"/>
              </a:rPr>
              <a:t>to be the subset</a:t>
            </a:r>
            <a:br>
              <a:rPr kumimoji="0" lang="en-US" sz="2400" dirty="0">
                <a:solidFill>
                  <a:schemeClr val="tx1"/>
                </a:solidFill>
                <a:sym typeface="Symbol" pitchFamily="80" charset="2"/>
              </a:rPr>
            </a:br>
            <a:r>
              <a:rPr kumimoji="0" lang="en-US" sz="2400" dirty="0">
                <a:solidFill>
                  <a:schemeClr val="tx1"/>
                </a:solidFill>
                <a:sym typeface="Symbol" pitchFamily="80" charset="2"/>
              </a:rPr>
              <a:t>of columns of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kumimoji="0" lang="en-US" sz="2400" dirty="0">
                <a:solidFill>
                  <a:schemeClr val="tx1"/>
                </a:solidFill>
              </a:rPr>
              <a:t> indexed by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.</a:t>
            </a:r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Ex.</a:t>
            </a:r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</p:txBody>
      </p:sp>
      <p:graphicFrame>
        <p:nvGraphicFramePr>
          <p:cNvPr id="592900" name="Object 4"/>
          <p:cNvGraphicFramePr>
            <a:graphicFrameLocks noChangeAspect="1"/>
          </p:cNvGraphicFramePr>
          <p:nvPr/>
        </p:nvGraphicFramePr>
        <p:xfrm>
          <a:off x="3833707" y="5023556"/>
          <a:ext cx="3919502" cy="1246293"/>
        </p:xfrm>
        <a:graphic>
          <a:graphicData uri="http://schemas.openxmlformats.org/presentationml/2006/ole">
            <p:oleObj spid="_x0000_s28742" name="Equation" r:id="rId4" imgW="2754217" imgH="874739" progId="Equation.3">
              <p:embed/>
            </p:oleObj>
          </a:graphicData>
        </a:graphic>
      </p:graphicFrame>
      <p:graphicFrame>
        <p:nvGraphicFramePr>
          <p:cNvPr id="592901" name="Object 5"/>
          <p:cNvGraphicFramePr>
            <a:graphicFrameLocks noChangeAspect="1"/>
          </p:cNvGraphicFramePr>
          <p:nvPr/>
        </p:nvGraphicFramePr>
        <p:xfrm>
          <a:off x="3434081" y="6944924"/>
          <a:ext cx="4912924" cy="1679787"/>
        </p:xfrm>
        <a:graphic>
          <a:graphicData uri="http://schemas.openxmlformats.org/presentationml/2006/ole">
            <p:oleObj spid="_x0000_s28743" name="Equation" r:id="rId5" imgW="3452686" imgH="118100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F93F-1C36-45D4-B106-0D7B2717809D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Basic Feasible Solution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670454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Let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{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i="1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kumimoji="0" lang="en-US" sz="2400" i="1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}.</a:t>
            </a:r>
            <a:r>
              <a:rPr kumimoji="0" lang="en-US" sz="2400" dirty="0">
                <a:solidFill>
                  <a:schemeClr val="tx1"/>
                </a:solidFill>
              </a:rPr>
              <a:t> For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</a:t>
            </a:r>
            <a:r>
              <a:rPr kumimoji="0" lang="en-US" sz="2400" dirty="0">
                <a:solidFill>
                  <a:schemeClr val="tx1"/>
                </a:solidFill>
              </a:rPr>
              <a:t> define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 {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j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 err="1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solidFill>
                  <a:schemeClr val="tx1"/>
                </a:solidFill>
                <a:latin typeface="Times" pitchFamily="80" charset="0"/>
              </a:rPr>
              <a:t>j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&gt;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}.</a:t>
            </a:r>
            <a:b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</a:br>
            <a:r>
              <a:rPr kumimoji="0" lang="en-US" sz="2400" dirty="0">
                <a:solidFill>
                  <a:schemeClr val="tx1"/>
                </a:solidFill>
              </a:rPr>
              <a:t>Then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is a vertex </a:t>
            </a:r>
            <a:r>
              <a:rPr kumimoji="0" lang="en-US" sz="2400" dirty="0" err="1">
                <a:solidFill>
                  <a:schemeClr val="tx1"/>
                </a:solidFill>
              </a:rPr>
              <a:t>iff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</a:rPr>
              <a:t> has linearly independent columns.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Pf. 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(</a:t>
            </a:r>
            <a:r>
              <a:rPr kumimoji="0" lang="en-US" sz="2400" dirty="0" smtClean="0"/>
              <a:t> </a:t>
            </a:r>
            <a:endParaRPr kumimoji="0" lang="en-US" sz="2400" dirty="0"/>
          </a:p>
          <a:p>
            <a:pPr lvl="1"/>
            <a:r>
              <a:rPr kumimoji="0" lang="en-US" sz="2400" dirty="0"/>
              <a:t>Assume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/>
              <a:t> is not a vertex.</a:t>
            </a:r>
          </a:p>
          <a:p>
            <a:pPr lvl="1"/>
            <a:r>
              <a:rPr kumimoji="0" lang="en-US" sz="2400" dirty="0"/>
              <a:t>There exist direction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800" dirty="0" smtClean="0">
                <a:latin typeface="Times" pitchFamily="80" charset="0"/>
                <a:sym typeface="Symbol" pitchFamily="80" charset="2"/>
              </a:rPr>
              <a:t>not equal to</a:t>
            </a:r>
            <a:r>
              <a:rPr kumimoji="0" lang="en-US" sz="2800" dirty="0" smtClean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 such that 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±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/>
              <a:t> </a:t>
            </a:r>
            <a:r>
              <a:rPr kumimoji="0" lang="en-US" sz="2400" i="1" dirty="0">
                <a:latin typeface="Times" pitchFamily="80" charset="0"/>
              </a:rPr>
              <a:t>P</a:t>
            </a:r>
            <a:r>
              <a:rPr kumimoji="0" lang="en-US" sz="2400" dirty="0"/>
              <a:t>.</a:t>
            </a:r>
          </a:p>
          <a:p>
            <a:pPr lvl="1"/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= 0</a:t>
            </a:r>
            <a:r>
              <a:rPr kumimoji="0" lang="en-US" sz="2400" dirty="0"/>
              <a:t> because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dirty="0">
                <a:latin typeface="Times" pitchFamily="80" charset="0"/>
              </a:rPr>
              <a:t>(</a:t>
            </a:r>
            <a:r>
              <a:rPr kumimoji="0" lang="en-US" sz="2400" i="1" dirty="0">
                <a:latin typeface="Times" pitchFamily="80" charset="0"/>
              </a:rPr>
              <a:t>x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±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) =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dirty="0">
                <a:latin typeface="Times" pitchFamily="80" charset="0"/>
              </a:rPr>
              <a:t>.</a:t>
            </a:r>
            <a:endParaRPr kumimoji="0" lang="en-US" sz="2400" dirty="0"/>
          </a:p>
          <a:p>
            <a:pPr lvl="1"/>
            <a:r>
              <a:rPr kumimoji="0" lang="en-US" sz="2400" dirty="0"/>
              <a:t>Define </a:t>
            </a:r>
            <a:r>
              <a:rPr kumimoji="0" lang="en-US" sz="2400" i="1" dirty="0">
                <a:latin typeface="Times" pitchFamily="80" charset="0"/>
              </a:rPr>
              <a:t>B' </a:t>
            </a:r>
            <a:r>
              <a:rPr kumimoji="0" lang="en-US" sz="2400" dirty="0">
                <a:latin typeface="Times" pitchFamily="80" charset="0"/>
              </a:rPr>
              <a:t>= {</a:t>
            </a:r>
            <a:r>
              <a:rPr kumimoji="0" lang="en-US" sz="2400" i="1" dirty="0">
                <a:latin typeface="Times" pitchFamily="80" charset="0"/>
              </a:rPr>
              <a:t> j </a:t>
            </a:r>
            <a:r>
              <a:rPr kumimoji="0" lang="en-US" sz="2400" dirty="0">
                <a:latin typeface="Times" pitchFamily="80" charset="0"/>
              </a:rPr>
              <a:t>: </a:t>
            </a:r>
            <a:r>
              <a:rPr kumimoji="0" lang="en-US" sz="2400" dirty="0"/>
              <a:t> </a:t>
            </a:r>
            <a:r>
              <a:rPr kumimoji="0" lang="en-US" sz="2400" i="1" dirty="0" err="1">
                <a:latin typeface="Times" pitchFamily="80" charset="0"/>
              </a:rPr>
              <a:t>d</a:t>
            </a:r>
            <a:r>
              <a:rPr kumimoji="0" lang="en-US" sz="2400" i="1" baseline="-25000" dirty="0" err="1">
                <a:latin typeface="Times" pitchFamily="80" charset="0"/>
              </a:rPr>
              <a:t>j</a:t>
            </a:r>
            <a:r>
              <a:rPr kumimoji="0" lang="en-US" sz="2400" i="1" dirty="0">
                <a:latin typeface="Times" pitchFamily="80" charset="0"/>
              </a:rPr>
              <a:t> </a:t>
            </a:r>
            <a:r>
              <a:rPr kumimoji="0" lang="en-US" sz="2400" i="1" dirty="0" smtClean="0">
                <a:latin typeface="Symbol"/>
                <a:sym typeface="Symbol"/>
              </a:rPr>
              <a:t>not equal to </a:t>
            </a:r>
            <a:r>
              <a:rPr kumimoji="0" lang="en-US" sz="2400" i="1" dirty="0" smtClean="0"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latin typeface="Times" pitchFamily="80" charset="0"/>
              </a:rPr>
              <a:t>0 }.</a:t>
            </a:r>
            <a:endParaRPr kumimoji="0" lang="en-US" sz="2400" dirty="0"/>
          </a:p>
          <a:p>
            <a:pPr lvl="1"/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B'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/>
              <a:t>has linearly dependent columns since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800" dirty="0" smtClean="0">
                <a:latin typeface="Times" pitchFamily="80" charset="0"/>
                <a:sym typeface="Symbol" pitchFamily="80" charset="2"/>
              </a:rPr>
              <a:t>not equal to</a:t>
            </a:r>
            <a:r>
              <a:rPr kumimoji="0" lang="en-US" sz="2800" dirty="0" smtClean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.</a:t>
            </a:r>
          </a:p>
          <a:p>
            <a:pPr lvl="1"/>
            <a:r>
              <a:rPr kumimoji="0" lang="en-US" sz="2400" dirty="0"/>
              <a:t>Moreover, </a:t>
            </a:r>
            <a:r>
              <a:rPr kumimoji="0" lang="en-US" sz="2400" i="1" dirty="0" err="1">
                <a:latin typeface="Times" pitchFamily="80" charset="0"/>
                <a:ea typeface="ＭＳ Ｐゴシック" pitchFamily="80" charset="-128"/>
              </a:rPr>
              <a:t>d</a:t>
            </a:r>
            <a:r>
              <a:rPr kumimoji="0" lang="en-US" sz="2400" i="1" baseline="-25000" dirty="0" err="1">
                <a:latin typeface="Times" pitchFamily="80" charset="0"/>
                <a:ea typeface="ＭＳ Ｐゴシック" pitchFamily="80" charset="-128"/>
              </a:rPr>
              <a:t>j</a:t>
            </a:r>
            <a:r>
              <a:rPr kumimoji="0" lang="en-US" sz="2400" i="1" baseline="-25000" dirty="0">
                <a:latin typeface="Times" pitchFamily="80" charset="0"/>
                <a:ea typeface="ＭＳ Ｐゴシック" pitchFamily="80" charset="-128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= 0 </a:t>
            </a:r>
            <a:r>
              <a:rPr kumimoji="0" lang="en-US" sz="2400" dirty="0"/>
              <a:t>whenever</a:t>
            </a:r>
            <a:r>
              <a:rPr kumimoji="0" lang="en-US" sz="2400" dirty="0">
                <a:ea typeface="ＭＳ Ｐゴシック" pitchFamily="80" charset="-128"/>
              </a:rPr>
              <a:t> </a:t>
            </a:r>
            <a:r>
              <a:rPr kumimoji="0" lang="en-US" sz="2400" i="1" dirty="0" err="1">
                <a:latin typeface="Times" pitchFamily="80" charset="0"/>
                <a:ea typeface="ＭＳ Ｐゴシック" pitchFamily="80" charset="-128"/>
              </a:rPr>
              <a:t>x</a:t>
            </a:r>
            <a:r>
              <a:rPr kumimoji="0" lang="en-US" sz="2400" i="1" baseline="-25000" dirty="0" err="1">
                <a:latin typeface="Times" pitchFamily="80" charset="0"/>
                <a:ea typeface="ＭＳ Ｐゴシック" pitchFamily="80" charset="-128"/>
              </a:rPr>
              <a:t>j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 = 0</a:t>
            </a:r>
            <a:r>
              <a:rPr kumimoji="0" lang="en-US" sz="2400" dirty="0">
                <a:ea typeface="ＭＳ Ｐゴシック" pitchFamily="80" charset="-128"/>
              </a:rPr>
              <a:t> because </a:t>
            </a:r>
            <a:r>
              <a:rPr kumimoji="0" lang="en-US" sz="2400" i="1" dirty="0">
                <a:latin typeface="Times" pitchFamily="80" charset="0"/>
                <a:ea typeface="ＭＳ Ｐゴシック" pitchFamily="80" charset="-128"/>
              </a:rPr>
              <a:t>x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 ± </a:t>
            </a:r>
            <a:r>
              <a:rPr kumimoji="0" lang="en-US" sz="2400" i="1" dirty="0">
                <a:latin typeface="Times" pitchFamily="80" charset="0"/>
                <a:ea typeface="ＭＳ Ｐゴシック" pitchFamily="80" charset="-128"/>
              </a:rPr>
              <a:t>d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i="1" dirty="0" smtClean="0"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latin typeface="Times" pitchFamily="80" charset="0"/>
              </a:rPr>
              <a:t>0.</a:t>
            </a:r>
          </a:p>
          <a:p>
            <a:pPr lvl="1"/>
            <a:r>
              <a:rPr kumimoji="0" lang="en-US" sz="2400" dirty="0"/>
              <a:t>Thus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kumimoji="0" lang="en-US" sz="2400" i="1" dirty="0" smtClean="0">
                <a:latin typeface="Times" pitchFamily="80" charset="0"/>
              </a:rPr>
              <a:t>B’ </a:t>
            </a:r>
            <a:r>
              <a:rPr kumimoji="0" lang="en-US" sz="2400" i="1" dirty="0" smtClean="0">
                <a:latin typeface="cmsy10"/>
                <a:ea typeface="cmsy10"/>
                <a:cs typeface="cmsy10"/>
              </a:rPr>
              <a:t>µ</a:t>
            </a:r>
            <a:r>
              <a:rPr kumimoji="0" lang="en-US" sz="2400" dirty="0" smtClean="0"/>
              <a:t>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dirty="0"/>
              <a:t>, so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B'</a:t>
            </a:r>
            <a:r>
              <a:rPr kumimoji="0" lang="en-US" sz="2400" dirty="0"/>
              <a:t> is a </a:t>
            </a:r>
            <a:r>
              <a:rPr kumimoji="0" lang="en-US" sz="2400" dirty="0" err="1"/>
              <a:t>submatrix</a:t>
            </a:r>
            <a:r>
              <a:rPr kumimoji="0" lang="en-US" sz="2400" dirty="0"/>
              <a:t> of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</a:t>
            </a:r>
            <a:r>
              <a:rPr kumimoji="0" lang="en-US" sz="2400" dirty="0"/>
              <a:t>.</a:t>
            </a:r>
          </a:p>
          <a:p>
            <a:pPr lvl="1"/>
            <a:r>
              <a:rPr kumimoji="0" lang="en-US" sz="2400" dirty="0"/>
              <a:t>Therefore,</a:t>
            </a:r>
            <a:r>
              <a:rPr kumimoji="0" lang="en-US" sz="2400" i="1" dirty="0">
                <a:latin typeface="Times" pitchFamily="80" charset="0"/>
              </a:rPr>
              <a:t> A</a:t>
            </a:r>
            <a:r>
              <a:rPr kumimoji="0" lang="en-US" sz="2400" i="1" baseline="-25000" dirty="0">
                <a:latin typeface="Times" pitchFamily="80" charset="0"/>
              </a:rPr>
              <a:t>B</a:t>
            </a:r>
            <a:r>
              <a:rPr kumimoji="0" lang="en-US" sz="2400" dirty="0"/>
              <a:t> has linearly dependent columns.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8750-C422-4000-8EC1-98E587C0C4C7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Basic Feasible Solution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6" y="1300480"/>
            <a:ext cx="11505636" cy="7694507"/>
          </a:xfrm>
        </p:spPr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Let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{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i="1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kumimoji="0" lang="en-US" sz="2400" i="1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}.</a:t>
            </a:r>
            <a:r>
              <a:rPr kumimoji="0" lang="en-US" sz="2400" dirty="0">
                <a:solidFill>
                  <a:schemeClr val="tx1"/>
                </a:solidFill>
              </a:rPr>
              <a:t> For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</a:t>
            </a:r>
            <a:r>
              <a:rPr kumimoji="0" lang="en-US" sz="2400" dirty="0">
                <a:solidFill>
                  <a:schemeClr val="tx1"/>
                </a:solidFill>
              </a:rPr>
              <a:t> define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 {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j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 err="1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solidFill>
                  <a:schemeClr val="tx1"/>
                </a:solidFill>
                <a:latin typeface="Times" pitchFamily="80" charset="0"/>
              </a:rPr>
              <a:t>j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&gt;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}. </a:t>
            </a:r>
            <a:endParaRPr kumimoji="0" lang="en-US" sz="2400" dirty="0" smtClean="0">
              <a:solidFill>
                <a:schemeClr val="tx1"/>
              </a:solidFill>
              <a:latin typeface="Times" pitchFamily="80" charset="0"/>
            </a:endParaRPr>
          </a:p>
          <a:p>
            <a:r>
              <a:rPr kumimoji="0" lang="en-US" sz="2400" dirty="0" smtClean="0">
                <a:solidFill>
                  <a:schemeClr val="tx1"/>
                </a:solidFill>
              </a:rPr>
              <a:t>Then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</a:rPr>
              <a:t> is a vertex </a:t>
            </a:r>
            <a:r>
              <a:rPr kumimoji="0" lang="en-US" sz="2400" dirty="0" err="1">
                <a:solidFill>
                  <a:schemeClr val="tx1"/>
                </a:solidFill>
              </a:rPr>
              <a:t>iff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</a:rPr>
              <a:t> has linearly independent columns.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Pf.  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)</a:t>
            </a:r>
            <a:endParaRPr kumimoji="0" lang="en-US" sz="2400" dirty="0">
              <a:latin typeface="cmsy10"/>
            </a:endParaRPr>
          </a:p>
          <a:p>
            <a:pPr lvl="1"/>
            <a:r>
              <a:rPr kumimoji="0" lang="en-US" sz="2400" dirty="0"/>
              <a:t>Assume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</a:t>
            </a:r>
            <a:r>
              <a:rPr kumimoji="0" lang="en-US" sz="2400" dirty="0"/>
              <a:t> has linearly dependent columns.</a:t>
            </a:r>
          </a:p>
          <a:p>
            <a:pPr lvl="1"/>
            <a:r>
              <a:rPr kumimoji="0" lang="en-US" sz="2400" dirty="0"/>
              <a:t>There exist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800" dirty="0" smtClean="0">
                <a:latin typeface="Times" pitchFamily="80" charset="0"/>
                <a:sym typeface="Symbol" pitchFamily="80" charset="2"/>
              </a:rPr>
              <a:t>not equal to</a:t>
            </a:r>
            <a:r>
              <a:rPr kumimoji="0" lang="en-US" sz="2800" dirty="0" smtClean="0">
                <a:latin typeface="Times" pitchFamily="80" charset="0"/>
              </a:rPr>
              <a:t>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 such that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 </a:t>
            </a:r>
            <a:r>
              <a:rPr kumimoji="0" lang="en-US" sz="2400" dirty="0">
                <a:latin typeface="Times" pitchFamily="80" charset="0"/>
              </a:rPr>
              <a:t>= 0.</a:t>
            </a:r>
          </a:p>
          <a:p>
            <a:pPr lvl="1"/>
            <a:r>
              <a:rPr kumimoji="0" lang="en-US" sz="2400" dirty="0"/>
              <a:t>Extend </a:t>
            </a:r>
            <a:r>
              <a:rPr kumimoji="0" lang="en-US" sz="2400" i="1" dirty="0">
                <a:latin typeface="Times" pitchFamily="80" charset="0"/>
              </a:rPr>
              <a:t>d</a:t>
            </a:r>
            <a:r>
              <a:rPr kumimoji="0" lang="en-US" sz="2400" dirty="0"/>
              <a:t> to </a:t>
            </a:r>
            <a:r>
              <a:rPr lang="en-US" sz="2400" dirty="0" err="1">
                <a:sym typeface="Symbol" pitchFamily="80" charset="2"/>
              </a:rPr>
              <a:t>R</a:t>
            </a:r>
            <a:r>
              <a:rPr lang="en-US" sz="2400" i="1" baseline="30000" dirty="0" err="1" smtClean="0">
                <a:latin typeface="Times" pitchFamily="80" charset="0"/>
              </a:rPr>
              <a:t>n</a:t>
            </a:r>
            <a:r>
              <a:rPr kumimoji="0" lang="en-US" sz="2400" dirty="0" smtClean="0"/>
              <a:t> </a:t>
            </a:r>
            <a:r>
              <a:rPr kumimoji="0" lang="en-US" sz="2400" dirty="0"/>
              <a:t>by adding </a:t>
            </a:r>
            <a:r>
              <a:rPr kumimoji="0" lang="en-US" sz="2400" dirty="0">
                <a:latin typeface="Times" pitchFamily="80" charset="0"/>
              </a:rPr>
              <a:t>0</a:t>
            </a:r>
            <a:r>
              <a:rPr kumimoji="0" lang="en-US" sz="2400" dirty="0"/>
              <a:t> components.</a:t>
            </a:r>
          </a:p>
          <a:p>
            <a:pPr lvl="1"/>
            <a:r>
              <a:rPr kumimoji="0" lang="en-US" sz="2400" dirty="0"/>
              <a:t>Now,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d </a:t>
            </a:r>
            <a:r>
              <a:rPr kumimoji="0" lang="en-US" sz="2400" dirty="0">
                <a:latin typeface="Times" pitchFamily="80" charset="0"/>
              </a:rPr>
              <a:t>= 0 </a:t>
            </a:r>
            <a:r>
              <a:rPr kumimoji="0" lang="en-US" sz="2400" dirty="0"/>
              <a:t>and </a:t>
            </a:r>
            <a:r>
              <a:rPr kumimoji="0" lang="en-US" sz="2400" i="1" dirty="0" err="1">
                <a:latin typeface="Times" pitchFamily="80" charset="0"/>
                <a:ea typeface="ＭＳ Ｐゴシック" pitchFamily="80" charset="-128"/>
              </a:rPr>
              <a:t>d</a:t>
            </a:r>
            <a:r>
              <a:rPr kumimoji="0" lang="en-US" sz="2400" i="1" baseline="-25000" dirty="0" err="1">
                <a:latin typeface="Times" pitchFamily="80" charset="0"/>
                <a:ea typeface="ＭＳ Ｐゴシック" pitchFamily="80" charset="-128"/>
              </a:rPr>
              <a:t>j</a:t>
            </a:r>
            <a:r>
              <a:rPr kumimoji="0" lang="en-US" sz="2400" i="1" baseline="-25000" dirty="0">
                <a:latin typeface="Times" pitchFamily="80" charset="0"/>
                <a:ea typeface="ＭＳ Ｐゴシック" pitchFamily="80" charset="-128"/>
              </a:rPr>
              <a:t>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= 0 </a:t>
            </a:r>
            <a:r>
              <a:rPr kumimoji="0" lang="en-US" sz="2400" dirty="0"/>
              <a:t>whenever</a:t>
            </a:r>
            <a:r>
              <a:rPr kumimoji="0" lang="en-US" sz="2400" dirty="0">
                <a:ea typeface="ＭＳ Ｐゴシック" pitchFamily="80" charset="-128"/>
              </a:rPr>
              <a:t> </a:t>
            </a:r>
            <a:r>
              <a:rPr kumimoji="0" lang="en-US" sz="2400" i="1" dirty="0" err="1">
                <a:latin typeface="Times" pitchFamily="80" charset="0"/>
                <a:ea typeface="ＭＳ Ｐゴシック" pitchFamily="80" charset="-128"/>
              </a:rPr>
              <a:t>x</a:t>
            </a:r>
            <a:r>
              <a:rPr kumimoji="0" lang="en-US" sz="2400" i="1" baseline="-25000" dirty="0" err="1">
                <a:latin typeface="Times" pitchFamily="80" charset="0"/>
                <a:ea typeface="ＭＳ Ｐゴシック" pitchFamily="80" charset="-128"/>
              </a:rPr>
              <a:t>j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 = 0</a:t>
            </a:r>
            <a:r>
              <a:rPr kumimoji="0" lang="en-US" sz="2400" dirty="0">
                <a:ea typeface="ＭＳ Ｐゴシック" pitchFamily="80" charset="-128"/>
              </a:rPr>
              <a:t>.</a:t>
            </a:r>
          </a:p>
          <a:p>
            <a:pPr lvl="1"/>
            <a:r>
              <a:rPr kumimoji="0" lang="en-US" sz="2400" dirty="0"/>
              <a:t>For sufficiently small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dirty="0" smtClean="0">
                <a:latin typeface="Times" pitchFamily="80" charset="0"/>
              </a:rPr>
              <a:t>, </a:t>
            </a:r>
            <a:r>
              <a:rPr kumimoji="0" lang="en-US" sz="2400" dirty="0" smtClean="0"/>
              <a:t> </a:t>
            </a:r>
            <a:r>
              <a:rPr kumimoji="0" lang="en-US" sz="2400" i="1" dirty="0">
                <a:latin typeface="Times" pitchFamily="80" charset="0"/>
                <a:ea typeface="ＭＳ Ｐゴシック" pitchFamily="80" charset="-128"/>
              </a:rPr>
              <a:t>x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 ± </a:t>
            </a:r>
            <a:r>
              <a:rPr kumimoji="0"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kumimoji="0" lang="en-US" sz="2400" baseline="-25000" dirty="0" smtClean="0">
                <a:sym typeface="Symbol" pitchFamily="80" charset="2"/>
              </a:rPr>
              <a:t> </a:t>
            </a:r>
            <a:r>
              <a:rPr kumimoji="0" lang="en-US" sz="2400" i="1" dirty="0">
                <a:latin typeface="Times" pitchFamily="80" charset="0"/>
                <a:ea typeface="ＭＳ Ｐゴシック" pitchFamily="80" charset="-128"/>
              </a:rPr>
              <a:t>d </a:t>
            </a:r>
            <a:r>
              <a:rPr kumimoji="0" lang="en-US" sz="2400" dirty="0">
                <a:latin typeface="Times" pitchFamily="80" charset="0"/>
                <a:ea typeface="ＭＳ Ｐゴシック" pitchFamily="80" charset="-128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 smtClean="0"/>
              <a:t> </a:t>
            </a:r>
            <a:r>
              <a:rPr kumimoji="0" lang="en-US" sz="2400" i="1" dirty="0">
                <a:latin typeface="Times" pitchFamily="80" charset="0"/>
              </a:rPr>
              <a:t>P </a:t>
            </a:r>
            <a:r>
              <a:rPr kumimoji="0" lang="en-US" sz="2400" dirty="0">
                <a:latin typeface="Times" pitchFamily="80" charset="0"/>
              </a:rPr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 smtClean="0">
                <a:sym typeface="Symbol" pitchFamily="80" charset="2"/>
              </a:rPr>
              <a:t>  </a:t>
            </a:r>
            <a:r>
              <a:rPr kumimoji="0" lang="en-US" sz="2400" i="1" dirty="0">
                <a:latin typeface="Times" pitchFamily="80" charset="0"/>
                <a:ea typeface="ＭＳ Ｐゴシック" pitchFamily="80" charset="-128"/>
              </a:rPr>
              <a:t>x</a:t>
            </a:r>
            <a:r>
              <a:rPr kumimoji="0" lang="en-US" sz="2400" dirty="0">
                <a:sym typeface="Symbol" pitchFamily="80" charset="2"/>
              </a:rPr>
              <a:t> is not a vertex.  </a:t>
            </a:r>
            <a:endParaRPr lang="en-US" sz="2400" dirty="0">
              <a:sym typeface="Symbol" pitchFamily="80" charset="2"/>
            </a:endParaRPr>
          </a:p>
          <a:p>
            <a:pPr lvl="1"/>
            <a:endParaRPr kumimoji="0" lang="en-US" sz="2400" dirty="0">
              <a:sym typeface="Symbol" pitchFamily="80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May 20,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CS38 Lecture 15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41F90-1EA7-C64B-B1CA-090BFD765E7A}" type="slidenum">
              <a:rPr lang="en-US" sz="2000">
                <a:solidFill>
                  <a:srgbClr val="000000"/>
                </a:solidFill>
              </a:rPr>
              <a:pPr eaLnBrk="1" hangingPunct="1"/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Linear programming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simplex algorithm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LP duality</a:t>
            </a:r>
          </a:p>
          <a:p>
            <a:pPr lvl="1" eaLnBrk="1" hangingPunct="1"/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llipsoid algorithm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latin typeface="Arial" charset="0"/>
            </a:endParaRPr>
          </a:p>
          <a:p>
            <a:pPr lvl="1" algn="ctr" eaLnBrk="1" hangingPunct="1">
              <a:buNone/>
            </a:pPr>
            <a:endParaRPr lang="en-US" sz="2800" dirty="0" smtClean="0">
              <a:solidFill>
                <a:srgbClr val="333399"/>
              </a:solidFill>
              <a:latin typeface="Arial" charset="0"/>
            </a:endParaRPr>
          </a:p>
          <a:p>
            <a:pPr lvl="1" algn="ctr" eaLnBrk="1" hangingPunct="1">
              <a:buNone/>
            </a:pPr>
            <a:endParaRPr lang="en-US" sz="2800" dirty="0" smtClean="0">
              <a:solidFill>
                <a:srgbClr val="333399"/>
              </a:solidFill>
              <a:latin typeface="Arial" charset="0"/>
            </a:endParaRPr>
          </a:p>
          <a:p>
            <a:pPr lvl="1" algn="ctr" eaLnBrk="1" hangingPunct="1">
              <a:buNone/>
            </a:pPr>
            <a:r>
              <a:rPr lang="en-US" sz="2800" dirty="0" smtClean="0">
                <a:solidFill>
                  <a:srgbClr val="333399"/>
                </a:solidFill>
                <a:latin typeface="Arial" charset="0"/>
              </a:rPr>
              <a:t>* slides from Kevin Wayne</a:t>
            </a:r>
            <a:endParaRPr lang="en-US" dirty="0" smtClean="0">
              <a:solidFill>
                <a:srgbClr val="333399"/>
              </a:solidFill>
              <a:latin typeface="Arial" charset="0"/>
            </a:endParaRPr>
          </a:p>
          <a:p>
            <a:pPr lvl="1" eaLnBrk="1" hangingPunct="1"/>
            <a:endParaRPr lang="en-US" dirty="0" smtClean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5573-F475-4D7B-87FA-F4B0E0469863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Basic Feasible Solution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Theorem.  </a:t>
            </a:r>
            <a:r>
              <a:rPr kumimoji="0" lang="en-US" sz="2400" dirty="0">
                <a:solidFill>
                  <a:schemeClr val="tx1"/>
                </a:solidFill>
              </a:rPr>
              <a:t>Given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P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=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{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: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kumimoji="0" lang="en-US" sz="2400" i="1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kumimoji="0" lang="en-US" sz="2400" i="1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 },</a:t>
            </a:r>
            <a:r>
              <a:rPr kumimoji="0"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</a:rPr>
              <a:t>is a vertex </a:t>
            </a:r>
            <a:r>
              <a:rPr kumimoji="0" lang="en-US" sz="2400" dirty="0" err="1">
                <a:solidFill>
                  <a:schemeClr val="tx1"/>
                </a:solidFill>
              </a:rPr>
              <a:t>iff</a:t>
            </a:r>
            <a:r>
              <a:rPr kumimoji="0" lang="en-US" sz="2400" dirty="0">
                <a:solidFill>
                  <a:schemeClr val="tx1"/>
                </a:solidFill>
              </a:rPr>
              <a:t> there exists</a:t>
            </a:r>
            <a:br>
              <a:rPr kumimoji="0" lang="en-US" sz="2400" dirty="0">
                <a:solidFill>
                  <a:schemeClr val="tx1"/>
                </a:solidFill>
              </a:rPr>
            </a:b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 </a:t>
            </a:r>
            <a:r>
              <a:rPr kumimoji="0" lang="en-US" sz="2400" i="1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µ</a:t>
            </a:r>
            <a:r>
              <a:rPr kumimoji="0"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{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1, …,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 n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} </a:t>
            </a:r>
            <a:r>
              <a:rPr kumimoji="0" lang="en-US" sz="2400" dirty="0">
                <a:solidFill>
                  <a:schemeClr val="tx1"/>
                </a:solidFill>
              </a:rPr>
              <a:t>such |</a:t>
            </a:r>
            <a:r>
              <a:rPr kumimoji="0" lang="en-US" sz="2400" baseline="-25000" dirty="0">
                <a:solidFill>
                  <a:schemeClr val="tx1"/>
                </a:solidFill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baseline="-25000" dirty="0">
                <a:solidFill>
                  <a:schemeClr val="tx1"/>
                </a:solidFill>
              </a:rPr>
              <a:t> </a:t>
            </a:r>
            <a:r>
              <a:rPr kumimoji="0" lang="en-US" sz="2400" dirty="0">
                <a:solidFill>
                  <a:schemeClr val="tx1"/>
                </a:solidFill>
              </a:rPr>
              <a:t>|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m</a:t>
            </a:r>
            <a:r>
              <a:rPr kumimoji="0" lang="en-US" sz="2400" dirty="0">
                <a:solidFill>
                  <a:schemeClr val="tx1"/>
                </a:solidFill>
              </a:rPr>
              <a:t> and:</a:t>
            </a:r>
          </a:p>
          <a:p>
            <a:pPr lvl="1"/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</a:t>
            </a:r>
            <a:r>
              <a:rPr kumimoji="0" lang="en-US" sz="2400" dirty="0"/>
              <a:t> is nonsingular.</a:t>
            </a:r>
          </a:p>
          <a:p>
            <a:pPr lvl="1"/>
            <a:r>
              <a:rPr kumimoji="0" lang="en-US" sz="2400" i="1" dirty="0" err="1"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latin typeface="Times" pitchFamily="80" charset="0"/>
              </a:rPr>
              <a:t>B</a:t>
            </a:r>
            <a:r>
              <a:rPr kumimoji="0" lang="en-US" sz="2400" dirty="0"/>
              <a:t> </a:t>
            </a:r>
            <a:r>
              <a:rPr kumimoji="0" lang="en-US" sz="2400" dirty="0">
                <a:latin typeface="Times" pitchFamily="80" charset="0"/>
              </a:rPr>
              <a:t>= </a:t>
            </a:r>
            <a:r>
              <a:rPr kumimoji="0" lang="en-US" sz="2400" i="1" dirty="0">
                <a:latin typeface="Times" pitchFamily="80" charset="0"/>
              </a:rPr>
              <a:t>A</a:t>
            </a:r>
            <a:r>
              <a:rPr kumimoji="0" lang="en-US" sz="2400" i="1" baseline="-25000" dirty="0">
                <a:latin typeface="Times" pitchFamily="80" charset="0"/>
              </a:rPr>
              <a:t>B</a:t>
            </a:r>
            <a:r>
              <a:rPr kumimoji="0" lang="en-US" sz="2400" baseline="30000" dirty="0">
                <a:latin typeface="Times" pitchFamily="80" charset="0"/>
              </a:rPr>
              <a:t>-1</a:t>
            </a:r>
            <a:r>
              <a:rPr kumimoji="0" lang="en-US" sz="2400" i="1" dirty="0">
                <a:latin typeface="Times" pitchFamily="80" charset="0"/>
              </a:rPr>
              <a:t> b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>
                <a:latin typeface="Times" pitchFamily="80" charset="0"/>
              </a:rPr>
              <a:t>0.</a:t>
            </a:r>
            <a:endParaRPr kumimoji="0" lang="en-US" sz="2400" dirty="0"/>
          </a:p>
          <a:p>
            <a:pPr lvl="1"/>
            <a:r>
              <a:rPr kumimoji="0" lang="en-US" sz="2400" i="1" dirty="0" err="1"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latin typeface="Times" pitchFamily="80" charset="0"/>
              </a:rPr>
              <a:t>N</a:t>
            </a:r>
            <a:r>
              <a:rPr kumimoji="0" lang="en-US" sz="2400" dirty="0"/>
              <a:t> </a:t>
            </a:r>
            <a:r>
              <a:rPr kumimoji="0" lang="en-US" sz="2400" dirty="0">
                <a:latin typeface="Times" pitchFamily="80" charset="0"/>
              </a:rPr>
              <a:t>= 0.</a:t>
            </a:r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Pf.  </a:t>
            </a:r>
            <a:r>
              <a:rPr kumimoji="0" lang="en-US" sz="2400" dirty="0">
                <a:solidFill>
                  <a:schemeClr val="tx1"/>
                </a:solidFill>
              </a:rPr>
              <a:t>Augment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</a:rPr>
              <a:t> with linearly independent columns (if needed).   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•</a:t>
            </a:r>
            <a:endParaRPr kumimoji="0" lang="en-US" sz="2400" dirty="0">
              <a:solidFill>
                <a:schemeClr val="tx1"/>
              </a:solidFill>
            </a:endParaRP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>
              <a:buNone/>
            </a:pPr>
            <a:endParaRPr kumimoji="0" lang="en-US" sz="2400" dirty="0"/>
          </a:p>
          <a:p>
            <a:r>
              <a:rPr kumimoji="0" lang="en-US" sz="2400" dirty="0"/>
              <a:t>Assumption. 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A </a:t>
            </a:r>
            <a:r>
              <a:rPr kumimoji="0" lang="en-US" sz="2400" i="1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 err="1" smtClean="0">
                <a:solidFill>
                  <a:schemeClr val="tx1"/>
                </a:solidFill>
                <a:sym typeface="Symbol" pitchFamily="80" charset="2"/>
              </a:rPr>
              <a:t>R</a:t>
            </a:r>
            <a:r>
              <a:rPr kumimoji="0" lang="en-US" sz="2400" i="1" baseline="30000" dirty="0" err="1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m</a:t>
            </a:r>
            <a:r>
              <a:rPr kumimoji="0" lang="en-US" sz="2400" i="1" baseline="30000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i="1" baseline="300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80" charset="2"/>
              </a:rPr>
              <a:t>£</a:t>
            </a:r>
            <a:r>
              <a:rPr kumimoji="0" lang="en-US" sz="2400" i="1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i="1" baseline="30000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n</a:t>
            </a:r>
            <a:r>
              <a:rPr kumimoji="0" lang="en-US" sz="2400" i="1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dirty="0">
                <a:solidFill>
                  <a:schemeClr val="tx1"/>
                </a:solidFill>
              </a:rPr>
              <a:t>has full row rank.</a:t>
            </a:r>
            <a:endParaRPr kumimoji="0" lang="en-US" sz="2400" dirty="0"/>
          </a:p>
        </p:txBody>
      </p:sp>
      <p:sp>
        <p:nvSpPr>
          <p:cNvPr id="629766" name="Rectangle 6"/>
          <p:cNvSpPr>
            <a:spLocks noChangeArrowheads="1"/>
          </p:cNvSpPr>
          <p:nvPr/>
        </p:nvSpPr>
        <p:spPr bwMode="auto">
          <a:xfrm>
            <a:off x="5068712" y="3133796"/>
            <a:ext cx="2605476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basic feasible solution</a:t>
            </a:r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 flipH="1" flipV="1">
            <a:off x="4359771" y="2871894"/>
            <a:ext cx="559929" cy="33189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graphicFrame>
        <p:nvGraphicFramePr>
          <p:cNvPr id="629769" name="Object 9"/>
          <p:cNvGraphicFramePr>
            <a:graphicFrameLocks noChangeAspect="1"/>
          </p:cNvGraphicFramePr>
          <p:nvPr/>
        </p:nvGraphicFramePr>
        <p:xfrm>
          <a:off x="4206241" y="4985175"/>
          <a:ext cx="4208498" cy="1246293"/>
        </p:xfrm>
        <a:graphic>
          <a:graphicData uri="http://schemas.openxmlformats.org/presentationml/2006/ole">
            <p:oleObj spid="_x0000_s29766" name="Equation" r:id="rId4" imgW="2956927" imgH="874739" progId="Equation.3">
              <p:embed/>
            </p:oleObj>
          </a:graphicData>
        </a:graphic>
      </p:graphicFrame>
      <p:graphicFrame>
        <p:nvGraphicFramePr>
          <p:cNvPr id="629770" name="Object 10"/>
          <p:cNvGraphicFramePr>
            <a:graphicFrameLocks noChangeAspect="1"/>
          </p:cNvGraphicFramePr>
          <p:nvPr/>
        </p:nvGraphicFramePr>
        <p:xfrm>
          <a:off x="3093155" y="6310489"/>
          <a:ext cx="6466276" cy="1679787"/>
        </p:xfrm>
        <a:graphic>
          <a:graphicData uri="http://schemas.openxmlformats.org/presentationml/2006/ole">
            <p:oleObj spid="_x0000_s29767" name="Equation" r:id="rId5" imgW="4543356" imgH="1181008" progId="Equation.3">
              <p:embed/>
            </p:oleObj>
          </a:graphicData>
        </a:graphic>
      </p:graphicFrame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8902419" y="6459503"/>
            <a:ext cx="354470" cy="1361439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29772" name="Rectangle 12"/>
          <p:cNvSpPr>
            <a:spLocks noChangeArrowheads="1"/>
          </p:cNvSpPr>
          <p:nvPr/>
        </p:nvSpPr>
        <p:spPr bwMode="auto">
          <a:xfrm>
            <a:off x="6231467" y="6935893"/>
            <a:ext cx="354472" cy="381565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3854028" y="7561299"/>
            <a:ext cx="354470" cy="381564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77455-FB91-45B9-B255-EC036F4EDCA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Basic Feasible Solution:  Example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Basic feasible solutions.</a:t>
            </a:r>
          </a:p>
        </p:txBody>
      </p:sp>
      <p:sp>
        <p:nvSpPr>
          <p:cNvPr id="633860" name="Freeform 4"/>
          <p:cNvSpPr>
            <a:spLocks/>
          </p:cNvSpPr>
          <p:nvPr/>
        </p:nvSpPr>
        <p:spPr bwMode="auto">
          <a:xfrm>
            <a:off x="6648027" y="5099759"/>
            <a:ext cx="3458916" cy="297349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1" name="Line 5"/>
          <p:cNvSpPr>
            <a:spLocks noChangeShapeType="1"/>
          </p:cNvSpPr>
          <p:nvPr/>
        </p:nvSpPr>
        <p:spPr bwMode="auto">
          <a:xfrm flipV="1">
            <a:off x="6325166" y="8064223"/>
            <a:ext cx="4795520" cy="15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2" name="Line 6"/>
          <p:cNvSpPr>
            <a:spLocks noChangeShapeType="1"/>
          </p:cNvSpPr>
          <p:nvPr/>
        </p:nvSpPr>
        <p:spPr bwMode="auto">
          <a:xfrm rot="-5400000">
            <a:off x="4739076" y="6439745"/>
            <a:ext cx="37998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8063659" y="8093574"/>
            <a:ext cx="887306" cy="39485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5871356" y="6341539"/>
            <a:ext cx="882792" cy="39485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633865" name="Oval 9"/>
          <p:cNvSpPr>
            <a:spLocks noChangeAspect="1" noChangeArrowheads="1"/>
          </p:cNvSpPr>
          <p:nvPr/>
        </p:nvSpPr>
        <p:spPr bwMode="auto">
          <a:xfrm>
            <a:off x="7831106" y="5327790"/>
            <a:ext cx="205458" cy="205458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6" name="Oval 10"/>
          <p:cNvSpPr>
            <a:spLocks noChangeAspect="1" noChangeArrowheads="1"/>
          </p:cNvSpPr>
          <p:nvPr/>
        </p:nvSpPr>
        <p:spPr bwMode="auto">
          <a:xfrm>
            <a:off x="9258023" y="6653107"/>
            <a:ext cx="205458" cy="205457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7" name="Oval 11"/>
          <p:cNvSpPr>
            <a:spLocks noChangeAspect="1" noChangeArrowheads="1"/>
          </p:cNvSpPr>
          <p:nvPr/>
        </p:nvSpPr>
        <p:spPr bwMode="auto">
          <a:xfrm>
            <a:off x="6566749" y="5007187"/>
            <a:ext cx="205458" cy="205458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8" name="Oval 12"/>
          <p:cNvSpPr>
            <a:spLocks noChangeAspect="1" noChangeArrowheads="1"/>
          </p:cNvSpPr>
          <p:nvPr/>
        </p:nvSpPr>
        <p:spPr bwMode="auto">
          <a:xfrm>
            <a:off x="9982769" y="7937784"/>
            <a:ext cx="203200" cy="205458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7503725" y="4343405"/>
            <a:ext cx="1851378" cy="9170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Basis</a:t>
            </a:r>
            <a:b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{A, B,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 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}</a:t>
            </a:r>
            <a:b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633870" name="Oval 14"/>
          <p:cNvSpPr>
            <a:spLocks noChangeAspect="1" noChangeArrowheads="1"/>
          </p:cNvSpPr>
          <p:nvPr/>
        </p:nvSpPr>
        <p:spPr bwMode="auto">
          <a:xfrm>
            <a:off x="6559979" y="7953586"/>
            <a:ext cx="203200" cy="203200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9508639" y="6337020"/>
            <a:ext cx="1564639" cy="6554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{A, B,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 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}</a:t>
            </a:r>
            <a:b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633872" name="Text Box 16"/>
          <p:cNvSpPr txBox="1">
            <a:spLocks noChangeArrowheads="1"/>
          </p:cNvSpPr>
          <p:nvPr/>
        </p:nvSpPr>
        <p:spPr bwMode="auto">
          <a:xfrm>
            <a:off x="5182730" y="4803987"/>
            <a:ext cx="1463040" cy="6554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{B,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H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 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}</a:t>
            </a:r>
            <a:b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633873" name="Text Box 17"/>
          <p:cNvSpPr txBox="1">
            <a:spLocks noChangeArrowheads="1"/>
          </p:cNvSpPr>
          <p:nvPr/>
        </p:nvSpPr>
        <p:spPr bwMode="auto">
          <a:xfrm>
            <a:off x="6110682" y="8244843"/>
            <a:ext cx="1722685" cy="6554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{S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H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 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}</a:t>
            </a:r>
            <a:b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  <p:sp>
        <p:nvSpPr>
          <p:cNvPr id="633874" name="Text Box 18"/>
          <p:cNvSpPr txBox="1">
            <a:spLocks noChangeArrowheads="1"/>
          </p:cNvSpPr>
          <p:nvPr/>
        </p:nvSpPr>
        <p:spPr bwMode="auto">
          <a:xfrm>
            <a:off x="9592169" y="8107118"/>
            <a:ext cx="1634631" cy="6554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{A,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H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, S</a:t>
            </a:r>
            <a:r>
              <a:rPr kumimoji="1" lang="en-US" sz="1700" kern="1200" baseline="-250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 </a:t>
            </a: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}</a:t>
            </a:r>
            <a:b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graphicFrame>
        <p:nvGraphicFramePr>
          <p:cNvPr id="633875" name="Object 19"/>
          <p:cNvGraphicFramePr>
            <a:graphicFrameLocks noChangeAspect="1"/>
          </p:cNvGraphicFramePr>
          <p:nvPr/>
        </p:nvGraphicFramePr>
        <p:xfrm>
          <a:off x="4902205" y="1523999"/>
          <a:ext cx="7011895" cy="2362200"/>
        </p:xfrm>
        <a:graphic>
          <a:graphicData uri="http://schemas.openxmlformats.org/presentationml/2006/ole">
            <p:oleObj spid="_x0000_s30757" name="Equation" r:id="rId4" imgW="4911320" imgH="1548972" progId="Equation.3">
              <p:embed/>
            </p:oleObj>
          </a:graphicData>
        </a:graphic>
      </p:graphicFrame>
      <p:sp>
        <p:nvSpPr>
          <p:cNvPr id="633876" name="Text Box 20"/>
          <p:cNvSpPr txBox="1">
            <a:spLocks noChangeArrowheads="1"/>
          </p:cNvSpPr>
          <p:nvPr/>
        </p:nvSpPr>
        <p:spPr bwMode="auto">
          <a:xfrm>
            <a:off x="9039020" y="5097503"/>
            <a:ext cx="1971039" cy="9170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Infeasible</a:t>
            </a:r>
            <a:br>
              <a:rPr kumimoji="1"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{A, B, S</a:t>
            </a:r>
            <a:r>
              <a:rPr kumimoji="1" lang="en-US" sz="1700" kern="1200" baseline="-250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H </a:t>
            </a:r>
            <a:r>
              <a:rPr kumimoji="1"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}</a:t>
            </a:r>
            <a:br>
              <a:rPr kumimoji="1"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</a:br>
            <a:r>
              <a:rPr kumimoji="1" lang="en-US" sz="17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(19.41, 25.53)</a:t>
            </a:r>
          </a:p>
        </p:txBody>
      </p:sp>
      <p:sp>
        <p:nvSpPr>
          <p:cNvPr id="633877" name="Oval 21"/>
          <p:cNvSpPr>
            <a:spLocks noChangeAspect="1" noChangeArrowheads="1"/>
          </p:cNvSpPr>
          <p:nvPr/>
        </p:nvSpPr>
        <p:spPr bwMode="auto">
          <a:xfrm>
            <a:off x="8777112" y="5637107"/>
            <a:ext cx="205457" cy="205457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Simplex algorithm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22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8154-8DA5-4A15-8C95-B9B0DBDBE163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Simplex algorithm. </a:t>
            </a:r>
            <a:r>
              <a:rPr kumimoji="0" lang="en-US" sz="2400" dirty="0">
                <a:solidFill>
                  <a:schemeClr val="hlink"/>
                </a:solidFill>
              </a:rPr>
              <a:t>[George </a:t>
            </a:r>
            <a:r>
              <a:rPr kumimoji="0" lang="en-US" sz="2400" dirty="0" err="1">
                <a:solidFill>
                  <a:schemeClr val="hlink"/>
                </a:solidFill>
              </a:rPr>
              <a:t>Dantzig</a:t>
            </a:r>
            <a:r>
              <a:rPr kumimoji="0" lang="en-US" sz="2400" dirty="0">
                <a:solidFill>
                  <a:schemeClr val="hlink"/>
                </a:solidFill>
              </a:rPr>
              <a:t> 1947] </a:t>
            </a:r>
            <a:r>
              <a:rPr kumimoji="0" lang="en-US" sz="2400" dirty="0"/>
              <a:t> </a:t>
            </a:r>
            <a:r>
              <a:rPr kumimoji="0" lang="en-US" sz="2400" dirty="0">
                <a:solidFill>
                  <a:schemeClr val="tx1"/>
                </a:solidFill>
              </a:rPr>
              <a:t>Move from BFS to </a:t>
            </a:r>
            <a:r>
              <a:rPr kumimoji="0" lang="en-US" sz="2400" dirty="0">
                <a:solidFill>
                  <a:schemeClr val="accent1"/>
                </a:solidFill>
              </a:rPr>
              <a:t>adjacent</a:t>
            </a:r>
            <a:r>
              <a:rPr kumimoji="0" lang="en-US" sz="2400" dirty="0">
                <a:solidFill>
                  <a:schemeClr val="tx1"/>
                </a:solidFill>
              </a:rPr>
              <a:t> BFS, without decreasing objective function.</a:t>
            </a:r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Greedy property.  </a:t>
            </a:r>
            <a:r>
              <a:rPr kumimoji="0" lang="en-US" sz="2400" dirty="0">
                <a:solidFill>
                  <a:schemeClr val="tx1"/>
                </a:solidFill>
              </a:rPr>
              <a:t>BFS optimal </a:t>
            </a:r>
            <a:r>
              <a:rPr kumimoji="0" lang="en-US" sz="2400" dirty="0" err="1">
                <a:solidFill>
                  <a:schemeClr val="tx1"/>
                </a:solidFill>
              </a:rPr>
              <a:t>iff</a:t>
            </a:r>
            <a:r>
              <a:rPr kumimoji="0" lang="en-US" sz="2400" dirty="0">
                <a:solidFill>
                  <a:schemeClr val="tx1"/>
                </a:solidFill>
              </a:rPr>
              <a:t> no adjacent BFS is better.</a:t>
            </a:r>
            <a:endParaRPr kumimoji="0" lang="en-US" sz="2400" dirty="0"/>
          </a:p>
          <a:p>
            <a:r>
              <a:rPr kumimoji="0" lang="en-US" sz="2400" dirty="0"/>
              <a:t>Challenge.  </a:t>
            </a:r>
            <a:r>
              <a:rPr kumimoji="0" lang="en-US" sz="2400" dirty="0">
                <a:solidFill>
                  <a:schemeClr val="tx1"/>
                </a:solidFill>
              </a:rPr>
              <a:t>Number of BFS can be </a:t>
            </a:r>
            <a:r>
              <a:rPr kumimoji="0" lang="en-US" sz="2400" dirty="0">
                <a:solidFill>
                  <a:schemeClr val="accent1"/>
                </a:solidFill>
              </a:rPr>
              <a:t>exponential</a:t>
            </a:r>
            <a:r>
              <a:rPr kumimoji="0" lang="en-US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Intuition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825828" y="2902376"/>
            <a:ext cx="4477174" cy="4565227"/>
            <a:chOff x="2348" y="1599"/>
            <a:chExt cx="1814" cy="1906"/>
          </a:xfrm>
        </p:grpSpPr>
        <p:pic>
          <p:nvPicPr>
            <p:cNvPr id="624642" name="Picture 2" descr="polyto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8" y="1606"/>
              <a:ext cx="1814" cy="1899"/>
            </a:xfrm>
            <a:prstGeom prst="rect">
              <a:avLst/>
            </a:prstGeom>
            <a:noFill/>
          </p:spPr>
        </p:pic>
        <p:sp>
          <p:nvSpPr>
            <p:cNvPr id="624649" name="Oval 9"/>
            <p:cNvSpPr>
              <a:spLocks noChangeAspect="1" noChangeArrowheads="1"/>
            </p:cNvSpPr>
            <p:nvPr/>
          </p:nvSpPr>
          <p:spPr bwMode="auto">
            <a:xfrm>
              <a:off x="3443" y="3133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0" name="Oval 10"/>
            <p:cNvSpPr>
              <a:spLocks noChangeAspect="1" noChangeArrowheads="1"/>
            </p:cNvSpPr>
            <p:nvPr/>
          </p:nvSpPr>
          <p:spPr bwMode="auto">
            <a:xfrm>
              <a:off x="3454" y="2598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1" name="Oval 11"/>
            <p:cNvSpPr>
              <a:spLocks noChangeAspect="1" noChangeArrowheads="1"/>
            </p:cNvSpPr>
            <p:nvPr/>
          </p:nvSpPr>
          <p:spPr bwMode="auto">
            <a:xfrm>
              <a:off x="3578" y="2530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2" name="Oval 12"/>
            <p:cNvSpPr>
              <a:spLocks noChangeAspect="1" noChangeArrowheads="1"/>
            </p:cNvSpPr>
            <p:nvPr/>
          </p:nvSpPr>
          <p:spPr bwMode="auto">
            <a:xfrm>
              <a:off x="3583" y="2309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3" name="Oval 13"/>
            <p:cNvSpPr>
              <a:spLocks noChangeAspect="1" noChangeArrowheads="1"/>
            </p:cNvSpPr>
            <p:nvPr/>
          </p:nvSpPr>
          <p:spPr bwMode="auto">
            <a:xfrm>
              <a:off x="3708" y="2078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4" name="Oval 14"/>
            <p:cNvSpPr>
              <a:spLocks noChangeAspect="1" noChangeArrowheads="1"/>
            </p:cNvSpPr>
            <p:nvPr/>
          </p:nvSpPr>
          <p:spPr bwMode="auto">
            <a:xfrm>
              <a:off x="3477" y="2010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5" name="Oval 15"/>
            <p:cNvSpPr>
              <a:spLocks noChangeAspect="1" noChangeArrowheads="1"/>
            </p:cNvSpPr>
            <p:nvPr/>
          </p:nvSpPr>
          <p:spPr bwMode="auto">
            <a:xfrm>
              <a:off x="3308" y="1695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6" name="Oval 16"/>
            <p:cNvSpPr>
              <a:spLocks noChangeAspect="1" noChangeArrowheads="1"/>
            </p:cNvSpPr>
            <p:nvPr/>
          </p:nvSpPr>
          <p:spPr bwMode="auto">
            <a:xfrm>
              <a:off x="3201" y="1599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sp>
          <p:nvSpPr>
            <p:cNvPr id="624657" name="Oval 17"/>
            <p:cNvSpPr>
              <a:spLocks noChangeAspect="1" noChangeArrowheads="1"/>
            </p:cNvSpPr>
            <p:nvPr/>
          </p:nvSpPr>
          <p:spPr bwMode="auto">
            <a:xfrm>
              <a:off x="2695" y="1837"/>
              <a:ext cx="69" cy="69"/>
            </a:xfrm>
            <a:prstGeom prst="ellipse">
              <a:avLst/>
            </a:prstGeom>
            <a:solidFill>
              <a:srgbClr val="0033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2000" kern="1200" dirty="0" smtClean="0">
                <a:solidFill>
                  <a:srgbClr val="FFFFFF"/>
                </a:solidFill>
                <a:latin typeface="Lucida Sans" pitchFamily="80" charset="0"/>
                <a:cs typeface="+mn-cs"/>
              </a:endParaRPr>
            </a:p>
          </p:txBody>
        </p:sp>
        <p:cxnSp>
          <p:nvCxnSpPr>
            <p:cNvPr id="624659" name="AutoShape 19"/>
            <p:cNvCxnSpPr>
              <a:cxnSpLocks noChangeShapeType="1"/>
              <a:stCxn id="624649" idx="0"/>
              <a:endCxn id="624650" idx="4"/>
            </p:cNvCxnSpPr>
            <p:nvPr/>
          </p:nvCxnSpPr>
          <p:spPr bwMode="auto">
            <a:xfrm flipV="1">
              <a:off x="3478" y="2667"/>
              <a:ext cx="11" cy="466"/>
            </a:xfrm>
            <a:prstGeom prst="straightConnector1">
              <a:avLst/>
            </a:prstGeom>
            <a:noFill/>
            <a:ln w="50800">
              <a:solidFill>
                <a:schemeClr val="accent1">
                  <a:alpha val="50000"/>
                </a:schemeClr>
              </a:solidFill>
              <a:round/>
              <a:headEnd/>
              <a:tailEnd type="triangle" w="sm" len="sm"/>
            </a:ln>
          </p:spPr>
        </p:cxnSp>
        <p:sp>
          <p:nvSpPr>
            <p:cNvPr id="624660" name="Rectangle 20"/>
            <p:cNvSpPr>
              <a:spLocks noChangeArrowheads="1"/>
            </p:cNvSpPr>
            <p:nvPr/>
          </p:nvSpPr>
          <p:spPr bwMode="auto">
            <a:xfrm>
              <a:off x="3111" y="2848"/>
              <a:ext cx="28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1300259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r>
                <a:rPr lang="en-US" sz="1700" kern="1200" dirty="0" smtClean="0">
                  <a:solidFill>
                    <a:srgbClr val="CC0000"/>
                  </a:solidFill>
                  <a:latin typeface="Lucida Sans" pitchFamily="80" charset="0"/>
                  <a:cs typeface="+mn-cs"/>
                </a:rPr>
                <a:t>edge</a:t>
              </a:r>
            </a:p>
          </p:txBody>
        </p:sp>
      </p:grpSp>
      <p:sp>
        <p:nvSpPr>
          <p:cNvPr id="624661" name="Rectangle 21"/>
          <p:cNvSpPr>
            <a:spLocks noChangeArrowheads="1"/>
          </p:cNvSpPr>
          <p:nvPr/>
        </p:nvSpPr>
        <p:spPr bwMode="auto">
          <a:xfrm>
            <a:off x="2056843" y="2589674"/>
            <a:ext cx="5122923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replace one basic variable with another</a:t>
            </a:r>
          </a:p>
        </p:txBody>
      </p:sp>
      <p:sp>
        <p:nvSpPr>
          <p:cNvPr id="624663" name="Line 23"/>
          <p:cNvSpPr>
            <a:spLocks noChangeShapeType="1"/>
          </p:cNvSpPr>
          <p:nvPr/>
        </p:nvSpPr>
        <p:spPr bwMode="auto">
          <a:xfrm flipH="1" flipV="1">
            <a:off x="1831059" y="2352604"/>
            <a:ext cx="266418" cy="29125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3EB9-876F-4B71-8459-27E521EC745E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2114" name="Line 2"/>
          <p:cNvSpPr>
            <a:spLocks noChangeShapeType="1"/>
          </p:cNvSpPr>
          <p:nvPr/>
        </p:nvSpPr>
        <p:spPr bwMode="auto">
          <a:xfrm>
            <a:off x="438009" y="7168445"/>
            <a:ext cx="8701476" cy="0"/>
          </a:xfrm>
          <a:prstGeom prst="line">
            <a:avLst/>
          </a:prstGeom>
          <a:noFill/>
          <a:ln w="15875">
            <a:noFill/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Initialization</a:t>
            </a:r>
          </a:p>
        </p:txBody>
      </p:sp>
      <p:graphicFrame>
        <p:nvGraphicFramePr>
          <p:cNvPr id="602117" name="Object 5"/>
          <p:cNvGraphicFramePr>
            <a:graphicFrameLocks noChangeAspect="1"/>
          </p:cNvGraphicFramePr>
          <p:nvPr/>
        </p:nvGraphicFramePr>
        <p:xfrm>
          <a:off x="1221460" y="1697852"/>
          <a:ext cx="7803335" cy="3255150"/>
        </p:xfrm>
        <a:graphic>
          <a:graphicData uri="http://schemas.openxmlformats.org/presentationml/2006/ole">
            <p:oleObj spid="_x0000_s32805" name="Equation" r:id="rId4" imgW="4759287" imgH="1890494" progId="Equation.3">
              <p:embed/>
            </p:oleObj>
          </a:graphicData>
        </a:graphic>
      </p:graphicFrame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5054600" y="5562601"/>
            <a:ext cx="3467947" cy="2716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8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8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8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8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480 </a:t>
            </a:r>
            <a:b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8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160 </a:t>
            </a:r>
            <a:b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8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8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8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1190</a:t>
            </a:r>
          </a:p>
        </p:txBody>
      </p:sp>
      <p:sp>
        <p:nvSpPr>
          <p:cNvPr id="602120" name="Line 8"/>
          <p:cNvSpPr>
            <a:spLocks noChangeShapeType="1"/>
          </p:cNvSpPr>
          <p:nvPr/>
        </p:nvSpPr>
        <p:spPr bwMode="auto">
          <a:xfrm>
            <a:off x="1244036" y="2731911"/>
            <a:ext cx="699008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DC2-C56F-4119-A75C-16F002B36EEA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1076965" y="6170507"/>
          <a:ext cx="7443893" cy="2923822"/>
        </p:xfrm>
        <a:graphic>
          <a:graphicData uri="http://schemas.openxmlformats.org/presentationml/2006/ole">
            <p:oleObj spid="_x0000_s33860" name="Equation" r:id="rId4" imgW="5050132" imgH="1890494" progId="Equation.3">
              <p:embed/>
            </p:oleObj>
          </a:graphicData>
        </a:graphic>
      </p:graphicFrame>
      <p:sp>
        <p:nvSpPr>
          <p:cNvPr id="604164" name="Line 4"/>
          <p:cNvSpPr>
            <a:spLocks noChangeShapeType="1"/>
          </p:cNvSpPr>
          <p:nvPr/>
        </p:nvSpPr>
        <p:spPr bwMode="auto">
          <a:xfrm>
            <a:off x="438009" y="7168445"/>
            <a:ext cx="8701476" cy="0"/>
          </a:xfrm>
          <a:prstGeom prst="line">
            <a:avLst/>
          </a:prstGeom>
          <a:noFill/>
          <a:ln w="15875">
            <a:noFill/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4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Pivot 1</a:t>
            </a:r>
          </a:p>
        </p:txBody>
      </p:sp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948267" y="5143219"/>
            <a:ext cx="6827520" cy="5313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6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Substitute:  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= 1/15 (480 – 5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– 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600" i="1" kern="1200" baseline="-25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)</a:t>
            </a:r>
          </a:p>
        </p:txBody>
      </p:sp>
      <p:graphicFrame>
        <p:nvGraphicFramePr>
          <p:cNvPr id="604168" name="Object 8"/>
          <p:cNvGraphicFramePr>
            <a:graphicFrameLocks noChangeAspect="1"/>
          </p:cNvGraphicFramePr>
          <p:nvPr/>
        </p:nvGraphicFramePr>
        <p:xfrm>
          <a:off x="1221459" y="1697851"/>
          <a:ext cx="7030720" cy="2932854"/>
        </p:xfrm>
        <a:graphic>
          <a:graphicData uri="http://schemas.openxmlformats.org/presentationml/2006/ole">
            <p:oleObj spid="_x0000_s33861" name="Equation" r:id="rId5" imgW="4759287" imgH="1890494" progId="Equation.3">
              <p:embed/>
            </p:oleObj>
          </a:graphicData>
        </a:graphic>
      </p:graphicFrame>
      <p:sp>
        <p:nvSpPr>
          <p:cNvPr id="604169" name="Oval 9"/>
          <p:cNvSpPr>
            <a:spLocks noChangeArrowheads="1"/>
          </p:cNvSpPr>
          <p:nvPr/>
        </p:nvSpPr>
        <p:spPr bwMode="auto">
          <a:xfrm>
            <a:off x="2456462" y="2689333"/>
            <a:ext cx="896338" cy="552529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15875">
            <a:noFill/>
            <a:round/>
            <a:headEnd/>
            <a:tailEnd/>
          </a:ln>
          <a:effectLst/>
        </p:spPr>
        <p:txBody>
          <a:bodyPr lIns="130019" tIns="65010" rIns="130019" bIns="65010" anchor="ctr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4170" name="Line 10"/>
          <p:cNvSpPr>
            <a:spLocks noChangeShapeType="1"/>
          </p:cNvSpPr>
          <p:nvPr/>
        </p:nvSpPr>
        <p:spPr bwMode="auto">
          <a:xfrm>
            <a:off x="1244036" y="2731911"/>
            <a:ext cx="699008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4171" name="Line 11"/>
          <p:cNvSpPr>
            <a:spLocks noChangeShapeType="1"/>
          </p:cNvSpPr>
          <p:nvPr/>
        </p:nvSpPr>
        <p:spPr bwMode="auto">
          <a:xfrm>
            <a:off x="1095024" y="7224889"/>
            <a:ext cx="745066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4172" name="Text Box 12"/>
          <p:cNvSpPr txBox="1">
            <a:spLocks noChangeArrowheads="1"/>
          </p:cNvSpPr>
          <p:nvPr/>
        </p:nvSpPr>
        <p:spPr bwMode="auto">
          <a:xfrm>
            <a:off x="9536853" y="2255522"/>
            <a:ext cx="2609991" cy="197794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480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160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1190</a:t>
            </a:r>
          </a:p>
        </p:txBody>
      </p:sp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9541369" y="6892999"/>
            <a:ext cx="2609991" cy="197794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736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32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32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550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629B-4D1E-4210-8C35-A0ADFD6CAA3F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Pivot 1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Why </a:t>
            </a:r>
            <a:r>
              <a:rPr kumimoji="0" lang="en-US" sz="2400" dirty="0">
                <a:solidFill>
                  <a:schemeClr val="accent1"/>
                </a:solidFill>
              </a:rPr>
              <a:t>pivot</a:t>
            </a:r>
            <a:r>
              <a:rPr kumimoji="0" lang="en-US" sz="2400" dirty="0">
                <a:solidFill>
                  <a:schemeClr val="tx1"/>
                </a:solidFill>
              </a:rPr>
              <a:t> on column 2 (or 1)?</a:t>
            </a:r>
          </a:p>
          <a:p>
            <a:r>
              <a:rPr kumimoji="0" lang="en-US" sz="2400" dirty="0">
                <a:solidFill>
                  <a:schemeClr val="folHlink"/>
                </a:solidFill>
              </a:rPr>
              <a:t>A.</a:t>
            </a:r>
            <a:r>
              <a:rPr kumimoji="0" lang="en-US" sz="2400" dirty="0">
                <a:solidFill>
                  <a:schemeClr val="tx1"/>
                </a:solidFill>
              </a:rPr>
              <a:t>  Each unit increase in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kumimoji="0" lang="en-US" sz="2400" dirty="0">
                <a:solidFill>
                  <a:schemeClr val="tx1"/>
                </a:solidFill>
              </a:rPr>
              <a:t> increases objective value by $23.</a:t>
            </a:r>
          </a:p>
          <a:p>
            <a:endParaRPr kumimoji="0" lang="en-US" sz="2400" dirty="0"/>
          </a:p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Why pivot on row 2?</a:t>
            </a:r>
          </a:p>
          <a:p>
            <a:r>
              <a:rPr kumimoji="0" lang="en-US" sz="2400" dirty="0">
                <a:solidFill>
                  <a:schemeClr val="folHlink"/>
                </a:solidFill>
              </a:rPr>
              <a:t>A.</a:t>
            </a:r>
            <a:r>
              <a:rPr kumimoji="0" lang="en-US" sz="2400" dirty="0">
                <a:solidFill>
                  <a:schemeClr val="tx1"/>
                </a:solidFill>
              </a:rPr>
              <a:t>  Preserves feasibility by ensuring </a:t>
            </a:r>
            <a:r>
              <a:rPr kumimoji="0" lang="en-US" sz="2400" dirty="0" smtClean="0">
                <a:solidFill>
                  <a:schemeClr val="tx1"/>
                </a:solidFill>
              </a:rPr>
              <a:t>RHS </a:t>
            </a:r>
            <a:r>
              <a:rPr kumimoji="0"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solidFill>
                  <a:schemeClr val="tx1"/>
                </a:solidFill>
              </a:rPr>
              <a:t> </a:t>
            </a:r>
            <a:r>
              <a:rPr kumimoji="0"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kumimoji="0" lang="en-US" sz="2400" dirty="0">
                <a:solidFill>
                  <a:schemeClr val="tx1"/>
                </a:solidFill>
                <a:sym typeface="Symbol" pitchFamily="80" charset="2"/>
              </a:rPr>
              <a:t>0.</a:t>
            </a:r>
            <a:endParaRPr kumimoji="0"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06212" name="Object 4"/>
          <p:cNvGraphicFramePr>
            <a:graphicFrameLocks noChangeAspect="1"/>
          </p:cNvGraphicFramePr>
          <p:nvPr/>
        </p:nvGraphicFramePr>
        <p:xfrm>
          <a:off x="1221459" y="1697851"/>
          <a:ext cx="7030720" cy="2932854"/>
        </p:xfrm>
        <a:graphic>
          <a:graphicData uri="http://schemas.openxmlformats.org/presentationml/2006/ole">
            <p:oleObj spid="_x0000_s34855" name="Equation" r:id="rId4" imgW="4759287" imgH="1890494" progId="Equation.3">
              <p:embed/>
            </p:oleObj>
          </a:graphicData>
        </a:graphic>
      </p:graphicFrame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3851773" y="8220573"/>
            <a:ext cx="5252854" cy="60577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ts val="3698"/>
              </a:lnSpc>
              <a:spcBef>
                <a:spcPct val="0"/>
              </a:spcBef>
              <a:spcAft>
                <a:spcPct val="0"/>
              </a:spcAft>
              <a:buSzPct val="35000"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min ratio rule:  </a:t>
            </a:r>
            <a:r>
              <a:rPr lang="en-US" sz="20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min { 480/15,  160/4,  1190/20 }</a:t>
            </a:r>
          </a:p>
        </p:txBody>
      </p:sp>
      <p:sp>
        <p:nvSpPr>
          <p:cNvPr id="606218" name="Line 10"/>
          <p:cNvSpPr>
            <a:spLocks noChangeShapeType="1"/>
          </p:cNvSpPr>
          <p:nvPr/>
        </p:nvSpPr>
        <p:spPr bwMode="auto">
          <a:xfrm flipH="1" flipV="1">
            <a:off x="3854034" y="7924800"/>
            <a:ext cx="293511" cy="43349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6219" name="Text Box 11"/>
          <p:cNvSpPr txBox="1">
            <a:spLocks noChangeArrowheads="1"/>
          </p:cNvSpPr>
          <p:nvPr/>
        </p:nvSpPr>
        <p:spPr bwMode="auto">
          <a:xfrm>
            <a:off x="9536853" y="2255522"/>
            <a:ext cx="2609991" cy="197794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480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160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1190</a:t>
            </a:r>
          </a:p>
        </p:txBody>
      </p:sp>
      <p:sp>
        <p:nvSpPr>
          <p:cNvPr id="606220" name="Line 12"/>
          <p:cNvSpPr>
            <a:spLocks noChangeShapeType="1"/>
          </p:cNvSpPr>
          <p:nvPr/>
        </p:nvSpPr>
        <p:spPr bwMode="auto">
          <a:xfrm>
            <a:off x="1244036" y="2731911"/>
            <a:ext cx="699008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>
            <a:off x="6195342" y="8380873"/>
            <a:ext cx="812800" cy="33189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6222" name="Oval 14"/>
          <p:cNvSpPr>
            <a:spLocks noChangeArrowheads="1"/>
          </p:cNvSpPr>
          <p:nvPr/>
        </p:nvSpPr>
        <p:spPr bwMode="auto">
          <a:xfrm>
            <a:off x="2456462" y="2689333"/>
            <a:ext cx="896338" cy="552529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15875">
            <a:noFill/>
            <a:round/>
            <a:headEnd/>
            <a:tailEnd/>
          </a:ln>
          <a:effectLst/>
        </p:spPr>
        <p:txBody>
          <a:bodyPr lIns="130019" tIns="65010" rIns="130019" bIns="65010" anchor="ctr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6764-C1D6-410A-8C7E-99845DAE214A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Pivot 2</a:t>
            </a:r>
          </a:p>
        </p:txBody>
      </p:sp>
      <p:graphicFrame>
        <p:nvGraphicFramePr>
          <p:cNvPr id="608259" name="Object 3"/>
          <p:cNvGraphicFramePr>
            <a:graphicFrameLocks noChangeAspect="1"/>
          </p:cNvGraphicFramePr>
          <p:nvPr/>
        </p:nvGraphicFramePr>
        <p:xfrm>
          <a:off x="1076960" y="1544326"/>
          <a:ext cx="7441636" cy="2923823"/>
        </p:xfrm>
        <a:graphic>
          <a:graphicData uri="http://schemas.openxmlformats.org/presentationml/2006/ole">
            <p:oleObj spid="_x0000_s35908" name="Equation" r:id="rId4" imgW="5050132" imgH="1890494" progId="Equation.3">
              <p:embed/>
            </p:oleObj>
          </a:graphicData>
        </a:graphic>
      </p:graphicFrame>
      <p:graphicFrame>
        <p:nvGraphicFramePr>
          <p:cNvPr id="608260" name="Object 4"/>
          <p:cNvGraphicFramePr>
            <a:graphicFrameLocks noChangeAspect="1"/>
          </p:cNvGraphicFramePr>
          <p:nvPr/>
        </p:nvGraphicFramePr>
        <p:xfrm>
          <a:off x="1063416" y="6281141"/>
          <a:ext cx="7489048" cy="2932854"/>
        </p:xfrm>
        <a:graphic>
          <a:graphicData uri="http://schemas.openxmlformats.org/presentationml/2006/ole">
            <p:oleObj spid="_x0000_s35909" name="Equation" r:id="rId5" imgW="5087589" imgH="1890494" progId="Equation.3">
              <p:embed/>
            </p:oleObj>
          </a:graphicData>
        </a:graphic>
      </p:graphicFrame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541867" y="5201924"/>
            <a:ext cx="6827520" cy="5313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6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Substitute:  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= 3/8 (32 + 4/15 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600" i="1" kern="1200" baseline="-25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– 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600" i="1" kern="1200" baseline="-25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)</a:t>
            </a:r>
          </a:p>
        </p:txBody>
      </p:sp>
      <p:sp>
        <p:nvSpPr>
          <p:cNvPr id="608264" name="Line 8"/>
          <p:cNvSpPr>
            <a:spLocks noChangeShapeType="1"/>
          </p:cNvSpPr>
          <p:nvPr/>
        </p:nvSpPr>
        <p:spPr bwMode="auto">
          <a:xfrm>
            <a:off x="1052126" y="7312943"/>
            <a:ext cx="748679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8265" name="Oval 9"/>
          <p:cNvSpPr>
            <a:spLocks noChangeArrowheads="1"/>
          </p:cNvSpPr>
          <p:nvPr/>
        </p:nvSpPr>
        <p:spPr bwMode="auto">
          <a:xfrm>
            <a:off x="1160498" y="2980586"/>
            <a:ext cx="896338" cy="552529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15875">
            <a:noFill/>
            <a:round/>
            <a:headEnd/>
            <a:tailEnd/>
          </a:ln>
          <a:effectLst/>
        </p:spPr>
        <p:txBody>
          <a:bodyPr lIns="130019" tIns="65010" rIns="130019" bIns="65010" anchor="ctr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8266" name="Line 10"/>
          <p:cNvSpPr>
            <a:spLocks noChangeShapeType="1"/>
          </p:cNvSpPr>
          <p:nvPr/>
        </p:nvSpPr>
        <p:spPr bwMode="auto">
          <a:xfrm>
            <a:off x="1065673" y="2585156"/>
            <a:ext cx="745518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08267" name="Text Box 11"/>
          <p:cNvSpPr txBox="1">
            <a:spLocks noChangeArrowheads="1"/>
          </p:cNvSpPr>
          <p:nvPr/>
        </p:nvSpPr>
        <p:spPr bwMode="auto">
          <a:xfrm>
            <a:off x="9541369" y="1995880"/>
            <a:ext cx="2609991" cy="197794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736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32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32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550</a:t>
            </a:r>
          </a:p>
        </p:txBody>
      </p:sp>
      <p:sp>
        <p:nvSpPr>
          <p:cNvPr id="608268" name="Text Box 12"/>
          <p:cNvSpPr txBox="1">
            <a:spLocks noChangeArrowheads="1"/>
          </p:cNvSpPr>
          <p:nvPr/>
        </p:nvSpPr>
        <p:spPr bwMode="auto">
          <a:xfrm>
            <a:off x="9527822" y="6809459"/>
            <a:ext cx="2609991" cy="197794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800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28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12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8CD25-3079-4C35-82B3-C0C2DD3B1827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Optimality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When to stop pivoting?</a:t>
            </a:r>
          </a:p>
          <a:p>
            <a:r>
              <a:rPr kumimoji="0" lang="en-US" sz="2400" dirty="0">
                <a:solidFill>
                  <a:schemeClr val="folHlink"/>
                </a:solidFill>
              </a:rPr>
              <a:t>A.</a:t>
            </a:r>
            <a:r>
              <a:rPr kumimoji="0" lang="en-US" sz="2400" dirty="0">
                <a:solidFill>
                  <a:schemeClr val="tx1"/>
                </a:solidFill>
              </a:rPr>
              <a:t>  When all coefficients in top row are </a:t>
            </a:r>
            <a:r>
              <a:rPr kumimoji="0" lang="en-US" sz="2400" dirty="0" err="1">
                <a:solidFill>
                  <a:schemeClr val="tx1"/>
                </a:solidFill>
              </a:rPr>
              <a:t>nonpositive</a:t>
            </a:r>
            <a:r>
              <a:rPr kumimoji="0" lang="en-US" sz="2400" dirty="0">
                <a:solidFill>
                  <a:schemeClr val="tx1"/>
                </a:solidFill>
              </a:rPr>
              <a:t>.</a:t>
            </a:r>
          </a:p>
          <a:p>
            <a:pPr lvl="1"/>
            <a:endParaRPr kumimoji="0" lang="en-US" sz="2400" dirty="0"/>
          </a:p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Why is resulting solution optimal?</a:t>
            </a:r>
          </a:p>
          <a:p>
            <a:r>
              <a:rPr kumimoji="0" lang="en-US" sz="2400" dirty="0"/>
              <a:t>A.  </a:t>
            </a:r>
            <a:r>
              <a:rPr kumimoji="0" lang="en-US" sz="2400" dirty="0">
                <a:solidFill>
                  <a:schemeClr val="tx1"/>
                </a:solidFill>
              </a:rPr>
              <a:t>Any feasible solution satisfies system of equations in tableaux.</a:t>
            </a:r>
          </a:p>
          <a:p>
            <a:pPr lvl="1"/>
            <a:r>
              <a:rPr kumimoji="0" lang="en-US" sz="2400" dirty="0"/>
              <a:t>In particular:  </a:t>
            </a:r>
            <a:r>
              <a:rPr kumimoji="0" lang="en-US" sz="2400" i="1" dirty="0">
                <a:latin typeface="Times" pitchFamily="80" charset="0"/>
              </a:rPr>
              <a:t>Z</a:t>
            </a:r>
            <a:r>
              <a:rPr kumimoji="0" lang="en-US" sz="2400" dirty="0">
                <a:latin typeface="Times" pitchFamily="80" charset="0"/>
              </a:rPr>
              <a:t> = 800 – </a:t>
            </a:r>
            <a:r>
              <a:rPr kumimoji="0" lang="en-US" sz="2400" i="1" dirty="0">
                <a:latin typeface="Times" pitchFamily="80" charset="0"/>
              </a:rPr>
              <a:t>S</a:t>
            </a:r>
            <a:r>
              <a:rPr kumimoji="0" lang="en-US" sz="2400" i="1" baseline="-25000" dirty="0">
                <a:latin typeface="Times" pitchFamily="80" charset="0"/>
              </a:rPr>
              <a:t>C</a:t>
            </a:r>
            <a:r>
              <a:rPr kumimoji="0" lang="en-US" sz="2400" dirty="0">
                <a:latin typeface="Times" pitchFamily="80" charset="0"/>
              </a:rPr>
              <a:t> – 2 </a:t>
            </a:r>
            <a:r>
              <a:rPr kumimoji="0" lang="en-US" sz="2400" i="1" dirty="0">
                <a:latin typeface="Times" pitchFamily="80" charset="0"/>
              </a:rPr>
              <a:t>S</a:t>
            </a:r>
            <a:r>
              <a:rPr kumimoji="0" lang="en-US" sz="2400" i="1" baseline="-25000" dirty="0">
                <a:latin typeface="Times" pitchFamily="80" charset="0"/>
              </a:rPr>
              <a:t>H  </a:t>
            </a:r>
            <a:r>
              <a:rPr kumimoji="0" lang="en-US" sz="2400" i="1" dirty="0">
                <a:latin typeface="Times" pitchFamily="80" charset="0"/>
              </a:rPr>
              <a:t>, </a:t>
            </a:r>
            <a:r>
              <a:rPr kumimoji="0" lang="en-US" sz="2400" i="1" baseline="-25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S</a:t>
            </a:r>
            <a:r>
              <a:rPr kumimoji="0" lang="en-US" sz="2400" i="1" baseline="-25000" dirty="0">
                <a:latin typeface="Times" pitchFamily="80" charset="0"/>
              </a:rPr>
              <a:t>C </a:t>
            </a:r>
            <a:r>
              <a:rPr kumimoji="0"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latin typeface="Times" pitchFamily="80" charset="0"/>
                <a:sym typeface="Symbol" pitchFamily="80" charset="2"/>
              </a:rPr>
              <a:t>0</a:t>
            </a:r>
            <a:r>
              <a:rPr kumimoji="0" lang="en-US" sz="2400" i="1" dirty="0">
                <a:latin typeface="Times" pitchFamily="80" charset="0"/>
              </a:rPr>
              <a:t>, </a:t>
            </a:r>
            <a:r>
              <a:rPr kumimoji="0" lang="en-US" sz="2400" i="1" baseline="-25000" dirty="0">
                <a:latin typeface="Times" pitchFamily="80" charset="0"/>
              </a:rPr>
              <a:t> </a:t>
            </a:r>
            <a:r>
              <a:rPr kumimoji="0" lang="en-US" sz="2400" i="1" dirty="0">
                <a:latin typeface="Times" pitchFamily="80" charset="0"/>
              </a:rPr>
              <a:t>S</a:t>
            </a:r>
            <a:r>
              <a:rPr kumimoji="0" lang="en-US" sz="2400" i="1" baseline="-25000" dirty="0">
                <a:latin typeface="Times" pitchFamily="80" charset="0"/>
              </a:rPr>
              <a:t>H </a:t>
            </a:r>
            <a:r>
              <a:rPr kumimoji="0"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kumimoji="0" lang="en-US" sz="2400" dirty="0" smtClean="0">
                <a:latin typeface="Times" pitchFamily="80" charset="0"/>
                <a:sym typeface="Symbol" pitchFamily="80" charset="2"/>
              </a:rPr>
              <a:t> </a:t>
            </a:r>
            <a:r>
              <a:rPr kumimoji="0" lang="en-US" sz="2400" dirty="0">
                <a:latin typeface="Times" pitchFamily="80" charset="0"/>
                <a:sym typeface="Symbol" pitchFamily="80" charset="2"/>
              </a:rPr>
              <a:t>0.</a:t>
            </a:r>
            <a:endParaRPr kumimoji="0" lang="en-US" sz="2400" dirty="0">
              <a:latin typeface="Times" pitchFamily="80" charset="0"/>
            </a:endParaRPr>
          </a:p>
          <a:p>
            <a:pPr lvl="1"/>
            <a:r>
              <a:rPr kumimoji="0" lang="en-US" sz="2400" dirty="0"/>
              <a:t>Thus, optimal objective value </a:t>
            </a:r>
            <a:r>
              <a:rPr kumimoji="0" lang="en-US" sz="2400" i="1" dirty="0">
                <a:latin typeface="Times" pitchFamily="80" charset="0"/>
              </a:rPr>
              <a:t>Z</a:t>
            </a:r>
            <a:r>
              <a:rPr kumimoji="0" lang="en-US" sz="2400" dirty="0">
                <a:latin typeface="Times" pitchFamily="80" charset="0"/>
              </a:rPr>
              <a:t>*</a:t>
            </a:r>
            <a:r>
              <a:rPr kumimoji="0" lang="en-US" sz="2400" dirty="0"/>
              <a:t>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·</a:t>
            </a:r>
            <a:r>
              <a:rPr kumimoji="0" lang="en-US" sz="2400" dirty="0" smtClean="0">
                <a:sym typeface="Symbol" pitchFamily="80" charset="2"/>
              </a:rPr>
              <a:t> </a:t>
            </a:r>
            <a:r>
              <a:rPr kumimoji="0" lang="en-US" sz="2400" dirty="0">
                <a:latin typeface="Times" pitchFamily="80" charset="0"/>
              </a:rPr>
              <a:t>800.</a:t>
            </a:r>
            <a:endParaRPr kumimoji="0" lang="en-US" sz="2400" dirty="0">
              <a:sym typeface="Symbol" pitchFamily="80" charset="2"/>
            </a:endParaRPr>
          </a:p>
          <a:p>
            <a:pPr lvl="1"/>
            <a:r>
              <a:rPr kumimoji="0" lang="en-US" sz="2400" dirty="0"/>
              <a:t>C</a:t>
            </a:r>
            <a:r>
              <a:rPr kumimoji="0" lang="en-US" sz="2400" dirty="0">
                <a:sym typeface="Symbol" pitchFamily="80" charset="2"/>
              </a:rPr>
              <a:t>urrent BFS has value </a:t>
            </a:r>
            <a:r>
              <a:rPr kumimoji="0" lang="en-US" sz="2400" dirty="0">
                <a:latin typeface="Times" pitchFamily="80" charset="0"/>
              </a:rPr>
              <a:t>800  </a:t>
            </a:r>
            <a:r>
              <a:rPr kumimoji="0" lang="en-US" sz="2400" dirty="0" smtClean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 smtClean="0">
                <a:sym typeface="Symbol" pitchFamily="80" charset="2"/>
              </a:rPr>
              <a:t>  </a:t>
            </a:r>
            <a:r>
              <a:rPr kumimoji="0" lang="en-US" sz="2400" dirty="0">
                <a:sym typeface="Symbol" pitchFamily="80" charset="2"/>
              </a:rPr>
              <a:t>optimal.</a:t>
            </a:r>
          </a:p>
        </p:txBody>
      </p:sp>
      <p:graphicFrame>
        <p:nvGraphicFramePr>
          <p:cNvPr id="610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4424845"/>
              </p:ext>
            </p:extLst>
          </p:nvPr>
        </p:nvGraphicFramePr>
        <p:xfrm>
          <a:off x="1063416" y="5943601"/>
          <a:ext cx="7489048" cy="2932854"/>
        </p:xfrm>
        <a:graphic>
          <a:graphicData uri="http://schemas.openxmlformats.org/presentationml/2006/ole">
            <p:oleObj spid="_x0000_s36902" name="Equation" r:id="rId4" imgW="5087589" imgH="1890494" progId="Equation.3">
              <p:embed/>
            </p:oleObj>
          </a:graphicData>
        </a:graphic>
      </p:graphicFrame>
      <p:sp>
        <p:nvSpPr>
          <p:cNvPr id="610310" name="Line 6"/>
          <p:cNvSpPr>
            <a:spLocks noChangeShapeType="1"/>
          </p:cNvSpPr>
          <p:nvPr/>
        </p:nvSpPr>
        <p:spPr bwMode="auto">
          <a:xfrm>
            <a:off x="1052126" y="6975403"/>
            <a:ext cx="748679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9527822" y="6471922"/>
            <a:ext cx="2609991" cy="197794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Basis = {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,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}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C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H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Z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800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B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28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A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12 </a:t>
            </a:r>
            <a:b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</a:br>
            <a:r>
              <a:rPr kumimoji="1" lang="en-US" sz="2000" i="1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S</a:t>
            </a:r>
            <a:r>
              <a:rPr kumimoji="1" lang="en-US" sz="2000" i="1" kern="1200" baseline="-250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M</a:t>
            </a:r>
            <a:r>
              <a:rPr kumimoji="1" lang="en-US" sz="2000" kern="1200" dirty="0" smtClean="0">
                <a:solidFill>
                  <a:srgbClr val="4D4D4D"/>
                </a:solidFill>
                <a:latin typeface="Times" pitchFamily="80" charset="0"/>
                <a:cs typeface="+mn-cs"/>
              </a:rPr>
              <a:t> = 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44D01-C328-4E8A-A4A7-C7D510E5135F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26760" name="Rectangle 72"/>
          <p:cNvSpPr>
            <a:spLocks noChangeArrowheads="1"/>
          </p:cNvSpPr>
          <p:nvPr/>
        </p:nvSpPr>
        <p:spPr bwMode="auto">
          <a:xfrm>
            <a:off x="2844803" y="7349067"/>
            <a:ext cx="7529690" cy="16684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Tableaux:  Matrix Form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Initial simplex tableaux.</a:t>
            </a:r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Simplex tableaux corresponding to basis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dirty="0"/>
              <a:t>.</a:t>
            </a:r>
          </a:p>
        </p:txBody>
      </p:sp>
      <p:sp>
        <p:nvSpPr>
          <p:cNvPr id="626723" name="Rectangle 35"/>
          <p:cNvSpPr>
            <a:spLocks noChangeArrowheads="1"/>
          </p:cNvSpPr>
          <p:nvPr/>
        </p:nvSpPr>
        <p:spPr bwMode="auto">
          <a:xfrm>
            <a:off x="3005103" y="7425833"/>
            <a:ext cx="3447626" cy="94826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95029" tIns="195029" rIns="195029" bIns="195029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400" i="1" kern="12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x</a:t>
            </a:r>
            <a:r>
              <a:rPr lang="en-US" sz="2400" i="1" kern="1200" baseline="-250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lang="en-US" sz="2400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 </a:t>
            </a:r>
            <a:r>
              <a:rPr lang="en-US" sz="24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= </a:t>
            </a:r>
            <a:r>
              <a:rPr lang="en-US" sz="24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A</a:t>
            </a:r>
            <a:r>
              <a:rPr lang="en-US" sz="2400" i="1" kern="1200" baseline="-25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lang="en-US" sz="2400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-1 </a:t>
            </a:r>
            <a:r>
              <a:rPr lang="en-US" sz="24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b  </a:t>
            </a:r>
            <a:r>
              <a:rPr lang="en-US" sz="2400" i="1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kern="1200" dirty="0" smtClean="0">
                <a:solidFill>
                  <a:srgbClr val="000000"/>
                </a:solidFill>
                <a:latin typeface="Times" pitchFamily="80" charset="0"/>
                <a:cs typeface="+mn-cs"/>
                <a:sym typeface="Symbol" pitchFamily="80" charset="2"/>
              </a:rPr>
              <a:t>  0</a:t>
            </a:r>
            <a:endParaRPr lang="en-US" sz="2400" i="1" kern="1200" dirty="0" smtClean="0">
              <a:solidFill>
                <a:srgbClr val="000000"/>
              </a:solidFill>
              <a:latin typeface="Times" pitchFamily="80" charset="0"/>
              <a:cs typeface="+mn-cs"/>
            </a:endParaRPr>
          </a:p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400" i="1" kern="12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x</a:t>
            </a:r>
            <a:r>
              <a:rPr lang="en-US" sz="2400" i="1" kern="1200" baseline="-250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N</a:t>
            </a:r>
            <a:r>
              <a:rPr lang="en-US" sz="2400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 </a:t>
            </a:r>
            <a:r>
              <a:rPr lang="en-US" sz="24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= </a:t>
            </a:r>
            <a:r>
              <a:rPr lang="en-US" sz="24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0</a:t>
            </a:r>
            <a:endParaRPr lang="en-US" sz="2400" i="1" kern="1200" dirty="0" smtClean="0">
              <a:solidFill>
                <a:srgbClr val="000000"/>
              </a:solidFill>
              <a:latin typeface="Times" pitchFamily="80" charset="0"/>
              <a:cs typeface="+mn-cs"/>
            </a:endParaRPr>
          </a:p>
        </p:txBody>
      </p:sp>
      <p:sp>
        <p:nvSpPr>
          <p:cNvPr id="626724" name="Rectangle 36"/>
          <p:cNvSpPr>
            <a:spLocks noChangeArrowheads="1"/>
          </p:cNvSpPr>
          <p:nvPr/>
        </p:nvSpPr>
        <p:spPr bwMode="auto">
          <a:xfrm>
            <a:off x="3454400" y="8446349"/>
            <a:ext cx="3595261" cy="500642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4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basic feasible solution</a:t>
            </a:r>
          </a:p>
        </p:txBody>
      </p:sp>
      <p:graphicFrame>
        <p:nvGraphicFramePr>
          <p:cNvPr id="626740" name="Object 52"/>
          <p:cNvGraphicFramePr>
            <a:graphicFrameLocks noChangeAspect="1"/>
          </p:cNvGraphicFramePr>
          <p:nvPr/>
        </p:nvGraphicFramePr>
        <p:xfrm>
          <a:off x="1580451" y="5039363"/>
          <a:ext cx="6696569" cy="1413369"/>
        </p:xfrm>
        <a:graphic>
          <a:graphicData uri="http://schemas.openxmlformats.org/presentationml/2006/ole">
            <p:oleObj spid="_x0000_s37958" name="Equation" r:id="rId4" imgW="4148952" imgH="874739" progId="Equation.3">
              <p:embed/>
            </p:oleObj>
          </a:graphicData>
        </a:graphic>
      </p:graphicFrame>
      <p:graphicFrame>
        <p:nvGraphicFramePr>
          <p:cNvPr id="626751" name="Object 63"/>
          <p:cNvGraphicFramePr>
            <a:graphicFrameLocks noChangeAspect="1"/>
          </p:cNvGraphicFramePr>
          <p:nvPr/>
        </p:nvGraphicFramePr>
        <p:xfrm>
          <a:off x="2968985" y="2171982"/>
          <a:ext cx="3172177" cy="1898792"/>
        </p:xfrm>
        <a:graphic>
          <a:graphicData uri="http://schemas.openxmlformats.org/presentationml/2006/ole">
            <p:oleObj spid="_x0000_s37959" name="Equation" r:id="rId5" imgW="1967613" imgH="1181008" progId="Equation.3">
              <p:embed/>
            </p:oleObj>
          </a:graphicData>
        </a:graphic>
      </p:graphicFrame>
      <p:sp>
        <p:nvSpPr>
          <p:cNvPr id="626753" name="Rectangle 65"/>
          <p:cNvSpPr>
            <a:spLocks noChangeArrowheads="1"/>
          </p:cNvSpPr>
          <p:nvPr/>
        </p:nvSpPr>
        <p:spPr bwMode="auto">
          <a:xfrm>
            <a:off x="6683029" y="7410028"/>
            <a:ext cx="3447627" cy="94826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95029" tIns="195029" rIns="195029" bIns="195029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400" i="1" kern="12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c</a:t>
            </a:r>
            <a:r>
              <a:rPr lang="en-US" sz="2400" i="1" kern="1200" baseline="-250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N</a:t>
            </a:r>
            <a:r>
              <a:rPr lang="en-US" sz="2400" i="1" kern="1200" baseline="300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T</a:t>
            </a:r>
            <a:r>
              <a:rPr lang="en-US" sz="2400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 </a:t>
            </a:r>
            <a:r>
              <a:rPr lang="en-US" sz="2400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– </a:t>
            </a:r>
            <a:r>
              <a:rPr lang="en-US" sz="2400" i="1" kern="12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c</a:t>
            </a:r>
            <a:r>
              <a:rPr lang="en-US" sz="2400" i="1" kern="1200" baseline="-250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lang="en-US" sz="2400" i="1" kern="1200" baseline="30000" dirty="0" err="1" smtClean="0">
                <a:solidFill>
                  <a:srgbClr val="000000"/>
                </a:solidFill>
                <a:latin typeface="Times" pitchFamily="80" charset="0"/>
                <a:cs typeface="+mn-cs"/>
              </a:rPr>
              <a:t>T</a:t>
            </a:r>
            <a:r>
              <a:rPr lang="en-US" sz="2400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</a:t>
            </a:r>
            <a:r>
              <a:rPr lang="en-US" sz="24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A</a:t>
            </a:r>
            <a:r>
              <a:rPr lang="en-US" sz="2400" i="1" kern="1200" baseline="-25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B</a:t>
            </a:r>
            <a:r>
              <a:rPr lang="en-US" sz="2400" kern="1200" baseline="30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-1 </a:t>
            </a:r>
            <a:r>
              <a:rPr lang="en-US" sz="24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A</a:t>
            </a:r>
            <a:r>
              <a:rPr lang="en-US" sz="2400" i="1" kern="1200" baseline="-250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N</a:t>
            </a:r>
            <a:r>
              <a:rPr lang="en-US" sz="2400" i="1" kern="1200" dirty="0" smtClean="0">
                <a:solidFill>
                  <a:srgbClr val="000000"/>
                </a:solidFill>
                <a:latin typeface="Times" pitchFamily="80" charset="0"/>
                <a:cs typeface="+mn-cs"/>
              </a:rPr>
              <a:t>  </a:t>
            </a:r>
            <a:r>
              <a:rPr lang="en-US" sz="2400" i="1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kern="1200" dirty="0" smtClean="0">
                <a:solidFill>
                  <a:srgbClr val="000000"/>
                </a:solidFill>
                <a:latin typeface="Times" pitchFamily="80" charset="0"/>
                <a:cs typeface="+mn-cs"/>
                <a:sym typeface="Symbol" pitchFamily="80" charset="2"/>
              </a:rPr>
              <a:t>  0</a:t>
            </a:r>
            <a:endParaRPr lang="en-US" sz="2400" i="1" kern="1200" dirty="0" smtClean="0">
              <a:solidFill>
                <a:srgbClr val="000000"/>
              </a:solidFill>
              <a:latin typeface="Times" pitchFamily="80" charset="0"/>
              <a:cs typeface="+mn-cs"/>
            </a:endParaRPr>
          </a:p>
        </p:txBody>
      </p:sp>
      <p:sp>
        <p:nvSpPr>
          <p:cNvPr id="626754" name="Rectangle 66"/>
          <p:cNvSpPr>
            <a:spLocks noChangeArrowheads="1"/>
          </p:cNvSpPr>
          <p:nvPr/>
        </p:nvSpPr>
        <p:spPr bwMode="auto">
          <a:xfrm>
            <a:off x="7495825" y="8430542"/>
            <a:ext cx="2263165" cy="500642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400" kern="1200" dirty="0" smtClean="0">
                <a:solidFill>
                  <a:srgbClr val="003399"/>
                </a:solidFill>
                <a:latin typeface="Lucida Sans" pitchFamily="80" charset="0"/>
                <a:cs typeface="+mn-cs"/>
              </a:rPr>
              <a:t>optimal basis</a:t>
            </a:r>
          </a:p>
        </p:txBody>
      </p:sp>
      <p:sp>
        <p:nvSpPr>
          <p:cNvPr id="626755" name="Rectangle 67"/>
          <p:cNvSpPr>
            <a:spLocks noChangeArrowheads="1"/>
          </p:cNvSpPr>
          <p:nvPr/>
        </p:nvSpPr>
        <p:spPr bwMode="auto">
          <a:xfrm>
            <a:off x="8927256" y="5558651"/>
            <a:ext cx="1852756" cy="3929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multiply by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A</a:t>
            </a:r>
            <a:r>
              <a:rPr lang="en-US" sz="1700" i="1" kern="1200" baseline="-25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B</a:t>
            </a:r>
            <a:r>
              <a:rPr lang="en-US" sz="1700" kern="1200" baseline="30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-1</a:t>
            </a:r>
            <a:endParaRPr lang="en-US" sz="1700" kern="1200" dirty="0" smtClean="0">
              <a:solidFill>
                <a:srgbClr val="CC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26757" name="Line 69"/>
          <p:cNvSpPr>
            <a:spLocks noChangeShapeType="1"/>
          </p:cNvSpPr>
          <p:nvPr/>
        </p:nvSpPr>
        <p:spPr bwMode="auto">
          <a:xfrm flipH="1">
            <a:off x="8441833" y="5730240"/>
            <a:ext cx="37930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26758" name="Rectangle 70"/>
          <p:cNvSpPr>
            <a:spLocks noChangeArrowheads="1"/>
          </p:cNvSpPr>
          <p:nvPr/>
        </p:nvSpPr>
        <p:spPr bwMode="auto">
          <a:xfrm>
            <a:off x="8938543" y="5016784"/>
            <a:ext cx="3739491" cy="3929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subtract </a:t>
            </a:r>
            <a:r>
              <a:rPr lang="en-US" sz="1700" i="1" kern="12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c</a:t>
            </a:r>
            <a:r>
              <a:rPr lang="en-US" sz="1700" i="1" kern="1200" baseline="-250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B</a:t>
            </a:r>
            <a:r>
              <a:rPr lang="en-US" sz="1700" i="1" kern="1200" baseline="300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T</a:t>
            </a:r>
            <a:r>
              <a:rPr lang="en-US" sz="1700" kern="1200" baseline="30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A</a:t>
            </a:r>
            <a:r>
              <a:rPr lang="en-US" sz="1700" i="1" kern="1200" baseline="-25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B</a:t>
            </a:r>
            <a:r>
              <a:rPr lang="en-US" sz="1700" kern="1200" baseline="30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-1  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times constraints</a:t>
            </a:r>
          </a:p>
        </p:txBody>
      </p:sp>
      <p:sp>
        <p:nvSpPr>
          <p:cNvPr id="626759" name="Line 71"/>
          <p:cNvSpPr>
            <a:spLocks noChangeShapeType="1"/>
          </p:cNvSpPr>
          <p:nvPr/>
        </p:nvSpPr>
        <p:spPr bwMode="auto">
          <a:xfrm flipH="1">
            <a:off x="8453120" y="5188373"/>
            <a:ext cx="37930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3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D2E5-3F85-45F3-936C-15A0F40DE292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Corner Cases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Simplex algorithm.  </a:t>
            </a:r>
            <a:r>
              <a:rPr kumimoji="0" lang="en-US" sz="2400" dirty="0">
                <a:solidFill>
                  <a:schemeClr val="tx1"/>
                </a:solidFill>
              </a:rPr>
              <a:t>Missing details for corner cases.</a:t>
            </a:r>
          </a:p>
          <a:p>
            <a:endParaRPr kumimoji="0" lang="en-US" sz="2400" dirty="0"/>
          </a:p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What if min ratio test fails?</a:t>
            </a:r>
            <a:endParaRPr kumimoji="0" lang="en-US" sz="2400" dirty="0"/>
          </a:p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How to find initial basis?</a:t>
            </a:r>
            <a:endParaRPr kumimoji="0" lang="en-US" sz="2400" dirty="0"/>
          </a:p>
          <a:p>
            <a:r>
              <a:rPr kumimoji="0" lang="en-US" sz="2400" dirty="0"/>
              <a:t>Q.  </a:t>
            </a:r>
            <a:r>
              <a:rPr kumimoji="0" lang="en-US" sz="2400" dirty="0">
                <a:solidFill>
                  <a:schemeClr val="tx1"/>
                </a:solidFill>
              </a:rPr>
              <a:t>How to guarantee termination?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9220-25F6-439C-A98A-CFF3E7357FE9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Unboundedness</a:t>
            </a:r>
            <a:endParaRPr lang="en-US" sz="3600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785600" cy="7694507"/>
          </a:xfrm>
        </p:spPr>
        <p:txBody>
          <a:bodyPr/>
          <a:lstStyle/>
          <a:p>
            <a:r>
              <a:rPr lang="en-US" sz="2400" dirty="0"/>
              <a:t>Q.  </a:t>
            </a:r>
            <a:r>
              <a:rPr lang="en-US" sz="2400" dirty="0">
                <a:solidFill>
                  <a:schemeClr val="tx1"/>
                </a:solidFill>
              </a:rPr>
              <a:t> What happens if min ratio test </a:t>
            </a:r>
            <a:r>
              <a:rPr lang="en-US" sz="2400" dirty="0">
                <a:solidFill>
                  <a:schemeClr val="accent1"/>
                </a:solidFill>
              </a:rPr>
              <a:t>fails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A.  </a:t>
            </a:r>
            <a:r>
              <a:rPr lang="en-US" sz="2400" dirty="0">
                <a:solidFill>
                  <a:schemeClr val="tx1"/>
                </a:solidFill>
              </a:rPr>
              <a:t> Unbounded objective function.</a:t>
            </a:r>
            <a:endParaRPr lang="en-US" sz="2400" dirty="0"/>
          </a:p>
        </p:txBody>
      </p:sp>
      <p:graphicFrame>
        <p:nvGraphicFramePr>
          <p:cNvPr id="646150" name="Object 6"/>
          <p:cNvGraphicFramePr>
            <a:graphicFrameLocks noChangeAspect="1"/>
          </p:cNvGraphicFramePr>
          <p:nvPr/>
        </p:nvGraphicFramePr>
        <p:xfrm>
          <a:off x="1824284" y="3059290"/>
          <a:ext cx="6594970" cy="2937368"/>
        </p:xfrm>
        <a:graphic>
          <a:graphicData uri="http://schemas.openxmlformats.org/presentationml/2006/ole">
            <p:oleObj spid="_x0000_s39014" name="Equation" r:id="rId4" imgW="4364883" imgH="1789139" progId="Equation.3">
              <p:embed/>
            </p:oleObj>
          </a:graphicData>
        </a:graphic>
      </p:graphicFrame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7446156" y="2090702"/>
            <a:ext cx="3474857" cy="744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all coefficients in entering</a:t>
            </a:r>
            <a:b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column are </a:t>
            </a:r>
            <a:r>
              <a:rPr lang="en-US" sz="2000" kern="1200" dirty="0" err="1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nonpositive</a:t>
            </a:r>
            <a:endParaRPr lang="en-US" sz="2000" kern="1200" dirty="0" smtClean="0">
              <a:solidFill>
                <a:srgbClr val="CC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6153" name="Line 9"/>
          <p:cNvSpPr>
            <a:spLocks noChangeShapeType="1"/>
          </p:cNvSpPr>
          <p:nvPr/>
        </p:nvSpPr>
        <p:spPr bwMode="auto">
          <a:xfrm flipH="1" flipV="1">
            <a:off x="6877191" y="1876221"/>
            <a:ext cx="469618" cy="34543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graphicFrame>
        <p:nvGraphicFramePr>
          <p:cNvPr id="646154" name="Object 10"/>
          <p:cNvGraphicFramePr>
            <a:graphicFrameLocks noChangeAspect="1"/>
          </p:cNvGraphicFramePr>
          <p:nvPr/>
        </p:nvGraphicFramePr>
        <p:xfrm>
          <a:off x="9498473" y="6847847"/>
          <a:ext cx="2795127" cy="2424853"/>
        </p:xfrm>
        <a:graphic>
          <a:graphicData uri="http://schemas.openxmlformats.org/presentationml/2006/ole">
            <p:oleObj spid="_x0000_s39015" name="Equation" r:id="rId5" imgW="1714225" imgH="1485074" progId="Equation.3">
              <p:embed/>
            </p:oleObj>
          </a:graphicData>
        </a:graphic>
      </p:graphicFrame>
      <p:graphicFrame>
        <p:nvGraphicFramePr>
          <p:cNvPr id="646155" name="Object 11"/>
          <p:cNvGraphicFramePr>
            <a:graphicFrameLocks noChangeAspect="1"/>
          </p:cNvGraphicFramePr>
          <p:nvPr/>
        </p:nvGraphicFramePr>
        <p:xfrm>
          <a:off x="6926862" y="7850301"/>
          <a:ext cx="2016196" cy="374791"/>
        </p:xfrm>
        <a:graphic>
          <a:graphicData uri="http://schemas.openxmlformats.org/presentationml/2006/ole">
            <p:oleObj spid="_x0000_s39016" name="Equation" r:id="rId6" imgW="1333041" imgH="229151" progId="Equation.3">
              <p:embed/>
            </p:oleObj>
          </a:graphicData>
        </a:graphic>
      </p:graphicFrame>
      <p:sp>
        <p:nvSpPr>
          <p:cNvPr id="646156" name="Line 12"/>
          <p:cNvSpPr>
            <a:spLocks noChangeShapeType="1"/>
          </p:cNvSpPr>
          <p:nvPr/>
        </p:nvSpPr>
        <p:spPr bwMode="auto">
          <a:xfrm>
            <a:off x="1849121" y="4061743"/>
            <a:ext cx="6538524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>
            <a:off x="5457050" y="3657600"/>
            <a:ext cx="1196622" cy="151271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EDDF7-A1C5-4F5F-A320-DAE4E51603FB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Phase I Simplex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785600" cy="7694507"/>
          </a:xfrm>
        </p:spPr>
        <p:txBody>
          <a:bodyPr/>
          <a:lstStyle/>
          <a:p>
            <a:r>
              <a:rPr lang="en-US" sz="2400" dirty="0"/>
              <a:t>Q.  </a:t>
            </a:r>
            <a:r>
              <a:rPr lang="en-US" sz="2400" dirty="0">
                <a:solidFill>
                  <a:schemeClr val="tx1"/>
                </a:solidFill>
              </a:rPr>
              <a:t>How to find </a:t>
            </a:r>
            <a:r>
              <a:rPr lang="en-US" sz="2400" dirty="0">
                <a:solidFill>
                  <a:schemeClr val="accent1"/>
                </a:solidFill>
              </a:rPr>
              <a:t>initial basis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A.  </a:t>
            </a:r>
            <a:r>
              <a:rPr lang="en-US" sz="2400" dirty="0">
                <a:solidFill>
                  <a:schemeClr val="tx1"/>
                </a:solidFill>
              </a:rPr>
              <a:t>Solve (P'), starting from basis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consisting of all the </a:t>
            </a:r>
            <a:r>
              <a:rPr lang="en-US" sz="2400" i="1" dirty="0" err="1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i="1" baseline="-25000" dirty="0" err="1">
                <a:solidFill>
                  <a:schemeClr val="tx1"/>
                </a:solidFill>
                <a:latin typeface="Times" pitchFamily="80" charset="0"/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variables.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/>
              <a:t>Case 1:  min </a:t>
            </a:r>
            <a:r>
              <a:rPr lang="en-US" sz="2400" dirty="0">
                <a:latin typeface="Times" pitchFamily="80" charset="0"/>
              </a:rPr>
              <a:t>&gt; 0</a:t>
            </a:r>
            <a:r>
              <a:rPr lang="en-US" sz="2400" dirty="0"/>
              <a:t> 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/>
              <a:t>  </a:t>
            </a:r>
            <a:r>
              <a:rPr lang="en-US" sz="2400" dirty="0"/>
              <a:t>(P) is infeasible.</a:t>
            </a:r>
          </a:p>
          <a:p>
            <a:pPr lvl="1"/>
            <a:r>
              <a:rPr lang="en-US" sz="2400" dirty="0"/>
              <a:t>Case 2:  min </a:t>
            </a:r>
            <a:r>
              <a:rPr lang="en-US" sz="2400" dirty="0">
                <a:latin typeface="Times" pitchFamily="80" charset="0"/>
              </a:rPr>
              <a:t>= 0</a:t>
            </a:r>
            <a:r>
              <a:rPr lang="en-US" sz="2400" dirty="0"/>
              <a:t>, basis has no </a:t>
            </a:r>
            <a:r>
              <a:rPr lang="en-US" sz="2400" i="1" dirty="0" err="1">
                <a:latin typeface="Times" pitchFamily="80" charset="0"/>
              </a:rPr>
              <a:t>z</a:t>
            </a:r>
            <a:r>
              <a:rPr lang="en-US" sz="2400" i="1" baseline="-25000" dirty="0" err="1">
                <a:latin typeface="Times" pitchFamily="80" charset="0"/>
              </a:rPr>
              <a:t>i</a:t>
            </a:r>
            <a:r>
              <a:rPr lang="en-US" sz="2400" dirty="0"/>
              <a:t> variables 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/>
              <a:t>  </a:t>
            </a:r>
            <a:r>
              <a:rPr lang="en-US" sz="2400" dirty="0"/>
              <a:t>OK to start Phase II.</a:t>
            </a:r>
          </a:p>
          <a:p>
            <a:pPr lvl="1"/>
            <a:r>
              <a:rPr lang="en-US" sz="2400" dirty="0"/>
              <a:t>Case 3a:  min </a:t>
            </a:r>
            <a:r>
              <a:rPr lang="en-US" sz="2400" dirty="0">
                <a:latin typeface="Times" pitchFamily="80" charset="0"/>
              </a:rPr>
              <a:t>= 0</a:t>
            </a:r>
            <a:r>
              <a:rPr lang="en-US" sz="2400" dirty="0"/>
              <a:t>, basis has </a:t>
            </a:r>
            <a:r>
              <a:rPr lang="en-US" sz="2400" i="1" dirty="0" err="1">
                <a:latin typeface="Times" pitchFamily="80" charset="0"/>
              </a:rPr>
              <a:t>z</a:t>
            </a:r>
            <a:r>
              <a:rPr lang="en-US" sz="2400" i="1" baseline="-25000" dirty="0" err="1">
                <a:latin typeface="Times" pitchFamily="80" charset="0"/>
              </a:rPr>
              <a:t>i</a:t>
            </a:r>
            <a:r>
              <a:rPr lang="en-US" sz="2400" dirty="0"/>
              <a:t> variables. Pivot </a:t>
            </a:r>
            <a:r>
              <a:rPr lang="en-US" sz="2400" i="1" dirty="0" err="1">
                <a:latin typeface="Times" pitchFamily="80" charset="0"/>
              </a:rPr>
              <a:t>z</a:t>
            </a:r>
            <a:r>
              <a:rPr lang="en-US" sz="2400" i="1" baseline="-25000" dirty="0" err="1">
                <a:latin typeface="Times" pitchFamily="80" charset="0"/>
              </a:rPr>
              <a:t>i</a:t>
            </a:r>
            <a:r>
              <a:rPr lang="en-US" sz="2400" dirty="0"/>
              <a:t> variables out of basis. If successful, start Phase II; else remove linear dependent rows.</a:t>
            </a:r>
          </a:p>
        </p:txBody>
      </p:sp>
      <p:graphicFrame>
        <p:nvGraphicFramePr>
          <p:cNvPr id="635908" name="Object 4"/>
          <p:cNvGraphicFramePr>
            <a:graphicFrameLocks noChangeAspect="1"/>
          </p:cNvGraphicFramePr>
          <p:nvPr/>
        </p:nvGraphicFramePr>
        <p:xfrm>
          <a:off x="6565618" y="1478846"/>
          <a:ext cx="4356382" cy="2217060"/>
        </p:xfrm>
        <a:graphic>
          <a:graphicData uri="http://schemas.openxmlformats.org/presentationml/2006/ole">
            <p:oleObj spid="_x0000_s40008" name="Equation" r:id="rId4" imgW="1996661" imgH="876852" progId="Equation.3">
              <p:embed/>
            </p:oleObj>
          </a:graphicData>
        </a:graphic>
      </p:graphicFrame>
      <p:graphicFrame>
        <p:nvGraphicFramePr>
          <p:cNvPr id="635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6142379"/>
              </p:ext>
            </p:extLst>
          </p:nvPr>
        </p:nvGraphicFramePr>
        <p:xfrm>
          <a:off x="6964363" y="3959225"/>
          <a:ext cx="3521075" cy="2211388"/>
        </p:xfrm>
        <a:graphic>
          <a:graphicData uri="http://schemas.openxmlformats.org/presentationml/2006/ole">
            <p:oleObj spid="_x0000_s40009" name="Equation" r:id="rId5" imgW="1919880" imgH="1078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7BF81-9B21-4276-8E2D-60C9222C3326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Degeneracy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Degeneracy.  </a:t>
            </a:r>
            <a:r>
              <a:rPr kumimoji="0" lang="en-US" sz="2400" dirty="0">
                <a:solidFill>
                  <a:schemeClr val="tx1"/>
                </a:solidFill>
              </a:rPr>
              <a:t>New basis, same vertex.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>
              <a:buNone/>
            </a:pPr>
            <a:endParaRPr kumimoji="0" lang="en-US" sz="2400" dirty="0"/>
          </a:p>
          <a:p>
            <a:r>
              <a:rPr kumimoji="0" lang="en-US" sz="2400" dirty="0"/>
              <a:t>Degenerate pivot.  </a:t>
            </a:r>
            <a:r>
              <a:rPr kumimoji="0" lang="en-US" sz="2400" dirty="0">
                <a:solidFill>
                  <a:schemeClr val="tx1"/>
                </a:solidFill>
              </a:rPr>
              <a:t>Min ratio =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0</a:t>
            </a:r>
            <a:r>
              <a:rPr kumimoji="0" lang="en-US" sz="2400" dirty="0">
                <a:solidFill>
                  <a:schemeClr val="tx1"/>
                </a:solidFill>
              </a:rPr>
              <a:t>.</a:t>
            </a:r>
            <a:endParaRPr kumimoji="0" lang="en-US" sz="2400" dirty="0"/>
          </a:p>
        </p:txBody>
      </p:sp>
      <p:sp>
        <p:nvSpPr>
          <p:cNvPr id="618502" name="Freeform 6"/>
          <p:cNvSpPr>
            <a:spLocks/>
          </p:cNvSpPr>
          <p:nvPr/>
        </p:nvSpPr>
        <p:spPr bwMode="auto">
          <a:xfrm>
            <a:off x="4413956" y="2637091"/>
            <a:ext cx="2138115" cy="1837831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03" name="Line 7"/>
          <p:cNvSpPr>
            <a:spLocks noChangeShapeType="1"/>
          </p:cNvSpPr>
          <p:nvPr/>
        </p:nvSpPr>
        <p:spPr bwMode="auto">
          <a:xfrm flipV="1">
            <a:off x="4215278" y="4461369"/>
            <a:ext cx="3578577" cy="9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04" name="Line 8"/>
          <p:cNvSpPr>
            <a:spLocks noChangeShapeType="1"/>
          </p:cNvSpPr>
          <p:nvPr/>
        </p:nvSpPr>
        <p:spPr bwMode="auto">
          <a:xfrm rot="-5400000">
            <a:off x="3187982" y="3420534"/>
            <a:ext cx="2447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05" name="Line 9"/>
          <p:cNvSpPr>
            <a:spLocks noChangeShapeType="1"/>
          </p:cNvSpPr>
          <p:nvPr/>
        </p:nvSpPr>
        <p:spPr bwMode="auto">
          <a:xfrm rot="5400000" flipH="1">
            <a:off x="5462699" y="1588348"/>
            <a:ext cx="763129" cy="28606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06" name="Line 10"/>
          <p:cNvSpPr>
            <a:spLocks noChangeShapeType="1"/>
          </p:cNvSpPr>
          <p:nvPr/>
        </p:nvSpPr>
        <p:spPr bwMode="auto">
          <a:xfrm rot="5400000" flipH="1">
            <a:off x="4590064" y="2117795"/>
            <a:ext cx="2248747" cy="24113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07" name="Line 11"/>
          <p:cNvSpPr>
            <a:spLocks noChangeShapeType="1"/>
          </p:cNvSpPr>
          <p:nvPr/>
        </p:nvSpPr>
        <p:spPr bwMode="auto">
          <a:xfrm rot="5400000" flipH="1">
            <a:off x="5224504" y="1691083"/>
            <a:ext cx="1198881" cy="284705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08" name="Oval 12"/>
          <p:cNvSpPr>
            <a:spLocks noChangeAspect="1" noChangeArrowheads="1"/>
          </p:cNvSpPr>
          <p:nvPr/>
        </p:nvSpPr>
        <p:spPr bwMode="auto">
          <a:xfrm>
            <a:off x="5138702" y="2786098"/>
            <a:ext cx="126436" cy="126436"/>
          </a:xfrm>
          <a:prstGeom prst="ellipse">
            <a:avLst/>
          </a:prstGeom>
          <a:solidFill>
            <a:srgbClr val="0033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4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graphicFrame>
        <p:nvGraphicFramePr>
          <p:cNvPr id="618509" name="Object 13"/>
          <p:cNvGraphicFramePr>
            <a:graphicFrameLocks noChangeAspect="1"/>
          </p:cNvGraphicFramePr>
          <p:nvPr/>
        </p:nvGraphicFramePr>
        <p:xfrm>
          <a:off x="1854199" y="5791201"/>
          <a:ext cx="9753600" cy="3224720"/>
        </p:xfrm>
        <a:graphic>
          <a:graphicData uri="http://schemas.openxmlformats.org/presentationml/2006/ole">
            <p:oleObj spid="_x0000_s40998" name="Equation" r:id="rId4" imgW="6001989" imgH="1890494" progId="Equation.3">
              <p:embed/>
            </p:oleObj>
          </a:graphicData>
        </a:graphic>
      </p:graphicFrame>
      <p:sp>
        <p:nvSpPr>
          <p:cNvPr id="618511" name="Rectangle 15"/>
          <p:cNvSpPr>
            <a:spLocks noChangeArrowheads="1"/>
          </p:cNvSpPr>
          <p:nvPr/>
        </p:nvSpPr>
        <p:spPr bwMode="auto">
          <a:xfrm>
            <a:off x="4617719" y="7509369"/>
            <a:ext cx="1110827" cy="41769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12" name="Rectangle 16"/>
          <p:cNvSpPr>
            <a:spLocks noChangeArrowheads="1"/>
          </p:cNvSpPr>
          <p:nvPr/>
        </p:nvSpPr>
        <p:spPr bwMode="auto">
          <a:xfrm>
            <a:off x="10512778" y="7482275"/>
            <a:ext cx="485422" cy="41769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18513" name="Line 17"/>
          <p:cNvSpPr>
            <a:spLocks noChangeShapeType="1"/>
          </p:cNvSpPr>
          <p:nvPr/>
        </p:nvSpPr>
        <p:spPr bwMode="auto">
          <a:xfrm flipV="1">
            <a:off x="1819775" y="7432611"/>
            <a:ext cx="8857263" cy="1580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A6648-997B-43DA-90B5-927F7675CEDB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Simplex Algorithm:  Degeneracy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Degeneracy.  </a:t>
            </a:r>
            <a:r>
              <a:rPr kumimoji="0" lang="en-US" sz="2400" dirty="0">
                <a:solidFill>
                  <a:schemeClr val="tx1"/>
                </a:solidFill>
              </a:rPr>
              <a:t>New basis, same vertex.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Cycling.  </a:t>
            </a:r>
            <a:r>
              <a:rPr kumimoji="0" lang="en-US" sz="2400" dirty="0">
                <a:solidFill>
                  <a:schemeClr val="tx1"/>
                </a:solidFill>
              </a:rPr>
              <a:t>Infinite loop by cycling through different bases that all correspond to same vertex.</a:t>
            </a:r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Anti-cycling rules.</a:t>
            </a:r>
          </a:p>
          <a:p>
            <a:pPr lvl="1"/>
            <a:r>
              <a:rPr kumimoji="0" lang="en-US" sz="2400" dirty="0" err="1">
                <a:solidFill>
                  <a:schemeClr val="accent1"/>
                </a:solidFill>
              </a:rPr>
              <a:t>Bland's</a:t>
            </a:r>
            <a:r>
              <a:rPr kumimoji="0" lang="en-US" sz="2400" dirty="0">
                <a:solidFill>
                  <a:schemeClr val="accent1"/>
                </a:solidFill>
              </a:rPr>
              <a:t> rule:</a:t>
            </a:r>
            <a:r>
              <a:rPr kumimoji="0" lang="en-US" sz="2400" dirty="0"/>
              <a:t> choose eligible variable with smallest index.</a:t>
            </a:r>
          </a:p>
          <a:p>
            <a:pPr lvl="1"/>
            <a:r>
              <a:rPr kumimoji="0" lang="en-US" sz="2400" dirty="0">
                <a:solidFill>
                  <a:schemeClr val="accent1"/>
                </a:solidFill>
              </a:rPr>
              <a:t>Random rule:</a:t>
            </a:r>
            <a:r>
              <a:rPr kumimoji="0" lang="en-US" sz="2400" dirty="0"/>
              <a:t>  choose eligible variable uniformly at random.</a:t>
            </a:r>
          </a:p>
          <a:p>
            <a:pPr lvl="1"/>
            <a:r>
              <a:rPr kumimoji="0" lang="en-US" sz="2400" dirty="0">
                <a:solidFill>
                  <a:schemeClr val="accent1"/>
                </a:solidFill>
              </a:rPr>
              <a:t>Lexicographic rule:</a:t>
            </a:r>
            <a:r>
              <a:rPr kumimoji="0" lang="en-US" sz="2400" dirty="0"/>
              <a:t>  perturb constraints so </a:t>
            </a:r>
            <a:r>
              <a:rPr kumimoji="0" lang="en-US" sz="2400" dirty="0" err="1"/>
              <a:t>nondegenerate</a:t>
            </a:r>
            <a:r>
              <a:rPr kumimoji="0" lang="en-US" sz="2400" dirty="0"/>
              <a:t>.</a:t>
            </a:r>
          </a:p>
        </p:txBody>
      </p:sp>
      <p:sp>
        <p:nvSpPr>
          <p:cNvPr id="643076" name="Freeform 4"/>
          <p:cNvSpPr>
            <a:spLocks/>
          </p:cNvSpPr>
          <p:nvPr/>
        </p:nvSpPr>
        <p:spPr bwMode="auto">
          <a:xfrm>
            <a:off x="4413956" y="2637091"/>
            <a:ext cx="2138115" cy="1837831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3077" name="Line 5"/>
          <p:cNvSpPr>
            <a:spLocks noChangeShapeType="1"/>
          </p:cNvSpPr>
          <p:nvPr/>
        </p:nvSpPr>
        <p:spPr bwMode="auto">
          <a:xfrm flipV="1">
            <a:off x="4215278" y="4461369"/>
            <a:ext cx="3578577" cy="9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3078" name="Line 6"/>
          <p:cNvSpPr>
            <a:spLocks noChangeShapeType="1"/>
          </p:cNvSpPr>
          <p:nvPr/>
        </p:nvSpPr>
        <p:spPr bwMode="auto">
          <a:xfrm rot="-5400000">
            <a:off x="3187982" y="3420534"/>
            <a:ext cx="2447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3079" name="Line 7"/>
          <p:cNvSpPr>
            <a:spLocks noChangeShapeType="1"/>
          </p:cNvSpPr>
          <p:nvPr/>
        </p:nvSpPr>
        <p:spPr bwMode="auto">
          <a:xfrm rot="5400000" flipH="1">
            <a:off x="5462699" y="1588348"/>
            <a:ext cx="763129" cy="28606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3080" name="Line 8"/>
          <p:cNvSpPr>
            <a:spLocks noChangeShapeType="1"/>
          </p:cNvSpPr>
          <p:nvPr/>
        </p:nvSpPr>
        <p:spPr bwMode="auto">
          <a:xfrm rot="5400000" flipH="1">
            <a:off x="4590064" y="2117795"/>
            <a:ext cx="2248747" cy="24113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3081" name="Line 9"/>
          <p:cNvSpPr>
            <a:spLocks noChangeShapeType="1"/>
          </p:cNvSpPr>
          <p:nvPr/>
        </p:nvSpPr>
        <p:spPr bwMode="auto">
          <a:xfrm rot="5400000" flipH="1">
            <a:off x="5224504" y="1691083"/>
            <a:ext cx="1198881" cy="284705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3082" name="Oval 10"/>
          <p:cNvSpPr>
            <a:spLocks noChangeAspect="1" noChangeArrowheads="1"/>
          </p:cNvSpPr>
          <p:nvPr/>
        </p:nvSpPr>
        <p:spPr bwMode="auto">
          <a:xfrm>
            <a:off x="5138702" y="2786098"/>
            <a:ext cx="126436" cy="126436"/>
          </a:xfrm>
          <a:prstGeom prst="ellipse">
            <a:avLst/>
          </a:prstGeom>
          <a:solidFill>
            <a:srgbClr val="0033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4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8F67D-6F9D-4A03-A8AF-E49CFF58EC89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Lexicographic Rule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93" y="1300480"/>
            <a:ext cx="11539503" cy="7694507"/>
          </a:xfrm>
        </p:spPr>
        <p:txBody>
          <a:bodyPr/>
          <a:lstStyle/>
          <a:p>
            <a:r>
              <a:rPr lang="en-US" sz="2400" dirty="0"/>
              <a:t>Intuition.  </a:t>
            </a:r>
            <a:r>
              <a:rPr lang="en-US" sz="2400" dirty="0">
                <a:solidFill>
                  <a:schemeClr val="tx1"/>
                </a:solidFill>
              </a:rPr>
              <a:t>No degeneracy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no cycling.</a:t>
            </a:r>
          </a:p>
          <a:p>
            <a:endParaRPr lang="en-US" sz="2400" dirty="0"/>
          </a:p>
          <a:p>
            <a:r>
              <a:rPr lang="en-US" sz="2400" dirty="0"/>
              <a:t>Perturbed problem.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Lexicographic rule.  </a:t>
            </a:r>
            <a:r>
              <a:rPr lang="en-US" sz="2400" dirty="0">
                <a:solidFill>
                  <a:schemeClr val="tx1"/>
                </a:solidFill>
              </a:rPr>
              <a:t>Apply perturbation virtually by manipulating </a:t>
            </a:r>
            <a:r>
              <a:rPr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symbolically:</a:t>
            </a:r>
          </a:p>
        </p:txBody>
      </p:sp>
      <p:graphicFrame>
        <p:nvGraphicFramePr>
          <p:cNvPr id="636932" name="Object 4"/>
          <p:cNvGraphicFramePr>
            <a:graphicFrameLocks noChangeAspect="1"/>
          </p:cNvGraphicFramePr>
          <p:nvPr/>
        </p:nvGraphicFramePr>
        <p:xfrm>
          <a:off x="1356931" y="3244434"/>
          <a:ext cx="3948853" cy="1609795"/>
        </p:xfrm>
        <a:graphic>
          <a:graphicData uri="http://schemas.openxmlformats.org/presentationml/2006/ole">
            <p:oleObj spid="_x0000_s42086" name="Equation" r:id="rId4" imgW="2538286" imgH="874739" progId="Equation.3">
              <p:embed/>
            </p:oleObj>
          </a:graphicData>
        </a:graphic>
      </p:graphicFrame>
      <p:graphicFrame>
        <p:nvGraphicFramePr>
          <p:cNvPr id="6369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1561615"/>
              </p:ext>
            </p:extLst>
          </p:nvPr>
        </p:nvGraphicFramePr>
        <p:xfrm>
          <a:off x="6659563" y="3162300"/>
          <a:ext cx="4246562" cy="1839913"/>
        </p:xfrm>
        <a:graphic>
          <a:graphicData uri="http://schemas.openxmlformats.org/presentationml/2006/ole">
            <p:oleObj spid="_x0000_s42087" name="Equation" r:id="rId5" imgW="2715120" imgH="987120" progId="Equation.3">
              <p:embed/>
            </p:oleObj>
          </a:graphicData>
        </a:graphic>
      </p:graphicFrame>
      <p:sp>
        <p:nvSpPr>
          <p:cNvPr id="636938" name="Oval 10"/>
          <p:cNvSpPr>
            <a:spLocks noChangeArrowheads="1"/>
          </p:cNvSpPr>
          <p:nvPr/>
        </p:nvSpPr>
        <p:spPr bwMode="auto">
          <a:xfrm>
            <a:off x="4684890" y="3876607"/>
            <a:ext cx="424462" cy="36576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graphicFrame>
        <p:nvGraphicFramePr>
          <p:cNvPr id="636939" name="Object 11"/>
          <p:cNvGraphicFramePr>
            <a:graphicFrameLocks noChangeAspect="1"/>
          </p:cNvGraphicFramePr>
          <p:nvPr/>
        </p:nvGraphicFramePr>
        <p:xfrm>
          <a:off x="2598703" y="7489056"/>
          <a:ext cx="6807199" cy="419947"/>
        </p:xfrm>
        <a:graphic>
          <a:graphicData uri="http://schemas.openxmlformats.org/presentationml/2006/ole">
            <p:oleObj spid="_x0000_s42088" name="Equation" r:id="rId6" imgW="4378103" imgH="229151" progId="Equation.3">
              <p:embed/>
            </p:oleObj>
          </a:graphicData>
        </a:graphic>
      </p:graphicFrame>
      <p:sp>
        <p:nvSpPr>
          <p:cNvPr id="636941" name="Rectangle 13"/>
          <p:cNvSpPr>
            <a:spLocks noChangeArrowheads="1"/>
          </p:cNvSpPr>
          <p:nvPr/>
        </p:nvSpPr>
        <p:spPr bwMode="auto">
          <a:xfrm>
            <a:off x="4319130" y="7502596"/>
            <a:ext cx="620888" cy="379307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6942" name="Rectangle 14"/>
          <p:cNvSpPr>
            <a:spLocks noChangeArrowheads="1"/>
          </p:cNvSpPr>
          <p:nvPr/>
        </p:nvSpPr>
        <p:spPr bwMode="auto">
          <a:xfrm>
            <a:off x="7660641" y="7507113"/>
            <a:ext cx="620888" cy="379307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36943" name="Rectangle 15"/>
          <p:cNvSpPr>
            <a:spLocks noChangeArrowheads="1"/>
          </p:cNvSpPr>
          <p:nvPr/>
        </p:nvSpPr>
        <p:spPr bwMode="auto">
          <a:xfrm>
            <a:off x="9358492" y="2555806"/>
            <a:ext cx="2768111" cy="744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much much greater,</a:t>
            </a:r>
            <a:b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say </a:t>
            </a:r>
            <a:r>
              <a:rPr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000" i="1" kern="1200" baseline="-25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i</a:t>
            </a:r>
            <a:r>
              <a:rPr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= </a:t>
            </a:r>
            <a:r>
              <a:rPr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000" i="1" kern="1200" baseline="300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i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  <a:sym typeface="Symbol" pitchFamily="80" charset="2"/>
              </a:rPr>
              <a:t> 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for small </a:t>
            </a:r>
            <a:r>
              <a:rPr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endParaRPr lang="en-US" sz="2000" kern="1200" dirty="0" smtClean="0">
              <a:solidFill>
                <a:srgbClr val="CC0000"/>
              </a:solidFill>
              <a:latin typeface="cmmi10"/>
              <a:cs typeface="+mn-cs"/>
              <a:sym typeface="Symbol" pitchFamily="80" charset="2"/>
            </a:endParaRPr>
          </a:p>
        </p:txBody>
      </p:sp>
      <p:sp>
        <p:nvSpPr>
          <p:cNvPr id="636944" name="Line 16"/>
          <p:cNvSpPr>
            <a:spLocks noChangeShapeType="1"/>
          </p:cNvSpPr>
          <p:nvPr/>
        </p:nvSpPr>
        <p:spPr bwMode="auto">
          <a:xfrm flipH="1">
            <a:off x="9688125" y="3316676"/>
            <a:ext cx="349955" cy="48542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8871-1958-419E-9367-B67EB0BE7D6F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Lexicographic Rule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93" y="1300480"/>
            <a:ext cx="11539503" cy="7694507"/>
          </a:xfrm>
        </p:spPr>
        <p:txBody>
          <a:bodyPr/>
          <a:lstStyle/>
          <a:p>
            <a:r>
              <a:rPr lang="en-US" sz="2400" dirty="0"/>
              <a:t>Intuition.  </a:t>
            </a:r>
            <a:r>
              <a:rPr lang="en-US" sz="2400" dirty="0">
                <a:solidFill>
                  <a:schemeClr val="tx1"/>
                </a:solidFill>
              </a:rPr>
              <a:t>No degeneracy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no cycling.</a:t>
            </a:r>
          </a:p>
          <a:p>
            <a:endParaRPr lang="en-US" sz="2400" dirty="0"/>
          </a:p>
          <a:p>
            <a:r>
              <a:rPr lang="en-US" sz="2400" dirty="0"/>
              <a:t>Perturbed problem.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Claim.  </a:t>
            </a:r>
            <a:r>
              <a:rPr lang="en-US" sz="2400" dirty="0">
                <a:solidFill>
                  <a:schemeClr val="tx1"/>
                </a:solidFill>
              </a:rPr>
              <a:t>In perturbed problem, </a:t>
            </a:r>
            <a:r>
              <a:rPr lang="en-US" sz="2400" i="1" dirty="0" err="1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A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lang="en-US" sz="2400" baseline="30000" dirty="0">
                <a:solidFill>
                  <a:schemeClr val="tx1"/>
                </a:solidFill>
                <a:latin typeface="Times" pitchFamily="80" charset="0"/>
              </a:rPr>
              <a:t>-1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b + </a:t>
            </a:r>
            <a:r>
              <a:rPr lang="en-US" sz="2400" i="1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always nonzero.</a:t>
            </a:r>
          </a:p>
          <a:p>
            <a:r>
              <a:rPr lang="en-US" sz="2400" dirty="0"/>
              <a:t>Pf. 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 err="1">
                <a:solidFill>
                  <a:schemeClr val="tx1"/>
                </a:solidFill>
                <a:latin typeface="Times" pitchFamily="80" charset="0"/>
              </a:rPr>
              <a:t>j</a:t>
            </a:r>
            <a:r>
              <a:rPr lang="en-US" sz="2400" i="1" baseline="30000" dirty="0" err="1">
                <a:solidFill>
                  <a:schemeClr val="tx1"/>
                </a:solidFill>
                <a:latin typeface="Times" pitchFamily="80" charset="0"/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component of </a:t>
            </a:r>
            <a:r>
              <a:rPr lang="en-US" sz="2400" i="1" dirty="0" err="1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  <a:latin typeface="Times" pitchFamily="80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is a (nonzero) linear combination of the components of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b + </a:t>
            </a:r>
            <a:r>
              <a:rPr lang="en-US" sz="2400" i="1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contains at least one of the </a:t>
            </a:r>
            <a:r>
              <a:rPr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i="1" baseline="-25000" dirty="0" smtClean="0">
                <a:solidFill>
                  <a:schemeClr val="tx1"/>
                </a:solidFill>
                <a:latin typeface="Times" pitchFamily="80" charset="0"/>
                <a:sym typeface="Symbol" pitchFamily="80" charset="2"/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terms.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Corollary.  </a:t>
            </a:r>
            <a:r>
              <a:rPr lang="en-US" sz="2400" dirty="0">
                <a:solidFill>
                  <a:schemeClr val="tx1"/>
                </a:solidFill>
              </a:rPr>
              <a:t>No cycling.</a:t>
            </a:r>
            <a:endParaRPr lang="en-US" sz="2400" dirty="0"/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1356931" y="3244434"/>
          <a:ext cx="3948853" cy="1609795"/>
        </p:xfrm>
        <a:graphic>
          <a:graphicData uri="http://schemas.openxmlformats.org/presentationml/2006/ole">
            <p:oleObj spid="_x0000_s43080" name="Equation" r:id="rId4" imgW="2538286" imgH="874739" progId="Equation.3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4607203"/>
              </p:ext>
            </p:extLst>
          </p:nvPr>
        </p:nvGraphicFramePr>
        <p:xfrm>
          <a:off x="6659563" y="3162300"/>
          <a:ext cx="4246562" cy="1839913"/>
        </p:xfrm>
        <a:graphic>
          <a:graphicData uri="http://schemas.openxmlformats.org/presentationml/2006/ole">
            <p:oleObj spid="_x0000_s43081" name="Equation" r:id="rId5" imgW="2715120" imgH="987120" progId="Equation.3">
              <p:embed/>
            </p:oleObj>
          </a:graphicData>
        </a:graphic>
      </p:graphicFrame>
      <p:sp>
        <p:nvSpPr>
          <p:cNvPr id="641038" name="Oval 14"/>
          <p:cNvSpPr>
            <a:spLocks noChangeArrowheads="1"/>
          </p:cNvSpPr>
          <p:nvPr/>
        </p:nvSpPr>
        <p:spPr bwMode="auto">
          <a:xfrm>
            <a:off x="4684890" y="3876607"/>
            <a:ext cx="424462" cy="36576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1041" name="Rectangle 17"/>
          <p:cNvSpPr>
            <a:spLocks noChangeArrowheads="1"/>
          </p:cNvSpPr>
          <p:nvPr/>
        </p:nvSpPr>
        <p:spPr bwMode="auto">
          <a:xfrm>
            <a:off x="9801014" y="7886425"/>
            <a:ext cx="2165208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which can't cancel</a:t>
            </a:r>
            <a:endParaRPr lang="en-US" sz="1700" kern="1200" dirty="0" smtClean="0">
              <a:solidFill>
                <a:srgbClr val="CC0000"/>
              </a:solidFill>
              <a:latin typeface="Lucida Sans" pitchFamily="80" charset="0"/>
              <a:cs typeface="+mn-cs"/>
              <a:sym typeface="Symbol" pitchFamily="80" charset="2"/>
            </a:endParaRPr>
          </a:p>
        </p:txBody>
      </p:sp>
      <p:sp>
        <p:nvSpPr>
          <p:cNvPr id="641042" name="Line 18"/>
          <p:cNvSpPr>
            <a:spLocks noChangeShapeType="1"/>
          </p:cNvSpPr>
          <p:nvPr/>
        </p:nvSpPr>
        <p:spPr bwMode="auto">
          <a:xfrm flipH="1" flipV="1">
            <a:off x="9570723" y="7493565"/>
            <a:ext cx="273190" cy="34995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641044" name="Line 20"/>
          <p:cNvSpPr>
            <a:spLocks noChangeShapeType="1"/>
          </p:cNvSpPr>
          <p:nvPr/>
        </p:nvSpPr>
        <p:spPr bwMode="auto">
          <a:xfrm flipH="1">
            <a:off x="9688125" y="3316676"/>
            <a:ext cx="349955" cy="48542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358492" y="2555806"/>
            <a:ext cx="2768111" cy="744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much much greater,</a:t>
            </a:r>
            <a:b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</a:b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say </a:t>
            </a:r>
            <a:r>
              <a:rPr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000" i="1" kern="1200" baseline="-250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i</a:t>
            </a:r>
            <a:r>
              <a:rPr lang="en-US" sz="2000" kern="1200" dirty="0" smtClean="0">
                <a:solidFill>
                  <a:srgbClr val="CC0000"/>
                </a:solidFill>
                <a:latin typeface="Times" pitchFamily="80" charset="0"/>
                <a:cs typeface="+mn-cs"/>
              </a:rPr>
              <a:t> = </a:t>
            </a:r>
            <a:r>
              <a:rPr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000" i="1" kern="1200" baseline="30000" dirty="0" err="1" smtClean="0">
                <a:solidFill>
                  <a:srgbClr val="CC0000"/>
                </a:solidFill>
                <a:latin typeface="Times" pitchFamily="80" charset="0"/>
                <a:cs typeface="+mn-cs"/>
              </a:rPr>
              <a:t>i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  <a:sym typeface="Symbol" pitchFamily="80" charset="2"/>
              </a:rPr>
              <a:t> 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for small </a:t>
            </a:r>
            <a:r>
              <a:rPr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endParaRPr lang="en-US" sz="2000" kern="1200" dirty="0" smtClean="0">
              <a:solidFill>
                <a:srgbClr val="CC0000"/>
              </a:solidFill>
              <a:latin typeface="cmmi10"/>
              <a:cs typeface="+mn-cs"/>
              <a:sym typeface="Symbol" pitchFamily="80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C4C49-4B63-42E2-AFA4-C6F75FD45DB3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100" dirty="0"/>
              <a:t>Simplex Algorithm:  Practice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Remarkable property.  </a:t>
            </a:r>
            <a:r>
              <a:rPr kumimoji="0" lang="en-US" sz="2400" dirty="0">
                <a:solidFill>
                  <a:schemeClr val="tx1"/>
                </a:solidFill>
              </a:rPr>
              <a:t>In practice, simplex algorithm typically terminates after at most 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2(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m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 +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n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)</a:t>
            </a:r>
            <a:r>
              <a:rPr kumimoji="0" lang="en-US" sz="2400" dirty="0">
                <a:solidFill>
                  <a:schemeClr val="tx1"/>
                </a:solidFill>
              </a:rPr>
              <a:t> pivots.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/>
              <a:t>Issues.</a:t>
            </a:r>
          </a:p>
          <a:p>
            <a:pPr lvl="1"/>
            <a:r>
              <a:rPr kumimoji="0" lang="en-US" sz="2400" dirty="0" smtClean="0"/>
              <a:t>Choose </a:t>
            </a:r>
            <a:r>
              <a:rPr kumimoji="0" lang="en-US" sz="2400" dirty="0"/>
              <a:t>the pivot.</a:t>
            </a:r>
          </a:p>
          <a:p>
            <a:pPr lvl="1"/>
            <a:r>
              <a:rPr kumimoji="0" lang="en-US" sz="2400" dirty="0"/>
              <a:t>Maintain </a:t>
            </a:r>
            <a:r>
              <a:rPr kumimoji="0" lang="en-US" sz="2400" dirty="0" err="1"/>
              <a:t>sparsity</a:t>
            </a:r>
            <a:r>
              <a:rPr kumimoji="0" lang="en-US" sz="2400" dirty="0"/>
              <a:t>.</a:t>
            </a:r>
          </a:p>
          <a:p>
            <a:pPr lvl="1"/>
            <a:r>
              <a:rPr kumimoji="0" lang="en-US" sz="2400" dirty="0"/>
              <a:t>Ensure numerical stability.</a:t>
            </a:r>
          </a:p>
          <a:p>
            <a:pPr lvl="1"/>
            <a:r>
              <a:rPr kumimoji="0" lang="en-US" sz="2400" dirty="0"/>
              <a:t>Preprocess to eliminate variables and constraints.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r>
              <a:rPr kumimoji="0" lang="en-US" sz="2400" dirty="0">
                <a:solidFill>
                  <a:schemeClr val="accent1"/>
                </a:solidFill>
              </a:rPr>
              <a:t>Commercial solvers</a:t>
            </a:r>
            <a:r>
              <a:rPr kumimoji="0" lang="en-US" sz="2400" dirty="0">
                <a:solidFill>
                  <a:schemeClr val="tx1"/>
                </a:solidFill>
              </a:rPr>
              <a:t> can solve LPs with millions of variables and tens of thousands of constraints.</a:t>
            </a:r>
          </a:p>
          <a:p>
            <a:pPr lvl="1"/>
            <a:endParaRPr kumimoji="0" lang="en-US" sz="24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281138" y="2666439"/>
            <a:ext cx="4698128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80" charset="0"/>
                <a:cs typeface="+mn-cs"/>
              </a:rPr>
              <a:t>but no polynomial pivot rule known</a:t>
            </a:r>
          </a:p>
        </p:txBody>
      </p:sp>
      <p:sp>
        <p:nvSpPr>
          <p:cNvPr id="648197" name="Line 5"/>
          <p:cNvSpPr>
            <a:spLocks noChangeShapeType="1"/>
          </p:cNvSpPr>
          <p:nvPr/>
        </p:nvSpPr>
        <p:spPr bwMode="auto">
          <a:xfrm flipH="1" flipV="1">
            <a:off x="5877003" y="2345833"/>
            <a:ext cx="345439" cy="34995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LP duality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38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88B1D-819E-4F2E-85BF-2C61B1A76DEA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Primal problem.</a:t>
            </a:r>
          </a:p>
          <a:p>
            <a:endParaRPr lang="en-US" sz="2400" dirty="0">
              <a:solidFill>
                <a:schemeClr val="folHlink"/>
              </a:solidFill>
            </a:endParaRPr>
          </a:p>
          <a:p>
            <a:endParaRPr lang="en-US" sz="2400" dirty="0">
              <a:solidFill>
                <a:schemeClr val="folHlink"/>
              </a:solidFill>
            </a:endParaRPr>
          </a:p>
          <a:p>
            <a:endParaRPr lang="en-US" sz="2400" dirty="0">
              <a:solidFill>
                <a:schemeClr val="folHlink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Goal.  </a:t>
            </a:r>
            <a:r>
              <a:rPr lang="en-US" sz="2400" dirty="0">
                <a:solidFill>
                  <a:schemeClr val="tx1"/>
                </a:solidFill>
              </a:rPr>
              <a:t>Find a </a:t>
            </a:r>
            <a:r>
              <a:rPr lang="en-US" sz="2400" dirty="0">
                <a:solidFill>
                  <a:schemeClr val="accent1"/>
                </a:solidFill>
              </a:rPr>
              <a:t>lower bound</a:t>
            </a:r>
            <a:r>
              <a:rPr lang="en-US" sz="2400" dirty="0">
                <a:solidFill>
                  <a:schemeClr val="tx1"/>
                </a:solidFill>
              </a:rPr>
              <a:t> on optimal value.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Easy.  </a:t>
            </a:r>
            <a:r>
              <a:rPr lang="en-US" sz="2400" dirty="0">
                <a:solidFill>
                  <a:schemeClr val="tx1"/>
                </a:solidFill>
              </a:rPr>
              <a:t>Any feasible solution provides one.</a:t>
            </a:r>
            <a:endParaRPr lang="en-US" sz="2400" dirty="0">
              <a:sym typeface="Symbol" pitchFamily="1" charset="2"/>
            </a:endParaRPr>
          </a:p>
          <a:p>
            <a:endParaRPr lang="en-US" sz="2400" dirty="0"/>
          </a:p>
          <a:p>
            <a:r>
              <a:rPr lang="en-US" sz="2400" dirty="0"/>
              <a:t>Ex 1.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 =  (34, 0)	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442</a:t>
            </a:r>
          </a:p>
          <a:p>
            <a:r>
              <a:rPr lang="en-US" sz="2400" dirty="0"/>
              <a:t>Ex 2.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 =  (0, 32)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736</a:t>
            </a:r>
            <a:endParaRPr lang="en-US" sz="2400" dirty="0">
              <a:latin typeface="Times" pitchFamily="1" charset="0"/>
            </a:endParaRPr>
          </a:p>
          <a:p>
            <a:r>
              <a:rPr lang="en-US" sz="2400" dirty="0"/>
              <a:t>Ex 3.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 =  (7.5, 29.5)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776</a:t>
            </a:r>
            <a:endParaRPr lang="en-US" sz="2400" dirty="0">
              <a:latin typeface="Times" pitchFamily="1" charset="0"/>
            </a:endParaRPr>
          </a:p>
          <a:p>
            <a:r>
              <a:rPr lang="en-US" sz="2400" dirty="0"/>
              <a:t>Ex 4.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 =  (12, 28)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800</a:t>
            </a:r>
            <a:endParaRPr lang="en-US" sz="2400" dirty="0">
              <a:latin typeface="Times" pitchFamily="1" charset="0"/>
            </a:endParaRPr>
          </a:p>
          <a:p>
            <a:pPr lvl="1"/>
            <a:endParaRPr lang="en-US" sz="2400" dirty="0">
              <a:sym typeface="Symbol" pitchFamily="1" charset="2"/>
            </a:endParaRPr>
          </a:p>
        </p:txBody>
      </p:sp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4231076" y="1431431"/>
          <a:ext cx="4547164" cy="2350347"/>
        </p:xfrm>
        <a:graphic>
          <a:graphicData uri="http://schemas.openxmlformats.org/presentationml/2006/ole">
            <p:oleObj spid="_x0000_s223258" name="Equation" r:id="rId4" imgW="3084723" imgH="145863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AC57F-2FA0-4E58-9188-C7EB1571C82D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Standard Form LP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"Standard form" LP.</a:t>
            </a:r>
          </a:p>
          <a:p>
            <a:pPr lvl="1"/>
            <a:r>
              <a:rPr kumimoji="0" lang="en-US" sz="2400" dirty="0"/>
              <a:t>Input:  real numbers  </a:t>
            </a:r>
            <a:r>
              <a:rPr kumimoji="0" lang="en-US" sz="2400" i="1" dirty="0" err="1">
                <a:latin typeface="Times" pitchFamily="80" charset="0"/>
              </a:rPr>
              <a:t>a</a:t>
            </a:r>
            <a:r>
              <a:rPr kumimoji="0" lang="en-US" sz="2400" i="1" baseline="-25000" dirty="0" err="1">
                <a:latin typeface="Times" pitchFamily="80" charset="0"/>
              </a:rPr>
              <a:t>ij</a:t>
            </a:r>
            <a:r>
              <a:rPr kumimoji="0" lang="en-US" sz="2400" dirty="0">
                <a:latin typeface="Times" pitchFamily="80" charset="0"/>
              </a:rPr>
              <a:t>, </a:t>
            </a:r>
            <a:r>
              <a:rPr kumimoji="0" lang="en-US" sz="2400" i="1" dirty="0" err="1">
                <a:latin typeface="Times" pitchFamily="80" charset="0"/>
              </a:rPr>
              <a:t>c</a:t>
            </a:r>
            <a:r>
              <a:rPr kumimoji="0" lang="en-US" sz="2400" i="1" baseline="-25000" dirty="0" err="1">
                <a:latin typeface="Times" pitchFamily="80" charset="0"/>
              </a:rPr>
              <a:t>j</a:t>
            </a:r>
            <a:r>
              <a:rPr kumimoji="0" lang="en-US" sz="2400" dirty="0">
                <a:latin typeface="Times" pitchFamily="80" charset="0"/>
              </a:rPr>
              <a:t>, </a:t>
            </a:r>
            <a:r>
              <a:rPr kumimoji="0" lang="en-US" sz="2400" i="1" dirty="0">
                <a:latin typeface="Times" pitchFamily="80" charset="0"/>
              </a:rPr>
              <a:t>b</a:t>
            </a:r>
            <a:r>
              <a:rPr kumimoji="0" lang="en-US" sz="2400" i="1" baseline="-25000" dirty="0">
                <a:latin typeface="Times" pitchFamily="80" charset="0"/>
              </a:rPr>
              <a:t>i</a:t>
            </a:r>
            <a:r>
              <a:rPr kumimoji="0" lang="en-US" sz="2400" dirty="0">
                <a:latin typeface="Times" pitchFamily="80" charset="0"/>
              </a:rPr>
              <a:t>.</a:t>
            </a:r>
          </a:p>
          <a:p>
            <a:pPr lvl="1"/>
            <a:r>
              <a:rPr kumimoji="0" lang="en-US" sz="2400" dirty="0"/>
              <a:t>Output:  real numbers </a:t>
            </a:r>
            <a:r>
              <a:rPr kumimoji="0" lang="en-US" sz="2400" i="1" dirty="0" err="1">
                <a:latin typeface="Times" pitchFamily="80" charset="0"/>
              </a:rPr>
              <a:t>x</a:t>
            </a:r>
            <a:r>
              <a:rPr kumimoji="0" lang="en-US" sz="2400" i="1" baseline="-25000" dirty="0" err="1">
                <a:latin typeface="Times" pitchFamily="80" charset="0"/>
              </a:rPr>
              <a:t>j</a:t>
            </a:r>
            <a:r>
              <a:rPr kumimoji="0" lang="en-US" sz="2400" dirty="0">
                <a:latin typeface="Times" pitchFamily="80" charset="0"/>
              </a:rPr>
              <a:t>.</a:t>
            </a:r>
            <a:endParaRPr kumimoji="0" lang="en-US" sz="2400" dirty="0"/>
          </a:p>
          <a:p>
            <a:pPr lvl="1"/>
            <a:r>
              <a:rPr kumimoji="0" lang="en-US" sz="2400" i="1" dirty="0">
                <a:latin typeface="Times" pitchFamily="80" charset="0"/>
              </a:rPr>
              <a:t>n</a:t>
            </a:r>
            <a:r>
              <a:rPr kumimoji="0" lang="en-US" sz="2400" dirty="0"/>
              <a:t> = # decision variables, </a:t>
            </a:r>
            <a:r>
              <a:rPr kumimoji="0" lang="en-US" sz="2400" i="1" dirty="0">
                <a:latin typeface="Times" pitchFamily="80" charset="0"/>
              </a:rPr>
              <a:t>m</a:t>
            </a:r>
            <a:r>
              <a:rPr kumimoji="0" lang="en-US" sz="2400" dirty="0"/>
              <a:t> = # constraints.</a:t>
            </a:r>
          </a:p>
          <a:p>
            <a:pPr lvl="1"/>
            <a:r>
              <a:rPr kumimoji="0" lang="en-US" sz="2400" dirty="0"/>
              <a:t>Maximize linear objective function subject to linear inequalities.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Linear.  </a:t>
            </a:r>
            <a:r>
              <a:rPr kumimoji="0" lang="en-US" sz="2400" dirty="0">
                <a:solidFill>
                  <a:schemeClr val="tx1"/>
                </a:solidFill>
              </a:rPr>
              <a:t>No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baseline="30000" dirty="0">
                <a:solidFill>
                  <a:schemeClr val="tx1"/>
                </a:solidFill>
                <a:latin typeface="Times" pitchFamily="80" charset="0"/>
              </a:rPr>
              <a:t>2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i="1" baseline="-250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,  </a:t>
            </a:r>
            <a:r>
              <a:rPr kumimoji="0" lang="en-US" sz="2400" dirty="0" err="1">
                <a:solidFill>
                  <a:schemeClr val="tx1"/>
                </a:solidFill>
                <a:latin typeface="Times" pitchFamily="80" charset="0"/>
              </a:rPr>
              <a:t>arccos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(</a:t>
            </a:r>
            <a:r>
              <a:rPr kumimoji="0"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kumimoji="0" lang="en-US" sz="2400" dirty="0">
                <a:solidFill>
                  <a:schemeClr val="tx1"/>
                </a:solidFill>
                <a:latin typeface="Times" pitchFamily="80" charset="0"/>
              </a:rPr>
              <a:t>),</a:t>
            </a:r>
            <a:r>
              <a:rPr kumimoji="0" lang="en-US" sz="2400" dirty="0">
                <a:solidFill>
                  <a:schemeClr val="tx1"/>
                </a:solidFill>
              </a:rPr>
              <a:t>  etc.</a:t>
            </a:r>
          </a:p>
          <a:p>
            <a:r>
              <a:rPr kumimoji="0" lang="en-US" sz="2400" dirty="0"/>
              <a:t>Programming.  </a:t>
            </a:r>
            <a:r>
              <a:rPr kumimoji="0" lang="en-US" sz="2400" dirty="0">
                <a:solidFill>
                  <a:schemeClr val="tx1"/>
                </a:solidFill>
              </a:rPr>
              <a:t>Planning (term predates computer programming).</a:t>
            </a:r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1092203" y="4191004"/>
          <a:ext cx="6354550" cy="2925515"/>
        </p:xfrm>
        <a:graphic>
          <a:graphicData uri="http://schemas.openxmlformats.org/presentationml/2006/ole">
            <p:oleObj spid="_x0000_s24644" name="Equation" r:id="rId4" imgW="3236756" imgH="1407956" progId="Equation.3">
              <p:embed/>
            </p:oleObj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7645400" y="4495805"/>
          <a:ext cx="4651014" cy="2309141"/>
        </p:xfrm>
        <a:graphic>
          <a:graphicData uri="http://schemas.openxmlformats.org/presentationml/2006/ole">
            <p:oleObj spid="_x0000_s24645" name="Equation" r:id="rId5" imgW="2149061" imgH="97845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849B-FFFF-45B6-AFDA-89A1EFC0C9D2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848818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Primal problem.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Goal.  </a:t>
            </a:r>
            <a:r>
              <a:rPr lang="en-US" sz="2400" dirty="0">
                <a:solidFill>
                  <a:schemeClr val="tx1"/>
                </a:solidFill>
              </a:rPr>
              <a:t>Find an </a:t>
            </a:r>
            <a:r>
              <a:rPr lang="en-US" sz="2400" dirty="0">
                <a:solidFill>
                  <a:schemeClr val="accent1"/>
                </a:solidFill>
              </a:rPr>
              <a:t>upper bound</a:t>
            </a:r>
            <a:r>
              <a:rPr lang="en-US" sz="2400" dirty="0">
                <a:solidFill>
                  <a:schemeClr val="tx1"/>
                </a:solidFill>
              </a:rPr>
              <a:t> on optimal value.</a:t>
            </a:r>
          </a:p>
          <a:p>
            <a:pPr lvl="1"/>
            <a:endParaRPr lang="en-US" sz="2400" dirty="0"/>
          </a:p>
          <a:p>
            <a:r>
              <a:rPr lang="en-US" sz="2400" dirty="0"/>
              <a:t>Ex 1.  </a:t>
            </a:r>
            <a:r>
              <a:rPr lang="en-US" sz="2400" dirty="0">
                <a:solidFill>
                  <a:schemeClr val="tx1"/>
                </a:solidFill>
              </a:rPr>
              <a:t>Multiply 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inequality by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6</a:t>
            </a:r>
            <a:r>
              <a:rPr lang="en-US" sz="2400" dirty="0">
                <a:solidFill>
                  <a:schemeClr val="tx1"/>
                </a:solidFill>
              </a:rPr>
              <a:t>: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24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+ 24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960.</a:t>
            </a:r>
          </a:p>
          <a:p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" pitchFamily="1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   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 =  13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+ 23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24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+ 24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960.</a:t>
            </a:r>
          </a:p>
        </p:txBody>
      </p:sp>
      <p:sp>
        <p:nvSpPr>
          <p:cNvPr id="387079" name="AutoShape 7"/>
          <p:cNvSpPr>
            <a:spLocks/>
          </p:cNvSpPr>
          <p:nvPr/>
        </p:nvSpPr>
        <p:spPr bwMode="auto">
          <a:xfrm rot="5400000">
            <a:off x="3128152" y="6444829"/>
            <a:ext cx="279964" cy="1456266"/>
          </a:xfrm>
          <a:prstGeom prst="rightBrace">
            <a:avLst>
              <a:gd name="adj1" fmla="val 43347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none" w="sm" len="sm"/>
          </a:ln>
        </p:spPr>
        <p:txBody>
          <a:bodyPr rot="10800000" vert="eaVert"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2235200" y="7473245"/>
            <a:ext cx="2158436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objective function</a:t>
            </a:r>
          </a:p>
        </p:txBody>
      </p:sp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4231076" y="1431431"/>
          <a:ext cx="4547164" cy="2350347"/>
        </p:xfrm>
        <a:graphic>
          <a:graphicData uri="http://schemas.openxmlformats.org/presentationml/2006/ole">
            <p:oleObj spid="_x0000_s224282" name="Equation" r:id="rId4" imgW="3084723" imgH="145863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415AD-9D54-4F34-B3A4-595DE2231B2D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848818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Primal problem.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Goal.  </a:t>
            </a:r>
            <a:r>
              <a:rPr lang="en-US" sz="2400" dirty="0">
                <a:solidFill>
                  <a:schemeClr val="tx1"/>
                </a:solidFill>
              </a:rPr>
              <a:t>Find an </a:t>
            </a:r>
            <a:r>
              <a:rPr lang="en-US" sz="2400" dirty="0">
                <a:solidFill>
                  <a:schemeClr val="accent1"/>
                </a:solidFill>
              </a:rPr>
              <a:t>upper bound</a:t>
            </a:r>
            <a:r>
              <a:rPr lang="en-US" sz="2400" dirty="0">
                <a:solidFill>
                  <a:schemeClr val="tx1"/>
                </a:solidFill>
              </a:rPr>
              <a:t> on optimal value.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Ex 2.  </a:t>
            </a:r>
            <a:r>
              <a:rPr lang="en-US" sz="2400" dirty="0">
                <a:solidFill>
                  <a:schemeClr val="tx1"/>
                </a:solidFill>
              </a:rPr>
              <a:t>Add 2 times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inequality to 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inequality: </a:t>
            </a:r>
            <a:r>
              <a:rPr lang="en-US" sz="2400" dirty="0">
                <a:solidFill>
                  <a:schemeClr val="bg1"/>
                </a:solidFill>
                <a:latin typeface="Times" pitchFamily="1" charset="0"/>
                <a:sym typeface="Symbol" pitchFamily="1" charset="2"/>
              </a:rPr>
              <a:t>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  <a:latin typeface="Times" pitchFamily="1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   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 =  13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+ 23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14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+ 34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1120.</a:t>
            </a:r>
          </a:p>
          <a:p>
            <a:endParaRPr lang="en-US" sz="2400" dirty="0">
              <a:solidFill>
                <a:schemeClr val="tx1"/>
              </a:solidFill>
              <a:latin typeface="Times" pitchFamily="1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31076" y="1431431"/>
          <a:ext cx="4547164" cy="2350347"/>
        </p:xfrm>
        <a:graphic>
          <a:graphicData uri="http://schemas.openxmlformats.org/presentationml/2006/ole">
            <p:oleObj spid="_x0000_s225306" name="Equation" r:id="rId4" imgW="3084723" imgH="145863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F5082-5B00-423E-A51C-DB67725CFDAA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Primal problem.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Goal.  </a:t>
            </a:r>
            <a:r>
              <a:rPr lang="en-US" sz="2400" dirty="0">
                <a:solidFill>
                  <a:schemeClr val="tx1"/>
                </a:solidFill>
              </a:rPr>
              <a:t>Find an </a:t>
            </a:r>
            <a:r>
              <a:rPr lang="en-US" sz="2400" dirty="0">
                <a:solidFill>
                  <a:schemeClr val="accent1"/>
                </a:solidFill>
              </a:rPr>
              <a:t>upper bound</a:t>
            </a:r>
            <a:r>
              <a:rPr lang="en-US" sz="2400" dirty="0">
                <a:solidFill>
                  <a:schemeClr val="tx1"/>
                </a:solidFill>
              </a:rPr>
              <a:t> on optimal value.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Ex 2.  </a:t>
            </a:r>
            <a:r>
              <a:rPr lang="en-US" sz="2400" dirty="0">
                <a:solidFill>
                  <a:schemeClr val="tx1"/>
                </a:solidFill>
              </a:rPr>
              <a:t>Add 1 times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inequality to 2 times 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inequality: </a:t>
            </a:r>
            <a:r>
              <a:rPr lang="en-US" sz="2400" dirty="0">
                <a:solidFill>
                  <a:schemeClr val="bg1"/>
                </a:solidFill>
                <a:latin typeface="Times" pitchFamily="1" charset="0"/>
                <a:sym typeface="Symbol" pitchFamily="1" charset="2"/>
              </a:rPr>
              <a:t>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  <a:latin typeface="Times" pitchFamily="1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   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 =  13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+ 23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13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+ 23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800.</a:t>
            </a:r>
          </a:p>
          <a:p>
            <a:endParaRPr lang="en-US" sz="2400" dirty="0">
              <a:solidFill>
                <a:schemeClr val="tx1"/>
              </a:solidFill>
              <a:latin typeface="Times" pitchFamily="1" charset="0"/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/>
              <a:t>Recall lower bound. 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 = 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(12, 28) 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800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Combine upper and lower bounds:   </a:t>
            </a:r>
            <a:r>
              <a:rPr lang="en-US" sz="2400" dirty="0">
                <a:solidFill>
                  <a:schemeClr val="accent1"/>
                </a:solidFill>
                <a:sym typeface="Symbol" pitchFamily="1" charset="2"/>
              </a:rPr>
              <a:t>z* = 800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.</a:t>
            </a:r>
          </a:p>
        </p:txBody>
      </p:sp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4231076" y="1431431"/>
          <a:ext cx="4547164" cy="2350347"/>
        </p:xfrm>
        <a:graphic>
          <a:graphicData uri="http://schemas.openxmlformats.org/presentationml/2006/ole">
            <p:oleObj spid="_x0000_s226330" name="Equation" r:id="rId4" imgW="3084723" imgH="145863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977A-C33E-4787-8968-C985D56ADC37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571112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Primal problem.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ym typeface="Symbol" pitchFamily="1" charset="2"/>
              </a:rPr>
              <a:t>Idea.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Add nonnegative combination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of the constraints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s.t.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/>
            </a:r>
            <a:br>
              <a:rPr lang="en-US" sz="2400" dirty="0">
                <a:solidFill>
                  <a:schemeClr val="tx1"/>
                </a:solidFill>
                <a:sym typeface="Symbol" pitchFamily="1" charset="2"/>
              </a:rPr>
            </a:br>
            <a:endParaRPr lang="en-US" sz="2400" dirty="0">
              <a:sym typeface="Symbol" pitchFamily="1" charset="2"/>
            </a:endParaRPr>
          </a:p>
          <a:p>
            <a:endParaRPr lang="en-US" sz="2400" dirty="0">
              <a:sym typeface="Symbol" pitchFamily="1" charset="2"/>
            </a:endParaRPr>
          </a:p>
          <a:p>
            <a:endParaRPr lang="en-US" sz="2400" dirty="0">
              <a:sym typeface="Symbol" pitchFamily="1" charset="2"/>
            </a:endParaRPr>
          </a:p>
          <a:p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Dual problem.  </a:t>
            </a:r>
            <a:r>
              <a:rPr lang="en-US" sz="2400" dirty="0">
                <a:solidFill>
                  <a:schemeClr val="tx1"/>
                </a:solidFill>
              </a:rPr>
              <a:t>Find best such upper bound.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</a:t>
            </a:r>
          </a:p>
        </p:txBody>
      </p:sp>
      <p:graphicFrame>
        <p:nvGraphicFramePr>
          <p:cNvPr id="391173" name="Object 5"/>
          <p:cNvGraphicFramePr>
            <a:graphicFrameLocks noChangeAspect="1"/>
          </p:cNvGraphicFramePr>
          <p:nvPr/>
        </p:nvGraphicFramePr>
        <p:xfrm>
          <a:off x="3341513" y="5190638"/>
          <a:ext cx="7403254" cy="778933"/>
        </p:xfrm>
        <a:graphic>
          <a:graphicData uri="http://schemas.openxmlformats.org/presentationml/2006/ole">
            <p:oleObj spid="_x0000_s227396" name="Equation" r:id="rId4" imgW="5191148" imgH="546437" progId="Equation.3">
              <p:embed/>
            </p:oleObj>
          </a:graphicData>
        </a:graphic>
      </p:graphicFrame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2941885" y="4912925"/>
            <a:ext cx="8026399" cy="1203396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graphicFrame>
        <p:nvGraphicFramePr>
          <p:cNvPr id="391178" name="Object 10"/>
          <p:cNvGraphicFramePr>
            <a:graphicFrameLocks noChangeAspect="1"/>
          </p:cNvGraphicFramePr>
          <p:nvPr/>
        </p:nvGraphicFramePr>
        <p:xfrm>
          <a:off x="5138702" y="7385192"/>
          <a:ext cx="5825067" cy="1867182"/>
        </p:xfrm>
        <a:graphic>
          <a:graphicData uri="http://schemas.openxmlformats.org/presentationml/2006/ole">
            <p:oleObj spid="_x0000_s227397" name="Equation" r:id="rId5" imgW="4188613" imgH="1154568" progId="Equation.3">
              <p:embed/>
            </p:oleObj>
          </a:graphicData>
        </a:graphic>
      </p:graphicFrame>
      <p:graphicFrame>
        <p:nvGraphicFramePr>
          <p:cNvPr id="391179" name="Object 11"/>
          <p:cNvGraphicFramePr>
            <a:graphicFrameLocks noChangeAspect="1"/>
          </p:cNvGraphicFramePr>
          <p:nvPr/>
        </p:nvGraphicFramePr>
        <p:xfrm>
          <a:off x="6583682" y="1449493"/>
          <a:ext cx="4384604" cy="2266809"/>
        </p:xfrm>
        <a:graphic>
          <a:graphicData uri="http://schemas.openxmlformats.org/presentationml/2006/ole">
            <p:oleObj spid="_x0000_s227398" name="Equation" r:id="rId6" imgW="3084723" imgH="145863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53F3-B6AC-4600-9F89-BAED9771BBD6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Duality:  Economic Interpretation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Brewer:</a:t>
            </a:r>
            <a:r>
              <a:rPr lang="en-US" sz="2400" dirty="0">
                <a:solidFill>
                  <a:schemeClr val="tx1"/>
                </a:solidFill>
              </a:rPr>
              <a:t>  find optimal mix of beer and ale to maximize profits.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Entrepreneur:</a:t>
            </a:r>
            <a:r>
              <a:rPr lang="en-US" sz="2400" dirty="0">
                <a:solidFill>
                  <a:schemeClr val="tx1"/>
                </a:solidFill>
              </a:rPr>
              <a:t>  buy individual resources from brewer at min cost.</a:t>
            </a:r>
          </a:p>
          <a:p>
            <a:pPr lvl="1"/>
            <a:r>
              <a:rPr lang="en-US" sz="2400" dirty="0"/>
              <a:t>C, H, M = unit price for corn, hops, malt.</a:t>
            </a:r>
          </a:p>
          <a:p>
            <a:pPr lvl="1"/>
            <a:r>
              <a:rPr lang="en-US" sz="2400" dirty="0"/>
              <a:t>Brewer won't agree to sell resources if </a:t>
            </a:r>
            <a:r>
              <a:rPr lang="en-US" sz="2400" dirty="0">
                <a:latin typeface="Times" pitchFamily="1" charset="0"/>
              </a:rPr>
              <a:t>5</a:t>
            </a:r>
            <a:r>
              <a:rPr lang="en-US" sz="2400" i="1" dirty="0">
                <a:latin typeface="Times" pitchFamily="1" charset="0"/>
              </a:rPr>
              <a:t>C</a:t>
            </a:r>
            <a:r>
              <a:rPr lang="en-US" sz="2400" dirty="0">
                <a:latin typeface="Times" pitchFamily="1" charset="0"/>
              </a:rPr>
              <a:t> + 4</a:t>
            </a:r>
            <a:r>
              <a:rPr lang="en-US" sz="2400" i="1" dirty="0">
                <a:latin typeface="Times" pitchFamily="1" charset="0"/>
              </a:rPr>
              <a:t>H</a:t>
            </a:r>
            <a:r>
              <a:rPr lang="en-US" sz="2400" dirty="0">
                <a:latin typeface="Times" pitchFamily="1" charset="0"/>
              </a:rPr>
              <a:t> + 35</a:t>
            </a:r>
            <a:r>
              <a:rPr lang="en-US" sz="2400" i="1" dirty="0">
                <a:latin typeface="Times" pitchFamily="1" charset="0"/>
              </a:rPr>
              <a:t>M</a:t>
            </a:r>
            <a:r>
              <a:rPr lang="en-US" sz="2400" dirty="0">
                <a:latin typeface="Times" pitchFamily="1" charset="0"/>
              </a:rPr>
              <a:t>  &lt;  13.</a:t>
            </a:r>
          </a:p>
        </p:txBody>
      </p:sp>
      <p:graphicFrame>
        <p:nvGraphicFramePr>
          <p:cNvPr id="592900" name="Object 4"/>
          <p:cNvGraphicFramePr>
            <a:graphicFrameLocks noChangeAspect="1"/>
          </p:cNvGraphicFramePr>
          <p:nvPr/>
        </p:nvGraphicFramePr>
        <p:xfrm>
          <a:off x="4000783" y="2156179"/>
          <a:ext cx="4547164" cy="2350346"/>
        </p:xfrm>
        <a:graphic>
          <a:graphicData uri="http://schemas.openxmlformats.org/presentationml/2006/ole">
            <p:oleObj spid="_x0000_s228399" name="Equation" r:id="rId4" imgW="3084723" imgH="1458633" progId="Equation.3">
              <p:embed/>
            </p:oleObj>
          </a:graphicData>
        </a:graphic>
      </p:graphicFrame>
      <p:graphicFrame>
        <p:nvGraphicFramePr>
          <p:cNvPr id="592901" name="Object 5"/>
          <p:cNvGraphicFramePr>
            <a:graphicFrameLocks noChangeAspect="1"/>
          </p:cNvGraphicFramePr>
          <p:nvPr/>
        </p:nvGraphicFramePr>
        <p:xfrm>
          <a:off x="3034455" y="7382940"/>
          <a:ext cx="6041813" cy="1937173"/>
        </p:xfrm>
        <a:graphic>
          <a:graphicData uri="http://schemas.openxmlformats.org/presentationml/2006/ole">
            <p:oleObj spid="_x0000_s228400" name="Equation" r:id="rId5" imgW="4188613" imgH="115456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B747D-760D-4FB2-8618-157031C83937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Canonical form.</a:t>
            </a:r>
          </a:p>
        </p:txBody>
      </p:sp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6418865" y="2142632"/>
          <a:ext cx="3616960" cy="1634631"/>
        </p:xfrm>
        <a:graphic>
          <a:graphicData uri="http://schemas.openxmlformats.org/presentationml/2006/ole">
            <p:oleObj spid="_x0000_s229423" name="Equation" r:id="rId4" imgW="2271678" imgH="874739" progId="Equation.3">
              <p:embed/>
            </p:oleObj>
          </a:graphicData>
        </a:graphic>
      </p:graphicFrame>
      <p:graphicFrame>
        <p:nvGraphicFramePr>
          <p:cNvPr id="499718" name="Object 6"/>
          <p:cNvGraphicFramePr>
            <a:graphicFrameLocks noChangeAspect="1"/>
          </p:cNvGraphicFramePr>
          <p:nvPr/>
        </p:nvGraphicFramePr>
        <p:xfrm>
          <a:off x="2413565" y="2162958"/>
          <a:ext cx="3447626" cy="1593991"/>
        </p:xfrm>
        <a:graphic>
          <a:graphicData uri="http://schemas.openxmlformats.org/presentationml/2006/ole">
            <p:oleObj spid="_x0000_s229424" name="Equation" r:id="rId5" imgW="21703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2D32-EF07-4E9A-BAC4-F8340A99785C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 Dual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93" y="1300480"/>
            <a:ext cx="11672711" cy="7694507"/>
          </a:xfrm>
        </p:spPr>
        <p:txBody>
          <a:bodyPr/>
          <a:lstStyle/>
          <a:p>
            <a:r>
              <a:rPr lang="en-US" sz="2400" dirty="0"/>
              <a:t>Canonical form.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Property. </a:t>
            </a:r>
            <a:r>
              <a:rPr lang="en-US" sz="2400" dirty="0">
                <a:solidFill>
                  <a:schemeClr val="tx1"/>
                </a:solidFill>
              </a:rPr>
              <a:t>The dual of the dual is the primal.</a:t>
            </a:r>
          </a:p>
          <a:p>
            <a:r>
              <a:rPr lang="en-US" sz="2400" dirty="0"/>
              <a:t>Pf. </a:t>
            </a:r>
            <a:r>
              <a:rPr lang="en-US" sz="2400" dirty="0">
                <a:solidFill>
                  <a:schemeClr val="tx1"/>
                </a:solidFill>
              </a:rPr>
              <a:t>Rewrite (D) as a maximization problem in canonical form; take dual.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59781" name="Object 5"/>
          <p:cNvGraphicFramePr>
            <a:graphicFrameLocks noChangeAspect="1"/>
          </p:cNvGraphicFramePr>
          <p:nvPr/>
        </p:nvGraphicFramePr>
        <p:xfrm>
          <a:off x="6418865" y="2142632"/>
          <a:ext cx="3616960" cy="1634631"/>
        </p:xfrm>
        <a:graphic>
          <a:graphicData uri="http://schemas.openxmlformats.org/presentationml/2006/ole">
            <p:oleObj spid="_x0000_s230489" name="Equation" r:id="rId4" imgW="2271678" imgH="874739" progId="Equation.3">
              <p:embed/>
            </p:oleObj>
          </a:graphicData>
        </a:graphic>
      </p:graphicFrame>
      <p:graphicFrame>
        <p:nvGraphicFramePr>
          <p:cNvPr id="459782" name="Object 6"/>
          <p:cNvGraphicFramePr>
            <a:graphicFrameLocks noChangeAspect="1"/>
          </p:cNvGraphicFramePr>
          <p:nvPr/>
        </p:nvGraphicFramePr>
        <p:xfrm>
          <a:off x="2413565" y="2162958"/>
          <a:ext cx="3447626" cy="1593991"/>
        </p:xfrm>
        <a:graphic>
          <a:graphicData uri="http://schemas.openxmlformats.org/presentationml/2006/ole">
            <p:oleObj spid="_x0000_s230490" name="Equation" r:id="rId5" imgW="2170323" imgH="874739" progId="Equation.3">
              <p:embed/>
            </p:oleObj>
          </a:graphicData>
        </a:graphic>
      </p:graphicFrame>
      <p:graphicFrame>
        <p:nvGraphicFramePr>
          <p:cNvPr id="459785" name="Object 9"/>
          <p:cNvGraphicFramePr>
            <a:graphicFrameLocks noChangeAspect="1"/>
          </p:cNvGraphicFramePr>
          <p:nvPr/>
        </p:nvGraphicFramePr>
        <p:xfrm>
          <a:off x="2228428" y="6987823"/>
          <a:ext cx="4463626" cy="1634631"/>
        </p:xfrm>
        <a:graphic>
          <a:graphicData uri="http://schemas.openxmlformats.org/presentationml/2006/ole">
            <p:oleObj spid="_x0000_s230491" name="Equation" r:id="rId6" imgW="2804894" imgH="874739" progId="Equation.3">
              <p:embed/>
            </p:oleObj>
          </a:graphicData>
        </a:graphic>
      </p:graphicFrame>
      <p:graphicFrame>
        <p:nvGraphicFramePr>
          <p:cNvPr id="459786" name="Object 10"/>
          <p:cNvGraphicFramePr>
            <a:graphicFrameLocks noChangeAspect="1"/>
          </p:cNvGraphicFramePr>
          <p:nvPr/>
        </p:nvGraphicFramePr>
        <p:xfrm>
          <a:off x="6967509" y="6976533"/>
          <a:ext cx="4908409" cy="1634631"/>
        </p:xfrm>
        <a:graphic>
          <a:graphicData uri="http://schemas.openxmlformats.org/presentationml/2006/ole">
            <p:oleObj spid="_x0000_s230492" name="Equation" r:id="rId7" imgW="30847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E952-87DD-4E71-B2CB-D1C8424F25EB}" type="slidenum">
              <a:rPr lang="en-US" sz="1400">
                <a:solidFill>
                  <a:srgbClr val="000000"/>
                </a:solidFill>
              </a:rPr>
              <a:pPr/>
              <a:t>47</a:t>
            </a:fld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Taking Duals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LP dual recipe.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/>
              <a:t>Pf.  </a:t>
            </a:r>
            <a:r>
              <a:rPr lang="en-US" sz="3200" dirty="0">
                <a:solidFill>
                  <a:schemeClr val="tx1"/>
                </a:solidFill>
              </a:rPr>
              <a:t>Rewrite LP in standard form and take dual.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1408853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Primal (P)</a:t>
            </a:r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1408853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constraints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3901440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maximize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3901440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x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= 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b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x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b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x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b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</a:p>
        </p:txBody>
      </p:sp>
      <p:sp>
        <p:nvSpPr>
          <p:cNvPr id="458764" name="Rectangle 12"/>
          <p:cNvSpPr>
            <a:spLocks noChangeArrowheads="1"/>
          </p:cNvSpPr>
          <p:nvPr/>
        </p:nvSpPr>
        <p:spPr bwMode="auto">
          <a:xfrm>
            <a:off x="1408853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variables</a:t>
            </a:r>
            <a:endParaRPr lang="en-US" sz="20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3901440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unrestricted</a:t>
            </a:r>
          </a:p>
        </p:txBody>
      </p:sp>
      <p:sp>
        <p:nvSpPr>
          <p:cNvPr id="458766" name="Rectangle 14"/>
          <p:cNvSpPr>
            <a:spLocks noChangeArrowheads="1"/>
          </p:cNvSpPr>
          <p:nvPr/>
        </p:nvSpPr>
        <p:spPr bwMode="auto">
          <a:xfrm>
            <a:off x="9320108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Dual  (D)</a:t>
            </a:r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9320108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variables</a:t>
            </a: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827520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minimize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6827520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unrestricted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b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</a:b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9320108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constraints</a:t>
            </a: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6827520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lang="en-US" sz="2000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T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c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endParaRPr lang="en-US" sz="2000" i="1" kern="1200" baseline="-25000" dirty="0" smtClean="0">
              <a:solidFill>
                <a:srgbClr val="003399"/>
              </a:solidFill>
              <a:latin typeface="Times" pitchFamily="1" charset="0"/>
              <a:cs typeface="+mn-cs"/>
            </a:endParaRPr>
          </a:p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lang="en-US" sz="2000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T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c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lang="en-US" sz="2000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T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=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c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endParaRPr lang="en-US" sz="2000" i="1" kern="1200" baseline="-25000" dirty="0" smtClean="0">
              <a:solidFill>
                <a:srgbClr val="003399"/>
              </a:solidFill>
              <a:latin typeface="Times" pitchFamily="1" charset="0"/>
              <a:cs typeface="+mn-cs"/>
            </a:endParaRPr>
          </a:p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i="1" kern="1200" baseline="-25000" dirty="0" smtClean="0">
              <a:solidFill>
                <a:srgbClr val="003399"/>
              </a:solidFill>
              <a:latin typeface="Time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Strong duality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48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828F-C11E-4FB9-83AB-5BAE9318CAA9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Strong Duality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8" y="1300480"/>
            <a:ext cx="11805921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Theorem.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[Gale-Kuhn-Tucker 1951, </a:t>
            </a:r>
            <a:r>
              <a:rPr lang="en-US" sz="2400" dirty="0" err="1">
                <a:solidFill>
                  <a:schemeClr val="hlink"/>
                </a:solidFill>
              </a:rPr>
              <a:t>Dantzig</a:t>
            </a:r>
            <a:r>
              <a:rPr lang="en-US" sz="2400" dirty="0">
                <a:solidFill>
                  <a:schemeClr val="hlink"/>
                </a:solidFill>
              </a:rPr>
              <a:t>-von Neumann 1947]</a:t>
            </a:r>
            <a:br>
              <a:rPr lang="en-US" sz="2400" dirty="0">
                <a:solidFill>
                  <a:schemeClr val="hlink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baseline="30000" dirty="0" smtClean="0">
                <a:solidFill>
                  <a:schemeClr val="tx1"/>
                </a:solidFill>
                <a:ea typeface="cmsy10"/>
                <a:cs typeface="cmsy10"/>
              </a:rPr>
              <a:t>x 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i</a:t>
            </a:r>
            <a:r>
              <a:rPr lang="en-US" sz="2400" dirty="0">
                <a:solidFill>
                  <a:schemeClr val="tx1"/>
                </a:solidFill>
              </a:rPr>
              <a:t>f (P) and (D) are nonempty, then max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=</a:t>
            </a:r>
            <a:r>
              <a:rPr lang="en-US" sz="2400" dirty="0">
                <a:solidFill>
                  <a:schemeClr val="tx1"/>
                </a:solidFill>
              </a:rPr>
              <a:t> min.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Generalizes:</a:t>
            </a:r>
          </a:p>
          <a:p>
            <a:pPr lvl="1"/>
            <a:r>
              <a:rPr lang="en-US" sz="2400" dirty="0">
                <a:sym typeface="Symbol" pitchFamily="1" charset="2"/>
              </a:rPr>
              <a:t>Dilworth's theorem.</a:t>
            </a:r>
          </a:p>
          <a:p>
            <a:pPr lvl="1"/>
            <a:r>
              <a:rPr lang="en-US" sz="2400" dirty="0" err="1">
                <a:sym typeface="Symbol" pitchFamily="1" charset="2"/>
              </a:rPr>
              <a:t>König-Egervary</a:t>
            </a:r>
            <a:r>
              <a:rPr lang="en-US" sz="2400" dirty="0">
                <a:sym typeface="Symbol" pitchFamily="1" charset="2"/>
              </a:rPr>
              <a:t> theorem.</a:t>
            </a:r>
          </a:p>
          <a:p>
            <a:pPr lvl="1"/>
            <a:r>
              <a:rPr lang="en-US" sz="2400" dirty="0">
                <a:sym typeface="Symbol" pitchFamily="1" charset="2"/>
              </a:rPr>
              <a:t>Max-flow min-cut theorem.</a:t>
            </a:r>
          </a:p>
          <a:p>
            <a:pPr lvl="1"/>
            <a:r>
              <a:rPr lang="en-US" sz="2400" dirty="0">
                <a:sym typeface="Symbol" pitchFamily="1" charset="2"/>
              </a:rPr>
              <a:t>von Neumann's </a:t>
            </a:r>
            <a:r>
              <a:rPr lang="en-US" sz="2400" dirty="0" err="1">
                <a:sym typeface="Symbol" pitchFamily="1" charset="2"/>
              </a:rPr>
              <a:t>minimax</a:t>
            </a:r>
            <a:r>
              <a:rPr lang="en-US" sz="2400" dirty="0">
                <a:sym typeface="Symbol" pitchFamily="1" charset="2"/>
              </a:rPr>
              <a:t> theorem.</a:t>
            </a:r>
          </a:p>
          <a:p>
            <a:pPr lvl="1"/>
            <a:r>
              <a:rPr lang="en-US" sz="2400" dirty="0">
                <a:sym typeface="Symbol" pitchFamily="1" charset="2"/>
              </a:rPr>
              <a:t>…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</a:t>
            </a:r>
            <a:r>
              <a:rPr lang="en-US" sz="2400" dirty="0"/>
              <a:t>  </a:t>
            </a:r>
            <a:r>
              <a:rPr lang="en-US" sz="2400" dirty="0">
                <a:solidFill>
                  <a:schemeClr val="hlink"/>
                </a:solidFill>
              </a:rPr>
              <a:t>[ahead]</a:t>
            </a:r>
          </a:p>
        </p:txBody>
      </p:sp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6811718" y="2738685"/>
          <a:ext cx="3616960" cy="1634631"/>
        </p:xfrm>
        <a:graphic>
          <a:graphicData uri="http://schemas.openxmlformats.org/presentationml/2006/ole">
            <p:oleObj spid="_x0000_s237615" name="Equation" r:id="rId4" imgW="2271678" imgH="874739" progId="Equation.3">
              <p:embed/>
            </p:oleObj>
          </a:graphicData>
        </a:graphic>
      </p:graphicFrame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2806418" y="2759009"/>
          <a:ext cx="3447626" cy="1593991"/>
        </p:xfrm>
        <a:graphic>
          <a:graphicData uri="http://schemas.openxmlformats.org/presentationml/2006/ole">
            <p:oleObj spid="_x0000_s237616" name="Equation" r:id="rId5" imgW="21703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2F6F-51A1-412C-AD0B-EB0D96265A8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Converting to Standard Form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dirty="0"/>
              <a:t>Original input.</a:t>
            </a:r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endParaRPr kumimoji="0" lang="en-US" sz="2400" dirty="0"/>
          </a:p>
          <a:p>
            <a:r>
              <a:rPr kumimoji="0" lang="en-US" sz="2400" dirty="0"/>
              <a:t>Standard form.</a:t>
            </a:r>
          </a:p>
          <a:p>
            <a:pPr lvl="1"/>
            <a:r>
              <a:rPr kumimoji="0" lang="en-US" sz="2400" dirty="0"/>
              <a:t>Add </a:t>
            </a:r>
            <a:r>
              <a:rPr kumimoji="0" lang="en-US" sz="2400" dirty="0">
                <a:solidFill>
                  <a:srgbClr val="CC0000"/>
                </a:solidFill>
              </a:rPr>
              <a:t>slack</a:t>
            </a:r>
            <a:r>
              <a:rPr kumimoji="0" lang="en-US" sz="2400" dirty="0"/>
              <a:t> variable for each inequality.</a:t>
            </a:r>
          </a:p>
          <a:p>
            <a:pPr lvl="1"/>
            <a:r>
              <a:rPr kumimoji="0" lang="en-US" sz="2400" dirty="0"/>
              <a:t>Now a 5-dimensional problem.</a:t>
            </a:r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  <a:p>
            <a:pPr lvl="1"/>
            <a:endParaRPr kumimoji="0" lang="en-US" sz="2400" dirty="0"/>
          </a:p>
        </p:txBody>
      </p:sp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4743595" y="1925885"/>
          <a:ext cx="4502006" cy="2622862"/>
        </p:xfrm>
        <a:graphic>
          <a:graphicData uri="http://schemas.openxmlformats.org/presentationml/2006/ole">
            <p:oleObj spid="_x0000_s25668" name="Equation" r:id="rId4" imgW="2767437" imgH="1548972" progId="Equation.3">
              <p:embed/>
            </p:oleObj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4597400" y="6324605"/>
          <a:ext cx="7270042" cy="2449119"/>
        </p:xfrm>
        <a:graphic>
          <a:graphicData uri="http://schemas.openxmlformats.org/presentationml/2006/ole">
            <p:oleObj spid="_x0000_s25669" name="Equation" r:id="rId5" imgW="4911320" imgH="154897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3141-97C0-4BFA-9F61-0D5C797F7BB2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Equivalent Forms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925582" cy="7694507"/>
          </a:xfrm>
        </p:spPr>
        <p:txBody>
          <a:bodyPr/>
          <a:lstStyle/>
          <a:p>
            <a:r>
              <a:rPr lang="en-US" sz="2400" dirty="0"/>
              <a:t>Easy to convert variants to standard form.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Less than to </a:t>
            </a:r>
            <a:r>
              <a:rPr lang="en-US" sz="2400" dirty="0" smtClean="0"/>
              <a:t>equality: 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		</a:t>
            </a:r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17  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17,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" pitchFamily="80" charset="0"/>
            </a:endParaRPr>
          </a:p>
          <a:p>
            <a:r>
              <a:rPr lang="en-US" sz="2400" dirty="0"/>
              <a:t>Greater than to </a:t>
            </a:r>
            <a:r>
              <a:rPr lang="en-US" sz="2400" dirty="0" smtClean="0"/>
              <a:t>equality: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			x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17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17,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" pitchFamily="80" charset="0"/>
            </a:endParaRPr>
          </a:p>
          <a:p>
            <a:r>
              <a:rPr lang="en-US" sz="2400" dirty="0">
                <a:solidFill>
                  <a:schemeClr val="folHlink"/>
                </a:solidFill>
                <a:sym typeface="Symbol" pitchFamily="80" charset="2"/>
              </a:rPr>
              <a:t>Min to </a:t>
            </a:r>
            <a:r>
              <a:rPr lang="en-US" sz="2400" dirty="0" smtClean="0">
                <a:solidFill>
                  <a:schemeClr val="folHlink"/>
                </a:solidFill>
                <a:sym typeface="Symbol" pitchFamily="80" charset="2"/>
              </a:rPr>
              <a:t>max</a:t>
            </a:r>
            <a:r>
              <a:rPr lang="en-US" sz="2400" dirty="0">
                <a:solidFill>
                  <a:schemeClr val="folHlink"/>
                </a:solidFill>
                <a:sym typeface="Symbol" pitchFamily="80" charset="2"/>
              </a:rPr>
              <a:t>:</a:t>
            </a:r>
            <a:r>
              <a:rPr lang="en-US" sz="2400" dirty="0" smtClean="0">
                <a:solidFill>
                  <a:schemeClr val="folHlink"/>
                </a:solidFill>
                <a:sym typeface="Symbol" pitchFamily="80" charset="2"/>
              </a:rPr>
              <a:t> </a:t>
            </a:r>
            <a:endParaRPr lang="en-US" sz="2400" dirty="0">
              <a:solidFill>
                <a:schemeClr val="folHlink"/>
              </a:solidFill>
              <a:sym typeface="Symbol" pitchFamily="80" charset="2"/>
            </a:endParaRPr>
          </a:p>
          <a:p>
            <a:r>
              <a:rPr lang="en-US" sz="2400" dirty="0" smtClean="0">
                <a:solidFill>
                  <a:schemeClr val="folHlink"/>
                </a:solidFill>
                <a:latin typeface="Times" pitchFamily="80" charset="0"/>
                <a:sym typeface="Symbol" pitchFamily="80" charset="2"/>
              </a:rPr>
              <a:t>				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min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  </a:t>
            </a:r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max</a:t>
            </a:r>
            <a:r>
              <a:rPr lang="en-US" sz="2400" dirty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2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+ 3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z</a:t>
            </a:r>
            <a:endParaRPr lang="en-US" sz="2400" dirty="0">
              <a:solidFill>
                <a:schemeClr val="tx1"/>
              </a:solidFill>
              <a:sym typeface="Symbol" pitchFamily="80" charset="2"/>
            </a:endParaRPr>
          </a:p>
          <a:p>
            <a:r>
              <a:rPr lang="en-US" sz="2400" dirty="0">
                <a:solidFill>
                  <a:schemeClr val="folHlink"/>
                </a:solidFill>
                <a:sym typeface="Symbol" pitchFamily="80" charset="2"/>
              </a:rPr>
              <a:t>Unrestricted to </a:t>
            </a:r>
            <a:r>
              <a:rPr lang="en-US" sz="2400" dirty="0" smtClean="0">
                <a:solidFill>
                  <a:schemeClr val="folHlink"/>
                </a:solidFill>
                <a:sym typeface="Symbol" pitchFamily="80" charset="2"/>
              </a:rPr>
              <a:t>nonnegative:   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Times" pitchFamily="80" charset="0"/>
              </a:rPr>
              <a:t>				x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unrestricted  </a:t>
            </a:r>
            <a:r>
              <a:rPr lang="en-US" sz="2400" dirty="0" smtClean="0">
                <a:solidFill>
                  <a:schemeClr val="tx1"/>
                </a:solidFill>
                <a:latin typeface="Times" pitchFamily="80" charset="0"/>
              </a:rPr>
              <a:t>	</a:t>
            </a:r>
            <a:r>
              <a:rPr kumimoji="0" lang="en-US" sz="2400" dirty="0">
                <a:latin typeface="cmsy10"/>
                <a:ea typeface="cmsy10"/>
                <a:cs typeface="cmsy10"/>
              </a:rPr>
              <a:t>)</a:t>
            </a:r>
            <a:r>
              <a:rPr kumimoji="0" lang="en-US" sz="2400" dirty="0">
                <a:sym typeface="Symbol" pitchFamily="80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80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–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lang="en-US" sz="2400" baseline="30000" dirty="0">
                <a:solidFill>
                  <a:schemeClr val="tx1"/>
                </a:solidFill>
                <a:latin typeface="Times" pitchFamily="80" charset="0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, 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80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0, </a:t>
            </a:r>
            <a:r>
              <a:rPr lang="en-US" sz="2400" i="1" dirty="0">
                <a:solidFill>
                  <a:schemeClr val="tx1"/>
                </a:solidFill>
                <a:latin typeface="Times" pitchFamily="80" charset="0"/>
              </a:rPr>
              <a:t>x </a:t>
            </a:r>
            <a:r>
              <a:rPr lang="en-US" sz="2400" baseline="30000" dirty="0">
                <a:solidFill>
                  <a:schemeClr val="tx1"/>
                </a:solidFill>
                <a:latin typeface="Times" pitchFamily="80" charset="0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80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80" charset="0"/>
              </a:rPr>
              <a:t>0</a:t>
            </a:r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4023363" y="2135861"/>
          <a:ext cx="4909968" cy="2436140"/>
        </p:xfrm>
        <a:graphic>
          <a:graphicData uri="http://schemas.openxmlformats.org/presentationml/2006/ole">
            <p:oleObj spid="_x0000_s26662" name="Equation" r:id="rId4" imgW="2149061" imgH="97845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Linear programming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geometric perspective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20,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6299" indent="-40626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5073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5105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5138" indent="-325014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516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5197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75229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25256" indent="-325014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D670-9720-480E-94AB-DF218208B58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36578" name="Freeform 2"/>
          <p:cNvSpPr>
            <a:spLocks/>
          </p:cNvSpPr>
          <p:nvPr/>
        </p:nvSpPr>
        <p:spPr bwMode="auto">
          <a:xfrm>
            <a:off x="2817707" y="4551680"/>
            <a:ext cx="4660053" cy="400981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Feasible Region</a:t>
            </a:r>
          </a:p>
        </p:txBody>
      </p:sp>
      <p:sp>
        <p:nvSpPr>
          <p:cNvPr id="536580" name="Line 4"/>
          <p:cNvSpPr>
            <a:spLocks noChangeShapeType="1"/>
          </p:cNvSpPr>
          <p:nvPr/>
        </p:nvSpPr>
        <p:spPr bwMode="auto">
          <a:xfrm flipV="1">
            <a:off x="2400018" y="8547948"/>
            <a:ext cx="7802880" cy="20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1" name="Line 5"/>
          <p:cNvSpPr>
            <a:spLocks noChangeShapeType="1"/>
          </p:cNvSpPr>
          <p:nvPr/>
        </p:nvSpPr>
        <p:spPr bwMode="auto">
          <a:xfrm rot="-5400000">
            <a:off x="151273" y="6265334"/>
            <a:ext cx="533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4009813" y="8581816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1733973" y="758613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536584" name="Line 8"/>
          <p:cNvSpPr>
            <a:spLocks noChangeShapeType="1"/>
          </p:cNvSpPr>
          <p:nvPr/>
        </p:nvSpPr>
        <p:spPr bwMode="auto">
          <a:xfrm rot="5400000" flipH="1">
            <a:off x="2502747" y="3570675"/>
            <a:ext cx="6285653" cy="369598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5" name="Line 9"/>
          <p:cNvSpPr>
            <a:spLocks noChangeShapeType="1"/>
          </p:cNvSpPr>
          <p:nvPr/>
        </p:nvSpPr>
        <p:spPr bwMode="auto">
          <a:xfrm rot="5400000" flipH="1">
            <a:off x="5689600" y="1679787"/>
            <a:ext cx="2167467" cy="791125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6" name="Line 10"/>
          <p:cNvSpPr>
            <a:spLocks noChangeShapeType="1"/>
          </p:cNvSpPr>
          <p:nvPr/>
        </p:nvSpPr>
        <p:spPr bwMode="auto">
          <a:xfrm rot="5400000" flipH="1">
            <a:off x="2553553" y="2790615"/>
            <a:ext cx="5594773" cy="593344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7" name="Oval 11"/>
          <p:cNvSpPr>
            <a:spLocks noChangeAspect="1" noChangeArrowheads="1"/>
          </p:cNvSpPr>
          <p:nvPr/>
        </p:nvSpPr>
        <p:spPr bwMode="auto">
          <a:xfrm>
            <a:off x="4395900" y="4876806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8" name="Oval 12"/>
          <p:cNvSpPr>
            <a:spLocks noChangeAspect="1" noChangeArrowheads="1"/>
          </p:cNvSpPr>
          <p:nvPr/>
        </p:nvSpPr>
        <p:spPr bwMode="auto">
          <a:xfrm>
            <a:off x="6335331" y="6660451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89" name="Oval 13"/>
          <p:cNvSpPr>
            <a:spLocks noChangeAspect="1" noChangeArrowheads="1"/>
          </p:cNvSpPr>
          <p:nvPr/>
        </p:nvSpPr>
        <p:spPr bwMode="auto">
          <a:xfrm>
            <a:off x="2698052" y="4443313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0" name="Oval 14"/>
          <p:cNvSpPr>
            <a:spLocks noChangeAspect="1" noChangeArrowheads="1"/>
          </p:cNvSpPr>
          <p:nvPr/>
        </p:nvSpPr>
        <p:spPr bwMode="auto">
          <a:xfrm>
            <a:off x="7310691" y="8394424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1" name="Text Box 15"/>
          <p:cNvSpPr txBox="1">
            <a:spLocks noChangeArrowheads="1"/>
          </p:cNvSpPr>
          <p:nvPr/>
        </p:nvSpPr>
        <p:spPr bwMode="auto">
          <a:xfrm>
            <a:off x="6719147" y="866986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sp>
        <p:nvSpPr>
          <p:cNvPr id="536592" name="Text Box 16"/>
          <p:cNvSpPr txBox="1">
            <a:spLocks noChangeArrowheads="1"/>
          </p:cNvSpPr>
          <p:nvPr/>
        </p:nvSpPr>
        <p:spPr bwMode="auto">
          <a:xfrm>
            <a:off x="1496907" y="4680376"/>
            <a:ext cx="130048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536593" name="Text Box 17"/>
          <p:cNvSpPr txBox="1">
            <a:spLocks noChangeArrowheads="1"/>
          </p:cNvSpPr>
          <p:nvPr/>
        </p:nvSpPr>
        <p:spPr bwMode="auto">
          <a:xfrm>
            <a:off x="8886613" y="6068913"/>
            <a:ext cx="2817707" cy="875399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Corn</a:t>
            </a:r>
            <a:b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5A + 15B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480</a:t>
            </a:r>
          </a:p>
        </p:txBody>
      </p:sp>
      <p:sp>
        <p:nvSpPr>
          <p:cNvPr id="536594" name="Text Box 18"/>
          <p:cNvSpPr txBox="1">
            <a:spLocks noChangeArrowheads="1"/>
          </p:cNvSpPr>
          <p:nvPr/>
        </p:nvSpPr>
        <p:spPr bwMode="auto">
          <a:xfrm>
            <a:off x="650242" y="2275845"/>
            <a:ext cx="2479040" cy="875399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Hops</a:t>
            </a:r>
            <a:b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4A + 4B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160</a:t>
            </a:r>
          </a:p>
        </p:txBody>
      </p:sp>
      <p:sp>
        <p:nvSpPr>
          <p:cNvPr id="536595" name="Text Box 19"/>
          <p:cNvSpPr txBox="1">
            <a:spLocks noChangeArrowheads="1"/>
          </p:cNvSpPr>
          <p:nvPr/>
        </p:nvSpPr>
        <p:spPr bwMode="auto">
          <a:xfrm>
            <a:off x="3684693" y="2275845"/>
            <a:ext cx="2989298" cy="875399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Malt</a:t>
            </a:r>
            <a:b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</a:b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35A + 20B </a:t>
            </a:r>
            <a:r>
              <a:rPr kumimoji="1" lang="en-US" sz="20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1190</a:t>
            </a:r>
            <a:endParaRPr kumimoji="1" lang="en-US" sz="20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6" name="Text Box 20"/>
          <p:cNvSpPr txBox="1">
            <a:spLocks noChangeArrowheads="1"/>
          </p:cNvSpPr>
          <p:nvPr/>
        </p:nvSpPr>
        <p:spPr bwMode="auto">
          <a:xfrm>
            <a:off x="3467947" y="5310295"/>
            <a:ext cx="162560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536597" name="Oval 21"/>
          <p:cNvSpPr>
            <a:spLocks noChangeAspect="1" noChangeArrowheads="1"/>
          </p:cNvSpPr>
          <p:nvPr/>
        </p:nvSpPr>
        <p:spPr bwMode="auto">
          <a:xfrm>
            <a:off x="2668700" y="8412486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6598" name="Text Box 22"/>
          <p:cNvSpPr txBox="1">
            <a:spLocks noChangeArrowheads="1"/>
          </p:cNvSpPr>
          <p:nvPr/>
        </p:nvSpPr>
        <p:spPr bwMode="auto">
          <a:xfrm>
            <a:off x="4836167" y="6782366"/>
            <a:ext cx="177461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536599" name="Text Box 23"/>
          <p:cNvSpPr txBox="1">
            <a:spLocks noChangeArrowheads="1"/>
          </p:cNvSpPr>
          <p:nvPr/>
        </p:nvSpPr>
        <p:spPr bwMode="auto">
          <a:xfrm>
            <a:off x="1408855" y="863148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8130-A801-4108-B66D-B2706AFFB5C0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38626" name="Freeform 2"/>
          <p:cNvSpPr>
            <a:spLocks/>
          </p:cNvSpPr>
          <p:nvPr/>
        </p:nvSpPr>
        <p:spPr bwMode="auto">
          <a:xfrm>
            <a:off x="2817707" y="4551680"/>
            <a:ext cx="4660053" cy="4009813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0" y="0"/>
              </a:cxn>
              <a:cxn ang="0">
                <a:pos x="758" y="205"/>
              </a:cxn>
              <a:cxn ang="0">
                <a:pos x="1626" y="1000"/>
              </a:cxn>
              <a:cxn ang="0">
                <a:pos x="2064" y="1776"/>
              </a:cxn>
              <a:cxn ang="0">
                <a:pos x="0" y="1776"/>
              </a:cxn>
            </a:cxnLst>
            <a:rect l="0" t="0" r="r" b="b"/>
            <a:pathLst>
              <a:path w="2064" h="1776">
                <a:moveTo>
                  <a:pt x="0" y="1776"/>
                </a:moveTo>
                <a:lnTo>
                  <a:pt x="0" y="0"/>
                </a:lnTo>
                <a:lnTo>
                  <a:pt x="758" y="205"/>
                </a:lnTo>
                <a:lnTo>
                  <a:pt x="1626" y="1000"/>
                </a:lnTo>
                <a:lnTo>
                  <a:pt x="2064" y="1776"/>
                </a:lnTo>
                <a:lnTo>
                  <a:pt x="0" y="177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dirty="0"/>
              <a:t>Brewery Problem:  Objective Function</a:t>
            </a:r>
          </a:p>
        </p:txBody>
      </p:sp>
      <p:sp>
        <p:nvSpPr>
          <p:cNvPr id="538628" name="Line 4"/>
          <p:cNvSpPr>
            <a:spLocks noChangeShapeType="1"/>
          </p:cNvSpPr>
          <p:nvPr/>
        </p:nvSpPr>
        <p:spPr bwMode="auto">
          <a:xfrm rot="5400000" flipH="1">
            <a:off x="2862864" y="1887509"/>
            <a:ext cx="4973884" cy="7398737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8419254" y="7622264"/>
            <a:ext cx="3032195" cy="568990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13A + 23B =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$800</a:t>
            </a:r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 rot="5400000" flipH="1">
            <a:off x="4133992" y="426726"/>
            <a:ext cx="4678116" cy="6958471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8344753" y="5852166"/>
            <a:ext cx="3102187" cy="568990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13A + 23B =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$1600</a:t>
            </a:r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 rot="5400000" flipH="1">
            <a:off x="2193432" y="2952050"/>
            <a:ext cx="5057422" cy="7525173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33" name="Text Box 9"/>
          <p:cNvSpPr txBox="1">
            <a:spLocks noChangeArrowheads="1"/>
          </p:cNvSpPr>
          <p:nvPr/>
        </p:nvSpPr>
        <p:spPr bwMode="auto">
          <a:xfrm>
            <a:off x="8410223" y="8956610"/>
            <a:ext cx="3045742" cy="568990"/>
          </a:xfrm>
          <a:prstGeom prst="rect">
            <a:avLst/>
          </a:prstGeom>
          <a:solidFill>
            <a:schemeClr val="tx2"/>
          </a:solidFill>
          <a:ln w="15875">
            <a:noFill/>
            <a:miter lim="800000"/>
            <a:headEnd/>
            <a:tailEnd/>
          </a:ln>
          <a:effectLst/>
        </p:spPr>
        <p:txBody>
          <a:bodyPr lIns="195029" tIns="130019" rIns="195029" bIns="130019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13A + 23B =</a:t>
            </a: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  <a:sym typeface="Symbol" pitchFamily="80" charset="2"/>
              </a:rPr>
              <a:t> $442</a:t>
            </a:r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6719147" y="866986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(34, 0)</a:t>
            </a:r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1496907" y="4680376"/>
            <a:ext cx="130048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(0, 32)</a:t>
            </a:r>
          </a:p>
        </p:txBody>
      </p:sp>
      <p:sp>
        <p:nvSpPr>
          <p:cNvPr id="538636" name="Text Box 12"/>
          <p:cNvSpPr txBox="1">
            <a:spLocks noChangeArrowheads="1"/>
          </p:cNvSpPr>
          <p:nvPr/>
        </p:nvSpPr>
        <p:spPr bwMode="auto">
          <a:xfrm>
            <a:off x="3467947" y="5310295"/>
            <a:ext cx="1625600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(12, 28)</a:t>
            </a:r>
          </a:p>
        </p:txBody>
      </p:sp>
      <p:sp>
        <p:nvSpPr>
          <p:cNvPr id="538637" name="Text Box 13"/>
          <p:cNvSpPr txBox="1">
            <a:spLocks noChangeArrowheads="1"/>
          </p:cNvSpPr>
          <p:nvPr/>
        </p:nvSpPr>
        <p:spPr bwMode="auto">
          <a:xfrm>
            <a:off x="4836167" y="6782366"/>
            <a:ext cx="177461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(26, 14)</a:t>
            </a:r>
          </a:p>
        </p:txBody>
      </p:sp>
      <p:sp>
        <p:nvSpPr>
          <p:cNvPr id="538638" name="Text Box 14"/>
          <p:cNvSpPr txBox="1">
            <a:spLocks noChangeArrowheads="1"/>
          </p:cNvSpPr>
          <p:nvPr/>
        </p:nvSpPr>
        <p:spPr bwMode="auto">
          <a:xfrm>
            <a:off x="1408855" y="8631487"/>
            <a:ext cx="1408853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4D4D4D"/>
                </a:solidFill>
                <a:latin typeface="Lucida Sans" pitchFamily="80" charset="0"/>
                <a:cs typeface="+mn-cs"/>
              </a:rPr>
              <a:t>(0, 0)</a:t>
            </a:r>
          </a:p>
        </p:txBody>
      </p:sp>
      <p:sp>
        <p:nvSpPr>
          <p:cNvPr id="538639" name="Oval 15"/>
          <p:cNvSpPr>
            <a:spLocks noChangeAspect="1" noChangeArrowheads="1"/>
          </p:cNvSpPr>
          <p:nvPr/>
        </p:nvSpPr>
        <p:spPr bwMode="auto">
          <a:xfrm>
            <a:off x="4395900" y="4876806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0" name="Oval 16"/>
          <p:cNvSpPr>
            <a:spLocks noChangeAspect="1" noChangeArrowheads="1"/>
          </p:cNvSpPr>
          <p:nvPr/>
        </p:nvSpPr>
        <p:spPr bwMode="auto">
          <a:xfrm>
            <a:off x="6335331" y="6660451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1" name="Oval 17"/>
          <p:cNvSpPr>
            <a:spLocks noChangeAspect="1" noChangeArrowheads="1"/>
          </p:cNvSpPr>
          <p:nvPr/>
        </p:nvSpPr>
        <p:spPr bwMode="auto">
          <a:xfrm>
            <a:off x="2698052" y="4443313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2" name="Oval 18"/>
          <p:cNvSpPr>
            <a:spLocks noChangeAspect="1" noChangeArrowheads="1"/>
          </p:cNvSpPr>
          <p:nvPr/>
        </p:nvSpPr>
        <p:spPr bwMode="auto">
          <a:xfrm>
            <a:off x="7310691" y="8394424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3" name="Oval 19"/>
          <p:cNvSpPr>
            <a:spLocks noChangeAspect="1" noChangeArrowheads="1"/>
          </p:cNvSpPr>
          <p:nvPr/>
        </p:nvSpPr>
        <p:spPr bwMode="auto">
          <a:xfrm>
            <a:off x="2668700" y="8412486"/>
            <a:ext cx="275449" cy="275449"/>
          </a:xfrm>
          <a:prstGeom prst="ellipse">
            <a:avLst/>
          </a:prstGeom>
          <a:solidFill>
            <a:srgbClr val="0033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lIns="130921" tIns="65461" rIns="130921" bIns="65461" anchor="ctr"/>
          <a:lstStyle/>
          <a:p>
            <a:pPr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4" name="Rectangle 20"/>
          <p:cNvSpPr>
            <a:spLocks noChangeArrowheads="1"/>
          </p:cNvSpPr>
          <p:nvPr/>
        </p:nvSpPr>
        <p:spPr bwMode="auto">
          <a:xfrm rot="1871895">
            <a:off x="6268210" y="3315310"/>
            <a:ext cx="798022" cy="37753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30019" tIns="65010" rIns="130019" bIns="65010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kern="1200" dirty="0" smtClean="0">
                <a:solidFill>
                  <a:srgbClr val="008000"/>
                </a:solidFill>
                <a:latin typeface="Lucida Sans" pitchFamily="80" charset="0"/>
                <a:cs typeface="+mn-cs"/>
              </a:rPr>
              <a:t>Profit</a:t>
            </a:r>
          </a:p>
        </p:txBody>
      </p:sp>
      <p:sp>
        <p:nvSpPr>
          <p:cNvPr id="538645" name="AutoShape 21"/>
          <p:cNvSpPr>
            <a:spLocks noChangeArrowheads="1"/>
          </p:cNvSpPr>
          <p:nvPr/>
        </p:nvSpPr>
        <p:spPr bwMode="auto">
          <a:xfrm rot="1985362">
            <a:off x="6929121" y="2759011"/>
            <a:ext cx="300284" cy="602827"/>
          </a:xfrm>
          <a:prstGeom prst="upArrow">
            <a:avLst>
              <a:gd name="adj1" fmla="val 50000"/>
              <a:gd name="adj2" fmla="val 5018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130019" tIns="65010" rIns="130019" bIns="65010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6" name="Text Box 22"/>
          <p:cNvSpPr txBox="1">
            <a:spLocks noChangeArrowheads="1"/>
          </p:cNvSpPr>
          <p:nvPr/>
        </p:nvSpPr>
        <p:spPr bwMode="auto">
          <a:xfrm>
            <a:off x="4009813" y="8581816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Ale</a:t>
            </a:r>
          </a:p>
        </p:txBody>
      </p:sp>
      <p:sp>
        <p:nvSpPr>
          <p:cNvPr id="538647" name="Text Box 23"/>
          <p:cNvSpPr txBox="1">
            <a:spLocks noChangeArrowheads="1"/>
          </p:cNvSpPr>
          <p:nvPr/>
        </p:nvSpPr>
        <p:spPr bwMode="auto">
          <a:xfrm>
            <a:off x="1733973" y="7586135"/>
            <a:ext cx="1192107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921" tIns="65461" rIns="130921" bIns="65461">
            <a:spAutoFit/>
          </a:bodyPr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Lucida Sans" pitchFamily="80" charset="0"/>
                <a:cs typeface="+mn-cs"/>
              </a:rPr>
              <a:t>Beer</a:t>
            </a:r>
          </a:p>
        </p:txBody>
      </p:sp>
      <p:sp>
        <p:nvSpPr>
          <p:cNvPr id="538648" name="Line 24"/>
          <p:cNvSpPr>
            <a:spLocks noChangeShapeType="1"/>
          </p:cNvSpPr>
          <p:nvPr/>
        </p:nvSpPr>
        <p:spPr bwMode="auto">
          <a:xfrm flipV="1">
            <a:off x="2400018" y="8547948"/>
            <a:ext cx="7802880" cy="20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  <p:sp>
        <p:nvSpPr>
          <p:cNvPr id="538649" name="Line 25"/>
          <p:cNvSpPr>
            <a:spLocks noChangeShapeType="1"/>
          </p:cNvSpPr>
          <p:nvPr/>
        </p:nvSpPr>
        <p:spPr bwMode="auto">
          <a:xfrm rot="-5400000">
            <a:off x="151273" y="6265334"/>
            <a:ext cx="5337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lIns="130921" tIns="65461" rIns="130921" bIns="65461" anchor="ctr"/>
          <a:lstStyle/>
          <a:p>
            <a:pPr algn="l" defTabSz="130025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80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2708</Words>
  <Application>Microsoft Office PowerPoint</Application>
  <PresentationFormat>Custom</PresentationFormat>
  <Paragraphs>696</Paragraphs>
  <Slides>49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ＭＳ Ｐゴシック</vt:lpstr>
      <vt:lpstr>Lucida Sans Regular</vt:lpstr>
      <vt:lpstr>Lucida Sans</vt:lpstr>
      <vt:lpstr>Times</vt:lpstr>
      <vt:lpstr>Monotype Sorts</vt:lpstr>
      <vt:lpstr>cmsy10</vt:lpstr>
      <vt:lpstr>Symbol</vt:lpstr>
      <vt:lpstr>cmmi10</vt:lpstr>
      <vt:lpstr>Lucida Grande</vt:lpstr>
      <vt:lpstr>Wingdings</vt:lpstr>
      <vt:lpstr>Default Design</vt:lpstr>
      <vt:lpstr>1_Default Design</vt:lpstr>
      <vt:lpstr>cos423</vt:lpstr>
      <vt:lpstr>1_cos423</vt:lpstr>
      <vt:lpstr>2_cos423</vt:lpstr>
      <vt:lpstr>Equation</vt:lpstr>
      <vt:lpstr>CS38 Introduction to Algorithms</vt:lpstr>
      <vt:lpstr>Outline</vt:lpstr>
      <vt:lpstr>Slide 3</vt:lpstr>
      <vt:lpstr>Standard Form LP</vt:lpstr>
      <vt:lpstr>Brewery Problem:  Converting to Standard Form</vt:lpstr>
      <vt:lpstr>Equivalent Forms</vt:lpstr>
      <vt:lpstr>Slide 7</vt:lpstr>
      <vt:lpstr>Brewery Problem:  Feasible Region</vt:lpstr>
      <vt:lpstr>Brewery Problem:  Objective Function</vt:lpstr>
      <vt:lpstr>Brewery Problem:  Geometry</vt:lpstr>
      <vt:lpstr>Convexity</vt:lpstr>
      <vt:lpstr>Geometric perspective</vt:lpstr>
      <vt:lpstr>Geometric perspective</vt:lpstr>
      <vt:lpstr>Geometric perspective</vt:lpstr>
      <vt:lpstr>Slide 15</vt:lpstr>
      <vt:lpstr>Intuition</vt:lpstr>
      <vt:lpstr>Basic Feasible Solution</vt:lpstr>
      <vt:lpstr>Basic Feasible Solution</vt:lpstr>
      <vt:lpstr>Basic Feasible Solution</vt:lpstr>
      <vt:lpstr>Basic Feasible Solution</vt:lpstr>
      <vt:lpstr>Basic Feasible Solution:  Example</vt:lpstr>
      <vt:lpstr>Slide 22</vt:lpstr>
      <vt:lpstr>Simplex Algorithm:  Intuition</vt:lpstr>
      <vt:lpstr>Simplex Algorithm:  Initialization</vt:lpstr>
      <vt:lpstr>Simplex Algorithm:  Pivot 1</vt:lpstr>
      <vt:lpstr>Simplex Algorithm:  Pivot 1</vt:lpstr>
      <vt:lpstr>Simplex Algorithm:  Pivot 2</vt:lpstr>
      <vt:lpstr>Simplex Algorithm:  Optimality</vt:lpstr>
      <vt:lpstr>Simplex Tableaux:  Matrix Form</vt:lpstr>
      <vt:lpstr>Simplex Algorithm:  Corner Cases</vt:lpstr>
      <vt:lpstr>Unboundedness</vt:lpstr>
      <vt:lpstr>Phase I Simplex</vt:lpstr>
      <vt:lpstr>Simplex Algorithm:  Degeneracy</vt:lpstr>
      <vt:lpstr>Simplex Algorithm:  Degeneracy</vt:lpstr>
      <vt:lpstr>Lexicographic Rule</vt:lpstr>
      <vt:lpstr>Lexicographic Rule</vt:lpstr>
      <vt:lpstr>Simplex Algorithm:  Practice</vt:lpstr>
      <vt:lpstr>Slide 38</vt:lpstr>
      <vt:lpstr>LP Duality</vt:lpstr>
      <vt:lpstr>LP Duality</vt:lpstr>
      <vt:lpstr>LP Duality</vt:lpstr>
      <vt:lpstr>LP Duality</vt:lpstr>
      <vt:lpstr>LP Duality</vt:lpstr>
      <vt:lpstr>LP Duality:  Economic Interpretation</vt:lpstr>
      <vt:lpstr>LP Duals</vt:lpstr>
      <vt:lpstr>Double Dual</vt:lpstr>
      <vt:lpstr>Taking Duals</vt:lpstr>
      <vt:lpstr>Slide 48</vt:lpstr>
      <vt:lpstr>LP Strong Duality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Umans</cp:lastModifiedBy>
  <cp:revision>67</cp:revision>
  <dcterms:modified xsi:type="dcterms:W3CDTF">2014-05-22T00:29:52Z</dcterms:modified>
</cp:coreProperties>
</file>