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460" r:id="rId3"/>
    <p:sldId id="461" r:id="rId4"/>
    <p:sldId id="462" r:id="rId5"/>
    <p:sldId id="463" r:id="rId6"/>
    <p:sldId id="464" r:id="rId7"/>
    <p:sldId id="465" r:id="rId8"/>
    <p:sldId id="466" r:id="rId9"/>
    <p:sldId id="467" r:id="rId10"/>
    <p:sldId id="468" r:id="rId11"/>
    <p:sldId id="469" r:id="rId12"/>
    <p:sldId id="470" r:id="rId13"/>
    <p:sldId id="471" r:id="rId14"/>
    <p:sldId id="472" r:id="rId15"/>
    <p:sldId id="473" r:id="rId16"/>
    <p:sldId id="474" r:id="rId17"/>
    <p:sldId id="475" r:id="rId18"/>
    <p:sldId id="476" r:id="rId19"/>
    <p:sldId id="477" r:id="rId20"/>
    <p:sldId id="478" r:id="rId21"/>
    <p:sldId id="479" r:id="rId22"/>
    <p:sldId id="480" r:id="rId23"/>
    <p:sldId id="481" r:id="rId24"/>
    <p:sldId id="482" r:id="rId25"/>
    <p:sldId id="483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638"/>
    <p:restoredTop sz="94183"/>
  </p:normalViewPr>
  <p:slideViewPr>
    <p:cSldViewPr>
      <p:cViewPr varScale="1">
        <p:scale>
          <a:sx n="110" d="100"/>
          <a:sy n="110" d="100"/>
        </p:scale>
        <p:origin x="8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A9D3BA0-C430-C04C-A731-59F63EA3477F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9833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E8AE6AE-7EA8-204B-9219-4F268245FD1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00854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D08A92A-82AE-2B40-BCB6-D4AEAD82F68D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005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AB7CB04-5DC8-4D4A-BDDF-75EB2E12C816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8268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B02CE4DA-232E-3D46-BA50-2073A7E9FEA2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6991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29A6428-602F-9046-8A4B-0DEB760B1DA1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334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6656C920-AA65-D84F-BD9A-9C727EFD1880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316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B428246C-EF6F-5040-8D09-15DBF0A5EDDA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5316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68082782-BE41-3F45-A146-86D118A0B759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408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621582DD-8FAB-374B-8C1F-B0B49A2A9D99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958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F2D89E58-82D8-A54F-9CA5-21EB5D66CBF5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20922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60DAF0EF-D16A-BF41-AC23-8FDC597DA8D9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3835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F242CAD7-EBEF-184C-AD14-2E043684FC9D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4831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0F47D183-C0D3-CE47-942D-2482C0D28CBD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26976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1960CC47-53F1-7645-B449-C869966D8B6A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2031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9A0C1F9F-0297-4147-ACB4-ED652C09F5CE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4840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3FC9FC98-8221-D74C-AE4D-9F8C9C4D5B1D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79556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98166D4-1D26-D44B-AD0B-08134D106563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73812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85792EE-B6DE-554A-BDB4-EB7A4E60DF05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7787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7147C0F-B139-3148-B17D-F0C182D22A5B}" type="slidenum">
              <a:rPr lang="en-US" altLang="en-US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131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428DF1D3-F29E-BF4B-8944-FE35EBC9855F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762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C79E5F44-72A3-3A47-A860-E18402443991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0453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8DA07635-40A6-E64D-B691-4BB4B702C686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3823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EA0D65C-CEFF-2E4D-AB5A-064F8F85727E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752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63451B37-FAD8-FD4E-9D2A-53A454DC3A8A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50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A314B59-68F4-624C-A5B2-BCA861AA15E1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707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5795D3B-6BB2-5C4F-8674-F4BB78431BF3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800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27,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CB819-88D6-A241-8258-4965769F71E1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1282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27,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173B4-CAF0-3243-80EA-72BCFA7DF67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54996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27,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3E02A-A165-BC46-86BD-57843E9A5504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2795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27,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0B7BA-5A0A-D24D-B0A4-B70E5C46B81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5312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27,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F887E-3D1C-1F45-9D12-0894CB6F2AF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9189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27,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461DE-D61B-E24E-A19F-6CF34A359AD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0643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27, 2025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9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DFD98-247D-704B-94EB-014F79B43AD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18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27, 2025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A50AF-871F-814E-ACF9-D793A98C1D6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0245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27, 2025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4A66F-E8B1-7141-9124-39D0EEC8DB8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0501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27,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AF7AC-9A66-F94E-9D2F-4EFABC121DD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1169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27,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BAFB2-97A3-EF48-B22E-BE338A34BF3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0229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en-US"/>
              <a:t>January 27,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/>
              <a:t>CS21 Lecture 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C52198E-CBD3-D145-B50E-F4F879690DE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460" name="Rectangle 15459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toy figurine jumping into a small bridge with colorful balls&#10;&#10;Description automatically generated">
            <a:extLst>
              <a:ext uri="{FF2B5EF4-FFF2-40B4-BE49-F238E27FC236}">
                <a16:creationId xmlns:a16="http://schemas.microsoft.com/office/drawing/2014/main" id="{F5346D3C-F1E7-51AB-8B69-AD61CBF517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6" r="9059"/>
          <a:stretch/>
        </p:blipFill>
        <p:spPr>
          <a:xfrm>
            <a:off x="3082595" y="10"/>
            <a:ext cx="6061405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 useBgFill="1">
        <p:nvSpPr>
          <p:cNvPr id="15462" name="Freeform: Shape 15461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19285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464" name="Freeform: Shape 15463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11665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485" y="1122363"/>
            <a:ext cx="3017520" cy="3204134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altLang="en-US" sz="4200"/>
              <a:t>CS21 </a:t>
            </a:r>
            <a:br>
              <a:rPr lang="en-US" altLang="en-US" sz="4200"/>
            </a:br>
            <a:r>
              <a:rPr lang="en-US" altLang="en-US" sz="4200"/>
              <a:t>Decidability and Tractability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485" y="4872922"/>
            <a:ext cx="2949980" cy="1208141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1700"/>
              <a:t>Lecture 9</a:t>
            </a:r>
          </a:p>
          <a:p>
            <a:pPr algn="l" eaLnBrk="1" hangingPunct="1"/>
            <a:r>
              <a:rPr lang="en-US" altLang="en-US" sz="1700"/>
              <a:t>January 27, 2025</a:t>
            </a:r>
          </a:p>
        </p:txBody>
      </p:sp>
      <p:sp>
        <p:nvSpPr>
          <p:cNvPr id="15466" name="Rectangle 1546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68" name="Rectangle 1546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30175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Turing Machine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524000"/>
                <a:ext cx="8229600" cy="685800"/>
              </a:xfrm>
            </p:spPr>
            <p:txBody>
              <a:bodyPr/>
              <a:lstStyle/>
              <a:p>
                <a:pPr algn="ctr">
                  <a:buFontTx/>
                  <a:buNone/>
                </a:pPr>
                <a:r>
                  <a:rPr lang="en-US" altLang="en-US" dirty="0"/>
                  <a:t>language L = {</a:t>
                </a:r>
                <a:r>
                  <a:rPr lang="en-US" altLang="en-US" dirty="0" err="1"/>
                  <a:t>w#w</a:t>
                </a:r>
                <a:r>
                  <a:rPr lang="en-US" altLang="en-US" dirty="0"/>
                  <a:t> : w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</a:rPr>
                      <m:t>∈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 {0,1}*}</a:t>
                </a:r>
              </a:p>
            </p:txBody>
          </p:sp>
        </mc:Choice>
        <mc:Fallback xmlns="">
          <p:sp>
            <p:nvSpPr>
              <p:cNvPr id="2970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524000"/>
                <a:ext cx="8229600" cy="685800"/>
              </a:xfrm>
              <a:blipFill rotWithShape="0">
                <a:blip r:embed="rId3"/>
                <a:stretch>
                  <a:fillRect t="-11504" b="-132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2895600" y="28860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3200400" y="2881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505200" y="2881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#</a:t>
            </a:r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3810000" y="2881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4114800" y="2881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4419600" y="2881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7" name="Text Box 10"/>
          <p:cNvSpPr txBox="1">
            <a:spLocks noChangeArrowheads="1"/>
          </p:cNvSpPr>
          <p:nvPr/>
        </p:nvSpPr>
        <p:spPr bwMode="auto">
          <a:xfrm>
            <a:off x="4724400" y="28860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8" name="Text Box 11"/>
          <p:cNvSpPr txBox="1">
            <a:spLocks noChangeArrowheads="1"/>
          </p:cNvSpPr>
          <p:nvPr/>
        </p:nvSpPr>
        <p:spPr bwMode="auto">
          <a:xfrm>
            <a:off x="5029200" y="2881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9" name="Text Box 12"/>
          <p:cNvSpPr txBox="1">
            <a:spLocks noChangeArrowheads="1"/>
          </p:cNvSpPr>
          <p:nvPr/>
        </p:nvSpPr>
        <p:spPr bwMode="auto">
          <a:xfrm>
            <a:off x="5334000" y="2881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10" name="Text Box 13"/>
          <p:cNvSpPr txBox="1">
            <a:spLocks noChangeArrowheads="1"/>
          </p:cNvSpPr>
          <p:nvPr/>
        </p:nvSpPr>
        <p:spPr bwMode="auto">
          <a:xfrm>
            <a:off x="5638800" y="28860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11" name="Text Box 14"/>
          <p:cNvSpPr txBox="1">
            <a:spLocks noChangeArrowheads="1"/>
          </p:cNvSpPr>
          <p:nvPr/>
        </p:nvSpPr>
        <p:spPr bwMode="auto">
          <a:xfrm>
            <a:off x="5943600" y="2881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12" name="Text Box 15"/>
          <p:cNvSpPr txBox="1">
            <a:spLocks noChangeArrowheads="1"/>
          </p:cNvSpPr>
          <p:nvPr/>
        </p:nvSpPr>
        <p:spPr bwMode="auto">
          <a:xfrm>
            <a:off x="6248400" y="2881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13" name="Text Box 16"/>
          <p:cNvSpPr txBox="1">
            <a:spLocks noChangeArrowheads="1"/>
          </p:cNvSpPr>
          <p:nvPr/>
        </p:nvSpPr>
        <p:spPr bwMode="auto">
          <a:xfrm>
            <a:off x="6553200" y="2881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14" name="Text Box 17"/>
          <p:cNvSpPr txBox="1">
            <a:spLocks noChangeArrowheads="1"/>
          </p:cNvSpPr>
          <p:nvPr/>
        </p:nvSpPr>
        <p:spPr bwMode="auto">
          <a:xfrm>
            <a:off x="6858000" y="2881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15" name="Text Box 18"/>
          <p:cNvSpPr txBox="1">
            <a:spLocks noChangeArrowheads="1"/>
          </p:cNvSpPr>
          <p:nvPr/>
        </p:nvSpPr>
        <p:spPr bwMode="auto">
          <a:xfrm>
            <a:off x="7162800" y="2881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16" name="Text Box 19"/>
          <p:cNvSpPr txBox="1">
            <a:spLocks noChangeArrowheads="1"/>
          </p:cNvSpPr>
          <p:nvPr/>
        </p:nvSpPr>
        <p:spPr bwMode="auto">
          <a:xfrm>
            <a:off x="1447800" y="4059238"/>
            <a:ext cx="685800" cy="588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q</a:t>
            </a:r>
            <a:r>
              <a:rPr lang="en-US" altLang="en-US" baseline="-25000"/>
              <a:t>0</a:t>
            </a:r>
            <a:endParaRPr lang="en-US" altLang="en-US"/>
          </a:p>
        </p:txBody>
      </p:sp>
      <p:sp>
        <p:nvSpPr>
          <p:cNvPr id="29717" name="Text Box 20"/>
          <p:cNvSpPr txBox="1">
            <a:spLocks noChangeArrowheads="1"/>
          </p:cNvSpPr>
          <p:nvPr/>
        </p:nvSpPr>
        <p:spPr bwMode="auto">
          <a:xfrm>
            <a:off x="3886200" y="2362200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input tape</a:t>
            </a:r>
          </a:p>
        </p:txBody>
      </p:sp>
      <p:sp>
        <p:nvSpPr>
          <p:cNvPr id="29718" name="Text Box 21"/>
          <p:cNvSpPr txBox="1">
            <a:spLocks noChangeArrowheads="1"/>
          </p:cNvSpPr>
          <p:nvPr/>
        </p:nvSpPr>
        <p:spPr bwMode="auto">
          <a:xfrm>
            <a:off x="838200" y="3103563"/>
            <a:ext cx="1676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finite control</a:t>
            </a:r>
          </a:p>
        </p:txBody>
      </p:sp>
      <p:cxnSp>
        <p:nvCxnSpPr>
          <p:cNvPr id="29719" name="AutoShape 22"/>
          <p:cNvCxnSpPr>
            <a:cxnSpLocks noChangeShapeType="1"/>
            <a:stCxn id="29716" idx="3"/>
            <a:endCxn id="29701" idx="2"/>
          </p:cNvCxnSpPr>
          <p:nvPr/>
        </p:nvCxnSpPr>
        <p:spPr bwMode="auto">
          <a:xfrm flipV="1">
            <a:off x="2133600" y="3262313"/>
            <a:ext cx="914400" cy="10922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20" name="Text Box 23"/>
          <p:cNvSpPr txBox="1">
            <a:spLocks noChangeArrowheads="1"/>
          </p:cNvSpPr>
          <p:nvPr/>
        </p:nvSpPr>
        <p:spPr bwMode="auto">
          <a:xfrm>
            <a:off x="7620000" y="27432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…</a:t>
            </a:r>
          </a:p>
        </p:txBody>
      </p:sp>
      <p:sp>
        <p:nvSpPr>
          <p:cNvPr id="29721" name="Text Box 24"/>
          <p:cNvSpPr txBox="1">
            <a:spLocks noChangeArrowheads="1"/>
          </p:cNvSpPr>
          <p:nvPr/>
        </p:nvSpPr>
        <p:spPr bwMode="auto">
          <a:xfrm>
            <a:off x="2438400" y="4311650"/>
            <a:ext cx="1905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read/write head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30818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Turing Machine diagrams</a:t>
            </a: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24400"/>
            <a:ext cx="8229600" cy="12954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>
                <a:ea typeface="Arial" charset="0"/>
                <a:cs typeface="Arial" charset="0"/>
              </a:rPr>
              <a:t>→ R means “read a, move right”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>
                <a:ea typeface="Arial" charset="0"/>
                <a:cs typeface="Arial" charset="0"/>
              </a:rPr>
              <a:t>→ L means “read a, move left”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ea typeface="Arial" charset="0"/>
                <a:cs typeface="Arial" charset="0"/>
              </a:rPr>
              <a:t>a → b, R means “read a, write b, move right</a:t>
            </a:r>
          </a:p>
        </p:txBody>
      </p:sp>
      <p:sp>
        <p:nvSpPr>
          <p:cNvPr id="31749" name="Oval 4"/>
          <p:cNvSpPr>
            <a:spLocks noChangeArrowheads="1"/>
          </p:cNvSpPr>
          <p:nvPr/>
        </p:nvSpPr>
        <p:spPr bwMode="auto">
          <a:xfrm>
            <a:off x="2819400" y="1844675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50" name="Oval 5"/>
          <p:cNvSpPr>
            <a:spLocks noChangeArrowheads="1"/>
          </p:cNvSpPr>
          <p:nvPr/>
        </p:nvSpPr>
        <p:spPr bwMode="auto">
          <a:xfrm>
            <a:off x="1752600" y="2911475"/>
            <a:ext cx="1219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51" name="Oval 6"/>
          <p:cNvSpPr>
            <a:spLocks noChangeArrowheads="1"/>
          </p:cNvSpPr>
          <p:nvPr/>
        </p:nvSpPr>
        <p:spPr bwMode="auto">
          <a:xfrm>
            <a:off x="5257800" y="1844675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52" name="Oval 7"/>
          <p:cNvSpPr>
            <a:spLocks noChangeArrowheads="1"/>
          </p:cNvSpPr>
          <p:nvPr/>
        </p:nvSpPr>
        <p:spPr bwMode="auto">
          <a:xfrm>
            <a:off x="4191000" y="2911475"/>
            <a:ext cx="12954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31753" name="AutoShape 8"/>
          <p:cNvCxnSpPr>
            <a:cxnSpLocks noChangeShapeType="1"/>
            <a:stCxn id="31749" idx="6"/>
            <a:endCxn id="31751" idx="2"/>
          </p:cNvCxnSpPr>
          <p:nvPr/>
        </p:nvCxnSpPr>
        <p:spPr bwMode="auto">
          <a:xfrm>
            <a:off x="3505200" y="2187575"/>
            <a:ext cx="175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4" name="AutoShape 9"/>
          <p:cNvCxnSpPr>
            <a:cxnSpLocks noChangeShapeType="1"/>
            <a:stCxn id="31749" idx="5"/>
            <a:endCxn id="31752" idx="0"/>
          </p:cNvCxnSpPr>
          <p:nvPr/>
        </p:nvCxnSpPr>
        <p:spPr bwMode="auto">
          <a:xfrm>
            <a:off x="3405188" y="2430463"/>
            <a:ext cx="1433512" cy="4810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5" name="AutoShape 10"/>
          <p:cNvCxnSpPr>
            <a:cxnSpLocks noChangeShapeType="1"/>
            <a:stCxn id="31752" idx="2"/>
            <a:endCxn id="31750" idx="6"/>
          </p:cNvCxnSpPr>
          <p:nvPr/>
        </p:nvCxnSpPr>
        <p:spPr bwMode="auto">
          <a:xfrm flipH="1">
            <a:off x="2971800" y="3254375"/>
            <a:ext cx="1219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6" name="AutoShape 11"/>
          <p:cNvCxnSpPr>
            <a:cxnSpLocks noChangeShapeType="1"/>
            <a:stCxn id="31751" idx="7"/>
            <a:endCxn id="31751" idx="6"/>
          </p:cNvCxnSpPr>
          <p:nvPr/>
        </p:nvCxnSpPr>
        <p:spPr bwMode="auto">
          <a:xfrm rot="5400000" flipV="1">
            <a:off x="5772150" y="2016126"/>
            <a:ext cx="242887" cy="100012"/>
          </a:xfrm>
          <a:prstGeom prst="curvedConnector4">
            <a:avLst>
              <a:gd name="adj1" fmla="val -135296"/>
              <a:gd name="adj2" fmla="val 3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7" name="AutoShape 12"/>
          <p:cNvCxnSpPr>
            <a:cxnSpLocks noChangeShapeType="1"/>
            <a:stCxn id="31752" idx="6"/>
            <a:endCxn id="31752" idx="5"/>
          </p:cNvCxnSpPr>
          <p:nvPr/>
        </p:nvCxnSpPr>
        <p:spPr bwMode="auto">
          <a:xfrm flipH="1">
            <a:off x="5297488" y="3254375"/>
            <a:ext cx="188912" cy="242888"/>
          </a:xfrm>
          <a:prstGeom prst="curvedConnector4">
            <a:avLst>
              <a:gd name="adj1" fmla="val -121009"/>
              <a:gd name="adj2" fmla="val 23529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3733800" y="18288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" charset="0"/>
                <a:cs typeface="Arial" charset="0"/>
              </a:rPr>
              <a:t>a </a:t>
            </a:r>
            <a:r>
              <a:rPr lang="el-GR" altLang="en-US" sz="2000">
                <a:ea typeface="Arial" charset="0"/>
                <a:cs typeface="Arial" charset="0"/>
              </a:rPr>
              <a:t>→</a:t>
            </a:r>
            <a:r>
              <a:rPr lang="en-US" altLang="en-US" sz="2000">
                <a:ea typeface="Arial" charset="0"/>
                <a:cs typeface="Arial" charset="0"/>
              </a:rPr>
              <a:t> R</a:t>
            </a:r>
            <a:endParaRPr lang="el-GR" altLang="en-US" sz="2000">
              <a:ea typeface="Arial" charset="0"/>
              <a:cs typeface="Arial" charset="0"/>
            </a:endParaRPr>
          </a:p>
        </p:txBody>
      </p:sp>
      <p:sp>
        <p:nvSpPr>
          <p:cNvPr id="31759" name="Text Box 14"/>
          <p:cNvSpPr txBox="1">
            <a:spLocks noChangeArrowheads="1"/>
          </p:cNvSpPr>
          <p:nvPr/>
        </p:nvSpPr>
        <p:spPr bwMode="auto">
          <a:xfrm>
            <a:off x="3200400" y="28956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" charset="0"/>
                <a:cs typeface="Arial" charset="0"/>
              </a:rPr>
              <a:t>b </a:t>
            </a:r>
            <a:r>
              <a:rPr lang="el-GR" altLang="en-US" sz="2000">
                <a:ea typeface="Arial" charset="0"/>
                <a:cs typeface="Arial" charset="0"/>
              </a:rPr>
              <a:t>→</a:t>
            </a:r>
            <a:r>
              <a:rPr lang="en-US" altLang="en-US" sz="2000">
                <a:ea typeface="Arial" charset="0"/>
                <a:cs typeface="Arial" charset="0"/>
              </a:rPr>
              <a:t> R</a:t>
            </a:r>
            <a:endParaRPr lang="el-GR" altLang="en-US" sz="2000">
              <a:ea typeface="Arial" charset="0"/>
              <a:cs typeface="Arial" charset="0"/>
            </a:endParaRPr>
          </a:p>
        </p:txBody>
      </p:sp>
      <p:sp>
        <p:nvSpPr>
          <p:cNvPr id="31760" name="Text Box 15"/>
          <p:cNvSpPr txBox="1">
            <a:spLocks noChangeArrowheads="1"/>
          </p:cNvSpPr>
          <p:nvPr/>
        </p:nvSpPr>
        <p:spPr bwMode="auto">
          <a:xfrm>
            <a:off x="5257800" y="25749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" charset="0"/>
                <a:cs typeface="Arial" charset="0"/>
              </a:rPr>
              <a:t>b </a:t>
            </a:r>
            <a:r>
              <a:rPr lang="el-GR" altLang="en-US" sz="2000">
                <a:ea typeface="Arial" charset="0"/>
                <a:cs typeface="Arial" charset="0"/>
              </a:rPr>
              <a:t>→</a:t>
            </a:r>
            <a:r>
              <a:rPr lang="en-US" altLang="en-US" sz="2000">
                <a:ea typeface="Arial" charset="0"/>
                <a:cs typeface="Arial" charset="0"/>
              </a:rPr>
              <a:t> L</a:t>
            </a:r>
            <a:endParaRPr lang="el-GR" altLang="en-US" sz="2000">
              <a:ea typeface="Arial" charset="0"/>
              <a:cs typeface="Arial" charset="0"/>
            </a:endParaRPr>
          </a:p>
        </p:txBody>
      </p:sp>
      <p:sp>
        <p:nvSpPr>
          <p:cNvPr id="31761" name="Text Box 16"/>
          <p:cNvSpPr txBox="1">
            <a:spLocks noChangeArrowheads="1"/>
          </p:cNvSpPr>
          <p:nvPr/>
        </p:nvSpPr>
        <p:spPr bwMode="auto">
          <a:xfrm>
            <a:off x="6096000" y="14478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" charset="0"/>
                <a:cs typeface="Arial" charset="0"/>
              </a:rPr>
              <a:t>a </a:t>
            </a:r>
            <a:r>
              <a:rPr lang="el-GR" altLang="en-US" sz="2000">
                <a:ea typeface="Arial" charset="0"/>
                <a:cs typeface="Arial" charset="0"/>
              </a:rPr>
              <a:t>→</a:t>
            </a:r>
            <a:r>
              <a:rPr lang="en-US" altLang="en-US" sz="2000">
                <a:ea typeface="Arial" charset="0"/>
                <a:cs typeface="Arial" charset="0"/>
              </a:rPr>
              <a:t> b,L</a:t>
            </a:r>
            <a:endParaRPr lang="el-GR" altLang="en-US" sz="2000">
              <a:ea typeface="Arial" charset="0"/>
              <a:cs typeface="Arial" charset="0"/>
            </a:endParaRPr>
          </a:p>
        </p:txBody>
      </p:sp>
      <p:sp>
        <p:nvSpPr>
          <p:cNvPr id="31762" name="Text Box 17"/>
          <p:cNvSpPr txBox="1">
            <a:spLocks noChangeArrowheads="1"/>
          </p:cNvSpPr>
          <p:nvPr/>
        </p:nvSpPr>
        <p:spPr bwMode="auto">
          <a:xfrm>
            <a:off x="5715000" y="35052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" charset="0"/>
                <a:cs typeface="Arial" charset="0"/>
              </a:rPr>
              <a:t>b </a:t>
            </a:r>
            <a:r>
              <a:rPr lang="el-GR" altLang="en-US" sz="2000">
                <a:ea typeface="Arial" charset="0"/>
                <a:cs typeface="Arial" charset="0"/>
              </a:rPr>
              <a:t>→</a:t>
            </a:r>
            <a:r>
              <a:rPr lang="en-US" altLang="en-US" sz="2000">
                <a:ea typeface="Arial" charset="0"/>
                <a:cs typeface="Arial" charset="0"/>
              </a:rPr>
              <a:t> a,R</a:t>
            </a:r>
            <a:endParaRPr lang="el-GR" altLang="en-US" sz="2000">
              <a:ea typeface="Arial" charset="0"/>
              <a:cs typeface="Arial" charset="0"/>
            </a:endParaRPr>
          </a:p>
        </p:txBody>
      </p:sp>
      <p:cxnSp>
        <p:nvCxnSpPr>
          <p:cNvPr id="31763" name="AutoShape 18"/>
          <p:cNvCxnSpPr>
            <a:cxnSpLocks noChangeShapeType="1"/>
            <a:endCxn id="31749" idx="2"/>
          </p:cNvCxnSpPr>
          <p:nvPr/>
        </p:nvCxnSpPr>
        <p:spPr bwMode="auto">
          <a:xfrm>
            <a:off x="2238375" y="2149475"/>
            <a:ext cx="581025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515" name="Text Box 19"/>
          <p:cNvSpPr txBox="1">
            <a:spLocks noChangeArrowheads="1"/>
          </p:cNvSpPr>
          <p:nvPr/>
        </p:nvSpPr>
        <p:spPr bwMode="auto">
          <a:xfrm>
            <a:off x="381000" y="2225675"/>
            <a:ext cx="175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start state</a:t>
            </a:r>
          </a:p>
        </p:txBody>
      </p:sp>
      <p:cxnSp>
        <p:nvCxnSpPr>
          <p:cNvPr id="618516" name="AutoShape 20"/>
          <p:cNvCxnSpPr>
            <a:cxnSpLocks noChangeShapeType="1"/>
            <a:stCxn id="618515" idx="3"/>
            <a:endCxn id="31749" idx="3"/>
          </p:cNvCxnSpPr>
          <p:nvPr/>
        </p:nvCxnSpPr>
        <p:spPr bwMode="auto">
          <a:xfrm flipV="1">
            <a:off x="2133600" y="2430463"/>
            <a:ext cx="785813" cy="55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517" name="Text Box 21"/>
          <p:cNvSpPr txBox="1">
            <a:spLocks noChangeArrowheads="1"/>
          </p:cNvSpPr>
          <p:nvPr/>
        </p:nvSpPr>
        <p:spPr bwMode="auto">
          <a:xfrm>
            <a:off x="533400" y="3946525"/>
            <a:ext cx="54864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transition label: </a:t>
            </a:r>
            <a:r>
              <a:rPr lang="en-US" altLang="en-US" sz="2000">
                <a:solidFill>
                  <a:schemeClr val="accent2"/>
                </a:solidFill>
              </a:rPr>
              <a:t>(tape symbol read </a:t>
            </a:r>
            <a:r>
              <a:rPr lang="en-US" altLang="en-US" sz="2000">
                <a:solidFill>
                  <a:schemeClr val="accent2"/>
                </a:solidFill>
                <a:ea typeface="Arial" charset="0"/>
                <a:cs typeface="Arial" charset="0"/>
              </a:rPr>
              <a:t>→</a:t>
            </a:r>
            <a:r>
              <a:rPr lang="en-US" altLang="en-US" sz="2000">
                <a:solidFill>
                  <a:schemeClr val="accent2"/>
                </a:solidFill>
              </a:rPr>
              <a:t> tape symbol written, direction moved)</a:t>
            </a:r>
          </a:p>
        </p:txBody>
      </p:sp>
      <p:cxnSp>
        <p:nvCxnSpPr>
          <p:cNvPr id="618518" name="AutoShape 22"/>
          <p:cNvCxnSpPr>
            <a:cxnSpLocks noChangeShapeType="1"/>
            <a:stCxn id="618517" idx="0"/>
            <a:endCxn id="31759" idx="2"/>
          </p:cNvCxnSpPr>
          <p:nvPr/>
        </p:nvCxnSpPr>
        <p:spPr bwMode="auto">
          <a:xfrm flipV="1">
            <a:off x="3276600" y="3292475"/>
            <a:ext cx="571500" cy="654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8519" name="AutoShape 23"/>
          <p:cNvCxnSpPr>
            <a:cxnSpLocks noChangeShapeType="1"/>
            <a:stCxn id="618517" idx="0"/>
            <a:endCxn id="31758" idx="2"/>
          </p:cNvCxnSpPr>
          <p:nvPr/>
        </p:nvCxnSpPr>
        <p:spPr bwMode="auto">
          <a:xfrm flipV="1">
            <a:off x="3276600" y="2225675"/>
            <a:ext cx="1104900" cy="172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9" name="Text Box 24"/>
          <p:cNvSpPr txBox="1">
            <a:spLocks noChangeArrowheads="1"/>
          </p:cNvSpPr>
          <p:nvPr/>
        </p:nvSpPr>
        <p:spPr bwMode="auto">
          <a:xfrm>
            <a:off x="4343400" y="2987675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accept</a:t>
            </a:r>
            <a:endParaRPr lang="en-US" altLang="en-US" sz="2400"/>
          </a:p>
        </p:txBody>
      </p:sp>
      <p:sp>
        <p:nvSpPr>
          <p:cNvPr id="31770" name="Text Box 25"/>
          <p:cNvSpPr txBox="1">
            <a:spLocks noChangeArrowheads="1"/>
          </p:cNvSpPr>
          <p:nvPr/>
        </p:nvSpPr>
        <p:spPr bwMode="auto">
          <a:xfrm>
            <a:off x="1905000" y="2987675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reject</a:t>
            </a:r>
            <a:endParaRPr lang="en-US" altLang="en-US" sz="2400"/>
          </a:p>
        </p:txBody>
      </p:sp>
      <p:cxnSp>
        <p:nvCxnSpPr>
          <p:cNvPr id="31771" name="AutoShape 26"/>
          <p:cNvCxnSpPr>
            <a:cxnSpLocks noChangeShapeType="1"/>
            <a:stCxn id="31751" idx="4"/>
            <a:endCxn id="31752" idx="0"/>
          </p:cNvCxnSpPr>
          <p:nvPr/>
        </p:nvCxnSpPr>
        <p:spPr bwMode="auto">
          <a:xfrm flipH="1">
            <a:off x="4838700" y="2530475"/>
            <a:ext cx="7620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523" name="Text Box 27"/>
          <p:cNvSpPr txBox="1">
            <a:spLocks noChangeArrowheads="1"/>
          </p:cNvSpPr>
          <p:nvPr/>
        </p:nvSpPr>
        <p:spPr bwMode="auto">
          <a:xfrm>
            <a:off x="7010400" y="2057400"/>
            <a:ext cx="18288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states     (1 accept + 1 reject)</a:t>
            </a:r>
          </a:p>
        </p:txBody>
      </p:sp>
      <p:cxnSp>
        <p:nvCxnSpPr>
          <p:cNvPr id="618524" name="AutoShape 28"/>
          <p:cNvCxnSpPr>
            <a:cxnSpLocks noChangeShapeType="1"/>
            <a:stCxn id="618523" idx="1"/>
            <a:endCxn id="31751" idx="5"/>
          </p:cNvCxnSpPr>
          <p:nvPr/>
        </p:nvCxnSpPr>
        <p:spPr bwMode="auto">
          <a:xfrm flipH="1" flipV="1">
            <a:off x="5843588" y="2430463"/>
            <a:ext cx="1166812" cy="314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8525" name="AutoShape 29"/>
          <p:cNvCxnSpPr>
            <a:cxnSpLocks noChangeShapeType="1"/>
            <a:stCxn id="618523" idx="1"/>
            <a:endCxn id="31752" idx="7"/>
          </p:cNvCxnSpPr>
          <p:nvPr/>
        </p:nvCxnSpPr>
        <p:spPr bwMode="auto">
          <a:xfrm flipH="1">
            <a:off x="5297488" y="2744788"/>
            <a:ext cx="1712912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526" name="Text Box 30"/>
          <p:cNvSpPr txBox="1">
            <a:spLocks noChangeArrowheads="1"/>
          </p:cNvSpPr>
          <p:nvPr/>
        </p:nvSpPr>
        <p:spPr bwMode="auto">
          <a:xfrm>
            <a:off x="6553200" y="3962400"/>
            <a:ext cx="2362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ea typeface="Arial" charset="0"/>
                <a:cs typeface="Arial" charset="0"/>
              </a:rPr>
              <a:t>“_” means blank tape square</a:t>
            </a:r>
            <a:endParaRPr lang="ar-SA" altLang="en-US" sz="2400">
              <a:ea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6804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515" grpId="0"/>
      <p:bldP spid="618515" grpId="1"/>
      <p:bldP spid="618517" grpId="0"/>
      <p:bldP spid="618523" grpId="0"/>
      <p:bldP spid="61852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TM diagram</a:t>
            </a:r>
          </a:p>
        </p:txBody>
      </p:sp>
      <p:sp>
        <p:nvSpPr>
          <p:cNvPr id="33796" name="Oval 3"/>
          <p:cNvSpPr>
            <a:spLocks noChangeArrowheads="1"/>
          </p:cNvSpPr>
          <p:nvPr/>
        </p:nvSpPr>
        <p:spPr bwMode="auto">
          <a:xfrm>
            <a:off x="609600" y="3336925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797" name="Oval 4"/>
          <p:cNvSpPr>
            <a:spLocks noChangeArrowheads="1"/>
          </p:cNvSpPr>
          <p:nvPr/>
        </p:nvSpPr>
        <p:spPr bwMode="auto">
          <a:xfrm>
            <a:off x="1447800" y="1889125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798" name="Oval 5"/>
          <p:cNvSpPr>
            <a:spLocks noChangeArrowheads="1"/>
          </p:cNvSpPr>
          <p:nvPr/>
        </p:nvSpPr>
        <p:spPr bwMode="auto">
          <a:xfrm>
            <a:off x="2743200" y="1889125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799" name="Oval 6"/>
          <p:cNvSpPr>
            <a:spLocks noChangeArrowheads="1"/>
          </p:cNvSpPr>
          <p:nvPr/>
        </p:nvSpPr>
        <p:spPr bwMode="auto">
          <a:xfrm>
            <a:off x="4038600" y="1889125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00" name="Oval 7"/>
          <p:cNvSpPr>
            <a:spLocks noChangeArrowheads="1"/>
          </p:cNvSpPr>
          <p:nvPr/>
        </p:nvSpPr>
        <p:spPr bwMode="auto">
          <a:xfrm>
            <a:off x="5334000" y="1889125"/>
            <a:ext cx="685800" cy="685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01" name="Oval 8"/>
          <p:cNvSpPr>
            <a:spLocks noChangeArrowheads="1"/>
          </p:cNvSpPr>
          <p:nvPr/>
        </p:nvSpPr>
        <p:spPr bwMode="auto">
          <a:xfrm>
            <a:off x="6629400" y="1889125"/>
            <a:ext cx="685800" cy="685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02" name="Oval 9"/>
          <p:cNvSpPr>
            <a:spLocks noChangeArrowheads="1"/>
          </p:cNvSpPr>
          <p:nvPr/>
        </p:nvSpPr>
        <p:spPr bwMode="auto">
          <a:xfrm>
            <a:off x="1447800" y="4860925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03" name="Oval 10"/>
          <p:cNvSpPr>
            <a:spLocks noChangeArrowheads="1"/>
          </p:cNvSpPr>
          <p:nvPr/>
        </p:nvSpPr>
        <p:spPr bwMode="auto">
          <a:xfrm>
            <a:off x="2743200" y="4860925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04" name="Oval 11"/>
          <p:cNvSpPr>
            <a:spLocks noChangeArrowheads="1"/>
          </p:cNvSpPr>
          <p:nvPr/>
        </p:nvSpPr>
        <p:spPr bwMode="auto">
          <a:xfrm>
            <a:off x="4038600" y="4860925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05" name="Oval 12"/>
          <p:cNvSpPr>
            <a:spLocks noChangeArrowheads="1"/>
          </p:cNvSpPr>
          <p:nvPr/>
        </p:nvSpPr>
        <p:spPr bwMode="auto">
          <a:xfrm>
            <a:off x="5334000" y="4860925"/>
            <a:ext cx="685800" cy="685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06" name="Oval 13"/>
          <p:cNvSpPr>
            <a:spLocks noChangeArrowheads="1"/>
          </p:cNvSpPr>
          <p:nvPr/>
        </p:nvSpPr>
        <p:spPr bwMode="auto">
          <a:xfrm>
            <a:off x="6629400" y="4860925"/>
            <a:ext cx="685800" cy="685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07" name="Oval 14"/>
          <p:cNvSpPr>
            <a:spLocks noChangeArrowheads="1"/>
          </p:cNvSpPr>
          <p:nvPr/>
        </p:nvSpPr>
        <p:spPr bwMode="auto">
          <a:xfrm>
            <a:off x="3581400" y="3413125"/>
            <a:ext cx="685800" cy="685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08" name="Oval 15"/>
          <p:cNvSpPr>
            <a:spLocks noChangeArrowheads="1"/>
          </p:cNvSpPr>
          <p:nvPr/>
        </p:nvSpPr>
        <p:spPr bwMode="auto">
          <a:xfrm>
            <a:off x="4876800" y="3413125"/>
            <a:ext cx="685800" cy="685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09" name="Oval 16"/>
          <p:cNvSpPr>
            <a:spLocks noChangeArrowheads="1"/>
          </p:cNvSpPr>
          <p:nvPr/>
        </p:nvSpPr>
        <p:spPr bwMode="auto">
          <a:xfrm>
            <a:off x="6172200" y="3413125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10" name="Oval 17"/>
          <p:cNvSpPr>
            <a:spLocks noChangeArrowheads="1"/>
          </p:cNvSpPr>
          <p:nvPr/>
        </p:nvSpPr>
        <p:spPr bwMode="auto">
          <a:xfrm>
            <a:off x="7467600" y="3413125"/>
            <a:ext cx="1143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11" name="Text Box 18"/>
          <p:cNvSpPr txBox="1">
            <a:spLocks noChangeArrowheads="1"/>
          </p:cNvSpPr>
          <p:nvPr/>
        </p:nvSpPr>
        <p:spPr bwMode="auto">
          <a:xfrm>
            <a:off x="7543800" y="3489325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accept</a:t>
            </a:r>
            <a:endParaRPr lang="en-US" altLang="en-US" sz="2400"/>
          </a:p>
        </p:txBody>
      </p:sp>
      <p:cxnSp>
        <p:nvCxnSpPr>
          <p:cNvPr id="33812" name="AutoShape 19"/>
          <p:cNvCxnSpPr>
            <a:cxnSpLocks noChangeShapeType="1"/>
            <a:stCxn id="33796" idx="0"/>
            <a:endCxn id="33797" idx="3"/>
          </p:cNvCxnSpPr>
          <p:nvPr/>
        </p:nvCxnSpPr>
        <p:spPr bwMode="auto">
          <a:xfrm flipV="1">
            <a:off x="952500" y="2474913"/>
            <a:ext cx="595313" cy="8620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3" name="AutoShape 20"/>
          <p:cNvCxnSpPr>
            <a:cxnSpLocks noChangeShapeType="1"/>
            <a:stCxn id="33796" idx="4"/>
            <a:endCxn id="33802" idx="1"/>
          </p:cNvCxnSpPr>
          <p:nvPr/>
        </p:nvCxnSpPr>
        <p:spPr bwMode="auto">
          <a:xfrm>
            <a:off x="952500" y="4022725"/>
            <a:ext cx="595313" cy="9382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4" name="AutoShape 21"/>
          <p:cNvCxnSpPr>
            <a:cxnSpLocks noChangeShapeType="1"/>
            <a:stCxn id="33797" idx="6"/>
            <a:endCxn id="33798" idx="2"/>
          </p:cNvCxnSpPr>
          <p:nvPr/>
        </p:nvCxnSpPr>
        <p:spPr bwMode="auto">
          <a:xfrm>
            <a:off x="2133600" y="2232025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5" name="AutoShape 22"/>
          <p:cNvCxnSpPr>
            <a:cxnSpLocks noChangeShapeType="1"/>
            <a:stCxn id="33798" idx="6"/>
            <a:endCxn id="33799" idx="2"/>
          </p:cNvCxnSpPr>
          <p:nvPr/>
        </p:nvCxnSpPr>
        <p:spPr bwMode="auto">
          <a:xfrm>
            <a:off x="3429000" y="2232025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6" name="AutoShape 23"/>
          <p:cNvCxnSpPr>
            <a:cxnSpLocks noChangeShapeType="1"/>
            <a:stCxn id="33799" idx="6"/>
            <a:endCxn id="33800" idx="2"/>
          </p:cNvCxnSpPr>
          <p:nvPr/>
        </p:nvCxnSpPr>
        <p:spPr bwMode="auto">
          <a:xfrm>
            <a:off x="4724400" y="2232025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7" name="AutoShape 24"/>
          <p:cNvCxnSpPr>
            <a:cxnSpLocks noChangeShapeType="1"/>
            <a:stCxn id="33800" idx="6"/>
            <a:endCxn id="33801" idx="2"/>
          </p:cNvCxnSpPr>
          <p:nvPr/>
        </p:nvCxnSpPr>
        <p:spPr bwMode="auto">
          <a:xfrm>
            <a:off x="6019800" y="2232025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8" name="AutoShape 25"/>
          <p:cNvCxnSpPr>
            <a:cxnSpLocks noChangeShapeType="1"/>
            <a:stCxn id="33802" idx="6"/>
            <a:endCxn id="33803" idx="2"/>
          </p:cNvCxnSpPr>
          <p:nvPr/>
        </p:nvCxnSpPr>
        <p:spPr bwMode="auto">
          <a:xfrm>
            <a:off x="2133600" y="5203825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9" name="AutoShape 26"/>
          <p:cNvCxnSpPr>
            <a:cxnSpLocks noChangeShapeType="1"/>
            <a:stCxn id="33803" idx="6"/>
            <a:endCxn id="33804" idx="2"/>
          </p:cNvCxnSpPr>
          <p:nvPr/>
        </p:nvCxnSpPr>
        <p:spPr bwMode="auto">
          <a:xfrm>
            <a:off x="3429000" y="5203825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0" name="AutoShape 27"/>
          <p:cNvCxnSpPr>
            <a:cxnSpLocks noChangeShapeType="1"/>
            <a:stCxn id="33804" idx="6"/>
            <a:endCxn id="33805" idx="2"/>
          </p:cNvCxnSpPr>
          <p:nvPr/>
        </p:nvCxnSpPr>
        <p:spPr bwMode="auto">
          <a:xfrm>
            <a:off x="4724400" y="5203825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1" name="AutoShape 28"/>
          <p:cNvCxnSpPr>
            <a:cxnSpLocks noChangeShapeType="1"/>
            <a:stCxn id="33805" idx="6"/>
            <a:endCxn id="33806" idx="2"/>
          </p:cNvCxnSpPr>
          <p:nvPr/>
        </p:nvCxnSpPr>
        <p:spPr bwMode="auto">
          <a:xfrm>
            <a:off x="6019800" y="5203825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2" name="AutoShape 29"/>
          <p:cNvCxnSpPr>
            <a:cxnSpLocks noChangeShapeType="1"/>
            <a:stCxn id="33806" idx="1"/>
            <a:endCxn id="33807" idx="5"/>
          </p:cNvCxnSpPr>
          <p:nvPr/>
        </p:nvCxnSpPr>
        <p:spPr bwMode="auto">
          <a:xfrm flipH="1" flipV="1">
            <a:off x="4167188" y="3998913"/>
            <a:ext cx="2562225" cy="962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3" name="AutoShape 30"/>
          <p:cNvCxnSpPr>
            <a:cxnSpLocks noChangeShapeType="1"/>
            <a:stCxn id="33801" idx="3"/>
            <a:endCxn id="33807" idx="7"/>
          </p:cNvCxnSpPr>
          <p:nvPr/>
        </p:nvCxnSpPr>
        <p:spPr bwMode="auto">
          <a:xfrm flipH="1">
            <a:off x="4167188" y="2474913"/>
            <a:ext cx="2562225" cy="1038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4" name="AutoShape 31"/>
          <p:cNvCxnSpPr>
            <a:cxnSpLocks noChangeShapeType="1"/>
            <a:stCxn id="33807" idx="6"/>
            <a:endCxn id="33808" idx="2"/>
          </p:cNvCxnSpPr>
          <p:nvPr/>
        </p:nvCxnSpPr>
        <p:spPr bwMode="auto">
          <a:xfrm>
            <a:off x="4267200" y="3756025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5" name="AutoShape 32"/>
          <p:cNvCxnSpPr>
            <a:cxnSpLocks noChangeShapeType="1"/>
            <a:stCxn id="33808" idx="6"/>
            <a:endCxn id="33809" idx="2"/>
          </p:cNvCxnSpPr>
          <p:nvPr/>
        </p:nvCxnSpPr>
        <p:spPr bwMode="auto">
          <a:xfrm>
            <a:off x="5562600" y="3756025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6" name="AutoShape 33"/>
          <p:cNvCxnSpPr>
            <a:cxnSpLocks noChangeShapeType="1"/>
            <a:stCxn id="33809" idx="6"/>
            <a:endCxn id="33810" idx="2"/>
          </p:cNvCxnSpPr>
          <p:nvPr/>
        </p:nvCxnSpPr>
        <p:spPr bwMode="auto">
          <a:xfrm>
            <a:off x="6858000" y="3756025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7" name="AutoShape 34"/>
          <p:cNvCxnSpPr>
            <a:cxnSpLocks noChangeShapeType="1"/>
            <a:stCxn id="33797" idx="0"/>
            <a:endCxn id="33797" idx="7"/>
          </p:cNvCxnSpPr>
          <p:nvPr/>
        </p:nvCxnSpPr>
        <p:spPr bwMode="auto">
          <a:xfrm rot="5400000" flipV="1">
            <a:off x="1862137" y="1817688"/>
            <a:ext cx="100013" cy="242888"/>
          </a:xfrm>
          <a:prstGeom prst="curvedConnector3">
            <a:avLst>
              <a:gd name="adj1" fmla="val -2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8" name="AutoShape 35"/>
          <p:cNvCxnSpPr>
            <a:cxnSpLocks noChangeShapeType="1"/>
            <a:stCxn id="33798" idx="0"/>
            <a:endCxn id="33798" idx="7"/>
          </p:cNvCxnSpPr>
          <p:nvPr/>
        </p:nvCxnSpPr>
        <p:spPr bwMode="auto">
          <a:xfrm rot="5400000" flipV="1">
            <a:off x="3157537" y="1817688"/>
            <a:ext cx="100013" cy="242888"/>
          </a:xfrm>
          <a:prstGeom prst="curvedConnector3">
            <a:avLst>
              <a:gd name="adj1" fmla="val -2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9" name="AutoShape 36"/>
          <p:cNvCxnSpPr>
            <a:cxnSpLocks noChangeShapeType="1"/>
            <a:stCxn id="33799" idx="0"/>
            <a:endCxn id="33799" idx="7"/>
          </p:cNvCxnSpPr>
          <p:nvPr/>
        </p:nvCxnSpPr>
        <p:spPr bwMode="auto">
          <a:xfrm rot="5400000" flipV="1">
            <a:off x="4452937" y="1817688"/>
            <a:ext cx="100013" cy="242888"/>
          </a:xfrm>
          <a:prstGeom prst="curvedConnector3">
            <a:avLst>
              <a:gd name="adj1" fmla="val -2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0" name="AutoShape 37"/>
          <p:cNvCxnSpPr>
            <a:cxnSpLocks noChangeShapeType="1"/>
            <a:stCxn id="33800" idx="0"/>
            <a:endCxn id="33800" idx="7"/>
          </p:cNvCxnSpPr>
          <p:nvPr/>
        </p:nvCxnSpPr>
        <p:spPr bwMode="auto">
          <a:xfrm rot="5400000" flipV="1">
            <a:off x="5748337" y="1817688"/>
            <a:ext cx="100013" cy="242888"/>
          </a:xfrm>
          <a:prstGeom prst="curvedConnector3">
            <a:avLst>
              <a:gd name="adj1" fmla="val -2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1" name="AutoShape 38"/>
          <p:cNvCxnSpPr>
            <a:cxnSpLocks noChangeShapeType="1"/>
            <a:stCxn id="33801" idx="0"/>
            <a:endCxn id="33801" idx="7"/>
          </p:cNvCxnSpPr>
          <p:nvPr/>
        </p:nvCxnSpPr>
        <p:spPr bwMode="auto">
          <a:xfrm rot="5400000" flipV="1">
            <a:off x="7043737" y="1817688"/>
            <a:ext cx="100013" cy="242888"/>
          </a:xfrm>
          <a:prstGeom prst="curvedConnector3">
            <a:avLst>
              <a:gd name="adj1" fmla="val -2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2" name="AutoShape 39"/>
          <p:cNvCxnSpPr>
            <a:cxnSpLocks noChangeShapeType="1"/>
            <a:stCxn id="33802" idx="4"/>
            <a:endCxn id="33802" idx="5"/>
          </p:cNvCxnSpPr>
          <p:nvPr/>
        </p:nvCxnSpPr>
        <p:spPr bwMode="auto">
          <a:xfrm rot="5400000" flipH="1" flipV="1">
            <a:off x="1862138" y="5375275"/>
            <a:ext cx="100012" cy="242888"/>
          </a:xfrm>
          <a:prstGeom prst="curvedConnector3">
            <a:avLst>
              <a:gd name="adj1" fmla="val -2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3" name="AutoShape 40"/>
          <p:cNvCxnSpPr>
            <a:cxnSpLocks noChangeShapeType="1"/>
            <a:stCxn id="33803" idx="4"/>
            <a:endCxn id="33803" idx="5"/>
          </p:cNvCxnSpPr>
          <p:nvPr/>
        </p:nvCxnSpPr>
        <p:spPr bwMode="auto">
          <a:xfrm rot="5400000" flipH="1" flipV="1">
            <a:off x="3157538" y="5375275"/>
            <a:ext cx="100012" cy="242888"/>
          </a:xfrm>
          <a:prstGeom prst="curvedConnector3">
            <a:avLst>
              <a:gd name="adj1" fmla="val -2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4" name="AutoShape 41"/>
          <p:cNvCxnSpPr>
            <a:cxnSpLocks noChangeShapeType="1"/>
            <a:stCxn id="33804" idx="4"/>
            <a:endCxn id="33804" idx="5"/>
          </p:cNvCxnSpPr>
          <p:nvPr/>
        </p:nvCxnSpPr>
        <p:spPr bwMode="auto">
          <a:xfrm rot="5400000" flipH="1" flipV="1">
            <a:off x="4452938" y="5375275"/>
            <a:ext cx="100012" cy="242888"/>
          </a:xfrm>
          <a:prstGeom prst="curvedConnector3">
            <a:avLst>
              <a:gd name="adj1" fmla="val -2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5" name="AutoShape 42"/>
          <p:cNvCxnSpPr>
            <a:cxnSpLocks noChangeShapeType="1"/>
            <a:stCxn id="33805" idx="4"/>
            <a:endCxn id="33805" idx="5"/>
          </p:cNvCxnSpPr>
          <p:nvPr/>
        </p:nvCxnSpPr>
        <p:spPr bwMode="auto">
          <a:xfrm rot="5400000" flipH="1" flipV="1">
            <a:off x="5748338" y="5375275"/>
            <a:ext cx="100012" cy="242888"/>
          </a:xfrm>
          <a:prstGeom prst="curvedConnector3">
            <a:avLst>
              <a:gd name="adj1" fmla="val -2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6" name="AutoShape 43"/>
          <p:cNvCxnSpPr>
            <a:cxnSpLocks noChangeShapeType="1"/>
            <a:stCxn id="33806" idx="4"/>
            <a:endCxn id="33806" idx="5"/>
          </p:cNvCxnSpPr>
          <p:nvPr/>
        </p:nvCxnSpPr>
        <p:spPr bwMode="auto">
          <a:xfrm rot="5400000" flipH="1" flipV="1">
            <a:off x="7043738" y="5375275"/>
            <a:ext cx="100012" cy="242888"/>
          </a:xfrm>
          <a:prstGeom prst="curvedConnector3">
            <a:avLst>
              <a:gd name="adj1" fmla="val -2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7" name="AutoShape 44"/>
          <p:cNvCxnSpPr>
            <a:cxnSpLocks noChangeShapeType="1"/>
            <a:stCxn id="33807" idx="2"/>
            <a:endCxn id="33807" idx="1"/>
          </p:cNvCxnSpPr>
          <p:nvPr/>
        </p:nvCxnSpPr>
        <p:spPr bwMode="auto">
          <a:xfrm rot="10800000" flipH="1">
            <a:off x="3581400" y="3513138"/>
            <a:ext cx="100013" cy="242887"/>
          </a:xfrm>
          <a:prstGeom prst="curvedConnector4">
            <a:avLst>
              <a:gd name="adj1" fmla="val -228569"/>
              <a:gd name="adj2" fmla="val 23529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8" name="AutoShape 45"/>
          <p:cNvCxnSpPr>
            <a:cxnSpLocks noChangeShapeType="1"/>
            <a:stCxn id="33808" idx="0"/>
            <a:endCxn id="33808" idx="7"/>
          </p:cNvCxnSpPr>
          <p:nvPr/>
        </p:nvCxnSpPr>
        <p:spPr bwMode="auto">
          <a:xfrm rot="5400000" flipV="1">
            <a:off x="5291137" y="3341688"/>
            <a:ext cx="100013" cy="242888"/>
          </a:xfrm>
          <a:prstGeom prst="curvedConnector3">
            <a:avLst>
              <a:gd name="adj1" fmla="val -2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9" name="AutoShape 46"/>
          <p:cNvCxnSpPr>
            <a:cxnSpLocks noChangeShapeType="1"/>
            <a:stCxn id="33809" idx="0"/>
            <a:endCxn id="33809" idx="7"/>
          </p:cNvCxnSpPr>
          <p:nvPr/>
        </p:nvCxnSpPr>
        <p:spPr bwMode="auto">
          <a:xfrm rot="5400000" flipV="1">
            <a:off x="6586537" y="3341688"/>
            <a:ext cx="100013" cy="242888"/>
          </a:xfrm>
          <a:prstGeom prst="curvedConnector3">
            <a:avLst>
              <a:gd name="adj1" fmla="val -2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40" name="AutoShape 47"/>
          <p:cNvCxnSpPr>
            <a:cxnSpLocks noChangeShapeType="1"/>
            <a:stCxn id="33796" idx="5"/>
            <a:endCxn id="33809" idx="3"/>
          </p:cNvCxnSpPr>
          <p:nvPr/>
        </p:nvCxnSpPr>
        <p:spPr bwMode="auto">
          <a:xfrm rot="16200000" flipH="1">
            <a:off x="3695701" y="1422400"/>
            <a:ext cx="76200" cy="5076825"/>
          </a:xfrm>
          <a:prstGeom prst="curvedConnector3">
            <a:avLst>
              <a:gd name="adj1" fmla="val 39375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41" name="AutoShape 48"/>
          <p:cNvCxnSpPr>
            <a:cxnSpLocks noChangeShapeType="1"/>
            <a:stCxn id="33808" idx="1"/>
            <a:endCxn id="33800" idx="3"/>
          </p:cNvCxnSpPr>
          <p:nvPr/>
        </p:nvCxnSpPr>
        <p:spPr bwMode="auto">
          <a:xfrm rot="-5400000">
            <a:off x="4686300" y="2765426"/>
            <a:ext cx="1038225" cy="457200"/>
          </a:xfrm>
          <a:prstGeom prst="curvedConnector3">
            <a:avLst>
              <a:gd name="adj1" fmla="val 6452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42" name="AutoShape 49"/>
          <p:cNvCxnSpPr>
            <a:cxnSpLocks noChangeShapeType="1"/>
            <a:stCxn id="33808" idx="3"/>
            <a:endCxn id="33805" idx="1"/>
          </p:cNvCxnSpPr>
          <p:nvPr/>
        </p:nvCxnSpPr>
        <p:spPr bwMode="auto">
          <a:xfrm rot="16200000" flipH="1">
            <a:off x="4724400" y="4251326"/>
            <a:ext cx="962025" cy="457200"/>
          </a:xfrm>
          <a:prstGeom prst="curvedConnector3">
            <a:avLst>
              <a:gd name="adj1" fmla="val 6550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43" name="Text Box 50"/>
          <p:cNvSpPr txBox="1">
            <a:spLocks noChangeArrowheads="1"/>
          </p:cNvSpPr>
          <p:nvPr/>
        </p:nvSpPr>
        <p:spPr bwMode="auto">
          <a:xfrm>
            <a:off x="685800" y="34131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0</a:t>
            </a:r>
            <a:endParaRPr lang="en-US" altLang="en-US" sz="2400"/>
          </a:p>
        </p:txBody>
      </p:sp>
      <p:sp>
        <p:nvSpPr>
          <p:cNvPr id="33844" name="Text Box 51"/>
          <p:cNvSpPr txBox="1">
            <a:spLocks noChangeArrowheads="1"/>
          </p:cNvSpPr>
          <p:nvPr/>
        </p:nvSpPr>
        <p:spPr bwMode="auto">
          <a:xfrm>
            <a:off x="1524000" y="19653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1</a:t>
            </a:r>
            <a:endParaRPr lang="en-US" altLang="en-US" sz="2400"/>
          </a:p>
        </p:txBody>
      </p:sp>
      <p:sp>
        <p:nvSpPr>
          <p:cNvPr id="33845" name="Text Box 52"/>
          <p:cNvSpPr txBox="1">
            <a:spLocks noChangeArrowheads="1"/>
          </p:cNvSpPr>
          <p:nvPr/>
        </p:nvSpPr>
        <p:spPr bwMode="auto">
          <a:xfrm>
            <a:off x="2819400" y="19653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3</a:t>
            </a:r>
            <a:endParaRPr lang="en-US" altLang="en-US" sz="2400"/>
          </a:p>
        </p:txBody>
      </p:sp>
      <p:sp>
        <p:nvSpPr>
          <p:cNvPr id="33846" name="Text Box 53"/>
          <p:cNvSpPr txBox="1">
            <a:spLocks noChangeArrowheads="1"/>
          </p:cNvSpPr>
          <p:nvPr/>
        </p:nvSpPr>
        <p:spPr bwMode="auto">
          <a:xfrm>
            <a:off x="4114800" y="19653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5</a:t>
            </a:r>
            <a:endParaRPr lang="en-US" altLang="en-US" sz="2400"/>
          </a:p>
        </p:txBody>
      </p:sp>
      <p:sp>
        <p:nvSpPr>
          <p:cNvPr id="33847" name="Text Box 54"/>
          <p:cNvSpPr txBox="1">
            <a:spLocks noChangeArrowheads="1"/>
          </p:cNvSpPr>
          <p:nvPr/>
        </p:nvSpPr>
        <p:spPr bwMode="auto">
          <a:xfrm>
            <a:off x="5410200" y="19653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7</a:t>
            </a:r>
            <a:endParaRPr lang="en-US" altLang="en-US" sz="2400"/>
          </a:p>
        </p:txBody>
      </p:sp>
      <p:sp>
        <p:nvSpPr>
          <p:cNvPr id="33848" name="Text Box 55"/>
          <p:cNvSpPr txBox="1">
            <a:spLocks noChangeArrowheads="1"/>
          </p:cNvSpPr>
          <p:nvPr/>
        </p:nvSpPr>
        <p:spPr bwMode="auto">
          <a:xfrm>
            <a:off x="6705600" y="19653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9</a:t>
            </a:r>
            <a:endParaRPr lang="en-US" altLang="en-US" sz="2400"/>
          </a:p>
        </p:txBody>
      </p:sp>
      <p:sp>
        <p:nvSpPr>
          <p:cNvPr id="33849" name="Text Box 56"/>
          <p:cNvSpPr txBox="1">
            <a:spLocks noChangeArrowheads="1"/>
          </p:cNvSpPr>
          <p:nvPr/>
        </p:nvSpPr>
        <p:spPr bwMode="auto">
          <a:xfrm>
            <a:off x="3657600" y="3489325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11</a:t>
            </a:r>
            <a:endParaRPr lang="en-US" altLang="en-US" sz="2400"/>
          </a:p>
        </p:txBody>
      </p:sp>
      <p:sp>
        <p:nvSpPr>
          <p:cNvPr id="33850" name="Text Box 57"/>
          <p:cNvSpPr txBox="1">
            <a:spLocks noChangeArrowheads="1"/>
          </p:cNvSpPr>
          <p:nvPr/>
        </p:nvSpPr>
        <p:spPr bwMode="auto">
          <a:xfrm>
            <a:off x="4953000" y="3489325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12</a:t>
            </a:r>
            <a:endParaRPr lang="en-US" altLang="en-US" sz="2400"/>
          </a:p>
        </p:txBody>
      </p:sp>
      <p:sp>
        <p:nvSpPr>
          <p:cNvPr id="33851" name="Text Box 58"/>
          <p:cNvSpPr txBox="1">
            <a:spLocks noChangeArrowheads="1"/>
          </p:cNvSpPr>
          <p:nvPr/>
        </p:nvSpPr>
        <p:spPr bwMode="auto">
          <a:xfrm>
            <a:off x="6248400" y="3489325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13</a:t>
            </a:r>
            <a:endParaRPr lang="en-US" altLang="en-US" sz="2400"/>
          </a:p>
        </p:txBody>
      </p:sp>
      <p:sp>
        <p:nvSpPr>
          <p:cNvPr id="33852" name="Text Box 59"/>
          <p:cNvSpPr txBox="1">
            <a:spLocks noChangeArrowheads="1"/>
          </p:cNvSpPr>
          <p:nvPr/>
        </p:nvSpPr>
        <p:spPr bwMode="auto">
          <a:xfrm>
            <a:off x="1524000" y="49371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33853" name="Text Box 60"/>
          <p:cNvSpPr txBox="1">
            <a:spLocks noChangeArrowheads="1"/>
          </p:cNvSpPr>
          <p:nvPr/>
        </p:nvSpPr>
        <p:spPr bwMode="auto">
          <a:xfrm>
            <a:off x="2819400" y="49371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4</a:t>
            </a:r>
            <a:endParaRPr lang="en-US" altLang="en-US" sz="2400"/>
          </a:p>
        </p:txBody>
      </p:sp>
      <p:sp>
        <p:nvSpPr>
          <p:cNvPr id="33854" name="Text Box 61"/>
          <p:cNvSpPr txBox="1">
            <a:spLocks noChangeArrowheads="1"/>
          </p:cNvSpPr>
          <p:nvPr/>
        </p:nvSpPr>
        <p:spPr bwMode="auto">
          <a:xfrm>
            <a:off x="4114800" y="49371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6</a:t>
            </a:r>
            <a:endParaRPr lang="en-US" altLang="en-US" sz="2400"/>
          </a:p>
        </p:txBody>
      </p:sp>
      <p:sp>
        <p:nvSpPr>
          <p:cNvPr id="33855" name="Text Box 62"/>
          <p:cNvSpPr txBox="1">
            <a:spLocks noChangeArrowheads="1"/>
          </p:cNvSpPr>
          <p:nvPr/>
        </p:nvSpPr>
        <p:spPr bwMode="auto">
          <a:xfrm>
            <a:off x="5410200" y="49371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8</a:t>
            </a:r>
            <a:endParaRPr lang="en-US" altLang="en-US" sz="2400"/>
          </a:p>
        </p:txBody>
      </p:sp>
      <p:sp>
        <p:nvSpPr>
          <p:cNvPr id="33856" name="Text Box 63"/>
          <p:cNvSpPr txBox="1">
            <a:spLocks noChangeArrowheads="1"/>
          </p:cNvSpPr>
          <p:nvPr/>
        </p:nvSpPr>
        <p:spPr bwMode="auto">
          <a:xfrm>
            <a:off x="6705600" y="4937125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  <a:r>
              <a:rPr lang="en-US" altLang="en-US" sz="2400" baseline="-25000"/>
              <a:t>10</a:t>
            </a:r>
            <a:endParaRPr lang="en-US" altLang="en-US" sz="2400"/>
          </a:p>
        </p:txBody>
      </p:sp>
      <p:sp>
        <p:nvSpPr>
          <p:cNvPr id="33857" name="Text Box 64"/>
          <p:cNvSpPr txBox="1">
            <a:spLocks noChangeArrowheads="1"/>
          </p:cNvSpPr>
          <p:nvPr/>
        </p:nvSpPr>
        <p:spPr bwMode="auto">
          <a:xfrm>
            <a:off x="304800" y="248285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0 </a:t>
            </a:r>
            <a:r>
              <a:rPr lang="en-US" altLang="en-US" sz="1800"/>
              <a:t>→ </a:t>
            </a:r>
            <a:r>
              <a:rPr lang="en-US" altLang="en-US" sz="2000"/>
              <a:t>_</a:t>
            </a:r>
            <a:r>
              <a:rPr lang="en-US" altLang="en-US" sz="2000">
                <a:ea typeface="Arial" charset="0"/>
                <a:cs typeface="Arial" charset="0"/>
              </a:rPr>
              <a:t>,R</a:t>
            </a:r>
          </a:p>
        </p:txBody>
      </p:sp>
      <p:cxnSp>
        <p:nvCxnSpPr>
          <p:cNvPr id="33858" name="AutoShape 65"/>
          <p:cNvCxnSpPr>
            <a:cxnSpLocks noChangeShapeType="1"/>
            <a:endCxn id="33796" idx="2"/>
          </p:cNvCxnSpPr>
          <p:nvPr/>
        </p:nvCxnSpPr>
        <p:spPr bwMode="auto">
          <a:xfrm>
            <a:off x="228600" y="3565525"/>
            <a:ext cx="381000" cy="114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59" name="Text Box 66"/>
          <p:cNvSpPr txBox="1">
            <a:spLocks noChangeArrowheads="1"/>
          </p:cNvSpPr>
          <p:nvPr/>
        </p:nvSpPr>
        <p:spPr bwMode="auto">
          <a:xfrm>
            <a:off x="304800" y="454025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 </a:t>
            </a:r>
            <a:r>
              <a:rPr lang="en-US" altLang="en-US" sz="1800"/>
              <a:t>→ </a:t>
            </a:r>
            <a:r>
              <a:rPr lang="en-US" altLang="en-US" sz="2000"/>
              <a:t>_</a:t>
            </a:r>
            <a:r>
              <a:rPr lang="en-US" altLang="en-US" sz="2000">
                <a:ea typeface="Arial" charset="0"/>
                <a:cs typeface="Arial" charset="0"/>
              </a:rPr>
              <a:t>,R</a:t>
            </a:r>
          </a:p>
        </p:txBody>
      </p:sp>
      <p:sp>
        <p:nvSpPr>
          <p:cNvPr id="33860" name="Text Box 67"/>
          <p:cNvSpPr txBox="1">
            <a:spLocks noChangeArrowheads="1"/>
          </p:cNvSpPr>
          <p:nvPr/>
        </p:nvSpPr>
        <p:spPr bwMode="auto">
          <a:xfrm>
            <a:off x="2057400" y="41751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# </a:t>
            </a:r>
            <a:r>
              <a:rPr lang="en-US" altLang="en-US" sz="1800"/>
              <a:t>→ 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61" name="Text Box 68"/>
          <p:cNvSpPr txBox="1">
            <a:spLocks noChangeArrowheads="1"/>
          </p:cNvSpPr>
          <p:nvPr/>
        </p:nvSpPr>
        <p:spPr bwMode="auto">
          <a:xfrm>
            <a:off x="1676400" y="12795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0,1 </a:t>
            </a:r>
            <a:r>
              <a:rPr lang="en-US" altLang="en-US" sz="1800"/>
              <a:t>→ 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62" name="Text Box 69"/>
          <p:cNvSpPr txBox="1">
            <a:spLocks noChangeArrowheads="1"/>
          </p:cNvSpPr>
          <p:nvPr/>
        </p:nvSpPr>
        <p:spPr bwMode="auto">
          <a:xfrm>
            <a:off x="2971800" y="12795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0,1 </a:t>
            </a:r>
            <a:r>
              <a:rPr lang="en-US" altLang="en-US" sz="1800"/>
              <a:t>→ 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63" name="Text Box 70"/>
          <p:cNvSpPr txBox="1">
            <a:spLocks noChangeArrowheads="1"/>
          </p:cNvSpPr>
          <p:nvPr/>
        </p:nvSpPr>
        <p:spPr bwMode="auto">
          <a:xfrm>
            <a:off x="4191000" y="12795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0,1,# </a:t>
            </a:r>
            <a:r>
              <a:rPr lang="en-US" altLang="en-US" sz="1800"/>
              <a:t>→ </a:t>
            </a:r>
            <a:r>
              <a:rPr lang="en-US" altLang="en-US" sz="2000">
                <a:ea typeface="Arial" charset="0"/>
                <a:cs typeface="Arial" charset="0"/>
              </a:rPr>
              <a:t>L</a:t>
            </a:r>
          </a:p>
        </p:txBody>
      </p:sp>
      <p:sp>
        <p:nvSpPr>
          <p:cNvPr id="33864" name="Text Box 71"/>
          <p:cNvSpPr txBox="1">
            <a:spLocks noChangeArrowheads="1"/>
          </p:cNvSpPr>
          <p:nvPr/>
        </p:nvSpPr>
        <p:spPr bwMode="auto">
          <a:xfrm>
            <a:off x="5562600" y="12795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0,1 </a:t>
            </a:r>
            <a:r>
              <a:rPr lang="en-US" altLang="en-US" sz="1800"/>
              <a:t>→ 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65" name="Text Box 72"/>
          <p:cNvSpPr txBox="1">
            <a:spLocks noChangeArrowheads="1"/>
          </p:cNvSpPr>
          <p:nvPr/>
        </p:nvSpPr>
        <p:spPr bwMode="auto">
          <a:xfrm>
            <a:off x="6858000" y="12795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x </a:t>
            </a:r>
            <a:r>
              <a:rPr lang="en-US" altLang="en-US" sz="1800"/>
              <a:t>→ 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66" name="Text Box 73"/>
          <p:cNvSpPr txBox="1">
            <a:spLocks noChangeArrowheads="1"/>
          </p:cNvSpPr>
          <p:nvPr/>
        </p:nvSpPr>
        <p:spPr bwMode="auto">
          <a:xfrm>
            <a:off x="1905000" y="17367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#</a:t>
            </a:r>
            <a:r>
              <a:rPr lang="en-US" altLang="en-US" sz="1800"/>
              <a:t>→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67" name="Text Box 74"/>
          <p:cNvSpPr txBox="1">
            <a:spLocks noChangeArrowheads="1"/>
          </p:cNvSpPr>
          <p:nvPr/>
        </p:nvSpPr>
        <p:spPr bwMode="auto">
          <a:xfrm>
            <a:off x="3200400" y="17367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_</a:t>
            </a:r>
            <a:r>
              <a:rPr lang="en-US" altLang="en-US" sz="1800"/>
              <a:t>→</a:t>
            </a:r>
            <a:r>
              <a:rPr lang="en-US" altLang="en-US" sz="2000">
                <a:ea typeface="Arial" charset="0"/>
                <a:cs typeface="Arial" charset="0"/>
              </a:rPr>
              <a:t>L</a:t>
            </a:r>
          </a:p>
        </p:txBody>
      </p:sp>
      <p:sp>
        <p:nvSpPr>
          <p:cNvPr id="33868" name="Text Box 75"/>
          <p:cNvSpPr txBox="1">
            <a:spLocks noChangeArrowheads="1"/>
          </p:cNvSpPr>
          <p:nvPr/>
        </p:nvSpPr>
        <p:spPr bwMode="auto">
          <a:xfrm>
            <a:off x="4495800" y="17367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_</a:t>
            </a:r>
            <a:r>
              <a:rPr lang="en-US" altLang="en-US" sz="1800"/>
              <a:t>→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69" name="Text Box 76"/>
          <p:cNvSpPr txBox="1">
            <a:spLocks noChangeArrowheads="1"/>
          </p:cNvSpPr>
          <p:nvPr/>
        </p:nvSpPr>
        <p:spPr bwMode="auto">
          <a:xfrm>
            <a:off x="5791200" y="17367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#</a:t>
            </a:r>
            <a:r>
              <a:rPr lang="en-US" altLang="en-US" sz="1800"/>
              <a:t>→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70" name="Text Box 77"/>
          <p:cNvSpPr txBox="1">
            <a:spLocks noChangeArrowheads="1"/>
          </p:cNvSpPr>
          <p:nvPr/>
        </p:nvSpPr>
        <p:spPr bwMode="auto">
          <a:xfrm>
            <a:off x="1676400" y="56991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0,1 </a:t>
            </a:r>
            <a:r>
              <a:rPr lang="en-US" altLang="en-US" sz="1800"/>
              <a:t>→ 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71" name="Text Box 78"/>
          <p:cNvSpPr txBox="1">
            <a:spLocks noChangeArrowheads="1"/>
          </p:cNvSpPr>
          <p:nvPr/>
        </p:nvSpPr>
        <p:spPr bwMode="auto">
          <a:xfrm>
            <a:off x="2971800" y="56991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0,1 </a:t>
            </a:r>
            <a:r>
              <a:rPr lang="en-US" altLang="en-US" sz="1800"/>
              <a:t>→ 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72" name="Text Box 79"/>
          <p:cNvSpPr txBox="1">
            <a:spLocks noChangeArrowheads="1"/>
          </p:cNvSpPr>
          <p:nvPr/>
        </p:nvSpPr>
        <p:spPr bwMode="auto">
          <a:xfrm>
            <a:off x="4191000" y="56991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0,1,# </a:t>
            </a:r>
            <a:r>
              <a:rPr lang="en-US" altLang="en-US" sz="1800"/>
              <a:t>→ </a:t>
            </a:r>
            <a:r>
              <a:rPr lang="en-US" altLang="en-US" sz="2000">
                <a:ea typeface="Arial" charset="0"/>
                <a:cs typeface="Arial" charset="0"/>
              </a:rPr>
              <a:t>L</a:t>
            </a:r>
          </a:p>
        </p:txBody>
      </p:sp>
      <p:sp>
        <p:nvSpPr>
          <p:cNvPr id="33873" name="Text Box 80"/>
          <p:cNvSpPr txBox="1">
            <a:spLocks noChangeArrowheads="1"/>
          </p:cNvSpPr>
          <p:nvPr/>
        </p:nvSpPr>
        <p:spPr bwMode="auto">
          <a:xfrm>
            <a:off x="5562600" y="56991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0,1 </a:t>
            </a:r>
            <a:r>
              <a:rPr lang="en-US" altLang="en-US" sz="1800"/>
              <a:t>→ 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74" name="Text Box 81"/>
          <p:cNvSpPr txBox="1">
            <a:spLocks noChangeArrowheads="1"/>
          </p:cNvSpPr>
          <p:nvPr/>
        </p:nvSpPr>
        <p:spPr bwMode="auto">
          <a:xfrm>
            <a:off x="6858000" y="56991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x </a:t>
            </a:r>
            <a:r>
              <a:rPr lang="en-US" altLang="en-US" sz="1800"/>
              <a:t>→ 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75" name="Text Box 82"/>
          <p:cNvSpPr txBox="1">
            <a:spLocks noChangeArrowheads="1"/>
          </p:cNvSpPr>
          <p:nvPr/>
        </p:nvSpPr>
        <p:spPr bwMode="auto">
          <a:xfrm>
            <a:off x="1905000" y="522605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#</a:t>
            </a:r>
            <a:r>
              <a:rPr lang="en-US" altLang="en-US" sz="1800"/>
              <a:t>→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76" name="Text Box 83"/>
          <p:cNvSpPr txBox="1">
            <a:spLocks noChangeArrowheads="1"/>
          </p:cNvSpPr>
          <p:nvPr/>
        </p:nvSpPr>
        <p:spPr bwMode="auto">
          <a:xfrm>
            <a:off x="3200400" y="522605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_</a:t>
            </a:r>
            <a:r>
              <a:rPr lang="en-US" altLang="en-US" sz="1800"/>
              <a:t>→</a:t>
            </a:r>
            <a:r>
              <a:rPr lang="en-US" altLang="en-US" sz="2000">
                <a:ea typeface="Arial" charset="0"/>
                <a:cs typeface="Arial" charset="0"/>
              </a:rPr>
              <a:t>L</a:t>
            </a:r>
          </a:p>
        </p:txBody>
      </p:sp>
      <p:sp>
        <p:nvSpPr>
          <p:cNvPr id="33877" name="Text Box 84"/>
          <p:cNvSpPr txBox="1">
            <a:spLocks noChangeArrowheads="1"/>
          </p:cNvSpPr>
          <p:nvPr/>
        </p:nvSpPr>
        <p:spPr bwMode="auto">
          <a:xfrm>
            <a:off x="4495800" y="522605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_</a:t>
            </a:r>
            <a:r>
              <a:rPr lang="en-US" altLang="en-US" sz="1800"/>
              <a:t>→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78" name="Text Box 85"/>
          <p:cNvSpPr txBox="1">
            <a:spLocks noChangeArrowheads="1"/>
          </p:cNvSpPr>
          <p:nvPr/>
        </p:nvSpPr>
        <p:spPr bwMode="auto">
          <a:xfrm>
            <a:off x="5791200" y="522605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#</a:t>
            </a:r>
            <a:r>
              <a:rPr lang="en-US" altLang="en-US" sz="1800"/>
              <a:t>→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79" name="Text Box 86"/>
          <p:cNvSpPr txBox="1">
            <a:spLocks noChangeArrowheads="1"/>
          </p:cNvSpPr>
          <p:nvPr/>
        </p:nvSpPr>
        <p:spPr bwMode="auto">
          <a:xfrm>
            <a:off x="6172200" y="26511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0 </a:t>
            </a:r>
            <a:r>
              <a:rPr lang="en-US" altLang="en-US" sz="1800"/>
              <a:t>→ x, </a:t>
            </a:r>
            <a:r>
              <a:rPr lang="en-US" altLang="en-US" sz="2000">
                <a:ea typeface="Arial" charset="0"/>
                <a:cs typeface="Arial" charset="0"/>
              </a:rPr>
              <a:t>L</a:t>
            </a:r>
          </a:p>
        </p:txBody>
      </p:sp>
      <p:sp>
        <p:nvSpPr>
          <p:cNvPr id="33880" name="Text Box 87"/>
          <p:cNvSpPr txBox="1">
            <a:spLocks noChangeArrowheads="1"/>
          </p:cNvSpPr>
          <p:nvPr/>
        </p:nvSpPr>
        <p:spPr bwMode="auto">
          <a:xfrm>
            <a:off x="6172200" y="446405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 </a:t>
            </a:r>
            <a:r>
              <a:rPr lang="en-US" altLang="en-US" sz="1800"/>
              <a:t>→ x, </a:t>
            </a:r>
            <a:r>
              <a:rPr lang="en-US" altLang="en-US" sz="2000">
                <a:ea typeface="Arial" charset="0"/>
                <a:cs typeface="Arial" charset="0"/>
              </a:rPr>
              <a:t>L</a:t>
            </a:r>
          </a:p>
        </p:txBody>
      </p:sp>
      <p:sp>
        <p:nvSpPr>
          <p:cNvPr id="33881" name="Text Box 88"/>
          <p:cNvSpPr txBox="1">
            <a:spLocks noChangeArrowheads="1"/>
          </p:cNvSpPr>
          <p:nvPr/>
        </p:nvSpPr>
        <p:spPr bwMode="auto">
          <a:xfrm>
            <a:off x="1981200" y="301625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0,1,x,# </a:t>
            </a:r>
            <a:r>
              <a:rPr lang="en-US" altLang="en-US" sz="1800"/>
              <a:t>→ </a:t>
            </a:r>
            <a:r>
              <a:rPr lang="en-US" altLang="en-US" sz="2000">
                <a:ea typeface="Arial" charset="0"/>
                <a:cs typeface="Arial" charset="0"/>
              </a:rPr>
              <a:t>L</a:t>
            </a:r>
          </a:p>
        </p:txBody>
      </p:sp>
      <p:sp>
        <p:nvSpPr>
          <p:cNvPr id="33882" name="Text Box 89"/>
          <p:cNvSpPr txBox="1">
            <a:spLocks noChangeArrowheads="1"/>
          </p:cNvSpPr>
          <p:nvPr/>
        </p:nvSpPr>
        <p:spPr bwMode="auto">
          <a:xfrm>
            <a:off x="4038600" y="26511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0 </a:t>
            </a:r>
            <a:r>
              <a:rPr lang="en-US" altLang="en-US" sz="1800"/>
              <a:t>→ x, 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83" name="Text Box 90"/>
          <p:cNvSpPr txBox="1">
            <a:spLocks noChangeArrowheads="1"/>
          </p:cNvSpPr>
          <p:nvPr/>
        </p:nvSpPr>
        <p:spPr bwMode="auto">
          <a:xfrm>
            <a:off x="4038600" y="438785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 </a:t>
            </a:r>
            <a:r>
              <a:rPr lang="en-US" altLang="en-US" sz="1800"/>
              <a:t>→ x, 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84" name="Text Box 91"/>
          <p:cNvSpPr txBox="1">
            <a:spLocks noChangeArrowheads="1"/>
          </p:cNvSpPr>
          <p:nvPr/>
        </p:nvSpPr>
        <p:spPr bwMode="auto">
          <a:xfrm>
            <a:off x="5410200" y="29559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x </a:t>
            </a:r>
            <a:r>
              <a:rPr lang="en-US" altLang="en-US" sz="1800"/>
              <a:t>→ 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85" name="Text Box 92"/>
          <p:cNvSpPr txBox="1">
            <a:spLocks noChangeArrowheads="1"/>
          </p:cNvSpPr>
          <p:nvPr/>
        </p:nvSpPr>
        <p:spPr bwMode="auto">
          <a:xfrm>
            <a:off x="6705600" y="29559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x </a:t>
            </a:r>
            <a:r>
              <a:rPr lang="en-US" altLang="en-US" sz="1800"/>
              <a:t>→ 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86" name="Text Box 93"/>
          <p:cNvSpPr txBox="1">
            <a:spLocks noChangeArrowheads="1"/>
          </p:cNvSpPr>
          <p:nvPr/>
        </p:nvSpPr>
        <p:spPr bwMode="auto">
          <a:xfrm>
            <a:off x="4038600" y="33369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_</a:t>
            </a:r>
            <a:r>
              <a:rPr lang="en-US" altLang="en-US" sz="1800"/>
              <a:t>→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87" name="Text Box 94"/>
          <p:cNvSpPr txBox="1">
            <a:spLocks noChangeArrowheads="1"/>
          </p:cNvSpPr>
          <p:nvPr/>
        </p:nvSpPr>
        <p:spPr bwMode="auto">
          <a:xfrm>
            <a:off x="6629400" y="33369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_</a:t>
            </a:r>
            <a:r>
              <a:rPr lang="en-US" altLang="en-US" sz="1800"/>
              <a:t>→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33888" name="Text Box 95"/>
          <p:cNvSpPr txBox="1">
            <a:spLocks noChangeArrowheads="1"/>
          </p:cNvSpPr>
          <p:nvPr/>
        </p:nvSpPr>
        <p:spPr bwMode="auto">
          <a:xfrm>
            <a:off x="5334000" y="33369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#</a:t>
            </a:r>
            <a:r>
              <a:rPr lang="en-US" altLang="en-US" sz="1800"/>
              <a:t>→</a:t>
            </a:r>
            <a:r>
              <a:rPr lang="en-US" altLang="en-US" sz="2000"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94266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TM formal 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844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altLang="en-US" dirty="0"/>
                  <a:t>A TM is a 7-tuple </a:t>
                </a:r>
              </a:p>
              <a:p>
                <a:pPr algn="ctr">
                  <a:lnSpc>
                    <a:spcPct val="90000"/>
                  </a:lnSpc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</a:rPr>
                  <a:t>(Q, </a:t>
                </a:r>
                <a:r>
                  <a:rPr lang="el-GR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Σ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Γ</m:t>
                    </m:r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, </m:t>
                    </m:r>
                  </m:oMath>
                </a14:m>
                <a:r>
                  <a:rPr lang="el-GR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δ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, q</a:t>
                </a:r>
                <a:r>
                  <a:rPr lang="en-US" altLang="en-US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0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, </a:t>
                </a:r>
                <a:r>
                  <a:rPr lang="en-US" altLang="en-US" dirty="0" err="1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q</a:t>
                </a:r>
                <a:r>
                  <a:rPr lang="en-US" altLang="en-US" baseline="-25000" dirty="0" err="1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accept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, </a:t>
                </a:r>
                <a:r>
                  <a:rPr lang="en-US" altLang="en-US" dirty="0" err="1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q</a:t>
                </a:r>
                <a:r>
                  <a:rPr lang="en-US" altLang="en-US" baseline="-25000" dirty="0" err="1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reject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)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 where: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ea typeface="Arial" charset="0"/>
                    <a:cs typeface="Arial" charset="0"/>
                  </a:rPr>
                  <a:t>Q is a finite set called the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states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l-GR" altLang="en-US" dirty="0">
                    <a:ea typeface="Arial" charset="0"/>
                    <a:cs typeface="Arial" charset="0"/>
                  </a:rPr>
                  <a:t>Σ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is a finite set called the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input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alphabet</a:t>
                </a:r>
              </a:p>
              <a:p>
                <a:pPr lvl="1"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latin typeface="Cambria Math" charset="0"/>
                        <a:ea typeface="Arial" charset="0"/>
                        <a:cs typeface="Arial" charset="0"/>
                      </a:rPr>
                      <m:t>Γ</m:t>
                    </m:r>
                  </m:oMath>
                </a14:m>
                <a:r>
                  <a:rPr lang="en-US" altLang="en-US" dirty="0">
                    <a:ea typeface="Arial" charset="0"/>
                    <a:cs typeface="Arial" charset="0"/>
                  </a:rPr>
                  <a:t> is a finite set called the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tape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alphabet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l-GR" altLang="en-US" dirty="0">
                    <a:ea typeface="Arial" charset="0"/>
                    <a:cs typeface="Arial" charset="0"/>
                  </a:rPr>
                  <a:t>δ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:Q 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latin typeface="Cambria Math" charset="0"/>
                        <a:ea typeface="Arial" charset="0"/>
                        <a:cs typeface="Arial" charset="0"/>
                      </a:rPr>
                      <m:t>Γ</m:t>
                    </m:r>
                  </m:oMath>
                </a14:m>
                <a:r>
                  <a:rPr lang="en-US" altLang="en-US" dirty="0">
                    <a:ea typeface="Arial" charset="0"/>
                    <a:cs typeface="Arial" charset="0"/>
                  </a:rPr>
                  <a:t>→ Q 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latin typeface="Cambria Math" charset="0"/>
                        <a:ea typeface="Arial" charset="0"/>
                        <a:cs typeface="Arial" charset="0"/>
                      </a:rPr>
                      <m:t>Γ</m:t>
                    </m:r>
                    <m:r>
                      <a:rPr lang="en-US" altLang="en-US" b="0" i="1" smtClean="0">
                        <a:latin typeface="Cambria Math" charset="0"/>
                        <a:ea typeface="Arial" charset="0"/>
                        <a:cs typeface="Arial" charset="0"/>
                      </a:rPr>
                      <m:t> </m:t>
                    </m:r>
                  </m:oMath>
                </a14:m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x {L, R}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is a function called the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transition function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ea typeface="Arial" charset="0"/>
                    <a:cs typeface="Arial" charset="0"/>
                  </a:rPr>
                  <a:t>q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0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is an element of Q called the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start state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 err="1">
                    <a:ea typeface="Arial" charset="0"/>
                    <a:cs typeface="Arial" charset="0"/>
                    <a:sym typeface="Symbol" charset="2"/>
                  </a:rPr>
                  <a:t>q</a:t>
                </a:r>
                <a:r>
                  <a:rPr lang="en-US" altLang="en-US" baseline="-25000" dirty="0" err="1">
                    <a:ea typeface="Arial" charset="0"/>
                    <a:cs typeface="Arial" charset="0"/>
                    <a:sym typeface="Symbol" charset="2"/>
                  </a:rPr>
                  <a:t>accept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, </a:t>
                </a:r>
                <a:r>
                  <a:rPr lang="en-US" altLang="en-US" dirty="0" err="1">
                    <a:ea typeface="Arial" charset="0"/>
                    <a:cs typeface="Arial" charset="0"/>
                    <a:sym typeface="Symbol" charset="2"/>
                  </a:rPr>
                  <a:t>q</a:t>
                </a:r>
                <a:r>
                  <a:rPr lang="en-US" altLang="en-US" baseline="-25000" dirty="0" err="1">
                    <a:ea typeface="Arial" charset="0"/>
                    <a:cs typeface="Arial" charset="0"/>
                    <a:sym typeface="Symbol" charset="2"/>
                  </a:rPr>
                  <a:t>reject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are the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accept 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and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 reject states</a:t>
                </a:r>
              </a:p>
            </p:txBody>
          </p:sp>
        </mc:Choice>
        <mc:Fallback xmlns="">
          <p:sp>
            <p:nvSpPr>
              <p:cNvPr id="3584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2830" r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19884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TM operation </a:t>
            </a:r>
          </a:p>
        </p:txBody>
      </p:sp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838200" y="1600200"/>
            <a:ext cx="381000" cy="4667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#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1219200" y="1600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0</a:t>
            </a:r>
          </a:p>
        </p:txBody>
      </p:sp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1600200" y="1600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1</a:t>
            </a:r>
          </a:p>
        </p:txBody>
      </p:sp>
      <p:sp>
        <p:nvSpPr>
          <p:cNvPr id="37895" name="Text Box 6"/>
          <p:cNvSpPr txBox="1">
            <a:spLocks noChangeArrowheads="1"/>
          </p:cNvSpPr>
          <p:nvPr/>
        </p:nvSpPr>
        <p:spPr bwMode="auto">
          <a:xfrm>
            <a:off x="1981200" y="1600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7896" name="Text Box 7"/>
          <p:cNvSpPr txBox="1">
            <a:spLocks noChangeArrowheads="1"/>
          </p:cNvSpPr>
          <p:nvPr/>
        </p:nvSpPr>
        <p:spPr bwMode="auto">
          <a:xfrm>
            <a:off x="2362200" y="1600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7897" name="Text Box 8"/>
          <p:cNvSpPr txBox="1">
            <a:spLocks noChangeArrowheads="1"/>
          </p:cNvSpPr>
          <p:nvPr/>
        </p:nvSpPr>
        <p:spPr bwMode="auto">
          <a:xfrm>
            <a:off x="838200" y="2200275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#</a:t>
            </a:r>
          </a:p>
        </p:txBody>
      </p:sp>
      <p:sp>
        <p:nvSpPr>
          <p:cNvPr id="37898" name="Text Box 9"/>
          <p:cNvSpPr txBox="1">
            <a:spLocks noChangeArrowheads="1"/>
          </p:cNvSpPr>
          <p:nvPr/>
        </p:nvSpPr>
        <p:spPr bwMode="auto">
          <a:xfrm>
            <a:off x="1219200" y="2200275"/>
            <a:ext cx="381000" cy="4667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0</a:t>
            </a:r>
          </a:p>
        </p:txBody>
      </p:sp>
      <p:sp>
        <p:nvSpPr>
          <p:cNvPr id="37899" name="Text Box 10"/>
          <p:cNvSpPr txBox="1">
            <a:spLocks noChangeArrowheads="1"/>
          </p:cNvSpPr>
          <p:nvPr/>
        </p:nvSpPr>
        <p:spPr bwMode="auto">
          <a:xfrm>
            <a:off x="1600200" y="2200275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1</a:t>
            </a:r>
          </a:p>
        </p:txBody>
      </p:sp>
      <p:sp>
        <p:nvSpPr>
          <p:cNvPr id="37900" name="Text Box 11"/>
          <p:cNvSpPr txBox="1">
            <a:spLocks noChangeArrowheads="1"/>
          </p:cNvSpPr>
          <p:nvPr/>
        </p:nvSpPr>
        <p:spPr bwMode="auto">
          <a:xfrm>
            <a:off x="1981200" y="2200275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7901" name="Text Box 12"/>
          <p:cNvSpPr txBox="1">
            <a:spLocks noChangeArrowheads="1"/>
          </p:cNvSpPr>
          <p:nvPr/>
        </p:nvSpPr>
        <p:spPr bwMode="auto">
          <a:xfrm>
            <a:off x="2362200" y="2200275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7902" name="Text Box 13"/>
          <p:cNvSpPr txBox="1">
            <a:spLocks noChangeArrowheads="1"/>
          </p:cNvSpPr>
          <p:nvPr/>
        </p:nvSpPr>
        <p:spPr bwMode="auto">
          <a:xfrm>
            <a:off x="838200" y="2809875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#</a:t>
            </a:r>
          </a:p>
        </p:txBody>
      </p:sp>
      <p:sp>
        <p:nvSpPr>
          <p:cNvPr id="37903" name="Text Box 14"/>
          <p:cNvSpPr txBox="1">
            <a:spLocks noChangeArrowheads="1"/>
          </p:cNvSpPr>
          <p:nvPr/>
        </p:nvSpPr>
        <p:spPr bwMode="auto">
          <a:xfrm>
            <a:off x="1219200" y="2809875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0</a:t>
            </a:r>
          </a:p>
        </p:txBody>
      </p:sp>
      <p:sp>
        <p:nvSpPr>
          <p:cNvPr id="37904" name="Text Box 15"/>
          <p:cNvSpPr txBox="1">
            <a:spLocks noChangeArrowheads="1"/>
          </p:cNvSpPr>
          <p:nvPr/>
        </p:nvSpPr>
        <p:spPr bwMode="auto">
          <a:xfrm>
            <a:off x="1600200" y="2809875"/>
            <a:ext cx="381000" cy="4667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1</a:t>
            </a:r>
          </a:p>
        </p:txBody>
      </p:sp>
      <p:sp>
        <p:nvSpPr>
          <p:cNvPr id="37905" name="Text Box 16"/>
          <p:cNvSpPr txBox="1">
            <a:spLocks noChangeArrowheads="1"/>
          </p:cNvSpPr>
          <p:nvPr/>
        </p:nvSpPr>
        <p:spPr bwMode="auto">
          <a:xfrm>
            <a:off x="1981200" y="2809875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7906" name="Text Box 17"/>
          <p:cNvSpPr txBox="1">
            <a:spLocks noChangeArrowheads="1"/>
          </p:cNvSpPr>
          <p:nvPr/>
        </p:nvSpPr>
        <p:spPr bwMode="auto">
          <a:xfrm>
            <a:off x="2362200" y="2809875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7907" name="Text Box 18"/>
          <p:cNvSpPr txBox="1">
            <a:spLocks noChangeArrowheads="1"/>
          </p:cNvSpPr>
          <p:nvPr/>
        </p:nvSpPr>
        <p:spPr bwMode="auto">
          <a:xfrm>
            <a:off x="838200" y="34290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#</a:t>
            </a:r>
          </a:p>
        </p:txBody>
      </p:sp>
      <p:sp>
        <p:nvSpPr>
          <p:cNvPr id="37908" name="Text Box 19"/>
          <p:cNvSpPr txBox="1">
            <a:spLocks noChangeArrowheads="1"/>
          </p:cNvSpPr>
          <p:nvPr/>
        </p:nvSpPr>
        <p:spPr bwMode="auto">
          <a:xfrm>
            <a:off x="1219200" y="34290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0</a:t>
            </a:r>
          </a:p>
        </p:txBody>
      </p:sp>
      <p:sp>
        <p:nvSpPr>
          <p:cNvPr id="37909" name="Text Box 20"/>
          <p:cNvSpPr txBox="1">
            <a:spLocks noChangeArrowheads="1"/>
          </p:cNvSpPr>
          <p:nvPr/>
        </p:nvSpPr>
        <p:spPr bwMode="auto">
          <a:xfrm>
            <a:off x="1600200" y="34290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1</a:t>
            </a:r>
          </a:p>
        </p:txBody>
      </p:sp>
      <p:sp>
        <p:nvSpPr>
          <p:cNvPr id="37910" name="Text Box 21"/>
          <p:cNvSpPr txBox="1">
            <a:spLocks noChangeArrowheads="1"/>
          </p:cNvSpPr>
          <p:nvPr/>
        </p:nvSpPr>
        <p:spPr bwMode="auto">
          <a:xfrm>
            <a:off x="1981200" y="3429000"/>
            <a:ext cx="381000" cy="4667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7911" name="Text Box 22"/>
          <p:cNvSpPr txBox="1">
            <a:spLocks noChangeArrowheads="1"/>
          </p:cNvSpPr>
          <p:nvPr/>
        </p:nvSpPr>
        <p:spPr bwMode="auto">
          <a:xfrm>
            <a:off x="2362200" y="34290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7912" name="Text Box 23"/>
          <p:cNvSpPr txBox="1">
            <a:spLocks noChangeArrowheads="1"/>
          </p:cNvSpPr>
          <p:nvPr/>
        </p:nvSpPr>
        <p:spPr bwMode="auto">
          <a:xfrm>
            <a:off x="838200" y="4029075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#</a:t>
            </a:r>
          </a:p>
        </p:txBody>
      </p:sp>
      <p:sp>
        <p:nvSpPr>
          <p:cNvPr id="37913" name="Text Box 24"/>
          <p:cNvSpPr txBox="1">
            <a:spLocks noChangeArrowheads="1"/>
          </p:cNvSpPr>
          <p:nvPr/>
        </p:nvSpPr>
        <p:spPr bwMode="auto">
          <a:xfrm>
            <a:off x="1219200" y="4029075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0</a:t>
            </a:r>
          </a:p>
        </p:txBody>
      </p:sp>
      <p:sp>
        <p:nvSpPr>
          <p:cNvPr id="37914" name="Text Box 25"/>
          <p:cNvSpPr txBox="1">
            <a:spLocks noChangeArrowheads="1"/>
          </p:cNvSpPr>
          <p:nvPr/>
        </p:nvSpPr>
        <p:spPr bwMode="auto">
          <a:xfrm>
            <a:off x="1600200" y="4029075"/>
            <a:ext cx="381000" cy="4667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1</a:t>
            </a:r>
          </a:p>
        </p:txBody>
      </p:sp>
      <p:sp>
        <p:nvSpPr>
          <p:cNvPr id="37915" name="Text Box 26"/>
          <p:cNvSpPr txBox="1">
            <a:spLocks noChangeArrowheads="1"/>
          </p:cNvSpPr>
          <p:nvPr/>
        </p:nvSpPr>
        <p:spPr bwMode="auto">
          <a:xfrm>
            <a:off x="1981200" y="4029075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7916" name="Text Box 27"/>
          <p:cNvSpPr txBox="1">
            <a:spLocks noChangeArrowheads="1"/>
          </p:cNvSpPr>
          <p:nvPr/>
        </p:nvSpPr>
        <p:spPr bwMode="auto">
          <a:xfrm>
            <a:off x="2362200" y="4029075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7917" name="Text Box 28"/>
          <p:cNvSpPr txBox="1">
            <a:spLocks noChangeArrowheads="1"/>
          </p:cNvSpPr>
          <p:nvPr/>
        </p:nvSpPr>
        <p:spPr bwMode="auto">
          <a:xfrm>
            <a:off x="838200" y="4648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#</a:t>
            </a:r>
          </a:p>
        </p:txBody>
      </p:sp>
      <p:sp>
        <p:nvSpPr>
          <p:cNvPr id="37918" name="Text Box 29"/>
          <p:cNvSpPr txBox="1">
            <a:spLocks noChangeArrowheads="1"/>
          </p:cNvSpPr>
          <p:nvPr/>
        </p:nvSpPr>
        <p:spPr bwMode="auto">
          <a:xfrm>
            <a:off x="1219200" y="4648200"/>
            <a:ext cx="381000" cy="4667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0</a:t>
            </a:r>
          </a:p>
        </p:txBody>
      </p:sp>
      <p:sp>
        <p:nvSpPr>
          <p:cNvPr id="37919" name="Text Box 30"/>
          <p:cNvSpPr txBox="1">
            <a:spLocks noChangeArrowheads="1"/>
          </p:cNvSpPr>
          <p:nvPr/>
        </p:nvSpPr>
        <p:spPr bwMode="auto">
          <a:xfrm>
            <a:off x="1600200" y="4648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0</a:t>
            </a:r>
          </a:p>
        </p:txBody>
      </p:sp>
      <p:sp>
        <p:nvSpPr>
          <p:cNvPr id="37920" name="Text Box 31"/>
          <p:cNvSpPr txBox="1">
            <a:spLocks noChangeArrowheads="1"/>
          </p:cNvSpPr>
          <p:nvPr/>
        </p:nvSpPr>
        <p:spPr bwMode="auto">
          <a:xfrm>
            <a:off x="1981200" y="4648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7921" name="Text Box 32"/>
          <p:cNvSpPr txBox="1">
            <a:spLocks noChangeArrowheads="1"/>
          </p:cNvSpPr>
          <p:nvPr/>
        </p:nvSpPr>
        <p:spPr bwMode="auto">
          <a:xfrm>
            <a:off x="2362200" y="4648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7922" name="Text Box 33"/>
          <p:cNvSpPr txBox="1">
            <a:spLocks noChangeArrowheads="1"/>
          </p:cNvSpPr>
          <p:nvPr/>
        </p:nvSpPr>
        <p:spPr bwMode="auto">
          <a:xfrm>
            <a:off x="2895600" y="16002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start</a:t>
            </a:r>
          </a:p>
        </p:txBody>
      </p:sp>
      <p:sp>
        <p:nvSpPr>
          <p:cNvPr id="37923" name="Text Box 34"/>
          <p:cNvSpPr txBox="1">
            <a:spLocks noChangeArrowheads="1"/>
          </p:cNvSpPr>
          <p:nvPr/>
        </p:nvSpPr>
        <p:spPr bwMode="auto">
          <a:xfrm>
            <a:off x="2895600" y="22098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start</a:t>
            </a:r>
          </a:p>
        </p:txBody>
      </p:sp>
      <p:sp>
        <p:nvSpPr>
          <p:cNvPr id="37924" name="Text Box 35"/>
          <p:cNvSpPr txBox="1">
            <a:spLocks noChangeArrowheads="1"/>
          </p:cNvSpPr>
          <p:nvPr/>
        </p:nvSpPr>
        <p:spPr bwMode="auto">
          <a:xfrm>
            <a:off x="2895600" y="28194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start</a:t>
            </a:r>
          </a:p>
        </p:txBody>
      </p:sp>
      <p:sp>
        <p:nvSpPr>
          <p:cNvPr id="37925" name="Text Box 36"/>
          <p:cNvSpPr txBox="1">
            <a:spLocks noChangeArrowheads="1"/>
          </p:cNvSpPr>
          <p:nvPr/>
        </p:nvSpPr>
        <p:spPr bwMode="auto">
          <a:xfrm>
            <a:off x="2895600" y="34290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start</a:t>
            </a:r>
          </a:p>
        </p:txBody>
      </p:sp>
      <p:sp>
        <p:nvSpPr>
          <p:cNvPr id="37926" name="Text Box 37"/>
          <p:cNvSpPr txBox="1">
            <a:spLocks noChangeArrowheads="1"/>
          </p:cNvSpPr>
          <p:nvPr/>
        </p:nvSpPr>
        <p:spPr bwMode="auto">
          <a:xfrm>
            <a:off x="2895600" y="40386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t</a:t>
            </a:r>
          </a:p>
        </p:txBody>
      </p:sp>
      <p:sp>
        <p:nvSpPr>
          <p:cNvPr id="37927" name="Text Box 38"/>
          <p:cNvSpPr txBox="1">
            <a:spLocks noChangeArrowheads="1"/>
          </p:cNvSpPr>
          <p:nvPr/>
        </p:nvSpPr>
        <p:spPr bwMode="auto">
          <a:xfrm>
            <a:off x="2895600" y="46482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t</a:t>
            </a:r>
          </a:p>
        </p:txBody>
      </p:sp>
      <p:sp>
        <p:nvSpPr>
          <p:cNvPr id="37928" name="Text Box 39"/>
          <p:cNvSpPr txBox="1">
            <a:spLocks noChangeArrowheads="1"/>
          </p:cNvSpPr>
          <p:nvPr/>
        </p:nvSpPr>
        <p:spPr bwMode="auto">
          <a:xfrm>
            <a:off x="838200" y="5248275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#</a:t>
            </a:r>
          </a:p>
        </p:txBody>
      </p:sp>
      <p:sp>
        <p:nvSpPr>
          <p:cNvPr id="37929" name="Text Box 40"/>
          <p:cNvSpPr txBox="1">
            <a:spLocks noChangeArrowheads="1"/>
          </p:cNvSpPr>
          <p:nvPr/>
        </p:nvSpPr>
        <p:spPr bwMode="auto">
          <a:xfrm>
            <a:off x="1219200" y="5248275"/>
            <a:ext cx="381000" cy="4667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1</a:t>
            </a:r>
          </a:p>
        </p:txBody>
      </p:sp>
      <p:sp>
        <p:nvSpPr>
          <p:cNvPr id="37930" name="Text Box 41"/>
          <p:cNvSpPr txBox="1">
            <a:spLocks noChangeArrowheads="1"/>
          </p:cNvSpPr>
          <p:nvPr/>
        </p:nvSpPr>
        <p:spPr bwMode="auto">
          <a:xfrm>
            <a:off x="1600200" y="5248275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0</a:t>
            </a:r>
          </a:p>
        </p:txBody>
      </p:sp>
      <p:sp>
        <p:nvSpPr>
          <p:cNvPr id="37931" name="Text Box 42"/>
          <p:cNvSpPr txBox="1">
            <a:spLocks noChangeArrowheads="1"/>
          </p:cNvSpPr>
          <p:nvPr/>
        </p:nvSpPr>
        <p:spPr bwMode="auto">
          <a:xfrm>
            <a:off x="1981200" y="5248275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7932" name="Text Box 43"/>
          <p:cNvSpPr txBox="1">
            <a:spLocks noChangeArrowheads="1"/>
          </p:cNvSpPr>
          <p:nvPr/>
        </p:nvSpPr>
        <p:spPr bwMode="auto">
          <a:xfrm>
            <a:off x="2362200" y="5248275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7933" name="Text Box 44"/>
          <p:cNvSpPr txBox="1">
            <a:spLocks noChangeArrowheads="1"/>
          </p:cNvSpPr>
          <p:nvPr/>
        </p:nvSpPr>
        <p:spPr bwMode="auto">
          <a:xfrm>
            <a:off x="2895600" y="52578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accept</a:t>
            </a:r>
          </a:p>
        </p:txBody>
      </p:sp>
      <p:graphicFrame>
        <p:nvGraphicFramePr>
          <p:cNvPr id="624685" name="Group 45"/>
          <p:cNvGraphicFramePr>
            <a:graphicFrameLocks noGrp="1"/>
          </p:cNvGraphicFramePr>
          <p:nvPr/>
        </p:nvGraphicFramePr>
        <p:xfrm>
          <a:off x="5029200" y="2667000"/>
          <a:ext cx="3429000" cy="3205184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68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δ</a:t>
                      </a:r>
                      <a:r>
                        <a:rPr kumimoji="0" lang="en-US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(q,</a:t>
                      </a:r>
                      <a:r>
                        <a:rPr kumimoji="0" lang="el-GR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n-US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07" marB="4570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start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(start, 0, R)</a:t>
                      </a:r>
                    </a:p>
                  </a:txBody>
                  <a:tcPr marT="45707" marB="4570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start 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(start, 1, R)</a:t>
                      </a:r>
                    </a:p>
                  </a:txBody>
                  <a:tcPr marT="45707" marB="4570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start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(t, _, L)</a:t>
                      </a:r>
                    </a:p>
                  </a:txBody>
                  <a:tcPr marT="45707" marB="4570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start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(start, #, R)</a:t>
                      </a:r>
                    </a:p>
                  </a:txBody>
                  <a:tcPr marT="45707" marB="4570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(accept, 1, -)</a:t>
                      </a:r>
                    </a:p>
                  </a:txBody>
                  <a:tcPr marT="45707" marB="4570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(t, 0, L)</a:t>
                      </a:r>
                    </a:p>
                  </a:txBody>
                  <a:tcPr marT="45707" marB="4570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(accept, #, R)</a:t>
                      </a:r>
                    </a:p>
                  </a:txBody>
                  <a:tcPr marT="45707" marB="4570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24723" name="Text Box 83"/>
          <p:cNvSpPr txBox="1">
            <a:spLocks noChangeArrowheads="1"/>
          </p:cNvSpPr>
          <p:nvPr/>
        </p:nvSpPr>
        <p:spPr bwMode="auto">
          <a:xfrm>
            <a:off x="6096000" y="1295400"/>
            <a:ext cx="1828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program for “binary successor”</a:t>
            </a:r>
          </a:p>
        </p:txBody>
      </p:sp>
      <p:cxnSp>
        <p:nvCxnSpPr>
          <p:cNvPr id="624724" name="AutoShape 84"/>
          <p:cNvCxnSpPr>
            <a:cxnSpLocks noChangeShapeType="1"/>
            <a:stCxn id="624723" idx="3"/>
          </p:cNvCxnSpPr>
          <p:nvPr/>
        </p:nvCxnSpPr>
        <p:spPr bwMode="auto">
          <a:xfrm>
            <a:off x="7924800" y="1889125"/>
            <a:ext cx="533400" cy="993775"/>
          </a:xfrm>
          <a:prstGeom prst="curvedConnector3">
            <a:avLst>
              <a:gd name="adj1" fmla="val 14285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4808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TM configurations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6691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At every step in a computation, a TM is in a 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configuration</a:t>
                </a:r>
                <a:r>
                  <a:rPr lang="en-US" altLang="en-US" dirty="0"/>
                  <a:t> determined by:</a:t>
                </a:r>
              </a:p>
              <a:p>
                <a:pPr lvl="1"/>
                <a:r>
                  <a:rPr lang="en-US" altLang="en-US" dirty="0"/>
                  <a:t>the contents of the tape</a:t>
                </a:r>
              </a:p>
              <a:p>
                <a:pPr lvl="1"/>
                <a:r>
                  <a:rPr lang="en-US" altLang="en-US" dirty="0"/>
                  <a:t>the state</a:t>
                </a:r>
              </a:p>
              <a:p>
                <a:pPr lvl="1"/>
                <a:r>
                  <a:rPr lang="en-US" altLang="en-US" dirty="0"/>
                  <a:t>the location of the read/write head</a:t>
                </a:r>
              </a:p>
              <a:p>
                <a:r>
                  <a:rPr lang="en-US" altLang="en-US" dirty="0"/>
                  <a:t>next step completely determined by current configuration</a:t>
                </a:r>
              </a:p>
              <a:p>
                <a:r>
                  <a:rPr lang="en-US" altLang="en-US" dirty="0"/>
                  <a:t>shorthand: string </a:t>
                </a:r>
                <a:r>
                  <a:rPr lang="en-US" altLang="en-US" dirty="0" err="1">
                    <a:solidFill>
                      <a:srgbClr val="FF0000"/>
                    </a:solidFill>
                  </a:rPr>
                  <a:t>uqv</a:t>
                </a:r>
                <a:r>
                  <a:rPr lang="en-US" altLang="en-US" dirty="0"/>
                  <a:t> with </a:t>
                </a:r>
                <a:r>
                  <a:rPr lang="en-US" altLang="en-US" dirty="0" err="1"/>
                  <a:t>u,v</a:t>
                </a:r>
                <a14:m>
                  <m:oMath xmlns:m="http://schemas.openxmlformats.org/officeDocument/2006/math">
                    <m:r>
                      <a:rPr lang="en-US" altLang="en-US" b="0" i="0" smtClean="0">
                        <a:latin typeface="Cambria Math" charset="0"/>
                      </a:rPr>
                      <m:t> </m:t>
                    </m:r>
                    <m:r>
                      <a:rPr lang="en-US" altLang="en-US" b="0" i="1" smtClean="0">
                        <a:latin typeface="Cambria Math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altLang="en-US" b="0" i="0" smtClean="0">
                        <a:latin typeface="Cambria Math" charset="0"/>
                      </a:rPr>
                      <m:t>Γ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*, q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∈ 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Q</a:t>
                </a:r>
              </a:p>
            </p:txBody>
          </p:sp>
        </mc:Choice>
        <mc:Fallback xmlns="">
          <p:sp>
            <p:nvSpPr>
              <p:cNvPr id="62669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6692" name="AutoShape 4"/>
          <p:cNvSpPr>
            <a:spLocks/>
          </p:cNvSpPr>
          <p:nvPr/>
        </p:nvSpPr>
        <p:spPr bwMode="auto">
          <a:xfrm>
            <a:off x="5867400" y="1295400"/>
            <a:ext cx="2819400" cy="2324100"/>
          </a:xfrm>
          <a:prstGeom prst="borderCallout2">
            <a:avLst>
              <a:gd name="adj1" fmla="val 4917"/>
              <a:gd name="adj2" fmla="val -2704"/>
              <a:gd name="adj3" fmla="val 4917"/>
              <a:gd name="adj4" fmla="val -26296"/>
              <a:gd name="adj5" fmla="val 176296"/>
              <a:gd name="adj6" fmla="val -507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meaning: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/>
              <a:t> tape contents: uv followed by blanks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/>
              <a:t> in state q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/>
              <a:t> reading first symbol of v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2231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TM configurations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873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configuration C</a:t>
                </a:r>
                <a:r>
                  <a:rPr lang="en-US" altLang="en-US" baseline="-25000" dirty="0"/>
                  <a:t>1</a:t>
                </a:r>
                <a:r>
                  <a:rPr lang="en-US" altLang="en-US" dirty="0"/>
                  <a:t> 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yields</a:t>
                </a:r>
                <a:r>
                  <a:rPr lang="en-US" altLang="en-US" dirty="0"/>
                  <a:t> configuration C</a:t>
                </a:r>
                <a:r>
                  <a:rPr lang="en-US" altLang="en-US" baseline="-25000" dirty="0"/>
                  <a:t>2 </a:t>
                </a:r>
                <a:r>
                  <a:rPr lang="en-US" altLang="en-US" dirty="0"/>
                  <a:t>if </a:t>
                </a:r>
                <a:r>
                  <a:rPr lang="en-US" altLang="en-US" sz="2800" dirty="0"/>
                  <a:t>TM can legally* move from C</a:t>
                </a:r>
                <a:r>
                  <a:rPr lang="en-US" altLang="en-US" sz="2800" baseline="-25000" dirty="0"/>
                  <a:t>1</a:t>
                </a:r>
                <a:r>
                  <a:rPr lang="en-US" altLang="en-US" sz="2800" dirty="0"/>
                  <a:t> to C</a:t>
                </a:r>
                <a:r>
                  <a:rPr lang="en-US" altLang="en-US" sz="2800" baseline="-25000" dirty="0"/>
                  <a:t>2</a:t>
                </a:r>
                <a:r>
                  <a:rPr lang="en-US" altLang="en-US" sz="2800" dirty="0"/>
                  <a:t> in 1 step</a:t>
                </a:r>
                <a:endParaRPr lang="en-US" altLang="en-US" sz="2800" dirty="0">
                  <a:solidFill>
                    <a:srgbClr val="FF0000"/>
                  </a:solidFill>
                  <a:ea typeface="Arial" charset="0"/>
                  <a:cs typeface="Arial" charset="0"/>
                </a:endParaRPr>
              </a:p>
              <a:p>
                <a:pPr lvl="1"/>
                <a:r>
                  <a:rPr lang="en-US" altLang="en-US" dirty="0">
                    <a:ea typeface="Arial" charset="0"/>
                    <a:cs typeface="Arial" charset="0"/>
                  </a:rPr>
                  <a:t>notation: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 C</a:t>
                </a:r>
                <a:r>
                  <a:rPr lang="en-US" altLang="en-US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1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⇒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C</a:t>
                </a:r>
                <a:r>
                  <a:rPr lang="en-US" altLang="en-US" sz="2400" baseline="-25000" dirty="0">
                    <a:solidFill>
                      <a:schemeClr val="accent2"/>
                    </a:solidFill>
                  </a:rPr>
                  <a:t>2</a:t>
                </a:r>
                <a:endParaRPr lang="en-US" altLang="en-US" baseline="-25000" dirty="0">
                  <a:solidFill>
                    <a:schemeClr val="accent2"/>
                  </a:solidFill>
                  <a:ea typeface="Arial" charset="0"/>
                  <a:cs typeface="Arial" charset="0"/>
                </a:endParaRPr>
              </a:p>
              <a:p>
                <a:pPr lvl="1"/>
                <a:r>
                  <a:rPr lang="en-US" altLang="en-US" dirty="0">
                    <a:ea typeface="Arial" charset="0"/>
                    <a:cs typeface="Arial" charset="0"/>
                  </a:rPr>
                  <a:t>also: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 “yields in 1 step”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	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notation: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 C</a:t>
                </a:r>
                <a:r>
                  <a:rPr lang="en-US" altLang="en-US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1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i="1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⇒</m:t>
                    </m:r>
                  </m:oMath>
                </a14:m>
                <a:r>
                  <a:rPr lang="en-US" altLang="en-US" baseline="30000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1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C</a:t>
                </a:r>
                <a:r>
                  <a:rPr lang="en-US" altLang="en-US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2</a:t>
                </a:r>
              </a:p>
              <a:p>
                <a:pPr lvl="1"/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“yields in k steps”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	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notation: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 C</a:t>
                </a:r>
                <a:r>
                  <a:rPr lang="en-US" altLang="en-US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1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i="1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⇒</m:t>
                    </m:r>
                  </m:oMath>
                </a14:m>
                <a:r>
                  <a:rPr lang="en-US" altLang="en-US" baseline="30000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k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 C</a:t>
                </a:r>
                <a:r>
                  <a:rPr lang="en-US" altLang="en-US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2</a:t>
                </a:r>
                <a:endParaRPr lang="en-US" altLang="en-US" dirty="0">
                  <a:solidFill>
                    <a:schemeClr val="accent2"/>
                  </a:solidFill>
                  <a:ea typeface="Arial" charset="0"/>
                  <a:cs typeface="Arial" charset="0"/>
                </a:endParaRPr>
              </a:p>
              <a:p>
                <a:pPr lvl="1">
                  <a:buFontTx/>
                  <a:buNone/>
                </a:pPr>
                <a:r>
                  <a:rPr lang="en-US" altLang="en-US" dirty="0">
                    <a:ea typeface="Arial" charset="0"/>
                    <a:cs typeface="Arial" charset="0"/>
                  </a:rPr>
                  <a:t>if there exists configurations D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1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,D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2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,…D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k-1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for which 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C</a:t>
                </a:r>
                <a:r>
                  <a:rPr lang="en-US" altLang="en-US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1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i="1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⇒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 D</a:t>
                </a:r>
                <a:r>
                  <a:rPr lang="en-US" altLang="en-US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1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i="1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⇒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 D</a:t>
                </a:r>
                <a:r>
                  <a:rPr lang="en-US" altLang="en-US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2 </a:t>
                </a:r>
                <a14:m>
                  <m:oMath xmlns:m="http://schemas.openxmlformats.org/officeDocument/2006/math">
                    <m:r>
                      <a:rPr lang="en-US" altLang="en-US" i="1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⇒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 … </a:t>
                </a:r>
                <a14:m>
                  <m:oMath xmlns:m="http://schemas.openxmlformats.org/officeDocument/2006/math">
                    <m:r>
                      <a:rPr lang="en-US" altLang="en-US" i="1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⇒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 D</a:t>
                </a:r>
                <a:r>
                  <a:rPr lang="en-US" altLang="en-US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k-1 </a:t>
                </a:r>
                <a14:m>
                  <m:oMath xmlns:m="http://schemas.openxmlformats.org/officeDocument/2006/math">
                    <m:r>
                      <a:rPr lang="en-US" altLang="en-US" i="1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⇒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 C</a:t>
                </a:r>
                <a:r>
                  <a:rPr lang="en-US" altLang="en-US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2</a:t>
                </a:r>
              </a:p>
              <a:p>
                <a:pPr lvl="1"/>
                <a:r>
                  <a:rPr lang="en-US" altLang="en-US" dirty="0"/>
                  <a:t>also: 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“yields in some # of steps”  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(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C</a:t>
                </a:r>
                <a:r>
                  <a:rPr lang="en-US" altLang="en-US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1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i="1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⇒</m:t>
                    </m:r>
                  </m:oMath>
                </a14:m>
                <a:r>
                  <a:rPr lang="en-US" altLang="en-US" baseline="30000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*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C</a:t>
                </a:r>
                <a:r>
                  <a:rPr lang="en-US" altLang="en-US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2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)</a:t>
                </a:r>
                <a:endParaRPr lang="en-US" altLang="en-US" baseline="-25000" dirty="0">
                  <a:solidFill>
                    <a:schemeClr val="accent2"/>
                  </a:solidFill>
                  <a:ea typeface="Arial" charset="0"/>
                  <a:cs typeface="Arial" charset="0"/>
                </a:endParaRPr>
              </a:p>
              <a:p>
                <a:pPr>
                  <a:buFontTx/>
                  <a:buNone/>
                </a:pPr>
                <a:r>
                  <a:rPr lang="en-US" altLang="en-US" sz="2800" dirty="0">
                    <a:sym typeface="Symbol" charset="2"/>
                  </a:rPr>
                  <a:t>*</a:t>
                </a:r>
                <a:r>
                  <a:rPr lang="en-US" altLang="en-US" sz="2800" u="sng" dirty="0">
                    <a:solidFill>
                      <a:schemeClr val="accent2"/>
                    </a:solidFill>
                    <a:sym typeface="Symbol" charset="2"/>
                  </a:rPr>
                  <a:t>Convention</a:t>
                </a:r>
                <a:r>
                  <a:rPr lang="en-US" altLang="en-US" sz="2800" dirty="0">
                    <a:solidFill>
                      <a:schemeClr val="accent2"/>
                    </a:solidFill>
                    <a:sym typeface="Symbol" charset="2"/>
                  </a:rPr>
                  <a:t>: TM halts upon entering </a:t>
                </a:r>
                <a:r>
                  <a:rPr lang="en-US" altLang="en-US" sz="2800" dirty="0" err="1">
                    <a:solidFill>
                      <a:schemeClr val="accent2"/>
                    </a:solidFill>
                  </a:rPr>
                  <a:t>q</a:t>
                </a:r>
                <a:r>
                  <a:rPr lang="en-US" altLang="en-US" sz="2800" baseline="-25000" dirty="0" err="1">
                    <a:solidFill>
                      <a:schemeClr val="accent2"/>
                    </a:solidFill>
                  </a:rPr>
                  <a:t>accept</a:t>
                </a:r>
                <a:r>
                  <a:rPr lang="en-US" altLang="en-US" sz="2800" baseline="30000" dirty="0">
                    <a:solidFill>
                      <a:schemeClr val="accent2"/>
                    </a:solidFill>
                  </a:rPr>
                  <a:t>,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 </a:t>
                </a:r>
                <a:r>
                  <a:rPr lang="en-US" altLang="en-US" sz="2800" dirty="0" err="1">
                    <a:solidFill>
                      <a:schemeClr val="accent2"/>
                    </a:solidFill>
                  </a:rPr>
                  <a:t>q</a:t>
                </a:r>
                <a:r>
                  <a:rPr lang="en-US" altLang="en-US" sz="2800" baseline="-25000" dirty="0" err="1">
                    <a:solidFill>
                      <a:schemeClr val="accent2"/>
                    </a:solidFill>
                  </a:rPr>
                  <a:t>reject</a:t>
                </a:r>
                <a:endParaRPr lang="en-US" altLang="en-US" sz="2800" dirty="0">
                  <a:solidFill>
                    <a:schemeClr val="accent2"/>
                  </a:solidFill>
                </a:endParaRPr>
              </a:p>
              <a:p>
                <a:pPr lvl="1"/>
                <a:endParaRPr lang="en-US" altLang="en-US" baseline="-25000" dirty="0">
                  <a:solidFill>
                    <a:schemeClr val="accent2"/>
                  </a:solidFill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6287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1752" b="-3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29459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TM configurations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078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en-US" dirty="0">
                    <a:ea typeface="Arial" charset="0"/>
                    <a:cs typeface="Arial" charset="0"/>
                  </a:rPr>
                  <a:t>Formal definition of “yields”:</a:t>
                </a:r>
              </a:p>
              <a:p>
                <a:pPr lvl="1" algn="ctr">
                  <a:buFontTx/>
                  <a:buNone/>
                </a:pPr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uaq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i</a:t>
                </a:r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bv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en-US" b="0" i="1" dirty="0" smtClean="0">
                        <a:solidFill>
                          <a:srgbClr val="FF0000"/>
                        </a:solidFill>
                        <a:latin typeface="Cambria Math" charset="0"/>
                        <a:ea typeface="Arial" charset="0"/>
                        <a:cs typeface="Arial" charset="0"/>
                        <a:sym typeface="Symbol" charset="2"/>
                      </a:rPr>
                      <m:t>⇒ </m:t>
                    </m:r>
                  </m:oMath>
                </a14:m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uq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j</a:t>
                </a:r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acv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 </a:t>
                </a:r>
              </a:p>
              <a:p>
                <a:pPr lvl="1">
                  <a:buFontTx/>
                  <a:buNone/>
                </a:pPr>
                <a:r>
                  <a:rPr lang="en-US" altLang="en-US" dirty="0">
                    <a:sym typeface="Symbol" charset="2"/>
                  </a:rPr>
                  <a:t>if </a:t>
                </a:r>
                <a:r>
                  <a:rPr lang="el-GR" altLang="en-US" dirty="0">
                    <a:ea typeface="Arial" charset="0"/>
                    <a:cs typeface="Arial" charset="0"/>
                    <a:sym typeface="Symbol" charset="2"/>
                  </a:rPr>
                  <a:t>δ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(q</a:t>
                </a:r>
                <a:r>
                  <a:rPr lang="en-US" altLang="en-US" baseline="-25000" dirty="0">
                    <a:ea typeface="Arial" charset="0"/>
                    <a:cs typeface="Arial" charset="0"/>
                    <a:sym typeface="Symbol" charset="2"/>
                  </a:rPr>
                  <a:t>i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, b) = (</a:t>
                </a:r>
                <a:r>
                  <a:rPr lang="en-US" altLang="en-US" dirty="0" err="1">
                    <a:ea typeface="Arial" charset="0"/>
                    <a:cs typeface="Arial" charset="0"/>
                    <a:sym typeface="Symbol" charset="2"/>
                  </a:rPr>
                  <a:t>q</a:t>
                </a:r>
                <a:r>
                  <a:rPr lang="en-US" altLang="en-US" baseline="-25000" dirty="0" err="1">
                    <a:ea typeface="Arial" charset="0"/>
                    <a:cs typeface="Arial" charset="0"/>
                    <a:sym typeface="Symbol" charset="2"/>
                  </a:rPr>
                  <a:t>j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, c, L), and </a:t>
                </a:r>
                <a:endParaRPr lang="el-GR" altLang="en-US" dirty="0">
                  <a:ea typeface="Arial" charset="0"/>
                  <a:cs typeface="Arial" charset="0"/>
                </a:endParaRPr>
              </a:p>
              <a:p>
                <a:pPr lvl="1" algn="ctr">
                  <a:buFontTx/>
                  <a:buNone/>
                </a:pPr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uaq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i</a:t>
                </a:r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bv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en-US" b="0" i="1" dirty="0" smtClean="0">
                        <a:solidFill>
                          <a:srgbClr val="FF0000"/>
                        </a:solidFill>
                        <a:latin typeface="Cambria Math" charset="0"/>
                        <a:ea typeface="Arial" charset="0"/>
                        <a:cs typeface="Arial" charset="0"/>
                        <a:sym typeface="Symbol" charset="2"/>
                      </a:rPr>
                      <m:t>⇒ </m:t>
                    </m:r>
                  </m:oMath>
                </a14:m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uacq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j</a:t>
                </a:r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v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 </a:t>
                </a:r>
              </a:p>
              <a:p>
                <a:pPr lvl="1">
                  <a:buFontTx/>
                  <a:buNone/>
                </a:pPr>
                <a:r>
                  <a:rPr lang="en-US" altLang="en-US" dirty="0">
                    <a:sym typeface="Symbol" charset="2"/>
                  </a:rPr>
                  <a:t>if </a:t>
                </a:r>
                <a:r>
                  <a:rPr lang="el-GR" altLang="en-US" dirty="0">
                    <a:ea typeface="Arial" charset="0"/>
                    <a:cs typeface="Arial" charset="0"/>
                    <a:sym typeface="Symbol" charset="2"/>
                  </a:rPr>
                  <a:t>δ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(q</a:t>
                </a:r>
                <a:r>
                  <a:rPr lang="en-US" altLang="en-US" baseline="-25000" dirty="0">
                    <a:ea typeface="Arial" charset="0"/>
                    <a:cs typeface="Arial" charset="0"/>
                    <a:sym typeface="Symbol" charset="2"/>
                  </a:rPr>
                  <a:t>i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, b) = (</a:t>
                </a:r>
                <a:r>
                  <a:rPr lang="en-US" altLang="en-US" dirty="0" err="1">
                    <a:ea typeface="Arial" charset="0"/>
                    <a:cs typeface="Arial" charset="0"/>
                    <a:sym typeface="Symbol" charset="2"/>
                  </a:rPr>
                  <a:t>q</a:t>
                </a:r>
                <a:r>
                  <a:rPr lang="en-US" altLang="en-US" baseline="-25000" dirty="0" err="1">
                    <a:ea typeface="Arial" charset="0"/>
                    <a:cs typeface="Arial" charset="0"/>
                    <a:sym typeface="Symbol" charset="2"/>
                  </a:rPr>
                  <a:t>j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, c, R)</a:t>
                </a:r>
              </a:p>
              <a:p>
                <a:r>
                  <a:rPr lang="en-US" altLang="en-US" dirty="0">
                    <a:ea typeface="Arial" charset="0"/>
                    <a:cs typeface="Arial" charset="0"/>
                  </a:rPr>
                  <a:t>two special cases:</a:t>
                </a:r>
              </a:p>
              <a:p>
                <a:pPr lvl="1"/>
                <a:r>
                  <a:rPr lang="en-US" altLang="en-US" dirty="0">
                    <a:ea typeface="Arial" charset="0"/>
                    <a:cs typeface="Arial" charset="0"/>
                  </a:rPr>
                  <a:t>left end: </a:t>
                </a:r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q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i</a:t>
                </a:r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bv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en-US" b="0" i="1" dirty="0" smtClean="0">
                        <a:solidFill>
                          <a:srgbClr val="FF0000"/>
                        </a:solidFill>
                        <a:latin typeface="Cambria Math" charset="0"/>
                        <a:ea typeface="Arial" charset="0"/>
                        <a:cs typeface="Arial" charset="0"/>
                        <a:sym typeface="Symbol" charset="2"/>
                      </a:rPr>
                      <m:t>⇒ </m:t>
                    </m:r>
                  </m:oMath>
                </a14:m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q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j</a:t>
                </a:r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cv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 </a:t>
                </a:r>
                <a:r>
                  <a:rPr lang="en-US" altLang="en-US" dirty="0">
                    <a:sym typeface="Symbol" charset="2"/>
                  </a:rPr>
                  <a:t>if </a:t>
                </a:r>
                <a:r>
                  <a:rPr lang="el-GR" altLang="en-US" dirty="0">
                    <a:ea typeface="Arial" charset="0"/>
                    <a:cs typeface="Arial" charset="0"/>
                    <a:sym typeface="Symbol" charset="2"/>
                  </a:rPr>
                  <a:t>δ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(q</a:t>
                </a:r>
                <a:r>
                  <a:rPr lang="en-US" altLang="en-US" baseline="-25000" dirty="0">
                    <a:ea typeface="Arial" charset="0"/>
                    <a:cs typeface="Arial" charset="0"/>
                    <a:sym typeface="Symbol" charset="2"/>
                  </a:rPr>
                  <a:t>i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, b) = (</a:t>
                </a:r>
                <a:r>
                  <a:rPr lang="en-US" altLang="en-US" dirty="0" err="1">
                    <a:ea typeface="Arial" charset="0"/>
                    <a:cs typeface="Arial" charset="0"/>
                    <a:sym typeface="Symbol" charset="2"/>
                  </a:rPr>
                  <a:t>q</a:t>
                </a:r>
                <a:r>
                  <a:rPr lang="en-US" altLang="en-US" baseline="-25000" dirty="0" err="1">
                    <a:ea typeface="Arial" charset="0"/>
                    <a:cs typeface="Arial" charset="0"/>
                    <a:sym typeface="Symbol" charset="2"/>
                  </a:rPr>
                  <a:t>j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, c, L)</a:t>
                </a:r>
                <a:endParaRPr lang="en-US" altLang="en-US" dirty="0">
                  <a:solidFill>
                    <a:srgbClr val="FF0000"/>
                  </a:solidFill>
                  <a:ea typeface="Arial" charset="0"/>
                  <a:cs typeface="Arial" charset="0"/>
                  <a:sym typeface="Symbol" charset="2"/>
                </a:endParaRPr>
              </a:p>
              <a:p>
                <a:pPr lvl="1"/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right end: </a:t>
                </a:r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uaq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i</a:t>
                </a:r>
                <a:r>
                  <a:rPr lang="en-US" altLang="en-US" baseline="-250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 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same as </a:t>
                </a:r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uaq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i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_</a:t>
                </a:r>
                <a:endParaRPr lang="en-US" altLang="en-US" baseline="-25000" dirty="0">
                  <a:solidFill>
                    <a:srgbClr val="FF0000"/>
                  </a:solidFill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63078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037" name="Text Box 4"/>
              <p:cNvSpPr txBox="1">
                <a:spLocks noChangeArrowheads="1"/>
              </p:cNvSpPr>
              <p:nvPr/>
            </p:nvSpPr>
            <p:spPr bwMode="auto">
              <a:xfrm>
                <a:off x="6553200" y="1371600"/>
                <a:ext cx="2209800" cy="14711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marL="342900" indent="-34290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lvl="1" eaLnBrk="1" hangingPunct="1">
                  <a:buFontTx/>
                  <a:buNone/>
                </a:pPr>
                <a:r>
                  <a:rPr lang="en-US" altLang="en-US" dirty="0">
                    <a:ea typeface="Arial" charset="0"/>
                    <a:cs typeface="Arial" charset="0"/>
                  </a:rPr>
                  <a:t>u,v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ea typeface="Arial" charset="0"/>
                        <a:cs typeface="Arial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altLang="en-US" b="0" i="0" smtClean="0">
                        <a:latin typeface="Cambria Math" charset="0"/>
                        <a:ea typeface="Arial" charset="0"/>
                        <a:cs typeface="Arial" charset="0"/>
                      </a:rPr>
                      <m:t>Γ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* </a:t>
                </a:r>
                <a:r>
                  <a:rPr lang="en-US" altLang="en-US" dirty="0" err="1">
                    <a:sym typeface="Symbol" charset="2"/>
                  </a:rPr>
                  <a:t>a,b,c</a:t>
                </a:r>
                <a:r>
                  <a:rPr lang="en-US" altLang="en-US" dirty="0">
                    <a:sym typeface="Symbol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∈</m:t>
                    </m:r>
                    <m:r>
                      <m:rPr>
                        <m:sty m:val="p"/>
                      </m:rPr>
                      <a:rPr lang="en-US" altLang="en-US" b="0" i="0" smtClean="0">
                        <a:latin typeface="Cambria Math" charset="0"/>
                        <a:sym typeface="Symbol" charset="2"/>
                      </a:rPr>
                      <m:t>Γ</m:t>
                    </m:r>
                  </m:oMath>
                </a14:m>
                <a:endParaRPr lang="en-US" altLang="en-US" b="0" dirty="0">
                  <a:sym typeface="Symbol" charset="2"/>
                </a:endParaRPr>
              </a:p>
              <a:p>
                <a:pPr lvl="1" eaLnBrk="1" hangingPunct="1">
                  <a:buFontTx/>
                  <a:buNone/>
                </a:pPr>
                <a:r>
                  <a:rPr lang="en-US" altLang="en-US" dirty="0">
                    <a:sym typeface="Symbol" charset="2"/>
                  </a:rPr>
                  <a:t>q</a:t>
                </a:r>
                <a:r>
                  <a:rPr lang="en-US" altLang="en-US" baseline="-25000" dirty="0">
                    <a:sym typeface="Symbol" charset="2"/>
                  </a:rPr>
                  <a:t>i</a:t>
                </a:r>
                <a:r>
                  <a:rPr lang="en-US" altLang="en-US" dirty="0">
                    <a:sym typeface="Symbol" charset="2"/>
                  </a:rPr>
                  <a:t>, </a:t>
                </a:r>
                <a:r>
                  <a:rPr lang="en-US" altLang="en-US" dirty="0" err="1">
                    <a:sym typeface="Symbol" charset="2"/>
                  </a:rPr>
                  <a:t>q</a:t>
                </a:r>
                <a:r>
                  <a:rPr lang="en-US" altLang="en-US" baseline="-25000" dirty="0" err="1">
                    <a:sym typeface="Symbol" charset="2"/>
                  </a:rPr>
                  <a:t>j</a:t>
                </a:r>
                <a:r>
                  <a:rPr lang="en-US" altLang="en-US" dirty="0">
                    <a:sym typeface="Symbol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∈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 Q </a:t>
                </a:r>
                <a:endParaRPr lang="en-US" altLang="en-US" dirty="0"/>
              </a:p>
            </p:txBody>
          </p:sp>
        </mc:Choice>
        <mc:Fallback xmlns="">
          <p:sp>
            <p:nvSpPr>
              <p:cNvPr id="44037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53200" y="1371600"/>
                <a:ext cx="2209800" cy="1471172"/>
              </a:xfrm>
              <a:prstGeom prst="rect">
                <a:avLst/>
              </a:prstGeom>
              <a:blipFill rotWithShape="0">
                <a:blip r:embed="rId4"/>
                <a:stretch>
                  <a:fillRect t="-3704" r="-1370" b="-10288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038" name="TextBox 7"/>
              <p:cNvSpPr txBox="1">
                <a:spLocks noChangeArrowheads="1"/>
              </p:cNvSpPr>
              <p:nvPr/>
            </p:nvSpPr>
            <p:spPr bwMode="auto">
              <a:xfrm>
                <a:off x="6172200" y="3886200"/>
                <a:ext cx="2667000" cy="46166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</a:rPr>
                  <a:t>(q</a:t>
                </a:r>
                <a:r>
                  <a:rPr lang="en-US" altLang="en-US" sz="2400" baseline="-25000" dirty="0">
                    <a:solidFill>
                      <a:schemeClr val="accent2"/>
                    </a:solidFill>
                  </a:rPr>
                  <a:t>i</a:t>
                </a:r>
                <a:r>
                  <a:rPr lang="en-US" altLang="en-US" sz="2400" dirty="0">
                    <a:solidFill>
                      <a:schemeClr val="accent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chemeClr val="accent2"/>
                        </a:solidFill>
                        <a:latin typeface="Cambria Math" charset="0"/>
                      </a:rPr>
                      <m:t>≠ </m:t>
                    </m:r>
                  </m:oMath>
                </a14:m>
                <a:r>
                  <a:rPr lang="en-US" altLang="en-US" sz="2400" dirty="0" err="1">
                    <a:solidFill>
                      <a:schemeClr val="accent2"/>
                    </a:solidFill>
                  </a:rPr>
                  <a:t>q</a:t>
                </a:r>
                <a:r>
                  <a:rPr lang="en-US" altLang="en-US" sz="2400" baseline="-25000" dirty="0" err="1">
                    <a:solidFill>
                      <a:schemeClr val="accent2"/>
                    </a:solidFill>
                  </a:rPr>
                  <a:t>accept</a:t>
                </a:r>
                <a:r>
                  <a:rPr lang="en-US" altLang="en-US" sz="2400" dirty="0">
                    <a:solidFill>
                      <a:schemeClr val="accent2"/>
                    </a:solidFill>
                  </a:rPr>
                  <a:t>,  </a:t>
                </a:r>
                <a:r>
                  <a:rPr lang="en-US" altLang="en-US" sz="2400" dirty="0" err="1">
                    <a:solidFill>
                      <a:schemeClr val="accent2"/>
                    </a:solidFill>
                  </a:rPr>
                  <a:t>q</a:t>
                </a:r>
                <a:r>
                  <a:rPr lang="en-US" altLang="en-US" sz="2400" baseline="-25000" dirty="0" err="1">
                    <a:solidFill>
                      <a:schemeClr val="accent2"/>
                    </a:solidFill>
                  </a:rPr>
                  <a:t>reject</a:t>
                </a:r>
                <a:r>
                  <a:rPr lang="en-US" altLang="en-US" sz="2400" dirty="0">
                    <a:solidFill>
                      <a:schemeClr val="accent2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4403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72200" y="3886200"/>
                <a:ext cx="2667000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3417" t="-98701" r="-2961" b="-129870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32832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TM acceptance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283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4495800"/>
              </a:xfrm>
            </p:spPr>
            <p:txBody>
              <a:bodyPr/>
              <a:lstStyle/>
              <a:p>
                <a:r>
                  <a:rPr lang="en-US" altLang="en-US" sz="2800" dirty="0"/>
                  <a:t>start configuration: 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q</a:t>
                </a:r>
                <a:r>
                  <a:rPr lang="en-US" altLang="en-US" sz="2800" baseline="-25000" dirty="0">
                    <a:solidFill>
                      <a:schemeClr val="accent2"/>
                    </a:solidFill>
                  </a:rPr>
                  <a:t>0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w</a:t>
                </a:r>
                <a:r>
                  <a:rPr lang="en-US" altLang="en-US" sz="2800" dirty="0"/>
                  <a:t>  	(w is input)</a:t>
                </a:r>
              </a:p>
              <a:p>
                <a:r>
                  <a:rPr lang="en-US" altLang="en-US" sz="2800" dirty="0"/>
                  <a:t>accepting </a:t>
                </a:r>
                <a:r>
                  <a:rPr lang="en-US" altLang="en-US" sz="2800" dirty="0" err="1"/>
                  <a:t>config</a:t>
                </a:r>
                <a:r>
                  <a:rPr lang="en-US" altLang="en-US" sz="2800" dirty="0"/>
                  <a:t>.: any </a:t>
                </a:r>
                <a:r>
                  <a:rPr lang="en-US" altLang="en-US" sz="2800" dirty="0" err="1"/>
                  <a:t>config.with</a:t>
                </a:r>
                <a:r>
                  <a:rPr lang="en-US" altLang="en-US" sz="2800" dirty="0"/>
                  <a:t> state </a:t>
                </a:r>
                <a:r>
                  <a:rPr lang="en-US" altLang="en-US" sz="2800" dirty="0" err="1">
                    <a:solidFill>
                      <a:schemeClr val="accent2"/>
                    </a:solidFill>
                  </a:rPr>
                  <a:t>q</a:t>
                </a:r>
                <a:r>
                  <a:rPr lang="en-US" altLang="en-US" sz="2800" baseline="-25000" dirty="0" err="1">
                    <a:solidFill>
                      <a:schemeClr val="accent2"/>
                    </a:solidFill>
                  </a:rPr>
                  <a:t>accept</a:t>
                </a:r>
                <a:endParaRPr lang="en-US" altLang="en-US" sz="2800" baseline="-25000" dirty="0">
                  <a:solidFill>
                    <a:schemeClr val="accent2"/>
                  </a:solidFill>
                </a:endParaRPr>
              </a:p>
              <a:p>
                <a:r>
                  <a:rPr lang="en-US" altLang="en-US" sz="2800" dirty="0"/>
                  <a:t>rejecting </a:t>
                </a:r>
                <a:r>
                  <a:rPr lang="en-US" altLang="en-US" sz="2800" dirty="0" err="1"/>
                  <a:t>config</a:t>
                </a:r>
                <a:r>
                  <a:rPr lang="en-US" altLang="en-US" sz="2800" dirty="0"/>
                  <a:t>.: any </a:t>
                </a:r>
                <a:r>
                  <a:rPr lang="en-US" altLang="en-US" sz="2800" dirty="0" err="1"/>
                  <a:t>config</a:t>
                </a:r>
                <a:r>
                  <a:rPr lang="en-US" altLang="en-US" sz="2800" dirty="0"/>
                  <a:t>. with state </a:t>
                </a:r>
                <a:r>
                  <a:rPr lang="en-US" altLang="en-US" sz="2800" dirty="0" err="1">
                    <a:solidFill>
                      <a:schemeClr val="accent2"/>
                    </a:solidFill>
                  </a:rPr>
                  <a:t>q</a:t>
                </a:r>
                <a:r>
                  <a:rPr lang="en-US" altLang="en-US" sz="2800" baseline="-25000" dirty="0" err="1">
                    <a:solidFill>
                      <a:schemeClr val="accent2"/>
                    </a:solidFill>
                  </a:rPr>
                  <a:t>reject</a:t>
                </a:r>
                <a:endParaRPr lang="en-US" altLang="en-US" sz="2800" baseline="-25000" dirty="0">
                  <a:solidFill>
                    <a:schemeClr val="accent2"/>
                  </a:solidFill>
                </a:endParaRPr>
              </a:p>
              <a:p>
                <a:pPr>
                  <a:buFontTx/>
                  <a:buNone/>
                </a:pPr>
                <a:r>
                  <a:rPr lang="en-US" altLang="en-US" dirty="0"/>
                  <a:t>TM M accepts input w if there exist configurations C</a:t>
                </a:r>
                <a:r>
                  <a:rPr lang="en-US" altLang="en-US" baseline="-25000" dirty="0"/>
                  <a:t>1</a:t>
                </a:r>
                <a:r>
                  <a:rPr lang="en-US" altLang="en-US" dirty="0"/>
                  <a:t>, C</a:t>
                </a:r>
                <a:r>
                  <a:rPr lang="en-US" altLang="en-US" baseline="-25000" dirty="0"/>
                  <a:t>2</a:t>
                </a:r>
                <a:r>
                  <a:rPr lang="en-US" altLang="en-US" dirty="0"/>
                  <a:t>, …, </a:t>
                </a:r>
                <a:r>
                  <a:rPr lang="en-US" altLang="en-US" dirty="0" err="1"/>
                  <a:t>C</a:t>
                </a:r>
                <a:r>
                  <a:rPr lang="en-US" altLang="en-US" baseline="-25000" dirty="0" err="1"/>
                  <a:t>k</a:t>
                </a:r>
                <a:r>
                  <a:rPr lang="en-US" altLang="en-US" baseline="-25000" dirty="0"/>
                  <a:t> </a:t>
                </a:r>
              </a:p>
              <a:p>
                <a:pPr lvl="1"/>
                <a:r>
                  <a:rPr lang="en-US" altLang="en-US" dirty="0">
                    <a:solidFill>
                      <a:schemeClr val="accent2"/>
                    </a:solidFill>
                  </a:rPr>
                  <a:t>C</a:t>
                </a:r>
                <a:r>
                  <a:rPr lang="en-US" altLang="en-US" baseline="-25000" dirty="0">
                    <a:solidFill>
                      <a:schemeClr val="accent2"/>
                    </a:solidFill>
                  </a:rPr>
                  <a:t>1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 is start configuration of M on input w</a:t>
                </a:r>
              </a:p>
              <a:p>
                <a:pPr lvl="1"/>
                <a:r>
                  <a:rPr lang="en-US" altLang="en-US" dirty="0">
                    <a:solidFill>
                      <a:schemeClr val="accent2"/>
                    </a:solidFill>
                  </a:rPr>
                  <a:t>C</a:t>
                </a:r>
                <a:r>
                  <a:rPr lang="en-US" altLang="en-US" baseline="-25000" dirty="0">
                    <a:solidFill>
                      <a:schemeClr val="accent2"/>
                    </a:solidFill>
                  </a:rPr>
                  <a:t>i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</a:rPr>
                      <m:t>⇒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 C</a:t>
                </a:r>
                <a:r>
                  <a:rPr lang="en-US" altLang="en-US" baseline="-25000" dirty="0">
                    <a:solidFill>
                      <a:schemeClr val="accent2"/>
                    </a:solidFill>
                    <a:sym typeface="Symbol" charset="2"/>
                  </a:rPr>
                  <a:t>i+1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 for </a:t>
                </a:r>
                <a:r>
                  <a:rPr lang="en-US" altLang="en-US" dirty="0" err="1">
                    <a:solidFill>
                      <a:schemeClr val="accent2"/>
                    </a:solidFill>
                    <a:sym typeface="Symbol" charset="2"/>
                  </a:rPr>
                  <a:t>i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 = 1, 2, 3, …, k-1</a:t>
                </a:r>
              </a:p>
              <a:p>
                <a:pPr lvl="1"/>
                <a:r>
                  <a:rPr lang="en-US" altLang="en-US" dirty="0" err="1">
                    <a:solidFill>
                      <a:schemeClr val="accent2"/>
                    </a:solidFill>
                    <a:sym typeface="Symbol" charset="2"/>
                  </a:rPr>
                  <a:t>C</a:t>
                </a:r>
                <a:r>
                  <a:rPr lang="en-US" altLang="en-US" baseline="-25000" dirty="0" err="1">
                    <a:solidFill>
                      <a:schemeClr val="accent2"/>
                    </a:solidFill>
                    <a:sym typeface="Symbol" charset="2"/>
                  </a:rPr>
                  <a:t>k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 is an accepting configuration</a:t>
                </a:r>
              </a:p>
            </p:txBody>
          </p:sp>
        </mc:Choice>
        <mc:Fallback xmlns="">
          <p:sp>
            <p:nvSpPr>
              <p:cNvPr id="6328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4495800"/>
              </a:xfrm>
              <a:blipFill rotWithShape="0">
                <a:blip r:embed="rId3"/>
                <a:stretch>
                  <a:fillRect l="-1852" t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30301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Deciding and Recognizing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488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981200"/>
                <a:ext cx="8229600" cy="4144963"/>
              </a:xfrm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altLang="en-US" dirty="0"/>
                  <a:t>TM M: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L(M) is the language it 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recognizes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if M rejects every x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</a:rPr>
                      <m:t>∉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 L(M) it </a:t>
                </a:r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decides</a:t>
                </a:r>
                <a:r>
                  <a:rPr lang="en-US" altLang="en-US" dirty="0">
                    <a:sym typeface="Symbol" charset="2"/>
                  </a:rPr>
                  <a:t> L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sym typeface="Symbol" charset="2"/>
                  </a:rPr>
                  <a:t>set of languages recognized by some TM is called 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Turing-recognizable </a:t>
                </a:r>
                <a:r>
                  <a:rPr lang="en-US" altLang="en-US" dirty="0">
                    <a:sym typeface="Symbol" charset="2"/>
                  </a:rPr>
                  <a:t>or 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recursively enumerable (RE)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sym typeface="Symbol" charset="2"/>
                  </a:rPr>
                  <a:t>set of languages decided by some TM is called 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Turing-decidable</a:t>
                </a:r>
                <a:r>
                  <a:rPr lang="en-US" altLang="en-US" dirty="0">
                    <a:sym typeface="Symbol" charset="2"/>
                  </a:rPr>
                  <a:t> or 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decidable</a:t>
                </a:r>
                <a:r>
                  <a:rPr lang="en-US" altLang="en-US" dirty="0">
                    <a:sym typeface="Symbol" charset="2"/>
                  </a:rPr>
                  <a:t> or 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recursive</a:t>
                </a:r>
                <a:endParaRPr lang="en-US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488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981200"/>
                <a:ext cx="8229600" cy="4144963"/>
              </a:xfrm>
              <a:blipFill rotWithShape="0">
                <a:blip r:embed="rId3"/>
                <a:stretch>
                  <a:fillRect l="-1704" t="-3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4572000" y="1676400"/>
            <a:ext cx="16764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machine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2743200" y="16764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input</a:t>
            </a:r>
          </a:p>
        </p:txBody>
      </p:sp>
      <p:cxnSp>
        <p:nvCxnSpPr>
          <p:cNvPr id="48135" name="AutoShape 6"/>
          <p:cNvCxnSpPr>
            <a:cxnSpLocks noChangeShapeType="1"/>
            <a:stCxn id="48134" idx="3"/>
            <a:endCxn id="48133" idx="1"/>
          </p:cNvCxnSpPr>
          <p:nvPr/>
        </p:nvCxnSpPr>
        <p:spPr bwMode="auto">
          <a:xfrm>
            <a:off x="3657600" y="1905000"/>
            <a:ext cx="914400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36" name="AutoShape 7"/>
          <p:cNvSpPr>
            <a:spLocks/>
          </p:cNvSpPr>
          <p:nvPr/>
        </p:nvSpPr>
        <p:spPr bwMode="auto">
          <a:xfrm>
            <a:off x="7086600" y="1295400"/>
            <a:ext cx="304800" cy="12192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7391400" y="1295400"/>
            <a:ext cx="22098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 accept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/>
              <a:t> reject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/>
              <a:t> loop forever</a:t>
            </a:r>
          </a:p>
        </p:txBody>
      </p:sp>
      <p:cxnSp>
        <p:nvCxnSpPr>
          <p:cNvPr id="48138" name="AutoShape 9"/>
          <p:cNvCxnSpPr>
            <a:cxnSpLocks noChangeShapeType="1"/>
            <a:stCxn id="48133" idx="3"/>
            <a:endCxn id="48136" idx="1"/>
          </p:cNvCxnSpPr>
          <p:nvPr/>
        </p:nvCxnSpPr>
        <p:spPr bwMode="auto">
          <a:xfrm flipV="1">
            <a:off x="6248400" y="1905000"/>
            <a:ext cx="838200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4178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27, 2025</a:t>
            </a:r>
          </a:p>
        </p:txBody>
      </p:sp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9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F7DE06-03BA-7642-8504-1D762CF451A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Summary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Nondeterministic Pushdown Automata (NPDA)</a:t>
            </a:r>
          </a:p>
          <a:p>
            <a:r>
              <a:rPr lang="en-US" altLang="en-US">
                <a:ea typeface="ヒラギノ角ゴ Pro W3" charset="-128"/>
              </a:rPr>
              <a:t>Context-Free Grammars (CFGs) describe Context-Free Languages (CFLs)</a:t>
            </a:r>
          </a:p>
          <a:p>
            <a:pPr lvl="1"/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terminals, non-terminals</a:t>
            </a:r>
          </a:p>
          <a:p>
            <a:pPr lvl="1"/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productions</a:t>
            </a:r>
          </a:p>
          <a:p>
            <a:pPr lvl="1"/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yields, derivations</a:t>
            </a:r>
          </a:p>
          <a:p>
            <a:pPr lvl="1"/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parse trees</a:t>
            </a:r>
          </a:p>
        </p:txBody>
      </p:sp>
    </p:spTree>
    <p:extLst>
      <p:ext uri="{BB962C8B-B14F-4D97-AF65-F5344CB8AC3E}">
        <p14:creationId xmlns:p14="http://schemas.microsoft.com/office/powerpoint/2010/main" val="1489482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501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Deciding and Recognizing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8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981200"/>
                <a:ext cx="8229600" cy="4144963"/>
              </a:xfrm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altLang="en-US" dirty="0"/>
                  <a:t>TM M: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L(M) is the language it 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recognizes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if M rejects every x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</a:rPr>
                      <m:t>∉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 L(M) it </a:t>
                </a:r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decides</a:t>
                </a:r>
                <a:r>
                  <a:rPr lang="en-US" altLang="en-US" dirty="0">
                    <a:sym typeface="Symbol" charset="2"/>
                  </a:rPr>
                  <a:t> L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sym typeface="Symbol" charset="2"/>
                  </a:rPr>
                  <a:t>set of languages recognized by some TM is called 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Turing-recognizable </a:t>
                </a:r>
                <a:r>
                  <a:rPr lang="en-US" altLang="en-US" dirty="0">
                    <a:sym typeface="Symbol" charset="2"/>
                  </a:rPr>
                  <a:t>or </a:t>
                </a:r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recursively enumerable (RE)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sym typeface="Symbol" charset="2"/>
                  </a:rPr>
                  <a:t>set of languages decided by some TM is called 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Turing-decidable</a:t>
                </a:r>
                <a:r>
                  <a:rPr lang="en-US" altLang="en-US" dirty="0">
                    <a:sym typeface="Symbol" charset="2"/>
                  </a:rPr>
                  <a:t> or </a:t>
                </a:r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decidable</a:t>
                </a:r>
                <a:r>
                  <a:rPr lang="en-US" altLang="en-US" dirty="0">
                    <a:sym typeface="Symbol" charset="2"/>
                  </a:rPr>
                  <a:t> or 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recursive</a:t>
                </a:r>
                <a:endParaRPr lang="en-US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18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981200"/>
                <a:ext cx="8229600" cy="4144963"/>
              </a:xfrm>
              <a:blipFill rotWithShape="0">
                <a:blip r:embed="rId3"/>
                <a:stretch>
                  <a:fillRect l="-1704" t="-3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81" name="Text Box 4"/>
          <p:cNvSpPr txBox="1">
            <a:spLocks noChangeArrowheads="1"/>
          </p:cNvSpPr>
          <p:nvPr/>
        </p:nvSpPr>
        <p:spPr bwMode="auto">
          <a:xfrm>
            <a:off x="4572000" y="1676400"/>
            <a:ext cx="16764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machine</a:t>
            </a:r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2743200" y="16764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input</a:t>
            </a:r>
          </a:p>
        </p:txBody>
      </p:sp>
      <p:cxnSp>
        <p:nvCxnSpPr>
          <p:cNvPr id="50183" name="AutoShape 6"/>
          <p:cNvCxnSpPr>
            <a:cxnSpLocks noChangeShapeType="1"/>
            <a:stCxn id="50182" idx="3"/>
            <a:endCxn id="50181" idx="1"/>
          </p:cNvCxnSpPr>
          <p:nvPr/>
        </p:nvCxnSpPr>
        <p:spPr bwMode="auto">
          <a:xfrm>
            <a:off x="3657600" y="1905000"/>
            <a:ext cx="914400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84" name="AutoShape 7"/>
          <p:cNvSpPr>
            <a:spLocks/>
          </p:cNvSpPr>
          <p:nvPr/>
        </p:nvSpPr>
        <p:spPr bwMode="auto">
          <a:xfrm>
            <a:off x="7086600" y="1295400"/>
            <a:ext cx="304800" cy="12192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5" name="Text Box 8"/>
          <p:cNvSpPr txBox="1">
            <a:spLocks noChangeArrowheads="1"/>
          </p:cNvSpPr>
          <p:nvPr/>
        </p:nvSpPr>
        <p:spPr bwMode="auto">
          <a:xfrm>
            <a:off x="7391400" y="1295400"/>
            <a:ext cx="22098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 accept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/>
              <a:t> reject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/>
              <a:t> loop forever</a:t>
            </a:r>
          </a:p>
        </p:txBody>
      </p:sp>
      <p:cxnSp>
        <p:nvCxnSpPr>
          <p:cNvPr id="50186" name="AutoShape 9"/>
          <p:cNvCxnSpPr>
            <a:cxnSpLocks noChangeShapeType="1"/>
            <a:stCxn id="50181" idx="3"/>
            <a:endCxn id="50184" idx="1"/>
          </p:cNvCxnSpPr>
          <p:nvPr/>
        </p:nvCxnSpPr>
        <p:spPr bwMode="auto">
          <a:xfrm flipV="1">
            <a:off x="6248400" y="1905000"/>
            <a:ext cx="838200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24373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522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Classes of languages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897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3733800"/>
                <a:ext cx="8229600" cy="2392363"/>
              </a:xfrm>
            </p:spPr>
            <p:txBody>
              <a:bodyPr/>
              <a:lstStyle/>
              <a:p>
                <a:r>
                  <a:rPr lang="en-US" altLang="en-US" sz="2800" dirty="0"/>
                  <a:t>We know: regular </a:t>
                </a:r>
                <a14:m>
                  <m:oMath xmlns:m="http://schemas.openxmlformats.org/officeDocument/2006/math">
                    <m:r>
                      <a:rPr lang="en-US" altLang="en-US" sz="2800" b="0" i="1" smtClean="0">
                        <a:latin typeface="Cambria Math" charset="0"/>
                      </a:rPr>
                      <m:t>⊆</m:t>
                    </m:r>
                  </m:oMath>
                </a14:m>
                <a:r>
                  <a:rPr lang="en-US" altLang="en-US" sz="2800" dirty="0">
                    <a:sym typeface="Symbol" charset="2"/>
                  </a:rPr>
                  <a:t> CFL (proper containment)</a:t>
                </a:r>
              </a:p>
              <a:p>
                <a:r>
                  <a:rPr lang="en-US" altLang="en-US" sz="2800" dirty="0">
                    <a:sym typeface="Symbol" charset="2"/>
                  </a:rPr>
                  <a:t>CFL </a:t>
                </a:r>
                <a14:m>
                  <m:oMath xmlns:m="http://schemas.openxmlformats.org/officeDocument/2006/math">
                    <m:r>
                      <a:rPr lang="en-US" altLang="en-US" sz="2800" b="0" i="1" dirty="0" smtClean="0">
                        <a:latin typeface="Cambria Math" charset="0"/>
                        <a:sym typeface="Symbol" charset="2"/>
                      </a:rPr>
                      <m:t>⊆ </m:t>
                    </m:r>
                  </m:oMath>
                </a14:m>
                <a:r>
                  <a:rPr lang="en-US" altLang="en-US" sz="2800" dirty="0">
                    <a:sym typeface="Symbol" charset="2"/>
                  </a:rPr>
                  <a:t>decidable </a:t>
                </a:r>
              </a:p>
              <a:p>
                <a:pPr lvl="1"/>
                <a:r>
                  <a:rPr lang="en-US" altLang="en-US" sz="2400" dirty="0">
                    <a:solidFill>
                      <a:schemeClr val="accent2"/>
                    </a:solidFill>
                    <a:sym typeface="Symbol" charset="2"/>
                  </a:rPr>
                  <a:t>proof? </a:t>
                </a:r>
              </a:p>
              <a:p>
                <a:pPr lvl="1"/>
                <a:r>
                  <a:rPr lang="en-US" altLang="en-US" sz="2400" dirty="0">
                    <a:sym typeface="Symbol" charset="2"/>
                  </a:rPr>
                  <a:t>decidable 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latin typeface="Cambria Math" charset="0"/>
                        <a:sym typeface="Symbol" charset="2"/>
                      </a:rPr>
                      <m:t>⊆ </m:t>
                    </m:r>
                  </m:oMath>
                </a14:m>
                <a:r>
                  <a:rPr lang="en-US" altLang="en-US" sz="2400" dirty="0">
                    <a:sym typeface="Symbol" charset="2"/>
                  </a:rPr>
                  <a:t>RE 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latin typeface="Cambria Math" charset="0"/>
                        <a:sym typeface="Symbol" charset="2"/>
                      </a:rPr>
                      <m:t>⊆ </m:t>
                    </m:r>
                  </m:oMath>
                </a14:m>
                <a:r>
                  <a:rPr lang="en-US" altLang="en-US" sz="2400" dirty="0">
                    <a:sym typeface="Symbol" charset="2"/>
                  </a:rPr>
                  <a:t>all languages</a:t>
                </a:r>
              </a:p>
              <a:p>
                <a:pPr lvl="1"/>
                <a:r>
                  <a:rPr lang="en-US" altLang="en-US" sz="2400" dirty="0">
                    <a:solidFill>
                      <a:schemeClr val="accent2"/>
                    </a:solidFill>
                    <a:sym typeface="Symbol" charset="2"/>
                  </a:rPr>
                  <a:t>proof?  </a:t>
                </a:r>
              </a:p>
            </p:txBody>
          </p:sp>
        </mc:Choice>
        <mc:Fallback xmlns="">
          <p:sp>
            <p:nvSpPr>
              <p:cNvPr id="63897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3733800"/>
                <a:ext cx="8229600" cy="2392363"/>
              </a:xfrm>
              <a:blipFill rotWithShape="0">
                <a:blip r:embed="rId3"/>
                <a:stretch>
                  <a:fillRect l="-1333" t="-2806" b="-5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229" name="Oval 4"/>
          <p:cNvSpPr>
            <a:spLocks noChangeArrowheads="1"/>
          </p:cNvSpPr>
          <p:nvPr/>
        </p:nvSpPr>
        <p:spPr bwMode="auto">
          <a:xfrm>
            <a:off x="2514600" y="1676400"/>
            <a:ext cx="44958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2230" name="Oval 5"/>
          <p:cNvSpPr>
            <a:spLocks noChangeArrowheads="1"/>
          </p:cNvSpPr>
          <p:nvPr/>
        </p:nvSpPr>
        <p:spPr bwMode="auto">
          <a:xfrm>
            <a:off x="2514600" y="2057400"/>
            <a:ext cx="1295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2231" name="Oval 6"/>
          <p:cNvSpPr>
            <a:spLocks noChangeArrowheads="1"/>
          </p:cNvSpPr>
          <p:nvPr/>
        </p:nvSpPr>
        <p:spPr bwMode="auto">
          <a:xfrm>
            <a:off x="2514600" y="2209800"/>
            <a:ext cx="914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685800" y="16764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regular languages</a:t>
            </a:r>
          </a:p>
        </p:txBody>
      </p:sp>
      <p:cxnSp>
        <p:nvCxnSpPr>
          <p:cNvPr id="52233" name="AutoShape 8"/>
          <p:cNvCxnSpPr>
            <a:cxnSpLocks noChangeShapeType="1"/>
            <a:endCxn id="52231" idx="0"/>
          </p:cNvCxnSpPr>
          <p:nvPr/>
        </p:nvCxnSpPr>
        <p:spPr bwMode="auto">
          <a:xfrm>
            <a:off x="2438400" y="2057400"/>
            <a:ext cx="533400" cy="152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34" name="Text Box 9"/>
          <p:cNvSpPr txBox="1">
            <a:spLocks noChangeArrowheads="1"/>
          </p:cNvSpPr>
          <p:nvPr/>
        </p:nvSpPr>
        <p:spPr bwMode="auto">
          <a:xfrm>
            <a:off x="609600" y="2835275"/>
            <a:ext cx="213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context free languages</a:t>
            </a:r>
          </a:p>
        </p:txBody>
      </p:sp>
      <p:cxnSp>
        <p:nvCxnSpPr>
          <p:cNvPr id="52235" name="AutoShape 10"/>
          <p:cNvCxnSpPr>
            <a:cxnSpLocks noChangeShapeType="1"/>
            <a:stCxn id="52234" idx="3"/>
            <a:endCxn id="52230" idx="5"/>
          </p:cNvCxnSpPr>
          <p:nvPr/>
        </p:nvCxnSpPr>
        <p:spPr bwMode="auto">
          <a:xfrm flipV="1">
            <a:off x="2743200" y="2838450"/>
            <a:ext cx="877888" cy="4079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36" name="Text Box 11"/>
          <p:cNvSpPr txBox="1">
            <a:spLocks noChangeArrowheads="1"/>
          </p:cNvSpPr>
          <p:nvPr/>
        </p:nvSpPr>
        <p:spPr bwMode="auto">
          <a:xfrm>
            <a:off x="6400800" y="13716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all languages</a:t>
            </a:r>
          </a:p>
        </p:txBody>
      </p:sp>
      <p:cxnSp>
        <p:nvCxnSpPr>
          <p:cNvPr id="52237" name="AutoShape 12"/>
          <p:cNvCxnSpPr>
            <a:cxnSpLocks noChangeShapeType="1"/>
            <a:stCxn id="52236" idx="2"/>
            <a:endCxn id="52229" idx="6"/>
          </p:cNvCxnSpPr>
          <p:nvPr/>
        </p:nvCxnSpPr>
        <p:spPr bwMode="auto">
          <a:xfrm rot="5400000">
            <a:off x="6896100" y="1943100"/>
            <a:ext cx="685800" cy="4572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8989" name="Oval 13"/>
          <p:cNvSpPr>
            <a:spLocks noChangeArrowheads="1"/>
          </p:cNvSpPr>
          <p:nvPr/>
        </p:nvSpPr>
        <p:spPr bwMode="auto">
          <a:xfrm>
            <a:off x="2514600" y="1828800"/>
            <a:ext cx="31242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38990" name="Text Box 14"/>
          <p:cNvSpPr txBox="1">
            <a:spLocks noChangeArrowheads="1"/>
          </p:cNvSpPr>
          <p:nvPr/>
        </p:nvSpPr>
        <p:spPr bwMode="auto">
          <a:xfrm>
            <a:off x="2362200" y="11430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decidable</a:t>
            </a:r>
          </a:p>
        </p:txBody>
      </p:sp>
      <p:sp>
        <p:nvSpPr>
          <p:cNvPr id="638991" name="Text Box 15"/>
          <p:cNvSpPr txBox="1">
            <a:spLocks noChangeArrowheads="1"/>
          </p:cNvSpPr>
          <p:nvPr/>
        </p:nvSpPr>
        <p:spPr bwMode="auto">
          <a:xfrm>
            <a:off x="6096000" y="30480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RE</a:t>
            </a:r>
          </a:p>
        </p:txBody>
      </p:sp>
      <p:sp>
        <p:nvSpPr>
          <p:cNvPr id="638992" name="Oval 16"/>
          <p:cNvSpPr>
            <a:spLocks noChangeArrowheads="1"/>
          </p:cNvSpPr>
          <p:nvPr/>
        </p:nvSpPr>
        <p:spPr bwMode="auto">
          <a:xfrm>
            <a:off x="2514600" y="1981200"/>
            <a:ext cx="21336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638993" name="AutoShape 17"/>
          <p:cNvCxnSpPr>
            <a:cxnSpLocks noChangeShapeType="1"/>
            <a:stCxn id="638990" idx="2"/>
            <a:endCxn id="638992" idx="7"/>
          </p:cNvCxnSpPr>
          <p:nvPr/>
        </p:nvCxnSpPr>
        <p:spPr bwMode="auto">
          <a:xfrm rot="16200000" flipH="1">
            <a:off x="3613944" y="1415256"/>
            <a:ext cx="536575" cy="906463"/>
          </a:xfrm>
          <a:prstGeom prst="curvedConnector3">
            <a:avLst>
              <a:gd name="adj1" fmla="val 355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8994" name="AutoShape 18"/>
          <p:cNvCxnSpPr>
            <a:cxnSpLocks noChangeShapeType="1"/>
            <a:stCxn id="638991" idx="0"/>
            <a:endCxn id="638989" idx="6"/>
          </p:cNvCxnSpPr>
          <p:nvPr/>
        </p:nvCxnSpPr>
        <p:spPr bwMode="auto">
          <a:xfrm rot="5400000" flipH="1">
            <a:off x="6134100" y="2019300"/>
            <a:ext cx="5334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6175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989" grpId="0" animBg="1"/>
      <p:bldP spid="638990" grpId="0"/>
      <p:bldP spid="638991" grpId="0"/>
      <p:bldP spid="63899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542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Multitape TMs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762000"/>
          </a:xfrm>
        </p:spPr>
        <p:txBody>
          <a:bodyPr/>
          <a:lstStyle/>
          <a:p>
            <a:r>
              <a:rPr lang="en-US" altLang="en-US"/>
              <a:t>A useful variant: k-tape TM</a:t>
            </a:r>
          </a:p>
        </p:txBody>
      </p:sp>
      <p:sp>
        <p:nvSpPr>
          <p:cNvPr id="54277" name="Text Box 4"/>
          <p:cNvSpPr txBox="1">
            <a:spLocks noChangeArrowheads="1"/>
          </p:cNvSpPr>
          <p:nvPr/>
        </p:nvSpPr>
        <p:spPr bwMode="auto">
          <a:xfrm>
            <a:off x="2895600" y="26574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278" name="Text Box 5"/>
          <p:cNvSpPr txBox="1">
            <a:spLocks noChangeArrowheads="1"/>
          </p:cNvSpPr>
          <p:nvPr/>
        </p:nvSpPr>
        <p:spPr bwMode="auto">
          <a:xfrm>
            <a:off x="32004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279" name="Text Box 6"/>
          <p:cNvSpPr txBox="1">
            <a:spLocks noChangeArrowheads="1"/>
          </p:cNvSpPr>
          <p:nvPr/>
        </p:nvSpPr>
        <p:spPr bwMode="auto">
          <a:xfrm>
            <a:off x="35052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280" name="Text Box 7"/>
          <p:cNvSpPr txBox="1">
            <a:spLocks noChangeArrowheads="1"/>
          </p:cNvSpPr>
          <p:nvPr/>
        </p:nvSpPr>
        <p:spPr bwMode="auto">
          <a:xfrm>
            <a:off x="38100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281" name="Text Box 8"/>
          <p:cNvSpPr txBox="1">
            <a:spLocks noChangeArrowheads="1"/>
          </p:cNvSpPr>
          <p:nvPr/>
        </p:nvSpPr>
        <p:spPr bwMode="auto">
          <a:xfrm>
            <a:off x="41148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282" name="Text Box 9"/>
          <p:cNvSpPr txBox="1">
            <a:spLocks noChangeArrowheads="1"/>
          </p:cNvSpPr>
          <p:nvPr/>
        </p:nvSpPr>
        <p:spPr bwMode="auto">
          <a:xfrm>
            <a:off x="44196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283" name="Text Box 10"/>
          <p:cNvSpPr txBox="1">
            <a:spLocks noChangeArrowheads="1"/>
          </p:cNvSpPr>
          <p:nvPr/>
        </p:nvSpPr>
        <p:spPr bwMode="auto">
          <a:xfrm>
            <a:off x="4724400" y="26574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284" name="Text Box 11"/>
          <p:cNvSpPr txBox="1">
            <a:spLocks noChangeArrowheads="1"/>
          </p:cNvSpPr>
          <p:nvPr/>
        </p:nvSpPr>
        <p:spPr bwMode="auto">
          <a:xfrm>
            <a:off x="50292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285" name="Text Box 12"/>
          <p:cNvSpPr txBox="1">
            <a:spLocks noChangeArrowheads="1"/>
          </p:cNvSpPr>
          <p:nvPr/>
        </p:nvSpPr>
        <p:spPr bwMode="auto">
          <a:xfrm>
            <a:off x="53340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286" name="Text Box 13"/>
          <p:cNvSpPr txBox="1">
            <a:spLocks noChangeArrowheads="1"/>
          </p:cNvSpPr>
          <p:nvPr/>
        </p:nvSpPr>
        <p:spPr bwMode="auto">
          <a:xfrm>
            <a:off x="5638800" y="26574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287" name="Text Box 14"/>
          <p:cNvSpPr txBox="1">
            <a:spLocks noChangeArrowheads="1"/>
          </p:cNvSpPr>
          <p:nvPr/>
        </p:nvSpPr>
        <p:spPr bwMode="auto">
          <a:xfrm>
            <a:off x="59436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288" name="Text Box 15"/>
          <p:cNvSpPr txBox="1">
            <a:spLocks noChangeArrowheads="1"/>
          </p:cNvSpPr>
          <p:nvPr/>
        </p:nvSpPr>
        <p:spPr bwMode="auto">
          <a:xfrm>
            <a:off x="62484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289" name="Text Box 16"/>
          <p:cNvSpPr txBox="1">
            <a:spLocks noChangeArrowheads="1"/>
          </p:cNvSpPr>
          <p:nvPr/>
        </p:nvSpPr>
        <p:spPr bwMode="auto">
          <a:xfrm>
            <a:off x="65532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290" name="Text Box 17"/>
          <p:cNvSpPr txBox="1">
            <a:spLocks noChangeArrowheads="1"/>
          </p:cNvSpPr>
          <p:nvPr/>
        </p:nvSpPr>
        <p:spPr bwMode="auto">
          <a:xfrm>
            <a:off x="68580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291" name="Text Box 18"/>
          <p:cNvSpPr txBox="1">
            <a:spLocks noChangeArrowheads="1"/>
          </p:cNvSpPr>
          <p:nvPr/>
        </p:nvSpPr>
        <p:spPr bwMode="auto">
          <a:xfrm>
            <a:off x="71628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292" name="Text Box 19"/>
          <p:cNvSpPr txBox="1">
            <a:spLocks noChangeArrowheads="1"/>
          </p:cNvSpPr>
          <p:nvPr/>
        </p:nvSpPr>
        <p:spPr bwMode="auto">
          <a:xfrm>
            <a:off x="1447800" y="3622675"/>
            <a:ext cx="685800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q</a:t>
            </a:r>
            <a:r>
              <a:rPr lang="en-US" altLang="en-US" baseline="-25000"/>
              <a:t>0</a:t>
            </a:r>
            <a:endParaRPr lang="en-US" altLang="en-US"/>
          </a:p>
        </p:txBody>
      </p:sp>
      <p:sp>
        <p:nvSpPr>
          <p:cNvPr id="54293" name="Text Box 20"/>
          <p:cNvSpPr txBox="1">
            <a:spLocks noChangeArrowheads="1"/>
          </p:cNvSpPr>
          <p:nvPr/>
        </p:nvSpPr>
        <p:spPr bwMode="auto">
          <a:xfrm>
            <a:off x="3886200" y="2133600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input tape</a:t>
            </a:r>
          </a:p>
        </p:txBody>
      </p:sp>
      <p:sp>
        <p:nvSpPr>
          <p:cNvPr id="54294" name="Text Box 21"/>
          <p:cNvSpPr txBox="1">
            <a:spLocks noChangeArrowheads="1"/>
          </p:cNvSpPr>
          <p:nvPr/>
        </p:nvSpPr>
        <p:spPr bwMode="auto">
          <a:xfrm>
            <a:off x="838200" y="2667000"/>
            <a:ext cx="1676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finite control</a:t>
            </a:r>
          </a:p>
        </p:txBody>
      </p:sp>
      <p:cxnSp>
        <p:nvCxnSpPr>
          <p:cNvPr id="54295" name="AutoShape 22"/>
          <p:cNvCxnSpPr>
            <a:cxnSpLocks noChangeShapeType="1"/>
            <a:stCxn id="54292" idx="3"/>
            <a:endCxn id="54277" idx="2"/>
          </p:cNvCxnSpPr>
          <p:nvPr/>
        </p:nvCxnSpPr>
        <p:spPr bwMode="auto">
          <a:xfrm flipV="1">
            <a:off x="2133600" y="3033713"/>
            <a:ext cx="914400" cy="88423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296" name="Text Box 23"/>
          <p:cNvSpPr txBox="1">
            <a:spLocks noChangeArrowheads="1"/>
          </p:cNvSpPr>
          <p:nvPr/>
        </p:nvSpPr>
        <p:spPr bwMode="auto">
          <a:xfrm>
            <a:off x="7620000" y="25146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…</a:t>
            </a:r>
          </a:p>
        </p:txBody>
      </p:sp>
      <p:sp>
        <p:nvSpPr>
          <p:cNvPr id="54297" name="Text Box 24"/>
          <p:cNvSpPr txBox="1">
            <a:spLocks noChangeArrowheads="1"/>
          </p:cNvSpPr>
          <p:nvPr/>
        </p:nvSpPr>
        <p:spPr bwMode="auto">
          <a:xfrm>
            <a:off x="4267200" y="3276600"/>
            <a:ext cx="1905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k read/write heads</a:t>
            </a:r>
          </a:p>
        </p:txBody>
      </p:sp>
      <p:sp>
        <p:nvSpPr>
          <p:cNvPr id="54298" name="Text Box 25"/>
          <p:cNvSpPr txBox="1">
            <a:spLocks noChangeArrowheads="1"/>
          </p:cNvSpPr>
          <p:nvPr/>
        </p:nvSpPr>
        <p:spPr bwMode="auto">
          <a:xfrm>
            <a:off x="2971800" y="43338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299" name="Text Box 26"/>
          <p:cNvSpPr txBox="1">
            <a:spLocks noChangeArrowheads="1"/>
          </p:cNvSpPr>
          <p:nvPr/>
        </p:nvSpPr>
        <p:spPr bwMode="auto">
          <a:xfrm>
            <a:off x="32766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00" name="Text Box 27"/>
          <p:cNvSpPr txBox="1">
            <a:spLocks noChangeArrowheads="1"/>
          </p:cNvSpPr>
          <p:nvPr/>
        </p:nvSpPr>
        <p:spPr bwMode="auto">
          <a:xfrm>
            <a:off x="35814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01" name="Text Box 28"/>
          <p:cNvSpPr txBox="1">
            <a:spLocks noChangeArrowheads="1"/>
          </p:cNvSpPr>
          <p:nvPr/>
        </p:nvSpPr>
        <p:spPr bwMode="auto">
          <a:xfrm>
            <a:off x="38862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02" name="Text Box 29"/>
          <p:cNvSpPr txBox="1">
            <a:spLocks noChangeArrowheads="1"/>
          </p:cNvSpPr>
          <p:nvPr/>
        </p:nvSpPr>
        <p:spPr bwMode="auto">
          <a:xfrm>
            <a:off x="41910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03" name="Text Box 30"/>
          <p:cNvSpPr txBox="1">
            <a:spLocks noChangeArrowheads="1"/>
          </p:cNvSpPr>
          <p:nvPr/>
        </p:nvSpPr>
        <p:spPr bwMode="auto">
          <a:xfrm>
            <a:off x="44958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04" name="Text Box 31"/>
          <p:cNvSpPr txBox="1">
            <a:spLocks noChangeArrowheads="1"/>
          </p:cNvSpPr>
          <p:nvPr/>
        </p:nvSpPr>
        <p:spPr bwMode="auto">
          <a:xfrm>
            <a:off x="4800600" y="43338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05" name="Text Box 32"/>
          <p:cNvSpPr txBox="1">
            <a:spLocks noChangeArrowheads="1"/>
          </p:cNvSpPr>
          <p:nvPr/>
        </p:nvSpPr>
        <p:spPr bwMode="auto">
          <a:xfrm>
            <a:off x="51054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06" name="Text Box 33"/>
          <p:cNvSpPr txBox="1">
            <a:spLocks noChangeArrowheads="1"/>
          </p:cNvSpPr>
          <p:nvPr/>
        </p:nvSpPr>
        <p:spPr bwMode="auto">
          <a:xfrm>
            <a:off x="54102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07" name="Text Box 34"/>
          <p:cNvSpPr txBox="1">
            <a:spLocks noChangeArrowheads="1"/>
          </p:cNvSpPr>
          <p:nvPr/>
        </p:nvSpPr>
        <p:spPr bwMode="auto">
          <a:xfrm>
            <a:off x="5715000" y="43338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08" name="Text Box 35"/>
          <p:cNvSpPr txBox="1">
            <a:spLocks noChangeArrowheads="1"/>
          </p:cNvSpPr>
          <p:nvPr/>
        </p:nvSpPr>
        <p:spPr bwMode="auto">
          <a:xfrm>
            <a:off x="60198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09" name="Text Box 36"/>
          <p:cNvSpPr txBox="1">
            <a:spLocks noChangeArrowheads="1"/>
          </p:cNvSpPr>
          <p:nvPr/>
        </p:nvSpPr>
        <p:spPr bwMode="auto">
          <a:xfrm>
            <a:off x="63246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10" name="Text Box 37"/>
          <p:cNvSpPr txBox="1">
            <a:spLocks noChangeArrowheads="1"/>
          </p:cNvSpPr>
          <p:nvPr/>
        </p:nvSpPr>
        <p:spPr bwMode="auto">
          <a:xfrm>
            <a:off x="66294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11" name="Text Box 38"/>
          <p:cNvSpPr txBox="1">
            <a:spLocks noChangeArrowheads="1"/>
          </p:cNvSpPr>
          <p:nvPr/>
        </p:nvSpPr>
        <p:spPr bwMode="auto">
          <a:xfrm>
            <a:off x="69342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12" name="Text Box 39"/>
          <p:cNvSpPr txBox="1">
            <a:spLocks noChangeArrowheads="1"/>
          </p:cNvSpPr>
          <p:nvPr/>
        </p:nvSpPr>
        <p:spPr bwMode="auto">
          <a:xfrm>
            <a:off x="72390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13" name="Text Box 40"/>
          <p:cNvSpPr txBox="1">
            <a:spLocks noChangeArrowheads="1"/>
          </p:cNvSpPr>
          <p:nvPr/>
        </p:nvSpPr>
        <p:spPr bwMode="auto">
          <a:xfrm>
            <a:off x="838200" y="4921250"/>
            <a:ext cx="1752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k-1 “work tapes”</a:t>
            </a:r>
          </a:p>
        </p:txBody>
      </p:sp>
      <p:sp>
        <p:nvSpPr>
          <p:cNvPr id="54314" name="Text Box 41"/>
          <p:cNvSpPr txBox="1">
            <a:spLocks noChangeArrowheads="1"/>
          </p:cNvSpPr>
          <p:nvPr/>
        </p:nvSpPr>
        <p:spPr bwMode="auto">
          <a:xfrm>
            <a:off x="7696200" y="41910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…</a:t>
            </a:r>
          </a:p>
        </p:txBody>
      </p:sp>
      <p:sp>
        <p:nvSpPr>
          <p:cNvPr id="54315" name="Text Box 42"/>
          <p:cNvSpPr txBox="1">
            <a:spLocks noChangeArrowheads="1"/>
          </p:cNvSpPr>
          <p:nvPr/>
        </p:nvSpPr>
        <p:spPr bwMode="auto">
          <a:xfrm>
            <a:off x="2971800" y="48672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16" name="Text Box 43"/>
          <p:cNvSpPr txBox="1">
            <a:spLocks noChangeArrowheads="1"/>
          </p:cNvSpPr>
          <p:nvPr/>
        </p:nvSpPr>
        <p:spPr bwMode="auto">
          <a:xfrm>
            <a:off x="32766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17" name="Text Box 44"/>
          <p:cNvSpPr txBox="1">
            <a:spLocks noChangeArrowheads="1"/>
          </p:cNvSpPr>
          <p:nvPr/>
        </p:nvSpPr>
        <p:spPr bwMode="auto">
          <a:xfrm>
            <a:off x="35814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18" name="Text Box 45"/>
          <p:cNvSpPr txBox="1">
            <a:spLocks noChangeArrowheads="1"/>
          </p:cNvSpPr>
          <p:nvPr/>
        </p:nvSpPr>
        <p:spPr bwMode="auto">
          <a:xfrm>
            <a:off x="38862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19" name="Text Box 46"/>
          <p:cNvSpPr txBox="1">
            <a:spLocks noChangeArrowheads="1"/>
          </p:cNvSpPr>
          <p:nvPr/>
        </p:nvSpPr>
        <p:spPr bwMode="auto">
          <a:xfrm>
            <a:off x="41910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20" name="Text Box 47"/>
          <p:cNvSpPr txBox="1">
            <a:spLocks noChangeArrowheads="1"/>
          </p:cNvSpPr>
          <p:nvPr/>
        </p:nvSpPr>
        <p:spPr bwMode="auto">
          <a:xfrm>
            <a:off x="44958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21" name="Text Box 48"/>
          <p:cNvSpPr txBox="1">
            <a:spLocks noChangeArrowheads="1"/>
          </p:cNvSpPr>
          <p:nvPr/>
        </p:nvSpPr>
        <p:spPr bwMode="auto">
          <a:xfrm>
            <a:off x="4800600" y="48672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22" name="Text Box 49"/>
          <p:cNvSpPr txBox="1">
            <a:spLocks noChangeArrowheads="1"/>
          </p:cNvSpPr>
          <p:nvPr/>
        </p:nvSpPr>
        <p:spPr bwMode="auto">
          <a:xfrm>
            <a:off x="51054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23" name="Text Box 50"/>
          <p:cNvSpPr txBox="1">
            <a:spLocks noChangeArrowheads="1"/>
          </p:cNvSpPr>
          <p:nvPr/>
        </p:nvSpPr>
        <p:spPr bwMode="auto">
          <a:xfrm>
            <a:off x="54102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24" name="Text Box 51"/>
          <p:cNvSpPr txBox="1">
            <a:spLocks noChangeArrowheads="1"/>
          </p:cNvSpPr>
          <p:nvPr/>
        </p:nvSpPr>
        <p:spPr bwMode="auto">
          <a:xfrm>
            <a:off x="5715000" y="48672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25" name="Text Box 52"/>
          <p:cNvSpPr txBox="1">
            <a:spLocks noChangeArrowheads="1"/>
          </p:cNvSpPr>
          <p:nvPr/>
        </p:nvSpPr>
        <p:spPr bwMode="auto">
          <a:xfrm>
            <a:off x="60198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26" name="Text Box 53"/>
          <p:cNvSpPr txBox="1">
            <a:spLocks noChangeArrowheads="1"/>
          </p:cNvSpPr>
          <p:nvPr/>
        </p:nvSpPr>
        <p:spPr bwMode="auto">
          <a:xfrm>
            <a:off x="63246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27" name="Text Box 54"/>
          <p:cNvSpPr txBox="1">
            <a:spLocks noChangeArrowheads="1"/>
          </p:cNvSpPr>
          <p:nvPr/>
        </p:nvSpPr>
        <p:spPr bwMode="auto">
          <a:xfrm>
            <a:off x="66294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28" name="Text Box 55"/>
          <p:cNvSpPr txBox="1">
            <a:spLocks noChangeArrowheads="1"/>
          </p:cNvSpPr>
          <p:nvPr/>
        </p:nvSpPr>
        <p:spPr bwMode="auto">
          <a:xfrm>
            <a:off x="69342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29" name="Text Box 56"/>
          <p:cNvSpPr txBox="1">
            <a:spLocks noChangeArrowheads="1"/>
          </p:cNvSpPr>
          <p:nvPr/>
        </p:nvSpPr>
        <p:spPr bwMode="auto">
          <a:xfrm>
            <a:off x="72390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30" name="Text Box 57"/>
          <p:cNvSpPr txBox="1">
            <a:spLocks noChangeArrowheads="1"/>
          </p:cNvSpPr>
          <p:nvPr/>
        </p:nvSpPr>
        <p:spPr bwMode="auto">
          <a:xfrm>
            <a:off x="7696200" y="47244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…</a:t>
            </a:r>
          </a:p>
        </p:txBody>
      </p:sp>
      <p:sp>
        <p:nvSpPr>
          <p:cNvPr id="54331" name="Text Box 58"/>
          <p:cNvSpPr txBox="1">
            <a:spLocks noChangeArrowheads="1"/>
          </p:cNvSpPr>
          <p:nvPr/>
        </p:nvSpPr>
        <p:spPr bwMode="auto">
          <a:xfrm>
            <a:off x="2971800" y="571976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32" name="Text Box 59"/>
          <p:cNvSpPr txBox="1">
            <a:spLocks noChangeArrowheads="1"/>
          </p:cNvSpPr>
          <p:nvPr/>
        </p:nvSpPr>
        <p:spPr bwMode="auto">
          <a:xfrm>
            <a:off x="32766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33" name="Text Box 60"/>
          <p:cNvSpPr txBox="1">
            <a:spLocks noChangeArrowheads="1"/>
          </p:cNvSpPr>
          <p:nvPr/>
        </p:nvSpPr>
        <p:spPr bwMode="auto">
          <a:xfrm>
            <a:off x="35814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34" name="Text Box 61"/>
          <p:cNvSpPr txBox="1">
            <a:spLocks noChangeArrowheads="1"/>
          </p:cNvSpPr>
          <p:nvPr/>
        </p:nvSpPr>
        <p:spPr bwMode="auto">
          <a:xfrm>
            <a:off x="38862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35" name="Text Box 62"/>
          <p:cNvSpPr txBox="1">
            <a:spLocks noChangeArrowheads="1"/>
          </p:cNvSpPr>
          <p:nvPr/>
        </p:nvSpPr>
        <p:spPr bwMode="auto">
          <a:xfrm>
            <a:off x="41910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36" name="Text Box 63"/>
          <p:cNvSpPr txBox="1">
            <a:spLocks noChangeArrowheads="1"/>
          </p:cNvSpPr>
          <p:nvPr/>
        </p:nvSpPr>
        <p:spPr bwMode="auto">
          <a:xfrm>
            <a:off x="44958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37" name="Text Box 64"/>
          <p:cNvSpPr txBox="1">
            <a:spLocks noChangeArrowheads="1"/>
          </p:cNvSpPr>
          <p:nvPr/>
        </p:nvSpPr>
        <p:spPr bwMode="auto">
          <a:xfrm>
            <a:off x="4800600" y="571976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38" name="Text Box 65"/>
          <p:cNvSpPr txBox="1">
            <a:spLocks noChangeArrowheads="1"/>
          </p:cNvSpPr>
          <p:nvPr/>
        </p:nvSpPr>
        <p:spPr bwMode="auto">
          <a:xfrm>
            <a:off x="51054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39" name="Text Box 66"/>
          <p:cNvSpPr txBox="1">
            <a:spLocks noChangeArrowheads="1"/>
          </p:cNvSpPr>
          <p:nvPr/>
        </p:nvSpPr>
        <p:spPr bwMode="auto">
          <a:xfrm>
            <a:off x="54102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40" name="Text Box 67"/>
          <p:cNvSpPr txBox="1">
            <a:spLocks noChangeArrowheads="1"/>
          </p:cNvSpPr>
          <p:nvPr/>
        </p:nvSpPr>
        <p:spPr bwMode="auto">
          <a:xfrm>
            <a:off x="5715000" y="571976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41" name="Text Box 68"/>
          <p:cNvSpPr txBox="1">
            <a:spLocks noChangeArrowheads="1"/>
          </p:cNvSpPr>
          <p:nvPr/>
        </p:nvSpPr>
        <p:spPr bwMode="auto">
          <a:xfrm>
            <a:off x="60198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42" name="Text Box 69"/>
          <p:cNvSpPr txBox="1">
            <a:spLocks noChangeArrowheads="1"/>
          </p:cNvSpPr>
          <p:nvPr/>
        </p:nvSpPr>
        <p:spPr bwMode="auto">
          <a:xfrm>
            <a:off x="63246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43" name="Text Box 70"/>
          <p:cNvSpPr txBox="1">
            <a:spLocks noChangeArrowheads="1"/>
          </p:cNvSpPr>
          <p:nvPr/>
        </p:nvSpPr>
        <p:spPr bwMode="auto">
          <a:xfrm>
            <a:off x="66294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44" name="Text Box 71"/>
          <p:cNvSpPr txBox="1">
            <a:spLocks noChangeArrowheads="1"/>
          </p:cNvSpPr>
          <p:nvPr/>
        </p:nvSpPr>
        <p:spPr bwMode="auto">
          <a:xfrm>
            <a:off x="69342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45" name="Text Box 72"/>
          <p:cNvSpPr txBox="1">
            <a:spLocks noChangeArrowheads="1"/>
          </p:cNvSpPr>
          <p:nvPr/>
        </p:nvSpPr>
        <p:spPr bwMode="auto">
          <a:xfrm>
            <a:off x="72390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46" name="Text Box 73"/>
          <p:cNvSpPr txBox="1">
            <a:spLocks noChangeArrowheads="1"/>
          </p:cNvSpPr>
          <p:nvPr/>
        </p:nvSpPr>
        <p:spPr bwMode="auto">
          <a:xfrm>
            <a:off x="7696200" y="5576888"/>
            <a:ext cx="685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…</a:t>
            </a:r>
          </a:p>
        </p:txBody>
      </p:sp>
      <p:sp>
        <p:nvSpPr>
          <p:cNvPr id="54347" name="Text Box 74"/>
          <p:cNvSpPr txBox="1">
            <a:spLocks noChangeArrowheads="1"/>
          </p:cNvSpPr>
          <p:nvPr/>
        </p:nvSpPr>
        <p:spPr bwMode="auto">
          <a:xfrm>
            <a:off x="3200400" y="51054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…</a:t>
            </a:r>
          </a:p>
        </p:txBody>
      </p:sp>
      <p:sp>
        <p:nvSpPr>
          <p:cNvPr id="54348" name="AutoShape 75"/>
          <p:cNvSpPr>
            <a:spLocks/>
          </p:cNvSpPr>
          <p:nvPr/>
        </p:nvSpPr>
        <p:spPr bwMode="auto">
          <a:xfrm>
            <a:off x="2514600" y="4343400"/>
            <a:ext cx="304800" cy="1752600"/>
          </a:xfrm>
          <a:prstGeom prst="leftBrace">
            <a:avLst>
              <a:gd name="adj1" fmla="val 47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54349" name="AutoShape 76"/>
          <p:cNvCxnSpPr>
            <a:cxnSpLocks noChangeShapeType="1"/>
            <a:stCxn id="54292" idx="3"/>
            <a:endCxn id="54303" idx="0"/>
          </p:cNvCxnSpPr>
          <p:nvPr/>
        </p:nvCxnSpPr>
        <p:spPr bwMode="auto">
          <a:xfrm>
            <a:off x="2133600" y="3917950"/>
            <a:ext cx="2514600" cy="41116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50" name="AutoShape 77"/>
          <p:cNvCxnSpPr>
            <a:cxnSpLocks noChangeShapeType="1"/>
            <a:stCxn id="54292" idx="3"/>
            <a:endCxn id="54317" idx="0"/>
          </p:cNvCxnSpPr>
          <p:nvPr/>
        </p:nvCxnSpPr>
        <p:spPr bwMode="auto">
          <a:xfrm>
            <a:off x="2133600" y="3917950"/>
            <a:ext cx="1600200" cy="94456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51" name="AutoShape 78"/>
          <p:cNvCxnSpPr>
            <a:cxnSpLocks noChangeShapeType="1"/>
            <a:stCxn id="54292" idx="3"/>
            <a:endCxn id="54331" idx="0"/>
          </p:cNvCxnSpPr>
          <p:nvPr/>
        </p:nvCxnSpPr>
        <p:spPr bwMode="auto">
          <a:xfrm>
            <a:off x="2133600" y="3917950"/>
            <a:ext cx="990600" cy="180181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90368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563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Multitape TMs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Informal description of </a:t>
            </a:r>
            <a:r>
              <a:rPr lang="en-US" altLang="en-US">
                <a:solidFill>
                  <a:srgbClr val="FF0000"/>
                </a:solidFill>
              </a:rPr>
              <a:t>k-tape</a:t>
            </a:r>
            <a:r>
              <a:rPr lang="en-US" altLang="en-US"/>
              <a:t> TM: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input written on left-most squares of tape </a:t>
            </a:r>
            <a:r>
              <a:rPr lang="en-US" altLang="en-US">
                <a:solidFill>
                  <a:srgbClr val="FF0000"/>
                </a:solidFill>
              </a:rPr>
              <a:t>#1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rest of squares are blank </a:t>
            </a:r>
            <a:r>
              <a:rPr lang="en-US" altLang="en-US">
                <a:solidFill>
                  <a:srgbClr val="FF0000"/>
                </a:solidFill>
              </a:rPr>
              <a:t>on all tapes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at each point, take a step determined by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current </a:t>
            </a:r>
            <a:r>
              <a:rPr lang="en-US" altLang="en-US">
                <a:solidFill>
                  <a:srgbClr val="FF0000"/>
                </a:solidFill>
              </a:rPr>
              <a:t>k</a:t>
            </a:r>
            <a:r>
              <a:rPr lang="en-US" altLang="en-US">
                <a:solidFill>
                  <a:schemeClr val="accent2"/>
                </a:solidFill>
              </a:rPr>
              <a:t> symbols being read </a:t>
            </a:r>
            <a:r>
              <a:rPr lang="en-US" altLang="en-US">
                <a:solidFill>
                  <a:srgbClr val="FF0000"/>
                </a:solidFill>
              </a:rPr>
              <a:t>on k tapes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current state of finite control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 step consists of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writing </a:t>
            </a:r>
            <a:r>
              <a:rPr lang="en-US" altLang="en-US">
                <a:solidFill>
                  <a:srgbClr val="FF0000"/>
                </a:solidFill>
              </a:rPr>
              <a:t>k</a:t>
            </a:r>
            <a:r>
              <a:rPr lang="en-US" altLang="en-US">
                <a:solidFill>
                  <a:schemeClr val="accent2"/>
                </a:solidFill>
              </a:rPr>
              <a:t> new symbols </a:t>
            </a:r>
            <a:r>
              <a:rPr lang="en-US" altLang="en-US">
                <a:solidFill>
                  <a:srgbClr val="FF0000"/>
                </a:solidFill>
              </a:rPr>
              <a:t>on k tapes</a:t>
            </a:r>
            <a:endParaRPr lang="en-US" altLang="en-US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moving each of </a:t>
            </a:r>
            <a:r>
              <a:rPr lang="en-US" altLang="en-US">
                <a:solidFill>
                  <a:srgbClr val="FF0000"/>
                </a:solidFill>
              </a:rPr>
              <a:t>k</a:t>
            </a:r>
            <a:r>
              <a:rPr lang="en-US" altLang="en-US">
                <a:solidFill>
                  <a:schemeClr val="accent2"/>
                </a:solidFill>
              </a:rPr>
              <a:t> read/write heads left or right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changing state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7666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Multitape TM formal 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512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altLang="en-US" dirty="0"/>
                  <a:t>A TM is a 7-tuple </a:t>
                </a:r>
              </a:p>
              <a:p>
                <a:pPr algn="ctr">
                  <a:lnSpc>
                    <a:spcPct val="90000"/>
                  </a:lnSpc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</a:rPr>
                  <a:t>(Q, </a:t>
                </a:r>
                <a:r>
                  <a:rPr lang="el-GR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Σ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Γ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, </a:t>
                </a:r>
                <a:r>
                  <a:rPr lang="el-GR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δ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, q</a:t>
                </a:r>
                <a:r>
                  <a:rPr lang="en-US" altLang="en-US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0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, </a:t>
                </a:r>
                <a:r>
                  <a:rPr lang="en-US" altLang="en-US" dirty="0" err="1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q</a:t>
                </a:r>
                <a:r>
                  <a:rPr lang="en-US" altLang="en-US" baseline="-25000" dirty="0" err="1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accept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, </a:t>
                </a:r>
                <a:r>
                  <a:rPr lang="en-US" altLang="en-US" dirty="0" err="1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q</a:t>
                </a:r>
                <a:r>
                  <a:rPr lang="en-US" altLang="en-US" baseline="-25000" dirty="0" err="1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reject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)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 where: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ea typeface="Arial" charset="0"/>
                    <a:cs typeface="Arial" charset="0"/>
                  </a:rPr>
                  <a:t>everything is the same as a TM except the transition function:</a:t>
                </a:r>
              </a:p>
              <a:p>
                <a:pPr lvl="1" algn="ctr">
                  <a:lnSpc>
                    <a:spcPct val="90000"/>
                  </a:lnSpc>
                  <a:buFontTx/>
                  <a:buNone/>
                </a:pPr>
                <a:r>
                  <a:rPr lang="el-GR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δ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:Q 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solidFill>
                          <a:srgbClr val="FF0000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Γ</m:t>
                    </m:r>
                  </m:oMath>
                </a14:m>
                <a:r>
                  <a:rPr lang="en-US" altLang="en-US" baseline="30000" dirty="0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k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 → Q 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solidFill>
                          <a:srgbClr val="FF0000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Γ</m:t>
                    </m:r>
                  </m:oMath>
                </a14:m>
                <a:r>
                  <a:rPr lang="en-US" altLang="en-US" baseline="30000" dirty="0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k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x {L, R}</a:t>
                </a:r>
                <a:r>
                  <a:rPr lang="en-US" altLang="en-US" baseline="30000" dirty="0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k</a:t>
                </a:r>
              </a:p>
              <a:p>
                <a:pPr lvl="1" algn="ctr">
                  <a:lnSpc>
                    <a:spcPct val="90000"/>
                  </a:lnSpc>
                  <a:buFontTx/>
                  <a:buNone/>
                </a:pPr>
                <a:endParaRPr lang="en-US" altLang="en-US" baseline="30000" dirty="0">
                  <a:solidFill>
                    <a:srgbClr val="FF0000"/>
                  </a:solidFill>
                  <a:ea typeface="Arial" charset="0"/>
                  <a:cs typeface="Arial" charset="0"/>
                  <a:sym typeface="Symbol" charset="2"/>
                </a:endParaRPr>
              </a:p>
              <a:p>
                <a:pPr lvl="1">
                  <a:lnSpc>
                    <a:spcPct val="90000"/>
                  </a:lnSpc>
                  <a:buFontTx/>
                  <a:buNone/>
                </a:pPr>
                <a:r>
                  <a:rPr lang="el-GR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δ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(q</a:t>
                </a:r>
                <a:r>
                  <a:rPr lang="en-US" altLang="en-US" baseline="-250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i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, a</a:t>
                </a:r>
                <a:r>
                  <a:rPr lang="en-US" altLang="en-US" baseline="-250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1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,a</a:t>
                </a:r>
                <a:r>
                  <a:rPr lang="en-US" altLang="en-US" baseline="-250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2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,…,</a:t>
                </a:r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a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k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) = (</a:t>
                </a:r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q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j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, b</a:t>
                </a:r>
                <a:r>
                  <a:rPr lang="en-US" altLang="en-US" baseline="-250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1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,b</a:t>
                </a:r>
                <a:r>
                  <a:rPr lang="en-US" altLang="en-US" baseline="-250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2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,…,</a:t>
                </a:r>
                <a:r>
                  <a:rPr lang="en-US" altLang="en-US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b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k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, L, R,…, L) = </a:t>
                </a:r>
              </a:p>
              <a:p>
                <a:pPr lvl="1">
                  <a:lnSpc>
                    <a:spcPct val="90000"/>
                  </a:lnSpc>
                  <a:buFontTx/>
                  <a:buNone/>
                </a:pPr>
                <a:r>
                  <a:rPr lang="en-US" altLang="en-US" dirty="0">
                    <a:ea typeface="Arial" charset="0"/>
                    <a:cs typeface="Arial" charset="0"/>
                  </a:rPr>
                  <a:t>“in state q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i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, reading a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1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,a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2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,…,</a:t>
                </a:r>
                <a:r>
                  <a:rPr lang="en-US" altLang="en-US" dirty="0" err="1">
                    <a:ea typeface="Arial" charset="0"/>
                    <a:cs typeface="Arial" charset="0"/>
                  </a:rPr>
                  <a:t>a</a:t>
                </a:r>
                <a:r>
                  <a:rPr lang="en-US" altLang="en-US" baseline="-25000" dirty="0" err="1">
                    <a:ea typeface="Arial" charset="0"/>
                    <a:cs typeface="Arial" charset="0"/>
                  </a:rPr>
                  <a:t>k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 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on k tapes, </a:t>
                </a:r>
              </a:p>
              <a:p>
                <a:pPr lvl="1">
                  <a:lnSpc>
                    <a:spcPct val="90000"/>
                  </a:lnSpc>
                  <a:buFontTx/>
                  <a:buNone/>
                </a:pPr>
                <a:r>
                  <a:rPr lang="en-US" altLang="en-US" dirty="0">
                    <a:ea typeface="Arial" charset="0"/>
                    <a:cs typeface="Arial" charset="0"/>
                  </a:rPr>
                  <a:t>move to state </a:t>
                </a:r>
                <a:r>
                  <a:rPr lang="en-US" altLang="en-US" dirty="0" err="1">
                    <a:ea typeface="Arial" charset="0"/>
                    <a:cs typeface="Arial" charset="0"/>
                  </a:rPr>
                  <a:t>q</a:t>
                </a:r>
                <a:r>
                  <a:rPr lang="en-US" altLang="en-US" baseline="-25000" dirty="0" err="1">
                    <a:ea typeface="Arial" charset="0"/>
                    <a:cs typeface="Arial" charset="0"/>
                  </a:rPr>
                  <a:t>j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, write b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1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,b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2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,…,</a:t>
                </a:r>
                <a:r>
                  <a:rPr lang="en-US" altLang="en-US" dirty="0" err="1">
                    <a:ea typeface="Arial" charset="0"/>
                    <a:cs typeface="Arial" charset="0"/>
                  </a:rPr>
                  <a:t>b</a:t>
                </a:r>
                <a:r>
                  <a:rPr lang="en-US" altLang="en-US" baseline="-25000" dirty="0" err="1">
                    <a:ea typeface="Arial" charset="0"/>
                    <a:cs typeface="Arial" charset="0"/>
                  </a:rPr>
                  <a:t>k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 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on k tapes, move L, R on k tapes as specified.”</a:t>
                </a:r>
              </a:p>
            </p:txBody>
          </p:sp>
        </mc:Choice>
        <mc:Fallback xmlns="">
          <p:sp>
            <p:nvSpPr>
              <p:cNvPr id="6451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2830" b="-2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811213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Multitape TMs</a:t>
            </a:r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u="sng"/>
              <a:t>Theorem</a:t>
            </a:r>
            <a:r>
              <a:rPr lang="en-US" altLang="en-US"/>
              <a:t>: every k-tape TM has an equivalent single-tape TM.</a:t>
            </a:r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en-US" altLang="en-US"/>
              <a:t>Proof: </a:t>
            </a:r>
          </a:p>
          <a:p>
            <a:pPr lvl="1"/>
            <a:r>
              <a:rPr lang="en-US" altLang="en-US"/>
              <a:t>Idea: simulate k-tape TM on a 1-tape TM.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9517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27, 2025</a:t>
            </a:r>
          </a:p>
        </p:txBody>
      </p:sp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9</a:t>
            </a:r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BBF951-749C-774E-8DC7-457723D8AA9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Summary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>
                <a:solidFill>
                  <a:schemeClr val="accent2"/>
                </a:solidFill>
                <a:ea typeface="ヒラギノ角ゴ Pro W3" charset="-128"/>
              </a:rPr>
              <a:t>grouping determined by grammar</a:t>
            </a:r>
          </a:p>
          <a:p>
            <a:pPr lvl="1"/>
            <a:r>
              <a:rPr lang="en-US" altLang="en-US" dirty="0">
                <a:solidFill>
                  <a:schemeClr val="accent2"/>
                </a:solidFill>
                <a:ea typeface="ヒラギノ角ゴ Pro W3" charset="-128"/>
              </a:rPr>
              <a:t>Chomsky Normal Form (CNF)</a:t>
            </a:r>
          </a:p>
          <a:p>
            <a:pPr lvl="1"/>
            <a:endParaRPr lang="en-US" altLang="en-US" dirty="0">
              <a:ea typeface="ヒラギノ角ゴ Pro W3" charset="-128"/>
            </a:endParaRPr>
          </a:p>
          <a:p>
            <a:r>
              <a:rPr lang="en-US" altLang="en-US" dirty="0">
                <a:ea typeface="ヒラギノ角ゴ Pro W3" charset="-128"/>
              </a:rPr>
              <a:t>NDPAs and CFGs are equivalent</a:t>
            </a:r>
          </a:p>
          <a:p>
            <a:endParaRPr lang="en-US" altLang="en-US">
              <a:ea typeface="ヒラギノ角ゴ Pro W3" charset="-128"/>
            </a:endParaRPr>
          </a:p>
          <a:p>
            <a:r>
              <a:rPr lang="en-US" altLang="en-US">
                <a:ea typeface="ヒラギノ角ゴ Pro W3" charset="-128"/>
              </a:rPr>
              <a:t>CFL </a:t>
            </a:r>
            <a:r>
              <a:rPr lang="en-US" altLang="en-US" dirty="0">
                <a:ea typeface="ヒラギノ角ゴ Pro W3" charset="-128"/>
              </a:rPr>
              <a:t>Pumping Lemma is used to show certain languages are not CFLs</a:t>
            </a:r>
          </a:p>
        </p:txBody>
      </p:sp>
    </p:spTree>
    <p:extLst>
      <p:ext uri="{BB962C8B-B14F-4D97-AF65-F5344CB8AC3E}">
        <p14:creationId xmlns:p14="http://schemas.microsoft.com/office/powerpoint/2010/main" val="1205045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27, 2025</a:t>
            </a:r>
          </a:p>
        </p:txBody>
      </p:sp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9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85055F-0354-F345-8A86-DD76E648873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Summary</a:t>
            </a:r>
          </a:p>
        </p:txBody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altLang="en-US">
                <a:ea typeface="ヒラギノ角ゴ Pro W3" charset="-128"/>
              </a:rPr>
              <a:t>deterministic PDAs recognize DCFLs</a:t>
            </a:r>
          </a:p>
          <a:p>
            <a:r>
              <a:rPr lang="en-US" altLang="en-US">
                <a:ea typeface="ヒラギノ角ゴ Pro W3" charset="-128"/>
              </a:rPr>
              <a:t>DCFLs are closed under complement</a:t>
            </a:r>
          </a:p>
          <a:p>
            <a:pPr>
              <a:buFontTx/>
              <a:buNone/>
            </a:pPr>
            <a:endParaRPr lang="en-US" altLang="en-US">
              <a:ea typeface="ヒラギノ角ゴ Pro W3" charset="-128"/>
            </a:endParaRPr>
          </a:p>
          <a:p>
            <a:r>
              <a:rPr lang="en-US" altLang="en-US">
                <a:ea typeface="ヒラギノ角ゴ Pro W3" charset="-128"/>
              </a:rPr>
              <a:t>there is an efficient algorithm (based on dynamic programming) to determine if a string x is generated by a given grammar G</a:t>
            </a:r>
          </a:p>
        </p:txBody>
      </p:sp>
    </p:spTree>
    <p:extLst>
      <p:ext uri="{BB962C8B-B14F-4D97-AF65-F5344CB8AC3E}">
        <p14:creationId xmlns:p14="http://schemas.microsoft.com/office/powerpoint/2010/main" val="1134079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27, 2025</a:t>
            </a:r>
          </a:p>
        </p:txBody>
      </p:sp>
      <p:sp>
        <p:nvSpPr>
          <p:cNvPr id="66562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9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CDEA9D-D754-9F45-8C3C-299818CE1BC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80900" name="Oval 2"/>
          <p:cNvSpPr>
            <a:spLocks noChangeArrowheads="1"/>
          </p:cNvSpPr>
          <p:nvPr/>
        </p:nvSpPr>
        <p:spPr bwMode="auto">
          <a:xfrm>
            <a:off x="2514600" y="4114800"/>
            <a:ext cx="44958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0901" name="Oval 3"/>
          <p:cNvSpPr>
            <a:spLocks noChangeArrowheads="1"/>
          </p:cNvSpPr>
          <p:nvPr/>
        </p:nvSpPr>
        <p:spPr bwMode="auto">
          <a:xfrm>
            <a:off x="2514600" y="4419600"/>
            <a:ext cx="18288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09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So far…</a:t>
            </a:r>
          </a:p>
        </p:txBody>
      </p:sp>
      <p:sp>
        <p:nvSpPr>
          <p:cNvPr id="8090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2819400"/>
          </a:xfrm>
        </p:spPr>
        <p:txBody>
          <a:bodyPr/>
          <a:lstStyle/>
          <a:p>
            <a:r>
              <a:rPr lang="en-US" altLang="en-US">
                <a:ea typeface="ヒラギノ角ゴ Pro W3" charset="-128"/>
              </a:rPr>
              <a:t>several </a:t>
            </a: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models of computation</a:t>
            </a:r>
          </a:p>
          <a:p>
            <a:pPr lvl="1"/>
            <a:r>
              <a:rPr lang="en-US" altLang="en-US">
                <a:ea typeface="ヒラギノ角ゴ Pro W3" charset="-128"/>
              </a:rPr>
              <a:t>finite automata</a:t>
            </a:r>
          </a:p>
          <a:p>
            <a:pPr lvl="1"/>
            <a:r>
              <a:rPr lang="en-US" altLang="en-US">
                <a:ea typeface="ヒラギノ角ゴ Pro W3" charset="-128"/>
              </a:rPr>
              <a:t>pushdown automata</a:t>
            </a:r>
          </a:p>
          <a:p>
            <a:r>
              <a:rPr lang="en-US" altLang="en-US">
                <a:ea typeface="ヒラギノ角ゴ Pro W3" charset="-128"/>
              </a:rPr>
              <a:t>fail to capture our intuitive notion of what is computable</a:t>
            </a:r>
          </a:p>
        </p:txBody>
      </p:sp>
      <p:sp>
        <p:nvSpPr>
          <p:cNvPr id="80904" name="Oval 6"/>
          <p:cNvSpPr>
            <a:spLocks noChangeArrowheads="1"/>
          </p:cNvSpPr>
          <p:nvPr/>
        </p:nvSpPr>
        <p:spPr bwMode="auto">
          <a:xfrm>
            <a:off x="2514600" y="4648200"/>
            <a:ext cx="914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6215" name="Text Box 7"/>
          <p:cNvSpPr txBox="1">
            <a:spLocks noChangeArrowheads="1"/>
          </p:cNvSpPr>
          <p:nvPr/>
        </p:nvSpPr>
        <p:spPr bwMode="auto">
          <a:xfrm>
            <a:off x="685800" y="41148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regular languages</a:t>
            </a:r>
          </a:p>
        </p:txBody>
      </p:sp>
      <p:cxnSp>
        <p:nvCxnSpPr>
          <p:cNvPr id="606216" name="AutoShape 8"/>
          <p:cNvCxnSpPr>
            <a:cxnSpLocks noChangeShapeType="1"/>
            <a:endCxn id="80904" idx="0"/>
          </p:cNvCxnSpPr>
          <p:nvPr/>
        </p:nvCxnSpPr>
        <p:spPr bwMode="auto">
          <a:xfrm>
            <a:off x="2438400" y="4495800"/>
            <a:ext cx="533400" cy="152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6217" name="Text Box 9"/>
          <p:cNvSpPr txBox="1">
            <a:spLocks noChangeArrowheads="1"/>
          </p:cNvSpPr>
          <p:nvPr/>
        </p:nvSpPr>
        <p:spPr bwMode="auto">
          <a:xfrm>
            <a:off x="609600" y="5273675"/>
            <a:ext cx="213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context free languages</a:t>
            </a:r>
          </a:p>
        </p:txBody>
      </p:sp>
      <p:cxnSp>
        <p:nvCxnSpPr>
          <p:cNvPr id="606218" name="AutoShape 10"/>
          <p:cNvCxnSpPr>
            <a:cxnSpLocks noChangeShapeType="1"/>
            <a:stCxn id="606217" idx="3"/>
            <a:endCxn id="80901" idx="5"/>
          </p:cNvCxnSpPr>
          <p:nvPr/>
        </p:nvCxnSpPr>
        <p:spPr bwMode="auto">
          <a:xfrm flipV="1">
            <a:off x="2743200" y="5330825"/>
            <a:ext cx="1331913" cy="3540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6219" name="Text Box 11"/>
          <p:cNvSpPr txBox="1">
            <a:spLocks noChangeArrowheads="1"/>
          </p:cNvSpPr>
          <p:nvPr/>
        </p:nvSpPr>
        <p:spPr bwMode="auto">
          <a:xfrm>
            <a:off x="6400800" y="38100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all languages</a:t>
            </a:r>
          </a:p>
        </p:txBody>
      </p:sp>
      <p:cxnSp>
        <p:nvCxnSpPr>
          <p:cNvPr id="606220" name="AutoShape 12"/>
          <p:cNvCxnSpPr>
            <a:cxnSpLocks noChangeShapeType="1"/>
            <a:stCxn id="606219" idx="2"/>
            <a:endCxn id="80900" idx="6"/>
          </p:cNvCxnSpPr>
          <p:nvPr/>
        </p:nvCxnSpPr>
        <p:spPr bwMode="auto">
          <a:xfrm rot="5400000">
            <a:off x="6896100" y="4381500"/>
            <a:ext cx="685800" cy="4572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46833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6215" grpId="0"/>
      <p:bldP spid="606217" grpId="0"/>
      <p:bldP spid="6062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27, 2025</a:t>
            </a:r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9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5D2170-A12B-884D-A6D7-E2CB7B97556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82948" name="Oval 2"/>
          <p:cNvSpPr>
            <a:spLocks noChangeArrowheads="1"/>
          </p:cNvSpPr>
          <p:nvPr/>
        </p:nvSpPr>
        <p:spPr bwMode="auto">
          <a:xfrm>
            <a:off x="2514600" y="3581400"/>
            <a:ext cx="44958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949" name="Oval 3"/>
          <p:cNvSpPr>
            <a:spLocks noChangeArrowheads="1"/>
          </p:cNvSpPr>
          <p:nvPr/>
        </p:nvSpPr>
        <p:spPr bwMode="auto">
          <a:xfrm>
            <a:off x="2514600" y="3886200"/>
            <a:ext cx="18288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9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So far…</a:t>
            </a:r>
          </a:p>
        </p:txBody>
      </p:sp>
      <p:sp>
        <p:nvSpPr>
          <p:cNvPr id="829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r>
              <a:rPr lang="en-US" altLang="en-US">
                <a:ea typeface="ヒラギノ角ゴ Pro W3" charset="-128"/>
              </a:rPr>
              <a:t>We proved (using constructions of FA and NPDAs and the two pumping lemmas):</a:t>
            </a:r>
          </a:p>
        </p:txBody>
      </p:sp>
      <p:sp>
        <p:nvSpPr>
          <p:cNvPr id="82952" name="Oval 6"/>
          <p:cNvSpPr>
            <a:spLocks noChangeArrowheads="1"/>
          </p:cNvSpPr>
          <p:nvPr/>
        </p:nvSpPr>
        <p:spPr bwMode="auto">
          <a:xfrm>
            <a:off x="2514600" y="4114800"/>
            <a:ext cx="914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953" name="Text Box 7"/>
          <p:cNvSpPr txBox="1">
            <a:spLocks noChangeArrowheads="1"/>
          </p:cNvSpPr>
          <p:nvPr/>
        </p:nvSpPr>
        <p:spPr bwMode="auto">
          <a:xfrm>
            <a:off x="685800" y="35814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regular languages</a:t>
            </a:r>
          </a:p>
        </p:txBody>
      </p:sp>
      <p:cxnSp>
        <p:nvCxnSpPr>
          <p:cNvPr id="82954" name="AutoShape 8"/>
          <p:cNvCxnSpPr>
            <a:cxnSpLocks noChangeShapeType="1"/>
            <a:endCxn id="82952" idx="0"/>
          </p:cNvCxnSpPr>
          <p:nvPr/>
        </p:nvCxnSpPr>
        <p:spPr bwMode="auto">
          <a:xfrm>
            <a:off x="2438400" y="3962400"/>
            <a:ext cx="533400" cy="152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955" name="Text Box 9"/>
          <p:cNvSpPr txBox="1">
            <a:spLocks noChangeArrowheads="1"/>
          </p:cNvSpPr>
          <p:nvPr/>
        </p:nvSpPr>
        <p:spPr bwMode="auto">
          <a:xfrm>
            <a:off x="609600" y="4740275"/>
            <a:ext cx="213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context free languages</a:t>
            </a:r>
          </a:p>
        </p:txBody>
      </p:sp>
      <p:cxnSp>
        <p:nvCxnSpPr>
          <p:cNvPr id="82956" name="AutoShape 10"/>
          <p:cNvCxnSpPr>
            <a:cxnSpLocks noChangeShapeType="1"/>
            <a:stCxn id="82955" idx="3"/>
            <a:endCxn id="82949" idx="5"/>
          </p:cNvCxnSpPr>
          <p:nvPr/>
        </p:nvCxnSpPr>
        <p:spPr bwMode="auto">
          <a:xfrm flipV="1">
            <a:off x="2743200" y="4797425"/>
            <a:ext cx="1331913" cy="3540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957" name="Text Box 11"/>
          <p:cNvSpPr txBox="1">
            <a:spLocks noChangeArrowheads="1"/>
          </p:cNvSpPr>
          <p:nvPr/>
        </p:nvSpPr>
        <p:spPr bwMode="auto">
          <a:xfrm>
            <a:off x="6477000" y="3581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all languages</a:t>
            </a:r>
          </a:p>
        </p:txBody>
      </p:sp>
      <p:cxnSp>
        <p:nvCxnSpPr>
          <p:cNvPr id="82958" name="AutoShape 12"/>
          <p:cNvCxnSpPr>
            <a:cxnSpLocks noChangeShapeType="1"/>
            <a:stCxn id="82957" idx="2"/>
            <a:endCxn id="82948" idx="6"/>
          </p:cNvCxnSpPr>
          <p:nvPr/>
        </p:nvCxnSpPr>
        <p:spPr bwMode="auto">
          <a:xfrm rot="5400000">
            <a:off x="7086600" y="3962400"/>
            <a:ext cx="381000" cy="533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8269" name="Text Box 13"/>
              <p:cNvSpPr txBox="1">
                <a:spLocks noChangeArrowheads="1"/>
              </p:cNvSpPr>
              <p:nvPr/>
            </p:nvSpPr>
            <p:spPr bwMode="auto">
              <a:xfrm>
                <a:off x="381000" y="2895600"/>
                <a:ext cx="50292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dirty="0">
                    <a:solidFill>
                      <a:srgbClr val="FF0000"/>
                    </a:solidFill>
                  </a:rPr>
                  <a:t>{w : w</a:t>
                </a:r>
                <a14:m>
                  <m:oMath xmlns:m="http://schemas.openxmlformats.org/officeDocument/2006/math">
                    <m:r>
                      <a:rPr lang="en-US" altLang="en-US" sz="2400" b="0" i="0" smtClean="0">
                        <a:solidFill>
                          <a:srgbClr val="FF0000"/>
                        </a:solidFill>
                        <a:latin typeface="Cambria Math" charset="0"/>
                      </a:rPr>
                      <m:t> </m:t>
                    </m:r>
                    <m:r>
                      <a:rPr lang="en-US" altLang="en-US" sz="2400" b="0" i="1" smtClean="0">
                        <a:solidFill>
                          <a:srgbClr val="FF0000"/>
                        </a:solidFill>
                        <a:latin typeface="Cambria Math" charset="0"/>
                      </a:rPr>
                      <m:t>∈ 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{</a:t>
                </a:r>
                <a:r>
                  <a:rPr lang="en-US" altLang="en-US" sz="2400" dirty="0" err="1">
                    <a:solidFill>
                      <a:srgbClr val="FF0000"/>
                    </a:solidFill>
                    <a:sym typeface="Symbol" charset="2"/>
                  </a:rPr>
                  <a:t>a,b</a:t>
                </a:r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}*</a:t>
                </a:r>
                <a:r>
                  <a:rPr lang="en-US" altLang="en-US" sz="2400" dirty="0">
                    <a:solidFill>
                      <a:srgbClr val="FF0000"/>
                    </a:solidFill>
                  </a:rPr>
                  <a:t> has an even # of b’s}</a:t>
                </a:r>
              </a:p>
            </p:txBody>
          </p:sp>
        </mc:Choice>
        <mc:Fallback xmlns="">
          <p:sp>
            <p:nvSpPr>
              <p:cNvPr id="608269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2895600"/>
                <a:ext cx="5029200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212" t="-100000" r="-1091" b="-1328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8270" name="Text Box 14"/>
          <p:cNvSpPr txBox="1">
            <a:spLocks noChangeArrowheads="1"/>
          </p:cNvSpPr>
          <p:nvPr/>
        </p:nvSpPr>
        <p:spPr bwMode="auto">
          <a:xfrm>
            <a:off x="5638800" y="2743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{a</a:t>
            </a:r>
            <a:r>
              <a:rPr lang="en-US" altLang="en-US" sz="2400" baseline="30000">
                <a:solidFill>
                  <a:srgbClr val="FF0000"/>
                </a:solidFill>
              </a:rPr>
              <a:t>n</a:t>
            </a:r>
            <a:r>
              <a:rPr lang="en-US" altLang="en-US" sz="2400">
                <a:solidFill>
                  <a:srgbClr val="FF0000"/>
                </a:solidFill>
              </a:rPr>
              <a:t>b</a:t>
            </a:r>
            <a:r>
              <a:rPr lang="en-US" altLang="en-US" sz="2400" baseline="30000">
                <a:solidFill>
                  <a:srgbClr val="FF0000"/>
                </a:solidFill>
              </a:rPr>
              <a:t>n </a:t>
            </a:r>
            <a:r>
              <a:rPr lang="en-US" altLang="en-US" sz="2400">
                <a:solidFill>
                  <a:srgbClr val="FF0000"/>
                </a:solidFill>
              </a:rPr>
              <a:t>: n ≥ 0 }</a:t>
            </a:r>
          </a:p>
        </p:txBody>
      </p:sp>
      <p:sp>
        <p:nvSpPr>
          <p:cNvPr id="608271" name="Oval 15"/>
          <p:cNvSpPr>
            <a:spLocks noChangeArrowheads="1"/>
          </p:cNvSpPr>
          <p:nvPr/>
        </p:nvSpPr>
        <p:spPr bwMode="auto">
          <a:xfrm>
            <a:off x="3124200" y="4343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8272" name="Oval 16"/>
          <p:cNvSpPr>
            <a:spLocks noChangeArrowheads="1"/>
          </p:cNvSpPr>
          <p:nvPr/>
        </p:nvSpPr>
        <p:spPr bwMode="auto">
          <a:xfrm>
            <a:off x="3733800" y="4267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8273" name="Oval 17"/>
          <p:cNvSpPr>
            <a:spLocks noChangeArrowheads="1"/>
          </p:cNvSpPr>
          <p:nvPr/>
        </p:nvSpPr>
        <p:spPr bwMode="auto">
          <a:xfrm>
            <a:off x="5105400" y="4953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608274" name="AutoShape 18"/>
          <p:cNvCxnSpPr>
            <a:cxnSpLocks noChangeShapeType="1"/>
            <a:stCxn id="608269" idx="2"/>
            <a:endCxn id="608271" idx="0"/>
          </p:cNvCxnSpPr>
          <p:nvPr/>
        </p:nvCxnSpPr>
        <p:spPr bwMode="auto">
          <a:xfrm rot="16200000" flipH="1">
            <a:off x="2535883" y="3716982"/>
            <a:ext cx="986135" cy="2667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8275" name="AutoShape 19"/>
          <p:cNvCxnSpPr>
            <a:cxnSpLocks noChangeShapeType="1"/>
            <a:stCxn id="608270" idx="2"/>
            <a:endCxn id="608272" idx="0"/>
          </p:cNvCxnSpPr>
          <p:nvPr/>
        </p:nvCxnSpPr>
        <p:spPr bwMode="auto">
          <a:xfrm rot="5400000">
            <a:off x="4838700" y="2133600"/>
            <a:ext cx="1066800" cy="32004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8276" name="Text Box 20"/>
          <p:cNvSpPr txBox="1">
            <a:spLocks noChangeArrowheads="1"/>
          </p:cNvSpPr>
          <p:nvPr/>
        </p:nvSpPr>
        <p:spPr bwMode="auto">
          <a:xfrm>
            <a:off x="4191000" y="55626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{a</a:t>
            </a:r>
            <a:r>
              <a:rPr lang="en-US" altLang="en-US" sz="2400" baseline="30000">
                <a:solidFill>
                  <a:srgbClr val="FF0000"/>
                </a:solidFill>
              </a:rPr>
              <a:t>n</a:t>
            </a:r>
            <a:r>
              <a:rPr lang="en-US" altLang="en-US" sz="2400">
                <a:solidFill>
                  <a:srgbClr val="FF0000"/>
                </a:solidFill>
              </a:rPr>
              <a:t>b</a:t>
            </a:r>
            <a:r>
              <a:rPr lang="en-US" altLang="en-US" sz="2400" baseline="30000">
                <a:solidFill>
                  <a:srgbClr val="FF0000"/>
                </a:solidFill>
              </a:rPr>
              <a:t>n</a:t>
            </a:r>
            <a:r>
              <a:rPr lang="en-US" altLang="en-US" sz="2400">
                <a:solidFill>
                  <a:srgbClr val="FF0000"/>
                </a:solidFill>
              </a:rPr>
              <a:t>c</a:t>
            </a:r>
            <a:r>
              <a:rPr lang="en-US" altLang="en-US" sz="2400" baseline="30000">
                <a:solidFill>
                  <a:srgbClr val="FF0000"/>
                </a:solidFill>
              </a:rPr>
              <a:t>n </a:t>
            </a:r>
            <a:r>
              <a:rPr lang="en-US" altLang="en-US" sz="2400">
                <a:solidFill>
                  <a:srgbClr val="FF0000"/>
                </a:solidFill>
              </a:rPr>
              <a:t>: n ≥ 0 }</a:t>
            </a:r>
          </a:p>
        </p:txBody>
      </p:sp>
      <p:cxnSp>
        <p:nvCxnSpPr>
          <p:cNvPr id="608277" name="AutoShape 21"/>
          <p:cNvCxnSpPr>
            <a:cxnSpLocks noChangeShapeType="1"/>
            <a:stCxn id="608276" idx="0"/>
            <a:endCxn id="608273" idx="6"/>
          </p:cNvCxnSpPr>
          <p:nvPr/>
        </p:nvCxnSpPr>
        <p:spPr bwMode="auto">
          <a:xfrm rot="5400000" flipH="1">
            <a:off x="5067300" y="5105400"/>
            <a:ext cx="571500" cy="342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58499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9" grpId="0"/>
      <p:bldP spid="608270" grpId="0"/>
      <p:bldP spid="608271" grpId="0" animBg="1"/>
      <p:bldP spid="608272" grpId="0" animBg="1"/>
      <p:bldP spid="608273" grpId="0" animBg="1"/>
      <p:bldP spid="6082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more powerful machine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limitation of NPDA related to fact that their memory is stack-based (last in, first out)</a:t>
            </a:r>
          </a:p>
          <a:p>
            <a:endParaRPr lang="en-US" altLang="en-US"/>
          </a:p>
          <a:p>
            <a:r>
              <a:rPr lang="en-US" altLang="en-US"/>
              <a:t>What is the </a:t>
            </a:r>
            <a:r>
              <a:rPr lang="en-US" altLang="en-US">
                <a:solidFill>
                  <a:srgbClr val="FF0000"/>
                </a:solidFill>
              </a:rPr>
              <a:t>simplest</a:t>
            </a:r>
            <a:r>
              <a:rPr lang="en-US" altLang="en-US"/>
              <a:t> alteration that adds general-purpose “memory” to our machine?</a:t>
            </a:r>
          </a:p>
          <a:p>
            <a:endParaRPr lang="en-US" altLang="en-US"/>
          </a:p>
          <a:p>
            <a:r>
              <a:rPr lang="en-US" altLang="en-US" sz="2800"/>
              <a:t>Should be able to recognize, e.g., </a:t>
            </a:r>
            <a:r>
              <a:rPr lang="en-US" altLang="en-US" sz="2400">
                <a:solidFill>
                  <a:schemeClr val="accent2"/>
                </a:solidFill>
              </a:rPr>
              <a:t>{a</a:t>
            </a:r>
            <a:r>
              <a:rPr lang="en-US" altLang="en-US" sz="2400" baseline="30000">
                <a:solidFill>
                  <a:schemeClr val="accent2"/>
                </a:solidFill>
              </a:rPr>
              <a:t>n</a:t>
            </a:r>
            <a:r>
              <a:rPr lang="en-US" altLang="en-US" sz="2400">
                <a:solidFill>
                  <a:schemeClr val="accent2"/>
                </a:solidFill>
              </a:rPr>
              <a:t>b</a:t>
            </a:r>
            <a:r>
              <a:rPr lang="en-US" altLang="en-US" sz="2400" baseline="30000">
                <a:solidFill>
                  <a:schemeClr val="accent2"/>
                </a:solidFill>
              </a:rPr>
              <a:t>n</a:t>
            </a:r>
            <a:r>
              <a:rPr lang="en-US" altLang="en-US" sz="2400">
                <a:solidFill>
                  <a:schemeClr val="accent2"/>
                </a:solidFill>
              </a:rPr>
              <a:t>c</a:t>
            </a:r>
            <a:r>
              <a:rPr lang="en-US" altLang="en-US" sz="2400" baseline="30000">
                <a:solidFill>
                  <a:schemeClr val="accent2"/>
                </a:solidFill>
              </a:rPr>
              <a:t>n </a:t>
            </a:r>
            <a:r>
              <a:rPr lang="en-US" altLang="en-US" sz="2400">
                <a:solidFill>
                  <a:schemeClr val="accent2"/>
                </a:solidFill>
              </a:rPr>
              <a:t>: n </a:t>
            </a:r>
            <a:r>
              <a:rPr lang="en-US" altLang="en-US" sz="2400">
                <a:solidFill>
                  <a:schemeClr val="accent2"/>
                </a:solidFill>
                <a:ea typeface="Arial" charset="0"/>
                <a:cs typeface="Arial" charset="0"/>
              </a:rPr>
              <a:t>≥ 0</a:t>
            </a:r>
            <a:r>
              <a:rPr lang="en-US" altLang="en-US" sz="2400">
                <a:solidFill>
                  <a:schemeClr val="accent2"/>
                </a:solidFill>
              </a:rPr>
              <a:t> }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10895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Turing Machines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62400"/>
            <a:ext cx="8229600" cy="2514600"/>
          </a:xfrm>
        </p:spPr>
        <p:txBody>
          <a:bodyPr/>
          <a:lstStyle/>
          <a:p>
            <a:r>
              <a:rPr lang="en-US" altLang="en-US"/>
              <a:t>New capabilities:</a:t>
            </a:r>
          </a:p>
          <a:p>
            <a:pPr lvl="1"/>
            <a:r>
              <a:rPr lang="en-US" altLang="en-US"/>
              <a:t>infinite tape</a:t>
            </a:r>
          </a:p>
          <a:p>
            <a:pPr lvl="1"/>
            <a:r>
              <a:rPr lang="en-US" altLang="en-US"/>
              <a:t>can read OR write to tape</a:t>
            </a:r>
          </a:p>
          <a:p>
            <a:pPr lvl="1"/>
            <a:r>
              <a:rPr lang="en-US" altLang="en-US"/>
              <a:t>read/write head can move left and right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2895600" y="21240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3200400" y="2119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505200" y="2119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3810000" y="2119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4114800" y="2119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4419600" y="2119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>
            <a:off x="4724400" y="21240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25612" name="Text Box 11"/>
          <p:cNvSpPr txBox="1">
            <a:spLocks noChangeArrowheads="1"/>
          </p:cNvSpPr>
          <p:nvPr/>
        </p:nvSpPr>
        <p:spPr bwMode="auto">
          <a:xfrm>
            <a:off x="5029200" y="2119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25613" name="Text Box 12"/>
          <p:cNvSpPr txBox="1">
            <a:spLocks noChangeArrowheads="1"/>
          </p:cNvSpPr>
          <p:nvPr/>
        </p:nvSpPr>
        <p:spPr bwMode="auto">
          <a:xfrm>
            <a:off x="5334000" y="2119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>
            <a:off x="5638800" y="21240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25615" name="Text Box 14"/>
          <p:cNvSpPr txBox="1">
            <a:spLocks noChangeArrowheads="1"/>
          </p:cNvSpPr>
          <p:nvPr/>
        </p:nvSpPr>
        <p:spPr bwMode="auto">
          <a:xfrm>
            <a:off x="5943600" y="2119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25616" name="Text Box 15"/>
          <p:cNvSpPr txBox="1">
            <a:spLocks noChangeArrowheads="1"/>
          </p:cNvSpPr>
          <p:nvPr/>
        </p:nvSpPr>
        <p:spPr bwMode="auto">
          <a:xfrm>
            <a:off x="6248400" y="2119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25617" name="Text Box 16"/>
          <p:cNvSpPr txBox="1">
            <a:spLocks noChangeArrowheads="1"/>
          </p:cNvSpPr>
          <p:nvPr/>
        </p:nvSpPr>
        <p:spPr bwMode="auto">
          <a:xfrm>
            <a:off x="6553200" y="2119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18" name="Text Box 17"/>
          <p:cNvSpPr txBox="1">
            <a:spLocks noChangeArrowheads="1"/>
          </p:cNvSpPr>
          <p:nvPr/>
        </p:nvSpPr>
        <p:spPr bwMode="auto">
          <a:xfrm>
            <a:off x="6858000" y="2119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19" name="Text Box 18"/>
          <p:cNvSpPr txBox="1">
            <a:spLocks noChangeArrowheads="1"/>
          </p:cNvSpPr>
          <p:nvPr/>
        </p:nvSpPr>
        <p:spPr bwMode="auto">
          <a:xfrm>
            <a:off x="7162800" y="21193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20" name="Text Box 19"/>
          <p:cNvSpPr txBox="1">
            <a:spLocks noChangeArrowheads="1"/>
          </p:cNvSpPr>
          <p:nvPr/>
        </p:nvSpPr>
        <p:spPr bwMode="auto">
          <a:xfrm>
            <a:off x="1447800" y="3297238"/>
            <a:ext cx="685800" cy="588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q</a:t>
            </a:r>
            <a:r>
              <a:rPr lang="en-US" altLang="en-US" baseline="-25000"/>
              <a:t>0</a:t>
            </a:r>
            <a:endParaRPr lang="en-US" altLang="en-US"/>
          </a:p>
        </p:txBody>
      </p:sp>
      <p:sp>
        <p:nvSpPr>
          <p:cNvPr id="25621" name="Text Box 20"/>
          <p:cNvSpPr txBox="1">
            <a:spLocks noChangeArrowheads="1"/>
          </p:cNvSpPr>
          <p:nvPr/>
        </p:nvSpPr>
        <p:spPr bwMode="auto">
          <a:xfrm>
            <a:off x="3886200" y="1600200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input tape</a:t>
            </a:r>
          </a:p>
        </p:txBody>
      </p:sp>
      <p:sp>
        <p:nvSpPr>
          <p:cNvPr id="25622" name="Text Box 21"/>
          <p:cNvSpPr txBox="1">
            <a:spLocks noChangeArrowheads="1"/>
          </p:cNvSpPr>
          <p:nvPr/>
        </p:nvSpPr>
        <p:spPr bwMode="auto">
          <a:xfrm>
            <a:off x="838200" y="2341563"/>
            <a:ext cx="1676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finite control</a:t>
            </a:r>
          </a:p>
        </p:txBody>
      </p:sp>
      <p:cxnSp>
        <p:nvCxnSpPr>
          <p:cNvPr id="25623" name="AutoShape 22"/>
          <p:cNvCxnSpPr>
            <a:cxnSpLocks noChangeShapeType="1"/>
            <a:stCxn id="25620" idx="3"/>
            <a:endCxn id="25605" idx="2"/>
          </p:cNvCxnSpPr>
          <p:nvPr/>
        </p:nvCxnSpPr>
        <p:spPr bwMode="auto">
          <a:xfrm flipV="1">
            <a:off x="2133600" y="2500313"/>
            <a:ext cx="914400" cy="10922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4" name="Text Box 23"/>
          <p:cNvSpPr txBox="1">
            <a:spLocks noChangeArrowheads="1"/>
          </p:cNvSpPr>
          <p:nvPr/>
        </p:nvSpPr>
        <p:spPr bwMode="auto">
          <a:xfrm>
            <a:off x="7620000" y="19812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…</a:t>
            </a:r>
          </a:p>
        </p:txBody>
      </p:sp>
      <p:sp>
        <p:nvSpPr>
          <p:cNvPr id="25625" name="Text Box 24"/>
          <p:cNvSpPr txBox="1">
            <a:spLocks noChangeArrowheads="1"/>
          </p:cNvSpPr>
          <p:nvPr/>
        </p:nvSpPr>
        <p:spPr bwMode="auto">
          <a:xfrm>
            <a:off x="2971800" y="2635250"/>
            <a:ext cx="1905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read/write head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3059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27, 2025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9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Turing Machine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Informal description: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input written on left-most squares of tape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rest of squares are blank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at each point, take a step determined by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current symbol being read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current state of finite control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 step consists of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writing new symbol 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moving read/write head left or right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changing state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1500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9528</TotalTime>
  <Words>1793</Words>
  <Application>Microsoft Macintosh PowerPoint</Application>
  <PresentationFormat>On-screen Show (4:3)</PresentationFormat>
  <Paragraphs>451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Cambria Math</vt:lpstr>
      <vt:lpstr>Comic Sans MS</vt:lpstr>
      <vt:lpstr>Symbol</vt:lpstr>
      <vt:lpstr>ヒラギノ角ゴ Pro W3</vt:lpstr>
      <vt:lpstr>Default Design</vt:lpstr>
      <vt:lpstr>CS21  Decidability and Tractability</vt:lpstr>
      <vt:lpstr>Summary</vt:lpstr>
      <vt:lpstr>Summary</vt:lpstr>
      <vt:lpstr>Summary</vt:lpstr>
      <vt:lpstr>So far…</vt:lpstr>
      <vt:lpstr>So far…</vt:lpstr>
      <vt:lpstr>A more powerful machine</vt:lpstr>
      <vt:lpstr>Turing Machines</vt:lpstr>
      <vt:lpstr>Turing Machine</vt:lpstr>
      <vt:lpstr>Example Turing Machine</vt:lpstr>
      <vt:lpstr>Turing Machine diagrams</vt:lpstr>
      <vt:lpstr>Example TM diagram</vt:lpstr>
      <vt:lpstr>TM formal definition</vt:lpstr>
      <vt:lpstr>Example TM operation </vt:lpstr>
      <vt:lpstr>TM configurations</vt:lpstr>
      <vt:lpstr>TM configurations</vt:lpstr>
      <vt:lpstr>TM configurations</vt:lpstr>
      <vt:lpstr>TM acceptance</vt:lpstr>
      <vt:lpstr>Deciding and Recognizing</vt:lpstr>
      <vt:lpstr>Deciding and Recognizing</vt:lpstr>
      <vt:lpstr>Classes of languages</vt:lpstr>
      <vt:lpstr>Multitape TMs</vt:lpstr>
      <vt:lpstr>Multitape TMs</vt:lpstr>
      <vt:lpstr>Multitape TM formal definition</vt:lpstr>
      <vt:lpstr>Multitape TMs</vt:lpstr>
    </vt:vector>
  </TitlesOfParts>
  <Company> Caltech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 Lecture 1</dc:title>
  <dc:creator>Chris Umans</dc:creator>
  <cp:lastModifiedBy>Umans, Christopher M. (Chris)</cp:lastModifiedBy>
  <cp:revision>104</cp:revision>
  <cp:lastPrinted>2024-01-03T22:27:21Z</cp:lastPrinted>
  <dcterms:created xsi:type="dcterms:W3CDTF">2003-12-29T17:56:05Z</dcterms:created>
  <dcterms:modified xsi:type="dcterms:W3CDTF">2025-01-29T19:26:29Z</dcterms:modified>
</cp:coreProperties>
</file>