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38" r:id="rId3"/>
    <p:sldId id="439" r:id="rId4"/>
    <p:sldId id="440" r:id="rId5"/>
    <p:sldId id="441" r:id="rId6"/>
    <p:sldId id="442" r:id="rId7"/>
    <p:sldId id="443" r:id="rId8"/>
    <p:sldId id="444" r:id="rId9"/>
    <p:sldId id="445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58" r:id="rId23"/>
    <p:sldId id="459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041"/>
  </p:normalViewPr>
  <p:slideViewPr>
    <p:cSldViewPr>
      <p:cViewPr varScale="1">
        <p:scale>
          <a:sx n="119" d="100"/>
          <a:sy n="119" d="100"/>
        </p:scale>
        <p:origin x="9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D3BA0-C430-C04C-A731-59F63EA3477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983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E8AE6AE-7EA8-204B-9219-4F268245FD1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008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D08A92A-82AE-2B40-BCB6-D4AEAD82F68D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05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1D2ABBB5-7913-3649-916C-19BBD755569E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843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5D5BAFA-B5C7-E440-B684-ED218E19ACB5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7672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F8841B4-7FEE-5F40-A16F-3E5DD210D841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053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525D6F4C-3262-2E49-A600-A639598C0549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4334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6C610DF-801C-3A44-8088-CA38BDFC845C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030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017BAEAF-D313-FC43-A47D-DE7D6A2BFBC4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2431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5FAF9D3A-2646-EF48-A71C-41D283B0CFC0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024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92B17276-048D-094E-A5F7-8BB329A31B54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4679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CB20D621-6D88-904D-9C98-E72FDB4086FE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93055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6CD2A052-1DC6-BE44-A706-D1489E83CE75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2306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627CF3B-84FD-D64E-A346-8537C3AF36E4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5682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CA453368-0781-7343-913A-E0ACA1F10A00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2133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887EA870-212E-DE40-BE98-0C0B31BA2202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1998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2086A504-E9B4-944D-BCAA-1FF92D517BDF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09944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E02079D-0714-9042-ACA6-FDBEB061DA39}" type="slidenum">
              <a:rPr lang="en-US" altLang="en-US"/>
              <a:pPr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359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BBE374B-C192-C64A-9FF9-84BAD2DF49C4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517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024020AF-80AF-F94A-A93F-D1EFB8A0BF46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6766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3451B3B4-C7E6-9544-B699-01FC5B317899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242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572CCF09-5A3D-2F4A-9128-7048239D651F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4503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D0680775-84ED-BE42-A74B-5BDFDDE9FCC9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434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18B7C77B-736A-DB46-AAB5-F3D80490D3F6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7437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6C63AD7D-6F4A-7B4D-ACE8-DC62D6505D1A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338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B819-88D6-A241-8258-4965769F71E1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1282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173B4-CAF0-3243-80EA-72BCFA7DF67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499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E02A-A165-BC46-86BD-57843E9A5504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2795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0B7BA-5A0A-D24D-B0A4-B70E5C46B81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312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F887E-3D1C-1F45-9D12-0894CB6F2AF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9189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461DE-D61B-E24E-A19F-6CF34A359AD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643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DFD98-247D-704B-94EB-014F79B43AD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818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50AF-871F-814E-ACF9-D793A98C1D6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024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4A66F-E8B1-7141-9124-39D0EEC8DB8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050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F7AC-9A66-F94E-9D2F-4EFABC121DD2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1169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BAFB2-97A3-EF48-B22E-BE338A34BF3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0229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en-US"/>
              <a:t>January 24,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CS21 Lecture 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C52198E-CBD3-D145-B50E-F4F879690DE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451" name="Rectangle 15450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iving room with a puzzle wall&#10;&#10;Description automatically generated">
            <a:extLst>
              <a:ext uri="{FF2B5EF4-FFF2-40B4-BE49-F238E27FC236}">
                <a16:creationId xmlns:a16="http://schemas.microsoft.com/office/drawing/2014/main" id="{9009D39A-A5A8-1179-5C68-005C55A08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12" b="11488"/>
          <a:stretch/>
        </p:blipFill>
        <p:spPr>
          <a:xfrm>
            <a:off x="20" y="-22"/>
            <a:ext cx="9143977" cy="6858022"/>
          </a:xfrm>
          <a:prstGeom prst="rect">
            <a:avLst/>
          </a:prstGeom>
        </p:spPr>
      </p:pic>
      <p:sp>
        <p:nvSpPr>
          <p:cNvPr id="15453" name="Rectangle 15452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684783" y="1682484"/>
            <a:ext cx="6858003" cy="3493010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82599" y="643467"/>
            <a:ext cx="4089397" cy="3569242"/>
          </a:xfrm>
        </p:spPr>
        <p:txBody>
          <a:bodyPr anchor="t">
            <a:normAutofit/>
          </a:bodyPr>
          <a:lstStyle/>
          <a:p>
            <a:pPr algn="l" eaLnBrk="1" hangingPunct="1"/>
            <a:r>
              <a:rPr lang="en-US" altLang="en-US" sz="4500" dirty="0">
                <a:solidFill>
                  <a:srgbClr val="FFFFFF"/>
                </a:solidFill>
              </a:rPr>
              <a:t>CS21 </a:t>
            </a:r>
            <a:br>
              <a:rPr lang="en-US" altLang="en-US" sz="4500" dirty="0">
                <a:solidFill>
                  <a:srgbClr val="FFFFFF"/>
                </a:solidFill>
              </a:rPr>
            </a:br>
            <a:r>
              <a:rPr lang="en-US" altLang="en-US" sz="4500" dirty="0">
                <a:solidFill>
                  <a:srgbClr val="FFFFFF"/>
                </a:solidFill>
              </a:rPr>
              <a:t>Decidability and Tractability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2599" y="4551037"/>
            <a:ext cx="4087109" cy="1578054"/>
          </a:xfrm>
        </p:spPr>
        <p:txBody>
          <a:bodyPr anchor="b">
            <a:normAutofit/>
          </a:bodyPr>
          <a:lstStyle/>
          <a:p>
            <a:pPr algn="l" eaLnBrk="1" hangingPunct="1"/>
            <a:r>
              <a:rPr lang="en-US" altLang="en-US">
                <a:solidFill>
                  <a:srgbClr val="FFFFFF"/>
                </a:solidFill>
              </a:rPr>
              <a:t>Lecture 8</a:t>
            </a:r>
          </a:p>
          <a:p>
            <a:pPr algn="l" eaLnBrk="1" hangingPunct="1"/>
            <a:r>
              <a:rPr lang="en-US" altLang="en-US">
                <a:solidFill>
                  <a:srgbClr val="FFFFFF"/>
                </a:solidFill>
              </a:rPr>
              <a:t>January 24, 2025</a:t>
            </a:r>
          </a:p>
        </p:txBody>
      </p:sp>
      <p:sp>
        <p:nvSpPr>
          <p:cNvPr id="15455" name="Rectangle 15454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797890" y="2511887"/>
            <a:ext cx="6858003" cy="1834218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9238E0-38AC-5143-A1E8-17E5D19F00E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910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A NPDA is a 6-tuple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(Q, </a:t>
                </a:r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</a:rPr>
                  <a:t>Σ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Γ</m:t>
                    </m:r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,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δ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, q</a:t>
                </a:r>
                <a:r>
                  <a:rPr lang="en-US" altLang="en-US" baseline="-250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0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, F)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 where: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l-GR" altLang="en-US" dirty="0">
                    <a:ea typeface="ヒラギノ角ゴ Pro W3" charset="-128"/>
                  </a:rPr>
                  <a:t>δ</a:t>
                </a:r>
                <a:r>
                  <a:rPr lang="en-US" altLang="en-US" dirty="0">
                    <a:ea typeface="ヒラギノ角ゴ Pro W3" charset="-128"/>
                  </a:rPr>
                  <a:t>:Q x (</a:t>
                </a:r>
                <a:r>
                  <a:rPr lang="el-GR" altLang="en-US" dirty="0">
                    <a:ea typeface="ヒラギノ角ゴ Pro W3" charset="-128"/>
                  </a:rPr>
                  <a:t>Σ</a:t>
                </a:r>
                <a:r>
                  <a:rPr lang="en-US" altLang="en-US" dirty="0">
                    <a:ea typeface="ヒラギノ角ゴ Pro W3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</a:rPr>
                      <m:t>∪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 {</a:t>
                </a:r>
                <a:r>
                  <a:rPr lang="el-GR" altLang="en-US" dirty="0">
                    <a:ea typeface="ヒラギノ角ゴ Pro W3" charset="-128"/>
                    <a:sym typeface="Symbol" charset="2"/>
                  </a:rPr>
                  <a:t>ε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}) x </a:t>
                </a:r>
                <a:r>
                  <a:rPr lang="en-US" altLang="en-US" dirty="0">
                    <a:ea typeface="ヒラギノ角ゴ Pro W3" charset="-128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ヒラギノ角ゴ Pro W3" charset="-128"/>
                      </a:rPr>
                      <m:t>Γ</m:t>
                    </m:r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</a:rPr>
                      <m:t>∪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 {</a:t>
                </a:r>
                <a:r>
                  <a:rPr lang="el-GR" altLang="en-US" dirty="0">
                    <a:ea typeface="ヒラギノ角ゴ Pro W3" charset="-128"/>
                    <a:sym typeface="Symbol" charset="2"/>
                  </a:rPr>
                  <a:t>ε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})</a:t>
                </a:r>
                <a:r>
                  <a:rPr lang="en-US" altLang="en-US" dirty="0">
                    <a:ea typeface="ヒラギノ角ゴ Pro W3" charset="-128"/>
                  </a:rPr>
                  <a:t> → </a:t>
                </a:r>
                <a:r>
                  <a:rPr lang="en-US" altLang="en-US" dirty="0">
                    <a:latin typeface="Lucida Calligraphy" charset="0"/>
                    <a:ea typeface="Lucida Calligraphy" charset="0"/>
                    <a:cs typeface="Lucida Calligraphy" charset="0"/>
                    <a:sym typeface="Symbol" charset="2"/>
                  </a:rPr>
                  <a:t>P </a:t>
                </a:r>
                <a:r>
                  <a:rPr lang="en-US" altLang="en-US" dirty="0">
                    <a:ea typeface="ヒラギノ角ゴ Pro W3" charset="-128"/>
                  </a:rPr>
                  <a:t>(Q x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charset="0"/>
                        <a:ea typeface="ヒラギノ角ゴ Pro W3" charset="-128"/>
                      </a:rPr>
                      <m:t>Γ</m:t>
                    </m:r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</a:rPr>
                      <m:t>∪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 {</a:t>
                </a:r>
                <a:r>
                  <a:rPr lang="el-GR" altLang="en-US" dirty="0">
                    <a:ea typeface="ヒラギノ角ゴ Pro W3" charset="-128"/>
                    <a:sym typeface="Symbol" charset="2"/>
                  </a:rPr>
                  <a:t>ε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}))</a:t>
                </a:r>
                <a:r>
                  <a:rPr lang="en-US" altLang="en-US" dirty="0">
                    <a:ea typeface="ヒラギノ角ゴ Pro W3" charset="-128"/>
                  </a:rPr>
                  <a:t> is a function called the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transition function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A deterministic PDA has only one option at every step: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for every state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q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 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Q, a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</m:oMath>
                </a14:m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Σ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, and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∈</m:t>
                    </m:r>
                    <m:r>
                      <m:rPr>
                        <m:sty m:val="p"/>
                      </m:rPr>
                      <a:rPr lang="en-US" altLang="en-US" b="0" i="0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  <a:sym typeface="Symbol" charset="2"/>
                      </a:rPr>
                      <m:t>Γ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,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exactly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 1 element in </a:t>
                </a:r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</a:rPr>
                  <a:t>δ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(q, a, t), 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</a:rPr>
                  <a:t>or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exactly</a:t>
                </a:r>
                <a:r>
                  <a:rPr lang="en-US" altLang="en-US" dirty="0">
                    <a:ea typeface="ヒラギノ角ゴ Pro W3" charset="-128"/>
                    <a:sym typeface="Symbol" charset="2"/>
                  </a:rPr>
                  <a:t> 1 element in </a:t>
                </a:r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</a:rPr>
                  <a:t>δ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(q, </a:t>
                </a:r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ε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, t),</a:t>
                </a:r>
                <a:r>
                  <a:rPr lang="en-US" altLang="en-US" dirty="0">
                    <a:ea typeface="ヒラギノ角ゴ Pro W3" charset="-128"/>
                  </a:rPr>
                  <a:t> and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 </a:t>
                </a:r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</a:rPr>
                  <a:t>δ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(q, a, t) </a:t>
                </a:r>
                <a:r>
                  <a:rPr lang="en-US" altLang="en-US" dirty="0">
                    <a:ea typeface="ヒラギノ角ゴ Pro W3" charset="-128"/>
                  </a:rPr>
                  <a:t>empty for all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a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 </m:t>
                    </m:r>
                  </m:oMath>
                </a14:m>
                <a:r>
                  <a:rPr lang="el-GR" altLang="en-US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Σ </a:t>
                </a:r>
                <a:endParaRPr lang="en-US" altLang="en-US" dirty="0">
                  <a:solidFill>
                    <a:schemeClr val="accent2"/>
                  </a:solidFill>
                  <a:ea typeface="ヒラギノ角ゴ Pro W3" charset="-128"/>
                  <a:sym typeface="Symbol" charset="2"/>
                </a:endParaRPr>
              </a:p>
            </p:txBody>
          </p:sp>
        </mc:Choice>
        <mc:Fallback xmlns="">
          <p:sp>
            <p:nvSpPr>
              <p:cNvPr id="5591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r="-3037" b="-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12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C67CE9-AA81-4A41-9F0E-A3FD950E6F6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A technical detail: </a:t>
            </a:r>
          </a:p>
          <a:p>
            <a:pPr>
              <a:buFontTx/>
              <a:buNone/>
            </a:pPr>
            <a:r>
              <a:rPr lang="en-US" altLang="en-US">
                <a:ea typeface="ヒラギノ角ゴ Pro W3" charset="-128"/>
              </a:rPr>
              <a:t>	we will give our deterministic machine the ability to detect end of input string</a:t>
            </a:r>
          </a:p>
          <a:p>
            <a:pPr lvl="1"/>
            <a:r>
              <a:rPr lang="en-US" altLang="en-US">
                <a:ea typeface="ヒラギノ角ゴ Pro W3" charset="-128"/>
              </a:rPr>
              <a:t>add special symbol ■ to alphabet</a:t>
            </a:r>
          </a:p>
          <a:p>
            <a:pPr lvl="1"/>
            <a:r>
              <a:rPr lang="en-US" altLang="en-US">
                <a:ea typeface="ヒラギノ角ゴ Pro W3" charset="-128"/>
              </a:rPr>
              <a:t>require input tape to contain x■</a:t>
            </a:r>
          </a:p>
          <a:p>
            <a:r>
              <a:rPr lang="en-US" altLang="en-US">
                <a:ea typeface="ヒラギノ角ゴ Pro W3" charset="-128"/>
              </a:rPr>
              <a:t>language recognized by a deterministic PDA is called a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</a:rPr>
              <a:t>deterministic CFL</a:t>
            </a:r>
            <a:r>
              <a:rPr lang="en-US" altLang="en-US">
                <a:ea typeface="ヒラギノ角ゴ Pro W3" charset="-128"/>
              </a:rPr>
              <a:t> (DCFL)</a:t>
            </a:r>
          </a:p>
        </p:txBody>
      </p:sp>
    </p:spTree>
    <p:extLst>
      <p:ext uri="{BB962C8B-B14F-4D97-AF65-F5344CB8AC3E}">
        <p14:creationId xmlns:p14="http://schemas.microsoft.com/office/powerpoint/2010/main" val="114995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A17818-D97D-0F45-831E-651B1D869A5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Example deterministic PDA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5105400"/>
                <a:ext cx="8153400" cy="792163"/>
              </a:xfrm>
            </p:spPr>
            <p:txBody>
              <a:bodyPr/>
              <a:lstStyle/>
              <a:p>
                <a:pPr algn="ctr">
                  <a:buFontTx/>
                  <a:buNone/>
                </a:pPr>
                <a:r>
                  <a:rPr lang="en-US" altLang="en-US" dirty="0">
                    <a:ea typeface="ヒラギノ角ゴ Pro W3" charset="-128"/>
                  </a:rPr>
                  <a:t>L = {0</a:t>
                </a:r>
                <a:r>
                  <a:rPr lang="en-US" altLang="en-US" baseline="30000" dirty="0">
                    <a:ea typeface="ヒラギノ角ゴ Pro W3" charset="-128"/>
                  </a:rPr>
                  <a:t>n</a:t>
                </a:r>
                <a:r>
                  <a:rPr lang="en-US" altLang="en-US" dirty="0">
                    <a:ea typeface="ヒラギノ角ゴ Pro W3" charset="-128"/>
                  </a:rPr>
                  <a:t>1</a:t>
                </a:r>
                <a:r>
                  <a:rPr lang="en-US" altLang="en-US" baseline="30000" dirty="0">
                    <a:ea typeface="ヒラギノ角ゴ Pro W3" charset="-128"/>
                  </a:rPr>
                  <a:t>n</a:t>
                </a:r>
                <a:r>
                  <a:rPr lang="en-US" altLang="en-US" dirty="0">
                    <a:ea typeface="ヒラギノ角ゴ Pro W3" charset="-128"/>
                  </a:rPr>
                  <a:t> : n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ea typeface="ヒラギノ角ゴ Pro W3" charset="-128"/>
                      </a:rPr>
                      <m:t>≥ </m:t>
                    </m:r>
                  </m:oMath>
                </a14:m>
                <a:r>
                  <a:rPr lang="en-US" altLang="en-US" dirty="0">
                    <a:ea typeface="ヒラギノ角ゴ Pro W3" charset="-128"/>
                    <a:sym typeface="Symbol" charset="2"/>
                  </a:rPr>
                  <a:t>0</a:t>
                </a:r>
                <a:r>
                  <a:rPr lang="en-US" altLang="en-US" dirty="0">
                    <a:ea typeface="ヒラギノ角ゴ Pro W3" charset="-128"/>
                  </a:rPr>
                  <a:t>}</a:t>
                </a:r>
              </a:p>
              <a:p>
                <a:pPr algn="ctr">
                  <a:spcBef>
                    <a:spcPts val="1200"/>
                  </a:spcBef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(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unpictured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transitions go to a “reject” state and stay there)</a:t>
                </a:r>
              </a:p>
            </p:txBody>
          </p:sp>
        </mc:Choice>
        <mc:Fallback xmlns="">
          <p:sp>
            <p:nvSpPr>
              <p:cNvPr id="3789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5105400"/>
                <a:ext cx="8153400" cy="792163"/>
              </a:xfrm>
              <a:blipFill rotWithShape="0">
                <a:blip r:embed="rId3"/>
                <a:stretch>
                  <a:fillRect l="-822" t="-10078" r="-822" b="-57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894" name="Oval 4"/>
          <p:cNvSpPr>
            <a:spLocks noChangeArrowheads="1"/>
          </p:cNvSpPr>
          <p:nvPr/>
        </p:nvSpPr>
        <p:spPr bwMode="auto">
          <a:xfrm>
            <a:off x="2971800" y="22860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5" name="Oval 5"/>
          <p:cNvSpPr>
            <a:spLocks noChangeArrowheads="1"/>
          </p:cNvSpPr>
          <p:nvPr/>
        </p:nvSpPr>
        <p:spPr bwMode="auto">
          <a:xfrm>
            <a:off x="2971800" y="4052888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6" name="Oval 6"/>
          <p:cNvSpPr>
            <a:spLocks noChangeArrowheads="1"/>
          </p:cNvSpPr>
          <p:nvPr/>
        </p:nvSpPr>
        <p:spPr bwMode="auto">
          <a:xfrm>
            <a:off x="5791200" y="2286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97" name="Oval 7"/>
          <p:cNvSpPr>
            <a:spLocks noChangeArrowheads="1"/>
          </p:cNvSpPr>
          <p:nvPr/>
        </p:nvSpPr>
        <p:spPr bwMode="auto">
          <a:xfrm>
            <a:off x="5791200" y="405288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37898" name="AutoShape 8"/>
          <p:cNvCxnSpPr>
            <a:cxnSpLocks noChangeShapeType="1"/>
            <a:stCxn id="37894" idx="6"/>
            <a:endCxn id="37896" idx="2"/>
          </p:cNvCxnSpPr>
          <p:nvPr/>
        </p:nvCxnSpPr>
        <p:spPr bwMode="auto">
          <a:xfrm>
            <a:off x="3686175" y="2628900"/>
            <a:ext cx="2105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9" name="AutoShape 9"/>
          <p:cNvCxnSpPr>
            <a:cxnSpLocks noChangeShapeType="1"/>
            <a:stCxn id="37896" idx="4"/>
            <a:endCxn id="37897" idx="0"/>
          </p:cNvCxnSpPr>
          <p:nvPr/>
        </p:nvCxnSpPr>
        <p:spPr bwMode="auto">
          <a:xfrm>
            <a:off x="6134100" y="2971800"/>
            <a:ext cx="0" cy="1081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0" name="AutoShape 10"/>
          <p:cNvCxnSpPr>
            <a:cxnSpLocks noChangeShapeType="1"/>
            <a:stCxn id="37897" idx="2"/>
            <a:endCxn id="37895" idx="6"/>
          </p:cNvCxnSpPr>
          <p:nvPr/>
        </p:nvCxnSpPr>
        <p:spPr bwMode="auto">
          <a:xfrm flipH="1">
            <a:off x="3686175" y="4395788"/>
            <a:ext cx="2105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1" name="AutoShape 11"/>
          <p:cNvCxnSpPr>
            <a:cxnSpLocks noChangeShapeType="1"/>
            <a:stCxn id="37896" idx="7"/>
            <a:endCxn id="37896" idx="6"/>
          </p:cNvCxnSpPr>
          <p:nvPr/>
        </p:nvCxnSpPr>
        <p:spPr bwMode="auto">
          <a:xfrm rot="5400000" flipV="1">
            <a:off x="6305550" y="2457451"/>
            <a:ext cx="242887" cy="100012"/>
          </a:xfrm>
          <a:prstGeom prst="curvedConnector4">
            <a:avLst>
              <a:gd name="adj1" fmla="val -135296"/>
              <a:gd name="adj2" fmla="val 3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2" name="AutoShape 12"/>
          <p:cNvCxnSpPr>
            <a:cxnSpLocks noChangeShapeType="1"/>
            <a:stCxn id="37897" idx="6"/>
            <a:endCxn id="37897" idx="5"/>
          </p:cNvCxnSpPr>
          <p:nvPr/>
        </p:nvCxnSpPr>
        <p:spPr bwMode="auto">
          <a:xfrm flipH="1">
            <a:off x="6376988" y="4395788"/>
            <a:ext cx="100012" cy="242887"/>
          </a:xfrm>
          <a:prstGeom prst="curvedConnector4">
            <a:avLst>
              <a:gd name="adj1" fmla="val -228569"/>
              <a:gd name="adj2" fmla="val 2352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3" name="Text Box 13"/>
          <p:cNvSpPr txBox="1">
            <a:spLocks noChangeArrowheads="1"/>
          </p:cNvSpPr>
          <p:nvPr/>
        </p:nvSpPr>
        <p:spPr bwMode="auto">
          <a:xfrm>
            <a:off x="4114800" y="22701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>
                <a:solidFill>
                  <a:srgbClr val="FF0000"/>
                </a:solidFill>
              </a:rPr>
              <a:t>ε</a:t>
            </a:r>
            <a:r>
              <a:rPr lang="en-US" altLang="en-US" sz="2000">
                <a:solidFill>
                  <a:srgbClr val="FF0000"/>
                </a:solidFill>
              </a:rPr>
              <a:t>, </a:t>
            </a:r>
            <a:r>
              <a:rPr lang="el-GR" altLang="en-US" sz="2000">
                <a:solidFill>
                  <a:srgbClr val="FF0000"/>
                </a:solidFill>
              </a:rPr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$</a:t>
            </a:r>
            <a:endParaRPr lang="el-GR" altLang="en-US" sz="2000"/>
          </a:p>
        </p:txBody>
      </p:sp>
      <p:sp>
        <p:nvSpPr>
          <p:cNvPr id="37904" name="Text Box 14"/>
          <p:cNvSpPr txBox="1">
            <a:spLocks noChangeArrowheads="1"/>
          </p:cNvSpPr>
          <p:nvPr/>
        </p:nvSpPr>
        <p:spPr bwMode="auto">
          <a:xfrm>
            <a:off x="4114800" y="4037013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>
                <a:solidFill>
                  <a:srgbClr val="FF0000"/>
                </a:solidFill>
              </a:rPr>
              <a:t>■</a:t>
            </a:r>
            <a:r>
              <a:rPr lang="en-US" altLang="en-US" sz="2000">
                <a:solidFill>
                  <a:srgbClr val="FF0000"/>
                </a:solidFill>
              </a:rPr>
              <a:t>, $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</a:p>
        </p:txBody>
      </p:sp>
      <p:sp>
        <p:nvSpPr>
          <p:cNvPr id="37905" name="Text Box 15"/>
          <p:cNvSpPr txBox="1">
            <a:spLocks noChangeArrowheads="1"/>
          </p:cNvSpPr>
          <p:nvPr/>
        </p:nvSpPr>
        <p:spPr bwMode="auto">
          <a:xfrm>
            <a:off x="6172200" y="32607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1, 0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</a:p>
        </p:txBody>
      </p:sp>
      <p:sp>
        <p:nvSpPr>
          <p:cNvPr id="37906" name="Text Box 16"/>
          <p:cNvSpPr txBox="1">
            <a:spLocks noChangeArrowheads="1"/>
          </p:cNvSpPr>
          <p:nvPr/>
        </p:nvSpPr>
        <p:spPr bwMode="auto">
          <a:xfrm>
            <a:off x="6629400" y="18891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0, </a:t>
            </a:r>
            <a:r>
              <a:rPr lang="el-GR" altLang="en-US" sz="2000">
                <a:solidFill>
                  <a:srgbClr val="FF0000"/>
                </a:solidFill>
              </a:rPr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0</a:t>
            </a:r>
            <a:endParaRPr lang="el-GR" altLang="en-US" sz="2000"/>
          </a:p>
        </p:txBody>
      </p:sp>
      <p:sp>
        <p:nvSpPr>
          <p:cNvPr id="37907" name="Text Box 17"/>
          <p:cNvSpPr txBox="1">
            <a:spLocks noChangeArrowheads="1"/>
          </p:cNvSpPr>
          <p:nvPr/>
        </p:nvSpPr>
        <p:spPr bwMode="auto">
          <a:xfrm>
            <a:off x="6705600" y="4646613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1, 0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</a:p>
        </p:txBody>
      </p:sp>
      <p:cxnSp>
        <p:nvCxnSpPr>
          <p:cNvPr id="37908" name="AutoShape 18"/>
          <p:cNvCxnSpPr>
            <a:cxnSpLocks noChangeShapeType="1"/>
            <a:endCxn id="37894" idx="2"/>
          </p:cNvCxnSpPr>
          <p:nvPr/>
        </p:nvCxnSpPr>
        <p:spPr bwMode="auto">
          <a:xfrm>
            <a:off x="2362200" y="2590800"/>
            <a:ext cx="581025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909" name="Text Box 19"/>
              <p:cNvSpPr txBox="1">
                <a:spLocks noChangeArrowheads="1"/>
              </p:cNvSpPr>
              <p:nvPr/>
            </p:nvSpPr>
            <p:spPr bwMode="auto">
              <a:xfrm>
                <a:off x="304800" y="3033713"/>
                <a:ext cx="24384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n-US" sz="2400" dirty="0"/>
                  <a:t>Σ</a:t>
                </a:r>
                <a:r>
                  <a:rPr lang="en-US" altLang="en-US" sz="2400" dirty="0"/>
                  <a:t> = {0, 1}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 charset="0"/>
                        <a:sym typeface="Symbol" charset="2"/>
                      </a:rPr>
                      <m:t>Γ</m:t>
                    </m:r>
                  </m:oMath>
                </a14:m>
                <a:r>
                  <a:rPr lang="en-US" altLang="en-US" sz="2400" dirty="0">
                    <a:sym typeface="Symbol" charset="2"/>
                  </a:rPr>
                  <a:t> = {0, 1, $}</a:t>
                </a:r>
              </a:p>
            </p:txBody>
          </p:sp>
        </mc:Choice>
        <mc:Fallback xmlns="">
          <p:sp>
            <p:nvSpPr>
              <p:cNvPr id="3790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3033713"/>
                <a:ext cx="2438400" cy="1015663"/>
              </a:xfrm>
              <a:prstGeom prst="rect">
                <a:avLst/>
              </a:prstGeom>
              <a:blipFill rotWithShape="0">
                <a:blip r:embed="rId4"/>
                <a:stretch>
                  <a:fillRect t="-4217" b="-138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597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C24B15-C7E9-4A4B-978F-827C9E2ADD6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>
                <a:ea typeface="ヒラギノ角ゴ Pro W3" charset="-128"/>
              </a:rPr>
              <a:t>Theorem</a:t>
            </a:r>
            <a:r>
              <a:rPr lang="en-US" altLang="en-US">
                <a:ea typeface="ヒラギノ角ゴ Pro W3" charset="-128"/>
              </a:rPr>
              <a:t>: DCFLs are closed under complement 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>
                <a:ea typeface="ヒラギノ角ゴ Pro W3" charset="-128"/>
              </a:rPr>
              <a:t>(complement of L in </a:t>
            </a:r>
            <a:r>
              <a:rPr lang="el-GR" altLang="en-US">
                <a:ea typeface="ヒラギノ角ゴ Pro W3" charset="-128"/>
              </a:rPr>
              <a:t>Σ</a:t>
            </a:r>
            <a:r>
              <a:rPr lang="en-US" altLang="en-US">
                <a:ea typeface="ヒラギノ角ゴ Pro W3" charset="-128"/>
              </a:rPr>
              <a:t>* is (</a:t>
            </a:r>
            <a:r>
              <a:rPr lang="el-GR" altLang="en-US">
                <a:ea typeface="ヒラギノ角ゴ Pro W3" charset="-128"/>
              </a:rPr>
              <a:t>Σ</a:t>
            </a:r>
            <a:r>
              <a:rPr lang="en-US" altLang="en-US">
                <a:ea typeface="ヒラギノ角ゴ Pro W3" charset="-128"/>
              </a:rPr>
              <a:t>* - L) )</a:t>
            </a:r>
            <a:endParaRPr lang="el-GR" altLang="en-US">
              <a:ea typeface="ヒラギノ角ゴ Pro W3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>
                <a:ea typeface="ヒラギノ角ゴ Pro W3" charset="-128"/>
              </a:rPr>
              <a:t>Proof attempt: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swap accept/non-accept states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problem: might enter infinite loop before reading entire string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machine for complement must accept in these cases, and read to end of string</a:t>
            </a:r>
          </a:p>
        </p:txBody>
      </p:sp>
    </p:spTree>
    <p:extLst>
      <p:ext uri="{BB962C8B-B14F-4D97-AF65-F5344CB8AC3E}">
        <p14:creationId xmlns:p14="http://schemas.microsoft.com/office/powerpoint/2010/main" val="178719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20C0D9-A80F-B94C-945A-D1649C07D65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Example of problem</a:t>
            </a:r>
          </a:p>
        </p:txBody>
      </p:sp>
      <p:sp>
        <p:nvSpPr>
          <p:cNvPr id="41989" name="Oval 3"/>
          <p:cNvSpPr>
            <a:spLocks noChangeArrowheads="1"/>
          </p:cNvSpPr>
          <p:nvPr/>
        </p:nvSpPr>
        <p:spPr bwMode="auto">
          <a:xfrm>
            <a:off x="1800225" y="2438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1990" name="AutoShape 4"/>
          <p:cNvCxnSpPr>
            <a:cxnSpLocks noChangeShapeType="1"/>
            <a:endCxn id="41989" idx="2"/>
          </p:cNvCxnSpPr>
          <p:nvPr/>
        </p:nvCxnSpPr>
        <p:spPr bwMode="auto">
          <a:xfrm>
            <a:off x="1219200" y="2743200"/>
            <a:ext cx="581025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1" name="Oval 5"/>
          <p:cNvSpPr>
            <a:spLocks noChangeArrowheads="1"/>
          </p:cNvSpPr>
          <p:nvPr/>
        </p:nvSpPr>
        <p:spPr bwMode="auto">
          <a:xfrm>
            <a:off x="4467225" y="4054475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992" name="Oval 6"/>
          <p:cNvSpPr>
            <a:spLocks noChangeArrowheads="1"/>
          </p:cNvSpPr>
          <p:nvPr/>
        </p:nvSpPr>
        <p:spPr bwMode="auto">
          <a:xfrm>
            <a:off x="4467225" y="2438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1993" name="AutoShape 7"/>
          <p:cNvCxnSpPr>
            <a:cxnSpLocks noChangeShapeType="1"/>
            <a:stCxn id="41989" idx="6"/>
            <a:endCxn id="41992" idx="2"/>
          </p:cNvCxnSpPr>
          <p:nvPr/>
        </p:nvCxnSpPr>
        <p:spPr bwMode="auto">
          <a:xfrm>
            <a:off x="2486025" y="2781300"/>
            <a:ext cx="1981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4" name="AutoShape 8"/>
          <p:cNvCxnSpPr>
            <a:cxnSpLocks noChangeShapeType="1"/>
            <a:stCxn id="41992" idx="1"/>
            <a:endCxn id="41992" idx="0"/>
          </p:cNvCxnSpPr>
          <p:nvPr/>
        </p:nvCxnSpPr>
        <p:spPr bwMode="auto">
          <a:xfrm rot="-5400000">
            <a:off x="4638675" y="2366963"/>
            <a:ext cx="100013" cy="242887"/>
          </a:xfrm>
          <a:prstGeom prst="curvedConnector3">
            <a:avLst>
              <a:gd name="adj1" fmla="val 3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5" name="AutoShape 9"/>
          <p:cNvCxnSpPr>
            <a:cxnSpLocks noChangeShapeType="1"/>
            <a:stCxn id="41989" idx="5"/>
            <a:endCxn id="41991" idx="1"/>
          </p:cNvCxnSpPr>
          <p:nvPr/>
        </p:nvCxnSpPr>
        <p:spPr bwMode="auto">
          <a:xfrm>
            <a:off x="2386013" y="3024188"/>
            <a:ext cx="2181225" cy="1130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6" name="AutoShape 10"/>
          <p:cNvCxnSpPr>
            <a:cxnSpLocks noChangeShapeType="1"/>
            <a:stCxn id="41991" idx="7"/>
            <a:endCxn id="41991" idx="6"/>
          </p:cNvCxnSpPr>
          <p:nvPr/>
        </p:nvCxnSpPr>
        <p:spPr bwMode="auto">
          <a:xfrm rot="5400000" flipV="1">
            <a:off x="4981575" y="4225926"/>
            <a:ext cx="242887" cy="100012"/>
          </a:xfrm>
          <a:prstGeom prst="curvedConnector4">
            <a:avLst>
              <a:gd name="adj1" fmla="val -135296"/>
              <a:gd name="adj2" fmla="val 3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7" name="Text Box 11"/>
          <p:cNvSpPr txBox="1">
            <a:spLocks noChangeArrowheads="1"/>
          </p:cNvSpPr>
          <p:nvPr/>
        </p:nvSpPr>
        <p:spPr bwMode="auto">
          <a:xfrm>
            <a:off x="2867025" y="24225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sp>
        <p:nvSpPr>
          <p:cNvPr id="41998" name="Text Box 12"/>
          <p:cNvSpPr txBox="1">
            <a:spLocks noChangeArrowheads="1"/>
          </p:cNvSpPr>
          <p:nvPr/>
        </p:nvSpPr>
        <p:spPr bwMode="auto">
          <a:xfrm>
            <a:off x="5381625" y="20415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cxnSp>
        <p:nvCxnSpPr>
          <p:cNvPr id="41999" name="AutoShape 13"/>
          <p:cNvCxnSpPr>
            <a:cxnSpLocks noChangeShapeType="1"/>
            <a:stCxn id="41992" idx="7"/>
            <a:endCxn id="41992" idx="6"/>
          </p:cNvCxnSpPr>
          <p:nvPr/>
        </p:nvCxnSpPr>
        <p:spPr bwMode="auto">
          <a:xfrm rot="5400000" flipV="1">
            <a:off x="4981575" y="2609851"/>
            <a:ext cx="242887" cy="100012"/>
          </a:xfrm>
          <a:prstGeom prst="curvedConnector4">
            <a:avLst>
              <a:gd name="adj1" fmla="val -135296"/>
              <a:gd name="adj2" fmla="val 3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0" name="Text Box 14"/>
          <p:cNvSpPr txBox="1">
            <a:spLocks noChangeArrowheads="1"/>
          </p:cNvSpPr>
          <p:nvPr/>
        </p:nvSpPr>
        <p:spPr bwMode="auto">
          <a:xfrm>
            <a:off x="4619625" y="16002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2362200" y="3429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sp>
        <p:nvSpPr>
          <p:cNvPr id="42002" name="Text Box 16"/>
          <p:cNvSpPr txBox="1">
            <a:spLocks noChangeArrowheads="1"/>
          </p:cNvSpPr>
          <p:nvPr/>
        </p:nvSpPr>
        <p:spPr bwMode="auto">
          <a:xfrm>
            <a:off x="5381625" y="36576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$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7313" name="Text Box 17"/>
              <p:cNvSpPr txBox="1">
                <a:spLocks noChangeArrowheads="1"/>
              </p:cNvSpPr>
              <p:nvPr/>
            </p:nvSpPr>
            <p:spPr bwMode="auto">
              <a:xfrm>
                <a:off x="2209800" y="5348288"/>
                <a:ext cx="52578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Language of this  DPDA is </a:t>
                </a:r>
                <a:r>
                  <a:rPr lang="en-US" altLang="en-US" sz="2800" dirty="0">
                    <a:solidFill>
                      <a:srgbClr val="FF000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800" b="0" i="0" smtClean="0">
                        <a:solidFill>
                          <a:srgbClr val="FF0000"/>
                        </a:solidFill>
                        <a:latin typeface="Cambria Math" charset="0"/>
                      </a:rPr>
                      <m:t>Σ</m:t>
                    </m:r>
                  </m:oMath>
                </a14:m>
                <a:r>
                  <a:rPr lang="en-US" altLang="en-US" sz="2800" baseline="30000" dirty="0">
                    <a:solidFill>
                      <a:srgbClr val="FF0000"/>
                    </a:solidFill>
                    <a:sym typeface="Symbol" charset="2"/>
                  </a:rPr>
                  <a:t>*</a:t>
                </a:r>
                <a:endParaRPr lang="en-US" altLang="en-US" sz="28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731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09800" y="5348288"/>
                <a:ext cx="525780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2436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004" name="Oval 18"/>
          <p:cNvSpPr>
            <a:spLocks noChangeArrowheads="1"/>
          </p:cNvSpPr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2005" name="AutoShape 19"/>
          <p:cNvCxnSpPr>
            <a:cxnSpLocks noChangeShapeType="1"/>
            <a:stCxn id="41992" idx="6"/>
            <a:endCxn id="42004" idx="2"/>
          </p:cNvCxnSpPr>
          <p:nvPr/>
        </p:nvCxnSpPr>
        <p:spPr bwMode="auto">
          <a:xfrm>
            <a:off x="5153025" y="2781300"/>
            <a:ext cx="175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6" name="Text Box 20"/>
          <p:cNvSpPr txBox="1">
            <a:spLocks noChangeArrowheads="1"/>
          </p:cNvSpPr>
          <p:nvPr/>
        </p:nvSpPr>
        <p:spPr bwMode="auto">
          <a:xfrm>
            <a:off x="5486400" y="28035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■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</a:p>
        </p:txBody>
      </p:sp>
      <p:sp>
        <p:nvSpPr>
          <p:cNvPr id="42007" name="Oval 21"/>
          <p:cNvSpPr>
            <a:spLocks noChangeArrowheads="1"/>
          </p:cNvSpPr>
          <p:nvPr/>
        </p:nvSpPr>
        <p:spPr bwMode="auto">
          <a:xfrm>
            <a:off x="1828800" y="4038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2008" name="AutoShape 22"/>
          <p:cNvCxnSpPr>
            <a:cxnSpLocks noChangeShapeType="1"/>
            <a:stCxn id="41989" idx="4"/>
            <a:endCxn id="42007" idx="0"/>
          </p:cNvCxnSpPr>
          <p:nvPr/>
        </p:nvCxnSpPr>
        <p:spPr bwMode="auto">
          <a:xfrm>
            <a:off x="2143125" y="3124200"/>
            <a:ext cx="28575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9" name="Text Box 23"/>
          <p:cNvSpPr txBox="1">
            <a:spLocks noChangeArrowheads="1"/>
          </p:cNvSpPr>
          <p:nvPr/>
        </p:nvSpPr>
        <p:spPr bwMode="auto">
          <a:xfrm>
            <a:off x="1066800" y="3429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800"/>
              <a:t>■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cxnSp>
        <p:nvCxnSpPr>
          <p:cNvPr id="42010" name="AutoShape 10"/>
          <p:cNvCxnSpPr>
            <a:cxnSpLocks noChangeShapeType="1"/>
            <a:stCxn id="42007" idx="6"/>
            <a:endCxn id="42007" idx="5"/>
          </p:cNvCxnSpPr>
          <p:nvPr/>
        </p:nvCxnSpPr>
        <p:spPr bwMode="auto">
          <a:xfrm flipH="1">
            <a:off x="2414588" y="4381500"/>
            <a:ext cx="100012" cy="242888"/>
          </a:xfrm>
          <a:prstGeom prst="curvedConnector4">
            <a:avLst>
              <a:gd name="adj1" fmla="val -227616"/>
              <a:gd name="adj2" fmla="val 23570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1" name="Text Box 16"/>
          <p:cNvSpPr txBox="1">
            <a:spLocks noChangeArrowheads="1"/>
          </p:cNvSpPr>
          <p:nvPr/>
        </p:nvSpPr>
        <p:spPr bwMode="auto">
          <a:xfrm>
            <a:off x="2743200" y="4572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$</a:t>
            </a:r>
          </a:p>
        </p:txBody>
      </p:sp>
    </p:spTree>
    <p:extLst>
      <p:ext uri="{BB962C8B-B14F-4D97-AF65-F5344CB8AC3E}">
        <p14:creationId xmlns:p14="http://schemas.microsoft.com/office/powerpoint/2010/main" val="83867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54940-292F-BE47-A9B9-EB887499963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Example of problem</a:t>
            </a:r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1800225" y="24384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4038" name="AutoShape 4"/>
          <p:cNvCxnSpPr>
            <a:cxnSpLocks noChangeShapeType="1"/>
            <a:endCxn id="44037" idx="2"/>
          </p:cNvCxnSpPr>
          <p:nvPr/>
        </p:nvCxnSpPr>
        <p:spPr bwMode="auto">
          <a:xfrm>
            <a:off x="1190625" y="2743200"/>
            <a:ext cx="581025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4467225" y="4054475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0" name="Oval 6"/>
          <p:cNvSpPr>
            <a:spLocks noChangeArrowheads="1"/>
          </p:cNvSpPr>
          <p:nvPr/>
        </p:nvSpPr>
        <p:spPr bwMode="auto">
          <a:xfrm>
            <a:off x="4467225" y="24384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4041" name="AutoShape 7"/>
          <p:cNvCxnSpPr>
            <a:cxnSpLocks noChangeShapeType="1"/>
            <a:stCxn id="44037" idx="6"/>
            <a:endCxn id="44040" idx="2"/>
          </p:cNvCxnSpPr>
          <p:nvPr/>
        </p:nvCxnSpPr>
        <p:spPr bwMode="auto">
          <a:xfrm>
            <a:off x="2514600" y="2781300"/>
            <a:ext cx="1924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2" name="AutoShape 8"/>
          <p:cNvCxnSpPr>
            <a:cxnSpLocks noChangeShapeType="1"/>
            <a:stCxn id="44040" idx="1"/>
            <a:endCxn id="44040" idx="0"/>
          </p:cNvCxnSpPr>
          <p:nvPr/>
        </p:nvCxnSpPr>
        <p:spPr bwMode="auto">
          <a:xfrm rot="-5400000">
            <a:off x="4638675" y="2338388"/>
            <a:ext cx="100013" cy="242887"/>
          </a:xfrm>
          <a:prstGeom prst="curvedConnector3">
            <a:avLst>
              <a:gd name="adj1" fmla="val 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3" name="AutoShape 9"/>
          <p:cNvCxnSpPr>
            <a:cxnSpLocks noChangeShapeType="1"/>
            <a:stCxn id="44037" idx="5"/>
            <a:endCxn id="44039" idx="1"/>
          </p:cNvCxnSpPr>
          <p:nvPr/>
        </p:nvCxnSpPr>
        <p:spPr bwMode="auto">
          <a:xfrm>
            <a:off x="2386013" y="3052763"/>
            <a:ext cx="2181225" cy="1073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4" name="AutoShape 10"/>
          <p:cNvCxnSpPr>
            <a:cxnSpLocks noChangeShapeType="1"/>
            <a:stCxn id="44039" idx="7"/>
            <a:endCxn id="44039" idx="6"/>
          </p:cNvCxnSpPr>
          <p:nvPr/>
        </p:nvCxnSpPr>
        <p:spPr bwMode="auto">
          <a:xfrm rot="5400000" flipV="1">
            <a:off x="4981576" y="4197350"/>
            <a:ext cx="271462" cy="128587"/>
          </a:xfrm>
          <a:prstGeom prst="curvedConnector4">
            <a:avLst>
              <a:gd name="adj1" fmla="val -110528"/>
              <a:gd name="adj2" fmla="val 255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5" name="Text Box 11"/>
          <p:cNvSpPr txBox="1">
            <a:spLocks noChangeArrowheads="1"/>
          </p:cNvSpPr>
          <p:nvPr/>
        </p:nvSpPr>
        <p:spPr bwMode="auto">
          <a:xfrm>
            <a:off x="2867025" y="24225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sp>
        <p:nvSpPr>
          <p:cNvPr id="44046" name="Text Box 12"/>
          <p:cNvSpPr txBox="1">
            <a:spLocks noChangeArrowheads="1"/>
          </p:cNvSpPr>
          <p:nvPr/>
        </p:nvSpPr>
        <p:spPr bwMode="auto">
          <a:xfrm>
            <a:off x="5381625" y="20415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0,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cxnSp>
        <p:nvCxnSpPr>
          <p:cNvPr id="44047" name="AutoShape 13"/>
          <p:cNvCxnSpPr>
            <a:cxnSpLocks noChangeShapeType="1"/>
            <a:stCxn id="44040" idx="7"/>
            <a:endCxn id="44040" idx="6"/>
          </p:cNvCxnSpPr>
          <p:nvPr/>
        </p:nvCxnSpPr>
        <p:spPr bwMode="auto">
          <a:xfrm rot="5400000" flipV="1">
            <a:off x="4981576" y="2581275"/>
            <a:ext cx="271462" cy="128587"/>
          </a:xfrm>
          <a:prstGeom prst="curvedConnector4">
            <a:avLst>
              <a:gd name="adj1" fmla="val -110528"/>
              <a:gd name="adj2" fmla="val 2555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48" name="Text Box 14"/>
          <p:cNvSpPr txBox="1">
            <a:spLocks noChangeArrowheads="1"/>
          </p:cNvSpPr>
          <p:nvPr/>
        </p:nvSpPr>
        <p:spPr bwMode="auto">
          <a:xfrm>
            <a:off x="4619625" y="16002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sp>
        <p:nvSpPr>
          <p:cNvPr id="44049" name="Text Box 15"/>
          <p:cNvSpPr txBox="1">
            <a:spLocks noChangeArrowheads="1"/>
          </p:cNvSpPr>
          <p:nvPr/>
        </p:nvSpPr>
        <p:spPr bwMode="auto">
          <a:xfrm>
            <a:off x="2362200" y="3429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sp>
        <p:nvSpPr>
          <p:cNvPr id="44050" name="Text Box 16"/>
          <p:cNvSpPr txBox="1">
            <a:spLocks noChangeArrowheads="1"/>
          </p:cNvSpPr>
          <p:nvPr/>
        </p:nvSpPr>
        <p:spPr bwMode="auto">
          <a:xfrm>
            <a:off x="5381625" y="36576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$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9361" name="Text Box 17"/>
              <p:cNvSpPr txBox="1">
                <a:spLocks noChangeArrowheads="1"/>
              </p:cNvSpPr>
              <p:nvPr/>
            </p:nvSpPr>
            <p:spPr bwMode="auto">
              <a:xfrm>
                <a:off x="2057400" y="5348288"/>
                <a:ext cx="495300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Language of this DPDA is </a:t>
                </a:r>
                <a:r>
                  <a:rPr lang="en-US" altLang="en-US" sz="2800" dirty="0">
                    <a:solidFill>
                      <a:srgbClr val="FF0000"/>
                    </a:solidFill>
                  </a:rPr>
                  <a:t>{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solidFill>
                          <a:srgbClr val="FF0000"/>
                        </a:solidFill>
                        <a:latin typeface="Cambria Math" charset="0"/>
                      </a:rPr>
                      <m:t>𝜖</m:t>
                    </m:r>
                  </m:oMath>
                </a14:m>
                <a:r>
                  <a:rPr lang="en-US" altLang="en-US" sz="2800" dirty="0">
                    <a:solidFill>
                      <a:srgbClr val="FF0000"/>
                    </a:solidFill>
                  </a:rPr>
                  <a:t>}</a:t>
                </a:r>
                <a:endParaRPr lang="en-US" altLang="en-US" sz="2800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9361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5348288"/>
                <a:ext cx="495300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2586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052" name="Oval 18"/>
          <p:cNvSpPr>
            <a:spLocks noChangeArrowheads="1"/>
          </p:cNvSpPr>
          <p:nvPr/>
        </p:nvSpPr>
        <p:spPr bwMode="auto">
          <a:xfrm>
            <a:off x="6934200" y="2438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4053" name="AutoShape 19"/>
          <p:cNvCxnSpPr>
            <a:cxnSpLocks noChangeShapeType="1"/>
            <a:stCxn id="44040" idx="6"/>
            <a:endCxn id="44052" idx="2"/>
          </p:cNvCxnSpPr>
          <p:nvPr/>
        </p:nvCxnSpPr>
        <p:spPr bwMode="auto">
          <a:xfrm>
            <a:off x="5181600" y="2781300"/>
            <a:ext cx="175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4" name="Text Box 20"/>
          <p:cNvSpPr txBox="1">
            <a:spLocks noChangeArrowheads="1"/>
          </p:cNvSpPr>
          <p:nvPr/>
        </p:nvSpPr>
        <p:spPr bwMode="auto">
          <a:xfrm>
            <a:off x="5486400" y="28035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■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</a:p>
        </p:txBody>
      </p:sp>
      <p:sp>
        <p:nvSpPr>
          <p:cNvPr id="44055" name="Oval 21"/>
          <p:cNvSpPr>
            <a:spLocks noChangeArrowheads="1"/>
          </p:cNvSpPr>
          <p:nvPr/>
        </p:nvSpPr>
        <p:spPr bwMode="auto">
          <a:xfrm>
            <a:off x="1828800" y="40386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4056" name="AutoShape 22"/>
          <p:cNvCxnSpPr>
            <a:cxnSpLocks noChangeShapeType="1"/>
            <a:stCxn id="44037" idx="4"/>
            <a:endCxn id="44055" idx="0"/>
          </p:cNvCxnSpPr>
          <p:nvPr/>
        </p:nvCxnSpPr>
        <p:spPr bwMode="auto">
          <a:xfrm>
            <a:off x="2143125" y="3152775"/>
            <a:ext cx="28575" cy="857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7" name="Text Box 23"/>
          <p:cNvSpPr txBox="1">
            <a:spLocks noChangeArrowheads="1"/>
          </p:cNvSpPr>
          <p:nvPr/>
        </p:nvSpPr>
        <p:spPr bwMode="auto">
          <a:xfrm>
            <a:off x="1066800" y="3429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800"/>
              <a:t>■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</a:t>
            </a:r>
            <a:r>
              <a:rPr lang="el-GR" altLang="en-US" sz="2000"/>
              <a:t>ε</a:t>
            </a:r>
            <a:endParaRPr lang="en-US" altLang="en-US" sz="2000"/>
          </a:p>
        </p:txBody>
      </p:sp>
      <p:cxnSp>
        <p:nvCxnSpPr>
          <p:cNvPr id="44058" name="AutoShape 10"/>
          <p:cNvCxnSpPr>
            <a:cxnSpLocks noChangeShapeType="1"/>
            <a:stCxn id="44055" idx="6"/>
            <a:endCxn id="44055" idx="5"/>
          </p:cNvCxnSpPr>
          <p:nvPr/>
        </p:nvCxnSpPr>
        <p:spPr bwMode="auto">
          <a:xfrm flipH="1">
            <a:off x="2414588" y="4381500"/>
            <a:ext cx="100012" cy="242888"/>
          </a:xfrm>
          <a:prstGeom prst="curvedConnector4">
            <a:avLst>
              <a:gd name="adj1" fmla="val -227616"/>
              <a:gd name="adj2" fmla="val 23570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9" name="Text Box 16"/>
          <p:cNvSpPr txBox="1">
            <a:spLocks noChangeArrowheads="1"/>
          </p:cNvSpPr>
          <p:nvPr/>
        </p:nvSpPr>
        <p:spPr bwMode="auto">
          <a:xfrm>
            <a:off x="2743200" y="45720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</a:t>
            </a:r>
            <a:r>
              <a:rPr lang="el-GR" altLang="en-US" sz="2000"/>
              <a:t>ε</a:t>
            </a:r>
            <a:r>
              <a:rPr lang="en-US" altLang="en-US" sz="2000"/>
              <a:t> </a:t>
            </a:r>
            <a:r>
              <a:rPr lang="el-GR" altLang="en-US" sz="2000"/>
              <a:t>→</a:t>
            </a:r>
            <a:r>
              <a:rPr lang="en-US" altLang="en-US" sz="2000"/>
              <a:t> $</a:t>
            </a:r>
          </a:p>
        </p:txBody>
      </p:sp>
    </p:spTree>
    <p:extLst>
      <p:ext uri="{BB962C8B-B14F-4D97-AF65-F5344CB8AC3E}">
        <p14:creationId xmlns:p14="http://schemas.microsoft.com/office/powerpoint/2010/main" val="184720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E9CD32-2EB0-684F-AD2D-9BB84B3967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>
                <a:ea typeface="ヒラギノ角ゴ Pro W3" charset="-128"/>
              </a:rPr>
              <a:t>Proof:</a:t>
            </a:r>
          </a:p>
          <a:p>
            <a:pPr lvl="1"/>
            <a:r>
              <a:rPr lang="en-US" altLang="en-US" dirty="0">
                <a:ea typeface="ヒラギノ角ゴ Pro W3" charset="-128"/>
              </a:rPr>
              <a:t>convert machine into “normal form”</a:t>
            </a:r>
          </a:p>
          <a:p>
            <a:pPr lvl="2"/>
            <a:r>
              <a:rPr lang="en-US" altLang="en-US" dirty="0">
                <a:solidFill>
                  <a:schemeClr val="accent2"/>
                </a:solidFill>
                <a:ea typeface="ヒラギノ角ゴ Pro W3" charset="-128"/>
              </a:rPr>
              <a:t>always reads to end of input</a:t>
            </a:r>
          </a:p>
          <a:p>
            <a:pPr lvl="2"/>
            <a:r>
              <a:rPr lang="en-US" altLang="en-US" dirty="0">
                <a:solidFill>
                  <a:schemeClr val="accent2"/>
                </a:solidFill>
                <a:ea typeface="ヒラギノ角ゴ Pro W3" charset="-128"/>
              </a:rPr>
              <a:t>always enters either an accept state or single distinguished “reject” state, and stay there</a:t>
            </a:r>
          </a:p>
          <a:p>
            <a:pPr lvl="1"/>
            <a:r>
              <a:rPr lang="en-US" altLang="en-US" dirty="0">
                <a:ea typeface="ヒラギノ角ゴ Pro W3" charset="-128"/>
              </a:rPr>
              <a:t>step 1: keep track of when we have read to end of input</a:t>
            </a:r>
          </a:p>
          <a:p>
            <a:pPr lvl="1"/>
            <a:r>
              <a:rPr lang="en-US" altLang="en-US" dirty="0">
                <a:ea typeface="ヒラギノ角ゴ Pro W3" charset="-128"/>
              </a:rPr>
              <a:t>step 2: eliminate infinite loops</a:t>
            </a:r>
          </a:p>
        </p:txBody>
      </p:sp>
    </p:spTree>
    <p:extLst>
      <p:ext uri="{BB962C8B-B14F-4D97-AF65-F5344CB8AC3E}">
        <p14:creationId xmlns:p14="http://schemas.microsoft.com/office/powerpoint/2010/main" val="1649282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19F6DC-C25D-3047-99A5-41A14FFEC17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>
                <a:ea typeface="ヒラギノ角ゴ Pro W3" charset="-128"/>
              </a:rPr>
              <a:t>step 1: keep track of when we have read to end of input</a:t>
            </a:r>
          </a:p>
        </p:txBody>
      </p:sp>
      <p:sp>
        <p:nvSpPr>
          <p:cNvPr id="48134" name="Oval 4"/>
          <p:cNvSpPr>
            <a:spLocks noChangeArrowheads="1"/>
          </p:cNvSpPr>
          <p:nvPr/>
        </p:nvSpPr>
        <p:spPr bwMode="auto">
          <a:xfrm>
            <a:off x="1371600" y="301783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1600200" y="38862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36" name="Oval 6"/>
          <p:cNvSpPr>
            <a:spLocks noChangeArrowheads="1"/>
          </p:cNvSpPr>
          <p:nvPr/>
        </p:nvSpPr>
        <p:spPr bwMode="auto">
          <a:xfrm>
            <a:off x="2438400" y="3048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8137" name="Oval 7"/>
          <p:cNvSpPr>
            <a:spLocks noChangeArrowheads="1"/>
          </p:cNvSpPr>
          <p:nvPr/>
        </p:nvSpPr>
        <p:spPr bwMode="auto">
          <a:xfrm>
            <a:off x="24384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8138" name="AutoShape 8"/>
          <p:cNvCxnSpPr>
            <a:cxnSpLocks noChangeShapeType="1"/>
            <a:stCxn id="48136" idx="4"/>
            <a:endCxn id="48137" idx="0"/>
          </p:cNvCxnSpPr>
          <p:nvPr/>
        </p:nvCxnSpPr>
        <p:spPr bwMode="auto">
          <a:xfrm>
            <a:off x="2781300" y="3733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9" name="Text Box 9"/>
          <p:cNvSpPr txBox="1">
            <a:spLocks noChangeArrowheads="1"/>
          </p:cNvSpPr>
          <p:nvPr/>
        </p:nvSpPr>
        <p:spPr bwMode="auto">
          <a:xfrm>
            <a:off x="2743200" y="36576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■, ? </a:t>
            </a:r>
            <a:r>
              <a:rPr lang="el-GR" altLang="en-US" sz="2000"/>
              <a:t>→</a:t>
            </a:r>
            <a:r>
              <a:rPr lang="en-US" altLang="en-US" sz="2000"/>
              <a:t> ?</a:t>
            </a:r>
            <a:endParaRPr lang="el-GR" altLang="en-US" sz="2000"/>
          </a:p>
        </p:txBody>
      </p:sp>
      <p:cxnSp>
        <p:nvCxnSpPr>
          <p:cNvPr id="48140" name="AutoShape 10"/>
          <p:cNvCxnSpPr>
            <a:cxnSpLocks noChangeShapeType="1"/>
            <a:endCxn id="48134" idx="2"/>
          </p:cNvCxnSpPr>
          <p:nvPr/>
        </p:nvCxnSpPr>
        <p:spPr bwMode="auto">
          <a:xfrm>
            <a:off x="790575" y="3322638"/>
            <a:ext cx="581025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41" name="Text Box 11"/>
          <p:cNvSpPr txBox="1">
            <a:spLocks noChangeArrowheads="1"/>
          </p:cNvSpPr>
          <p:nvPr/>
        </p:nvSpPr>
        <p:spPr bwMode="auto">
          <a:xfrm>
            <a:off x="1524000" y="31543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0</a:t>
            </a:r>
            <a:endParaRPr lang="en-US" altLang="en-US" sz="2000"/>
          </a:p>
        </p:txBody>
      </p:sp>
      <p:sp>
        <p:nvSpPr>
          <p:cNvPr id="48142" name="Text Box 12"/>
          <p:cNvSpPr txBox="1">
            <a:spLocks noChangeArrowheads="1"/>
          </p:cNvSpPr>
          <p:nvPr/>
        </p:nvSpPr>
        <p:spPr bwMode="auto">
          <a:xfrm>
            <a:off x="2590800" y="31543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1</a:t>
            </a:r>
            <a:endParaRPr lang="en-US" altLang="en-US" sz="2000"/>
          </a:p>
        </p:txBody>
      </p:sp>
      <p:sp>
        <p:nvSpPr>
          <p:cNvPr id="48143" name="Text Box 13"/>
          <p:cNvSpPr txBox="1">
            <a:spLocks noChangeArrowheads="1"/>
          </p:cNvSpPr>
          <p:nvPr/>
        </p:nvSpPr>
        <p:spPr bwMode="auto">
          <a:xfrm>
            <a:off x="1752600" y="3962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3</a:t>
            </a:r>
            <a:endParaRPr lang="en-US" altLang="en-US" sz="2000"/>
          </a:p>
        </p:txBody>
      </p:sp>
      <p:sp>
        <p:nvSpPr>
          <p:cNvPr id="48144" name="Text Box 14"/>
          <p:cNvSpPr txBox="1">
            <a:spLocks noChangeArrowheads="1"/>
          </p:cNvSpPr>
          <p:nvPr/>
        </p:nvSpPr>
        <p:spPr bwMode="auto">
          <a:xfrm>
            <a:off x="2590800" y="428148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2</a:t>
            </a:r>
            <a:endParaRPr lang="en-US" altLang="en-US" sz="2000"/>
          </a:p>
        </p:txBody>
      </p:sp>
      <p:sp>
        <p:nvSpPr>
          <p:cNvPr id="48145" name="AutoShape 15"/>
          <p:cNvSpPr>
            <a:spLocks noChangeArrowheads="1"/>
          </p:cNvSpPr>
          <p:nvPr/>
        </p:nvSpPr>
        <p:spPr bwMode="auto">
          <a:xfrm>
            <a:off x="1143000" y="2743200"/>
            <a:ext cx="2819400" cy="2438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73456" name="Oval 16"/>
          <p:cNvSpPr>
            <a:spLocks noChangeArrowheads="1"/>
          </p:cNvSpPr>
          <p:nvPr/>
        </p:nvSpPr>
        <p:spPr bwMode="auto">
          <a:xfrm>
            <a:off x="5105400" y="301783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73457" name="Oval 17"/>
          <p:cNvSpPr>
            <a:spLocks noChangeArrowheads="1"/>
          </p:cNvSpPr>
          <p:nvPr/>
        </p:nvSpPr>
        <p:spPr bwMode="auto">
          <a:xfrm>
            <a:off x="5334000" y="38862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73458" name="Oval 18"/>
          <p:cNvSpPr>
            <a:spLocks noChangeArrowheads="1"/>
          </p:cNvSpPr>
          <p:nvPr/>
        </p:nvSpPr>
        <p:spPr bwMode="auto">
          <a:xfrm>
            <a:off x="6172200" y="3048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73459" name="Oval 19"/>
          <p:cNvSpPr>
            <a:spLocks noChangeArrowheads="1"/>
          </p:cNvSpPr>
          <p:nvPr/>
        </p:nvSpPr>
        <p:spPr bwMode="auto">
          <a:xfrm>
            <a:off x="61722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573460" name="AutoShape 20"/>
          <p:cNvCxnSpPr>
            <a:cxnSpLocks noChangeShapeType="1"/>
            <a:stCxn id="573458" idx="4"/>
            <a:endCxn id="573459" idx="0"/>
          </p:cNvCxnSpPr>
          <p:nvPr/>
        </p:nvCxnSpPr>
        <p:spPr bwMode="auto">
          <a:xfrm>
            <a:off x="6515100" y="3733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461" name="Text Box 21"/>
          <p:cNvSpPr txBox="1">
            <a:spLocks noChangeArrowheads="1"/>
          </p:cNvSpPr>
          <p:nvPr/>
        </p:nvSpPr>
        <p:spPr bwMode="auto">
          <a:xfrm>
            <a:off x="6477000" y="36576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■, ? </a:t>
            </a:r>
            <a:r>
              <a:rPr lang="el-GR" altLang="en-US" sz="2000"/>
              <a:t>→</a:t>
            </a:r>
            <a:r>
              <a:rPr lang="en-US" altLang="en-US" sz="2000"/>
              <a:t> ?</a:t>
            </a:r>
            <a:endParaRPr lang="el-GR" altLang="en-US" sz="2000"/>
          </a:p>
        </p:txBody>
      </p:sp>
      <p:sp>
        <p:nvSpPr>
          <p:cNvPr id="573462" name="Text Box 22"/>
          <p:cNvSpPr txBox="1">
            <a:spLocks noChangeArrowheads="1"/>
          </p:cNvSpPr>
          <p:nvPr/>
        </p:nvSpPr>
        <p:spPr bwMode="auto">
          <a:xfrm>
            <a:off x="51054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0</a:t>
            </a:r>
            <a:r>
              <a:rPr lang="en-US" altLang="en-US" sz="2000"/>
              <a:t>’</a:t>
            </a:r>
          </a:p>
        </p:txBody>
      </p:sp>
      <p:sp>
        <p:nvSpPr>
          <p:cNvPr id="573463" name="Text Box 23"/>
          <p:cNvSpPr txBox="1">
            <a:spLocks noChangeArrowheads="1"/>
          </p:cNvSpPr>
          <p:nvPr/>
        </p:nvSpPr>
        <p:spPr bwMode="auto">
          <a:xfrm>
            <a:off x="6248400" y="31543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1</a:t>
            </a:r>
            <a:r>
              <a:rPr lang="en-US" altLang="en-US" sz="2000"/>
              <a:t>’</a:t>
            </a:r>
          </a:p>
        </p:txBody>
      </p:sp>
      <p:sp>
        <p:nvSpPr>
          <p:cNvPr id="573464" name="Text Box 24"/>
          <p:cNvSpPr txBox="1">
            <a:spLocks noChangeArrowheads="1"/>
          </p:cNvSpPr>
          <p:nvPr/>
        </p:nvSpPr>
        <p:spPr bwMode="auto">
          <a:xfrm>
            <a:off x="54102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3</a:t>
            </a:r>
            <a:r>
              <a:rPr lang="en-US" altLang="en-US" sz="2000"/>
              <a:t>’</a:t>
            </a:r>
          </a:p>
        </p:txBody>
      </p:sp>
      <p:sp>
        <p:nvSpPr>
          <p:cNvPr id="573465" name="Text Box 25"/>
          <p:cNvSpPr txBox="1">
            <a:spLocks noChangeArrowheads="1"/>
          </p:cNvSpPr>
          <p:nvPr/>
        </p:nvSpPr>
        <p:spPr bwMode="auto">
          <a:xfrm>
            <a:off x="6172200" y="4281488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2</a:t>
            </a:r>
            <a:r>
              <a:rPr lang="en-US" altLang="en-US" sz="2000"/>
              <a:t>’</a:t>
            </a:r>
          </a:p>
        </p:txBody>
      </p:sp>
      <p:sp>
        <p:nvSpPr>
          <p:cNvPr id="573466" name="AutoShape 26"/>
          <p:cNvSpPr>
            <a:spLocks noChangeArrowheads="1"/>
          </p:cNvSpPr>
          <p:nvPr/>
        </p:nvSpPr>
        <p:spPr bwMode="auto">
          <a:xfrm>
            <a:off x="4876800" y="2743200"/>
            <a:ext cx="2819400" cy="2438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13794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6" grpId="0" animBg="1"/>
      <p:bldP spid="573457" grpId="0" animBg="1"/>
      <p:bldP spid="573458" grpId="0" animBg="1"/>
      <p:bldP spid="573459" grpId="0" animBg="1"/>
      <p:bldP spid="573461" grpId="0"/>
      <p:bldP spid="573462" grpId="0"/>
      <p:bldP spid="573463" grpId="0"/>
      <p:bldP spid="573464" grpId="0"/>
      <p:bldP spid="573465" grpId="0"/>
      <p:bldP spid="57346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3BAC89-21E2-AF4D-9C01-F6C6764152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50180" name="AutoShape 2"/>
          <p:cNvSpPr>
            <a:spLocks noChangeArrowheads="1"/>
          </p:cNvSpPr>
          <p:nvPr/>
        </p:nvSpPr>
        <p:spPr bwMode="auto">
          <a:xfrm>
            <a:off x="1143000" y="2743200"/>
            <a:ext cx="2819400" cy="2438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1" name="AutoShape 3"/>
          <p:cNvSpPr>
            <a:spLocks noChangeArrowheads="1"/>
          </p:cNvSpPr>
          <p:nvPr/>
        </p:nvSpPr>
        <p:spPr bwMode="auto">
          <a:xfrm>
            <a:off x="4876800" y="2743200"/>
            <a:ext cx="2819400" cy="2438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01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>
                <a:ea typeface="ヒラギノ角ゴ Pro W3" charset="-128"/>
              </a:rPr>
              <a:t>step 1: keep track of when we have read to end of input</a:t>
            </a:r>
          </a:p>
        </p:txBody>
      </p:sp>
      <p:sp>
        <p:nvSpPr>
          <p:cNvPr id="50184" name="Oval 6"/>
          <p:cNvSpPr>
            <a:spLocks noChangeArrowheads="1"/>
          </p:cNvSpPr>
          <p:nvPr/>
        </p:nvSpPr>
        <p:spPr bwMode="auto">
          <a:xfrm>
            <a:off x="1371600" y="301783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5" name="Oval 7"/>
          <p:cNvSpPr>
            <a:spLocks noChangeArrowheads="1"/>
          </p:cNvSpPr>
          <p:nvPr/>
        </p:nvSpPr>
        <p:spPr bwMode="auto">
          <a:xfrm>
            <a:off x="1600200" y="3886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6" name="Oval 8"/>
          <p:cNvSpPr>
            <a:spLocks noChangeArrowheads="1"/>
          </p:cNvSpPr>
          <p:nvPr/>
        </p:nvSpPr>
        <p:spPr bwMode="auto">
          <a:xfrm>
            <a:off x="2438400" y="3048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7" name="Oval 9"/>
          <p:cNvSpPr>
            <a:spLocks noChangeArrowheads="1"/>
          </p:cNvSpPr>
          <p:nvPr/>
        </p:nvSpPr>
        <p:spPr bwMode="auto">
          <a:xfrm>
            <a:off x="24384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88" name="Text Box 10"/>
          <p:cNvSpPr txBox="1">
            <a:spLocks noChangeArrowheads="1"/>
          </p:cNvSpPr>
          <p:nvPr/>
        </p:nvSpPr>
        <p:spPr bwMode="auto">
          <a:xfrm>
            <a:off x="3429000" y="3032125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■, ? </a:t>
            </a:r>
            <a:r>
              <a:rPr lang="el-GR" altLang="en-US" sz="2000">
                <a:solidFill>
                  <a:srgbClr val="FF0000"/>
                </a:solidFill>
              </a:rPr>
              <a:t>→</a:t>
            </a:r>
            <a:r>
              <a:rPr lang="en-US" altLang="en-US" sz="2000">
                <a:solidFill>
                  <a:srgbClr val="FF0000"/>
                </a:solidFill>
              </a:rPr>
              <a:t> ?</a:t>
            </a:r>
            <a:endParaRPr lang="el-GR" altLang="en-US" sz="2000">
              <a:solidFill>
                <a:srgbClr val="FF0000"/>
              </a:solidFill>
            </a:endParaRPr>
          </a:p>
        </p:txBody>
      </p:sp>
      <p:cxnSp>
        <p:nvCxnSpPr>
          <p:cNvPr id="50189" name="AutoShape 11"/>
          <p:cNvCxnSpPr>
            <a:cxnSpLocks noChangeShapeType="1"/>
            <a:endCxn id="50184" idx="2"/>
          </p:cNvCxnSpPr>
          <p:nvPr/>
        </p:nvCxnSpPr>
        <p:spPr bwMode="auto">
          <a:xfrm>
            <a:off x="790575" y="3322638"/>
            <a:ext cx="581025" cy="38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90" name="Text Box 12"/>
          <p:cNvSpPr txBox="1">
            <a:spLocks noChangeArrowheads="1"/>
          </p:cNvSpPr>
          <p:nvPr/>
        </p:nvSpPr>
        <p:spPr bwMode="auto">
          <a:xfrm>
            <a:off x="1524000" y="31543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0</a:t>
            </a:r>
            <a:endParaRPr lang="en-US" altLang="en-US" sz="2000"/>
          </a:p>
        </p:txBody>
      </p:sp>
      <p:sp>
        <p:nvSpPr>
          <p:cNvPr id="50191" name="Text Box 13"/>
          <p:cNvSpPr txBox="1">
            <a:spLocks noChangeArrowheads="1"/>
          </p:cNvSpPr>
          <p:nvPr/>
        </p:nvSpPr>
        <p:spPr bwMode="auto">
          <a:xfrm>
            <a:off x="2590800" y="31543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1</a:t>
            </a:r>
            <a:endParaRPr lang="en-US" altLang="en-US" sz="2000"/>
          </a:p>
        </p:txBody>
      </p:sp>
      <p:sp>
        <p:nvSpPr>
          <p:cNvPr id="50192" name="Text Box 14"/>
          <p:cNvSpPr txBox="1">
            <a:spLocks noChangeArrowheads="1"/>
          </p:cNvSpPr>
          <p:nvPr/>
        </p:nvSpPr>
        <p:spPr bwMode="auto">
          <a:xfrm>
            <a:off x="1752600" y="3962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3</a:t>
            </a:r>
            <a:endParaRPr lang="en-US" altLang="en-US" sz="2000"/>
          </a:p>
        </p:txBody>
      </p:sp>
      <p:sp>
        <p:nvSpPr>
          <p:cNvPr id="50193" name="Text Box 15"/>
          <p:cNvSpPr txBox="1">
            <a:spLocks noChangeArrowheads="1"/>
          </p:cNvSpPr>
          <p:nvPr/>
        </p:nvSpPr>
        <p:spPr bwMode="auto">
          <a:xfrm>
            <a:off x="2590800" y="428148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2</a:t>
            </a:r>
            <a:endParaRPr lang="en-US" altLang="en-US" sz="2000"/>
          </a:p>
        </p:txBody>
      </p:sp>
      <p:sp>
        <p:nvSpPr>
          <p:cNvPr id="50194" name="Oval 16"/>
          <p:cNvSpPr>
            <a:spLocks noChangeArrowheads="1"/>
          </p:cNvSpPr>
          <p:nvPr/>
        </p:nvSpPr>
        <p:spPr bwMode="auto">
          <a:xfrm>
            <a:off x="5105400" y="3017838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95" name="Oval 17"/>
          <p:cNvSpPr>
            <a:spLocks noChangeArrowheads="1"/>
          </p:cNvSpPr>
          <p:nvPr/>
        </p:nvSpPr>
        <p:spPr bwMode="auto">
          <a:xfrm>
            <a:off x="5334000" y="3886200"/>
            <a:ext cx="685800" cy="68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96" name="Oval 18"/>
          <p:cNvSpPr>
            <a:spLocks noChangeArrowheads="1"/>
          </p:cNvSpPr>
          <p:nvPr/>
        </p:nvSpPr>
        <p:spPr bwMode="auto">
          <a:xfrm>
            <a:off x="6172200" y="3048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0197" name="Oval 19"/>
          <p:cNvSpPr>
            <a:spLocks noChangeArrowheads="1"/>
          </p:cNvSpPr>
          <p:nvPr/>
        </p:nvSpPr>
        <p:spPr bwMode="auto">
          <a:xfrm>
            <a:off x="6172200" y="4191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50198" name="AutoShape 20"/>
          <p:cNvCxnSpPr>
            <a:cxnSpLocks noChangeShapeType="1"/>
            <a:stCxn id="50196" idx="4"/>
            <a:endCxn id="50197" idx="0"/>
          </p:cNvCxnSpPr>
          <p:nvPr/>
        </p:nvCxnSpPr>
        <p:spPr bwMode="auto">
          <a:xfrm>
            <a:off x="6515100" y="3733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99" name="Text Box 21"/>
          <p:cNvSpPr txBox="1">
            <a:spLocks noChangeArrowheads="1"/>
          </p:cNvSpPr>
          <p:nvPr/>
        </p:nvSpPr>
        <p:spPr bwMode="auto">
          <a:xfrm>
            <a:off x="6477000" y="3657600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■, ? </a:t>
            </a:r>
            <a:r>
              <a:rPr lang="el-GR" altLang="en-US" sz="2000"/>
              <a:t>→</a:t>
            </a:r>
            <a:r>
              <a:rPr lang="en-US" altLang="en-US" sz="2000"/>
              <a:t> ?</a:t>
            </a:r>
            <a:endParaRPr lang="el-GR" altLang="en-US" sz="2000"/>
          </a:p>
        </p:txBody>
      </p:sp>
      <p:sp>
        <p:nvSpPr>
          <p:cNvPr id="50200" name="Text Box 22"/>
          <p:cNvSpPr txBox="1">
            <a:spLocks noChangeArrowheads="1"/>
          </p:cNvSpPr>
          <p:nvPr/>
        </p:nvSpPr>
        <p:spPr bwMode="auto">
          <a:xfrm>
            <a:off x="5105400" y="3124200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0</a:t>
            </a:r>
            <a:r>
              <a:rPr lang="en-US" altLang="en-US" sz="2000"/>
              <a:t>’</a:t>
            </a:r>
          </a:p>
        </p:txBody>
      </p:sp>
      <p:sp>
        <p:nvSpPr>
          <p:cNvPr id="50201" name="Text Box 23"/>
          <p:cNvSpPr txBox="1">
            <a:spLocks noChangeArrowheads="1"/>
          </p:cNvSpPr>
          <p:nvPr/>
        </p:nvSpPr>
        <p:spPr bwMode="auto">
          <a:xfrm>
            <a:off x="6248400" y="3154363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1</a:t>
            </a:r>
            <a:r>
              <a:rPr lang="en-US" altLang="en-US" sz="2000"/>
              <a:t>’</a:t>
            </a:r>
          </a:p>
        </p:txBody>
      </p:sp>
      <p:sp>
        <p:nvSpPr>
          <p:cNvPr id="50202" name="Text Box 24"/>
          <p:cNvSpPr txBox="1">
            <a:spLocks noChangeArrowheads="1"/>
          </p:cNvSpPr>
          <p:nvPr/>
        </p:nvSpPr>
        <p:spPr bwMode="auto">
          <a:xfrm>
            <a:off x="54102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3</a:t>
            </a:r>
            <a:r>
              <a:rPr lang="en-US" altLang="en-US" sz="2000"/>
              <a:t>’</a:t>
            </a:r>
          </a:p>
        </p:txBody>
      </p:sp>
      <p:sp>
        <p:nvSpPr>
          <p:cNvPr id="50203" name="Text Box 25"/>
          <p:cNvSpPr txBox="1">
            <a:spLocks noChangeArrowheads="1"/>
          </p:cNvSpPr>
          <p:nvPr/>
        </p:nvSpPr>
        <p:spPr bwMode="auto">
          <a:xfrm>
            <a:off x="6172200" y="4281488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q</a:t>
            </a:r>
            <a:r>
              <a:rPr lang="en-US" altLang="en-US" sz="2000" baseline="-25000"/>
              <a:t>2</a:t>
            </a:r>
            <a:r>
              <a:rPr lang="en-US" altLang="en-US" sz="2000"/>
              <a:t>’</a:t>
            </a:r>
          </a:p>
        </p:txBody>
      </p:sp>
      <p:cxnSp>
        <p:nvCxnSpPr>
          <p:cNvPr id="50204" name="AutoShape 26"/>
          <p:cNvCxnSpPr>
            <a:cxnSpLocks noChangeShapeType="1"/>
            <a:stCxn id="50186" idx="6"/>
            <a:endCxn id="50197" idx="0"/>
          </p:cNvCxnSpPr>
          <p:nvPr/>
        </p:nvCxnSpPr>
        <p:spPr bwMode="auto">
          <a:xfrm>
            <a:off x="3124200" y="3390900"/>
            <a:ext cx="3390900" cy="800100"/>
          </a:xfrm>
          <a:prstGeom prst="curvedConnector2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5515" name="Text Box 27"/>
          <p:cNvSpPr txBox="1">
            <a:spLocks noChangeArrowheads="1"/>
          </p:cNvSpPr>
          <p:nvPr/>
        </p:nvSpPr>
        <p:spPr bwMode="auto">
          <a:xfrm>
            <a:off x="609600" y="5181600"/>
            <a:ext cx="784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for accept state q’: replace outgoing “</a:t>
            </a:r>
            <a:r>
              <a:rPr lang="el-GR" altLang="en-US" sz="2800"/>
              <a:t>ε</a:t>
            </a:r>
            <a:r>
              <a:rPr lang="en-US" altLang="en-US" sz="2800"/>
              <a:t>, ? → ?” transition with self-loop with same label </a:t>
            </a:r>
          </a:p>
        </p:txBody>
      </p:sp>
    </p:spTree>
    <p:extLst>
      <p:ext uri="{BB962C8B-B14F-4D97-AF65-F5344CB8AC3E}">
        <p14:creationId xmlns:p14="http://schemas.microsoft.com/office/powerpoint/2010/main" val="211716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5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DAB878-4287-C94A-8707-6C5BDD5912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>
                <a:ea typeface="ヒラギノ角ゴ Pro W3" charset="-128"/>
              </a:rPr>
              <a:t>step 2: eliminate infinite loops</a:t>
            </a:r>
          </a:p>
          <a:p>
            <a:pPr lvl="1"/>
            <a:endParaRPr lang="en-US" altLang="en-US">
              <a:ea typeface="ヒラギノ角ゴ Pro W3" charset="-128"/>
            </a:endParaRPr>
          </a:p>
          <a:p>
            <a:pPr lvl="1"/>
            <a:r>
              <a:rPr lang="en-US" altLang="en-US">
                <a:ea typeface="ヒラギノ角ゴ Pro W3" charset="-128"/>
              </a:rPr>
              <a:t>add new “reject” states</a:t>
            </a:r>
          </a:p>
        </p:txBody>
      </p:sp>
      <p:sp>
        <p:nvSpPr>
          <p:cNvPr id="52230" name="Oval 4"/>
          <p:cNvSpPr>
            <a:spLocks noChangeArrowheads="1"/>
          </p:cNvSpPr>
          <p:nvPr/>
        </p:nvSpPr>
        <p:spPr bwMode="auto">
          <a:xfrm>
            <a:off x="2209800" y="4038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1" name="Oval 5"/>
          <p:cNvSpPr>
            <a:spLocks noChangeArrowheads="1"/>
          </p:cNvSpPr>
          <p:nvPr/>
        </p:nvSpPr>
        <p:spPr bwMode="auto">
          <a:xfrm>
            <a:off x="4114800" y="4038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4267200" y="41449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r’</a:t>
            </a:r>
          </a:p>
        </p:txBody>
      </p:sp>
      <p:sp>
        <p:nvSpPr>
          <p:cNvPr id="52233" name="Text Box 7"/>
          <p:cNvSpPr txBox="1">
            <a:spLocks noChangeArrowheads="1"/>
          </p:cNvSpPr>
          <p:nvPr/>
        </p:nvSpPr>
        <p:spPr bwMode="auto">
          <a:xfrm>
            <a:off x="2362200" y="41751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r</a:t>
            </a:r>
          </a:p>
        </p:txBody>
      </p:sp>
      <p:cxnSp>
        <p:nvCxnSpPr>
          <p:cNvPr id="52234" name="AutoShape 8"/>
          <p:cNvCxnSpPr>
            <a:cxnSpLocks noChangeShapeType="1"/>
            <a:stCxn id="52230" idx="1"/>
            <a:endCxn id="52230" idx="0"/>
          </p:cNvCxnSpPr>
          <p:nvPr/>
        </p:nvCxnSpPr>
        <p:spPr bwMode="auto">
          <a:xfrm rot="-5400000">
            <a:off x="2381250" y="3967163"/>
            <a:ext cx="100013" cy="242887"/>
          </a:xfrm>
          <a:prstGeom prst="curvedConnector3">
            <a:avLst>
              <a:gd name="adj1" fmla="val 3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35" name="AutoShape 9"/>
          <p:cNvCxnSpPr>
            <a:cxnSpLocks noChangeShapeType="1"/>
            <a:stCxn id="52231" idx="0"/>
            <a:endCxn id="52231" idx="7"/>
          </p:cNvCxnSpPr>
          <p:nvPr/>
        </p:nvCxnSpPr>
        <p:spPr bwMode="auto">
          <a:xfrm rot="5400000" flipV="1">
            <a:off x="4529137" y="3967163"/>
            <a:ext cx="100013" cy="242888"/>
          </a:xfrm>
          <a:prstGeom prst="curvedConnector3">
            <a:avLst>
              <a:gd name="adj1" fmla="val -22856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236" name="AutoShape 10"/>
          <p:cNvCxnSpPr>
            <a:cxnSpLocks noChangeShapeType="1"/>
            <a:stCxn id="52230" idx="5"/>
            <a:endCxn id="52231" idx="3"/>
          </p:cNvCxnSpPr>
          <p:nvPr/>
        </p:nvCxnSpPr>
        <p:spPr bwMode="auto">
          <a:xfrm rot="16200000" flipH="1">
            <a:off x="3504407" y="3915569"/>
            <a:ext cx="1587" cy="1419225"/>
          </a:xfrm>
          <a:prstGeom prst="curvedConnector3">
            <a:avLst>
              <a:gd name="adj1" fmla="val 207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37" name="Text Box 11"/>
          <p:cNvSpPr txBox="1">
            <a:spLocks noChangeArrowheads="1"/>
          </p:cNvSpPr>
          <p:nvPr/>
        </p:nvSpPr>
        <p:spPr bwMode="auto">
          <a:xfrm>
            <a:off x="2057400" y="3413125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a, t </a:t>
            </a:r>
            <a:r>
              <a:rPr lang="el-GR" altLang="en-US" sz="2000"/>
              <a:t>→</a:t>
            </a:r>
            <a:r>
              <a:rPr lang="en-US" altLang="en-US" sz="2000"/>
              <a:t>t  (for all a, t) </a:t>
            </a:r>
            <a:endParaRPr lang="el-GR" altLang="en-US" sz="2000"/>
          </a:p>
        </p:txBody>
      </p:sp>
      <p:sp>
        <p:nvSpPr>
          <p:cNvPr id="52238" name="Text Box 12"/>
          <p:cNvSpPr txBox="1">
            <a:spLocks noChangeArrowheads="1"/>
          </p:cNvSpPr>
          <p:nvPr/>
        </p:nvSpPr>
        <p:spPr bwMode="auto">
          <a:xfrm>
            <a:off x="4648200" y="3641725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t </a:t>
            </a:r>
            <a:r>
              <a:rPr lang="el-GR" altLang="en-US" sz="2000"/>
              <a:t>→</a:t>
            </a:r>
            <a:r>
              <a:rPr lang="en-US" altLang="en-US" sz="2000"/>
              <a:t> t  (for all t) </a:t>
            </a:r>
            <a:endParaRPr lang="el-GR" altLang="en-US" sz="2000"/>
          </a:p>
        </p:txBody>
      </p:sp>
      <p:sp>
        <p:nvSpPr>
          <p:cNvPr id="52239" name="Text Box 13"/>
          <p:cNvSpPr txBox="1">
            <a:spLocks noChangeArrowheads="1"/>
          </p:cNvSpPr>
          <p:nvPr/>
        </p:nvSpPr>
        <p:spPr bwMode="auto">
          <a:xfrm>
            <a:off x="2895600" y="4937125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■</a:t>
            </a:r>
            <a:r>
              <a:rPr lang="en-US" altLang="en-US" sz="2000"/>
              <a:t>, t </a:t>
            </a:r>
            <a:r>
              <a:rPr lang="el-GR" altLang="en-US" sz="2000"/>
              <a:t>→</a:t>
            </a:r>
            <a:r>
              <a:rPr lang="en-US" altLang="en-US" sz="2000"/>
              <a:t> t  (for all t) </a:t>
            </a:r>
            <a:endParaRPr lang="el-GR" altLang="en-US" sz="2000"/>
          </a:p>
        </p:txBody>
      </p:sp>
    </p:spTree>
    <p:extLst>
      <p:ext uri="{BB962C8B-B14F-4D97-AF65-F5344CB8AC3E}">
        <p14:creationId xmlns:p14="http://schemas.microsoft.com/office/powerpoint/2010/main" val="93936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24, 2025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8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A2E43D-97F9-E445-B780-09221252B2C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Chomsky Normal Form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Useful to deal only with CFGs in a simple </a:t>
            </a:r>
            <a:r>
              <a:rPr lang="en-US" altLang="en-US" dirty="0">
                <a:solidFill>
                  <a:schemeClr val="accent2"/>
                </a:solidFill>
              </a:rPr>
              <a:t>normal form</a:t>
            </a:r>
          </a:p>
          <a:p>
            <a:r>
              <a:rPr lang="en-US" altLang="en-US" dirty="0"/>
              <a:t>Most common: </a:t>
            </a:r>
            <a:r>
              <a:rPr lang="en-US" altLang="en-US" sz="2800" dirty="0">
                <a:solidFill>
                  <a:srgbClr val="FF0000"/>
                </a:solidFill>
              </a:rPr>
              <a:t>Chomsky Normal Form (CNF)</a:t>
            </a:r>
          </a:p>
          <a:p>
            <a:r>
              <a:rPr lang="en-US" altLang="en-US" dirty="0"/>
              <a:t>Definition: every production has form</a:t>
            </a:r>
          </a:p>
          <a:p>
            <a:pPr lvl="1" algn="ctr">
              <a:buFontTx/>
              <a:buNone/>
            </a:pPr>
            <a:r>
              <a:rPr lang="en-US" altLang="en-US" dirty="0">
                <a:solidFill>
                  <a:schemeClr val="accent2"/>
                </a:solidFill>
              </a:rPr>
              <a:t>A 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→ BC		or 	S → </a:t>
            </a:r>
            <a:r>
              <a:rPr lang="el-GR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ε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 	or</a:t>
            </a:r>
            <a:endParaRPr lang="el-GR" altLang="en-US" dirty="0">
              <a:solidFill>
                <a:schemeClr val="accent2"/>
              </a:solidFill>
              <a:ea typeface="Arial" charset="0"/>
              <a:cs typeface="Arial" charset="0"/>
            </a:endParaRPr>
          </a:p>
          <a:p>
            <a:pPr lvl="1" algn="ctr">
              <a:buFontTx/>
              <a:buNone/>
            </a:pP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A → a</a:t>
            </a:r>
          </a:p>
          <a:p>
            <a:pPr>
              <a:buFontTx/>
              <a:buNone/>
            </a:pPr>
            <a:r>
              <a:rPr lang="en-US" altLang="en-US" dirty="0">
                <a:ea typeface="Arial" charset="0"/>
                <a:cs typeface="Arial" charset="0"/>
              </a:rPr>
              <a:t>	where 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A, B, C</a:t>
            </a:r>
            <a:r>
              <a:rPr lang="en-US" altLang="en-US" dirty="0">
                <a:ea typeface="Arial" charset="0"/>
                <a:cs typeface="Arial" charset="0"/>
              </a:rPr>
              <a:t> are any non-terminals (and 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B, C</a:t>
            </a:r>
            <a:r>
              <a:rPr lang="en-US" altLang="en-US" dirty="0">
                <a:ea typeface="Arial" charset="0"/>
                <a:cs typeface="Arial" charset="0"/>
              </a:rPr>
              <a:t> are not 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S</a:t>
            </a:r>
            <a:r>
              <a:rPr lang="en-US" altLang="en-US" dirty="0">
                <a:ea typeface="Arial" charset="0"/>
                <a:cs typeface="Arial" charset="0"/>
              </a:rPr>
              <a:t>) and </a:t>
            </a:r>
            <a:r>
              <a:rPr lang="en-US" altLang="en-US" dirty="0">
                <a:solidFill>
                  <a:schemeClr val="accent2"/>
                </a:solidFill>
                <a:ea typeface="Arial" charset="0"/>
                <a:cs typeface="Arial" charset="0"/>
              </a:rPr>
              <a:t>a</a:t>
            </a:r>
            <a:r>
              <a:rPr lang="en-US" altLang="en-US" dirty="0">
                <a:ea typeface="Arial" charset="0"/>
                <a:cs typeface="Arial" charset="0"/>
              </a:rPr>
              <a:t> is any terminal.</a:t>
            </a:r>
          </a:p>
        </p:txBody>
      </p:sp>
    </p:spTree>
    <p:extLst>
      <p:ext uri="{BB962C8B-B14F-4D97-AF65-F5344CB8AC3E}">
        <p14:creationId xmlns:p14="http://schemas.microsoft.com/office/powerpoint/2010/main" val="1433326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6CA501-5107-7C42-B7D5-B592BDC7B3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>
                <a:ea typeface="ヒラギノ角ゴ Pro W3" charset="-128"/>
              </a:rPr>
              <a:t>step 2: eliminate infinite loops</a:t>
            </a:r>
          </a:p>
          <a:p>
            <a:pPr lvl="1"/>
            <a:r>
              <a:rPr lang="en-US" altLang="en-US">
                <a:ea typeface="ヒラギノ角ゴ Pro W3" charset="-128"/>
              </a:rPr>
              <a:t>on input x, if infinite loop, then: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1447800" y="2743200"/>
            <a:ext cx="7010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381000" y="2987675"/>
            <a:ext cx="129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stack height</a:t>
            </a: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3810000" y="44958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time </a:t>
            </a:r>
          </a:p>
        </p:txBody>
      </p:sp>
      <p:sp>
        <p:nvSpPr>
          <p:cNvPr id="54281" name="Line 7"/>
          <p:cNvSpPr>
            <a:spLocks noChangeShapeType="1"/>
          </p:cNvSpPr>
          <p:nvPr/>
        </p:nvSpPr>
        <p:spPr bwMode="auto">
          <a:xfrm>
            <a:off x="4800600" y="47244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2" name="Freeform 8"/>
          <p:cNvSpPr>
            <a:spLocks/>
          </p:cNvSpPr>
          <p:nvPr/>
        </p:nvSpPr>
        <p:spPr bwMode="auto">
          <a:xfrm>
            <a:off x="1447800" y="2959100"/>
            <a:ext cx="7010400" cy="1460500"/>
          </a:xfrm>
          <a:custGeom>
            <a:avLst/>
            <a:gdLst>
              <a:gd name="T0" fmla="*/ 0 w 4416"/>
              <a:gd name="T1" fmla="*/ 2147483646 h 920"/>
              <a:gd name="T2" fmla="*/ 2147483646 w 4416"/>
              <a:gd name="T3" fmla="*/ 2147483646 h 920"/>
              <a:gd name="T4" fmla="*/ 2147483646 w 4416"/>
              <a:gd name="T5" fmla="*/ 2147483646 h 920"/>
              <a:gd name="T6" fmla="*/ 2147483646 w 4416"/>
              <a:gd name="T7" fmla="*/ 2147483646 h 920"/>
              <a:gd name="T8" fmla="*/ 2147483646 w 4416"/>
              <a:gd name="T9" fmla="*/ 2147483646 h 920"/>
              <a:gd name="T10" fmla="*/ 2147483646 w 4416"/>
              <a:gd name="T11" fmla="*/ 2147483646 h 920"/>
              <a:gd name="T12" fmla="*/ 2147483646 w 4416"/>
              <a:gd name="T13" fmla="*/ 2147483646 h 920"/>
              <a:gd name="T14" fmla="*/ 2147483646 w 4416"/>
              <a:gd name="T15" fmla="*/ 2147483646 h 920"/>
              <a:gd name="T16" fmla="*/ 2147483646 w 4416"/>
              <a:gd name="T17" fmla="*/ 2147483646 h 920"/>
              <a:gd name="T18" fmla="*/ 2147483646 w 4416"/>
              <a:gd name="T19" fmla="*/ 2147483646 h 920"/>
              <a:gd name="T20" fmla="*/ 2147483646 w 4416"/>
              <a:gd name="T21" fmla="*/ 2147483646 h 920"/>
              <a:gd name="T22" fmla="*/ 2147483646 w 4416"/>
              <a:gd name="T23" fmla="*/ 2147483646 h 920"/>
              <a:gd name="T24" fmla="*/ 2147483646 w 4416"/>
              <a:gd name="T25" fmla="*/ 2147483646 h 920"/>
              <a:gd name="T26" fmla="*/ 2147483646 w 4416"/>
              <a:gd name="T27" fmla="*/ 2147483646 h 920"/>
              <a:gd name="T28" fmla="*/ 2147483646 w 4416"/>
              <a:gd name="T29" fmla="*/ 2147483646 h 920"/>
              <a:gd name="T30" fmla="*/ 2147483646 w 4416"/>
              <a:gd name="T31" fmla="*/ 2147483646 h 920"/>
              <a:gd name="T32" fmla="*/ 2147483646 w 4416"/>
              <a:gd name="T33" fmla="*/ 2147483646 h 920"/>
              <a:gd name="T34" fmla="*/ 2147483646 w 4416"/>
              <a:gd name="T35" fmla="*/ 2147483646 h 92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416"/>
              <a:gd name="T55" fmla="*/ 0 h 920"/>
              <a:gd name="T56" fmla="*/ 4416 w 4416"/>
              <a:gd name="T57" fmla="*/ 920 h 92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416" h="920">
                <a:moveTo>
                  <a:pt x="0" y="920"/>
                </a:moveTo>
                <a:cubicBezTo>
                  <a:pt x="72" y="812"/>
                  <a:pt x="144" y="704"/>
                  <a:pt x="192" y="680"/>
                </a:cubicBezTo>
                <a:cubicBezTo>
                  <a:pt x="240" y="656"/>
                  <a:pt x="248" y="784"/>
                  <a:pt x="288" y="776"/>
                </a:cubicBezTo>
                <a:cubicBezTo>
                  <a:pt x="328" y="768"/>
                  <a:pt x="392" y="616"/>
                  <a:pt x="432" y="632"/>
                </a:cubicBezTo>
                <a:cubicBezTo>
                  <a:pt x="472" y="648"/>
                  <a:pt x="464" y="912"/>
                  <a:pt x="528" y="872"/>
                </a:cubicBezTo>
                <a:cubicBezTo>
                  <a:pt x="592" y="832"/>
                  <a:pt x="752" y="448"/>
                  <a:pt x="816" y="392"/>
                </a:cubicBezTo>
                <a:cubicBezTo>
                  <a:pt x="880" y="336"/>
                  <a:pt x="840" y="536"/>
                  <a:pt x="912" y="536"/>
                </a:cubicBezTo>
                <a:cubicBezTo>
                  <a:pt x="984" y="536"/>
                  <a:pt x="1136" y="416"/>
                  <a:pt x="1248" y="392"/>
                </a:cubicBezTo>
                <a:cubicBezTo>
                  <a:pt x="1360" y="368"/>
                  <a:pt x="1480" y="440"/>
                  <a:pt x="1584" y="392"/>
                </a:cubicBezTo>
                <a:cubicBezTo>
                  <a:pt x="1688" y="344"/>
                  <a:pt x="1744" y="104"/>
                  <a:pt x="1872" y="104"/>
                </a:cubicBezTo>
                <a:cubicBezTo>
                  <a:pt x="2000" y="104"/>
                  <a:pt x="2184" y="376"/>
                  <a:pt x="2352" y="392"/>
                </a:cubicBezTo>
                <a:cubicBezTo>
                  <a:pt x="2520" y="408"/>
                  <a:pt x="2720" y="248"/>
                  <a:pt x="2880" y="200"/>
                </a:cubicBezTo>
                <a:cubicBezTo>
                  <a:pt x="3040" y="152"/>
                  <a:pt x="3192" y="64"/>
                  <a:pt x="3312" y="104"/>
                </a:cubicBezTo>
                <a:cubicBezTo>
                  <a:pt x="3432" y="144"/>
                  <a:pt x="3488" y="392"/>
                  <a:pt x="3600" y="440"/>
                </a:cubicBezTo>
                <a:cubicBezTo>
                  <a:pt x="3712" y="488"/>
                  <a:pt x="3888" y="456"/>
                  <a:pt x="3984" y="392"/>
                </a:cubicBezTo>
                <a:cubicBezTo>
                  <a:pt x="4080" y="328"/>
                  <a:pt x="4120" y="112"/>
                  <a:pt x="4176" y="56"/>
                </a:cubicBezTo>
                <a:cubicBezTo>
                  <a:pt x="4232" y="0"/>
                  <a:pt x="4280" y="48"/>
                  <a:pt x="4320" y="56"/>
                </a:cubicBezTo>
                <a:cubicBezTo>
                  <a:pt x="4360" y="64"/>
                  <a:pt x="4388" y="84"/>
                  <a:pt x="4416" y="1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Line 9"/>
          <p:cNvSpPr>
            <a:spLocks noChangeShapeType="1"/>
          </p:cNvSpPr>
          <p:nvPr/>
        </p:nvSpPr>
        <p:spPr bwMode="auto">
          <a:xfrm>
            <a:off x="1447800" y="4419600"/>
            <a:ext cx="0" cy="762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4" name="Line 10"/>
          <p:cNvSpPr>
            <a:spLocks noChangeShapeType="1"/>
          </p:cNvSpPr>
          <p:nvPr/>
        </p:nvSpPr>
        <p:spPr bwMode="auto">
          <a:xfrm>
            <a:off x="2286000" y="4419600"/>
            <a:ext cx="0" cy="762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5" name="Line 11"/>
          <p:cNvSpPr>
            <a:spLocks noChangeShapeType="1"/>
          </p:cNvSpPr>
          <p:nvPr/>
        </p:nvSpPr>
        <p:spPr bwMode="auto">
          <a:xfrm>
            <a:off x="2590800" y="4419600"/>
            <a:ext cx="0" cy="762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2"/>
          <p:cNvSpPr>
            <a:spLocks noChangeShapeType="1"/>
          </p:cNvSpPr>
          <p:nvPr/>
        </p:nvSpPr>
        <p:spPr bwMode="auto">
          <a:xfrm>
            <a:off x="3200400" y="4419600"/>
            <a:ext cx="0" cy="762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Text Box 13"/>
          <p:cNvSpPr txBox="1">
            <a:spLocks noChangeArrowheads="1"/>
          </p:cNvSpPr>
          <p:nvPr/>
        </p:nvSpPr>
        <p:spPr bwMode="auto">
          <a:xfrm>
            <a:off x="1295400" y="5029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i</a:t>
            </a:r>
            <a:r>
              <a:rPr lang="en-US" altLang="en-US" sz="2000" baseline="-25000"/>
              <a:t>0</a:t>
            </a:r>
            <a:endParaRPr lang="en-US" altLang="en-US" sz="2000"/>
          </a:p>
        </p:txBody>
      </p:sp>
      <p:sp>
        <p:nvSpPr>
          <p:cNvPr id="54288" name="Text Box 14"/>
          <p:cNvSpPr txBox="1">
            <a:spLocks noChangeArrowheads="1"/>
          </p:cNvSpPr>
          <p:nvPr/>
        </p:nvSpPr>
        <p:spPr bwMode="auto">
          <a:xfrm>
            <a:off x="2057400" y="5029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i</a:t>
            </a:r>
            <a:r>
              <a:rPr lang="en-US" altLang="en-US" sz="2000" baseline="-25000"/>
              <a:t>1</a:t>
            </a:r>
            <a:endParaRPr lang="en-US" altLang="en-US" sz="2000"/>
          </a:p>
        </p:txBody>
      </p:sp>
      <p:sp>
        <p:nvSpPr>
          <p:cNvPr id="54289" name="Text Box 15"/>
          <p:cNvSpPr txBox="1">
            <a:spLocks noChangeArrowheads="1"/>
          </p:cNvSpPr>
          <p:nvPr/>
        </p:nvSpPr>
        <p:spPr bwMode="auto">
          <a:xfrm>
            <a:off x="2362200" y="5029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i</a:t>
            </a:r>
            <a:r>
              <a:rPr lang="en-US" altLang="en-US" sz="2000" baseline="-25000"/>
              <a:t>2</a:t>
            </a:r>
            <a:endParaRPr lang="en-US" altLang="en-US" sz="2000"/>
          </a:p>
        </p:txBody>
      </p:sp>
      <p:sp>
        <p:nvSpPr>
          <p:cNvPr id="54290" name="Text Box 16"/>
          <p:cNvSpPr txBox="1">
            <a:spLocks noChangeArrowheads="1"/>
          </p:cNvSpPr>
          <p:nvPr/>
        </p:nvSpPr>
        <p:spPr bwMode="auto">
          <a:xfrm>
            <a:off x="2971800" y="50292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i</a:t>
            </a:r>
            <a:r>
              <a:rPr lang="en-US" altLang="en-US" sz="2000" baseline="-25000"/>
              <a:t>3</a:t>
            </a:r>
            <a:endParaRPr lang="en-US" altLang="en-US" sz="2000"/>
          </a:p>
        </p:txBody>
      </p:sp>
      <p:sp>
        <p:nvSpPr>
          <p:cNvPr id="54291" name="Line 17"/>
          <p:cNvSpPr>
            <a:spLocks noChangeShapeType="1"/>
          </p:cNvSpPr>
          <p:nvPr/>
        </p:nvSpPr>
        <p:spPr bwMode="auto">
          <a:xfrm>
            <a:off x="2286000" y="4343400"/>
            <a:ext cx="6172200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2" name="Line 18"/>
          <p:cNvSpPr>
            <a:spLocks noChangeShapeType="1"/>
          </p:cNvSpPr>
          <p:nvPr/>
        </p:nvSpPr>
        <p:spPr bwMode="auto">
          <a:xfrm>
            <a:off x="2590800" y="3886200"/>
            <a:ext cx="5867400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3" name="Line 19"/>
          <p:cNvSpPr>
            <a:spLocks noChangeShapeType="1"/>
          </p:cNvSpPr>
          <p:nvPr/>
        </p:nvSpPr>
        <p:spPr bwMode="auto">
          <a:xfrm>
            <a:off x="3124200" y="3733800"/>
            <a:ext cx="5334000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4" name="Text Box 20"/>
          <p:cNvSpPr txBox="1">
            <a:spLocks noChangeArrowheads="1"/>
          </p:cNvSpPr>
          <p:nvPr/>
        </p:nvSpPr>
        <p:spPr bwMode="auto">
          <a:xfrm>
            <a:off x="3581400" y="5060950"/>
            <a:ext cx="5029200" cy="1200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infinite</a:t>
            </a:r>
            <a:r>
              <a:rPr lang="en-US" altLang="en-US" sz="2400"/>
              <a:t> sequence i</a:t>
            </a:r>
            <a:r>
              <a:rPr lang="en-US" altLang="en-US" sz="2400" baseline="-25000"/>
              <a:t>0</a:t>
            </a:r>
            <a:r>
              <a:rPr lang="en-US" altLang="en-US" sz="2400"/>
              <a:t>&lt; i</a:t>
            </a:r>
            <a:r>
              <a:rPr lang="en-US" altLang="en-US" sz="2400" baseline="-25000"/>
              <a:t>1</a:t>
            </a:r>
            <a:r>
              <a:rPr lang="en-US" altLang="en-US" sz="2400"/>
              <a:t>&lt; i</a:t>
            </a:r>
            <a:r>
              <a:rPr lang="en-US" altLang="en-US" sz="2400" baseline="-25000"/>
              <a:t>2</a:t>
            </a:r>
            <a:r>
              <a:rPr lang="en-US" altLang="en-US" sz="2400"/>
              <a:t>&lt; … such that for all k, stack height never decreases below ht(i</a:t>
            </a:r>
            <a:r>
              <a:rPr lang="en-US" altLang="en-US" sz="2400" baseline="-25000"/>
              <a:t>k</a:t>
            </a:r>
            <a:r>
              <a:rPr lang="en-US" altLang="en-US" sz="2400"/>
              <a:t>) after time i</a:t>
            </a:r>
            <a:r>
              <a:rPr lang="en-US" altLang="en-US" sz="2400" baseline="-25000"/>
              <a:t>k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759279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923FB9-2123-EC46-BED9-7C30731E313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24384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>
                <a:ea typeface="ヒラギノ角ゴ Pro W3" charset="-128"/>
              </a:rPr>
              <a:t>step 2: eliminate infinite loops</a:t>
            </a:r>
          </a:p>
          <a:p>
            <a:pPr lvl="1"/>
            <a:r>
              <a:rPr lang="en-US" altLang="en-US">
                <a:ea typeface="ヒラギノ角ゴ Pro W3" charset="-128"/>
              </a:rPr>
              <a:t>infinite seq. i</a:t>
            </a:r>
            <a:r>
              <a:rPr lang="en-US" altLang="en-US" baseline="-25000">
                <a:ea typeface="ヒラギノ角ゴ Pro W3" charset="-128"/>
              </a:rPr>
              <a:t>0</a:t>
            </a:r>
            <a:r>
              <a:rPr lang="en-US" altLang="en-US">
                <a:ea typeface="ヒラギノ角ゴ Pro W3" charset="-128"/>
              </a:rPr>
              <a:t>&lt; i</a:t>
            </a:r>
            <a:r>
              <a:rPr lang="en-US" altLang="en-US" baseline="-25000">
                <a:ea typeface="ヒラギノ角ゴ Pro W3" charset="-128"/>
              </a:rPr>
              <a:t>1</a:t>
            </a:r>
            <a:r>
              <a:rPr lang="en-US" altLang="en-US">
                <a:ea typeface="ヒラギノ角ゴ Pro W3" charset="-128"/>
              </a:rPr>
              <a:t>&lt; … such that for all k, stack height never decreases below ht(i</a:t>
            </a:r>
            <a:r>
              <a:rPr lang="en-US" altLang="en-US" baseline="-25000">
                <a:ea typeface="ヒラギノ角ゴ Pro W3" charset="-128"/>
              </a:rPr>
              <a:t>k</a:t>
            </a:r>
            <a:r>
              <a:rPr lang="en-US" altLang="en-US">
                <a:ea typeface="ヒラギノ角ゴ Pro W3" charset="-128"/>
              </a:rPr>
              <a:t>) after time i</a:t>
            </a:r>
            <a:r>
              <a:rPr lang="en-US" altLang="en-US" baseline="-25000">
                <a:ea typeface="ヒラギノ角ゴ Pro W3" charset="-128"/>
              </a:rPr>
              <a:t>k</a:t>
            </a:r>
            <a:endParaRPr lang="en-US" altLang="en-US">
              <a:ea typeface="ヒラギノ角ゴ Pro W3" charset="-128"/>
            </a:endParaRPr>
          </a:p>
          <a:p>
            <a:pPr lvl="1"/>
            <a:r>
              <a:rPr lang="en-US" altLang="en-US">
                <a:ea typeface="ヒラギノ角ゴ Pro W3" charset="-128"/>
              </a:rPr>
              <a:t>infinite subsequence j</a:t>
            </a:r>
            <a:r>
              <a:rPr lang="en-US" altLang="en-US" baseline="-25000">
                <a:ea typeface="ヒラギノ角ゴ Pro W3" charset="-128"/>
              </a:rPr>
              <a:t>0</a:t>
            </a:r>
            <a:r>
              <a:rPr lang="en-US" altLang="en-US">
                <a:ea typeface="ヒラギノ角ゴ Pro W3" charset="-128"/>
              </a:rPr>
              <a:t>&lt; j</a:t>
            </a:r>
            <a:r>
              <a:rPr lang="en-US" altLang="en-US" baseline="-25000">
                <a:ea typeface="ヒラギノ角ゴ Pro W3" charset="-128"/>
              </a:rPr>
              <a:t>1</a:t>
            </a:r>
            <a:r>
              <a:rPr lang="en-US" altLang="en-US">
                <a:ea typeface="ヒラギノ角ゴ Pro W3" charset="-128"/>
              </a:rPr>
              <a:t>&lt; j</a:t>
            </a:r>
            <a:r>
              <a:rPr lang="en-US" altLang="en-US" baseline="-25000">
                <a:ea typeface="ヒラギノ角ゴ Pro W3" charset="-128"/>
              </a:rPr>
              <a:t>2</a:t>
            </a:r>
            <a:r>
              <a:rPr lang="en-US" altLang="en-US">
                <a:ea typeface="ヒラギノ角ゴ Pro W3" charset="-128"/>
              </a:rPr>
              <a:t>&lt; … such that same transition is applied at each time j</a:t>
            </a:r>
            <a:r>
              <a:rPr lang="en-US" altLang="en-US" baseline="-25000">
                <a:ea typeface="ヒラギノ角ゴ Pro W3" charset="-128"/>
              </a:rPr>
              <a:t>k</a:t>
            </a:r>
            <a:endParaRPr lang="en-US" altLang="en-US">
              <a:ea typeface="ヒラギノ角ゴ Pro W3" charset="-128"/>
            </a:endParaRPr>
          </a:p>
        </p:txBody>
      </p:sp>
      <p:sp>
        <p:nvSpPr>
          <p:cNvPr id="56326" name="Oval 4"/>
          <p:cNvSpPr>
            <a:spLocks noChangeArrowheads="1"/>
          </p:cNvSpPr>
          <p:nvPr/>
        </p:nvSpPr>
        <p:spPr bwMode="auto">
          <a:xfrm>
            <a:off x="914400" y="4495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7" name="Oval 5"/>
          <p:cNvSpPr>
            <a:spLocks noChangeArrowheads="1"/>
          </p:cNvSpPr>
          <p:nvPr/>
        </p:nvSpPr>
        <p:spPr bwMode="auto">
          <a:xfrm>
            <a:off x="2819400" y="4495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6328" name="Text Box 6"/>
          <p:cNvSpPr txBox="1">
            <a:spLocks noChangeArrowheads="1"/>
          </p:cNvSpPr>
          <p:nvPr/>
        </p:nvSpPr>
        <p:spPr bwMode="auto">
          <a:xfrm>
            <a:off x="1066800" y="46323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</a:t>
            </a:r>
          </a:p>
        </p:txBody>
      </p:sp>
      <p:cxnSp>
        <p:nvCxnSpPr>
          <p:cNvPr id="56329" name="AutoShape 7"/>
          <p:cNvCxnSpPr>
            <a:cxnSpLocks noChangeShapeType="1"/>
            <a:stCxn id="56326" idx="5"/>
            <a:endCxn id="56327" idx="3"/>
          </p:cNvCxnSpPr>
          <p:nvPr/>
        </p:nvCxnSpPr>
        <p:spPr bwMode="auto">
          <a:xfrm rot="16200000" flipH="1">
            <a:off x="2209007" y="4372769"/>
            <a:ext cx="1587" cy="1419225"/>
          </a:xfrm>
          <a:prstGeom prst="curvedConnector3">
            <a:avLst>
              <a:gd name="adj1" fmla="val 207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30" name="Text Box 8"/>
          <p:cNvSpPr txBox="1">
            <a:spLocks noChangeArrowheads="1"/>
          </p:cNvSpPr>
          <p:nvPr/>
        </p:nvSpPr>
        <p:spPr bwMode="auto">
          <a:xfrm>
            <a:off x="1676400" y="53943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t </a:t>
            </a:r>
            <a:r>
              <a:rPr lang="el-GR" altLang="en-US" sz="2000"/>
              <a:t>→</a:t>
            </a:r>
            <a:r>
              <a:rPr lang="en-US" altLang="en-US" sz="2000"/>
              <a:t> s </a:t>
            </a:r>
            <a:endParaRPr lang="el-GR" altLang="en-US" sz="2000"/>
          </a:p>
        </p:txBody>
      </p:sp>
      <p:sp>
        <p:nvSpPr>
          <p:cNvPr id="581641" name="Text Box 9"/>
          <p:cNvSpPr txBox="1">
            <a:spLocks noChangeArrowheads="1"/>
          </p:cNvSpPr>
          <p:nvPr/>
        </p:nvSpPr>
        <p:spPr bwMode="auto">
          <a:xfrm>
            <a:off x="3733800" y="4071938"/>
            <a:ext cx="5105400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 never see any stack symbol below t from j</a:t>
            </a:r>
            <a:r>
              <a:rPr lang="en-US" altLang="en-US" sz="2400" baseline="-25000"/>
              <a:t>k</a:t>
            </a:r>
            <a:r>
              <a:rPr lang="en-US" altLang="en-US" sz="2400"/>
              <a:t> 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 we are in a periodic, deterministic sequence of stack operations </a:t>
            </a:r>
            <a:r>
              <a:rPr lang="en-US" altLang="en-US" sz="2400">
                <a:solidFill>
                  <a:schemeClr val="accent2"/>
                </a:solidFill>
              </a:rPr>
              <a:t>independent of the input </a:t>
            </a:r>
          </a:p>
        </p:txBody>
      </p:sp>
    </p:spTree>
    <p:extLst>
      <p:ext uri="{BB962C8B-B14F-4D97-AF65-F5344CB8AC3E}">
        <p14:creationId xmlns:p14="http://schemas.microsoft.com/office/powerpoint/2010/main" val="37376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9CCDCD-67BB-174E-B380-B5E9052E35D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812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en-US">
                <a:ea typeface="ヒラギノ角ゴ Pro W3" charset="-128"/>
              </a:rPr>
              <a:t>step 2: eliminate infinite loops</a:t>
            </a:r>
          </a:p>
          <a:p>
            <a:pPr lvl="1"/>
            <a:r>
              <a:rPr lang="en-US" altLang="en-US">
                <a:ea typeface="ヒラギノ角ゴ Pro W3" charset="-128"/>
              </a:rPr>
              <a:t>infinite subsequence j</a:t>
            </a:r>
            <a:r>
              <a:rPr lang="en-US" altLang="en-US" baseline="-25000">
                <a:ea typeface="ヒラギノ角ゴ Pro W3" charset="-128"/>
              </a:rPr>
              <a:t>0</a:t>
            </a:r>
            <a:r>
              <a:rPr lang="en-US" altLang="en-US">
                <a:ea typeface="ヒラギノ角ゴ Pro W3" charset="-128"/>
              </a:rPr>
              <a:t>&lt; j</a:t>
            </a:r>
            <a:r>
              <a:rPr lang="en-US" altLang="en-US" baseline="-25000">
                <a:ea typeface="ヒラギノ角ゴ Pro W3" charset="-128"/>
              </a:rPr>
              <a:t>1</a:t>
            </a:r>
            <a:r>
              <a:rPr lang="en-US" altLang="en-US">
                <a:ea typeface="ヒラギノ角ゴ Pro W3" charset="-128"/>
              </a:rPr>
              <a:t>&lt; j</a:t>
            </a:r>
            <a:r>
              <a:rPr lang="en-US" altLang="en-US" baseline="-25000">
                <a:ea typeface="ヒラギノ角ゴ Pro W3" charset="-128"/>
              </a:rPr>
              <a:t>2</a:t>
            </a:r>
            <a:r>
              <a:rPr lang="en-US" altLang="en-US">
                <a:ea typeface="ヒラギノ角ゴ Pro W3" charset="-128"/>
              </a:rPr>
              <a:t>&lt; … such that same transition is applied at each time j</a:t>
            </a:r>
            <a:r>
              <a:rPr lang="en-US" altLang="en-US" baseline="-25000">
                <a:ea typeface="ヒラギノ角ゴ Pro W3" charset="-128"/>
              </a:rPr>
              <a:t>k</a:t>
            </a:r>
          </a:p>
          <a:p>
            <a:pPr lvl="1"/>
            <a:r>
              <a:rPr lang="en-US" altLang="en-US">
                <a:ea typeface="ヒラギノ角ゴ Pro W3" charset="-128"/>
              </a:rPr>
              <a:t>safe to replace:</a:t>
            </a:r>
          </a:p>
        </p:txBody>
      </p:sp>
      <p:sp>
        <p:nvSpPr>
          <p:cNvPr id="58374" name="Oval 4"/>
          <p:cNvSpPr>
            <a:spLocks noChangeArrowheads="1"/>
          </p:cNvSpPr>
          <p:nvPr/>
        </p:nvSpPr>
        <p:spPr bwMode="auto">
          <a:xfrm>
            <a:off x="914400" y="3810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5" name="Oval 5"/>
          <p:cNvSpPr>
            <a:spLocks noChangeArrowheads="1"/>
          </p:cNvSpPr>
          <p:nvPr/>
        </p:nvSpPr>
        <p:spPr bwMode="auto">
          <a:xfrm>
            <a:off x="2819400" y="3810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76" name="Text Box 6"/>
          <p:cNvSpPr txBox="1">
            <a:spLocks noChangeArrowheads="1"/>
          </p:cNvSpPr>
          <p:nvPr/>
        </p:nvSpPr>
        <p:spPr bwMode="auto">
          <a:xfrm>
            <a:off x="1066800" y="39465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</a:t>
            </a:r>
          </a:p>
        </p:txBody>
      </p:sp>
      <p:cxnSp>
        <p:nvCxnSpPr>
          <p:cNvPr id="583687" name="AutoShape 7"/>
          <p:cNvCxnSpPr>
            <a:cxnSpLocks noChangeShapeType="1"/>
            <a:stCxn id="58374" idx="5"/>
            <a:endCxn id="58375" idx="3"/>
          </p:cNvCxnSpPr>
          <p:nvPr/>
        </p:nvCxnSpPr>
        <p:spPr bwMode="auto">
          <a:xfrm rot="16200000" flipH="1">
            <a:off x="2209007" y="3686969"/>
            <a:ext cx="1587" cy="1419225"/>
          </a:xfrm>
          <a:prstGeom prst="curvedConnector3">
            <a:avLst>
              <a:gd name="adj1" fmla="val 207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688" name="Text Box 8"/>
          <p:cNvSpPr txBox="1">
            <a:spLocks noChangeArrowheads="1"/>
          </p:cNvSpPr>
          <p:nvPr/>
        </p:nvSpPr>
        <p:spPr bwMode="auto">
          <a:xfrm>
            <a:off x="1676400" y="47085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t </a:t>
            </a:r>
            <a:r>
              <a:rPr lang="el-GR" altLang="en-US" sz="2000"/>
              <a:t>→</a:t>
            </a:r>
            <a:r>
              <a:rPr lang="en-US" altLang="en-US" sz="2000"/>
              <a:t> s </a:t>
            </a:r>
            <a:endParaRPr lang="el-GR" altLang="en-US" sz="2000"/>
          </a:p>
        </p:txBody>
      </p:sp>
      <p:sp>
        <p:nvSpPr>
          <p:cNvPr id="58379" name="Oval 9"/>
          <p:cNvSpPr>
            <a:spLocks noChangeArrowheads="1"/>
          </p:cNvSpPr>
          <p:nvPr/>
        </p:nvSpPr>
        <p:spPr bwMode="auto">
          <a:xfrm>
            <a:off x="4343400" y="3825875"/>
            <a:ext cx="509588" cy="658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80" name="Oval 10"/>
          <p:cNvSpPr>
            <a:spLocks noChangeArrowheads="1"/>
          </p:cNvSpPr>
          <p:nvPr/>
        </p:nvSpPr>
        <p:spPr bwMode="auto">
          <a:xfrm>
            <a:off x="6248400" y="3825875"/>
            <a:ext cx="509588" cy="6588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81" name="Text Box 11"/>
          <p:cNvSpPr txBox="1">
            <a:spLocks noChangeArrowheads="1"/>
          </p:cNvSpPr>
          <p:nvPr/>
        </p:nvSpPr>
        <p:spPr bwMode="auto">
          <a:xfrm>
            <a:off x="6400800" y="3932238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r’</a:t>
            </a:r>
          </a:p>
        </p:txBody>
      </p:sp>
      <p:sp>
        <p:nvSpPr>
          <p:cNvPr id="58382" name="Text Box 12"/>
          <p:cNvSpPr txBox="1">
            <a:spLocks noChangeArrowheads="1"/>
          </p:cNvSpPr>
          <p:nvPr/>
        </p:nvSpPr>
        <p:spPr bwMode="auto">
          <a:xfrm>
            <a:off x="4495800" y="39624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r</a:t>
            </a:r>
          </a:p>
        </p:txBody>
      </p:sp>
      <p:cxnSp>
        <p:nvCxnSpPr>
          <p:cNvPr id="58383" name="AutoShape 13"/>
          <p:cNvCxnSpPr>
            <a:cxnSpLocks noChangeShapeType="1"/>
            <a:stCxn id="58379" idx="1"/>
            <a:endCxn id="58379" idx="0"/>
          </p:cNvCxnSpPr>
          <p:nvPr/>
        </p:nvCxnSpPr>
        <p:spPr bwMode="auto">
          <a:xfrm rot="-5400000">
            <a:off x="4460082" y="3783806"/>
            <a:ext cx="96838" cy="180975"/>
          </a:xfrm>
          <a:prstGeom prst="curvedConnector3">
            <a:avLst>
              <a:gd name="adj1" fmla="val 336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4" name="AutoShape 14"/>
          <p:cNvCxnSpPr>
            <a:cxnSpLocks noChangeShapeType="1"/>
            <a:stCxn id="58380" idx="0"/>
            <a:endCxn id="58380" idx="7"/>
          </p:cNvCxnSpPr>
          <p:nvPr/>
        </p:nvCxnSpPr>
        <p:spPr bwMode="auto">
          <a:xfrm rot="5400000" flipV="1">
            <a:off x="6545263" y="3784600"/>
            <a:ext cx="96838" cy="179387"/>
          </a:xfrm>
          <a:prstGeom prst="curvedConnector3">
            <a:avLst>
              <a:gd name="adj1" fmla="val -23606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385" name="AutoShape 15"/>
          <p:cNvCxnSpPr>
            <a:cxnSpLocks noChangeShapeType="1"/>
            <a:stCxn id="58379" idx="5"/>
            <a:endCxn id="58380" idx="3"/>
          </p:cNvCxnSpPr>
          <p:nvPr/>
        </p:nvCxnSpPr>
        <p:spPr bwMode="auto">
          <a:xfrm rot="16200000" flipH="1">
            <a:off x="5549900" y="3616325"/>
            <a:ext cx="1588" cy="1544638"/>
          </a:xfrm>
          <a:prstGeom prst="curvedConnector3">
            <a:avLst>
              <a:gd name="adj1" fmla="val 205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86" name="Text Box 16"/>
          <p:cNvSpPr txBox="1">
            <a:spLocks noChangeArrowheads="1"/>
          </p:cNvSpPr>
          <p:nvPr/>
        </p:nvSpPr>
        <p:spPr bwMode="auto">
          <a:xfrm>
            <a:off x="4191000" y="3200400"/>
            <a:ext cx="259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a, t </a:t>
            </a:r>
            <a:r>
              <a:rPr lang="el-GR" altLang="en-US" sz="2000"/>
              <a:t>→</a:t>
            </a:r>
            <a:r>
              <a:rPr lang="en-US" altLang="en-US" sz="2000"/>
              <a:t>t  (for all a, t) </a:t>
            </a:r>
            <a:endParaRPr lang="el-GR" altLang="en-US" sz="2000"/>
          </a:p>
        </p:txBody>
      </p:sp>
      <p:sp>
        <p:nvSpPr>
          <p:cNvPr id="58387" name="Text Box 17"/>
          <p:cNvSpPr txBox="1">
            <a:spLocks noChangeArrowheads="1"/>
          </p:cNvSpPr>
          <p:nvPr/>
        </p:nvSpPr>
        <p:spPr bwMode="auto">
          <a:xfrm>
            <a:off x="6781800" y="34290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t </a:t>
            </a:r>
            <a:r>
              <a:rPr lang="el-GR" altLang="en-US" sz="2000"/>
              <a:t>→</a:t>
            </a:r>
            <a:r>
              <a:rPr lang="en-US" altLang="en-US" sz="2000"/>
              <a:t> t  (for all t) </a:t>
            </a:r>
            <a:endParaRPr lang="el-GR" altLang="en-US" sz="2000"/>
          </a:p>
        </p:txBody>
      </p:sp>
      <p:sp>
        <p:nvSpPr>
          <p:cNvPr id="58388" name="Text Box 18"/>
          <p:cNvSpPr txBox="1">
            <a:spLocks noChangeArrowheads="1"/>
          </p:cNvSpPr>
          <p:nvPr/>
        </p:nvSpPr>
        <p:spPr bwMode="auto">
          <a:xfrm>
            <a:off x="5029200" y="47244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■</a:t>
            </a:r>
            <a:r>
              <a:rPr lang="en-US" altLang="en-US" sz="2000"/>
              <a:t>, t </a:t>
            </a:r>
            <a:r>
              <a:rPr lang="el-GR" altLang="en-US" sz="2000"/>
              <a:t>→</a:t>
            </a:r>
            <a:r>
              <a:rPr lang="en-US" altLang="en-US" sz="2000"/>
              <a:t> t  (for all t) </a:t>
            </a:r>
            <a:endParaRPr lang="el-GR" altLang="en-US" sz="2000"/>
          </a:p>
        </p:txBody>
      </p:sp>
      <p:sp>
        <p:nvSpPr>
          <p:cNvPr id="58389" name="Oval 19"/>
          <p:cNvSpPr>
            <a:spLocks noChangeArrowheads="1"/>
          </p:cNvSpPr>
          <p:nvPr/>
        </p:nvSpPr>
        <p:spPr bwMode="auto">
          <a:xfrm>
            <a:off x="1143000" y="5181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90" name="Oval 20"/>
          <p:cNvSpPr>
            <a:spLocks noChangeArrowheads="1"/>
          </p:cNvSpPr>
          <p:nvPr/>
        </p:nvSpPr>
        <p:spPr bwMode="auto">
          <a:xfrm>
            <a:off x="3048000" y="5181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8391" name="Text Box 21"/>
          <p:cNvSpPr txBox="1">
            <a:spLocks noChangeArrowheads="1"/>
          </p:cNvSpPr>
          <p:nvPr/>
        </p:nvSpPr>
        <p:spPr bwMode="auto">
          <a:xfrm>
            <a:off x="3200400" y="52879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58392" name="Text Box 22"/>
          <p:cNvSpPr txBox="1">
            <a:spLocks noChangeArrowheads="1"/>
          </p:cNvSpPr>
          <p:nvPr/>
        </p:nvSpPr>
        <p:spPr bwMode="auto">
          <a:xfrm>
            <a:off x="1295400" y="531812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p’</a:t>
            </a:r>
          </a:p>
        </p:txBody>
      </p:sp>
      <p:cxnSp>
        <p:nvCxnSpPr>
          <p:cNvPr id="583703" name="AutoShape 23"/>
          <p:cNvCxnSpPr>
            <a:cxnSpLocks noChangeShapeType="1"/>
            <a:stCxn id="58389" idx="5"/>
            <a:endCxn id="58390" idx="3"/>
          </p:cNvCxnSpPr>
          <p:nvPr/>
        </p:nvCxnSpPr>
        <p:spPr bwMode="auto">
          <a:xfrm rot="16200000" flipH="1">
            <a:off x="2437607" y="5058569"/>
            <a:ext cx="1587" cy="1419225"/>
          </a:xfrm>
          <a:prstGeom prst="curvedConnector3">
            <a:avLst>
              <a:gd name="adj1" fmla="val 207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704" name="Text Box 24"/>
          <p:cNvSpPr txBox="1">
            <a:spLocks noChangeArrowheads="1"/>
          </p:cNvSpPr>
          <p:nvPr/>
        </p:nvSpPr>
        <p:spPr bwMode="auto">
          <a:xfrm>
            <a:off x="1905000" y="60801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/>
              <a:t>ε</a:t>
            </a:r>
            <a:r>
              <a:rPr lang="en-US" altLang="en-US" sz="2000"/>
              <a:t>, t </a:t>
            </a:r>
            <a:r>
              <a:rPr lang="el-GR" altLang="en-US" sz="2000"/>
              <a:t>→</a:t>
            </a:r>
            <a:r>
              <a:rPr lang="en-US" altLang="en-US" sz="2000"/>
              <a:t> s </a:t>
            </a:r>
            <a:endParaRPr lang="el-GR" altLang="en-US" sz="2000"/>
          </a:p>
        </p:txBody>
      </p:sp>
      <p:cxnSp>
        <p:nvCxnSpPr>
          <p:cNvPr id="583705" name="AutoShape 25"/>
          <p:cNvCxnSpPr>
            <a:cxnSpLocks noChangeShapeType="1"/>
            <a:stCxn id="58374" idx="7"/>
            <a:endCxn id="58379" idx="1"/>
          </p:cNvCxnSpPr>
          <p:nvPr/>
        </p:nvCxnSpPr>
        <p:spPr bwMode="auto">
          <a:xfrm rot="5400000" flipV="1">
            <a:off x="2952751" y="2457450"/>
            <a:ext cx="12700" cy="2917825"/>
          </a:xfrm>
          <a:prstGeom prst="curvedConnector3">
            <a:avLst>
              <a:gd name="adj1" fmla="val -2587500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706" name="Text Box 26"/>
          <p:cNvSpPr txBox="1">
            <a:spLocks noChangeArrowheads="1"/>
          </p:cNvSpPr>
          <p:nvPr/>
        </p:nvSpPr>
        <p:spPr bwMode="auto">
          <a:xfrm>
            <a:off x="1752600" y="3641725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>
                <a:solidFill>
                  <a:srgbClr val="FF0000"/>
                </a:solidFill>
              </a:rPr>
              <a:t>ε</a:t>
            </a:r>
            <a:r>
              <a:rPr lang="en-US" altLang="en-US" sz="2000">
                <a:solidFill>
                  <a:srgbClr val="FF0000"/>
                </a:solidFill>
              </a:rPr>
              <a:t>, t </a:t>
            </a:r>
            <a:r>
              <a:rPr lang="el-GR" altLang="en-US" sz="2000">
                <a:solidFill>
                  <a:srgbClr val="FF0000"/>
                </a:solidFill>
              </a:rPr>
              <a:t>→</a:t>
            </a:r>
            <a:r>
              <a:rPr lang="en-US" altLang="en-US" sz="2000">
                <a:solidFill>
                  <a:srgbClr val="FF0000"/>
                </a:solidFill>
              </a:rPr>
              <a:t> s </a:t>
            </a:r>
            <a:endParaRPr lang="el-GR" altLang="en-US" sz="2000">
              <a:solidFill>
                <a:srgbClr val="FF0000"/>
              </a:solidFill>
            </a:endParaRPr>
          </a:p>
        </p:txBody>
      </p:sp>
      <p:sp>
        <p:nvSpPr>
          <p:cNvPr id="58397" name="Text Box 27"/>
          <p:cNvSpPr txBox="1">
            <a:spLocks noChangeArrowheads="1"/>
          </p:cNvSpPr>
          <p:nvPr/>
        </p:nvSpPr>
        <p:spPr bwMode="auto">
          <a:xfrm>
            <a:off x="457200" y="47244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or</a:t>
            </a:r>
          </a:p>
        </p:txBody>
      </p:sp>
      <p:cxnSp>
        <p:nvCxnSpPr>
          <p:cNvPr id="583708" name="AutoShape 28"/>
          <p:cNvCxnSpPr>
            <a:cxnSpLocks noChangeShapeType="1"/>
            <a:stCxn id="58389" idx="7"/>
            <a:endCxn id="58380" idx="3"/>
          </p:cNvCxnSpPr>
          <p:nvPr/>
        </p:nvCxnSpPr>
        <p:spPr bwMode="auto">
          <a:xfrm rot="-5400000">
            <a:off x="3579019" y="2537619"/>
            <a:ext cx="893763" cy="4594225"/>
          </a:xfrm>
          <a:prstGeom prst="curvedConnector3">
            <a:avLst>
              <a:gd name="adj1" fmla="val 70514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83709" name="Text Box 29"/>
          <p:cNvSpPr txBox="1">
            <a:spLocks noChangeArrowheads="1"/>
          </p:cNvSpPr>
          <p:nvPr/>
        </p:nvSpPr>
        <p:spPr bwMode="auto">
          <a:xfrm>
            <a:off x="3276600" y="4572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>
                <a:solidFill>
                  <a:srgbClr val="FF0000"/>
                </a:solidFill>
              </a:rPr>
              <a:t>ε</a:t>
            </a:r>
            <a:r>
              <a:rPr lang="en-US" altLang="en-US" sz="2000">
                <a:solidFill>
                  <a:srgbClr val="FF0000"/>
                </a:solidFill>
              </a:rPr>
              <a:t>, t </a:t>
            </a:r>
            <a:r>
              <a:rPr lang="el-GR" altLang="en-US" sz="2000">
                <a:solidFill>
                  <a:srgbClr val="FF0000"/>
                </a:solidFill>
              </a:rPr>
              <a:t>→</a:t>
            </a:r>
            <a:r>
              <a:rPr lang="en-US" altLang="en-US" sz="2000">
                <a:solidFill>
                  <a:srgbClr val="FF0000"/>
                </a:solidFill>
              </a:rPr>
              <a:t> s </a:t>
            </a:r>
            <a:endParaRPr lang="el-GR" altLang="en-US" sz="2000">
              <a:solidFill>
                <a:srgbClr val="FF0000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57C4A-B002-EBD1-77FF-1F185249C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24, 2025</a:t>
            </a:r>
          </a:p>
        </p:txBody>
      </p:sp>
    </p:spTree>
    <p:extLst>
      <p:ext uri="{BB962C8B-B14F-4D97-AF65-F5344CB8AC3E}">
        <p14:creationId xmlns:p14="http://schemas.microsoft.com/office/powerpoint/2010/main" val="120958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8" grpId="0"/>
      <p:bldP spid="583704" grpId="0"/>
      <p:bldP spid="583706" grpId="0"/>
      <p:bldP spid="58370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1359C7-0FFE-6545-AA26-35788832D8C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Deterministic PDA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1"/>
            <a:r>
              <a:rPr lang="en-US" altLang="en-US">
                <a:ea typeface="ヒラギノ角ゴ Pro W3" charset="-128"/>
              </a:rPr>
              <a:t>finishing up…</a:t>
            </a:r>
          </a:p>
          <a:p>
            <a:pPr lvl="1"/>
            <a:r>
              <a:rPr lang="en-US" altLang="en-US">
                <a:ea typeface="ヒラギノ角ゴ Pro W3" charset="-128"/>
              </a:rPr>
              <a:t>have a machine M with no infinite loops</a:t>
            </a:r>
          </a:p>
          <a:p>
            <a:pPr lvl="1"/>
            <a:r>
              <a:rPr lang="en-US" altLang="en-US">
                <a:ea typeface="ヒラギノ角ゴ Pro W3" charset="-128"/>
              </a:rPr>
              <a:t>therefore it always reads to end of input</a:t>
            </a:r>
          </a:p>
          <a:p>
            <a:pPr lvl="1"/>
            <a:r>
              <a:rPr lang="en-US" altLang="en-US">
                <a:ea typeface="ヒラギノ角ゴ Pro W3" charset="-128"/>
              </a:rPr>
              <a:t>either enters an accept state q’, or enters “reject” state r’</a:t>
            </a:r>
          </a:p>
          <a:p>
            <a:pPr lvl="1"/>
            <a:endParaRPr lang="en-US" altLang="en-US">
              <a:ea typeface="ヒラギノ角ゴ Pro W3" charset="-128"/>
            </a:endParaRPr>
          </a:p>
          <a:p>
            <a:pPr lvl="1"/>
            <a:r>
              <a:rPr lang="en-US" altLang="en-US">
                <a:ea typeface="ヒラギノ角ゴ Pro W3" charset="-128"/>
              </a:rPr>
              <a:t>now, can swap: make r’ unique accept state to get a machine recognizing complement of L </a:t>
            </a:r>
          </a:p>
        </p:txBody>
      </p:sp>
    </p:spTree>
    <p:extLst>
      <p:ext uri="{BB962C8B-B14F-4D97-AF65-F5344CB8AC3E}">
        <p14:creationId xmlns:p14="http://schemas.microsoft.com/office/powerpoint/2010/main" val="173789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January 24, 2025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CS21 Lecture 8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8EAB8-F2DC-E54E-AD11-397AB8E697D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Chomsky Normal Form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 dirty="0"/>
              <a:t>Theorem</a:t>
            </a:r>
            <a:r>
              <a:rPr lang="en-US" altLang="en-US" dirty="0"/>
              <a:t>: Every CFL is generated by a CFG in Chomsky Normal Form.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 u="sng" dirty="0"/>
              <a:t>Proof</a:t>
            </a:r>
            <a:r>
              <a:rPr lang="en-US" altLang="en-US" dirty="0"/>
              <a:t>:  exercise or in book</a:t>
            </a:r>
            <a:r>
              <a:rPr lang="mr-IN" altLang="en-US" dirty="0"/>
              <a:t>…</a:t>
            </a:r>
            <a:r>
              <a:rPr lang="en-US" altLang="en-US" dirty="0"/>
              <a:t> </a:t>
            </a:r>
            <a:endParaRPr lang="en-US" altLang="en-US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94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4813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07A8A5-5300-9C42-A539-9DDC505BF9E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Deciding CFLs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Useful to have an 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efficient algorithm</a:t>
            </a:r>
            <a:r>
              <a:rPr lang="en-US" altLang="en-US">
                <a:ea typeface="ヒラギノ角ゴ Pro W3" charset="-128"/>
              </a:rPr>
              <a:t> to decide whether string x is in given CFL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e.g. programming language often described by CFG. Determine if string is valid program.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If CFL recognized by </a:t>
            </a:r>
            <a:r>
              <a:rPr lang="en-US" altLang="en-US">
                <a:solidFill>
                  <a:srgbClr val="FF0000"/>
                </a:solidFill>
                <a:ea typeface="ヒラギノ角ゴ Pro W3" charset="-128"/>
              </a:rPr>
              <a:t>deterministic PDA</a:t>
            </a:r>
            <a:r>
              <a:rPr lang="en-US" altLang="en-US">
                <a:ea typeface="ヒラギノ角ゴ Pro W3" charset="-128"/>
              </a:rPr>
              <a:t>, just simulate the PDA.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but not all CFLs are (homework)…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Can simulate NPDA, but this takes </a:t>
            </a: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exponential time</a:t>
            </a:r>
            <a:r>
              <a:rPr lang="en-US" altLang="en-US">
                <a:ea typeface="ヒラギノ角ゴ Pro W3" charset="-128"/>
              </a:rPr>
              <a:t> in the worst case.</a:t>
            </a:r>
          </a:p>
        </p:txBody>
      </p:sp>
    </p:spTree>
    <p:extLst>
      <p:ext uri="{BB962C8B-B14F-4D97-AF65-F5344CB8AC3E}">
        <p14:creationId xmlns:p14="http://schemas.microsoft.com/office/powerpoint/2010/main" val="60880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67EFE2-42A5-AE40-B0E8-3EED541F3B1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Deciding CFLs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Convert CFG into </a:t>
            </a:r>
            <a:r>
              <a:rPr lang="en-US" altLang="en-US" dirty="0">
                <a:solidFill>
                  <a:srgbClr val="FF0000"/>
                </a:solidFill>
                <a:ea typeface="ヒラギノ角ゴ Pro W3" charset="-128"/>
              </a:rPr>
              <a:t>Chomsky Normal Form</a:t>
            </a:r>
            <a:endParaRPr lang="en-US" altLang="en-US" dirty="0">
              <a:ea typeface="ヒラギノ角ゴ Pro W3" charset="-128"/>
            </a:endParaRPr>
          </a:p>
          <a:p>
            <a:r>
              <a:rPr lang="en-US" altLang="en-US" dirty="0">
                <a:ea typeface="ヒラギノ角ゴ Pro W3" charset="-128"/>
              </a:rPr>
              <a:t>parse tree for string </a:t>
            </a:r>
            <a:r>
              <a:rPr lang="en-US" altLang="en-US" dirty="0">
                <a:solidFill>
                  <a:schemeClr val="accent2"/>
                </a:solidFill>
                <a:ea typeface="ヒラギノ角ゴ Pro W3" charset="-128"/>
              </a:rPr>
              <a:t>x</a:t>
            </a:r>
            <a:r>
              <a:rPr lang="en-US" altLang="en-US" dirty="0">
                <a:ea typeface="ヒラギノ角ゴ Pro W3" charset="-128"/>
              </a:rPr>
              <a:t> generated by nonterminal </a:t>
            </a:r>
            <a:r>
              <a:rPr lang="en-US" altLang="en-US" dirty="0">
                <a:solidFill>
                  <a:schemeClr val="accent2"/>
                </a:solidFill>
                <a:ea typeface="ヒラギノ角ゴ Pro W3" charset="-128"/>
              </a:rPr>
              <a:t>A</a:t>
            </a:r>
            <a:r>
              <a:rPr lang="en-US" altLang="en-US" dirty="0">
                <a:ea typeface="ヒラギノ角ゴ Pro W3" charset="-128"/>
              </a:rPr>
              <a:t>:</a:t>
            </a:r>
            <a:endParaRPr lang="en-US" altLang="en-US" dirty="0">
              <a:solidFill>
                <a:schemeClr val="accent2"/>
              </a:solidFill>
              <a:ea typeface="ヒラギノ角ゴ Pro W3" charset="-128"/>
            </a:endParaRPr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2133600" y="3352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A</a:t>
            </a:r>
          </a:p>
        </p:txBody>
      </p:sp>
      <p:sp>
        <p:nvSpPr>
          <p:cNvPr id="64519" name="Text Box 5"/>
          <p:cNvSpPr txBox="1">
            <a:spLocks noChangeArrowheads="1"/>
          </p:cNvSpPr>
          <p:nvPr/>
        </p:nvSpPr>
        <p:spPr bwMode="auto">
          <a:xfrm>
            <a:off x="1600200" y="4114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B</a:t>
            </a:r>
          </a:p>
        </p:txBody>
      </p:sp>
      <p:sp>
        <p:nvSpPr>
          <p:cNvPr id="64520" name="Text Box 6"/>
          <p:cNvSpPr txBox="1">
            <a:spLocks noChangeArrowheads="1"/>
          </p:cNvSpPr>
          <p:nvPr/>
        </p:nvSpPr>
        <p:spPr bwMode="auto">
          <a:xfrm>
            <a:off x="2667000" y="4114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C</a:t>
            </a:r>
          </a:p>
        </p:txBody>
      </p:sp>
      <p:cxnSp>
        <p:nvCxnSpPr>
          <p:cNvPr id="64521" name="AutoShape 7"/>
          <p:cNvCxnSpPr>
            <a:cxnSpLocks noChangeShapeType="1"/>
            <a:stCxn id="64518" idx="2"/>
            <a:endCxn id="64519" idx="0"/>
          </p:cNvCxnSpPr>
          <p:nvPr/>
        </p:nvCxnSpPr>
        <p:spPr bwMode="auto">
          <a:xfrm flipH="1">
            <a:off x="1790700" y="3810000"/>
            <a:ext cx="533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522" name="AutoShape 8"/>
          <p:cNvCxnSpPr>
            <a:cxnSpLocks noChangeShapeType="1"/>
            <a:stCxn id="64518" idx="2"/>
            <a:endCxn id="64520" idx="0"/>
          </p:cNvCxnSpPr>
          <p:nvPr/>
        </p:nvCxnSpPr>
        <p:spPr bwMode="auto">
          <a:xfrm>
            <a:off x="2324100" y="3810000"/>
            <a:ext cx="533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523" name="Text Box 9"/>
          <p:cNvSpPr txBox="1">
            <a:spLocks noChangeArrowheads="1"/>
          </p:cNvSpPr>
          <p:nvPr/>
        </p:nvSpPr>
        <p:spPr bwMode="auto">
          <a:xfrm>
            <a:off x="2209800" y="56388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>
            <a:off x="2590800" y="5867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5" name="Line 11"/>
          <p:cNvSpPr>
            <a:spLocks noChangeShapeType="1"/>
          </p:cNvSpPr>
          <p:nvPr/>
        </p:nvSpPr>
        <p:spPr bwMode="auto">
          <a:xfrm flipH="1">
            <a:off x="1295400" y="5867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6" name="AutoShape 12"/>
          <p:cNvSpPr>
            <a:spLocks noChangeArrowheads="1"/>
          </p:cNvSpPr>
          <p:nvPr/>
        </p:nvSpPr>
        <p:spPr bwMode="auto">
          <a:xfrm>
            <a:off x="1295400" y="4495800"/>
            <a:ext cx="990600" cy="1219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4527" name="AutoShape 13"/>
          <p:cNvSpPr>
            <a:spLocks noChangeArrowheads="1"/>
          </p:cNvSpPr>
          <p:nvPr/>
        </p:nvSpPr>
        <p:spPr bwMode="auto">
          <a:xfrm>
            <a:off x="2362200" y="4495800"/>
            <a:ext cx="990600" cy="1219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9838" name="Text Box 14"/>
              <p:cNvSpPr txBox="1">
                <a:spLocks noChangeArrowheads="1"/>
              </p:cNvSpPr>
              <p:nvPr/>
            </p:nvSpPr>
            <p:spPr bwMode="auto">
              <a:xfrm>
                <a:off x="3276600" y="3276600"/>
                <a:ext cx="5410200" cy="2893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1pPr>
                <a:lvl2pPr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ヒラギノ角ゴ Pro W3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/>
                  <a:t>If A 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latin typeface="Cambria Math" charset="0"/>
                      </a:rPr>
                      <m:t>→</m:t>
                    </m:r>
                  </m:oMath>
                </a14:m>
                <a:r>
                  <a:rPr lang="en-US" altLang="en-US" sz="2800" baseline="30000" dirty="0">
                    <a:sym typeface="Symbol" charset="2"/>
                  </a:rPr>
                  <a:t>k</a:t>
                </a:r>
                <a:r>
                  <a:rPr lang="en-US" altLang="en-US" sz="2800" dirty="0">
                    <a:sym typeface="Symbol" charset="2"/>
                  </a:rPr>
                  <a:t> x  (k &gt; 1) then t</a:t>
                </a:r>
                <a:r>
                  <a:rPr lang="en-US" altLang="en-US" sz="2800" dirty="0"/>
                  <a:t>here must be a way to split x:</a:t>
                </a:r>
              </a:p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 dirty="0">
                    <a:solidFill>
                      <a:srgbClr val="FF0000"/>
                    </a:solidFill>
                  </a:rPr>
                  <a:t>x = </a:t>
                </a:r>
                <a:r>
                  <a:rPr lang="en-US" altLang="en-US" sz="2800" dirty="0" err="1">
                    <a:solidFill>
                      <a:srgbClr val="FF0000"/>
                    </a:solidFill>
                  </a:rPr>
                  <a:t>yz</a:t>
                </a:r>
                <a:endParaRPr lang="en-US" altLang="en-US" sz="2800" dirty="0">
                  <a:solidFill>
                    <a:srgbClr val="FF0000"/>
                  </a:solidFill>
                </a:endParaRPr>
              </a:p>
              <a:p>
                <a:pPr lvl="1" eaLnBrk="1" hangingPunct="1">
                  <a:spcBef>
                    <a:spcPct val="50000"/>
                  </a:spcBef>
                  <a:buFontTx/>
                  <a:buChar char="•"/>
                </a:pPr>
                <a:r>
                  <a:rPr lang="en-US" altLang="en-US" dirty="0"/>
                  <a:t> A → BC is a production and </a:t>
                </a:r>
              </a:p>
              <a:p>
                <a:pPr lvl="1" eaLnBrk="1" hangingPunct="1">
                  <a:spcBef>
                    <a:spcPct val="50000"/>
                  </a:spcBef>
                  <a:buFontTx/>
                  <a:buChar char="•"/>
                </a:pPr>
                <a:r>
                  <a:rPr lang="en-US" altLang="en-US" dirty="0"/>
                  <a:t> B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</a:rPr>
                      <m:t>→</m:t>
                    </m:r>
                  </m:oMath>
                </a14:m>
                <a:r>
                  <a:rPr lang="en-US" altLang="en-US" baseline="30000" dirty="0" err="1">
                    <a:sym typeface="Symbol" charset="2"/>
                  </a:rPr>
                  <a:t>i</a:t>
                </a:r>
                <a:r>
                  <a:rPr lang="en-US" altLang="en-US" dirty="0">
                    <a:sym typeface="Symbol" charset="2"/>
                  </a:rPr>
                  <a:t> y and C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charset="0"/>
                        <a:sym typeface="Symbol" charset="2"/>
                      </a:rPr>
                      <m:t>⇒</m:t>
                    </m:r>
                  </m:oMath>
                </a14:m>
                <a:r>
                  <a:rPr lang="en-US" altLang="en-US" baseline="30000" dirty="0">
                    <a:sym typeface="Symbol" charset="2"/>
                  </a:rPr>
                  <a:t>j</a:t>
                </a:r>
                <a:r>
                  <a:rPr lang="en-US" altLang="en-US" dirty="0">
                    <a:sym typeface="Symbol" charset="2"/>
                  </a:rPr>
                  <a:t> z for </a:t>
                </a:r>
                <a:r>
                  <a:rPr lang="en-US" altLang="en-US" dirty="0" err="1">
                    <a:sym typeface="Symbol" charset="2"/>
                  </a:rPr>
                  <a:t>i</a:t>
                </a:r>
                <a:r>
                  <a:rPr lang="en-US" altLang="en-US" dirty="0">
                    <a:sym typeface="Symbol" charset="2"/>
                  </a:rPr>
                  <a:t>, j &lt; k </a:t>
                </a:r>
                <a:endParaRPr lang="en-US" altLang="en-US" dirty="0"/>
              </a:p>
            </p:txBody>
          </p:sp>
        </mc:Choice>
        <mc:Fallback xmlns="">
          <p:sp>
            <p:nvSpPr>
              <p:cNvPr id="589838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600" y="3276600"/>
                <a:ext cx="5410200" cy="2893100"/>
              </a:xfrm>
              <a:prstGeom prst="rect">
                <a:avLst/>
              </a:prstGeom>
              <a:blipFill rotWithShape="0">
                <a:blip r:embed="rId3"/>
                <a:stretch>
                  <a:fillRect l="-2368" t="-2321" r="-1353" b="-48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69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111702-3FBC-A941-9939-2FA1F0C3EB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Deciding CFLs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An algorithm: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b="1">
                <a:solidFill>
                  <a:schemeClr val="accent2"/>
                </a:solidFill>
                <a:ea typeface="ヒラギノ角ゴ Pro W3" charset="-128"/>
              </a:rPr>
              <a:t>IsGenerated(x, A)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if |x| = 1, then return YES if A → x is a production, else return NO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for all n-1 ways of splitting x = yz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    for all ≤ m productions of form A → BC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        if IsGenerated(y, B) and IsGenerated(z, C),    		return YES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chemeClr val="accent2"/>
                </a:solidFill>
                <a:ea typeface="ヒラギノ角ゴ Pro W3" charset="-128"/>
              </a:rPr>
              <a:t>return NO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ヒラギノ角ゴ Pro W3" charset="-128"/>
              </a:rPr>
              <a:t>worst case running time? </a:t>
            </a:r>
          </a:p>
        </p:txBody>
      </p:sp>
    </p:spTree>
    <p:extLst>
      <p:ext uri="{BB962C8B-B14F-4D97-AF65-F5344CB8AC3E}">
        <p14:creationId xmlns:p14="http://schemas.microsoft.com/office/powerpoint/2010/main" val="30566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5427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1FBA6F-805D-144E-BC5A-A2066933DC3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Deciding CFLs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392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worst case running time </a:t>
                </a: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</a:rPr>
                  <a:t>exp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</a:rPr>
                  <a:t>(n)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Idea: avoid recursive calls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build table of YES/NO answers to calls to </a:t>
                </a:r>
                <a:r>
                  <a:rPr lang="en-US" altLang="en-US" dirty="0" err="1">
                    <a:ea typeface="ヒラギノ角ゴ Pro W3" charset="-128"/>
                  </a:rPr>
                  <a:t>IsGenerated</a:t>
                </a:r>
                <a:r>
                  <a:rPr lang="en-US" altLang="en-US" dirty="0">
                    <a:ea typeface="ヒラギノ角ゴ Pro W3" charset="-128"/>
                  </a:rPr>
                  <a:t>, in order of length of substring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example of general algorithmic strategy called </a:t>
                </a:r>
                <a:r>
                  <a:rPr lang="en-US" altLang="en-US" dirty="0">
                    <a:solidFill>
                      <a:schemeClr val="accent2"/>
                    </a:solidFill>
                    <a:ea typeface="ヒラギノ角ゴ Pro W3" charset="-128"/>
                  </a:rPr>
                  <a:t>dynamic programming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notation: x[</a:t>
                </a:r>
                <a:r>
                  <a:rPr lang="en-US" altLang="en-US" dirty="0" err="1">
                    <a:ea typeface="ヒラギノ角ゴ Pro W3" charset="-128"/>
                  </a:rPr>
                  <a:t>i,j</a:t>
                </a:r>
                <a:r>
                  <a:rPr lang="en-US" altLang="en-US" dirty="0">
                    <a:ea typeface="ヒラギノ角ゴ Pro W3" charset="-128"/>
                  </a:rPr>
                  <a:t>] = substring of x from </a:t>
                </a:r>
                <a:r>
                  <a:rPr lang="en-US" altLang="en-US" dirty="0" err="1">
                    <a:ea typeface="ヒラギノ角ゴ Pro W3" charset="-128"/>
                  </a:rPr>
                  <a:t>i</a:t>
                </a:r>
                <a:r>
                  <a:rPr lang="en-US" altLang="en-US" dirty="0">
                    <a:ea typeface="ヒラギノ角ゴ Pro W3" charset="-128"/>
                  </a:rPr>
                  <a:t> to j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dirty="0">
                    <a:ea typeface="ヒラギノ角ゴ Pro W3" charset="-128"/>
                  </a:rPr>
                  <a:t>table: T(</a:t>
                </a:r>
                <a:r>
                  <a:rPr lang="en-US" altLang="en-US" dirty="0" err="1">
                    <a:ea typeface="ヒラギノ角ゴ Pro W3" charset="-128"/>
                  </a:rPr>
                  <a:t>i</a:t>
                </a:r>
                <a:r>
                  <a:rPr lang="en-US" altLang="en-US" dirty="0">
                    <a:ea typeface="ヒラギノ角ゴ Pro W3" charset="-128"/>
                  </a:rPr>
                  <a:t>, j) contains </a:t>
                </a:r>
              </a:p>
              <a:p>
                <a:pPr lvl="1" algn="ctr">
                  <a:lnSpc>
                    <a:spcPct val="90000"/>
                  </a:lnSpc>
                  <a:buFontTx/>
                  <a:buNone/>
                </a:pP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</a:rPr>
                  <a:t>{A: A nonterminal such that A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solidFill>
                          <a:srgbClr val="FF0000"/>
                        </a:solidFill>
                        <a:latin typeface="Cambria Math" charset="0"/>
                        <a:ea typeface="ヒラギノ角ゴ Pro W3" charset="-128"/>
                      </a:rPr>
                      <m:t>→</m:t>
                    </m:r>
                  </m:oMath>
                </a14:m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* x[</a:t>
                </a:r>
                <a:r>
                  <a:rPr lang="en-US" altLang="en-US" dirty="0" err="1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i,j</a:t>
                </a:r>
                <a:r>
                  <a:rPr lang="en-US" altLang="en-US" dirty="0">
                    <a:solidFill>
                      <a:srgbClr val="FF0000"/>
                    </a:solidFill>
                    <a:ea typeface="ヒラギノ角ゴ Pro W3" charset="-128"/>
                    <a:sym typeface="Symbol" charset="2"/>
                  </a:rPr>
                  <a:t>]}</a:t>
                </a:r>
                <a:endParaRPr lang="en-US" altLang="en-US" dirty="0">
                  <a:solidFill>
                    <a:srgbClr val="FF0000"/>
                  </a:solidFill>
                  <a:ea typeface="ヒラギノ角ゴ Pro W3" charset="-128"/>
                </a:endParaRPr>
              </a:p>
            </p:txBody>
          </p:sp>
        </mc:Choice>
        <mc:Fallback xmlns="">
          <p:sp>
            <p:nvSpPr>
              <p:cNvPr id="5939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l="-1704" t="-2830" r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29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33175C-F280-8247-A9C1-27E3DF015CA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Deciding CFLs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597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1">
                  <a:buFontTx/>
                  <a:buNone/>
                </a:pP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IsGenerated(x = x</a:t>
                </a:r>
                <a:r>
                  <a:rPr lang="en-US" altLang="en-US" sz="2400" b="1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1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x</a:t>
                </a:r>
                <a:r>
                  <a:rPr lang="en-US" altLang="en-US" sz="2400" b="1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2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x</a:t>
                </a:r>
                <a:r>
                  <a:rPr lang="en-US" altLang="en-US" sz="2400" b="1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3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…</a:t>
                </a:r>
                <a:r>
                  <a:rPr lang="en-US" altLang="en-US" sz="2400" b="1" dirty="0" err="1">
                    <a:solidFill>
                      <a:schemeClr val="accent2"/>
                    </a:solidFill>
                    <a:ea typeface="ヒラギノ角ゴ Pro W3" charset="-128"/>
                  </a:rPr>
                  <a:t>x</a:t>
                </a:r>
                <a:r>
                  <a:rPr lang="en-US" altLang="en-US" sz="2400" b="1" baseline="-25000" dirty="0" err="1">
                    <a:solidFill>
                      <a:schemeClr val="accent2"/>
                    </a:solidFill>
                    <a:ea typeface="ヒラギノ角ゴ Pro W3" charset="-128"/>
                  </a:rPr>
                  <a:t>n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, G)</a:t>
                </a:r>
              </a:p>
              <a:p>
                <a:pPr lvl="1">
                  <a:buFontTx/>
                  <a:buNone/>
                </a:pP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	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for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= 1 to n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T[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= {A: “A → x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” is a production in G}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for k = 1 to n - 1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    for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= 1 to n - k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	for k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splittings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x[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i+k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= x[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i,i+j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]x[i+j+1,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i+k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		T[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i+k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= {A: “A → BC” is a production 				in G and B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T[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i,i+j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and 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			C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T[i+j+1,i+k] }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output “YES” if S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T[1, n], else output “NO”</a:t>
                </a:r>
              </a:p>
            </p:txBody>
          </p:sp>
        </mc:Choice>
        <mc:Fallback xmlns="">
          <p:sp>
            <p:nvSpPr>
              <p:cNvPr id="5959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t="-943" r="-667"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420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January 24, 2025</a:t>
            </a:r>
          </a:p>
        </p:txBody>
      </p:sp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x-none" sz="1400"/>
              <a:t>CS21 Lecture 8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0047F1-26ED-5B4E-ADC2-38A58017EB4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Deciding CFLs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70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1">
                  <a:buFontTx/>
                  <a:buNone/>
                </a:pP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IsGenerated(x = x</a:t>
                </a:r>
                <a:r>
                  <a:rPr lang="en-US" altLang="en-US" sz="2400" b="1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1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x</a:t>
                </a:r>
                <a:r>
                  <a:rPr lang="en-US" altLang="en-US" sz="2400" b="1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2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x</a:t>
                </a:r>
                <a:r>
                  <a:rPr lang="en-US" altLang="en-US" sz="2400" b="1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3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…</a:t>
                </a:r>
                <a:r>
                  <a:rPr lang="en-US" altLang="en-US" sz="2400" b="1" dirty="0" err="1">
                    <a:solidFill>
                      <a:schemeClr val="accent2"/>
                    </a:solidFill>
                    <a:ea typeface="ヒラギノ角ゴ Pro W3" charset="-128"/>
                  </a:rPr>
                  <a:t>x</a:t>
                </a:r>
                <a:r>
                  <a:rPr lang="en-US" altLang="en-US" sz="2400" b="1" baseline="-25000" dirty="0" err="1">
                    <a:solidFill>
                      <a:schemeClr val="accent2"/>
                    </a:solidFill>
                    <a:ea typeface="ヒラギノ角ゴ Pro W3" charset="-128"/>
                  </a:rPr>
                  <a:t>n</a:t>
                </a: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, G)</a:t>
                </a:r>
              </a:p>
              <a:p>
                <a:pPr lvl="1">
                  <a:buFontTx/>
                  <a:buNone/>
                </a:pPr>
                <a:r>
                  <a:rPr lang="en-US" altLang="en-US" sz="2400" b="1" dirty="0">
                    <a:solidFill>
                      <a:schemeClr val="accent2"/>
                    </a:solidFill>
                    <a:ea typeface="ヒラギノ角ゴ Pro W3" charset="-128"/>
                  </a:rPr>
                  <a:t>	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for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= 1 to n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T[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= {A: “A → x</a:t>
                </a:r>
                <a:r>
                  <a:rPr lang="en-US" altLang="en-US" sz="2400" baseline="-25000" dirty="0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” is a production in G}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for k = 1 to n - 1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    for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= 1 to n - k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	for k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splittings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 x[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i+k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= x[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i,i+j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]x[i+j+1,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i+k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		T[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, 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i+k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= {A: “A → BC” is a production 				in G and B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T[</a:t>
                </a:r>
                <a:r>
                  <a:rPr lang="en-US" altLang="en-US" sz="2400" dirty="0" err="1">
                    <a:solidFill>
                      <a:schemeClr val="accent2"/>
                    </a:solidFill>
                    <a:ea typeface="ヒラギノ角ゴ Pro W3" charset="-128"/>
                  </a:rPr>
                  <a:t>i,i+j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] and 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				C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 </a:t>
                </a: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T[i+j+1,i+k] }</a:t>
                </a:r>
              </a:p>
              <a:p>
                <a:pPr lvl="1"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</a:rPr>
                  <a:t>	output “YES” if S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∈</m:t>
                    </m:r>
                    <m:r>
                      <a:rPr lang="en-US" altLang="en-US" sz="2400" b="0" i="0" smtClean="0">
                        <a:solidFill>
                          <a:schemeClr val="accent2"/>
                        </a:solidFill>
                        <a:latin typeface="Cambria Math" charset="0"/>
                        <a:ea typeface="ヒラギノ角ゴ Pro W3" charset="-128"/>
                      </a:rPr>
                      <m:t> </m:t>
                    </m:r>
                  </m:oMath>
                </a14:m>
                <a:r>
                  <a:rPr lang="en-US" altLang="en-US" sz="2400" dirty="0">
                    <a:solidFill>
                      <a:schemeClr val="accent2"/>
                    </a:solidFill>
                    <a:ea typeface="ヒラギノ角ゴ Pro W3" charset="-128"/>
                    <a:sym typeface="Symbol" charset="2"/>
                  </a:rPr>
                  <a:t>T[1, n], else output “NO”</a:t>
                </a:r>
              </a:p>
            </p:txBody>
          </p:sp>
        </mc:Choice>
        <mc:Fallback xmlns="">
          <p:sp>
            <p:nvSpPr>
              <p:cNvPr id="7270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3"/>
                <a:stretch>
                  <a:fillRect t="-943" r="-667"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8020" name="AutoShape 4"/>
          <p:cNvSpPr>
            <a:spLocks/>
          </p:cNvSpPr>
          <p:nvPr/>
        </p:nvSpPr>
        <p:spPr bwMode="auto">
          <a:xfrm>
            <a:off x="6400800" y="1790700"/>
            <a:ext cx="1905000" cy="495300"/>
          </a:xfrm>
          <a:prstGeom prst="borderCallout1">
            <a:avLst>
              <a:gd name="adj1" fmla="val 23079"/>
              <a:gd name="adj2" fmla="val -4000"/>
              <a:gd name="adj3" fmla="val 146153"/>
              <a:gd name="adj4" fmla="val -156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O(nm) steps</a:t>
            </a:r>
            <a:endParaRPr lang="en-US" altLang="en-US" sz="1800"/>
          </a:p>
        </p:txBody>
      </p:sp>
      <p:sp>
        <p:nvSpPr>
          <p:cNvPr id="598021" name="AutoShape 5"/>
          <p:cNvSpPr>
            <a:spLocks/>
          </p:cNvSpPr>
          <p:nvPr/>
        </p:nvSpPr>
        <p:spPr bwMode="auto">
          <a:xfrm flipH="1">
            <a:off x="457200" y="4495800"/>
            <a:ext cx="2133600" cy="533400"/>
          </a:xfrm>
          <a:prstGeom prst="borderCallout3">
            <a:avLst>
              <a:gd name="adj1" fmla="val 21426"/>
              <a:gd name="adj2" fmla="val 103569"/>
              <a:gd name="adj3" fmla="val 21426"/>
              <a:gd name="adj4" fmla="val 103569"/>
              <a:gd name="adj5" fmla="val -44051"/>
              <a:gd name="adj6" fmla="val 103569"/>
              <a:gd name="adj7" fmla="val -244051"/>
              <a:gd name="adj8" fmla="val 66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O(n</a:t>
            </a:r>
            <a:r>
              <a:rPr lang="en-US" altLang="en-US" sz="2400" baseline="30000"/>
              <a:t>3</a:t>
            </a:r>
            <a:r>
              <a:rPr lang="en-US" altLang="en-US" sz="2400"/>
              <a:t>m</a:t>
            </a:r>
            <a:r>
              <a:rPr lang="en-US" altLang="en-US" sz="2400" baseline="30000"/>
              <a:t>3</a:t>
            </a:r>
            <a:r>
              <a:rPr lang="en-US" altLang="en-US" sz="2400"/>
              <a:t>) steps</a:t>
            </a:r>
          </a:p>
        </p:txBody>
      </p:sp>
    </p:spTree>
    <p:extLst>
      <p:ext uri="{BB962C8B-B14F-4D97-AF65-F5344CB8AC3E}">
        <p14:creationId xmlns:p14="http://schemas.microsoft.com/office/powerpoint/2010/main" val="56462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20" grpId="0" animBg="1"/>
      <p:bldP spid="59802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9524</TotalTime>
  <Words>1840</Words>
  <Application>Microsoft Macintosh PowerPoint</Application>
  <PresentationFormat>On-screen Show (4:3)</PresentationFormat>
  <Paragraphs>290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Cambria Math</vt:lpstr>
      <vt:lpstr>Lucida Calligraphy</vt:lpstr>
      <vt:lpstr>Symbol</vt:lpstr>
      <vt:lpstr>ヒラギノ角ゴ Pro W3</vt:lpstr>
      <vt:lpstr>Default Design</vt:lpstr>
      <vt:lpstr>CS21  Decidability and Tractability</vt:lpstr>
      <vt:lpstr>Chomsky Normal Form</vt:lpstr>
      <vt:lpstr>Chomsky Normal Form</vt:lpstr>
      <vt:lpstr>Deciding CFLs</vt:lpstr>
      <vt:lpstr>Deciding CFLs</vt:lpstr>
      <vt:lpstr>Deciding CFLs</vt:lpstr>
      <vt:lpstr>Deciding CFLs</vt:lpstr>
      <vt:lpstr>Deciding CFLs</vt:lpstr>
      <vt:lpstr>Deciding CFLs</vt:lpstr>
      <vt:lpstr>Deterministic PDA</vt:lpstr>
      <vt:lpstr>Deterministic PDA</vt:lpstr>
      <vt:lpstr>Example deterministic PDA</vt:lpstr>
      <vt:lpstr>Deterministic PDA</vt:lpstr>
      <vt:lpstr>Example of problem</vt:lpstr>
      <vt:lpstr>Example of problem</vt:lpstr>
      <vt:lpstr>Deterministic PDA</vt:lpstr>
      <vt:lpstr>Deterministic PDA</vt:lpstr>
      <vt:lpstr>Deterministic PDA</vt:lpstr>
      <vt:lpstr>Deterministic PDA</vt:lpstr>
      <vt:lpstr>Deterministic PDA</vt:lpstr>
      <vt:lpstr>Deterministic PDA</vt:lpstr>
      <vt:lpstr>Deterministic PDA</vt:lpstr>
      <vt:lpstr>Deterministic PDA</vt:lpstr>
    </vt:vector>
  </TitlesOfParts>
  <Company> 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 Lecture 1</dc:title>
  <dc:creator>Chris Umans</dc:creator>
  <cp:lastModifiedBy>Umans, Christopher M. (Chris)</cp:lastModifiedBy>
  <cp:revision>101</cp:revision>
  <cp:lastPrinted>2024-01-03T22:27:21Z</cp:lastPrinted>
  <dcterms:created xsi:type="dcterms:W3CDTF">2003-12-29T17:56:05Z</dcterms:created>
  <dcterms:modified xsi:type="dcterms:W3CDTF">2025-01-25T06:30:43Z</dcterms:modified>
</cp:coreProperties>
</file>