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98" r:id="rId3"/>
    <p:sldId id="399" r:id="rId4"/>
    <p:sldId id="400" r:id="rId5"/>
    <p:sldId id="401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4223"/>
  </p:normalViewPr>
  <p:slideViewPr>
    <p:cSldViewPr>
      <p:cViewPr varScale="1">
        <p:scale>
          <a:sx n="114" d="100"/>
          <a:sy n="114" d="100"/>
        </p:scale>
        <p:origin x="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8F2EFA2-670D-9347-82CD-6854269083C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94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CA505C4-E686-4A43-BBD3-6579BF8DDAE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10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3B34B0C-3FCD-7248-971D-C35C5176C6C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2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038A847-127C-204D-AC80-99E3D45FB2C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5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4CF8025-9B08-944B-BBB2-2EFCF7E454B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45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9740FA-A766-EC49-BA2F-B3BF7EF87FF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0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6509B67-784A-6541-8C6F-B0EA272B7D6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435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33655A2-19FD-7045-8DF6-2830A918B0A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65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F6D75DA-A267-3E49-A1E3-4629426BCD4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6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5A01CE1-DF73-0C49-A319-8D1971FBFE1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6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711FDEE-3B37-814A-B7D2-5DC0F6E07FB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568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7782267-F120-624A-8B93-E965C14CD6D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39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2A43B24-3423-8A4D-81AD-4497FF69B4FA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749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485F90D-9F35-1A45-AC43-480BDA2BF2AC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197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3CE16BA-1787-A545-AC00-1867886519A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97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A800C49-5B24-F74B-A05B-FC7E316522C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455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A33FC3C-E674-684E-94BB-09F06EA4D1B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301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D26F313-A46B-0748-9AFA-4F4AF2DA6AAF}" type="slidenum">
              <a:rPr lang="en-US" altLang="x-none"/>
              <a:pPr>
                <a:spcBef>
                  <a:spcPct val="0"/>
                </a:spcBef>
              </a:pPr>
              <a:t>26</a:t>
            </a:fld>
            <a:endParaRPr lang="en-US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5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259CFB9-DABF-5144-A4B1-35C48F1C7292}" type="slidenum">
              <a:rPr lang="en-US" altLang="x-none"/>
              <a:pPr>
                <a:spcBef>
                  <a:spcPct val="0"/>
                </a:spcBef>
              </a:pPr>
              <a:t>27</a:t>
            </a:fld>
            <a:endParaRPr lang="en-US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024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473C256-E811-E649-8888-89DDEB032EC2}" type="slidenum">
              <a:rPr lang="en-US" altLang="x-none"/>
              <a:pPr>
                <a:spcBef>
                  <a:spcPct val="0"/>
                </a:spcBef>
              </a:pPr>
              <a:t>28</a:t>
            </a:fld>
            <a:endParaRPr lang="en-US" altLang="x-non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561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56F1443-5782-9548-9CB3-93D4F2491C03}" type="slidenum">
              <a:rPr lang="en-US" altLang="x-none"/>
              <a:pPr>
                <a:spcBef>
                  <a:spcPct val="0"/>
                </a:spcBef>
              </a:pPr>
              <a:t>29</a:t>
            </a:fld>
            <a:endParaRPr lang="en-US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EC7C140-FBEE-014F-86E0-D8A4241525F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858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046A1A3-570C-924B-8C10-0CDCDA50DB6D}" type="slidenum">
              <a:rPr lang="en-US" altLang="x-none"/>
              <a:pPr>
                <a:spcBef>
                  <a:spcPct val="0"/>
                </a:spcBef>
              </a:pPr>
              <a:t>30</a:t>
            </a:fld>
            <a:endParaRPr lang="en-US" altLang="x-none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640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73DCEEE-4390-A645-94BC-465102F55368}" type="slidenum">
              <a:rPr lang="en-US" altLang="x-none"/>
              <a:pPr>
                <a:spcBef>
                  <a:spcPct val="0"/>
                </a:spcBef>
              </a:pPr>
              <a:t>31</a:t>
            </a:fld>
            <a:endParaRPr lang="en-US" altLang="x-non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358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2D7D4D5-F835-0646-BDB1-699B57C66CD6}" type="slidenum">
              <a:rPr lang="en-US" altLang="x-none"/>
              <a:pPr>
                <a:spcBef>
                  <a:spcPct val="0"/>
                </a:spcBef>
              </a:pPr>
              <a:t>32</a:t>
            </a:fld>
            <a:endParaRPr lang="en-US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934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259CFB9-DABF-5144-A4B1-35C48F1C7292}" type="slidenum">
              <a:rPr lang="en-US" altLang="x-none"/>
              <a:pPr>
                <a:spcBef>
                  <a:spcPct val="0"/>
                </a:spcBef>
              </a:pPr>
              <a:t>33</a:t>
            </a:fld>
            <a:endParaRPr lang="en-US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728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8B9A24C-6BE8-6840-977C-6A81150B2064}" type="slidenum">
              <a:rPr lang="en-US" altLang="x-none"/>
              <a:pPr>
                <a:spcBef>
                  <a:spcPct val="0"/>
                </a:spcBef>
              </a:pPr>
              <a:t>34</a:t>
            </a:fld>
            <a:endParaRPr lang="en-US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356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1197FB5-A84D-EA4E-AAFD-5BFBA9402E54}" type="slidenum">
              <a:rPr lang="en-US" altLang="x-none"/>
              <a:pPr>
                <a:spcBef>
                  <a:spcPct val="0"/>
                </a:spcBef>
              </a:pPr>
              <a:t>35</a:t>
            </a:fld>
            <a:endParaRPr lang="en-US" altLang="x-none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965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BD72D80-F5C0-E945-AC9C-C7EADA3BF476}" type="slidenum">
              <a:rPr lang="en-US" altLang="x-none"/>
              <a:pPr>
                <a:spcBef>
                  <a:spcPct val="0"/>
                </a:spcBef>
              </a:pPr>
              <a:t>36</a:t>
            </a:fld>
            <a:endParaRPr lang="en-US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701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2485355-D1B2-0143-9DEF-64EBFD172B50}" type="slidenum">
              <a:rPr lang="en-US" altLang="x-none"/>
              <a:pPr>
                <a:spcBef>
                  <a:spcPct val="0"/>
                </a:spcBef>
              </a:pPr>
              <a:t>37</a:t>
            </a:fld>
            <a:endParaRPr lang="en-US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080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B0F6167-1FCB-CE41-A5ED-B4CBCA237F77}" type="slidenum">
              <a:rPr lang="en-US" altLang="x-none"/>
              <a:pPr>
                <a:spcBef>
                  <a:spcPct val="0"/>
                </a:spcBef>
              </a:pPr>
              <a:t>38</a:t>
            </a:fld>
            <a:endParaRPr lang="en-US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692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6ED544E-0211-AD4D-AAC8-5E16EE1C62D1}" type="slidenum">
              <a:rPr lang="en-US" altLang="x-none"/>
              <a:pPr>
                <a:spcBef>
                  <a:spcPct val="0"/>
                </a:spcBef>
              </a:pPr>
              <a:t>39</a:t>
            </a:fld>
            <a:endParaRPr lang="en-US" altLang="x-non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2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1707E3B-0740-3C4D-AE4A-3ED1570F8E2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7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F42DAC3-4355-9249-81F4-FC3D9381485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85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49254F1-EAB3-4842-BB3A-EFEBB7AB4BF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01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F09AE3A-B08C-F64C-865D-EDE7FFB8E74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20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0EB132B-1AFC-3548-80A4-5B831444025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53276B7-0B19-5D40-ACCF-FCB6950E282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8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19,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24" name="Rectangle 154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old scale with a black background&#10;&#10;Description automatically generated">
            <a:extLst>
              <a:ext uri="{FF2B5EF4-FFF2-40B4-BE49-F238E27FC236}">
                <a16:creationId xmlns:a16="http://schemas.microsoft.com/office/drawing/2014/main" id="{BD577733-31EF-12ED-1B98-95D49FB8B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426" name="Rectangle 154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chemeClr val="bg1"/>
                </a:solidFill>
              </a:rPr>
              <a:t>CS21 </a:t>
            </a:r>
            <a:br>
              <a:rPr lang="en-US" altLang="en-US" sz="4200" dirty="0">
                <a:solidFill>
                  <a:schemeClr val="bg1"/>
                </a:solidFill>
              </a:rPr>
            </a:br>
            <a:r>
              <a:rPr lang="en-US" altLang="en-US" sz="4200" dirty="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Lecture 7</a:t>
            </a:r>
          </a:p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January 19, 2024</a:t>
            </a:r>
          </a:p>
        </p:txBody>
      </p:sp>
      <p:sp>
        <p:nvSpPr>
          <p:cNvPr id="15428" name="Rectangle 154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30" name="Rectangle 154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24BD4-6EDC-544C-BC80-191E9BE745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only have access to top of stack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combine steps 1 and 2: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allow to match stack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terminals</a:t>
            </a:r>
            <a:r>
              <a:rPr lang="en-US" altLang="en-US">
                <a:ea typeface="ヒラギノ角ゴ Pro W3" charset="-128"/>
              </a:rPr>
              <a:t> with tape </a:t>
            </a:r>
            <a:r>
              <a:rPr lang="en-US" altLang="en-US" i="1">
                <a:ea typeface="ヒラギノ角ゴ Pro W3" charset="-128"/>
              </a:rPr>
              <a:t>during</a:t>
            </a:r>
            <a:r>
              <a:rPr lang="en-US" altLang="en-US">
                <a:ea typeface="ヒラギノ角ゴ Pro W3" charset="-128"/>
              </a:rPr>
              <a:t> the process of producing the derivation on the stack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3048000" y="3429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33528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36576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1981200" y="37338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cxnSp>
        <p:nvCxnSpPr>
          <p:cNvPr id="450568" name="AutoShape 8"/>
          <p:cNvCxnSpPr>
            <a:cxnSpLocks noChangeShapeType="1"/>
            <a:stCxn id="450567" idx="3"/>
            <a:endCxn id="450564" idx="2"/>
          </p:cNvCxnSpPr>
          <p:nvPr/>
        </p:nvCxnSpPr>
        <p:spPr bwMode="auto">
          <a:xfrm flipV="1">
            <a:off x="2667000" y="3805238"/>
            <a:ext cx="533400" cy="2238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3200400" y="4648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cxnSp>
        <p:nvCxnSpPr>
          <p:cNvPr id="450570" name="AutoShape 10"/>
          <p:cNvCxnSpPr>
            <a:cxnSpLocks noChangeShapeType="1"/>
            <a:stCxn id="450567" idx="2"/>
            <a:endCxn id="450569" idx="0"/>
          </p:cNvCxnSpPr>
          <p:nvPr/>
        </p:nvCxnSpPr>
        <p:spPr bwMode="auto">
          <a:xfrm rot="16200000" flipH="1">
            <a:off x="2675731" y="3971132"/>
            <a:ext cx="325437" cy="1028700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3200400" y="5334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3200400" y="5033963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32004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5410200" y="3429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75" name="Text Box 15"/>
          <p:cNvSpPr txBox="1">
            <a:spLocks noChangeArrowheads="1"/>
          </p:cNvSpPr>
          <p:nvPr/>
        </p:nvSpPr>
        <p:spPr bwMode="auto">
          <a:xfrm>
            <a:off x="57150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60198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77" name="Text Box 17"/>
          <p:cNvSpPr txBox="1">
            <a:spLocks noChangeArrowheads="1"/>
          </p:cNvSpPr>
          <p:nvPr/>
        </p:nvSpPr>
        <p:spPr bwMode="auto">
          <a:xfrm>
            <a:off x="4343400" y="37338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cxnSp>
        <p:nvCxnSpPr>
          <p:cNvPr id="450578" name="AutoShape 18"/>
          <p:cNvCxnSpPr>
            <a:cxnSpLocks noChangeShapeType="1"/>
            <a:stCxn id="450577" idx="3"/>
            <a:endCxn id="450575" idx="2"/>
          </p:cNvCxnSpPr>
          <p:nvPr/>
        </p:nvCxnSpPr>
        <p:spPr bwMode="auto">
          <a:xfrm flipV="1">
            <a:off x="5029200" y="3800475"/>
            <a:ext cx="838200" cy="228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579" name="AutoShape 19"/>
          <p:cNvCxnSpPr>
            <a:cxnSpLocks noChangeShapeType="1"/>
            <a:stCxn id="450577" idx="2"/>
            <a:endCxn id="450581" idx="0"/>
          </p:cNvCxnSpPr>
          <p:nvPr/>
        </p:nvCxnSpPr>
        <p:spPr bwMode="auto">
          <a:xfrm rot="16200000" flipH="1">
            <a:off x="4999831" y="4009232"/>
            <a:ext cx="401637" cy="1028700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5562600" y="50244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5562600" y="4724400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0582" name="Text Box 22"/>
          <p:cNvSpPr txBox="1">
            <a:spLocks noChangeArrowheads="1"/>
          </p:cNvSpPr>
          <p:nvPr/>
        </p:nvSpPr>
        <p:spPr bwMode="auto">
          <a:xfrm>
            <a:off x="5562600" y="54054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83" name="Text Box 23"/>
          <p:cNvSpPr txBox="1">
            <a:spLocks noChangeArrowheads="1"/>
          </p:cNvSpPr>
          <p:nvPr/>
        </p:nvSpPr>
        <p:spPr bwMode="auto">
          <a:xfrm>
            <a:off x="7772400" y="34734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84" name="Text Box 24"/>
          <p:cNvSpPr txBox="1">
            <a:spLocks noChangeArrowheads="1"/>
          </p:cNvSpPr>
          <p:nvPr/>
        </p:nvSpPr>
        <p:spPr bwMode="auto">
          <a:xfrm>
            <a:off x="8077200" y="346868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85" name="Text Box 25"/>
          <p:cNvSpPr txBox="1">
            <a:spLocks noChangeArrowheads="1"/>
          </p:cNvSpPr>
          <p:nvPr/>
        </p:nvSpPr>
        <p:spPr bwMode="auto">
          <a:xfrm>
            <a:off x="8382000" y="346868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86" name="Text Box 26"/>
          <p:cNvSpPr txBox="1">
            <a:spLocks noChangeArrowheads="1"/>
          </p:cNvSpPr>
          <p:nvPr/>
        </p:nvSpPr>
        <p:spPr bwMode="auto">
          <a:xfrm>
            <a:off x="6705600" y="38100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cxnSp>
        <p:nvCxnSpPr>
          <p:cNvPr id="450587" name="AutoShape 27"/>
          <p:cNvCxnSpPr>
            <a:cxnSpLocks noChangeShapeType="1"/>
            <a:stCxn id="450586" idx="3"/>
            <a:endCxn id="450584" idx="2"/>
          </p:cNvCxnSpPr>
          <p:nvPr/>
        </p:nvCxnSpPr>
        <p:spPr bwMode="auto">
          <a:xfrm flipV="1">
            <a:off x="7391400" y="3844925"/>
            <a:ext cx="838200" cy="260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88" name="Text Box 28"/>
          <p:cNvSpPr txBox="1">
            <a:spLocks noChangeArrowheads="1"/>
          </p:cNvSpPr>
          <p:nvPr/>
        </p:nvSpPr>
        <p:spPr bwMode="auto">
          <a:xfrm>
            <a:off x="7924800" y="4724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cxnSp>
        <p:nvCxnSpPr>
          <p:cNvPr id="450589" name="AutoShape 29"/>
          <p:cNvCxnSpPr>
            <a:cxnSpLocks noChangeShapeType="1"/>
            <a:stCxn id="450586" idx="2"/>
            <a:endCxn id="450588" idx="0"/>
          </p:cNvCxnSpPr>
          <p:nvPr/>
        </p:nvCxnSpPr>
        <p:spPr bwMode="auto">
          <a:xfrm rot="16200000" flipH="1">
            <a:off x="7400131" y="4047332"/>
            <a:ext cx="325437" cy="1028700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0" name="Text Box 30"/>
          <p:cNvSpPr txBox="1">
            <a:spLocks noChangeArrowheads="1"/>
          </p:cNvSpPr>
          <p:nvPr/>
        </p:nvSpPr>
        <p:spPr bwMode="auto">
          <a:xfrm>
            <a:off x="7924800" y="5105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91" name="Text Box 31"/>
          <p:cNvSpPr txBox="1">
            <a:spLocks noChangeArrowheads="1"/>
          </p:cNvSpPr>
          <p:nvPr/>
        </p:nvSpPr>
        <p:spPr bwMode="auto">
          <a:xfrm>
            <a:off x="7924800" y="5486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92" name="Rectangle 32"/>
          <p:cNvSpPr>
            <a:spLocks noChangeArrowheads="1"/>
          </p:cNvSpPr>
          <p:nvPr/>
        </p:nvSpPr>
        <p:spPr bwMode="auto">
          <a:xfrm>
            <a:off x="457200" y="4876800"/>
            <a:ext cx="1676400" cy="104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#</a:t>
            </a:r>
          </a:p>
        </p:txBody>
      </p:sp>
    </p:spTree>
    <p:extLst>
      <p:ext uri="{BB962C8B-B14F-4D97-AF65-F5344CB8AC3E}">
        <p14:creationId xmlns:p14="http://schemas.microsoft.com/office/powerpoint/2010/main" val="385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/>
      <p:bldP spid="450565" grpId="0" animBg="1"/>
      <p:bldP spid="450566" grpId="0" animBg="1"/>
      <p:bldP spid="450567" grpId="0" animBg="1"/>
      <p:bldP spid="450569" grpId="0" animBg="1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80" grpId="0" animBg="1"/>
      <p:bldP spid="450581" grpId="0" animBg="1"/>
      <p:bldP spid="450582" grpId="0" animBg="1"/>
      <p:bldP spid="450583" grpId="0" animBg="1"/>
      <p:bldP spid="450584" grpId="0" animBg="1"/>
      <p:bldP spid="450585" grpId="0" animBg="1"/>
      <p:bldP spid="450586" grpId="0" animBg="1"/>
      <p:bldP spid="450588" grpId="0" animBg="1"/>
      <p:bldP spid="450590" grpId="0" animBg="1"/>
      <p:bldP spid="450591" grpId="0" animBg="1"/>
      <p:bldP spid="4505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5A480-FD2E-704E-9979-898DDA75B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informal description of construction:</a:t>
            </a:r>
          </a:p>
          <a:p>
            <a:pPr lvl="1"/>
            <a:r>
              <a:rPr lang="en-US" altLang="en-US">
                <a:ea typeface="ヒラギノ角ゴ Pro W3" charset="-128"/>
              </a:rPr>
              <a:t>place $ and start symbol S on the stack</a:t>
            </a:r>
          </a:p>
          <a:p>
            <a:pPr lvl="1"/>
            <a:r>
              <a:rPr lang="en-US" altLang="en-US">
                <a:ea typeface="ヒラギノ角ゴ Pro W3" charset="-128"/>
              </a:rPr>
              <a:t>repeat: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non-terminal</a:t>
            </a:r>
            <a:r>
              <a:rPr lang="en-US" altLang="en-US">
                <a:ea typeface="ヒラギノ角ゴ Pro W3" charset="-128"/>
              </a:rPr>
              <a:t> A, pick a production with A on the lhs and substitute the rhs for A on the stack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terminal</a:t>
            </a:r>
            <a:r>
              <a:rPr lang="en-US" altLang="en-US">
                <a:ea typeface="ヒラギノ角ゴ Pro W3" charset="-128"/>
              </a:rPr>
              <a:t> b, read b from the tape, and pop b from the stack.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$, enter the accept state. </a:t>
            </a:r>
          </a:p>
        </p:txBody>
      </p:sp>
    </p:spTree>
    <p:extLst>
      <p:ext uri="{BB962C8B-B14F-4D97-AF65-F5344CB8AC3E}">
        <p14:creationId xmlns:p14="http://schemas.microsoft.com/office/powerpoint/2010/main" val="7166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8D07E-3D9D-B64D-9A9F-C64D7C7811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1524000" y="16621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524000" y="5029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15240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04" name="AutoShape 6"/>
          <p:cNvCxnSpPr>
            <a:cxnSpLocks noChangeShapeType="1"/>
            <a:stCxn id="29701" idx="4"/>
            <a:endCxn id="29703" idx="0"/>
          </p:cNvCxnSpPr>
          <p:nvPr/>
        </p:nvCxnSpPr>
        <p:spPr bwMode="auto">
          <a:xfrm>
            <a:off x="1866900" y="2347913"/>
            <a:ext cx="0" cy="852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AutoShape 7"/>
          <p:cNvCxnSpPr>
            <a:cxnSpLocks noChangeShapeType="1"/>
            <a:stCxn id="29703" idx="7"/>
            <a:endCxn id="29703" idx="6"/>
          </p:cNvCxnSpPr>
          <p:nvPr/>
        </p:nvCxnSpPr>
        <p:spPr bwMode="auto">
          <a:xfrm rot="5400000" flipV="1">
            <a:off x="2038350" y="33718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905000" y="2362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n-US" altLang="en-US" sz="1800"/>
              <a:t>S$</a:t>
            </a:r>
            <a:endParaRPr lang="el-GR" altLang="en-US" sz="1800"/>
          </a:p>
        </p:txBody>
      </p:sp>
      <p:cxnSp>
        <p:nvCxnSpPr>
          <p:cNvPr id="29707" name="AutoShape 9"/>
          <p:cNvCxnSpPr>
            <a:cxnSpLocks noChangeShapeType="1"/>
            <a:endCxn id="29701" idx="2"/>
          </p:cNvCxnSpPr>
          <p:nvPr/>
        </p:nvCxnSpPr>
        <p:spPr bwMode="auto">
          <a:xfrm>
            <a:off x="942975" y="1966913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0"/>
          <p:cNvCxnSpPr>
            <a:cxnSpLocks noChangeShapeType="1"/>
            <a:stCxn id="29703" idx="4"/>
            <a:endCxn id="29702" idx="0"/>
          </p:cNvCxnSpPr>
          <p:nvPr/>
        </p:nvCxnSpPr>
        <p:spPr bwMode="auto">
          <a:xfrm>
            <a:off x="1866900" y="3886200"/>
            <a:ext cx="0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2438400" y="2819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endParaRPr lang="el-GR" altLang="en-US" sz="2000"/>
          </a:p>
        </p:txBody>
      </p:sp>
      <p:cxnSp>
        <p:nvCxnSpPr>
          <p:cNvPr id="29710" name="AutoShape 12"/>
          <p:cNvCxnSpPr>
            <a:cxnSpLocks noChangeShapeType="1"/>
            <a:stCxn id="29703" idx="6"/>
            <a:endCxn id="29703" idx="5"/>
          </p:cNvCxnSpPr>
          <p:nvPr/>
        </p:nvCxnSpPr>
        <p:spPr bwMode="auto">
          <a:xfrm flipH="1">
            <a:off x="2109788" y="3543300"/>
            <a:ext cx="100012" cy="242888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438400" y="3641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b, b </a:t>
            </a:r>
            <a:r>
              <a:rPr lang="el-GR" altLang="en-US" sz="2000" dirty="0"/>
              <a:t>→</a:t>
            </a:r>
            <a:r>
              <a:rPr lang="en-US" altLang="en-US" sz="2000" dirty="0"/>
              <a:t> </a:t>
            </a:r>
            <a:r>
              <a:rPr lang="el-GR" altLang="en-US" sz="2000" dirty="0"/>
              <a:t>ε</a:t>
            </a:r>
          </a:p>
        </p:txBody>
      </p:sp>
      <p:sp>
        <p:nvSpPr>
          <p:cNvPr id="454670" name="AutoShape 14"/>
          <p:cNvSpPr>
            <a:spLocks/>
          </p:cNvSpPr>
          <p:nvPr/>
        </p:nvSpPr>
        <p:spPr bwMode="auto">
          <a:xfrm>
            <a:off x="3810000" y="1295400"/>
            <a:ext cx="2971800" cy="1409700"/>
          </a:xfrm>
          <a:prstGeom prst="borderCallout2">
            <a:avLst>
              <a:gd name="adj1" fmla="val 8106"/>
              <a:gd name="adj2" fmla="val -2565"/>
              <a:gd name="adj3" fmla="val 8106"/>
              <a:gd name="adj4" fmla="val -11324"/>
              <a:gd name="adj5" fmla="val 118917"/>
              <a:gd name="adj6" fmla="val -20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transition for each production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→ w</a:t>
            </a:r>
          </a:p>
        </p:txBody>
      </p:sp>
      <p:sp>
        <p:nvSpPr>
          <p:cNvPr id="454671" name="AutoShape 15"/>
          <p:cNvSpPr>
            <a:spLocks/>
          </p:cNvSpPr>
          <p:nvPr/>
        </p:nvSpPr>
        <p:spPr bwMode="auto">
          <a:xfrm>
            <a:off x="3124200" y="4305300"/>
            <a:ext cx="2971800" cy="952500"/>
          </a:xfrm>
          <a:prstGeom prst="borderCallout2">
            <a:avLst>
              <a:gd name="adj1" fmla="val 12000"/>
              <a:gd name="adj2" fmla="val -2565"/>
              <a:gd name="adj3" fmla="val 12000"/>
              <a:gd name="adj4" fmla="val -6356"/>
              <a:gd name="adj5" fmla="val -28000"/>
              <a:gd name="adj6" fmla="val -10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transition for each terminal b</a:t>
            </a:r>
          </a:p>
        </p:txBody>
      </p:sp>
      <p:sp>
        <p:nvSpPr>
          <p:cNvPr id="454672" name="Oval 16"/>
          <p:cNvSpPr>
            <a:spLocks noChangeArrowheads="1"/>
          </p:cNvSpPr>
          <p:nvPr/>
        </p:nvSpPr>
        <p:spPr bwMode="auto">
          <a:xfrm>
            <a:off x="4267200" y="2606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54673" name="AutoShape 17"/>
          <p:cNvCxnSpPr>
            <a:cxnSpLocks noChangeShapeType="1"/>
            <a:stCxn id="454672" idx="6"/>
            <a:endCxn id="454678" idx="2"/>
          </p:cNvCxnSpPr>
          <p:nvPr/>
        </p:nvCxnSpPr>
        <p:spPr bwMode="auto">
          <a:xfrm>
            <a:off x="4953000" y="2949575"/>
            <a:ext cx="2895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5105400" y="25146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 = w</a:t>
            </a:r>
            <a:r>
              <a:rPr lang="en-US" altLang="en-US" sz="2000" baseline="-25000"/>
              <a:t>1</a:t>
            </a:r>
            <a:r>
              <a:rPr lang="en-US" altLang="en-US" sz="2000"/>
              <a:t>w</a:t>
            </a:r>
            <a:r>
              <a:rPr lang="en-US" altLang="en-US" sz="2000" baseline="-25000"/>
              <a:t>2</a:t>
            </a:r>
            <a:r>
              <a:rPr lang="en-US" altLang="en-US" sz="2000"/>
              <a:t>…w</a:t>
            </a:r>
            <a:r>
              <a:rPr lang="en-US" altLang="en-US" sz="2000" baseline="-25000"/>
              <a:t>k</a:t>
            </a:r>
            <a:endParaRPr lang="el-GR" altLang="en-US" sz="2000"/>
          </a:p>
        </p:txBody>
      </p:sp>
      <p:sp>
        <p:nvSpPr>
          <p:cNvPr id="454675" name="Text Box 19"/>
          <p:cNvSpPr txBox="1">
            <a:spLocks noChangeArrowheads="1"/>
          </p:cNvSpPr>
          <p:nvPr/>
        </p:nvSpPr>
        <p:spPr bwMode="auto">
          <a:xfrm>
            <a:off x="5257800" y="33670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shorthand for:</a:t>
            </a:r>
          </a:p>
        </p:txBody>
      </p: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2667000" y="4648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k</a:t>
            </a:r>
            <a:endParaRPr lang="el-GR" altLang="en-US" sz="2000"/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4419600" y="268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454678" name="Oval 22"/>
          <p:cNvSpPr>
            <a:spLocks noChangeArrowheads="1"/>
          </p:cNvSpPr>
          <p:nvPr/>
        </p:nvSpPr>
        <p:spPr bwMode="auto">
          <a:xfrm>
            <a:off x="7848600" y="2606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79" name="Text Box 23"/>
          <p:cNvSpPr txBox="1">
            <a:spLocks noChangeArrowheads="1"/>
          </p:cNvSpPr>
          <p:nvPr/>
        </p:nvSpPr>
        <p:spPr bwMode="auto">
          <a:xfrm>
            <a:off x="8001000" y="268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454680" name="Oval 24"/>
          <p:cNvSpPr>
            <a:spLocks noChangeArrowheads="1"/>
          </p:cNvSpPr>
          <p:nvPr/>
        </p:nvSpPr>
        <p:spPr bwMode="auto">
          <a:xfrm>
            <a:off x="3581400" y="536575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3733800" y="544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454682" name="Oval 26"/>
          <p:cNvSpPr>
            <a:spLocks noChangeArrowheads="1"/>
          </p:cNvSpPr>
          <p:nvPr/>
        </p:nvSpPr>
        <p:spPr bwMode="auto">
          <a:xfrm>
            <a:off x="7162800" y="536575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3" name="Text Box 27"/>
          <p:cNvSpPr txBox="1">
            <a:spLocks noChangeArrowheads="1"/>
          </p:cNvSpPr>
          <p:nvPr/>
        </p:nvSpPr>
        <p:spPr bwMode="auto">
          <a:xfrm>
            <a:off x="7315200" y="544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454684" name="Oval 28"/>
          <p:cNvSpPr>
            <a:spLocks noChangeArrowheads="1"/>
          </p:cNvSpPr>
          <p:nvPr/>
        </p:nvSpPr>
        <p:spPr bwMode="auto">
          <a:xfrm>
            <a:off x="4419600" y="4740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5" name="Text Box 29"/>
          <p:cNvSpPr txBox="1">
            <a:spLocks noChangeArrowheads="1"/>
          </p:cNvSpPr>
          <p:nvPr/>
        </p:nvSpPr>
        <p:spPr bwMode="auto">
          <a:xfrm>
            <a:off x="4572000" y="48164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54686" name="Oval 30"/>
          <p:cNvSpPr>
            <a:spLocks noChangeArrowheads="1"/>
          </p:cNvSpPr>
          <p:nvPr/>
        </p:nvSpPr>
        <p:spPr bwMode="auto">
          <a:xfrm>
            <a:off x="5410200" y="4359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7" name="Text Box 31"/>
          <p:cNvSpPr txBox="1">
            <a:spLocks noChangeArrowheads="1"/>
          </p:cNvSpPr>
          <p:nvPr/>
        </p:nvSpPr>
        <p:spPr bwMode="auto">
          <a:xfrm>
            <a:off x="5562600" y="44354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</a:p>
        </p:txBody>
      </p:sp>
      <p:sp>
        <p:nvSpPr>
          <p:cNvPr id="454688" name="Oval 32"/>
          <p:cNvSpPr>
            <a:spLocks noChangeArrowheads="1"/>
          </p:cNvSpPr>
          <p:nvPr/>
        </p:nvSpPr>
        <p:spPr bwMode="auto">
          <a:xfrm>
            <a:off x="6705600" y="4511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9" name="Text Box 33"/>
          <p:cNvSpPr txBox="1">
            <a:spLocks noChangeArrowheads="1"/>
          </p:cNvSpPr>
          <p:nvPr/>
        </p:nvSpPr>
        <p:spPr bwMode="auto">
          <a:xfrm>
            <a:off x="6858000" y="4587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k</a:t>
            </a:r>
            <a:endParaRPr lang="en-US" altLang="en-US" sz="2400"/>
          </a:p>
        </p:txBody>
      </p:sp>
      <p:cxnSp>
        <p:nvCxnSpPr>
          <p:cNvPr id="454690" name="AutoShape 34"/>
          <p:cNvCxnSpPr>
            <a:cxnSpLocks noChangeShapeType="1"/>
            <a:stCxn id="454680" idx="0"/>
            <a:endCxn id="454684" idx="1"/>
          </p:cNvCxnSpPr>
          <p:nvPr/>
        </p:nvCxnSpPr>
        <p:spPr bwMode="auto">
          <a:xfrm rot="-5400000">
            <a:off x="3959226" y="4805362"/>
            <a:ext cx="525462" cy="595313"/>
          </a:xfrm>
          <a:prstGeom prst="curvedConnector3">
            <a:avLst>
              <a:gd name="adj1" fmla="val 162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4691" name="AutoShape 35"/>
          <p:cNvCxnSpPr>
            <a:cxnSpLocks noChangeShapeType="1"/>
            <a:stCxn id="454684" idx="0"/>
            <a:endCxn id="454686" idx="1"/>
          </p:cNvCxnSpPr>
          <p:nvPr/>
        </p:nvCxnSpPr>
        <p:spPr bwMode="auto">
          <a:xfrm rot="-5400000">
            <a:off x="4995863" y="4225925"/>
            <a:ext cx="280987" cy="747713"/>
          </a:xfrm>
          <a:prstGeom prst="curvedConnector3">
            <a:avLst>
              <a:gd name="adj1" fmla="val 216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4692" name="AutoShape 36"/>
          <p:cNvCxnSpPr>
            <a:cxnSpLocks noChangeShapeType="1"/>
            <a:stCxn id="454688" idx="6"/>
            <a:endCxn id="454682" idx="7"/>
          </p:cNvCxnSpPr>
          <p:nvPr/>
        </p:nvCxnSpPr>
        <p:spPr bwMode="auto">
          <a:xfrm>
            <a:off x="7391400" y="4854575"/>
            <a:ext cx="357188" cy="611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4693" name="Text Box 37"/>
          <p:cNvSpPr txBox="1">
            <a:spLocks noChangeArrowheads="1"/>
          </p:cNvSpPr>
          <p:nvPr/>
        </p:nvSpPr>
        <p:spPr bwMode="auto">
          <a:xfrm>
            <a:off x="6096000" y="44354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54694" name="Text Box 38"/>
          <p:cNvSpPr txBox="1">
            <a:spLocks noChangeArrowheads="1"/>
          </p:cNvSpPr>
          <p:nvPr/>
        </p:nvSpPr>
        <p:spPr bwMode="auto">
          <a:xfrm>
            <a:off x="3733800" y="3886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18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k-1</a:t>
            </a:r>
            <a:endParaRPr lang="el-GR" altLang="en-US" sz="2000" baseline="-25000"/>
          </a:p>
        </p:txBody>
      </p:sp>
      <p:sp>
        <p:nvSpPr>
          <p:cNvPr id="454695" name="Text Box 39"/>
          <p:cNvSpPr txBox="1">
            <a:spLocks noChangeArrowheads="1"/>
          </p:cNvSpPr>
          <p:nvPr/>
        </p:nvSpPr>
        <p:spPr bwMode="auto">
          <a:xfrm>
            <a:off x="7543800" y="4572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18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1</a:t>
            </a:r>
            <a:endParaRPr lang="el-GR" altLang="en-US" sz="2000" baseline="-25000"/>
          </a:p>
        </p:txBody>
      </p:sp>
      <p:sp>
        <p:nvSpPr>
          <p:cNvPr id="29738" name="Text Box 40"/>
          <p:cNvSpPr txBox="1">
            <a:spLocks noChangeArrowheads="1"/>
          </p:cNvSpPr>
          <p:nvPr/>
        </p:nvSpPr>
        <p:spPr bwMode="auto">
          <a:xfrm>
            <a:off x="838200" y="4191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/>
              <a:t>ε</a:t>
            </a:r>
            <a:r>
              <a:rPr lang="en-US" altLang="en-US" sz="2000" dirty="0"/>
              <a:t>, $ </a:t>
            </a:r>
            <a:r>
              <a:rPr lang="el-GR" altLang="en-US" sz="2000" dirty="0"/>
              <a:t>→</a:t>
            </a:r>
            <a:r>
              <a:rPr lang="en-US" altLang="en-US" sz="2000" dirty="0"/>
              <a:t> </a:t>
            </a:r>
            <a:r>
              <a:rPr lang="el-GR" altLang="en-US" sz="2000" dirty="0"/>
              <a:t>ε</a:t>
            </a:r>
          </a:p>
        </p:txBody>
      </p:sp>
    </p:spTree>
    <p:extLst>
      <p:ext uri="{BB962C8B-B14F-4D97-AF65-F5344CB8AC3E}">
        <p14:creationId xmlns:p14="http://schemas.microsoft.com/office/powerpoint/2010/main" val="6746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0" grpId="0" animBg="1"/>
      <p:bldP spid="454670" grpId="1" animBg="1"/>
      <p:bldP spid="454671" grpId="0" animBg="1"/>
      <p:bldP spid="454671" grpId="1" animBg="1"/>
      <p:bldP spid="454672" grpId="0" animBg="1"/>
      <p:bldP spid="454674" grpId="0"/>
      <p:bldP spid="454675" grpId="0"/>
      <p:bldP spid="454676" grpId="0"/>
      <p:bldP spid="454677" grpId="0"/>
      <p:bldP spid="454678" grpId="0" animBg="1"/>
      <p:bldP spid="454679" grpId="0"/>
      <p:bldP spid="454680" grpId="0" animBg="1"/>
      <p:bldP spid="454681" grpId="0"/>
      <p:bldP spid="454682" grpId="0" animBg="1"/>
      <p:bldP spid="454683" grpId="0"/>
      <p:bldP spid="454684" grpId="0" animBg="1"/>
      <p:bldP spid="454685" grpId="0"/>
      <p:bldP spid="454686" grpId="0" animBg="1"/>
      <p:bldP spid="454687" grpId="0"/>
      <p:bldP spid="454688" grpId="0" animBg="1"/>
      <p:bldP spid="454689" grpId="0"/>
      <p:bldP spid="454693" grpId="0"/>
      <p:bldP spid="454694" grpId="0"/>
      <p:bldP spid="4546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6CCD1-604A-2A43-826B-5752FCDBEF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 of (</a:t>
                </a:r>
                <a14:m>
                  <m:oMath xmlns:m="http://schemas.openxmlformats.org/officeDocument/2006/math">
                    <m:r>
                      <a:rPr lang="en-US" altLang="en-US" b="1" i="1" u="sng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L is recognized by a NPDA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harder direction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first step: convert NPDA into “normal form”: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single accept state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empties stack before accepting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each transition </a:t>
                </a:r>
                <a:r>
                  <a:rPr lang="en-US" altLang="en-US" i="1" dirty="0">
                    <a:ea typeface="ヒラギノ角ゴ Pro W3" charset="-128"/>
                  </a:rPr>
                  <a:t>either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pushes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i="1" dirty="0">
                    <a:ea typeface="ヒラギノ角ゴ Pro W3" charset="-128"/>
                  </a:rPr>
                  <a:t>or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pops </a:t>
                </a:r>
                <a:r>
                  <a:rPr lang="en-US" altLang="en-US" dirty="0">
                    <a:ea typeface="ヒラギノ角ゴ Pro W3" charset="-128"/>
                  </a:rPr>
                  <a:t>a symbol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17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93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2C25F-3B66-B945-8A04-2AC3D18D2B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1"/>
            <a:r>
              <a:rPr lang="en-US" altLang="en-US" b="1">
                <a:ea typeface="ヒラギノ角ゴ Pro W3" charset="-128"/>
              </a:rPr>
              <a:t>main idea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non-terminal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p,q</a:t>
            </a:r>
            <a:r>
              <a:rPr lang="en-US" altLang="en-US" baseline="-25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generates exactly the strings that take the NPDA from state p (w/ empty stack) to state q (w/ empty stack)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then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start, accept</a:t>
            </a:r>
            <a:r>
              <a:rPr lang="en-US" altLang="en-US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generates all of the strings in the language recognized by the NPDA.</a:t>
            </a:r>
          </a:p>
        </p:txBody>
      </p:sp>
    </p:spTree>
    <p:extLst>
      <p:ext uri="{BB962C8B-B14F-4D97-AF65-F5344CB8AC3E}">
        <p14:creationId xmlns:p14="http://schemas.microsoft.com/office/powerpoint/2010/main" val="4921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325BF2-2F36-3A40-884C-768B87C8FA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Two possibilities to get from state p to q: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2057400" y="2362200"/>
            <a:ext cx="6324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flipV="1">
            <a:off x="1600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stack height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1981200" y="4648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abcabb</a:t>
            </a:r>
            <a:r>
              <a:rPr lang="en-US" altLang="en-US" sz="1800">
                <a:solidFill>
                  <a:srgbClr val="FF0000"/>
                </a:solidFill>
              </a:rPr>
              <a:t>acacbacbacabacabbabbabaacabbbabab</a:t>
            </a:r>
            <a:r>
              <a:rPr lang="en-US" altLang="en-US" sz="1800"/>
              <a:t>aacaccaccccc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35851" name="AutoShape 9"/>
          <p:cNvCxnSpPr>
            <a:cxnSpLocks noChangeShapeType="1"/>
            <a:stCxn id="35850" idx="3"/>
            <a:endCxn id="35849" idx="1"/>
          </p:cNvCxnSpPr>
          <p:nvPr/>
        </p:nvCxnSpPr>
        <p:spPr bwMode="auto">
          <a:xfrm flipV="1">
            <a:off x="1600200" y="4832350"/>
            <a:ext cx="381000" cy="196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AutoShape 10"/>
          <p:cNvSpPr>
            <a:spLocks/>
          </p:cNvSpPr>
          <p:nvPr/>
        </p:nvSpPr>
        <p:spPr bwMode="auto">
          <a:xfrm rot="-5400000">
            <a:off x="4648200" y="3200400"/>
            <a:ext cx="457200" cy="4114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2819400" y="5562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string taking NPDA from p to q</a:t>
            </a:r>
          </a:p>
        </p:txBody>
      </p:sp>
      <p:sp>
        <p:nvSpPr>
          <p:cNvPr id="35854" name="Oval 12"/>
          <p:cNvSpPr>
            <a:spLocks noChangeArrowheads="1"/>
          </p:cNvSpPr>
          <p:nvPr/>
        </p:nvSpPr>
        <p:spPr bwMode="auto">
          <a:xfrm>
            <a:off x="28194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4800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6" name="Oval 14"/>
          <p:cNvSpPr>
            <a:spLocks noChangeArrowheads="1"/>
          </p:cNvSpPr>
          <p:nvPr/>
        </p:nvSpPr>
        <p:spPr bwMode="auto">
          <a:xfrm>
            <a:off x="6781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57" name="AutoShape 15"/>
          <p:cNvCxnSpPr>
            <a:cxnSpLocks noChangeShapeType="1"/>
            <a:stCxn id="35854" idx="0"/>
            <a:endCxn id="35855" idx="0"/>
          </p:cNvCxnSpPr>
          <p:nvPr/>
        </p:nvCxnSpPr>
        <p:spPr bwMode="auto">
          <a:xfrm rot="5400000" flipV="1">
            <a:off x="3885406" y="3582194"/>
            <a:ext cx="1588" cy="1981200"/>
          </a:xfrm>
          <a:prstGeom prst="curvedConnector3">
            <a:avLst>
              <a:gd name="adj1" fmla="val -90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6"/>
          <p:cNvCxnSpPr>
            <a:cxnSpLocks noChangeShapeType="1"/>
            <a:stCxn id="35855" idx="0"/>
            <a:endCxn id="35856" idx="0"/>
          </p:cNvCxnSpPr>
          <p:nvPr/>
        </p:nvCxnSpPr>
        <p:spPr bwMode="auto">
          <a:xfrm rot="5400000" flipV="1">
            <a:off x="5866606" y="3582194"/>
            <a:ext cx="1588" cy="1981200"/>
          </a:xfrm>
          <a:prstGeom prst="curvedConnector3">
            <a:avLst>
              <a:gd name="adj1" fmla="val -124200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2590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44958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5862" name="AutoShape 20"/>
          <p:cNvSpPr>
            <a:spLocks/>
          </p:cNvSpPr>
          <p:nvPr/>
        </p:nvSpPr>
        <p:spPr bwMode="auto">
          <a:xfrm rot="5400000" flipV="1">
            <a:off x="3657600" y="3429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3" name="AutoShape 21"/>
          <p:cNvSpPr>
            <a:spLocks/>
          </p:cNvSpPr>
          <p:nvPr/>
        </p:nvSpPr>
        <p:spPr bwMode="auto">
          <a:xfrm rot="5400000" flipV="1">
            <a:off x="5638800" y="3429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22" name="Text Box 22"/>
          <p:cNvSpPr txBox="1">
            <a:spLocks noChangeArrowheads="1"/>
          </p:cNvSpPr>
          <p:nvPr/>
        </p:nvSpPr>
        <p:spPr bwMode="auto">
          <a:xfrm>
            <a:off x="2133600" y="266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p,r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2023" name="AutoShape 23"/>
          <p:cNvCxnSpPr>
            <a:cxnSpLocks noChangeShapeType="1"/>
            <a:stCxn id="512022" idx="2"/>
            <a:endCxn id="35862" idx="1"/>
          </p:cNvCxnSpPr>
          <p:nvPr/>
        </p:nvCxnSpPr>
        <p:spPr bwMode="auto">
          <a:xfrm rot="16200000" flipH="1">
            <a:off x="3124200" y="3390900"/>
            <a:ext cx="990600" cy="457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24" name="Text Box 24"/>
          <p:cNvSpPr txBox="1">
            <a:spLocks noChangeArrowheads="1"/>
          </p:cNvSpPr>
          <p:nvPr/>
        </p:nvSpPr>
        <p:spPr bwMode="auto">
          <a:xfrm>
            <a:off x="5638800" y="2895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r,q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2025" name="AutoShape 25"/>
          <p:cNvCxnSpPr>
            <a:cxnSpLocks noChangeShapeType="1"/>
            <a:stCxn id="512024" idx="2"/>
            <a:endCxn id="35863" idx="1"/>
          </p:cNvCxnSpPr>
          <p:nvPr/>
        </p:nvCxnSpPr>
        <p:spPr bwMode="auto">
          <a:xfrm rot="5400000">
            <a:off x="5981700" y="3200400"/>
            <a:ext cx="762000" cy="1066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06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2" grpId="0"/>
      <p:bldP spid="5120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1CF19-E97D-3D44-9956-9CFF8222A6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p, r,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p,r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r,q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78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1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B7455-ED53-3E47-A50A-4DAADBA217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Two possibilities to get from state p to q: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057400" y="2362200"/>
            <a:ext cx="6324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Line 5"/>
          <p:cNvSpPr>
            <a:spLocks noChangeShapeType="1"/>
          </p:cNvSpPr>
          <p:nvPr/>
        </p:nvSpPr>
        <p:spPr bwMode="auto">
          <a:xfrm flipV="1">
            <a:off x="1600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stack height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1981200" y="4648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abcabb</a:t>
            </a:r>
            <a:r>
              <a:rPr lang="en-US" altLang="en-US" sz="1800" b="1">
                <a:solidFill>
                  <a:srgbClr val="FF0000"/>
                </a:solidFill>
              </a:rPr>
              <a:t>a</a:t>
            </a:r>
            <a:r>
              <a:rPr lang="en-US" altLang="en-US" sz="1800">
                <a:solidFill>
                  <a:srgbClr val="FF0000"/>
                </a:solidFill>
              </a:rPr>
              <a:t>cacbacbacabacabbabbabaacabbbaba</a:t>
            </a:r>
            <a:r>
              <a:rPr lang="en-US" altLang="en-US" sz="1800" b="1">
                <a:solidFill>
                  <a:srgbClr val="FF0000"/>
                </a:solidFill>
              </a:rPr>
              <a:t>b</a:t>
            </a:r>
            <a:r>
              <a:rPr lang="en-US" altLang="en-US" sz="1800"/>
              <a:t>aacaccaccccc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39947" name="AutoShape 9"/>
          <p:cNvCxnSpPr>
            <a:cxnSpLocks noChangeShapeType="1"/>
            <a:stCxn id="39946" idx="3"/>
            <a:endCxn id="39945" idx="1"/>
          </p:cNvCxnSpPr>
          <p:nvPr/>
        </p:nvCxnSpPr>
        <p:spPr bwMode="auto">
          <a:xfrm flipV="1">
            <a:off x="1600200" y="4832350"/>
            <a:ext cx="381000" cy="196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AutoShape 10"/>
          <p:cNvSpPr>
            <a:spLocks/>
          </p:cNvSpPr>
          <p:nvPr/>
        </p:nvSpPr>
        <p:spPr bwMode="auto">
          <a:xfrm rot="-5400000">
            <a:off x="4648200" y="3200400"/>
            <a:ext cx="457200" cy="4114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2819400" y="5562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string taking NPDA from p to q</a:t>
            </a:r>
          </a:p>
        </p:txBody>
      </p:sp>
      <p:sp>
        <p:nvSpPr>
          <p:cNvPr id="39950" name="Oval 12"/>
          <p:cNvSpPr>
            <a:spLocks noChangeArrowheads="1"/>
          </p:cNvSpPr>
          <p:nvPr/>
        </p:nvSpPr>
        <p:spPr bwMode="auto">
          <a:xfrm>
            <a:off x="28194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1" name="Oval 13"/>
          <p:cNvSpPr>
            <a:spLocks noChangeArrowheads="1"/>
          </p:cNvSpPr>
          <p:nvPr/>
        </p:nvSpPr>
        <p:spPr bwMode="auto">
          <a:xfrm>
            <a:off x="4800600" y="3657600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2" name="Oval 14"/>
          <p:cNvSpPr>
            <a:spLocks noChangeArrowheads="1"/>
          </p:cNvSpPr>
          <p:nvPr/>
        </p:nvSpPr>
        <p:spPr bwMode="auto">
          <a:xfrm>
            <a:off x="6781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53" name="AutoShape 15"/>
          <p:cNvCxnSpPr>
            <a:cxnSpLocks noChangeShapeType="1"/>
            <a:stCxn id="39950" idx="0"/>
            <a:endCxn id="39951" idx="0"/>
          </p:cNvCxnSpPr>
          <p:nvPr/>
        </p:nvCxnSpPr>
        <p:spPr bwMode="auto">
          <a:xfrm rot="-5400000">
            <a:off x="3429000" y="3124200"/>
            <a:ext cx="914400" cy="1981200"/>
          </a:xfrm>
          <a:prstGeom prst="curvedConnector3">
            <a:avLst>
              <a:gd name="adj1" fmla="val 1932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6"/>
          <p:cNvCxnSpPr>
            <a:cxnSpLocks noChangeShapeType="1"/>
            <a:stCxn id="39951" idx="0"/>
            <a:endCxn id="39952" idx="0"/>
          </p:cNvCxnSpPr>
          <p:nvPr/>
        </p:nvCxnSpPr>
        <p:spPr bwMode="auto">
          <a:xfrm rot="5400000" flipV="1">
            <a:off x="5410200" y="3124200"/>
            <a:ext cx="914400" cy="1981200"/>
          </a:xfrm>
          <a:prstGeom prst="curvedConnector3">
            <a:avLst>
              <a:gd name="adj1" fmla="val -20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2590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9957" name="Text Box 19"/>
          <p:cNvSpPr txBox="1">
            <a:spLocks noChangeArrowheads="1"/>
          </p:cNvSpPr>
          <p:nvPr/>
        </p:nvSpPr>
        <p:spPr bwMode="auto">
          <a:xfrm>
            <a:off x="3048000" y="3810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516116" name="AutoShape 20"/>
          <p:cNvSpPr>
            <a:spLocks/>
          </p:cNvSpPr>
          <p:nvPr/>
        </p:nvSpPr>
        <p:spPr bwMode="auto">
          <a:xfrm rot="5400000" flipV="1">
            <a:off x="4724400" y="2133600"/>
            <a:ext cx="228600" cy="3581400"/>
          </a:xfrm>
          <a:prstGeom prst="leftBrace">
            <a:avLst>
              <a:gd name="adj1" fmla="val 130556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516117" name="Text Box 21"/>
          <p:cNvSpPr txBox="1">
            <a:spLocks noChangeArrowheads="1"/>
          </p:cNvSpPr>
          <p:nvPr/>
        </p:nvSpPr>
        <p:spPr bwMode="auto">
          <a:xfrm>
            <a:off x="5638800" y="2895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r,s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6118" name="AutoShape 22"/>
          <p:cNvCxnSpPr>
            <a:cxnSpLocks noChangeShapeType="1"/>
            <a:stCxn id="516117" idx="2"/>
            <a:endCxn id="516116" idx="1"/>
          </p:cNvCxnSpPr>
          <p:nvPr/>
        </p:nvCxnSpPr>
        <p:spPr bwMode="auto">
          <a:xfrm rot="5400000">
            <a:off x="5638800" y="2552700"/>
            <a:ext cx="457200" cy="2057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Oval 23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2" name="Oval 24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3" name="Text Box 25"/>
          <p:cNvSpPr txBox="1">
            <a:spLocks noChangeArrowheads="1"/>
          </p:cNvSpPr>
          <p:nvPr/>
        </p:nvSpPr>
        <p:spPr bwMode="auto">
          <a:xfrm>
            <a:off x="6324600" y="3870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9964" name="Text Box 26"/>
          <p:cNvSpPr txBox="1">
            <a:spLocks noChangeArrowheads="1"/>
          </p:cNvSpPr>
          <p:nvPr/>
        </p:nvSpPr>
        <p:spPr bwMode="auto">
          <a:xfrm>
            <a:off x="2895600" y="42814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push d</a:t>
            </a:r>
          </a:p>
        </p:txBody>
      </p:sp>
      <p:sp>
        <p:nvSpPr>
          <p:cNvPr id="39965" name="Text Box 27"/>
          <p:cNvSpPr txBox="1">
            <a:spLocks noChangeArrowheads="1"/>
          </p:cNvSpPr>
          <p:nvPr/>
        </p:nvSpPr>
        <p:spPr bwMode="auto">
          <a:xfrm>
            <a:off x="6096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pop d</a:t>
            </a:r>
          </a:p>
        </p:txBody>
      </p:sp>
    </p:spTree>
    <p:extLst>
      <p:ext uri="{BB962C8B-B14F-4D97-AF65-F5344CB8AC3E}">
        <p14:creationId xmlns:p14="http://schemas.microsoft.com/office/powerpoint/2010/main" val="11117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6" grpId="0" animBg="1"/>
      <p:bldP spid="516117" grpId="0"/>
      <p:bldP spid="5161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0B8FF-F223-F446-93E0-F0E58A71AE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p, r, s,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Q, 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and a,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if  (r,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(p, a,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), and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 (q,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(s, b, d),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r,s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19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8148" name="AutoShape 4"/>
          <p:cNvSpPr>
            <a:spLocks/>
          </p:cNvSpPr>
          <p:nvPr/>
        </p:nvSpPr>
        <p:spPr bwMode="auto">
          <a:xfrm>
            <a:off x="5105400" y="1371600"/>
            <a:ext cx="2667000" cy="1333500"/>
          </a:xfrm>
          <a:prstGeom prst="borderCallout2">
            <a:avLst>
              <a:gd name="adj1" fmla="val 8569"/>
              <a:gd name="adj2" fmla="val -2856"/>
              <a:gd name="adj3" fmla="val 8569"/>
              <a:gd name="adj4" fmla="val -47144"/>
              <a:gd name="adj5" fmla="val 256667"/>
              <a:gd name="adj6" fmla="val -93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from state p, read a, push d, move to state r </a:t>
            </a:r>
          </a:p>
        </p:txBody>
      </p:sp>
      <p:sp>
        <p:nvSpPr>
          <p:cNvPr id="518149" name="AutoShape 5"/>
          <p:cNvSpPr>
            <a:spLocks/>
          </p:cNvSpPr>
          <p:nvPr/>
        </p:nvSpPr>
        <p:spPr bwMode="auto">
          <a:xfrm>
            <a:off x="4565904" y="2845498"/>
            <a:ext cx="2667000" cy="1409700"/>
          </a:xfrm>
          <a:prstGeom prst="borderCallout2">
            <a:avLst>
              <a:gd name="adj1" fmla="val 8106"/>
              <a:gd name="adj2" fmla="val -2856"/>
              <a:gd name="adj3" fmla="val 8106"/>
              <a:gd name="adj4" fmla="val -35537"/>
              <a:gd name="adj5" fmla="val 174435"/>
              <a:gd name="adj6" fmla="val -69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from state s, read b, pop d, move to state q</a:t>
            </a:r>
          </a:p>
        </p:txBody>
      </p:sp>
    </p:spTree>
    <p:extLst>
      <p:ext uri="{BB962C8B-B14F-4D97-AF65-F5344CB8AC3E}">
        <p14:creationId xmlns:p14="http://schemas.microsoft.com/office/powerpoint/2010/main" val="9981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nimBg="1"/>
      <p:bldP spid="518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0E2573-3700-7040-A80C-5100F2EF19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,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l-GR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E9AD73-4F18-254C-B39F-E14561BBDB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CFG example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Arithmetic expressions over {+,*,(,),a}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 + a) * a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* a + a + a + a + a</a:t>
            </a:r>
          </a:p>
          <a:p>
            <a:pPr lvl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A CFG generating this language:</a:t>
            </a:r>
          </a:p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	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&lt;expr&gt; → &lt;expr&gt; * &lt;expr&gt;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&lt;expr&gt; → &lt;expr&gt; + &lt;expr&gt;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&lt;expr&gt; → (&lt;expr&gt;) | a</a:t>
            </a:r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89428-EC58-3C49-A718-C9D3EECDA6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ea typeface="ヒラギノ角ゴ Pro W3" charset="-128"/>
              </a:rPr>
              <a:t>two claims to verify correctness:</a:t>
            </a:r>
          </a:p>
          <a:p>
            <a:pPr marL="609600" indent="-609600"/>
            <a:endParaRPr lang="en-US" altLang="en-US">
              <a:ea typeface="ヒラギノ角ゴ Pro W3" charset="-128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if A</a:t>
            </a:r>
            <a:r>
              <a:rPr lang="en-US" altLang="en-US" baseline="-25000">
                <a:ea typeface="ヒラギノ角ゴ Pro W3" charset="-128"/>
              </a:rPr>
              <a:t>p,q</a:t>
            </a:r>
            <a:r>
              <a:rPr lang="en-US" altLang="en-US"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if x can take NPDA P from state p (w/ empty stack) to q (w/ empty stack), then A</a:t>
            </a:r>
            <a:r>
              <a:rPr lang="en-US" altLang="en-US" baseline="-25000">
                <a:ea typeface="ヒラギノ角ゴ Pro W3" charset="-128"/>
              </a:rPr>
              <a:t>p,q</a:t>
            </a:r>
            <a:r>
              <a:rPr lang="en-US" altLang="en-US">
                <a:ea typeface="ヒラギノ角ゴ Pro W3" charset="-128"/>
              </a:rPr>
              <a:t> generates string x</a:t>
            </a:r>
          </a:p>
          <a:p>
            <a:pPr marL="609600" indent="-609600">
              <a:buFontTx/>
              <a:buAutoNum type="arabicPeriod"/>
            </a:pPr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1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D4DDD-68CF-3348-AA83-527288EEE8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1. if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lvl="1"/>
            <a:r>
              <a:rPr lang="en-US" altLang="en-US">
                <a:ea typeface="ヒラギノ角ゴ Pro W3" charset="-128"/>
              </a:rPr>
              <a:t>induction on length of derivation of x. </a:t>
            </a:r>
          </a:p>
          <a:p>
            <a:pPr lvl="1"/>
            <a:r>
              <a:rPr lang="en-US" altLang="en-US">
                <a:ea typeface="ヒラギノ角ゴ Pro W3" charset="-128"/>
              </a:rPr>
              <a:t>base case: 1 step derivation. must have only terminals on rhs. In G, must be production of form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p,p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en-US" altLang="en-US">
                <a:ea typeface="ヒラギノ角ゴ Pro W3" charset="-128"/>
                <a:sym typeface="Symbol" charset="2"/>
              </a:rPr>
              <a:t>. </a:t>
            </a:r>
            <a:endParaRPr lang="el-GR" altLang="en-US" baseline="-25000">
              <a:solidFill>
                <a:srgbClr val="FF0000"/>
              </a:solidFill>
              <a:ea typeface="ヒラギノ角ゴ Pro W3" charset="-128"/>
              <a:sym typeface="Symbol" charset="2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45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76869-1FA7-9548-AA2A-B48C8E4CF9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1. if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lvl="1"/>
            <a:r>
              <a:rPr lang="en-US" altLang="en-US">
                <a:ea typeface="ヒラギノ角ゴ Pro W3" charset="-128"/>
              </a:rPr>
              <a:t>assume true for derivations of length at most k, prove for length k+1.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verify case: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p,r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k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x = yz</a:t>
            </a:r>
          </a:p>
          <a:p>
            <a:pPr lvl="1"/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verify case: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k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x = ayb</a:t>
            </a:r>
          </a:p>
        </p:txBody>
      </p:sp>
    </p:spTree>
    <p:extLst>
      <p:ext uri="{BB962C8B-B14F-4D97-AF65-F5344CB8AC3E}">
        <p14:creationId xmlns:p14="http://schemas.microsoft.com/office/powerpoint/2010/main" val="117240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06059-C2D2-A04B-9FEE-B8D32A050C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</a:p>
          <a:p>
            <a:pPr lvl="1"/>
            <a:r>
              <a:rPr lang="en-US" altLang="en-US">
                <a:ea typeface="ヒラギノ角ゴ Pro W3" charset="-128"/>
              </a:rPr>
              <a:t>induction on # of steps in P’s computation</a:t>
            </a:r>
          </a:p>
          <a:p>
            <a:pPr lvl="1"/>
            <a:r>
              <a:rPr lang="en-US" altLang="en-US">
                <a:ea typeface="ヒラギノ角ゴ Pro W3" charset="-128"/>
              </a:rPr>
              <a:t>base case: 0 steps. starts and ends at same state p. only has time to read empty string </a:t>
            </a:r>
            <a:r>
              <a:rPr lang="el-GR" altLang="en-US">
                <a:ea typeface="ヒラギノ角ゴ Pro W3" charset="-128"/>
              </a:rPr>
              <a:t>ε</a:t>
            </a:r>
            <a:r>
              <a:rPr lang="en-US" altLang="en-US">
                <a:ea typeface="ヒラギノ角ゴ Pro W3" charset="-128"/>
              </a:rPr>
              <a:t>. </a:t>
            </a:r>
          </a:p>
          <a:p>
            <a:pPr lvl="1"/>
            <a:r>
              <a:rPr lang="en-US" altLang="en-US">
                <a:ea typeface="ヒラギノ角ゴ Pro W3" charset="-128"/>
              </a:rPr>
              <a:t>G contains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p,p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en-US" altLang="en-US">
                <a:ea typeface="ヒラギノ角ゴ Pro W3" charset="-128"/>
                <a:sym typeface="Symbol" charset="2"/>
              </a:rPr>
              <a:t>. </a:t>
            </a:r>
            <a:endParaRPr lang="el-GR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7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9EF16C-410D-BB4D-8027-48EA1DBC92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induction step. assume true for computations of length at most k, prove for length k+1.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stack becomes empty sometime in the middle of the computation (at state r)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y is read going from state p to r 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p,r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z is read going from state r to q 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z)</a:t>
            </a:r>
            <a:endParaRPr lang="en-US" altLang="en-US">
              <a:ea typeface="ヒラギノ角ゴ Pro W3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conclude: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p,r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yz = x</a:t>
            </a:r>
            <a:endParaRPr lang="el-GR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08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BD4AD-32B6-E64F-9379-9348953260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if stack becomes empty only at beginning and end of computation.</a:t>
            </a:r>
          </a:p>
          <a:p>
            <a:pPr lvl="2"/>
            <a:r>
              <a:rPr lang="en-US" altLang="en-US">
                <a:ea typeface="ヒラギノ角ゴ Pro W3" charset="-128"/>
              </a:rPr>
              <a:t>first step: state p to r, read a, push d</a:t>
            </a:r>
          </a:p>
          <a:p>
            <a:pPr lvl="2"/>
            <a:r>
              <a:rPr lang="en-US" altLang="en-US">
                <a:ea typeface="ヒラギノ角ゴ Pro W3" charset="-128"/>
              </a:rPr>
              <a:t>go from state r to s, read string y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r,s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/>
            <a:r>
              <a:rPr lang="en-US" altLang="en-US">
                <a:ea typeface="ヒラギノ角ゴ Pro W3" charset="-128"/>
              </a:rPr>
              <a:t>last step: state s to q, read b, pop d	</a:t>
            </a:r>
          </a:p>
          <a:p>
            <a:pPr lvl="2"/>
            <a:r>
              <a:rPr lang="en-US" altLang="en-US">
                <a:ea typeface="ヒラギノ角ゴ Pro W3" charset="-128"/>
              </a:rPr>
              <a:t>conclude: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ayb = x</a:t>
            </a:r>
          </a:p>
        </p:txBody>
      </p:sp>
    </p:spTree>
    <p:extLst>
      <p:ext uri="{BB962C8B-B14F-4D97-AF65-F5344CB8AC3E}">
        <p14:creationId xmlns:p14="http://schemas.microsoft.com/office/powerpoint/2010/main" val="113906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E9CFD-8A87-6244-83AA-B77E0D19553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x-none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NPDA, CFG equivalence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x-none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  <a:endParaRPr lang="en-US" altLang="x-none">
              <a:ea typeface="ヒラギノ角ゴ Pro W3" charset="-128"/>
            </a:endParaRPr>
          </a:p>
          <a:p>
            <a:pPr lvl="1"/>
            <a:r>
              <a:rPr lang="en-US" altLang="x-none">
                <a:ea typeface="ヒラギノ角ゴ Pro W3" charset="-128"/>
              </a:rPr>
              <a:t>if stack becomes empty only at beginning and end of computation.</a:t>
            </a:r>
          </a:p>
          <a:p>
            <a:pPr lvl="2"/>
            <a:r>
              <a:rPr lang="en-US" altLang="x-none">
                <a:ea typeface="ヒラギノ角ゴ Pro W3" charset="-128"/>
              </a:rPr>
              <a:t>first step: state p to r, read a, push d</a:t>
            </a:r>
          </a:p>
          <a:p>
            <a:pPr lvl="2"/>
            <a:r>
              <a:rPr lang="en-US" altLang="x-none">
                <a:ea typeface="ヒラギノ角ゴ Pro W3" charset="-128"/>
              </a:rPr>
              <a:t>go from state r to s, read string y	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x-none" baseline="-25000">
                <a:solidFill>
                  <a:schemeClr val="accent2"/>
                </a:solidFill>
                <a:ea typeface="ヒラギノ角ゴ Pro W3" charset="-128"/>
              </a:rPr>
              <a:t>r,s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/>
            <a:r>
              <a:rPr lang="en-US" altLang="x-none">
                <a:ea typeface="ヒラギノ角ゴ Pro W3" charset="-128"/>
              </a:rPr>
              <a:t>last step: state s to q, read b, pop d	</a:t>
            </a:r>
          </a:p>
          <a:p>
            <a:pPr lvl="2"/>
            <a:r>
              <a:rPr lang="en-US" altLang="x-none">
                <a:ea typeface="ヒラギノ角ゴ Pro W3" charset="-128"/>
              </a:rPr>
              <a:t>conclude: 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x-none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x-none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x-none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ayb = x</a:t>
            </a:r>
          </a:p>
        </p:txBody>
      </p:sp>
    </p:spTree>
    <p:extLst>
      <p:ext uri="{BB962C8B-B14F-4D97-AF65-F5344CB8AC3E}">
        <p14:creationId xmlns:p14="http://schemas.microsoft.com/office/powerpoint/2010/main" val="212105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BAB58-7C95-C94C-B80E-4B2FD59B863A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Pumping Lemma for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CFL Pumping Lemma</a:t>
                </a:r>
                <a:r>
                  <a:rPr lang="en-US" altLang="x-none" dirty="0">
                    <a:ea typeface="ヒラギノ角ゴ Pro W3" charset="-128"/>
                  </a:rPr>
                  <a:t>: Let L be a CFL.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x-none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x-none" dirty="0">
                    <a:ea typeface="ヒラギノ角ゴ Pro W3" charset="-128"/>
                  </a:rPr>
                  <a:t> w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uvxyz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    such that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</a:rPr>
                  <a:t>for every </a:t>
                </a:r>
                <a:r>
                  <a:rPr lang="en-US" altLang="x-none" dirty="0" err="1">
                    <a:ea typeface="ヒラギノ角ゴ Pro W3" charset="-128"/>
                  </a:rPr>
                  <a:t>i</a:t>
                </a:r>
                <a:r>
                  <a:rPr lang="en-US" altLang="x-none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&gt; 0, and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vxy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x-none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7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5932F-239D-BC4C-9616-B4C4E83F861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the following language is not context-free: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L = {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x-none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x-none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x-none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x-none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: n ≥ 0}.</a:t>
                </a:r>
              </a:p>
              <a:p>
                <a:pPr marL="609600" indent="-609600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marL="990600" lvl="1" indent="-533400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marL="990600" lvl="1" indent="-533400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choose 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p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>
                  <a:buFontTx/>
                  <a:buNone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aaaa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abbbb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bcccc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…c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marL="990600" lvl="1" indent="-533400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uvxyz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with 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&gt; 0 and 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vxy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04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536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594D8-4CD1-C84F-B736-B82CEB7A124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 Example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x-none">
                <a:ea typeface="ヒラギノ角ゴ Pro W3" charset="-128"/>
              </a:rPr>
              <a:t>possibilities:</a:t>
            </a:r>
          </a:p>
          <a:p>
            <a:pPr algn="ctr">
              <a:buFontTx/>
              <a:buNone/>
            </a:pPr>
            <a:r>
              <a:rPr lang="en-US" altLang="x-none">
                <a:ea typeface="ヒラギノ角ゴ Pro W3" charset="-128"/>
                <a:sym typeface="Symbol" charset="2"/>
              </a:rPr>
              <a:t>w = aaaa…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aaa</a:t>
            </a:r>
            <a:r>
              <a:rPr lang="en-US" altLang="x-none">
                <a:ea typeface="ヒラギノ角ゴ Pro W3" charset="-128"/>
                <a:sym typeface="Symbol" charset="2"/>
              </a:rPr>
              <a:t>bbb…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bb</a:t>
            </a:r>
            <a:r>
              <a:rPr lang="en-US" altLang="x-none">
                <a:ea typeface="ヒラギノ角ゴ Pro W3" charset="-128"/>
                <a:sym typeface="Symbol" charset="2"/>
              </a:rPr>
              <a:t>cccc…c</a:t>
            </a:r>
          </a:p>
          <a:p>
            <a:pPr algn="ctr">
              <a:buFontTx/>
              <a:buNone/>
            </a:pPr>
            <a:endParaRPr lang="en-US" altLang="x-none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x-none">
                <a:ea typeface="ヒラギノ角ゴ Pro W3" charset="-128"/>
                <a:sym typeface="Symbol" charset="2"/>
              </a:rPr>
              <a:t>(if v, y each contain only one type of symbol, then pumping on them produces a string not in the language)</a:t>
            </a:r>
            <a:endParaRPr lang="en-US" altLang="x-none">
              <a:ea typeface="ヒラギノ角ゴ Pro W3" charset="-128"/>
            </a:endParaRPr>
          </a:p>
        </p:txBody>
      </p:sp>
      <p:sp>
        <p:nvSpPr>
          <p:cNvPr id="62470" name="AutoShape 4"/>
          <p:cNvSpPr>
            <a:spLocks/>
          </p:cNvSpPr>
          <p:nvPr/>
        </p:nvSpPr>
        <p:spPr bwMode="auto">
          <a:xfrm rot="-5400000">
            <a:off x="3078956" y="2178844"/>
            <a:ext cx="242888" cy="1219200"/>
          </a:xfrm>
          <a:prstGeom prst="leftBrace">
            <a:avLst>
              <a:gd name="adj1" fmla="val 418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2471" name="AutoShape 5"/>
          <p:cNvSpPr>
            <a:spLocks/>
          </p:cNvSpPr>
          <p:nvPr/>
        </p:nvSpPr>
        <p:spPr bwMode="auto">
          <a:xfrm rot="-5400000">
            <a:off x="3993356" y="24836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30480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u</a:t>
            </a:r>
          </a:p>
        </p:txBody>
      </p:sp>
      <p:sp>
        <p:nvSpPr>
          <p:cNvPr id="62473" name="Text Box 7"/>
          <p:cNvSpPr txBox="1">
            <a:spLocks noChangeArrowheads="1"/>
          </p:cNvSpPr>
          <p:nvPr/>
        </p:nvSpPr>
        <p:spPr bwMode="auto">
          <a:xfrm>
            <a:off x="39624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2474" name="AutoShape 8"/>
          <p:cNvSpPr>
            <a:spLocks/>
          </p:cNvSpPr>
          <p:nvPr/>
        </p:nvSpPr>
        <p:spPr bwMode="auto">
          <a:xfrm rot="-5400000">
            <a:off x="4793456" y="2278857"/>
            <a:ext cx="319087" cy="1066800"/>
          </a:xfrm>
          <a:prstGeom prst="leftBrace">
            <a:avLst>
              <a:gd name="adj1" fmla="val 278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2475" name="AutoShape 9"/>
          <p:cNvSpPr>
            <a:spLocks/>
          </p:cNvSpPr>
          <p:nvPr/>
        </p:nvSpPr>
        <p:spPr bwMode="auto">
          <a:xfrm rot="-5400000">
            <a:off x="5631656" y="2521744"/>
            <a:ext cx="242888" cy="533400"/>
          </a:xfrm>
          <a:prstGeom prst="leftBrace">
            <a:avLst>
              <a:gd name="adj1" fmla="val 18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2476" name="Text Box 10"/>
          <p:cNvSpPr txBox="1">
            <a:spLocks noChangeArrowheads="1"/>
          </p:cNvSpPr>
          <p:nvPr/>
        </p:nvSpPr>
        <p:spPr bwMode="auto">
          <a:xfrm>
            <a:off x="48006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x</a:t>
            </a:r>
          </a:p>
        </p:txBody>
      </p:sp>
      <p:sp>
        <p:nvSpPr>
          <p:cNvPr id="62477" name="Text Box 11"/>
          <p:cNvSpPr txBox="1">
            <a:spLocks noChangeArrowheads="1"/>
          </p:cNvSpPr>
          <p:nvPr/>
        </p:nvSpPr>
        <p:spPr bwMode="auto">
          <a:xfrm>
            <a:off x="56388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2478" name="AutoShape 12"/>
          <p:cNvSpPr>
            <a:spLocks/>
          </p:cNvSpPr>
          <p:nvPr/>
        </p:nvSpPr>
        <p:spPr bwMode="auto">
          <a:xfrm rot="-5400000">
            <a:off x="6546056" y="2064544"/>
            <a:ext cx="319088" cy="1371600"/>
          </a:xfrm>
          <a:prstGeom prst="leftBrace">
            <a:avLst>
              <a:gd name="adj1" fmla="val 3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65532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819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B85FD-1332-A840-8B14-44F5CFB70C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CFG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derivation of the string: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a+a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*a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&lt;expr&gt;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&lt;expr&gt; * &lt;expr&gt; 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	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&lt;expr&gt; + &lt;expr&gt; * &lt;expr&gt;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+ &lt;expr&gt; * &lt;expr&gt;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+ a * &lt;expr&gt;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+ a * a</a:t>
                </a:r>
              </a:p>
            </p:txBody>
          </p:sp>
        </mc:Choice>
        <mc:Fallback xmlns="">
          <p:sp>
            <p:nvSpPr>
              <p:cNvPr id="419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124200"/>
                <a:ext cx="8229600" cy="3001963"/>
              </a:xfrm>
              <a:blipFill rotWithShape="0">
                <a:blip r:embed="rId3"/>
                <a:stretch>
                  <a:fillRect l="-1704" t="-4268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2590800" y="1552575"/>
            <a:ext cx="3962400" cy="134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&lt;expr&gt; * &lt;expr&gt;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&lt;expr&gt; + &lt;expr&gt;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(&lt;expr&gt;) | a</a:t>
            </a:r>
          </a:p>
        </p:txBody>
      </p:sp>
    </p:spTree>
    <p:extLst>
      <p:ext uri="{BB962C8B-B14F-4D97-AF65-F5344CB8AC3E}">
        <p14:creationId xmlns:p14="http://schemas.microsoft.com/office/powerpoint/2010/main" val="88401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FA123-DFF9-F648-80F1-A66ADCCF4F51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x-none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 Example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x-none" dirty="0">
                <a:ea typeface="ヒラギノ角ゴ Pro W3" charset="-128"/>
              </a:rPr>
              <a:t>possibilities:</a:t>
            </a:r>
          </a:p>
          <a:p>
            <a:pPr algn="ctr">
              <a:buFontTx/>
              <a:buNone/>
            </a:pPr>
            <a:r>
              <a:rPr lang="en-US" altLang="x-none" dirty="0">
                <a:ea typeface="ヒラギノ角ゴ Pro W3" charset="-128"/>
                <a:sym typeface="Symbol" charset="2"/>
              </a:rPr>
              <a:t>w = </a:t>
            </a:r>
            <a:r>
              <a:rPr lang="en-US" altLang="x-none" dirty="0" err="1">
                <a:ea typeface="ヒラギノ角ゴ Pro W3" charset="-128"/>
                <a:sym typeface="Symbol" charset="2"/>
              </a:rPr>
              <a:t>aaaa</a:t>
            </a:r>
            <a:r>
              <a:rPr lang="en-US" altLang="x-none" dirty="0">
                <a:ea typeface="ヒラギノ角ゴ Pro W3" charset="-128"/>
                <a:sym typeface="Symbol" charset="2"/>
              </a:rPr>
              <a:t>…</a:t>
            </a:r>
            <a:r>
              <a:rPr lang="en-US" altLang="x-none" dirty="0" err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ab</a:t>
            </a:r>
            <a:r>
              <a:rPr lang="en-US" altLang="x-none" dirty="0" err="1">
                <a:ea typeface="ヒラギノ角ゴ Pro W3" charset="-128"/>
                <a:sym typeface="Symbol" charset="2"/>
              </a:rPr>
              <a:t>bbb</a:t>
            </a:r>
            <a:r>
              <a:rPr lang="en-US" altLang="x-none" dirty="0">
                <a:ea typeface="ヒラギノ角ゴ Pro W3" charset="-128"/>
                <a:sym typeface="Symbol" charset="2"/>
              </a:rPr>
              <a:t>…</a:t>
            </a:r>
            <a:r>
              <a:rPr lang="en-US" altLang="x-none" dirty="0" err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bc</a:t>
            </a:r>
            <a:r>
              <a:rPr lang="en-US" altLang="x-none" dirty="0" err="1">
                <a:ea typeface="ヒラギノ角ゴ Pro W3" charset="-128"/>
                <a:sym typeface="Symbol" charset="2"/>
              </a:rPr>
              <a:t>cccc</a:t>
            </a:r>
            <a:r>
              <a:rPr lang="en-US" altLang="x-none" dirty="0">
                <a:ea typeface="ヒラギノ角ゴ Pro W3" charset="-128"/>
                <a:sym typeface="Symbol" charset="2"/>
              </a:rPr>
              <a:t>…c</a:t>
            </a:r>
          </a:p>
          <a:p>
            <a:pPr algn="ctr">
              <a:buFontTx/>
              <a:buNone/>
            </a:pPr>
            <a:endParaRPr lang="en-US" altLang="x-none" dirty="0">
              <a:ea typeface="ヒラギノ角ゴ Pro W3" charset="-128"/>
              <a:sym typeface="Symbol" charset="2"/>
            </a:endParaRPr>
          </a:p>
          <a:p>
            <a:pPr lvl="1">
              <a:buFontTx/>
              <a:buNone/>
            </a:pPr>
            <a:r>
              <a:rPr lang="en-US" altLang="x-none" dirty="0">
                <a:ea typeface="ヒラギノ角ゴ Pro W3" charset="-128"/>
                <a:sym typeface="Symbol" charset="2"/>
              </a:rPr>
              <a:t>(if v or y contain more than one type of symbol, then pumping on them might produce a string with equal numbers of a’s, b’s, and c’s – if </a:t>
            </a:r>
            <a:r>
              <a:rPr lang="en-US" altLang="x-none" dirty="0" err="1">
                <a:ea typeface="ヒラギノ角ゴ Pro W3" charset="-128"/>
                <a:sym typeface="Symbol" charset="2"/>
              </a:rPr>
              <a:t>vy</a:t>
            </a:r>
            <a:r>
              <a:rPr lang="en-US" altLang="x-none" dirty="0">
                <a:ea typeface="ヒラギノ角ゴ Pro W3" charset="-128"/>
                <a:sym typeface="Symbol" charset="2"/>
              </a:rPr>
              <a:t> contains equal numbers of a’s, b’s, and c’s. But they will be out of order.)</a:t>
            </a:r>
            <a:endParaRPr lang="en-US" altLang="x-none" dirty="0">
              <a:ea typeface="ヒラギノ角ゴ Pro W3" charset="-128"/>
            </a:endParaRPr>
          </a:p>
        </p:txBody>
      </p:sp>
      <p:sp>
        <p:nvSpPr>
          <p:cNvPr id="64518" name="AutoShape 4"/>
          <p:cNvSpPr>
            <a:spLocks/>
          </p:cNvSpPr>
          <p:nvPr/>
        </p:nvSpPr>
        <p:spPr bwMode="auto">
          <a:xfrm rot="-5400000">
            <a:off x="3155156" y="2102644"/>
            <a:ext cx="242888" cy="1371600"/>
          </a:xfrm>
          <a:prstGeom prst="leftBrace">
            <a:avLst>
              <a:gd name="adj1" fmla="val 47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4519" name="AutoShape 5"/>
          <p:cNvSpPr>
            <a:spLocks/>
          </p:cNvSpPr>
          <p:nvPr/>
        </p:nvSpPr>
        <p:spPr bwMode="auto">
          <a:xfrm rot="-5400000">
            <a:off x="4069556" y="2559844"/>
            <a:ext cx="242888" cy="457200"/>
          </a:xfrm>
          <a:prstGeom prst="leftBrace">
            <a:avLst>
              <a:gd name="adj1" fmla="val 156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31242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u</a:t>
            </a:r>
          </a:p>
        </p:txBody>
      </p: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40386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4522" name="AutoShape 8"/>
          <p:cNvSpPr>
            <a:spLocks/>
          </p:cNvSpPr>
          <p:nvPr/>
        </p:nvSpPr>
        <p:spPr bwMode="auto">
          <a:xfrm rot="-5400000">
            <a:off x="4793456" y="2278857"/>
            <a:ext cx="319087" cy="1066800"/>
          </a:xfrm>
          <a:prstGeom prst="leftBrace">
            <a:avLst>
              <a:gd name="adj1" fmla="val 278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4523" name="AutoShape 9"/>
          <p:cNvSpPr>
            <a:spLocks/>
          </p:cNvSpPr>
          <p:nvPr/>
        </p:nvSpPr>
        <p:spPr bwMode="auto">
          <a:xfrm rot="-5400000">
            <a:off x="5555456" y="2597944"/>
            <a:ext cx="242888" cy="381000"/>
          </a:xfrm>
          <a:prstGeom prst="leftBrace">
            <a:avLst>
              <a:gd name="adj1" fmla="val 130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48006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x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55626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4526" name="AutoShape 12"/>
          <p:cNvSpPr>
            <a:spLocks/>
          </p:cNvSpPr>
          <p:nvPr/>
        </p:nvSpPr>
        <p:spPr bwMode="auto">
          <a:xfrm rot="-5400000">
            <a:off x="6431756" y="2102644"/>
            <a:ext cx="242888" cy="1371600"/>
          </a:xfrm>
          <a:prstGeom prst="leftBrace">
            <a:avLst>
              <a:gd name="adj1" fmla="val 470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4527" name="Text Box 13"/>
          <p:cNvSpPr txBox="1">
            <a:spLocks noChangeArrowheads="1"/>
          </p:cNvSpPr>
          <p:nvPr/>
        </p:nvSpPr>
        <p:spPr bwMode="auto">
          <a:xfrm>
            <a:off x="6477000" y="2833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18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515934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77F47-2C00-3B4D-8988-458BDFE57A7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the following language is not context-free:</a:t>
                </a:r>
              </a:p>
              <a:p>
                <a:pPr algn="ctr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L = {xx</a:t>
                </a:r>
                <a:r>
                  <a:rPr lang="en-US" altLang="x-none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  <a:r>
                  <a:rPr lang="en-US" altLang="x-none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}.</a:t>
                </a:r>
              </a:p>
              <a:p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try w =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10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can this be pumped?</a:t>
                </a:r>
              </a:p>
            </p:txBody>
          </p:sp>
        </mc:Choice>
        <mc:Fallback xmlns="">
          <p:sp>
            <p:nvSpPr>
              <p:cNvPr id="542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97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CCC602-327B-8B49-94BE-55E2C628F99E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4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L = {xx</a:t>
                </a:r>
                <a:r>
                  <a:rPr lang="en-US" altLang="x-none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: x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  <a:r>
                  <a:rPr lang="en-US" altLang="x-none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}.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try w =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2p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2p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2p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2p</a:t>
                </a:r>
                <a:endParaRPr lang="en-US" altLang="x-none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uvxyz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with 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&gt; 0 and 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vxy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p.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case: </a:t>
                </a:r>
                <a:r>
                  <a:rPr lang="en-US" altLang="x-none" dirty="0" err="1">
                    <a:ea typeface="ヒラギノ角ゴ Pro W3" charset="-128"/>
                  </a:rPr>
                  <a:t>vxy</a:t>
                </a:r>
                <a:r>
                  <a:rPr lang="en-US" altLang="x-none" dirty="0">
                    <a:ea typeface="ヒラギノ角ゴ Pro W3" charset="-128"/>
                  </a:rPr>
                  <a:t> in first half. </a:t>
                </a:r>
              </a:p>
              <a:p>
                <a:pPr lvl="2"/>
                <a:r>
                  <a:rPr lang="en-US" altLang="x-none" dirty="0">
                    <a:ea typeface="ヒラギノ角ゴ Pro W3" charset="-128"/>
                  </a:rPr>
                  <a:t>then uv</a:t>
                </a:r>
                <a:r>
                  <a:rPr lang="en-US" altLang="x-none" baseline="30000" dirty="0">
                    <a:ea typeface="ヒラギノ角ゴ Pro W3" charset="-128"/>
                  </a:rPr>
                  <a:t>2</a:t>
                </a:r>
                <a:r>
                  <a:rPr lang="en-US" altLang="x-none" dirty="0">
                    <a:ea typeface="ヒラギノ角ゴ Pro W3" charset="-128"/>
                  </a:rPr>
                  <a:t>xy</a:t>
                </a:r>
                <a:r>
                  <a:rPr lang="en-US" altLang="x-none" baseline="30000" dirty="0">
                    <a:ea typeface="ヒラギノ角ゴ Pro W3" charset="-128"/>
                  </a:rPr>
                  <a:t>2</a:t>
                </a:r>
                <a:r>
                  <a:rPr lang="en-US" altLang="x-none" dirty="0">
                    <a:ea typeface="ヒラギノ角ゴ Pro W3" charset="-128"/>
                  </a:rPr>
                  <a:t>z =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dirty="0">
                    <a:ea typeface="ヒラギノ角ゴ Pro W3" charset="-128"/>
                  </a:rPr>
                  <a:t>??...?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x-none" dirty="0">
                    <a:ea typeface="ヒラギノ角ゴ Pro W3" charset="-128"/>
                  </a:rPr>
                  <a:t>??...?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case: </a:t>
                </a:r>
                <a:r>
                  <a:rPr lang="en-US" altLang="x-none" dirty="0" err="1">
                    <a:ea typeface="ヒラギノ角ゴ Pro W3" charset="-128"/>
                  </a:rPr>
                  <a:t>vxy</a:t>
                </a:r>
                <a:r>
                  <a:rPr lang="en-US" altLang="x-none" dirty="0">
                    <a:ea typeface="ヒラギノ角ゴ Pro W3" charset="-128"/>
                  </a:rPr>
                  <a:t> in second half.</a:t>
                </a:r>
              </a:p>
              <a:p>
                <a:pPr lvl="2"/>
                <a:r>
                  <a:rPr lang="en-US" altLang="x-none" dirty="0">
                    <a:ea typeface="ヒラギノ角ゴ Pro W3" charset="-128"/>
                  </a:rPr>
                  <a:t>then uv</a:t>
                </a:r>
                <a:r>
                  <a:rPr lang="en-US" altLang="x-none" baseline="30000" dirty="0">
                    <a:ea typeface="ヒラギノ角ゴ Pro W3" charset="-128"/>
                  </a:rPr>
                  <a:t>2</a:t>
                </a:r>
                <a:r>
                  <a:rPr lang="en-US" altLang="x-none" dirty="0">
                    <a:ea typeface="ヒラギノ角ゴ Pro W3" charset="-128"/>
                  </a:rPr>
                  <a:t>xy</a:t>
                </a:r>
                <a:r>
                  <a:rPr lang="en-US" altLang="x-none" baseline="30000" dirty="0">
                    <a:ea typeface="ヒラギノ角ゴ Pro W3" charset="-128"/>
                  </a:rPr>
                  <a:t>2</a:t>
                </a:r>
                <a:r>
                  <a:rPr lang="en-US" altLang="x-none" dirty="0">
                    <a:ea typeface="ヒラギノ角ゴ Pro W3" charset="-128"/>
                  </a:rPr>
                  <a:t>z = ??...?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dirty="0">
                    <a:ea typeface="ヒラギノ角ゴ Pro W3" charset="-128"/>
                  </a:rPr>
                  <a:t>??...?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</a:p>
              <a:p>
                <a:pPr lvl="1"/>
                <a:r>
                  <a:rPr lang="en-US" altLang="x-none" dirty="0">
                    <a:ea typeface="ヒラギノ角ゴ Pro W3" charset="-128"/>
                  </a:rPr>
                  <a:t>case: </a:t>
                </a:r>
                <a:r>
                  <a:rPr lang="en-US" altLang="x-none" dirty="0" err="1">
                    <a:ea typeface="ヒラギノ角ゴ Pro W3" charset="-128"/>
                  </a:rPr>
                  <a:t>vxy</a:t>
                </a:r>
                <a:r>
                  <a:rPr lang="en-US" altLang="x-none" dirty="0">
                    <a:ea typeface="ヒラギノ角ゴ Pro W3" charset="-128"/>
                  </a:rPr>
                  <a:t> straddles midpoint</a:t>
                </a:r>
              </a:p>
              <a:p>
                <a:pPr lvl="2"/>
                <a:r>
                  <a:rPr lang="en-US" altLang="x-none" dirty="0">
                    <a:ea typeface="ヒラギノ角ゴ Pro W3" charset="-128"/>
                  </a:rPr>
                  <a:t>then uv</a:t>
                </a:r>
                <a:r>
                  <a:rPr lang="en-US" altLang="x-none" baseline="30000" dirty="0">
                    <a:ea typeface="ヒラギノ角ゴ Pro W3" charset="-128"/>
                  </a:rPr>
                  <a:t>0</a:t>
                </a:r>
                <a:r>
                  <a:rPr lang="en-US" altLang="x-none" dirty="0">
                    <a:ea typeface="ヒラギノ角ゴ Pro W3" charset="-128"/>
                  </a:rPr>
                  <a:t>xy</a:t>
                </a:r>
                <a:r>
                  <a:rPr lang="en-US" altLang="x-none" baseline="30000" dirty="0">
                    <a:ea typeface="ヒラギノ角ゴ Pro W3" charset="-128"/>
                  </a:rPr>
                  <a:t>0</a:t>
                </a:r>
                <a:r>
                  <a:rPr lang="en-US" altLang="x-none" dirty="0">
                    <a:ea typeface="ヒラギノ角ゴ Pro W3" charset="-128"/>
                  </a:rPr>
                  <a:t>z = </a:t>
                </a:r>
                <a:r>
                  <a:rPr lang="en-US" altLang="x-none" dirty="0" err="1">
                    <a:ea typeface="ヒラギノ角ゴ Pro W3" charset="-128"/>
                  </a:rPr>
                  <a:t>uxz</a:t>
                </a:r>
                <a:r>
                  <a:rPr lang="en-US" altLang="x-none" dirty="0">
                    <a:ea typeface="ヒラギノ角ゴ Pro W3" charset="-128"/>
                  </a:rPr>
                  <a:t> = 0</a:t>
                </a:r>
                <a:r>
                  <a:rPr lang="en-US" altLang="x-none" baseline="30000" dirty="0">
                    <a:ea typeface="ヒラギノ角ゴ Pro W3" charset="-128"/>
                  </a:rPr>
                  <a:t>2p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x-none" baseline="30000" dirty="0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x-none" dirty="0">
                    <a:ea typeface="ヒラギノ角ゴ Pro W3" charset="-128"/>
                  </a:rPr>
                  <a:t>1</a:t>
                </a:r>
                <a:r>
                  <a:rPr lang="en-US" altLang="x-none" baseline="30000" dirty="0">
                    <a:ea typeface="ヒラギノ角ゴ Pro W3" charset="-128"/>
                  </a:rPr>
                  <a:t>2p </a:t>
                </a:r>
                <a:r>
                  <a:rPr lang="en-US" altLang="x-none" dirty="0">
                    <a:ea typeface="ヒラギノ角ゴ Pro W3" charset="-128"/>
                  </a:rPr>
                  <a:t> with </a:t>
                </a:r>
                <a:r>
                  <a:rPr lang="en-US" altLang="x-none" dirty="0" err="1">
                    <a:ea typeface="ヒラギノ角ゴ Pro W3" charset="-128"/>
                  </a:rPr>
                  <a:t>i</a:t>
                </a:r>
                <a:r>
                  <a:rPr lang="en-US" altLang="x-none" dirty="0">
                    <a:ea typeface="ヒラギノ角ゴ Pro W3" charset="-128"/>
                  </a:rPr>
                  <a:t> ≠ 2p or j ≠ 2p </a:t>
                </a:r>
              </a:p>
            </p:txBody>
          </p:sp>
        </mc:Choice>
        <mc:Fallback xmlns="">
          <p:sp>
            <p:nvSpPr>
              <p:cNvPr id="544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 r="-44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10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BAB58-7C95-C94C-B80E-4B2FD59B863A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Pumping Lemma for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CFL Pumping Lemma</a:t>
                </a:r>
                <a:r>
                  <a:rPr lang="en-US" altLang="x-none" dirty="0">
                    <a:ea typeface="ヒラギノ角ゴ Pro W3" charset="-128"/>
                  </a:rPr>
                  <a:t>: Let L be a CFL.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x-none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x-none" dirty="0">
                    <a:ea typeface="ヒラギノ角ゴ Pro W3" charset="-128"/>
                  </a:rPr>
                  <a:t> w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>
                  <a:buFontTx/>
                  <a:buNone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uvxyz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    such that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</a:rPr>
                  <a:t>for every </a:t>
                </a:r>
                <a:r>
                  <a:rPr lang="en-US" altLang="x-none" dirty="0" err="1">
                    <a:ea typeface="ヒラギノ角ゴ Pro W3" charset="-128"/>
                  </a:rPr>
                  <a:t>i</a:t>
                </a:r>
                <a:r>
                  <a:rPr lang="en-US" altLang="x-none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uv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x-none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&gt; 0, and</a:t>
                </a:r>
              </a:p>
              <a:p>
                <a:pPr marL="990600" lvl="1" indent="-533400">
                  <a:buFontTx/>
                  <a:buAutoNum type="arabicPeriod"/>
                </a:pP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vxy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x-none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261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383804-EEA4-7040-A789-D55A63471A5A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Proof</a:t>
                </a:r>
                <a:r>
                  <a:rPr lang="en-US" altLang="x-none" dirty="0">
                    <a:ea typeface="ヒラギノ角ゴ Pro W3" charset="-128"/>
                  </a:rPr>
                  <a:t>: consider a parse tree for a very long string w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L: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  <a:blipFill rotWithShape="0">
                <a:blip r:embed="rId3"/>
                <a:stretch>
                  <a:fillRect l="-1852" t="-7429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5562600" y="236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32766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41910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B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70866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</a:t>
            </a:r>
          </a:p>
        </p:txBody>
      </p:sp>
      <p:cxnSp>
        <p:nvCxnSpPr>
          <p:cNvPr id="70666" name="AutoShape 8"/>
          <p:cNvCxnSpPr>
            <a:cxnSpLocks noChangeShapeType="1"/>
            <a:stCxn id="546820" idx="2"/>
            <a:endCxn id="70663" idx="0"/>
          </p:cNvCxnSpPr>
          <p:nvPr/>
        </p:nvCxnSpPr>
        <p:spPr bwMode="auto">
          <a:xfrm flipH="1">
            <a:off x="3467100" y="2819400"/>
            <a:ext cx="2286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7" name="AutoShape 9"/>
          <p:cNvCxnSpPr>
            <a:cxnSpLocks noChangeShapeType="1"/>
            <a:stCxn id="546820" idx="2"/>
            <a:endCxn id="70664" idx="0"/>
          </p:cNvCxnSpPr>
          <p:nvPr/>
        </p:nvCxnSpPr>
        <p:spPr bwMode="auto">
          <a:xfrm flipH="1">
            <a:off x="4381500" y="28194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6826" name="AutoShape 10"/>
          <p:cNvCxnSpPr>
            <a:cxnSpLocks noChangeShapeType="1"/>
            <a:stCxn id="546820" idx="2"/>
            <a:endCxn id="546823" idx="0"/>
          </p:cNvCxnSpPr>
          <p:nvPr/>
        </p:nvCxnSpPr>
        <p:spPr bwMode="auto">
          <a:xfrm>
            <a:off x="5753100" y="2819400"/>
            <a:ext cx="1524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9" name="Text Box 11"/>
          <p:cNvSpPr txBox="1">
            <a:spLocks noChangeArrowheads="1"/>
          </p:cNvSpPr>
          <p:nvPr/>
        </p:nvSpPr>
        <p:spPr bwMode="auto">
          <a:xfrm>
            <a:off x="5486400" y="2895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. . .</a:t>
            </a:r>
          </a:p>
        </p:txBody>
      </p:sp>
      <p:sp>
        <p:nvSpPr>
          <p:cNvPr id="70670" name="Text Box 12"/>
          <p:cNvSpPr txBox="1">
            <a:spLocks noChangeArrowheads="1"/>
          </p:cNvSpPr>
          <p:nvPr/>
        </p:nvSpPr>
        <p:spPr bwMode="auto">
          <a:xfrm>
            <a:off x="12192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0671" name="Text Box 13"/>
          <p:cNvSpPr txBox="1">
            <a:spLocks noChangeArrowheads="1"/>
          </p:cNvSpPr>
          <p:nvPr/>
        </p:nvSpPr>
        <p:spPr bwMode="auto">
          <a:xfrm>
            <a:off x="21336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D</a:t>
            </a:r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34290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cxnSp>
        <p:nvCxnSpPr>
          <p:cNvPr id="70673" name="AutoShape 15"/>
          <p:cNvCxnSpPr>
            <a:cxnSpLocks noChangeShapeType="1"/>
            <a:stCxn id="70663" idx="2"/>
            <a:endCxn id="70670" idx="0"/>
          </p:cNvCxnSpPr>
          <p:nvPr/>
        </p:nvCxnSpPr>
        <p:spPr bwMode="auto">
          <a:xfrm flipH="1">
            <a:off x="1409700" y="3505200"/>
            <a:ext cx="2057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4" name="AutoShape 16"/>
          <p:cNvCxnSpPr>
            <a:cxnSpLocks noChangeShapeType="1"/>
            <a:stCxn id="70663" idx="2"/>
            <a:endCxn id="70671" idx="0"/>
          </p:cNvCxnSpPr>
          <p:nvPr/>
        </p:nvCxnSpPr>
        <p:spPr bwMode="auto">
          <a:xfrm flipH="1">
            <a:off x="2324100" y="3505200"/>
            <a:ext cx="1143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5" name="AutoShape 17"/>
          <p:cNvCxnSpPr>
            <a:cxnSpLocks noChangeShapeType="1"/>
            <a:stCxn id="70663" idx="2"/>
            <a:endCxn id="70672" idx="0"/>
          </p:cNvCxnSpPr>
          <p:nvPr/>
        </p:nvCxnSpPr>
        <p:spPr bwMode="auto">
          <a:xfrm>
            <a:off x="3467100" y="3505200"/>
            <a:ext cx="152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6" name="Text Box 18"/>
          <p:cNvSpPr txBox="1">
            <a:spLocks noChangeArrowheads="1"/>
          </p:cNvSpPr>
          <p:nvPr/>
        </p:nvSpPr>
        <p:spPr bwMode="auto">
          <a:xfrm>
            <a:off x="2819400" y="3581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. . .</a:t>
            </a:r>
          </a:p>
        </p:txBody>
      </p:sp>
      <p:sp>
        <p:nvSpPr>
          <p:cNvPr id="70677" name="Text Box 19"/>
          <p:cNvSpPr txBox="1">
            <a:spLocks noChangeArrowheads="1"/>
          </p:cNvSpPr>
          <p:nvPr/>
        </p:nvSpPr>
        <p:spPr bwMode="auto">
          <a:xfrm>
            <a:off x="39624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</a:t>
            </a:r>
          </a:p>
        </p:txBody>
      </p:sp>
      <p:sp>
        <p:nvSpPr>
          <p:cNvPr id="70678" name="Text Box 20"/>
          <p:cNvSpPr txBox="1">
            <a:spLocks noChangeArrowheads="1"/>
          </p:cNvSpPr>
          <p:nvPr/>
        </p:nvSpPr>
        <p:spPr bwMode="auto">
          <a:xfrm>
            <a:off x="44958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cxnSp>
        <p:nvCxnSpPr>
          <p:cNvPr id="70679" name="AutoShape 21"/>
          <p:cNvCxnSpPr>
            <a:cxnSpLocks noChangeShapeType="1"/>
            <a:stCxn id="70664" idx="2"/>
            <a:endCxn id="70677" idx="0"/>
          </p:cNvCxnSpPr>
          <p:nvPr/>
        </p:nvCxnSpPr>
        <p:spPr bwMode="auto">
          <a:xfrm flipH="1">
            <a:off x="4152900" y="35052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0" name="AutoShape 22"/>
          <p:cNvCxnSpPr>
            <a:cxnSpLocks noChangeShapeType="1"/>
            <a:stCxn id="70664" idx="2"/>
            <a:endCxn id="70678" idx="0"/>
          </p:cNvCxnSpPr>
          <p:nvPr/>
        </p:nvCxnSpPr>
        <p:spPr bwMode="auto">
          <a:xfrm>
            <a:off x="4381500" y="35052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1" name="Text Box 23"/>
          <p:cNvSpPr txBox="1">
            <a:spLocks noChangeArrowheads="1"/>
          </p:cNvSpPr>
          <p:nvPr/>
        </p:nvSpPr>
        <p:spPr bwMode="auto">
          <a:xfrm>
            <a:off x="51054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546840" name="Text Box 24"/>
          <p:cNvSpPr txBox="1">
            <a:spLocks noChangeArrowheads="1"/>
          </p:cNvSpPr>
          <p:nvPr/>
        </p:nvSpPr>
        <p:spPr bwMode="auto">
          <a:xfrm>
            <a:off x="60198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0683" name="Text Box 25"/>
          <p:cNvSpPr txBox="1">
            <a:spLocks noChangeArrowheads="1"/>
          </p:cNvSpPr>
          <p:nvPr/>
        </p:nvSpPr>
        <p:spPr bwMode="auto">
          <a:xfrm>
            <a:off x="73152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B</a:t>
            </a:r>
          </a:p>
        </p:txBody>
      </p:sp>
      <p:cxnSp>
        <p:nvCxnSpPr>
          <p:cNvPr id="70684" name="AutoShape 26"/>
          <p:cNvCxnSpPr>
            <a:cxnSpLocks noChangeShapeType="1"/>
            <a:stCxn id="546823" idx="2"/>
            <a:endCxn id="70681" idx="0"/>
          </p:cNvCxnSpPr>
          <p:nvPr/>
        </p:nvCxnSpPr>
        <p:spPr bwMode="auto">
          <a:xfrm flipH="1">
            <a:off x="5295900" y="3505200"/>
            <a:ext cx="1981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6843" name="AutoShape 27"/>
          <p:cNvCxnSpPr>
            <a:cxnSpLocks noChangeShapeType="1"/>
            <a:stCxn id="546823" idx="2"/>
            <a:endCxn id="546840" idx="0"/>
          </p:cNvCxnSpPr>
          <p:nvPr/>
        </p:nvCxnSpPr>
        <p:spPr bwMode="auto">
          <a:xfrm flipH="1">
            <a:off x="6210300" y="3505200"/>
            <a:ext cx="1066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6" name="AutoShape 28"/>
          <p:cNvCxnSpPr>
            <a:cxnSpLocks noChangeShapeType="1"/>
            <a:stCxn id="546823" idx="2"/>
            <a:endCxn id="70683" idx="0"/>
          </p:cNvCxnSpPr>
          <p:nvPr/>
        </p:nvCxnSpPr>
        <p:spPr bwMode="auto">
          <a:xfrm>
            <a:off x="7277100" y="35052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Text Box 29"/>
          <p:cNvSpPr txBox="1">
            <a:spLocks noChangeArrowheads="1"/>
          </p:cNvSpPr>
          <p:nvPr/>
        </p:nvSpPr>
        <p:spPr bwMode="auto">
          <a:xfrm>
            <a:off x="6705600" y="3581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800"/>
              <a:t>. . .</a:t>
            </a:r>
          </a:p>
        </p:txBody>
      </p:sp>
      <p:sp>
        <p:nvSpPr>
          <p:cNvPr id="70688" name="Text Box 30"/>
          <p:cNvSpPr txBox="1">
            <a:spLocks noChangeArrowheads="1"/>
          </p:cNvSpPr>
          <p:nvPr/>
        </p:nvSpPr>
        <p:spPr bwMode="auto">
          <a:xfrm>
            <a:off x="19050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0689" name="Text Box 31"/>
          <p:cNvSpPr txBox="1">
            <a:spLocks noChangeArrowheads="1"/>
          </p:cNvSpPr>
          <p:nvPr/>
        </p:nvSpPr>
        <p:spPr bwMode="auto">
          <a:xfrm>
            <a:off x="24384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</a:t>
            </a:r>
          </a:p>
        </p:txBody>
      </p:sp>
      <p:cxnSp>
        <p:nvCxnSpPr>
          <p:cNvPr id="70690" name="AutoShape 32"/>
          <p:cNvCxnSpPr>
            <a:cxnSpLocks noChangeShapeType="1"/>
            <a:stCxn id="70671" idx="2"/>
            <a:endCxn id="70688" idx="0"/>
          </p:cNvCxnSpPr>
          <p:nvPr/>
        </p:nvCxnSpPr>
        <p:spPr bwMode="auto">
          <a:xfrm flipH="1">
            <a:off x="2095500" y="4191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1" name="AutoShape 33"/>
          <p:cNvCxnSpPr>
            <a:cxnSpLocks noChangeShapeType="1"/>
            <a:stCxn id="70671" idx="2"/>
            <a:endCxn id="70689" idx="0"/>
          </p:cNvCxnSpPr>
          <p:nvPr/>
        </p:nvCxnSpPr>
        <p:spPr bwMode="auto">
          <a:xfrm>
            <a:off x="2324100" y="4191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92" name="Text Box 34"/>
          <p:cNvSpPr txBox="1">
            <a:spLocks noChangeArrowheads="1"/>
          </p:cNvSpPr>
          <p:nvPr/>
        </p:nvSpPr>
        <p:spPr bwMode="auto">
          <a:xfrm>
            <a:off x="22098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70693" name="Text Box 35"/>
          <p:cNvSpPr txBox="1">
            <a:spLocks noChangeArrowheads="1"/>
          </p:cNvSpPr>
          <p:nvPr/>
        </p:nvSpPr>
        <p:spPr bwMode="auto">
          <a:xfrm>
            <a:off x="27432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cxnSp>
        <p:nvCxnSpPr>
          <p:cNvPr id="70694" name="AutoShape 36"/>
          <p:cNvCxnSpPr>
            <a:cxnSpLocks noChangeShapeType="1"/>
            <a:stCxn id="70689" idx="2"/>
            <a:endCxn id="70692" idx="0"/>
          </p:cNvCxnSpPr>
          <p:nvPr/>
        </p:nvCxnSpPr>
        <p:spPr bwMode="auto">
          <a:xfrm flipH="1">
            <a:off x="2400300" y="48768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5" name="AutoShape 37"/>
          <p:cNvCxnSpPr>
            <a:cxnSpLocks noChangeShapeType="1"/>
            <a:stCxn id="70689" idx="2"/>
            <a:endCxn id="70693" idx="0"/>
          </p:cNvCxnSpPr>
          <p:nvPr/>
        </p:nvCxnSpPr>
        <p:spPr bwMode="auto">
          <a:xfrm>
            <a:off x="2628900" y="48768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96" name="Text Box 38"/>
          <p:cNvSpPr txBox="1">
            <a:spLocks noChangeArrowheads="1"/>
          </p:cNvSpPr>
          <p:nvPr/>
        </p:nvSpPr>
        <p:spPr bwMode="auto">
          <a:xfrm>
            <a:off x="37338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0697" name="Text Box 39"/>
          <p:cNvSpPr txBox="1">
            <a:spLocks noChangeArrowheads="1"/>
          </p:cNvSpPr>
          <p:nvPr/>
        </p:nvSpPr>
        <p:spPr bwMode="auto">
          <a:xfrm>
            <a:off x="42672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D</a:t>
            </a:r>
          </a:p>
        </p:txBody>
      </p:sp>
      <p:cxnSp>
        <p:nvCxnSpPr>
          <p:cNvPr id="70698" name="AutoShape 40"/>
          <p:cNvCxnSpPr>
            <a:cxnSpLocks noChangeShapeType="1"/>
            <a:stCxn id="70677" idx="2"/>
            <a:endCxn id="70696" idx="0"/>
          </p:cNvCxnSpPr>
          <p:nvPr/>
        </p:nvCxnSpPr>
        <p:spPr bwMode="auto">
          <a:xfrm flipH="1">
            <a:off x="3924300" y="4191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9" name="AutoShape 41"/>
          <p:cNvCxnSpPr>
            <a:cxnSpLocks noChangeShapeType="1"/>
            <a:stCxn id="70677" idx="2"/>
            <a:endCxn id="70697" idx="0"/>
          </p:cNvCxnSpPr>
          <p:nvPr/>
        </p:nvCxnSpPr>
        <p:spPr bwMode="auto">
          <a:xfrm>
            <a:off x="4152900" y="4191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6858" name="Text Box 42"/>
          <p:cNvSpPr txBox="1">
            <a:spLocks noChangeArrowheads="1"/>
          </p:cNvSpPr>
          <p:nvPr/>
        </p:nvSpPr>
        <p:spPr bwMode="auto">
          <a:xfrm>
            <a:off x="57912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D</a:t>
            </a:r>
          </a:p>
        </p:txBody>
      </p:sp>
      <p:sp>
        <p:nvSpPr>
          <p:cNvPr id="70701" name="Text Box 43"/>
          <p:cNvSpPr txBox="1">
            <a:spLocks noChangeArrowheads="1"/>
          </p:cNvSpPr>
          <p:nvPr/>
        </p:nvSpPr>
        <p:spPr bwMode="auto">
          <a:xfrm>
            <a:off x="63246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C</a:t>
            </a:r>
          </a:p>
        </p:txBody>
      </p:sp>
      <p:cxnSp>
        <p:nvCxnSpPr>
          <p:cNvPr id="546860" name="AutoShape 44"/>
          <p:cNvCxnSpPr>
            <a:cxnSpLocks noChangeShapeType="1"/>
            <a:stCxn id="546840" idx="2"/>
            <a:endCxn id="546858" idx="0"/>
          </p:cNvCxnSpPr>
          <p:nvPr/>
        </p:nvCxnSpPr>
        <p:spPr bwMode="auto">
          <a:xfrm flipH="1">
            <a:off x="5981700" y="4191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3" name="AutoShape 45"/>
          <p:cNvCxnSpPr>
            <a:cxnSpLocks noChangeShapeType="1"/>
            <a:stCxn id="546840" idx="2"/>
            <a:endCxn id="70701" idx="0"/>
          </p:cNvCxnSpPr>
          <p:nvPr/>
        </p:nvCxnSpPr>
        <p:spPr bwMode="auto">
          <a:xfrm>
            <a:off x="6210300" y="4191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4" name="Text Box 46"/>
          <p:cNvSpPr txBox="1">
            <a:spLocks noChangeArrowheads="1"/>
          </p:cNvSpPr>
          <p:nvPr/>
        </p:nvSpPr>
        <p:spPr bwMode="auto">
          <a:xfrm>
            <a:off x="55626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B</a:t>
            </a:r>
          </a:p>
        </p:txBody>
      </p:sp>
      <p:sp>
        <p:nvSpPr>
          <p:cNvPr id="546863" name="Text Box 47"/>
          <p:cNvSpPr txBox="1">
            <a:spLocks noChangeArrowheads="1"/>
          </p:cNvSpPr>
          <p:nvPr/>
        </p:nvSpPr>
        <p:spPr bwMode="auto">
          <a:xfrm>
            <a:off x="60960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70706" name="AutoShape 48"/>
          <p:cNvCxnSpPr>
            <a:cxnSpLocks noChangeShapeType="1"/>
            <a:stCxn id="546858" idx="2"/>
            <a:endCxn id="70704" idx="0"/>
          </p:cNvCxnSpPr>
          <p:nvPr/>
        </p:nvCxnSpPr>
        <p:spPr bwMode="auto">
          <a:xfrm flipH="1">
            <a:off x="5753100" y="48768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6865" name="AutoShape 49"/>
          <p:cNvCxnSpPr>
            <a:cxnSpLocks noChangeShapeType="1"/>
            <a:stCxn id="546858" idx="2"/>
            <a:endCxn id="546863" idx="0"/>
          </p:cNvCxnSpPr>
          <p:nvPr/>
        </p:nvCxnSpPr>
        <p:spPr bwMode="auto">
          <a:xfrm>
            <a:off x="5981700" y="48768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8" name="Text Box 50"/>
          <p:cNvSpPr txBox="1">
            <a:spLocks noChangeArrowheads="1"/>
          </p:cNvSpPr>
          <p:nvPr/>
        </p:nvSpPr>
        <p:spPr bwMode="auto">
          <a:xfrm>
            <a:off x="70866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B</a:t>
            </a:r>
          </a:p>
        </p:txBody>
      </p:sp>
      <p:sp>
        <p:nvSpPr>
          <p:cNvPr id="70709" name="Text Box 51"/>
          <p:cNvSpPr txBox="1">
            <a:spLocks noChangeArrowheads="1"/>
          </p:cNvSpPr>
          <p:nvPr/>
        </p:nvSpPr>
        <p:spPr bwMode="auto">
          <a:xfrm>
            <a:off x="76200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70710" name="AutoShape 52"/>
          <p:cNvCxnSpPr>
            <a:cxnSpLocks noChangeShapeType="1"/>
            <a:stCxn id="70683" idx="2"/>
            <a:endCxn id="70708" idx="0"/>
          </p:cNvCxnSpPr>
          <p:nvPr/>
        </p:nvCxnSpPr>
        <p:spPr bwMode="auto">
          <a:xfrm flipH="1">
            <a:off x="7277100" y="4191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1" name="AutoShape 53"/>
          <p:cNvCxnSpPr>
            <a:cxnSpLocks noChangeShapeType="1"/>
            <a:stCxn id="70683" idx="2"/>
            <a:endCxn id="70709" idx="0"/>
          </p:cNvCxnSpPr>
          <p:nvPr/>
        </p:nvCxnSpPr>
        <p:spPr bwMode="auto">
          <a:xfrm>
            <a:off x="7505700" y="41910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2" name="Text Box 54"/>
          <p:cNvSpPr txBox="1">
            <a:spLocks noChangeArrowheads="1"/>
          </p:cNvSpPr>
          <p:nvPr/>
        </p:nvSpPr>
        <p:spPr bwMode="auto">
          <a:xfrm>
            <a:off x="12192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70713" name="AutoShape 55"/>
          <p:cNvCxnSpPr>
            <a:cxnSpLocks noChangeShapeType="1"/>
            <a:stCxn id="70670" idx="2"/>
            <a:endCxn id="70712" idx="0"/>
          </p:cNvCxnSpPr>
          <p:nvPr/>
        </p:nvCxnSpPr>
        <p:spPr bwMode="auto">
          <a:xfrm>
            <a:off x="1409700" y="4191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4" name="Text Box 56"/>
          <p:cNvSpPr txBox="1">
            <a:spLocks noChangeArrowheads="1"/>
          </p:cNvSpPr>
          <p:nvPr/>
        </p:nvSpPr>
        <p:spPr bwMode="auto">
          <a:xfrm>
            <a:off x="1752600" y="495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15" name="AutoShape 57"/>
          <p:cNvCxnSpPr>
            <a:cxnSpLocks noChangeShapeType="1"/>
            <a:stCxn id="70688" idx="2"/>
            <a:endCxn id="70714" idx="0"/>
          </p:cNvCxnSpPr>
          <p:nvPr/>
        </p:nvCxnSpPr>
        <p:spPr bwMode="auto">
          <a:xfrm flipH="1">
            <a:off x="1943100" y="4876800"/>
            <a:ext cx="152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6" name="Text Box 58"/>
          <p:cNvSpPr txBox="1">
            <a:spLocks noChangeArrowheads="1"/>
          </p:cNvSpPr>
          <p:nvPr/>
        </p:nvSpPr>
        <p:spPr bwMode="auto">
          <a:xfrm>
            <a:off x="22098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70717" name="AutoShape 59"/>
          <p:cNvCxnSpPr>
            <a:cxnSpLocks noChangeShapeType="1"/>
            <a:stCxn id="70692" idx="2"/>
            <a:endCxn id="70716" idx="0"/>
          </p:cNvCxnSpPr>
          <p:nvPr/>
        </p:nvCxnSpPr>
        <p:spPr bwMode="auto">
          <a:xfrm>
            <a:off x="24003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8" name="Text Box 60"/>
          <p:cNvSpPr txBox="1">
            <a:spLocks noChangeArrowheads="1"/>
          </p:cNvSpPr>
          <p:nvPr/>
        </p:nvSpPr>
        <p:spPr bwMode="auto">
          <a:xfrm>
            <a:off x="27432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70719" name="AutoShape 61"/>
          <p:cNvCxnSpPr>
            <a:cxnSpLocks noChangeShapeType="1"/>
            <a:stCxn id="70693" idx="2"/>
            <a:endCxn id="70718" idx="0"/>
          </p:cNvCxnSpPr>
          <p:nvPr/>
        </p:nvCxnSpPr>
        <p:spPr bwMode="auto">
          <a:xfrm>
            <a:off x="29337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0" name="Text Box 62"/>
          <p:cNvSpPr txBox="1">
            <a:spLocks noChangeArrowheads="1"/>
          </p:cNvSpPr>
          <p:nvPr/>
        </p:nvSpPr>
        <p:spPr bwMode="auto">
          <a:xfrm>
            <a:off x="32766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21" name="AutoShape 63"/>
          <p:cNvCxnSpPr>
            <a:cxnSpLocks noChangeShapeType="1"/>
            <a:stCxn id="70672" idx="2"/>
            <a:endCxn id="70720" idx="0"/>
          </p:cNvCxnSpPr>
          <p:nvPr/>
        </p:nvCxnSpPr>
        <p:spPr bwMode="auto">
          <a:xfrm flipH="1">
            <a:off x="3467100" y="4191000"/>
            <a:ext cx="152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2" name="Text Box 64"/>
          <p:cNvSpPr txBox="1">
            <a:spLocks noChangeArrowheads="1"/>
          </p:cNvSpPr>
          <p:nvPr/>
        </p:nvSpPr>
        <p:spPr bwMode="auto">
          <a:xfrm>
            <a:off x="37338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23" name="AutoShape 65"/>
          <p:cNvCxnSpPr>
            <a:cxnSpLocks noChangeShapeType="1"/>
            <a:stCxn id="70696" idx="2"/>
            <a:endCxn id="70722" idx="0"/>
          </p:cNvCxnSpPr>
          <p:nvPr/>
        </p:nvCxnSpPr>
        <p:spPr bwMode="auto">
          <a:xfrm>
            <a:off x="3924300" y="4876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4" name="Text Box 66"/>
          <p:cNvSpPr txBox="1">
            <a:spLocks noChangeArrowheads="1"/>
          </p:cNvSpPr>
          <p:nvPr/>
        </p:nvSpPr>
        <p:spPr bwMode="auto">
          <a:xfrm>
            <a:off x="4267200" y="510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25" name="AutoShape 67"/>
          <p:cNvCxnSpPr>
            <a:cxnSpLocks noChangeShapeType="1"/>
            <a:stCxn id="70697" idx="2"/>
            <a:endCxn id="70724" idx="0"/>
          </p:cNvCxnSpPr>
          <p:nvPr/>
        </p:nvCxnSpPr>
        <p:spPr bwMode="auto">
          <a:xfrm>
            <a:off x="4457700" y="4876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6" name="Text Box 68"/>
          <p:cNvSpPr txBox="1">
            <a:spLocks noChangeArrowheads="1"/>
          </p:cNvSpPr>
          <p:nvPr/>
        </p:nvSpPr>
        <p:spPr bwMode="auto">
          <a:xfrm>
            <a:off x="4648200" y="449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70727" name="AutoShape 69"/>
          <p:cNvCxnSpPr>
            <a:cxnSpLocks noChangeShapeType="1"/>
            <a:stCxn id="70678" idx="2"/>
            <a:endCxn id="70726" idx="0"/>
          </p:cNvCxnSpPr>
          <p:nvPr/>
        </p:nvCxnSpPr>
        <p:spPr bwMode="auto">
          <a:xfrm>
            <a:off x="4686300" y="4191000"/>
            <a:ext cx="152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8" name="Text Box 70"/>
          <p:cNvSpPr txBox="1">
            <a:spLocks noChangeArrowheads="1"/>
          </p:cNvSpPr>
          <p:nvPr/>
        </p:nvSpPr>
        <p:spPr bwMode="auto">
          <a:xfrm>
            <a:off x="5105400" y="4495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29" name="AutoShape 71"/>
          <p:cNvCxnSpPr>
            <a:cxnSpLocks noChangeShapeType="1"/>
            <a:stCxn id="70681" idx="2"/>
            <a:endCxn id="70728" idx="0"/>
          </p:cNvCxnSpPr>
          <p:nvPr/>
        </p:nvCxnSpPr>
        <p:spPr bwMode="auto">
          <a:xfrm>
            <a:off x="5295900" y="4191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30" name="Text Box 72"/>
          <p:cNvSpPr txBox="1">
            <a:spLocks noChangeArrowheads="1"/>
          </p:cNvSpPr>
          <p:nvPr/>
        </p:nvSpPr>
        <p:spPr bwMode="auto">
          <a:xfrm>
            <a:off x="55626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31" name="AutoShape 73"/>
          <p:cNvCxnSpPr>
            <a:cxnSpLocks noChangeShapeType="1"/>
            <a:stCxn id="70704" idx="2"/>
            <a:endCxn id="70730" idx="0"/>
          </p:cNvCxnSpPr>
          <p:nvPr/>
        </p:nvCxnSpPr>
        <p:spPr bwMode="auto">
          <a:xfrm>
            <a:off x="57531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6890" name="Text Box 74"/>
          <p:cNvSpPr txBox="1">
            <a:spLocks noChangeArrowheads="1"/>
          </p:cNvSpPr>
          <p:nvPr/>
        </p:nvSpPr>
        <p:spPr bwMode="auto">
          <a:xfrm>
            <a:off x="60960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546891" name="AutoShape 75"/>
          <p:cNvCxnSpPr>
            <a:cxnSpLocks noChangeShapeType="1"/>
            <a:stCxn id="546863" idx="2"/>
            <a:endCxn id="546890" idx="0"/>
          </p:cNvCxnSpPr>
          <p:nvPr/>
        </p:nvCxnSpPr>
        <p:spPr bwMode="auto">
          <a:xfrm>
            <a:off x="6286500" y="5562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34" name="Text Box 76"/>
          <p:cNvSpPr txBox="1">
            <a:spLocks noChangeArrowheads="1"/>
          </p:cNvSpPr>
          <p:nvPr/>
        </p:nvSpPr>
        <p:spPr bwMode="auto">
          <a:xfrm>
            <a:off x="6477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35" name="AutoShape 77"/>
          <p:cNvCxnSpPr>
            <a:cxnSpLocks noChangeShapeType="1"/>
            <a:stCxn id="70701" idx="2"/>
            <a:endCxn id="70734" idx="0"/>
          </p:cNvCxnSpPr>
          <p:nvPr/>
        </p:nvCxnSpPr>
        <p:spPr bwMode="auto">
          <a:xfrm>
            <a:off x="6515100" y="4876800"/>
            <a:ext cx="152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36" name="Text Box 78"/>
          <p:cNvSpPr txBox="1">
            <a:spLocks noChangeArrowheads="1"/>
          </p:cNvSpPr>
          <p:nvPr/>
        </p:nvSpPr>
        <p:spPr bwMode="auto">
          <a:xfrm>
            <a:off x="70866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37" name="AutoShape 79"/>
          <p:cNvCxnSpPr>
            <a:cxnSpLocks noChangeShapeType="1"/>
            <a:stCxn id="70708" idx="2"/>
            <a:endCxn id="70736" idx="0"/>
          </p:cNvCxnSpPr>
          <p:nvPr/>
        </p:nvCxnSpPr>
        <p:spPr bwMode="auto">
          <a:xfrm>
            <a:off x="7277100" y="4876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38" name="Text Box 80"/>
          <p:cNvSpPr txBox="1">
            <a:spLocks noChangeArrowheads="1"/>
          </p:cNvSpPr>
          <p:nvPr/>
        </p:nvSpPr>
        <p:spPr bwMode="auto">
          <a:xfrm>
            <a:off x="7620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chemeClr val="accent2"/>
                </a:solidFill>
              </a:rPr>
              <a:t>b</a:t>
            </a:r>
          </a:p>
        </p:txBody>
      </p:sp>
      <p:cxnSp>
        <p:nvCxnSpPr>
          <p:cNvPr id="70739" name="AutoShape 81"/>
          <p:cNvCxnSpPr>
            <a:cxnSpLocks noChangeShapeType="1"/>
            <a:stCxn id="70709" idx="2"/>
            <a:endCxn id="70738" idx="0"/>
          </p:cNvCxnSpPr>
          <p:nvPr/>
        </p:nvCxnSpPr>
        <p:spPr bwMode="auto">
          <a:xfrm>
            <a:off x="7810500" y="4876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6898" name="AutoShape 82"/>
          <p:cNvSpPr>
            <a:spLocks/>
          </p:cNvSpPr>
          <p:nvPr/>
        </p:nvSpPr>
        <p:spPr bwMode="auto">
          <a:xfrm>
            <a:off x="7315200" y="2286000"/>
            <a:ext cx="1524000" cy="533400"/>
          </a:xfrm>
          <a:prstGeom prst="borderCallout1">
            <a:avLst>
              <a:gd name="adj1" fmla="val 21431"/>
              <a:gd name="adj2" fmla="val -5000"/>
              <a:gd name="adj3" fmla="val 265181"/>
              <a:gd name="adj4" fmla="val -65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long path</a:t>
            </a:r>
          </a:p>
        </p:txBody>
      </p:sp>
      <p:sp>
        <p:nvSpPr>
          <p:cNvPr id="546899" name="Text Box 83"/>
          <p:cNvSpPr txBox="1">
            <a:spLocks noChangeArrowheads="1"/>
          </p:cNvSpPr>
          <p:nvPr/>
        </p:nvSpPr>
        <p:spPr bwMode="auto">
          <a:xfrm>
            <a:off x="1752600" y="5264150"/>
            <a:ext cx="3505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some non-terminal must repeat on long path</a:t>
            </a:r>
          </a:p>
        </p:txBody>
      </p:sp>
    </p:spTree>
    <p:extLst>
      <p:ext uri="{BB962C8B-B14F-4D97-AF65-F5344CB8AC3E}">
        <p14:creationId xmlns:p14="http://schemas.microsoft.com/office/powerpoint/2010/main" val="10002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46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46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46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46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5468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468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5468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46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5468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4686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4686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4686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/>
      <p:bldP spid="546823" grpId="0"/>
      <p:bldP spid="546840" grpId="0"/>
      <p:bldP spid="546840" grpId="1"/>
      <p:bldP spid="546858" grpId="0"/>
      <p:bldP spid="546863" grpId="0"/>
      <p:bldP spid="546863" grpId="1"/>
      <p:bldP spid="546890" grpId="0"/>
      <p:bldP spid="546898" grpId="0" animBg="1"/>
      <p:bldP spid="5468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40AC9-DA9E-4F43-9CD8-EA95AEAA319C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x-none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x-none">
                <a:ea typeface="ヒラギノ角ゴ Pro W3" charset="-128"/>
              </a:rPr>
              <a:t>Schematic proof:</a:t>
            </a:r>
          </a:p>
        </p:txBody>
      </p:sp>
      <p:sp>
        <p:nvSpPr>
          <p:cNvPr id="72710" name="AutoShape 4"/>
          <p:cNvSpPr>
            <a:spLocks noChangeArrowheads="1"/>
          </p:cNvSpPr>
          <p:nvPr/>
        </p:nvSpPr>
        <p:spPr bwMode="auto">
          <a:xfrm>
            <a:off x="990600" y="24384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2711" name="AutoShape 5"/>
          <p:cNvSpPr>
            <a:spLocks noChangeArrowheads="1"/>
          </p:cNvSpPr>
          <p:nvPr/>
        </p:nvSpPr>
        <p:spPr bwMode="auto">
          <a:xfrm>
            <a:off x="1905000" y="36576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2712" name="AutoShape 6"/>
          <p:cNvSpPr>
            <a:spLocks noChangeArrowheads="1"/>
          </p:cNvSpPr>
          <p:nvPr/>
        </p:nvSpPr>
        <p:spPr bwMode="auto">
          <a:xfrm>
            <a:off x="2286000" y="4343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1219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72714" name="Text Box 8"/>
          <p:cNvSpPr txBox="1">
            <a:spLocks noChangeArrowheads="1"/>
          </p:cNvSpPr>
          <p:nvPr/>
        </p:nvSpPr>
        <p:spPr bwMode="auto">
          <a:xfrm>
            <a:off x="1905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2715" name="Text Box 9"/>
          <p:cNvSpPr txBox="1">
            <a:spLocks noChangeArrowheads="1"/>
          </p:cNvSpPr>
          <p:nvPr/>
        </p:nvSpPr>
        <p:spPr bwMode="auto">
          <a:xfrm>
            <a:off x="2286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x</a:t>
            </a:r>
          </a:p>
        </p:txBody>
      </p:sp>
      <p:sp>
        <p:nvSpPr>
          <p:cNvPr id="72716" name="Text Box 10"/>
          <p:cNvSpPr txBox="1">
            <a:spLocks noChangeArrowheads="1"/>
          </p:cNvSpPr>
          <p:nvPr/>
        </p:nvSpPr>
        <p:spPr bwMode="auto">
          <a:xfrm>
            <a:off x="2743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2717" name="Text Box 11"/>
          <p:cNvSpPr txBox="1">
            <a:spLocks noChangeArrowheads="1"/>
          </p:cNvSpPr>
          <p:nvPr/>
        </p:nvSpPr>
        <p:spPr bwMode="auto">
          <a:xfrm>
            <a:off x="3124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72718" name="Text Box 12"/>
          <p:cNvSpPr txBox="1">
            <a:spLocks noChangeArrowheads="1"/>
          </p:cNvSpPr>
          <p:nvPr/>
        </p:nvSpPr>
        <p:spPr bwMode="auto">
          <a:xfrm>
            <a:off x="19050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72719" name="Text Box 13"/>
          <p:cNvSpPr txBox="1">
            <a:spLocks noChangeArrowheads="1"/>
          </p:cNvSpPr>
          <p:nvPr/>
        </p:nvSpPr>
        <p:spPr bwMode="auto">
          <a:xfrm>
            <a:off x="2133600" y="3276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21336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72721" name="AutoShape 15"/>
          <p:cNvCxnSpPr>
            <a:cxnSpLocks noChangeShapeType="1"/>
            <a:stCxn id="72710" idx="0"/>
            <a:endCxn id="72711" idx="0"/>
          </p:cNvCxnSpPr>
          <p:nvPr/>
        </p:nvCxnSpPr>
        <p:spPr bwMode="auto">
          <a:xfrm rot="5400000" flipV="1">
            <a:off x="1752600" y="29337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16"/>
          <p:cNvCxnSpPr>
            <a:cxnSpLocks noChangeShapeType="1"/>
            <a:stCxn id="72711" idx="0"/>
            <a:endCxn id="72712" idx="0"/>
          </p:cNvCxnSpPr>
          <p:nvPr/>
        </p:nvCxnSpPr>
        <p:spPr bwMode="auto">
          <a:xfrm rot="5400000" flipV="1">
            <a:off x="2134394" y="3999706"/>
            <a:ext cx="685800" cy="1588"/>
          </a:xfrm>
          <a:prstGeom prst="curvedConnector3">
            <a:avLst>
              <a:gd name="adj1" fmla="val -3333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881" name="AutoShape 17"/>
          <p:cNvSpPr>
            <a:spLocks noChangeArrowheads="1"/>
          </p:cNvSpPr>
          <p:nvPr/>
        </p:nvSpPr>
        <p:spPr bwMode="auto">
          <a:xfrm>
            <a:off x="3886200" y="18288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882" name="AutoShape 18"/>
          <p:cNvSpPr>
            <a:spLocks noChangeArrowheads="1"/>
          </p:cNvSpPr>
          <p:nvPr/>
        </p:nvSpPr>
        <p:spPr bwMode="auto">
          <a:xfrm>
            <a:off x="4800600" y="30480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883" name="AutoShape 19"/>
          <p:cNvSpPr>
            <a:spLocks noChangeArrowheads="1"/>
          </p:cNvSpPr>
          <p:nvPr/>
        </p:nvSpPr>
        <p:spPr bwMode="auto">
          <a:xfrm>
            <a:off x="5181600" y="37338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548885" name="Text Box 21"/>
          <p:cNvSpPr txBox="1">
            <a:spLocks noChangeArrowheads="1"/>
          </p:cNvSpPr>
          <p:nvPr/>
        </p:nvSpPr>
        <p:spPr bwMode="auto">
          <a:xfrm>
            <a:off x="48006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48886" name="Text Box 22"/>
          <p:cNvSpPr txBox="1">
            <a:spLocks noChangeArrowheads="1"/>
          </p:cNvSpPr>
          <p:nvPr/>
        </p:nvSpPr>
        <p:spPr bwMode="auto">
          <a:xfrm>
            <a:off x="5638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48887" name="Text Box 23"/>
          <p:cNvSpPr txBox="1">
            <a:spLocks noChangeArrowheads="1"/>
          </p:cNvSpPr>
          <p:nvPr/>
        </p:nvSpPr>
        <p:spPr bwMode="auto">
          <a:xfrm>
            <a:off x="6019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548888" name="Text Box 24"/>
          <p:cNvSpPr txBox="1">
            <a:spLocks noChangeArrowheads="1"/>
          </p:cNvSpPr>
          <p:nvPr/>
        </p:nvSpPr>
        <p:spPr bwMode="auto">
          <a:xfrm>
            <a:off x="4800600" y="152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548889" name="Text Box 25"/>
          <p:cNvSpPr txBox="1">
            <a:spLocks noChangeArrowheads="1"/>
          </p:cNvSpPr>
          <p:nvPr/>
        </p:nvSpPr>
        <p:spPr bwMode="auto">
          <a:xfrm>
            <a:off x="5029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548890" name="Text Box 26"/>
          <p:cNvSpPr txBox="1">
            <a:spLocks noChangeArrowheads="1"/>
          </p:cNvSpPr>
          <p:nvPr/>
        </p:nvSpPr>
        <p:spPr bwMode="auto">
          <a:xfrm>
            <a:off x="50292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548891" name="AutoShape 27"/>
          <p:cNvCxnSpPr>
            <a:cxnSpLocks noChangeShapeType="1"/>
            <a:stCxn id="548881" idx="0"/>
            <a:endCxn id="548882" idx="0"/>
          </p:cNvCxnSpPr>
          <p:nvPr/>
        </p:nvCxnSpPr>
        <p:spPr bwMode="auto">
          <a:xfrm rot="5400000" flipV="1">
            <a:off x="4648200" y="23241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892" name="AutoShape 28"/>
          <p:cNvCxnSpPr>
            <a:cxnSpLocks noChangeShapeType="1"/>
            <a:stCxn id="548882" idx="0"/>
            <a:endCxn id="548883" idx="0"/>
          </p:cNvCxnSpPr>
          <p:nvPr/>
        </p:nvCxnSpPr>
        <p:spPr bwMode="auto">
          <a:xfrm rot="5400000" flipV="1">
            <a:off x="5029994" y="3390106"/>
            <a:ext cx="685800" cy="1588"/>
          </a:xfrm>
          <a:prstGeom prst="curvedConnector3">
            <a:avLst>
              <a:gd name="adj1" fmla="val -3333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893" name="AutoShape 29"/>
          <p:cNvSpPr>
            <a:spLocks noChangeArrowheads="1"/>
          </p:cNvSpPr>
          <p:nvPr/>
        </p:nvSpPr>
        <p:spPr bwMode="auto">
          <a:xfrm>
            <a:off x="6019800" y="31242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894" name="AutoShape 30"/>
          <p:cNvSpPr>
            <a:spLocks noChangeArrowheads="1"/>
          </p:cNvSpPr>
          <p:nvPr/>
        </p:nvSpPr>
        <p:spPr bwMode="auto">
          <a:xfrm>
            <a:off x="6934200" y="43434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895" name="Text Box 31"/>
          <p:cNvSpPr txBox="1">
            <a:spLocks noChangeArrowheads="1"/>
          </p:cNvSpPr>
          <p:nvPr/>
        </p:nvSpPr>
        <p:spPr bwMode="auto">
          <a:xfrm>
            <a:off x="62484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548896" name="Text Box 32"/>
          <p:cNvSpPr txBox="1">
            <a:spLocks noChangeArrowheads="1"/>
          </p:cNvSpPr>
          <p:nvPr/>
        </p:nvSpPr>
        <p:spPr bwMode="auto">
          <a:xfrm>
            <a:off x="68580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48897" name="Text Box 33"/>
          <p:cNvSpPr txBox="1">
            <a:spLocks noChangeArrowheads="1"/>
          </p:cNvSpPr>
          <p:nvPr/>
        </p:nvSpPr>
        <p:spPr bwMode="auto">
          <a:xfrm>
            <a:off x="78486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48898" name="Text Box 34"/>
          <p:cNvSpPr txBox="1">
            <a:spLocks noChangeArrowheads="1"/>
          </p:cNvSpPr>
          <p:nvPr/>
        </p:nvSpPr>
        <p:spPr bwMode="auto">
          <a:xfrm>
            <a:off x="81534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69342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548900" name="Text Box 36"/>
          <p:cNvSpPr txBox="1">
            <a:spLocks noChangeArrowheads="1"/>
          </p:cNvSpPr>
          <p:nvPr/>
        </p:nvSpPr>
        <p:spPr bwMode="auto">
          <a:xfrm>
            <a:off x="71628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7162800" y="4724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548902" name="AutoShape 38"/>
          <p:cNvCxnSpPr>
            <a:cxnSpLocks noChangeShapeType="1"/>
            <a:stCxn id="548893" idx="0"/>
            <a:endCxn id="548894" idx="0"/>
          </p:cNvCxnSpPr>
          <p:nvPr/>
        </p:nvCxnSpPr>
        <p:spPr bwMode="auto">
          <a:xfrm rot="5400000" flipV="1">
            <a:off x="6781800" y="36195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903" name="AutoShape 39"/>
          <p:cNvCxnSpPr>
            <a:cxnSpLocks noChangeShapeType="1"/>
            <a:stCxn id="548894" idx="0"/>
          </p:cNvCxnSpPr>
          <p:nvPr/>
        </p:nvCxnSpPr>
        <p:spPr bwMode="auto">
          <a:xfrm rot="5400000" flipV="1">
            <a:off x="7163594" y="4685506"/>
            <a:ext cx="685800" cy="1588"/>
          </a:xfrm>
          <a:prstGeom prst="curvedConnector3">
            <a:avLst>
              <a:gd name="adj1" fmla="val -3333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8904" name="AutoShape 40"/>
          <p:cNvSpPr>
            <a:spLocks noChangeArrowheads="1"/>
          </p:cNvSpPr>
          <p:nvPr/>
        </p:nvSpPr>
        <p:spPr bwMode="auto">
          <a:xfrm>
            <a:off x="2895600" y="2438400"/>
            <a:ext cx="8382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905" name="AutoShape 41"/>
          <p:cNvSpPr>
            <a:spLocks noChangeArrowheads="1"/>
          </p:cNvSpPr>
          <p:nvPr/>
        </p:nvSpPr>
        <p:spPr bwMode="auto">
          <a:xfrm rot="5400000">
            <a:off x="6572250" y="1276350"/>
            <a:ext cx="1028700" cy="1524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06" name="AutoShape 42"/>
          <p:cNvSpPr>
            <a:spLocks noChangeArrowheads="1"/>
          </p:cNvSpPr>
          <p:nvPr/>
        </p:nvSpPr>
        <p:spPr bwMode="auto">
          <a:xfrm>
            <a:off x="6934200" y="50292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907" name="AutoShape 43"/>
          <p:cNvSpPr>
            <a:spLocks noChangeArrowheads="1"/>
          </p:cNvSpPr>
          <p:nvPr/>
        </p:nvSpPr>
        <p:spPr bwMode="auto">
          <a:xfrm>
            <a:off x="7315200" y="57150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8908" name="Text Box 44"/>
          <p:cNvSpPr txBox="1">
            <a:spLocks noChangeArrowheads="1"/>
          </p:cNvSpPr>
          <p:nvPr/>
        </p:nvSpPr>
        <p:spPr bwMode="auto">
          <a:xfrm>
            <a:off x="6934200" y="601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48909" name="Text Box 45"/>
          <p:cNvSpPr txBox="1">
            <a:spLocks noChangeArrowheads="1"/>
          </p:cNvSpPr>
          <p:nvPr/>
        </p:nvSpPr>
        <p:spPr bwMode="auto">
          <a:xfrm>
            <a:off x="7315200" y="601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x</a:t>
            </a:r>
          </a:p>
        </p:txBody>
      </p:sp>
      <p:sp>
        <p:nvSpPr>
          <p:cNvPr id="548910" name="Text Box 46"/>
          <p:cNvSpPr txBox="1">
            <a:spLocks noChangeArrowheads="1"/>
          </p:cNvSpPr>
          <p:nvPr/>
        </p:nvSpPr>
        <p:spPr bwMode="auto">
          <a:xfrm>
            <a:off x="7772400" y="601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48911" name="Text Box 47"/>
          <p:cNvSpPr txBox="1">
            <a:spLocks noChangeArrowheads="1"/>
          </p:cNvSpPr>
          <p:nvPr/>
        </p:nvSpPr>
        <p:spPr bwMode="auto">
          <a:xfrm>
            <a:off x="7162800" y="5410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548912" name="AutoShape 48"/>
          <p:cNvCxnSpPr>
            <a:cxnSpLocks noChangeShapeType="1"/>
            <a:stCxn id="548906" idx="0"/>
            <a:endCxn id="548907" idx="0"/>
          </p:cNvCxnSpPr>
          <p:nvPr/>
        </p:nvCxnSpPr>
        <p:spPr bwMode="auto">
          <a:xfrm rot="5400000" flipV="1">
            <a:off x="7163594" y="5371306"/>
            <a:ext cx="685800" cy="1588"/>
          </a:xfrm>
          <a:prstGeom prst="curvedConnector3">
            <a:avLst>
              <a:gd name="adj1" fmla="val 277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63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81" grpId="0" animBg="1"/>
      <p:bldP spid="548882" grpId="0" animBg="1"/>
      <p:bldP spid="548883" grpId="0" animBg="1"/>
      <p:bldP spid="548884" grpId="0"/>
      <p:bldP spid="548885" grpId="0"/>
      <p:bldP spid="548886" grpId="0"/>
      <p:bldP spid="548887" grpId="0"/>
      <p:bldP spid="548888" grpId="0"/>
      <p:bldP spid="548889" grpId="0"/>
      <p:bldP spid="548890" grpId="0"/>
      <p:bldP spid="548893" grpId="0" animBg="1"/>
      <p:bldP spid="548894" grpId="0" animBg="1"/>
      <p:bldP spid="548895" grpId="0"/>
      <p:bldP spid="548896" grpId="0"/>
      <p:bldP spid="548897" grpId="0"/>
      <p:bldP spid="548898" grpId="0"/>
      <p:bldP spid="548899" grpId="0"/>
      <p:bldP spid="548900" grpId="0"/>
      <p:bldP spid="548901" grpId="0"/>
      <p:bldP spid="548904" grpId="0" animBg="1"/>
      <p:bldP spid="548905" grpId="0" animBg="1"/>
      <p:bldP spid="548906" grpId="0" animBg="1"/>
      <p:bldP spid="548907" grpId="0" animBg="1"/>
      <p:bldP spid="548908" grpId="0"/>
      <p:bldP spid="548909" grpId="0"/>
      <p:bldP spid="548910" grpId="0"/>
      <p:bldP spid="5489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5DCBD-2E23-E44D-81E9-F6B0760C26F5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x-none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x-none">
                <a:ea typeface="ヒラギノ角ゴ Pro W3" charset="-128"/>
              </a:rPr>
              <a:t>Schematic proof:</a:t>
            </a:r>
          </a:p>
        </p:txBody>
      </p:sp>
      <p:sp>
        <p:nvSpPr>
          <p:cNvPr id="74758" name="AutoShape 4"/>
          <p:cNvSpPr>
            <a:spLocks noChangeArrowheads="1"/>
          </p:cNvSpPr>
          <p:nvPr/>
        </p:nvSpPr>
        <p:spPr bwMode="auto">
          <a:xfrm>
            <a:off x="990600" y="24384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4759" name="AutoShape 5"/>
          <p:cNvSpPr>
            <a:spLocks noChangeArrowheads="1"/>
          </p:cNvSpPr>
          <p:nvPr/>
        </p:nvSpPr>
        <p:spPr bwMode="auto">
          <a:xfrm>
            <a:off x="1905000" y="3657600"/>
            <a:ext cx="11430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4760" name="AutoShape 6"/>
          <p:cNvSpPr>
            <a:spLocks noChangeArrowheads="1"/>
          </p:cNvSpPr>
          <p:nvPr/>
        </p:nvSpPr>
        <p:spPr bwMode="auto">
          <a:xfrm>
            <a:off x="2286000" y="4343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1219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74762" name="Text Box 8"/>
          <p:cNvSpPr txBox="1">
            <a:spLocks noChangeArrowheads="1"/>
          </p:cNvSpPr>
          <p:nvPr/>
        </p:nvSpPr>
        <p:spPr bwMode="auto">
          <a:xfrm>
            <a:off x="1905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4763" name="Text Box 9"/>
          <p:cNvSpPr txBox="1">
            <a:spLocks noChangeArrowheads="1"/>
          </p:cNvSpPr>
          <p:nvPr/>
        </p:nvSpPr>
        <p:spPr bwMode="auto">
          <a:xfrm>
            <a:off x="2286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x</a:t>
            </a:r>
          </a:p>
        </p:txBody>
      </p:sp>
      <p:sp>
        <p:nvSpPr>
          <p:cNvPr id="74764" name="Text Box 10"/>
          <p:cNvSpPr txBox="1">
            <a:spLocks noChangeArrowheads="1"/>
          </p:cNvSpPr>
          <p:nvPr/>
        </p:nvSpPr>
        <p:spPr bwMode="auto">
          <a:xfrm>
            <a:off x="2743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4765" name="Text Box 11"/>
          <p:cNvSpPr txBox="1">
            <a:spLocks noChangeArrowheads="1"/>
          </p:cNvSpPr>
          <p:nvPr/>
        </p:nvSpPr>
        <p:spPr bwMode="auto">
          <a:xfrm>
            <a:off x="3124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74766" name="Text Box 12"/>
          <p:cNvSpPr txBox="1">
            <a:spLocks noChangeArrowheads="1"/>
          </p:cNvSpPr>
          <p:nvPr/>
        </p:nvSpPr>
        <p:spPr bwMode="auto">
          <a:xfrm>
            <a:off x="19050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74767" name="Text Box 13"/>
          <p:cNvSpPr txBox="1">
            <a:spLocks noChangeArrowheads="1"/>
          </p:cNvSpPr>
          <p:nvPr/>
        </p:nvSpPr>
        <p:spPr bwMode="auto">
          <a:xfrm>
            <a:off x="2133600" y="3276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21336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74769" name="AutoShape 15"/>
          <p:cNvCxnSpPr>
            <a:cxnSpLocks noChangeShapeType="1"/>
            <a:stCxn id="74758" idx="0"/>
            <a:endCxn id="74759" idx="0"/>
          </p:cNvCxnSpPr>
          <p:nvPr/>
        </p:nvCxnSpPr>
        <p:spPr bwMode="auto">
          <a:xfrm rot="5400000" flipV="1">
            <a:off x="1752600" y="29337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0" name="AutoShape 16"/>
          <p:cNvCxnSpPr>
            <a:cxnSpLocks noChangeShapeType="1"/>
            <a:stCxn id="74759" idx="0"/>
            <a:endCxn id="74760" idx="0"/>
          </p:cNvCxnSpPr>
          <p:nvPr/>
        </p:nvCxnSpPr>
        <p:spPr bwMode="auto">
          <a:xfrm rot="5400000" flipV="1">
            <a:off x="2134394" y="3999706"/>
            <a:ext cx="685800" cy="1588"/>
          </a:xfrm>
          <a:prstGeom prst="curvedConnector3">
            <a:avLst>
              <a:gd name="adj1" fmla="val -3333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0929" name="AutoShape 17"/>
          <p:cNvSpPr>
            <a:spLocks noChangeArrowheads="1"/>
          </p:cNvSpPr>
          <p:nvPr/>
        </p:nvSpPr>
        <p:spPr bwMode="auto">
          <a:xfrm>
            <a:off x="3886200" y="18288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30" name="AutoShape 18"/>
          <p:cNvSpPr>
            <a:spLocks noChangeArrowheads="1"/>
          </p:cNvSpPr>
          <p:nvPr/>
        </p:nvSpPr>
        <p:spPr bwMode="auto">
          <a:xfrm>
            <a:off x="4800600" y="3048000"/>
            <a:ext cx="11430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60198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550933" name="Text Box 21"/>
          <p:cNvSpPr txBox="1">
            <a:spLocks noChangeArrowheads="1"/>
          </p:cNvSpPr>
          <p:nvPr/>
        </p:nvSpPr>
        <p:spPr bwMode="auto">
          <a:xfrm>
            <a:off x="4800600" y="152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5029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550935" name="AutoShape 23"/>
          <p:cNvCxnSpPr>
            <a:cxnSpLocks noChangeShapeType="1"/>
            <a:stCxn id="550929" idx="0"/>
            <a:endCxn id="550930" idx="0"/>
          </p:cNvCxnSpPr>
          <p:nvPr/>
        </p:nvCxnSpPr>
        <p:spPr bwMode="auto">
          <a:xfrm rot="5400000" flipV="1">
            <a:off x="4648200" y="23241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0936" name="AutoShape 24"/>
          <p:cNvSpPr>
            <a:spLocks noChangeArrowheads="1"/>
          </p:cNvSpPr>
          <p:nvPr/>
        </p:nvSpPr>
        <p:spPr bwMode="auto">
          <a:xfrm>
            <a:off x="6019800" y="31242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37" name="Text Box 25"/>
          <p:cNvSpPr txBox="1">
            <a:spLocks noChangeArrowheads="1"/>
          </p:cNvSpPr>
          <p:nvPr/>
        </p:nvSpPr>
        <p:spPr bwMode="auto">
          <a:xfrm>
            <a:off x="62484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550938" name="Text Box 26"/>
          <p:cNvSpPr txBox="1">
            <a:spLocks noChangeArrowheads="1"/>
          </p:cNvSpPr>
          <p:nvPr/>
        </p:nvSpPr>
        <p:spPr bwMode="auto">
          <a:xfrm>
            <a:off x="81534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550939" name="Text Box 27"/>
          <p:cNvSpPr txBox="1">
            <a:spLocks noChangeArrowheads="1"/>
          </p:cNvSpPr>
          <p:nvPr/>
        </p:nvSpPr>
        <p:spPr bwMode="auto">
          <a:xfrm>
            <a:off x="69342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550940" name="Text Box 28"/>
          <p:cNvSpPr txBox="1">
            <a:spLocks noChangeArrowheads="1"/>
          </p:cNvSpPr>
          <p:nvPr/>
        </p:nvSpPr>
        <p:spPr bwMode="auto">
          <a:xfrm>
            <a:off x="71628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</a:t>
            </a:r>
          </a:p>
        </p:txBody>
      </p:sp>
      <p:cxnSp>
        <p:nvCxnSpPr>
          <p:cNvPr id="550941" name="AutoShape 29"/>
          <p:cNvCxnSpPr>
            <a:cxnSpLocks noChangeShapeType="1"/>
            <a:stCxn id="550936" idx="0"/>
          </p:cNvCxnSpPr>
          <p:nvPr/>
        </p:nvCxnSpPr>
        <p:spPr bwMode="auto">
          <a:xfrm rot="5400000" flipV="1">
            <a:off x="6781800" y="36195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0942" name="AutoShape 30"/>
          <p:cNvSpPr>
            <a:spLocks noChangeArrowheads="1"/>
          </p:cNvSpPr>
          <p:nvPr/>
        </p:nvSpPr>
        <p:spPr bwMode="auto">
          <a:xfrm>
            <a:off x="2895600" y="2438400"/>
            <a:ext cx="8382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43" name="AutoShape 31"/>
          <p:cNvSpPr>
            <a:spLocks noChangeArrowheads="1"/>
          </p:cNvSpPr>
          <p:nvPr/>
        </p:nvSpPr>
        <p:spPr bwMode="auto">
          <a:xfrm rot="5400000">
            <a:off x="6572250" y="1276350"/>
            <a:ext cx="1028700" cy="1524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44" name="AutoShape 32"/>
          <p:cNvSpPr>
            <a:spLocks noChangeArrowheads="1"/>
          </p:cNvSpPr>
          <p:nvPr/>
        </p:nvSpPr>
        <p:spPr bwMode="auto">
          <a:xfrm>
            <a:off x="6934200" y="4343400"/>
            <a:ext cx="1143000" cy="10668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45" name="AutoShape 33"/>
          <p:cNvSpPr>
            <a:spLocks noChangeArrowheads="1"/>
          </p:cNvSpPr>
          <p:nvPr/>
        </p:nvSpPr>
        <p:spPr bwMode="auto">
          <a:xfrm>
            <a:off x="7315200" y="4343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50946" name="Text Box 34"/>
          <p:cNvSpPr txBox="1">
            <a:spLocks noChangeArrowheads="1"/>
          </p:cNvSpPr>
          <p:nvPr/>
        </p:nvSpPr>
        <p:spPr bwMode="auto">
          <a:xfrm>
            <a:off x="7315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x</a:t>
            </a:r>
          </a:p>
        </p:txBody>
      </p:sp>
      <p:sp>
        <p:nvSpPr>
          <p:cNvPr id="550947" name="Line 35"/>
          <p:cNvSpPr>
            <a:spLocks noChangeShapeType="1"/>
          </p:cNvSpPr>
          <p:nvPr/>
        </p:nvSpPr>
        <p:spPr bwMode="auto">
          <a:xfrm flipH="1">
            <a:off x="6934200" y="4724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48" name="Line 36"/>
          <p:cNvSpPr>
            <a:spLocks noChangeShapeType="1"/>
          </p:cNvSpPr>
          <p:nvPr/>
        </p:nvSpPr>
        <p:spPr bwMode="auto">
          <a:xfrm>
            <a:off x="7696200" y="4724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9" grpId="0" animBg="1"/>
      <p:bldP spid="550930" grpId="0" animBg="1"/>
      <p:bldP spid="550931" grpId="0"/>
      <p:bldP spid="550932" grpId="0"/>
      <p:bldP spid="550933" grpId="0"/>
      <p:bldP spid="550934" grpId="0"/>
      <p:bldP spid="550936" grpId="0" animBg="1"/>
      <p:bldP spid="550937" grpId="0"/>
      <p:bldP spid="550938" grpId="0"/>
      <p:bldP spid="550939" grpId="0"/>
      <p:bldP spid="550940" grpId="0"/>
      <p:bldP spid="550942" grpId="0" animBg="1"/>
      <p:bldP spid="550943" grpId="0" animBg="1"/>
      <p:bldP spid="550944" grpId="0" animBg="1"/>
      <p:bldP spid="550945" grpId="0" animBg="1"/>
      <p:bldP spid="550946" grpId="0"/>
      <p:bldP spid="550947" grpId="0" animBg="1"/>
      <p:bldP spid="5509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C5338-4B0D-C043-A9B4-E9B2055CEEF3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x-none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x-none">
                <a:ea typeface="ヒラギノ角ゴ Pro W3" charset="-128"/>
              </a:rPr>
              <a:t>how large should pumping length p be?</a:t>
            </a:r>
          </a:p>
          <a:p>
            <a:pPr lvl="1"/>
            <a:r>
              <a:rPr lang="en-US" altLang="x-none">
                <a:ea typeface="ヒラギノ角ゴ Pro W3" charset="-128"/>
              </a:rPr>
              <a:t>need to ensure other conditions:</a:t>
            </a:r>
          </a:p>
          <a:p>
            <a:pPr lvl="1" algn="ctr">
              <a:buFontTx/>
              <a:buNone/>
            </a:pPr>
            <a:r>
              <a:rPr lang="en-US" altLang="x-none">
                <a:ea typeface="ヒラギノ角ゴ Pro W3" charset="-128"/>
              </a:rPr>
              <a:t> 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|vy| &gt; 0               |vxy| ≤ p</a:t>
            </a:r>
          </a:p>
          <a:p>
            <a:pPr lvl="1"/>
            <a:endParaRPr lang="en-US" altLang="x-none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x-none">
                <a:ea typeface="ヒラギノ角ゴ Pro W3" charset="-128"/>
              </a:rPr>
              <a:t>b = max # symbols on rhs of any production (assume b ≥ 2)</a:t>
            </a:r>
          </a:p>
          <a:p>
            <a:pPr lvl="1"/>
            <a:r>
              <a:rPr lang="en-US" altLang="x-none">
                <a:ea typeface="ヒラギノ角ゴ Pro W3" charset="-128"/>
              </a:rPr>
              <a:t>if parse tree has height ≤ h, then string generated has length ≤ b</a:t>
            </a:r>
            <a:r>
              <a:rPr lang="en-US" altLang="x-none" baseline="30000">
                <a:ea typeface="ヒラギノ角ゴ Pro W3" charset="-128"/>
              </a:rPr>
              <a:t>h</a:t>
            </a:r>
            <a:r>
              <a:rPr lang="en-US" altLang="x-none">
                <a:ea typeface="ヒラギノ角ゴ Pro W3" charset="-128"/>
              </a:rPr>
              <a:t> (so length &gt; b</a:t>
            </a:r>
            <a:r>
              <a:rPr lang="en-US" altLang="x-none" baseline="30000">
                <a:ea typeface="ヒラギノ角ゴ Pro W3" charset="-128"/>
              </a:rPr>
              <a:t>h</a:t>
            </a:r>
            <a:r>
              <a:rPr lang="en-US" altLang="x-none">
                <a:ea typeface="ヒラギノ角ゴ Pro W3" charset="-128"/>
              </a:rPr>
              <a:t> implies height &gt; h)</a:t>
            </a:r>
          </a:p>
        </p:txBody>
      </p:sp>
    </p:spTree>
    <p:extLst>
      <p:ext uri="{BB962C8B-B14F-4D97-AF65-F5344CB8AC3E}">
        <p14:creationId xmlns:p14="http://schemas.microsoft.com/office/powerpoint/2010/main" val="16036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A3737E-8418-DD4B-BB79-67570F4840D1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x-none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x-none">
                <a:ea typeface="ヒラギノ角ゴ Pro W3" charset="-128"/>
              </a:rPr>
              <a:t>let m be the # of nonterminals in the grammar</a:t>
            </a:r>
          </a:p>
          <a:p>
            <a:pPr lvl="1"/>
            <a:r>
              <a:rPr lang="en-US" altLang="x-none">
                <a:ea typeface="ヒラギノ角ゴ Pro W3" charset="-128"/>
              </a:rPr>
              <a:t>to ensure path of length at least m+2, require</a:t>
            </a:r>
          </a:p>
          <a:p>
            <a:pPr lvl="1" algn="ctr">
              <a:buFontTx/>
              <a:buNone/>
            </a:pPr>
            <a:r>
              <a:rPr lang="en-US" altLang="x-none">
                <a:solidFill>
                  <a:srgbClr val="FF0000"/>
                </a:solidFill>
                <a:ea typeface="ヒラギノ角ゴ Pro W3" charset="-128"/>
              </a:rPr>
              <a:t>|w| ≥ </a:t>
            </a:r>
            <a:r>
              <a:rPr lang="en-US" altLang="x-none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</a:rPr>
              <a:t> = b</a:t>
            </a:r>
            <a:r>
              <a:rPr lang="en-US" altLang="x-none" baseline="30000">
                <a:solidFill>
                  <a:srgbClr val="FF0000"/>
                </a:solidFill>
                <a:ea typeface="ヒラギノ角ゴ Pro W3" charset="-128"/>
              </a:rPr>
              <a:t>m+2</a:t>
            </a:r>
          </a:p>
          <a:p>
            <a:pPr lvl="1"/>
            <a:r>
              <a:rPr lang="en-US" altLang="x-none">
                <a:ea typeface="ヒラギノ角ゴ Pro W3" charset="-128"/>
              </a:rPr>
              <a:t>since |w| &gt; b</a:t>
            </a:r>
            <a:r>
              <a:rPr lang="en-US" altLang="x-none" baseline="30000">
                <a:ea typeface="ヒラギノ角ゴ Pro W3" charset="-128"/>
              </a:rPr>
              <a:t>m+1</a:t>
            </a:r>
            <a:r>
              <a:rPr lang="en-US" altLang="x-none">
                <a:ea typeface="ヒラギノ角ゴ Pro W3" charset="-128"/>
              </a:rPr>
              <a:t>, any parse tree for w has height &gt; m+1</a:t>
            </a:r>
          </a:p>
          <a:p>
            <a:pPr lvl="1"/>
            <a:r>
              <a:rPr lang="en-US" altLang="x-none">
                <a:ea typeface="ヒラギノ角ゴ Pro W3" charset="-128"/>
              </a:rPr>
              <a:t>let T be the 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smallest</a:t>
            </a:r>
            <a:r>
              <a:rPr lang="en-US" altLang="x-none">
                <a:ea typeface="ヒラギノ角ゴ Pro W3" charset="-128"/>
              </a:rPr>
              <a:t> parse tree for w</a:t>
            </a:r>
          </a:p>
          <a:p>
            <a:pPr lvl="1"/>
            <a:r>
              <a:rPr lang="en-US" altLang="x-none">
                <a:ea typeface="ヒラギノ角ゴ Pro W3" charset="-128"/>
              </a:rPr>
              <a:t>longest root-leaf path must consist of ≥ m+1 non-terminals and 1 terminal.</a:t>
            </a:r>
            <a:endParaRPr lang="en-US" altLang="x-none">
              <a:solidFill>
                <a:schemeClr val="accent2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8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F1CC8-489E-424E-A4DF-6772CEA53163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x-none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CFL Pumping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5105400" cy="2895600"/>
              </a:xfrm>
            </p:spPr>
            <p:txBody>
              <a:bodyPr/>
              <a:lstStyle/>
              <a:p>
                <a:pPr lvl="1"/>
                <a:r>
                  <a:rPr lang="en-US" altLang="x-none" sz="2400" dirty="0">
                    <a:ea typeface="ヒラギノ角ゴ Pro W3" charset="-128"/>
                  </a:rPr>
                  <a:t>must be a repeated non-terminal </a:t>
                </a:r>
                <a:r>
                  <a:rPr lang="en-US" altLang="x-none" sz="2400" b="1" dirty="0">
                    <a:solidFill>
                      <a:srgbClr val="FF0000"/>
                    </a:solidFill>
                    <a:ea typeface="ヒラギノ角ゴ Pro W3" charset="-128"/>
                  </a:rPr>
                  <a:t>A </a:t>
                </a:r>
                <a:r>
                  <a:rPr lang="en-US" altLang="x-none" sz="2400" dirty="0">
                    <a:ea typeface="ヒラギノ角ゴ Pro W3" charset="-128"/>
                  </a:rPr>
                  <a:t>on long path</a:t>
                </a:r>
                <a:endParaRPr lang="en-US" altLang="x-none" sz="2400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x-none" sz="2400" dirty="0">
                    <a:ea typeface="ヒラギノ角ゴ Pro W3" charset="-128"/>
                  </a:rPr>
                  <a:t>select a repetition among the </a:t>
                </a:r>
                <a:r>
                  <a:rPr lang="en-US" altLang="x-none" sz="2400" dirty="0">
                    <a:solidFill>
                      <a:schemeClr val="accent2"/>
                    </a:solidFill>
                    <a:ea typeface="ヒラギノ角ゴ Pro W3" charset="-128"/>
                  </a:rPr>
                  <a:t>lowest</a:t>
                </a:r>
                <a:r>
                  <a:rPr lang="en-US" altLang="x-none" sz="2400" dirty="0">
                    <a:ea typeface="ヒラギノ角ゴ Pro W3" charset="-128"/>
                  </a:rPr>
                  <a:t> m+1 non-terminals on path.</a:t>
                </a:r>
              </a:p>
              <a:p>
                <a:pPr lvl="1"/>
                <a:r>
                  <a:rPr lang="en-US" altLang="x-none" sz="2400" dirty="0">
                    <a:ea typeface="ヒラギノ角ゴ Pro W3" charset="-128"/>
                  </a:rPr>
                  <a:t>pictures show that for every </a:t>
                </a:r>
                <a:r>
                  <a:rPr lang="en-US" altLang="x-none" sz="2400" dirty="0" err="1">
                    <a:ea typeface="ヒラギノ角ゴ Pro W3" charset="-128"/>
                  </a:rPr>
                  <a:t>i</a:t>
                </a:r>
                <a:r>
                  <a:rPr lang="en-US" altLang="x-none" sz="24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sz="2400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x-none" sz="2400" dirty="0">
                    <a:ea typeface="ヒラギノ角ゴ Pro W3" charset="-128"/>
                    <a:sym typeface="Symbol" charset="2"/>
                  </a:rPr>
                  <a:t> 0, </a:t>
                </a:r>
                <a:r>
                  <a:rPr lang="en-US" altLang="x-none" sz="2400" dirty="0" err="1">
                    <a:ea typeface="ヒラギノ角ゴ Pro W3" charset="-128"/>
                    <a:sym typeface="Symbol" charset="2"/>
                  </a:rPr>
                  <a:t>uv</a:t>
                </a:r>
                <a:r>
                  <a:rPr lang="en-US" altLang="x-none" sz="2400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sz="2400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x-none" sz="2400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x-none" sz="2400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x-none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x-none" sz="240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x-none" sz="2400" dirty="0">
                    <a:ea typeface="ヒラギノ角ゴ Pro W3" charset="-128"/>
                    <a:sym typeface="Symbol" charset="2"/>
                  </a:rPr>
                  <a:t>L</a:t>
                </a:r>
                <a:endParaRPr lang="en-US" altLang="x-none" sz="2400" b="1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5105400" cy="2895600"/>
              </a:xfrm>
              <a:blipFill rotWithShape="0">
                <a:blip r:embed="rId3"/>
                <a:stretch>
                  <a:fillRect t="-1474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2" name="AutoShape 4"/>
          <p:cNvSpPr>
            <a:spLocks noChangeArrowheads="1"/>
          </p:cNvSpPr>
          <p:nvPr/>
        </p:nvSpPr>
        <p:spPr bwMode="auto">
          <a:xfrm>
            <a:off x="5791200" y="1600200"/>
            <a:ext cx="2514600" cy="2286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80903" name="AutoShape 5"/>
          <p:cNvSpPr>
            <a:spLocks noChangeArrowheads="1"/>
          </p:cNvSpPr>
          <p:nvPr/>
        </p:nvSpPr>
        <p:spPr bwMode="auto">
          <a:xfrm>
            <a:off x="6705600" y="2819400"/>
            <a:ext cx="11430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80904" name="AutoShape 6"/>
          <p:cNvSpPr>
            <a:spLocks noChangeArrowheads="1"/>
          </p:cNvSpPr>
          <p:nvPr/>
        </p:nvSpPr>
        <p:spPr bwMode="auto">
          <a:xfrm>
            <a:off x="7086600" y="3505200"/>
            <a:ext cx="381000" cy="381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60198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u</a:t>
            </a:r>
          </a:p>
        </p:txBody>
      </p: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67056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v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70866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x</a:t>
            </a:r>
          </a:p>
        </p:txBody>
      </p:sp>
      <p:sp>
        <p:nvSpPr>
          <p:cNvPr id="80908" name="Text Box 10"/>
          <p:cNvSpPr txBox="1">
            <a:spLocks noChangeArrowheads="1"/>
          </p:cNvSpPr>
          <p:nvPr/>
        </p:nvSpPr>
        <p:spPr bwMode="auto">
          <a:xfrm>
            <a:off x="75438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y</a:t>
            </a:r>
          </a:p>
        </p:txBody>
      </p:sp>
      <p:sp>
        <p:nvSpPr>
          <p:cNvPr id="80909" name="Text Box 11"/>
          <p:cNvSpPr txBox="1">
            <a:spLocks noChangeArrowheads="1"/>
          </p:cNvSpPr>
          <p:nvPr/>
        </p:nvSpPr>
        <p:spPr bwMode="auto">
          <a:xfrm>
            <a:off x="79248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z</a:t>
            </a:r>
          </a:p>
        </p:txBody>
      </p:sp>
      <p:sp>
        <p:nvSpPr>
          <p:cNvPr id="80910" name="Text Box 12"/>
          <p:cNvSpPr txBox="1">
            <a:spLocks noChangeArrowheads="1"/>
          </p:cNvSpPr>
          <p:nvPr/>
        </p:nvSpPr>
        <p:spPr bwMode="auto">
          <a:xfrm>
            <a:off x="6705600" y="1295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S</a:t>
            </a:r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69342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912" name="Text Box 14"/>
          <p:cNvSpPr txBox="1">
            <a:spLocks noChangeArrowheads="1"/>
          </p:cNvSpPr>
          <p:nvPr/>
        </p:nvSpPr>
        <p:spPr bwMode="auto">
          <a:xfrm>
            <a:off x="6934200" y="3200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2400" b="1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80913" name="AutoShape 15"/>
          <p:cNvCxnSpPr>
            <a:cxnSpLocks noChangeShapeType="1"/>
            <a:stCxn id="80902" idx="0"/>
            <a:endCxn id="80903" idx="0"/>
          </p:cNvCxnSpPr>
          <p:nvPr/>
        </p:nvCxnSpPr>
        <p:spPr bwMode="auto">
          <a:xfrm rot="5400000" flipV="1">
            <a:off x="6553200" y="2095500"/>
            <a:ext cx="1219200" cy="228600"/>
          </a:xfrm>
          <a:prstGeom prst="curvedConnector3">
            <a:avLst>
              <a:gd name="adj1" fmla="val 5390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AutoShape 16"/>
          <p:cNvCxnSpPr>
            <a:cxnSpLocks noChangeShapeType="1"/>
            <a:stCxn id="80903" idx="0"/>
            <a:endCxn id="80904" idx="0"/>
          </p:cNvCxnSpPr>
          <p:nvPr/>
        </p:nvCxnSpPr>
        <p:spPr bwMode="auto">
          <a:xfrm rot="5400000" flipV="1">
            <a:off x="6934994" y="3161506"/>
            <a:ext cx="685800" cy="1588"/>
          </a:xfrm>
          <a:prstGeom prst="curvedConnector3">
            <a:avLst>
              <a:gd name="adj1" fmla="val 921"/>
            </a:avLst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AutoShape 17"/>
          <p:cNvCxnSpPr>
            <a:cxnSpLocks noChangeShapeType="1"/>
            <a:stCxn id="80904" idx="0"/>
            <a:endCxn id="80904" idx="3"/>
          </p:cNvCxnSpPr>
          <p:nvPr/>
        </p:nvCxnSpPr>
        <p:spPr bwMode="auto">
          <a:xfrm>
            <a:off x="7277100" y="3505200"/>
            <a:ext cx="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7074" name="Rectangle 18"/>
          <p:cNvSpPr>
            <a:spLocks noChangeArrowheads="1"/>
          </p:cNvSpPr>
          <p:nvPr/>
        </p:nvSpPr>
        <p:spPr bwMode="auto">
          <a:xfrm>
            <a:off x="381000" y="42672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/>
            <a:r>
              <a:rPr lang="en-US" altLang="x-none"/>
              <a:t>is |vy| &gt; 0 ?</a:t>
            </a:r>
          </a:p>
          <a:p>
            <a:pPr lvl="2" eaLnBrk="1" hangingPunct="1"/>
            <a:r>
              <a:rPr lang="en-US" altLang="x-none"/>
              <a:t>smallest parse tree T ensures</a:t>
            </a:r>
          </a:p>
          <a:p>
            <a:pPr lvl="1" eaLnBrk="1" hangingPunct="1"/>
            <a:r>
              <a:rPr lang="en-US" altLang="x-none"/>
              <a:t>is |vxy| ≤ p?</a:t>
            </a:r>
          </a:p>
          <a:p>
            <a:pPr lvl="2" eaLnBrk="1" hangingPunct="1"/>
            <a:r>
              <a:rPr lang="en-US" altLang="x-none"/>
              <a:t>red path has length ≤ m+2, so ≤ b</a:t>
            </a:r>
            <a:r>
              <a:rPr lang="en-US" altLang="x-none" baseline="30000"/>
              <a:t>m+2</a:t>
            </a:r>
            <a:r>
              <a:rPr lang="en-US" altLang="x-none"/>
              <a:t> = p leaves</a:t>
            </a:r>
          </a:p>
        </p:txBody>
      </p:sp>
    </p:spTree>
    <p:extLst>
      <p:ext uri="{BB962C8B-B14F-4D97-AF65-F5344CB8AC3E}">
        <p14:creationId xmlns:p14="http://schemas.microsoft.com/office/powerpoint/2010/main" val="11594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C25FC-7132-C74D-B683-E6EAE16346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Parse Trees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ヒラギノ角ゴ Pro W3" charset="-128"/>
              </a:rPr>
              <a:t>Easier way to picture derivation: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parse tree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ヒラギノ角ゴ Pro W3" charset="-128"/>
              </a:rPr>
              <a:t>grammar encodes grouping information; this is captured in the parse tree. 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4495800" y="2133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5562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1295400" y="3505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</a:t>
            </a: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3429000" y="3505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48768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2743200" y="3505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16764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810000" y="4191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943600" y="3505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421902" name="AutoShape 14"/>
          <p:cNvCxnSpPr>
            <a:cxnSpLocks noChangeShapeType="1"/>
            <a:stCxn id="46086" idx="2"/>
            <a:endCxn id="421893" idx="0"/>
          </p:cNvCxnSpPr>
          <p:nvPr/>
        </p:nvCxnSpPr>
        <p:spPr bwMode="auto">
          <a:xfrm flipH="1">
            <a:off x="2933700" y="2590800"/>
            <a:ext cx="2133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3" name="AutoShape 15"/>
          <p:cNvCxnSpPr>
            <a:cxnSpLocks noChangeShapeType="1"/>
            <a:stCxn id="46086" idx="2"/>
            <a:endCxn id="421897" idx="0"/>
          </p:cNvCxnSpPr>
          <p:nvPr/>
        </p:nvCxnSpPr>
        <p:spPr bwMode="auto">
          <a:xfrm>
            <a:off x="5067300" y="2590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4" name="AutoShape 16"/>
          <p:cNvCxnSpPr>
            <a:cxnSpLocks noChangeShapeType="1"/>
            <a:stCxn id="46086" idx="2"/>
            <a:endCxn id="421894" idx="0"/>
          </p:cNvCxnSpPr>
          <p:nvPr/>
        </p:nvCxnSpPr>
        <p:spPr bwMode="auto">
          <a:xfrm>
            <a:off x="5067300" y="2590800"/>
            <a:ext cx="1066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5" name="AutoShape 17"/>
          <p:cNvCxnSpPr>
            <a:cxnSpLocks noChangeShapeType="1"/>
            <a:stCxn id="421893" idx="2"/>
            <a:endCxn id="421895" idx="0"/>
          </p:cNvCxnSpPr>
          <p:nvPr/>
        </p:nvCxnSpPr>
        <p:spPr bwMode="auto">
          <a:xfrm flipH="1">
            <a:off x="1866900" y="3276600"/>
            <a:ext cx="1066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6" name="AutoShape 18"/>
          <p:cNvCxnSpPr>
            <a:cxnSpLocks noChangeShapeType="1"/>
            <a:stCxn id="421893" idx="2"/>
            <a:endCxn id="421898" idx="0"/>
          </p:cNvCxnSpPr>
          <p:nvPr/>
        </p:nvCxnSpPr>
        <p:spPr bwMode="auto">
          <a:xfrm>
            <a:off x="29337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7" name="AutoShape 19"/>
          <p:cNvCxnSpPr>
            <a:cxnSpLocks noChangeShapeType="1"/>
            <a:stCxn id="421893" idx="2"/>
            <a:endCxn id="421896" idx="0"/>
          </p:cNvCxnSpPr>
          <p:nvPr/>
        </p:nvCxnSpPr>
        <p:spPr bwMode="auto">
          <a:xfrm>
            <a:off x="2933700" y="3276600"/>
            <a:ext cx="1066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8" name="AutoShape 20"/>
          <p:cNvCxnSpPr>
            <a:cxnSpLocks noChangeShapeType="1"/>
            <a:stCxn id="421894" idx="2"/>
            <a:endCxn id="421901" idx="0"/>
          </p:cNvCxnSpPr>
          <p:nvPr/>
        </p:nvCxnSpPr>
        <p:spPr bwMode="auto">
          <a:xfrm>
            <a:off x="6134100" y="3276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09" name="AutoShape 21"/>
          <p:cNvCxnSpPr>
            <a:cxnSpLocks noChangeShapeType="1"/>
            <a:stCxn id="421896" idx="2"/>
            <a:endCxn id="421900" idx="0"/>
          </p:cNvCxnSpPr>
          <p:nvPr/>
        </p:nvCxnSpPr>
        <p:spPr bwMode="auto">
          <a:xfrm>
            <a:off x="4000500" y="3962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1910" name="AutoShape 22"/>
          <p:cNvCxnSpPr>
            <a:cxnSpLocks noChangeShapeType="1"/>
            <a:stCxn id="421895" idx="2"/>
            <a:endCxn id="421899" idx="0"/>
          </p:cNvCxnSpPr>
          <p:nvPr/>
        </p:nvCxnSpPr>
        <p:spPr bwMode="auto">
          <a:xfrm>
            <a:off x="1866900" y="3962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10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4" grpId="0"/>
      <p:bldP spid="421895" grpId="0"/>
      <p:bldP spid="421896" grpId="0"/>
      <p:bldP spid="421897" grpId="0"/>
      <p:bldP spid="421897" grpId="1"/>
      <p:bldP spid="421898" grpId="0"/>
      <p:bldP spid="421898" grpId="1"/>
      <p:bldP spid="421899" grpId="0"/>
      <p:bldP spid="421899" grpId="1"/>
      <p:bldP spid="421900" grpId="0"/>
      <p:bldP spid="421900" grpId="1"/>
      <p:bldP spid="421901" grpId="0"/>
      <p:bldP spid="4219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4EE68-5CE1-2F4E-AE78-B4B44DFE43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CFGs and parse trees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Is this a good grammar for arithmetic expressions?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can group wrong way (+ precedence over *)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different grammar for same language can force correct precedence/grouping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2590800" y="1552575"/>
            <a:ext cx="3962400" cy="134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&lt;expr&gt; * &lt;expr&gt;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&lt;expr&gt; + &lt;expr&gt;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&lt;expr&gt; → (&lt;expr&gt;) | a</a:t>
            </a:r>
          </a:p>
        </p:txBody>
      </p:sp>
    </p:spTree>
    <p:extLst>
      <p:ext uri="{BB962C8B-B14F-4D97-AF65-F5344CB8AC3E}">
        <p14:creationId xmlns:p14="http://schemas.microsoft.com/office/powerpoint/2010/main" val="769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DAD0D-CEC9-E143-8CA4-21C8E0265D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Some facts about CFLs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CFLs are closed under</a:t>
            </a:r>
          </a:p>
          <a:p>
            <a:pPr lvl="1"/>
            <a:r>
              <a:rPr lang="en-US" altLang="en-US">
                <a:ea typeface="ヒラギノ角ゴ Pro W3" charset="-128"/>
              </a:rPr>
              <a:t>union			(proof?)</a:t>
            </a:r>
          </a:p>
          <a:p>
            <a:pPr lvl="1"/>
            <a:r>
              <a:rPr lang="en-US" altLang="en-US">
                <a:ea typeface="ヒラギノ角ゴ Pro W3" charset="-128"/>
              </a:rPr>
              <a:t>concatenation	(proof?)</a:t>
            </a:r>
          </a:p>
          <a:p>
            <a:pPr lvl="1"/>
            <a:r>
              <a:rPr lang="en-US" altLang="en-US">
                <a:ea typeface="ヒラギノ角ゴ Pro W3" charset="-128"/>
              </a:rPr>
              <a:t>star			(proof?)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Every regular language is a CFL</a:t>
            </a:r>
          </a:p>
          <a:p>
            <a:pPr lvl="1"/>
            <a:r>
              <a:rPr lang="en-US" altLang="en-US">
                <a:ea typeface="ヒラギノ角ゴ Pro W3" charset="-128"/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14389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B3527-ABB5-9841-8749-19973BD1EE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3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a language L is recognized by a NPDA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Must prove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en-US" dirty="0">
                    <a:ea typeface="ヒラギノ角ゴ Pro W3" charset="-128"/>
                  </a:rPr>
                  <a:t>directions: </a:t>
                </a:r>
                <a:r>
                  <a:rPr lang="en-US" altLang="en-US" sz="1600" b="1" dirty="0">
                    <a:solidFill>
                      <a:srgbClr val="FF0000"/>
                    </a:solidFill>
                    <a:ea typeface="ヒラギノ角ゴ Pro W3" charset="-128"/>
                  </a:rPr>
                  <a:t>(proof next lecture!)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NPDA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described by a CFG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NPDA.</a:t>
                </a:r>
              </a:p>
            </p:txBody>
          </p:sp>
        </mc:Choice>
        <mc:Fallback>
          <p:sp>
            <p:nvSpPr>
              <p:cNvPr id="563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  <a:blipFill>
                <a:blip r:embed="rId3"/>
                <a:stretch>
                  <a:fillRect l="-183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88B1A-2605-FE45-8AF9-36CF5771C4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 of (</a:t>
                </a:r>
                <a14:m>
                  <m:oMath xmlns:m="http://schemas.openxmlformats.org/officeDocument/2006/math">
                    <m:r>
                      <a:rPr lang="en-US" altLang="en-US" b="1" i="0" u="sng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L is described by a CFG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NPDA.</a:t>
                </a: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  <a:blipFill rotWithShape="0">
                <a:blip r:embed="rId3"/>
                <a:stretch>
                  <a:fillRect l="-1852" t="-7429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3048000" y="2747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3528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6576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1981200" y="32004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cxnSp>
        <p:nvCxnSpPr>
          <p:cNvPr id="446472" name="AutoShape 8"/>
          <p:cNvCxnSpPr>
            <a:cxnSpLocks noChangeShapeType="1"/>
            <a:stCxn id="446471" idx="3"/>
            <a:endCxn id="446468" idx="2"/>
          </p:cNvCxnSpPr>
          <p:nvPr/>
        </p:nvCxnSpPr>
        <p:spPr bwMode="auto">
          <a:xfrm flipV="1">
            <a:off x="2667000" y="3124200"/>
            <a:ext cx="53340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3200400" y="4308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3200400" y="5761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75" name="AutoShape 11"/>
          <p:cNvCxnSpPr>
            <a:cxnSpLocks noChangeShapeType="1"/>
            <a:stCxn id="446471" idx="2"/>
            <a:endCxn id="446473" idx="0"/>
          </p:cNvCxnSpPr>
          <p:nvPr/>
        </p:nvCxnSpPr>
        <p:spPr bwMode="auto">
          <a:xfrm rot="16200000" flipH="1">
            <a:off x="2578894" y="353456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3200400" y="4994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3200400" y="469423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3200400" y="5375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5410200" y="2747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80" name="Text Box 16"/>
          <p:cNvSpPr txBox="1">
            <a:spLocks noChangeArrowheads="1"/>
          </p:cNvSpPr>
          <p:nvPr/>
        </p:nvSpPr>
        <p:spPr bwMode="auto">
          <a:xfrm>
            <a:off x="57150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81" name="Text Box 17"/>
          <p:cNvSpPr txBox="1">
            <a:spLocks noChangeArrowheads="1"/>
          </p:cNvSpPr>
          <p:nvPr/>
        </p:nvSpPr>
        <p:spPr bwMode="auto">
          <a:xfrm>
            <a:off x="60198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82" name="Text Box 18"/>
          <p:cNvSpPr txBox="1">
            <a:spLocks noChangeArrowheads="1"/>
          </p:cNvSpPr>
          <p:nvPr/>
        </p:nvSpPr>
        <p:spPr bwMode="auto">
          <a:xfrm>
            <a:off x="4343400" y="32004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cxnSp>
        <p:nvCxnSpPr>
          <p:cNvPr id="446483" name="AutoShape 19"/>
          <p:cNvCxnSpPr>
            <a:cxnSpLocks noChangeShapeType="1"/>
            <a:stCxn id="446482" idx="3"/>
            <a:endCxn id="446479" idx="2"/>
          </p:cNvCxnSpPr>
          <p:nvPr/>
        </p:nvCxnSpPr>
        <p:spPr bwMode="auto">
          <a:xfrm flipV="1">
            <a:off x="5029200" y="3124200"/>
            <a:ext cx="53340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84" name="Text Box 20"/>
          <p:cNvSpPr txBox="1">
            <a:spLocks noChangeArrowheads="1"/>
          </p:cNvSpPr>
          <p:nvPr/>
        </p:nvSpPr>
        <p:spPr bwMode="auto">
          <a:xfrm>
            <a:off x="5562600" y="4308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85" name="Text Box 21"/>
          <p:cNvSpPr txBox="1">
            <a:spLocks noChangeArrowheads="1"/>
          </p:cNvSpPr>
          <p:nvPr/>
        </p:nvSpPr>
        <p:spPr bwMode="auto">
          <a:xfrm>
            <a:off x="5562600" y="5761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86" name="AutoShape 22"/>
          <p:cNvCxnSpPr>
            <a:cxnSpLocks noChangeShapeType="1"/>
            <a:stCxn id="446482" idx="2"/>
            <a:endCxn id="446484" idx="0"/>
          </p:cNvCxnSpPr>
          <p:nvPr/>
        </p:nvCxnSpPr>
        <p:spPr bwMode="auto">
          <a:xfrm rot="16200000" flipH="1">
            <a:off x="4941094" y="353456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5562600" y="4994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5562600" y="469423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#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562600" y="5375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7772400" y="27924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8077200" y="27876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8382000" y="27876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6705600" y="324485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cxnSp>
        <p:nvCxnSpPr>
          <p:cNvPr id="446494" name="AutoShape 30"/>
          <p:cNvCxnSpPr>
            <a:cxnSpLocks noChangeShapeType="1"/>
            <a:stCxn id="446493" idx="3"/>
            <a:endCxn id="446491" idx="2"/>
          </p:cNvCxnSpPr>
          <p:nvPr/>
        </p:nvCxnSpPr>
        <p:spPr bwMode="auto">
          <a:xfrm flipV="1">
            <a:off x="7391400" y="3163888"/>
            <a:ext cx="838200" cy="376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7924800" y="43529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7924800" y="58054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97" name="AutoShape 33"/>
          <p:cNvCxnSpPr>
            <a:cxnSpLocks noChangeShapeType="1"/>
            <a:stCxn id="446493" idx="2"/>
            <a:endCxn id="446495" idx="0"/>
          </p:cNvCxnSpPr>
          <p:nvPr/>
        </p:nvCxnSpPr>
        <p:spPr bwMode="auto">
          <a:xfrm rot="16200000" flipH="1">
            <a:off x="7303294" y="357901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98" name="Text Box 34"/>
          <p:cNvSpPr txBox="1">
            <a:spLocks noChangeArrowheads="1"/>
          </p:cNvSpPr>
          <p:nvPr/>
        </p:nvSpPr>
        <p:spPr bwMode="auto">
          <a:xfrm>
            <a:off x="7924800" y="50387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99" name="Text Box 35"/>
          <p:cNvSpPr txBox="1">
            <a:spLocks noChangeArrowheads="1"/>
          </p:cNvSpPr>
          <p:nvPr/>
        </p:nvSpPr>
        <p:spPr bwMode="auto">
          <a:xfrm>
            <a:off x="7924800" y="473868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#</a:t>
            </a:r>
          </a:p>
        </p:txBody>
      </p:sp>
      <p:sp>
        <p:nvSpPr>
          <p:cNvPr id="446500" name="Text Box 36"/>
          <p:cNvSpPr txBox="1">
            <a:spLocks noChangeArrowheads="1"/>
          </p:cNvSpPr>
          <p:nvPr/>
        </p:nvSpPr>
        <p:spPr bwMode="auto">
          <a:xfrm>
            <a:off x="7924800" y="54197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8407" name="Rectangle 37"/>
          <p:cNvSpPr>
            <a:spLocks noChangeArrowheads="1"/>
          </p:cNvSpPr>
          <p:nvPr/>
        </p:nvSpPr>
        <p:spPr bwMode="auto">
          <a:xfrm>
            <a:off x="457200" y="4876800"/>
            <a:ext cx="1676400" cy="104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#</a:t>
            </a:r>
          </a:p>
        </p:txBody>
      </p:sp>
      <p:sp>
        <p:nvSpPr>
          <p:cNvPr id="58408" name="Text Box 38"/>
          <p:cNvSpPr txBox="1">
            <a:spLocks noChangeArrowheads="1"/>
          </p:cNvSpPr>
          <p:nvPr/>
        </p:nvSpPr>
        <p:spPr bwMode="auto">
          <a:xfrm>
            <a:off x="685800" y="34290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 idea:</a:t>
            </a:r>
          </a:p>
        </p:txBody>
      </p:sp>
    </p:spTree>
    <p:extLst>
      <p:ext uri="{BB962C8B-B14F-4D97-AF65-F5344CB8AC3E}">
        <p14:creationId xmlns:p14="http://schemas.microsoft.com/office/powerpoint/2010/main" val="1937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446469" grpId="0" animBg="1"/>
      <p:bldP spid="446470" grpId="0" animBg="1"/>
      <p:bldP spid="446471" grpId="0" animBg="1"/>
      <p:bldP spid="446473" grpId="0" animBg="1"/>
      <p:bldP spid="446474" grpId="0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4" grpId="0" animBg="1"/>
      <p:bldP spid="446485" grpId="0"/>
      <p:bldP spid="446487" grpId="0" animBg="1"/>
      <p:bldP spid="446488" grpId="0" animBg="1"/>
      <p:bldP spid="446489" grpId="0" animBg="1"/>
      <p:bldP spid="446490" grpId="0" animBg="1"/>
      <p:bldP spid="446491" grpId="0" animBg="1"/>
      <p:bldP spid="446492" grpId="0" animBg="1"/>
      <p:bldP spid="446493" grpId="0" animBg="1"/>
      <p:bldP spid="446495" grpId="0" animBg="1"/>
      <p:bldP spid="446496" grpId="0"/>
      <p:bldP spid="446498" grpId="0" animBg="1"/>
      <p:bldP spid="446499" grpId="0" animBg="1"/>
      <p:bldP spid="4465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19,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7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C7D2D-7154-AC49-830A-1878C6713D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we’d like to non-deterministically guess the derivation, forming it on the stack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then scan the input, popping matching symbol off the stack at each step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accept if we get to the bottom of the stack at the end of the input. </a:t>
            </a:r>
          </a:p>
          <a:p>
            <a:pPr marL="990600" lvl="1" indent="-533400">
              <a:buFontTx/>
              <a:buAutoNum type="arabicPeriod"/>
            </a:pPr>
            <a:endParaRPr lang="en-US" altLang="en-US">
              <a:ea typeface="ヒラギノ角ゴ Pro W3" charset="-128"/>
            </a:endParaRPr>
          </a:p>
          <a:p>
            <a:pPr marL="990600" lvl="1" indent="-533400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what  is wrong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6750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10687</TotalTime>
  <Words>2959</Words>
  <Application>Microsoft Macintosh PowerPoint</Application>
  <PresentationFormat>On-screen Show (4:3)</PresentationFormat>
  <Paragraphs>594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ヒラギノ角ゴ Pro W3</vt:lpstr>
      <vt:lpstr>Default Design</vt:lpstr>
      <vt:lpstr>CS21  Decidability and Tractability</vt:lpstr>
      <vt:lpstr>CFG example</vt:lpstr>
      <vt:lpstr>CFG example</vt:lpstr>
      <vt:lpstr>Parse Trees</vt:lpstr>
      <vt:lpstr>CFGs and parse trees</vt:lpstr>
      <vt:lpstr>Some facts about CFLs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Pumping Lemma for CFLs</vt:lpstr>
      <vt:lpstr>CFL Pumping Lemma Example</vt:lpstr>
      <vt:lpstr>CFL Pumping Lemma Example</vt:lpstr>
      <vt:lpstr>CFL Pumping Lemma Example</vt:lpstr>
      <vt:lpstr>CFL Pumping Lemma Example</vt:lpstr>
      <vt:lpstr>CFL Pumping Lemma Example</vt:lpstr>
      <vt:lpstr>Pumping Lemma for CFLs</vt:lpstr>
      <vt:lpstr>CFL Pumping Lemma</vt:lpstr>
      <vt:lpstr>CFL Pumping Lemma</vt:lpstr>
      <vt:lpstr>CFL Pumping Lemma</vt:lpstr>
      <vt:lpstr>CFL Pumping Lemma</vt:lpstr>
      <vt:lpstr>CFL Pumping Lemma</vt:lpstr>
      <vt:lpstr>CFL Pumping Lemma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93</cp:revision>
  <cp:lastPrinted>2023-01-14T19:48:44Z</cp:lastPrinted>
  <dcterms:created xsi:type="dcterms:W3CDTF">2003-12-29T17:56:05Z</dcterms:created>
  <dcterms:modified xsi:type="dcterms:W3CDTF">2024-01-19T23:10:25Z</dcterms:modified>
</cp:coreProperties>
</file>