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05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041"/>
  </p:normalViewPr>
  <p:slideViewPr>
    <p:cSldViewPr>
      <p:cViewPr varScale="1">
        <p:scale>
          <a:sx n="119" d="100"/>
          <a:sy n="119" d="100"/>
        </p:scale>
        <p:origin x="9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A7782267-F120-624A-8B93-E965C14CD6D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39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82A43B24-3423-8A4D-81AD-4497FF69B4FA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749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C485F90D-9F35-1A45-AC43-480BDA2BF2A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3197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E3CE16BA-1787-A545-AC00-1867886519A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0973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A800C49-5B24-F74B-A05B-FC7E316522C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455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6A33FC3C-E674-684E-94BB-09F06EA4D1B8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9301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D26F313-A46B-0748-9AFA-4F4AF2DA6AAF}" type="slidenum">
              <a:rPr lang="en-US" altLang="x-none"/>
              <a:pPr>
                <a:spcBef>
                  <a:spcPct val="0"/>
                </a:spcBef>
              </a:pPr>
              <a:t>16</a:t>
            </a:fld>
            <a:endParaRPr lang="en-US" altLang="x-none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35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259CFB9-DABF-5144-A4B1-35C48F1C7292}" type="slidenum">
              <a:rPr lang="en-US" altLang="x-none"/>
              <a:pPr>
                <a:spcBef>
                  <a:spcPct val="0"/>
                </a:spcBef>
              </a:pPr>
              <a:t>17</a:t>
            </a:fld>
            <a:endParaRPr lang="en-US" altLang="x-none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024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473C256-E811-E649-8888-89DDEB032EC2}" type="slidenum">
              <a:rPr lang="en-US" altLang="x-none"/>
              <a:pPr>
                <a:spcBef>
                  <a:spcPct val="0"/>
                </a:spcBef>
              </a:pPr>
              <a:t>18</a:t>
            </a:fld>
            <a:endParaRPr lang="en-US" altLang="x-none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561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A56F1443-5782-9548-9CB3-93D4F2491C03}" type="slidenum">
              <a:rPr lang="en-US" altLang="x-none"/>
              <a:pPr>
                <a:spcBef>
                  <a:spcPct val="0"/>
                </a:spcBef>
              </a:pPr>
              <a:t>19</a:t>
            </a:fld>
            <a:endParaRPr lang="en-US" altLang="x-none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FF09AE3A-B08C-F64C-865D-EDE7FFB8E74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2021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046A1A3-570C-924B-8C10-0CDCDA50DB6D}" type="slidenum">
              <a:rPr lang="en-US" altLang="x-none"/>
              <a:pPr>
                <a:spcBef>
                  <a:spcPct val="0"/>
                </a:spcBef>
              </a:pPr>
              <a:t>20</a:t>
            </a:fld>
            <a:endParaRPr lang="en-US" altLang="x-none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640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673DCEEE-4390-A645-94BC-465102F55368}" type="slidenum">
              <a:rPr lang="en-US" altLang="x-none"/>
              <a:pPr>
                <a:spcBef>
                  <a:spcPct val="0"/>
                </a:spcBef>
              </a:pPr>
              <a:t>21</a:t>
            </a:fld>
            <a:endParaRPr lang="en-US" altLang="x-none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4358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2D7D4D5-F835-0646-BDB1-699B57C66CD6}" type="slidenum">
              <a:rPr lang="en-US" altLang="x-none"/>
              <a:pPr>
                <a:spcBef>
                  <a:spcPct val="0"/>
                </a:spcBef>
              </a:pPr>
              <a:t>22</a:t>
            </a:fld>
            <a:endParaRPr lang="en-US" altLang="x-none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09340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259CFB9-DABF-5144-A4B1-35C48F1C7292}" type="slidenum">
              <a:rPr lang="en-US" altLang="x-none"/>
              <a:pPr>
                <a:spcBef>
                  <a:spcPct val="0"/>
                </a:spcBef>
              </a:pPr>
              <a:t>23</a:t>
            </a:fld>
            <a:endParaRPr lang="en-US" altLang="x-none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7285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E8B9A24C-6BE8-6840-977C-6A81150B2064}" type="slidenum">
              <a:rPr lang="en-US" altLang="x-none"/>
              <a:pPr>
                <a:spcBef>
                  <a:spcPct val="0"/>
                </a:spcBef>
              </a:pPr>
              <a:t>24</a:t>
            </a:fld>
            <a:endParaRPr lang="en-US" altLang="x-none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63565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1197FB5-A84D-EA4E-AAFD-5BFBA9402E54}" type="slidenum">
              <a:rPr lang="en-US" altLang="x-none"/>
              <a:pPr>
                <a:spcBef>
                  <a:spcPct val="0"/>
                </a:spcBef>
              </a:pPr>
              <a:t>25</a:t>
            </a:fld>
            <a:endParaRPr lang="en-US" altLang="x-none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39657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EBD72D80-F5C0-E945-AC9C-C7EADA3BF476}" type="slidenum">
              <a:rPr lang="en-US" altLang="x-none"/>
              <a:pPr>
                <a:spcBef>
                  <a:spcPct val="0"/>
                </a:spcBef>
              </a:pPr>
              <a:t>26</a:t>
            </a:fld>
            <a:endParaRPr lang="en-US" altLang="x-none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47019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82485355-D1B2-0143-9DEF-64EBFD172B50}" type="slidenum">
              <a:rPr lang="en-US" altLang="x-none"/>
              <a:pPr>
                <a:spcBef>
                  <a:spcPct val="0"/>
                </a:spcBef>
              </a:pPr>
              <a:t>27</a:t>
            </a:fld>
            <a:endParaRPr lang="en-US" altLang="x-none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70803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FB0F6167-1FCB-CE41-A5ED-B4CBCA237F77}" type="slidenum">
              <a:rPr lang="en-US" altLang="x-none"/>
              <a:pPr>
                <a:spcBef>
                  <a:spcPct val="0"/>
                </a:spcBef>
              </a:pPr>
              <a:t>28</a:t>
            </a:fld>
            <a:endParaRPr lang="en-US" altLang="x-none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6928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46ED544E-0211-AD4D-AAC8-5E16EE1C62D1}" type="slidenum">
              <a:rPr lang="en-US" altLang="x-none"/>
              <a:pPr>
                <a:spcBef>
                  <a:spcPct val="0"/>
                </a:spcBef>
              </a:pPr>
              <a:t>29</a:t>
            </a:fld>
            <a:endParaRPr lang="en-US" altLang="x-none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21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A038A847-127C-204D-AC80-99E3D45FB2C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58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A4CF8025-9B08-944B-BBB2-2EFCF7E454BF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545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ED9740FA-A766-EC49-BA2F-B3BF7EF87FF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04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F6509B67-784A-6541-8C6F-B0EA272B7D6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2435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33655A2-19FD-7045-8DF6-2830A918B0A7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652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F6D75DA-A267-3E49-A1E3-4629426BCD4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0268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E5A01CE1-DF73-0C49-A319-8D1971FBFE1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60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January 22,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436" name="Rectangle 15435">
            <a:extLst>
              <a:ext uri="{FF2B5EF4-FFF2-40B4-BE49-F238E27FC236}">
                <a16:creationId xmlns:a16="http://schemas.microsoft.com/office/drawing/2014/main" id="{49B447FE-DDA9-4B30-828A-59FC56912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8" name="Rectangle 15437">
            <a:extLst>
              <a:ext uri="{FF2B5EF4-FFF2-40B4-BE49-F238E27FC236}">
                <a16:creationId xmlns:a16="http://schemas.microsoft.com/office/drawing/2014/main" id="{C3D487F7-9050-4871-B351-34A72ADB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63" y="-1"/>
            <a:ext cx="457200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0" name="Rectangle 15439">
            <a:extLst>
              <a:ext uri="{FF2B5EF4-FFF2-40B4-BE49-F238E27FC236}">
                <a16:creationId xmlns:a16="http://schemas.microsoft.com/office/drawing/2014/main" id="{F43C27DD-EF6A-4C48-9669-C2970E71A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971913" y="1314451"/>
            <a:ext cx="6858003" cy="4229101"/>
          </a:xfrm>
          <a:prstGeom prst="rect">
            <a:avLst/>
          </a:prstGeom>
          <a:gradFill>
            <a:gsLst>
              <a:gs pos="0">
                <a:schemeClr val="accent1">
                  <a:alpha val="23000"/>
                </a:schemeClr>
              </a:gs>
              <a:gs pos="71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42" name="Rectangle 15441">
            <a:extLst>
              <a:ext uri="{FF2B5EF4-FFF2-40B4-BE49-F238E27FC236}">
                <a16:creationId xmlns:a16="http://schemas.microsoft.com/office/drawing/2014/main" id="{05A1AA86-B7E6-4C02-AA34-F1A25CD4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5638" y="2217950"/>
            <a:ext cx="4577638" cy="464004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44" name="Oval 15443">
            <a:extLst>
              <a:ext uri="{FF2B5EF4-FFF2-40B4-BE49-F238E27FC236}">
                <a16:creationId xmlns:a16="http://schemas.microsoft.com/office/drawing/2014/main" id="{86C3B9CB-4E48-4726-B7B9-9E02F71B1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37312">
            <a:off x="-156132" y="1791483"/>
            <a:ext cx="4640488" cy="3480366"/>
          </a:xfrm>
          <a:prstGeom prst="ellipse">
            <a:avLst/>
          </a:prstGeom>
          <a:gradFill>
            <a:gsLst>
              <a:gs pos="53000">
                <a:schemeClr val="accent1">
                  <a:alpha val="0"/>
                </a:schemeClr>
              </a:gs>
              <a:gs pos="100000">
                <a:schemeClr val="accent1">
                  <a:lumMod val="40000"/>
                  <a:lumOff val="60000"/>
                  <a:alpha val="1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46" name="Rectangle 15445">
            <a:extLst>
              <a:ext uri="{FF2B5EF4-FFF2-40B4-BE49-F238E27FC236}">
                <a16:creationId xmlns:a16="http://schemas.microsoft.com/office/drawing/2014/main" id="{C84384FE-1C88-4CAA-8FB8-2313A3AE7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5639" y="0"/>
            <a:ext cx="4577639" cy="6870700"/>
          </a:xfrm>
          <a:prstGeom prst="rect">
            <a:avLst/>
          </a:prstGeom>
          <a:gradFill>
            <a:gsLst>
              <a:gs pos="24000">
                <a:schemeClr val="accent1"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2341" y="2654490"/>
            <a:ext cx="3425764" cy="3220382"/>
          </a:xfrm>
        </p:spPr>
        <p:txBody>
          <a:bodyPr anchor="t">
            <a:normAutofit/>
          </a:bodyPr>
          <a:lstStyle/>
          <a:p>
            <a:pPr algn="r" eaLnBrk="1" hangingPunct="1"/>
            <a:r>
              <a:rPr lang="en-US" altLang="en-US" sz="4200">
                <a:solidFill>
                  <a:srgbClr val="FFFFFF"/>
                </a:solidFill>
              </a:rPr>
              <a:t>CS21 </a:t>
            </a:r>
            <a:br>
              <a:rPr lang="en-US" altLang="en-US" sz="4200">
                <a:solidFill>
                  <a:srgbClr val="FFFFFF"/>
                </a:solidFill>
              </a:rPr>
            </a:br>
            <a:r>
              <a:rPr lang="en-US" altLang="en-US" sz="4200">
                <a:solidFill>
                  <a:srgbClr val="FFFFFF"/>
                </a:solidFill>
              </a:rPr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835862"/>
            <a:ext cx="3103991" cy="1112208"/>
          </a:xfrm>
        </p:spPr>
        <p:txBody>
          <a:bodyPr anchor="b">
            <a:normAutofit/>
          </a:bodyPr>
          <a:lstStyle/>
          <a:p>
            <a:pPr algn="r" eaLnBrk="1" hangingPunct="1">
              <a:lnSpc>
                <a:spcPct val="90000"/>
              </a:lnSpc>
            </a:pPr>
            <a:r>
              <a:rPr lang="en-US" altLang="en-US" sz="2700">
                <a:solidFill>
                  <a:srgbClr val="FFFFFF"/>
                </a:solidFill>
              </a:rPr>
              <a:t>Lecture 7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700">
                <a:solidFill>
                  <a:srgbClr val="FFFFFF"/>
                </a:solidFill>
              </a:rPr>
              <a:t>January 22, 2025</a:t>
            </a:r>
          </a:p>
        </p:txBody>
      </p:sp>
      <p:pic>
        <p:nvPicPr>
          <p:cNvPr id="7" name="Picture 6" descr="A spiral staircase with colorful squares on the walls&#10;&#10;Description automatically generated">
            <a:extLst>
              <a:ext uri="{FF2B5EF4-FFF2-40B4-BE49-F238E27FC236}">
                <a16:creationId xmlns:a16="http://schemas.microsoft.com/office/drawing/2014/main" id="{59185502-5691-7FDE-2795-15C81BC38E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61" r="13654"/>
          <a:stretch/>
        </p:blipFill>
        <p:spPr>
          <a:xfrm>
            <a:off x="4914899" y="457200"/>
            <a:ext cx="3886201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689428-EC58-3C49-A718-C9D3EECDA6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>
                <a:ea typeface="ヒラギノ角ゴ Pro W3" charset="-128"/>
              </a:rPr>
              <a:t>two claims to verify correctness:</a:t>
            </a:r>
          </a:p>
          <a:p>
            <a:pPr marL="609600" indent="-609600"/>
            <a:endParaRPr lang="en-US" altLang="en-US">
              <a:ea typeface="ヒラギノ角ゴ Pro W3" charset="-128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>
                <a:ea typeface="ヒラギノ角ゴ Pro W3" charset="-128"/>
              </a:rPr>
              <a:t>if A</a:t>
            </a:r>
            <a:r>
              <a:rPr lang="en-US" altLang="en-US" baseline="-25000">
                <a:ea typeface="ヒラギノ角ゴ Pro W3" charset="-128"/>
              </a:rPr>
              <a:t>p,q</a:t>
            </a:r>
            <a:r>
              <a:rPr lang="en-US" altLang="en-US">
                <a:ea typeface="ヒラギノ角ゴ Pro W3" charset="-128"/>
              </a:rPr>
              <a:t> generates string x, then x can take NPDA P from state p (w/ empty stack) to q (w/ empty stack)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altLang="en-US">
                <a:ea typeface="ヒラギノ角ゴ Pro W3" charset="-128"/>
              </a:rPr>
              <a:t>if x can take NPDA P from state p (w/ empty stack) to q (w/ empty stack), then A</a:t>
            </a:r>
            <a:r>
              <a:rPr lang="en-US" altLang="en-US" baseline="-25000">
                <a:ea typeface="ヒラギノ角ゴ Pro W3" charset="-128"/>
              </a:rPr>
              <a:t>p,q</a:t>
            </a:r>
            <a:r>
              <a:rPr lang="en-US" altLang="en-US">
                <a:ea typeface="ヒラギノ角ゴ Pro W3" charset="-128"/>
              </a:rPr>
              <a:t> generates string x</a:t>
            </a:r>
          </a:p>
          <a:p>
            <a:pPr marL="609600" indent="-609600">
              <a:buFontTx/>
              <a:buAutoNum type="arabicPeriod"/>
            </a:pPr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18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0D4DDD-68CF-3348-AA83-527288EEE85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1. if 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generates string x, then x can take NPDA P from state p (w/ empty stack) to q (w/ empty stack)</a:t>
            </a:r>
          </a:p>
          <a:p>
            <a:pPr lvl="1"/>
            <a:r>
              <a:rPr lang="en-US" altLang="en-US">
                <a:ea typeface="ヒラギノ角ゴ Pro W3" charset="-128"/>
              </a:rPr>
              <a:t>induction on length of derivation of x. </a:t>
            </a:r>
          </a:p>
          <a:p>
            <a:pPr lvl="1"/>
            <a:r>
              <a:rPr lang="en-US" altLang="en-US">
                <a:ea typeface="ヒラギノ角ゴ Pro W3" charset="-128"/>
              </a:rPr>
              <a:t>base case: 1 step derivation. must have only terminals on rhs. In G, must be production of form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p,p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</a:t>
            </a:r>
            <a:r>
              <a:rPr lang="el-GR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ε</a:t>
            </a:r>
            <a:r>
              <a:rPr lang="en-US" altLang="en-US">
                <a:ea typeface="ヒラギノ角ゴ Pro W3" charset="-128"/>
                <a:sym typeface="Symbol" charset="2"/>
              </a:rPr>
              <a:t>. </a:t>
            </a:r>
            <a:endParaRPr lang="el-GR" altLang="en-US" baseline="-25000">
              <a:solidFill>
                <a:srgbClr val="FF0000"/>
              </a:solidFill>
              <a:ea typeface="ヒラギノ角ゴ Pro W3" charset="-128"/>
              <a:sym typeface="Symbol" charset="2"/>
            </a:endParaRPr>
          </a:p>
          <a:p>
            <a:pPr lvl="1"/>
            <a:endParaRPr lang="en-US" altLang="en-US">
              <a:ea typeface="ヒラギノ角ゴ Pro W3" charset="-128"/>
            </a:endParaRPr>
          </a:p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455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C76869-1FA7-9548-AA2A-B48C8E4CF9B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1. if 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generates string x, then x can take NPDA P from state p (w/ empty stack) to q (w/ empty stack)</a:t>
            </a:r>
          </a:p>
          <a:p>
            <a:pPr lvl="1"/>
            <a:r>
              <a:rPr lang="en-US" altLang="en-US">
                <a:ea typeface="ヒラギノ角ゴ Pro W3" charset="-128"/>
              </a:rPr>
              <a:t>assume true for derivations of length at most k, prove for length k+1. </a:t>
            </a:r>
          </a:p>
          <a:p>
            <a:pPr lvl="1"/>
            <a:r>
              <a:rPr lang="en-US" altLang="en-US">
                <a:ea typeface="ヒラギノ角ゴ Pro W3" charset="-128"/>
                <a:sym typeface="Symbol" charset="2"/>
              </a:rPr>
              <a:t>verify case: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p,r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r,q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</a:t>
            </a:r>
            <a:r>
              <a:rPr lang="en-US" altLang="en-US" baseline="30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k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x = yz</a:t>
            </a:r>
          </a:p>
          <a:p>
            <a:pPr lvl="1"/>
            <a:endParaRPr lang="en-US" altLang="en-US">
              <a:ea typeface="ヒラギノ角ゴ Pro W3" charset="-128"/>
              <a:sym typeface="Symbol" charset="2"/>
            </a:endParaRPr>
          </a:p>
          <a:p>
            <a:pPr lvl="1"/>
            <a:r>
              <a:rPr lang="en-US" altLang="en-US">
                <a:ea typeface="ヒラギノ角ゴ Pro W3" charset="-128"/>
                <a:sym typeface="Symbol" charset="2"/>
              </a:rPr>
              <a:t>verify case: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aA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r,s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b →</a:t>
            </a:r>
            <a:r>
              <a:rPr lang="en-US" altLang="en-US" baseline="30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k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x = ayb</a:t>
            </a:r>
          </a:p>
        </p:txBody>
      </p:sp>
    </p:spTree>
    <p:extLst>
      <p:ext uri="{BB962C8B-B14F-4D97-AF65-F5344CB8AC3E}">
        <p14:creationId xmlns:p14="http://schemas.microsoft.com/office/powerpoint/2010/main" val="117240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306059-C2D2-A04B-9FEE-B8D32A050CC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2. if x can take NPDA P from state p (w/ empty stack) to q (w/ empty stack), then 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generates string x</a:t>
            </a:r>
          </a:p>
          <a:p>
            <a:pPr lvl="1"/>
            <a:r>
              <a:rPr lang="en-US" altLang="en-US">
                <a:ea typeface="ヒラギノ角ゴ Pro W3" charset="-128"/>
              </a:rPr>
              <a:t>induction on # of steps in P’s computation</a:t>
            </a:r>
          </a:p>
          <a:p>
            <a:pPr lvl="1"/>
            <a:r>
              <a:rPr lang="en-US" altLang="en-US">
                <a:ea typeface="ヒラギノ角ゴ Pro W3" charset="-128"/>
              </a:rPr>
              <a:t>base case: 0 steps. starts and ends at same state p. only has time to read empty string </a:t>
            </a:r>
            <a:r>
              <a:rPr lang="el-GR" altLang="en-US">
                <a:ea typeface="ヒラギノ角ゴ Pro W3" charset="-128"/>
              </a:rPr>
              <a:t>ε</a:t>
            </a:r>
            <a:r>
              <a:rPr lang="en-US" altLang="en-US">
                <a:ea typeface="ヒラギノ角ゴ Pro W3" charset="-128"/>
              </a:rPr>
              <a:t>. </a:t>
            </a:r>
          </a:p>
          <a:p>
            <a:pPr lvl="1"/>
            <a:r>
              <a:rPr lang="en-US" altLang="en-US">
                <a:ea typeface="ヒラギノ角ゴ Pro W3" charset="-128"/>
              </a:rPr>
              <a:t>G contains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p,p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</a:t>
            </a:r>
            <a:r>
              <a:rPr lang="el-GR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ε</a:t>
            </a:r>
            <a:r>
              <a:rPr lang="en-US" altLang="en-US">
                <a:ea typeface="ヒラギノ角ゴ Pro W3" charset="-128"/>
                <a:sym typeface="Symbol" charset="2"/>
              </a:rPr>
              <a:t>. </a:t>
            </a:r>
            <a:endParaRPr lang="el-GR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7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9EF16C-410D-BB4D-8027-48EA1DBC92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2. if x can take NPDA P from state p (w/ empty stack) to q (w/ empty stack), then 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generates string x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induction step. assume true for computations of length at most k, prove for length k+1.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if stack becomes empty sometime in the middle of the computation (at state r)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y is read going from state p to r 		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(A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p,r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→* y)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z is read going from state r to q 		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(A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r,q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→* z)</a:t>
            </a:r>
            <a:endParaRPr lang="en-US" altLang="en-US">
              <a:ea typeface="ヒラギノ角ゴ Pro W3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conclude: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p,r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r,q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</a:t>
            </a:r>
            <a:r>
              <a:rPr lang="en-US" altLang="en-US" baseline="30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*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yz = x</a:t>
            </a:r>
            <a:endParaRPr lang="el-GR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081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9BD4AD-32B6-E64F-9379-9348953260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2. if x can take NPDA P from state p (w/ empty stack) to q (w/ empty stack), then 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generates string x</a:t>
            </a:r>
            <a:endParaRPr lang="en-US" altLang="en-US">
              <a:ea typeface="ヒラギノ角ゴ Pro W3" charset="-128"/>
            </a:endParaRPr>
          </a:p>
          <a:p>
            <a:pPr lvl="1"/>
            <a:r>
              <a:rPr lang="en-US" altLang="en-US">
                <a:ea typeface="ヒラギノ角ゴ Pro W3" charset="-128"/>
              </a:rPr>
              <a:t>if stack becomes empty only at beginning and end of computation.</a:t>
            </a:r>
          </a:p>
          <a:p>
            <a:pPr lvl="2"/>
            <a:r>
              <a:rPr lang="en-US" altLang="en-US">
                <a:ea typeface="ヒラギノ角ゴ Pro W3" charset="-128"/>
              </a:rPr>
              <a:t>first step: state p to r, read a, push d</a:t>
            </a:r>
          </a:p>
          <a:p>
            <a:pPr lvl="2"/>
            <a:r>
              <a:rPr lang="en-US" altLang="en-US">
                <a:ea typeface="ヒラギノ角ゴ Pro W3" charset="-128"/>
              </a:rPr>
              <a:t>go from state r to s, read string y	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(A</a:t>
            </a:r>
            <a:r>
              <a:rPr lang="en-US" altLang="en-US" baseline="-25000">
                <a:solidFill>
                  <a:schemeClr val="accent2"/>
                </a:solidFill>
                <a:ea typeface="ヒラギノ角ゴ Pro W3" charset="-128"/>
              </a:rPr>
              <a:t>r,s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→* y)</a:t>
            </a:r>
          </a:p>
          <a:p>
            <a:pPr lvl="2"/>
            <a:r>
              <a:rPr lang="en-US" altLang="en-US">
                <a:ea typeface="ヒラギノ角ゴ Pro W3" charset="-128"/>
              </a:rPr>
              <a:t>last step: state s to q, read b, pop d	</a:t>
            </a:r>
          </a:p>
          <a:p>
            <a:pPr lvl="2"/>
            <a:r>
              <a:rPr lang="en-US" altLang="en-US">
                <a:ea typeface="ヒラギノ角ゴ Pro W3" charset="-128"/>
              </a:rPr>
              <a:t>conclude: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p,q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aA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r,s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b →</a:t>
            </a:r>
            <a:r>
              <a:rPr lang="en-US" altLang="en-US" baseline="30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*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ayb = x</a:t>
            </a:r>
          </a:p>
        </p:txBody>
      </p:sp>
    </p:spTree>
    <p:extLst>
      <p:ext uri="{BB962C8B-B14F-4D97-AF65-F5344CB8AC3E}">
        <p14:creationId xmlns:p14="http://schemas.microsoft.com/office/powerpoint/2010/main" val="1139065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0E9CFD-8A87-6244-83AA-B77E0D19553B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x-none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NPDA, CFG equivalence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2. if x can take NPDA P from state p (w/ empty stack) to q (w/ empty stack), then A</a:t>
            </a:r>
            <a:r>
              <a:rPr lang="en-US" altLang="x-none" baseline="-25000">
                <a:solidFill>
                  <a:schemeClr val="accent2"/>
                </a:solidFill>
                <a:ea typeface="ヒラギノ角ゴ Pro W3" charset="-128"/>
              </a:rPr>
              <a:t>p,q</a:t>
            </a: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 generates string x</a:t>
            </a:r>
            <a:endParaRPr lang="en-US" altLang="x-none">
              <a:ea typeface="ヒラギノ角ゴ Pro W3" charset="-128"/>
            </a:endParaRPr>
          </a:p>
          <a:p>
            <a:pPr lvl="1"/>
            <a:r>
              <a:rPr lang="en-US" altLang="x-none">
                <a:ea typeface="ヒラギノ角ゴ Pro W3" charset="-128"/>
              </a:rPr>
              <a:t>if stack becomes empty only at beginning and end of computation.</a:t>
            </a:r>
          </a:p>
          <a:p>
            <a:pPr lvl="2"/>
            <a:r>
              <a:rPr lang="en-US" altLang="x-none">
                <a:ea typeface="ヒラギノ角ゴ Pro W3" charset="-128"/>
              </a:rPr>
              <a:t>first step: state p to r, read a, push d</a:t>
            </a:r>
          </a:p>
          <a:p>
            <a:pPr lvl="2"/>
            <a:r>
              <a:rPr lang="en-US" altLang="x-none">
                <a:ea typeface="ヒラギノ角ゴ Pro W3" charset="-128"/>
              </a:rPr>
              <a:t>go from state r to s, read string y	</a:t>
            </a: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(A</a:t>
            </a:r>
            <a:r>
              <a:rPr lang="en-US" altLang="x-none" baseline="-25000">
                <a:solidFill>
                  <a:schemeClr val="accent2"/>
                </a:solidFill>
                <a:ea typeface="ヒラギノ角ゴ Pro W3" charset="-128"/>
              </a:rPr>
              <a:t>r,s</a:t>
            </a: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→* y)</a:t>
            </a:r>
          </a:p>
          <a:p>
            <a:pPr lvl="2"/>
            <a:r>
              <a:rPr lang="en-US" altLang="x-none">
                <a:ea typeface="ヒラギノ角ゴ Pro W3" charset="-128"/>
              </a:rPr>
              <a:t>last step: state s to q, read b, pop d	</a:t>
            </a:r>
          </a:p>
          <a:p>
            <a:pPr lvl="2"/>
            <a:r>
              <a:rPr lang="en-US" altLang="x-none">
                <a:ea typeface="ヒラギノ角ゴ Pro W3" charset="-128"/>
              </a:rPr>
              <a:t>conclude: 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</a:t>
            </a:r>
            <a:r>
              <a:rPr lang="en-US" altLang="x-none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p,q 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→ aA</a:t>
            </a:r>
            <a:r>
              <a:rPr lang="en-US" altLang="x-none" baseline="-25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r,s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b →</a:t>
            </a:r>
            <a:r>
              <a:rPr lang="en-US" altLang="x-none" baseline="30000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*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 ayb = x</a:t>
            </a:r>
          </a:p>
        </p:txBody>
      </p:sp>
    </p:spTree>
    <p:extLst>
      <p:ext uri="{BB962C8B-B14F-4D97-AF65-F5344CB8AC3E}">
        <p14:creationId xmlns:p14="http://schemas.microsoft.com/office/powerpoint/2010/main" val="2121058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EBAB58-7C95-C94C-B80E-4B2FD59B863A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x-none" sz="140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Pumping Lemma for CFLs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7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609600" indent="-609600">
                  <a:buFontTx/>
                  <a:buNone/>
                </a:pPr>
                <a:r>
                  <a:rPr lang="en-US" altLang="x-none" b="1" u="sng" dirty="0">
                    <a:ea typeface="ヒラギノ角ゴ Pro W3" charset="-128"/>
                  </a:rPr>
                  <a:t>CFL Pumping Lemma</a:t>
                </a:r>
                <a:r>
                  <a:rPr lang="en-US" altLang="x-none" dirty="0">
                    <a:ea typeface="ヒラギノ角ゴ Pro W3" charset="-128"/>
                  </a:rPr>
                  <a:t>: Let L be a CFL.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There exists</a:t>
                </a:r>
                <a:r>
                  <a:rPr lang="en-US" altLang="x-none" dirty="0">
                    <a:ea typeface="ヒラギノ角ゴ Pro W3" charset="-128"/>
                  </a:rPr>
                  <a:t> an integer p (“pumping length”) for which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every</a:t>
                </a:r>
                <a:r>
                  <a:rPr lang="en-US" altLang="x-none" dirty="0">
                    <a:ea typeface="ヒラギノ角ゴ Pro W3" charset="-128"/>
                  </a:rPr>
                  <a:t> w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 with |w|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≥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 can be written as</a:t>
                </a:r>
              </a:p>
              <a:p>
                <a:pPr marL="609600" indent="-609600" algn="ctr">
                  <a:buFontTx/>
                  <a:buNone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uvxyz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     such that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</a:rPr>
                  <a:t>for every </a:t>
                </a:r>
                <a:r>
                  <a:rPr lang="en-US" altLang="x-none" dirty="0" err="1">
                    <a:ea typeface="ヒラギノ角ゴ Pro W3" charset="-128"/>
                  </a:rPr>
                  <a:t>i</a:t>
                </a:r>
                <a:r>
                  <a:rPr lang="en-US" altLang="x-none" dirty="0">
                    <a:ea typeface="ヒラギノ角ゴ Pro W3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</a:rPr>
                      <m:t>≥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0,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xy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 , and 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&gt; 0, and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vxy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≤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p.</a:t>
                </a:r>
                <a:endParaRPr lang="en-US" altLang="x-none" dirty="0"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5837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872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65932F-239D-BC4C-9616-B4C4E83F861B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x-none" sz="140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42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609600" indent="-609600">
                  <a:buFontTx/>
                  <a:buNone/>
                </a:pPr>
                <a:r>
                  <a:rPr lang="en-US" altLang="x-none" b="1" u="sng" dirty="0">
                    <a:ea typeface="ヒラギノ角ゴ Pro W3" charset="-128"/>
                  </a:rPr>
                  <a:t>Theorem</a:t>
                </a:r>
                <a:r>
                  <a:rPr lang="en-US" altLang="x-none" dirty="0">
                    <a:ea typeface="ヒラギノ角ゴ Pro W3" charset="-128"/>
                  </a:rPr>
                  <a:t>: the following language is not context-free:</a:t>
                </a:r>
              </a:p>
              <a:p>
                <a:pPr marL="609600" indent="-609600" algn="ctr">
                  <a:buFontTx/>
                  <a:buNone/>
                </a:pP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L = {</a:t>
                </a:r>
                <a:r>
                  <a:rPr lang="en-US" altLang="x-none" dirty="0" err="1">
                    <a:solidFill>
                      <a:schemeClr val="accent2"/>
                    </a:solidFill>
                    <a:ea typeface="ヒラギノ角ゴ Pro W3" charset="-128"/>
                  </a:rPr>
                  <a:t>a</a:t>
                </a:r>
                <a:r>
                  <a:rPr lang="en-US" altLang="x-none" baseline="30000" dirty="0" err="1">
                    <a:solidFill>
                      <a:schemeClr val="accent2"/>
                    </a:solidFill>
                    <a:ea typeface="ヒラギノ角ゴ Pro W3" charset="-128"/>
                  </a:rPr>
                  <a:t>n</a:t>
                </a:r>
                <a:r>
                  <a:rPr lang="en-US" altLang="x-none" dirty="0" err="1">
                    <a:solidFill>
                      <a:schemeClr val="accent2"/>
                    </a:solidFill>
                    <a:ea typeface="ヒラギノ角ゴ Pro W3" charset="-128"/>
                  </a:rPr>
                  <a:t>b</a:t>
                </a:r>
                <a:r>
                  <a:rPr lang="en-US" altLang="x-none" baseline="30000" dirty="0" err="1">
                    <a:solidFill>
                      <a:schemeClr val="accent2"/>
                    </a:solidFill>
                    <a:ea typeface="ヒラギノ角ゴ Pro W3" charset="-128"/>
                  </a:rPr>
                  <a:t>n</a:t>
                </a:r>
                <a:r>
                  <a:rPr lang="en-US" altLang="x-none" dirty="0" err="1">
                    <a:solidFill>
                      <a:schemeClr val="accent2"/>
                    </a:solidFill>
                    <a:ea typeface="ヒラギノ角ゴ Pro W3" charset="-128"/>
                  </a:rPr>
                  <a:t>c</a:t>
                </a:r>
                <a:r>
                  <a:rPr lang="en-US" altLang="x-none" baseline="30000" dirty="0" err="1">
                    <a:solidFill>
                      <a:schemeClr val="accent2"/>
                    </a:solidFill>
                    <a:ea typeface="ヒラギノ角ゴ Pro W3" charset="-128"/>
                  </a:rPr>
                  <a:t>n</a:t>
                </a:r>
                <a:r>
                  <a:rPr lang="en-US" altLang="x-none" baseline="30000" dirty="0">
                    <a:solidFill>
                      <a:schemeClr val="accent2"/>
                    </a:solidFill>
                    <a:ea typeface="ヒラギノ角ゴ Pro W3" charset="-128"/>
                  </a:rPr>
                  <a:t>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: n ≥ 0}.</a:t>
                </a:r>
              </a:p>
              <a:p>
                <a:pPr marL="609600" indent="-609600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Proof: </a:t>
                </a:r>
              </a:p>
              <a:p>
                <a:pPr marL="990600" lvl="1" indent="-533400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let p be the pumping length for L</a:t>
                </a:r>
              </a:p>
              <a:p>
                <a:pPr marL="990600" lvl="1" indent="-533400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choose 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p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b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p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c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p</a:t>
                </a:r>
                <a:endParaRPr lang="en-US" altLang="x-none" dirty="0">
                  <a:ea typeface="ヒラギノ角ゴ Pro W3" charset="-128"/>
                  <a:sym typeface="Symbol" charset="2"/>
                </a:endParaRPr>
              </a:p>
              <a:p>
                <a:pPr marL="990600" lvl="1" indent="-533400" algn="ctr">
                  <a:buFontTx/>
                  <a:buNone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aaaa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…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abbbb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…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bcccc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…c</a:t>
                </a:r>
                <a:endParaRPr lang="en-US" altLang="x-none" dirty="0">
                  <a:solidFill>
                    <a:schemeClr val="accent2"/>
                  </a:solidFill>
                  <a:ea typeface="ヒラギノ角ゴ Pro W3" charset="-128"/>
                </a:endParaRPr>
              </a:p>
              <a:p>
                <a:pPr marL="990600" lvl="1" indent="-533400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uvxyz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, with 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&gt; 0 and 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vxy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≤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p.</a:t>
                </a:r>
              </a:p>
            </p:txBody>
          </p:sp>
        </mc:Choice>
        <mc:Fallback xmlns="">
          <p:sp>
            <p:nvSpPr>
              <p:cNvPr id="6042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536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8594D8-4CD1-C84F-B736-B82CEB7A1249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x-none" sz="140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 Example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x-none">
                <a:ea typeface="ヒラギノ角ゴ Pro W3" charset="-128"/>
              </a:rPr>
              <a:t>possibilities:</a:t>
            </a:r>
          </a:p>
          <a:p>
            <a:pPr algn="ctr">
              <a:buFontTx/>
              <a:buNone/>
            </a:pPr>
            <a:r>
              <a:rPr lang="en-US" altLang="x-none">
                <a:ea typeface="ヒラギノ角ゴ Pro W3" charset="-128"/>
                <a:sym typeface="Symbol" charset="2"/>
              </a:rPr>
              <a:t>w = aaaa…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aaa</a:t>
            </a:r>
            <a:r>
              <a:rPr lang="en-US" altLang="x-none">
                <a:ea typeface="ヒラギノ角ゴ Pro W3" charset="-128"/>
                <a:sym typeface="Symbol" charset="2"/>
              </a:rPr>
              <a:t>bbb…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bb</a:t>
            </a:r>
            <a:r>
              <a:rPr lang="en-US" altLang="x-none">
                <a:ea typeface="ヒラギノ角ゴ Pro W3" charset="-128"/>
                <a:sym typeface="Symbol" charset="2"/>
              </a:rPr>
              <a:t>cccc…c</a:t>
            </a:r>
          </a:p>
          <a:p>
            <a:pPr algn="ctr">
              <a:buFontTx/>
              <a:buNone/>
            </a:pPr>
            <a:endParaRPr lang="en-US" altLang="x-none">
              <a:ea typeface="ヒラギノ角ゴ Pro W3" charset="-128"/>
              <a:sym typeface="Symbol" charset="2"/>
            </a:endParaRPr>
          </a:p>
          <a:p>
            <a:pPr lvl="1">
              <a:buFontTx/>
              <a:buNone/>
            </a:pPr>
            <a:r>
              <a:rPr lang="en-US" altLang="x-none">
                <a:ea typeface="ヒラギノ角ゴ Pro W3" charset="-128"/>
                <a:sym typeface="Symbol" charset="2"/>
              </a:rPr>
              <a:t>(if v, y each contain only one type of symbol, then pumping on them produces a string not in the language)</a:t>
            </a:r>
            <a:endParaRPr lang="en-US" altLang="x-none">
              <a:ea typeface="ヒラギノ角ゴ Pro W3" charset="-128"/>
            </a:endParaRPr>
          </a:p>
        </p:txBody>
      </p:sp>
      <p:sp>
        <p:nvSpPr>
          <p:cNvPr id="62470" name="AutoShape 4"/>
          <p:cNvSpPr>
            <a:spLocks/>
          </p:cNvSpPr>
          <p:nvPr/>
        </p:nvSpPr>
        <p:spPr bwMode="auto">
          <a:xfrm rot="-5400000">
            <a:off x="3078956" y="2178844"/>
            <a:ext cx="242888" cy="1219200"/>
          </a:xfrm>
          <a:prstGeom prst="leftBrace">
            <a:avLst>
              <a:gd name="adj1" fmla="val 418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2471" name="AutoShape 5"/>
          <p:cNvSpPr>
            <a:spLocks/>
          </p:cNvSpPr>
          <p:nvPr/>
        </p:nvSpPr>
        <p:spPr bwMode="auto">
          <a:xfrm rot="-5400000">
            <a:off x="3993356" y="2483644"/>
            <a:ext cx="242888" cy="609600"/>
          </a:xfrm>
          <a:prstGeom prst="leftBrace">
            <a:avLst>
              <a:gd name="adj1" fmla="val 209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2472" name="Text Box 6"/>
          <p:cNvSpPr txBox="1">
            <a:spLocks noChangeArrowheads="1"/>
          </p:cNvSpPr>
          <p:nvPr/>
        </p:nvSpPr>
        <p:spPr bwMode="auto">
          <a:xfrm>
            <a:off x="30480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u</a:t>
            </a:r>
          </a:p>
        </p:txBody>
      </p:sp>
      <p:sp>
        <p:nvSpPr>
          <p:cNvPr id="62473" name="Text Box 7"/>
          <p:cNvSpPr txBox="1">
            <a:spLocks noChangeArrowheads="1"/>
          </p:cNvSpPr>
          <p:nvPr/>
        </p:nvSpPr>
        <p:spPr bwMode="auto">
          <a:xfrm>
            <a:off x="39624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62474" name="AutoShape 8"/>
          <p:cNvSpPr>
            <a:spLocks/>
          </p:cNvSpPr>
          <p:nvPr/>
        </p:nvSpPr>
        <p:spPr bwMode="auto">
          <a:xfrm rot="-5400000">
            <a:off x="4793456" y="2278857"/>
            <a:ext cx="319087" cy="1066800"/>
          </a:xfrm>
          <a:prstGeom prst="leftBrace">
            <a:avLst>
              <a:gd name="adj1" fmla="val 278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2475" name="AutoShape 9"/>
          <p:cNvSpPr>
            <a:spLocks/>
          </p:cNvSpPr>
          <p:nvPr/>
        </p:nvSpPr>
        <p:spPr bwMode="auto">
          <a:xfrm rot="-5400000">
            <a:off x="5631656" y="2521744"/>
            <a:ext cx="242888" cy="533400"/>
          </a:xfrm>
          <a:prstGeom prst="leftBrace">
            <a:avLst>
              <a:gd name="adj1" fmla="val 183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2476" name="Text Box 10"/>
          <p:cNvSpPr txBox="1">
            <a:spLocks noChangeArrowheads="1"/>
          </p:cNvSpPr>
          <p:nvPr/>
        </p:nvSpPr>
        <p:spPr bwMode="auto">
          <a:xfrm>
            <a:off x="48006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x</a:t>
            </a:r>
          </a:p>
        </p:txBody>
      </p:sp>
      <p:sp>
        <p:nvSpPr>
          <p:cNvPr id="62477" name="Text Box 11"/>
          <p:cNvSpPr txBox="1">
            <a:spLocks noChangeArrowheads="1"/>
          </p:cNvSpPr>
          <p:nvPr/>
        </p:nvSpPr>
        <p:spPr bwMode="auto">
          <a:xfrm>
            <a:off x="56388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2478" name="AutoShape 12"/>
          <p:cNvSpPr>
            <a:spLocks/>
          </p:cNvSpPr>
          <p:nvPr/>
        </p:nvSpPr>
        <p:spPr bwMode="auto">
          <a:xfrm rot="-5400000">
            <a:off x="6546056" y="2064544"/>
            <a:ext cx="319088" cy="1371600"/>
          </a:xfrm>
          <a:prstGeom prst="leftBrace">
            <a:avLst>
              <a:gd name="adj1" fmla="val 358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2479" name="Text Box 13"/>
          <p:cNvSpPr txBox="1">
            <a:spLocks noChangeArrowheads="1"/>
          </p:cNvSpPr>
          <p:nvPr/>
        </p:nvSpPr>
        <p:spPr bwMode="auto">
          <a:xfrm>
            <a:off x="65532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88197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BB3527-ABB5-9841-8749-19973BD1EE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305800" cy="4525963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>
                    <a:ea typeface="ヒラギノ角ゴ Pro W3" charset="-128"/>
                  </a:rPr>
                  <a:t>Theorem</a:t>
                </a:r>
                <a:r>
                  <a:rPr lang="en-US" altLang="en-US" dirty="0">
                    <a:ea typeface="ヒラギノ角ゴ Pro W3" charset="-128"/>
                  </a:rPr>
                  <a:t>: a language L is recognized by a NPDA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ヒラギノ角ゴ Pro W3" charset="-128"/>
                  </a:rPr>
                  <a:t>iff</a:t>
                </a:r>
                <a:r>
                  <a:rPr lang="en-US" altLang="en-US" dirty="0">
                    <a:ea typeface="ヒラギノ角ゴ Pro W3" charset="-128"/>
                  </a:rPr>
                  <a:t> L is described by a CFG.</a:t>
                </a:r>
              </a:p>
              <a:p>
                <a:pPr>
                  <a:buFontTx/>
                  <a:buNone/>
                </a:pPr>
                <a:endParaRPr lang="en-US" altLang="en-US" dirty="0">
                  <a:ea typeface="ヒラギノ角ゴ Pro W3" charset="-128"/>
                </a:endParaRPr>
              </a:p>
              <a:p>
                <a:pPr>
                  <a:buFontTx/>
                  <a:buNone/>
                </a:pPr>
                <a:r>
                  <a:rPr lang="en-US" altLang="en-US" dirty="0">
                    <a:ea typeface="ヒラギノ角ゴ Pro W3" charset="-128"/>
                  </a:rPr>
                  <a:t>Must prove </a:t>
                </a:r>
                <a:r>
                  <a:rPr lang="en-US" altLang="en-US" i="1" dirty="0">
                    <a:solidFill>
                      <a:schemeClr val="accent2"/>
                    </a:solidFill>
                    <a:ea typeface="ヒラギノ角ゴ Pro W3" charset="-128"/>
                  </a:rPr>
                  <a:t>two </a:t>
                </a:r>
                <a:r>
                  <a:rPr lang="en-US" altLang="en-US" dirty="0">
                    <a:ea typeface="ヒラギノ角ゴ Pro W3" charset="-128"/>
                  </a:rPr>
                  <a:t>directions:</a:t>
                </a:r>
                <a:endParaRPr lang="en-US" altLang="en-US" sz="1600" b="1" dirty="0">
                  <a:solidFill>
                    <a:srgbClr val="FF0000"/>
                  </a:solidFill>
                  <a:ea typeface="ヒラギノ角ゴ Pro W3" charset="-128"/>
                </a:endParaRPr>
              </a:p>
              <a:p>
                <a:pPr lvl="1">
                  <a:buFontTx/>
                  <a:buNone/>
                </a:pPr>
                <a:r>
                  <a:rPr lang="en-US" altLang="en-US" dirty="0">
                    <a:ea typeface="ヒラギノ角ゴ Pro W3" charset="-128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tx1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) </a:t>
                </a:r>
                <a:r>
                  <a:rPr lang="en-US" altLang="en-US" dirty="0">
                    <a:ea typeface="ヒラギノ角ゴ Pro W3" charset="-128"/>
                  </a:rPr>
                  <a:t>L is recognized by a NPDA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implies</a:t>
                </a:r>
                <a:r>
                  <a:rPr lang="en-US" altLang="en-US" dirty="0">
                    <a:ea typeface="ヒラギノ角ゴ Pro W3" charset="-128"/>
                  </a:rPr>
                  <a:t> L is described by a CFG.</a:t>
                </a:r>
              </a:p>
              <a:p>
                <a:pPr lvl="1">
                  <a:buFontTx/>
                  <a:buNone/>
                </a:pPr>
                <a:r>
                  <a:rPr lang="en-US" altLang="en-US" dirty="0">
                    <a:ea typeface="ヒラギノ角ゴ Pro W3" charset="-128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⇐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) </a:t>
                </a:r>
                <a:r>
                  <a:rPr lang="en-US" altLang="en-US" dirty="0">
                    <a:ea typeface="ヒラギノ角ゴ Pro W3" charset="-128"/>
                  </a:rPr>
                  <a:t>L is described by a CFG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implies</a:t>
                </a:r>
                <a:r>
                  <a:rPr lang="en-US" altLang="en-US" dirty="0">
                    <a:ea typeface="ヒラギノ角ゴ Pro W3" charset="-128"/>
                  </a:rPr>
                  <a:t> L is recognized by a NPDA </a:t>
                </a:r>
                <a:r>
                  <a:rPr lang="en-US" altLang="en-US" sz="1800" dirty="0">
                    <a:solidFill>
                      <a:srgbClr val="FF0000"/>
                    </a:solidFill>
                    <a:ea typeface="ヒラギノ角ゴ Pro W3" charset="-128"/>
                  </a:rPr>
                  <a:t>(done last lecture)</a:t>
                </a:r>
                <a:endParaRPr lang="en-US" altLang="en-US" dirty="0">
                  <a:solidFill>
                    <a:srgbClr val="FF0000"/>
                  </a:solidFill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5632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305800" cy="4525963"/>
              </a:xfrm>
              <a:blipFill>
                <a:blip r:embed="rId3"/>
                <a:stretch>
                  <a:fillRect l="-1832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285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FFA123-DFF9-F648-80F1-A66ADCCF4F51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x-none" sz="140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 Example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x-none" dirty="0">
                <a:ea typeface="ヒラギノ角ゴ Pro W3" charset="-128"/>
              </a:rPr>
              <a:t>possibilities:</a:t>
            </a:r>
          </a:p>
          <a:p>
            <a:pPr algn="ctr">
              <a:buFontTx/>
              <a:buNone/>
            </a:pPr>
            <a:r>
              <a:rPr lang="en-US" altLang="x-none" dirty="0">
                <a:ea typeface="ヒラギノ角ゴ Pro W3" charset="-128"/>
                <a:sym typeface="Symbol" charset="2"/>
              </a:rPr>
              <a:t>w = </a:t>
            </a:r>
            <a:r>
              <a:rPr lang="en-US" altLang="x-none" dirty="0" err="1">
                <a:ea typeface="ヒラギノ角ゴ Pro W3" charset="-128"/>
                <a:sym typeface="Symbol" charset="2"/>
              </a:rPr>
              <a:t>aaaa</a:t>
            </a:r>
            <a:r>
              <a:rPr lang="en-US" altLang="x-none" dirty="0">
                <a:ea typeface="ヒラギノ角ゴ Pro W3" charset="-128"/>
                <a:sym typeface="Symbol" charset="2"/>
              </a:rPr>
              <a:t>…</a:t>
            </a:r>
            <a:r>
              <a:rPr lang="en-US" altLang="x-none" dirty="0" err="1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ab</a:t>
            </a:r>
            <a:r>
              <a:rPr lang="en-US" altLang="x-none" dirty="0" err="1">
                <a:ea typeface="ヒラギノ角ゴ Pro W3" charset="-128"/>
                <a:sym typeface="Symbol" charset="2"/>
              </a:rPr>
              <a:t>bbb</a:t>
            </a:r>
            <a:r>
              <a:rPr lang="en-US" altLang="x-none" dirty="0">
                <a:ea typeface="ヒラギノ角ゴ Pro W3" charset="-128"/>
                <a:sym typeface="Symbol" charset="2"/>
              </a:rPr>
              <a:t>…</a:t>
            </a:r>
            <a:r>
              <a:rPr lang="en-US" altLang="x-none" dirty="0" err="1">
                <a:solidFill>
                  <a:srgbClr val="FF0000"/>
                </a:solidFill>
                <a:ea typeface="ヒラギノ角ゴ Pro W3" charset="-128"/>
                <a:sym typeface="Symbol" charset="2"/>
              </a:rPr>
              <a:t>bc</a:t>
            </a:r>
            <a:r>
              <a:rPr lang="en-US" altLang="x-none" dirty="0" err="1">
                <a:ea typeface="ヒラギノ角ゴ Pro W3" charset="-128"/>
                <a:sym typeface="Symbol" charset="2"/>
              </a:rPr>
              <a:t>cccc</a:t>
            </a:r>
            <a:r>
              <a:rPr lang="en-US" altLang="x-none" dirty="0">
                <a:ea typeface="ヒラギノ角ゴ Pro W3" charset="-128"/>
                <a:sym typeface="Symbol" charset="2"/>
              </a:rPr>
              <a:t>…c</a:t>
            </a:r>
          </a:p>
          <a:p>
            <a:pPr algn="ctr">
              <a:buFontTx/>
              <a:buNone/>
            </a:pPr>
            <a:endParaRPr lang="en-US" altLang="x-none" dirty="0">
              <a:ea typeface="ヒラギノ角ゴ Pro W3" charset="-128"/>
              <a:sym typeface="Symbol" charset="2"/>
            </a:endParaRPr>
          </a:p>
          <a:p>
            <a:pPr lvl="1">
              <a:buFontTx/>
              <a:buNone/>
            </a:pPr>
            <a:r>
              <a:rPr lang="en-US" altLang="x-none" dirty="0">
                <a:ea typeface="ヒラギノ角ゴ Pro W3" charset="-128"/>
                <a:sym typeface="Symbol" charset="2"/>
              </a:rPr>
              <a:t>(if v or y contain more than one type of symbol, then pumping on them might produce a string with equal numbers of a’s, b’s, and c’s – if </a:t>
            </a:r>
            <a:r>
              <a:rPr lang="en-US" altLang="x-none" dirty="0" err="1">
                <a:ea typeface="ヒラギノ角ゴ Pro W3" charset="-128"/>
                <a:sym typeface="Symbol" charset="2"/>
              </a:rPr>
              <a:t>vy</a:t>
            </a:r>
            <a:r>
              <a:rPr lang="en-US" altLang="x-none" dirty="0">
                <a:ea typeface="ヒラギノ角ゴ Pro W3" charset="-128"/>
                <a:sym typeface="Symbol" charset="2"/>
              </a:rPr>
              <a:t> contains equal numbers of a’s, b’s, and c’s. But they will be out of order.)</a:t>
            </a:r>
            <a:endParaRPr lang="en-US" altLang="x-none" dirty="0">
              <a:ea typeface="ヒラギノ角ゴ Pro W3" charset="-128"/>
            </a:endParaRPr>
          </a:p>
        </p:txBody>
      </p:sp>
      <p:sp>
        <p:nvSpPr>
          <p:cNvPr id="64518" name="AutoShape 4"/>
          <p:cNvSpPr>
            <a:spLocks/>
          </p:cNvSpPr>
          <p:nvPr/>
        </p:nvSpPr>
        <p:spPr bwMode="auto">
          <a:xfrm rot="-5400000">
            <a:off x="3155156" y="2102644"/>
            <a:ext cx="242888" cy="1371600"/>
          </a:xfrm>
          <a:prstGeom prst="leftBrace">
            <a:avLst>
              <a:gd name="adj1" fmla="val 470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4519" name="AutoShape 5"/>
          <p:cNvSpPr>
            <a:spLocks/>
          </p:cNvSpPr>
          <p:nvPr/>
        </p:nvSpPr>
        <p:spPr bwMode="auto">
          <a:xfrm rot="-5400000">
            <a:off x="4069556" y="2559844"/>
            <a:ext cx="242888" cy="457200"/>
          </a:xfrm>
          <a:prstGeom prst="leftBrace">
            <a:avLst>
              <a:gd name="adj1" fmla="val 1568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4520" name="Text Box 6"/>
          <p:cNvSpPr txBox="1">
            <a:spLocks noChangeArrowheads="1"/>
          </p:cNvSpPr>
          <p:nvPr/>
        </p:nvSpPr>
        <p:spPr bwMode="auto">
          <a:xfrm>
            <a:off x="31242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u</a:t>
            </a:r>
          </a:p>
        </p:txBody>
      </p:sp>
      <p:sp>
        <p:nvSpPr>
          <p:cNvPr id="64521" name="Text Box 7"/>
          <p:cNvSpPr txBox="1">
            <a:spLocks noChangeArrowheads="1"/>
          </p:cNvSpPr>
          <p:nvPr/>
        </p:nvSpPr>
        <p:spPr bwMode="auto">
          <a:xfrm>
            <a:off x="40386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64522" name="AutoShape 8"/>
          <p:cNvSpPr>
            <a:spLocks/>
          </p:cNvSpPr>
          <p:nvPr/>
        </p:nvSpPr>
        <p:spPr bwMode="auto">
          <a:xfrm rot="-5400000">
            <a:off x="4793456" y="2278857"/>
            <a:ext cx="319087" cy="1066800"/>
          </a:xfrm>
          <a:prstGeom prst="leftBrace">
            <a:avLst>
              <a:gd name="adj1" fmla="val 278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4523" name="AutoShape 9"/>
          <p:cNvSpPr>
            <a:spLocks/>
          </p:cNvSpPr>
          <p:nvPr/>
        </p:nvSpPr>
        <p:spPr bwMode="auto">
          <a:xfrm rot="-5400000">
            <a:off x="5555456" y="2597944"/>
            <a:ext cx="242888" cy="381000"/>
          </a:xfrm>
          <a:prstGeom prst="leftBrace">
            <a:avLst>
              <a:gd name="adj1" fmla="val 130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4524" name="Text Box 10"/>
          <p:cNvSpPr txBox="1">
            <a:spLocks noChangeArrowheads="1"/>
          </p:cNvSpPr>
          <p:nvPr/>
        </p:nvSpPr>
        <p:spPr bwMode="auto">
          <a:xfrm>
            <a:off x="48006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x</a:t>
            </a:r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55626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4526" name="AutoShape 12"/>
          <p:cNvSpPr>
            <a:spLocks/>
          </p:cNvSpPr>
          <p:nvPr/>
        </p:nvSpPr>
        <p:spPr bwMode="auto">
          <a:xfrm rot="-5400000">
            <a:off x="6431756" y="2102644"/>
            <a:ext cx="242888" cy="1371600"/>
          </a:xfrm>
          <a:prstGeom prst="leftBrace">
            <a:avLst>
              <a:gd name="adj1" fmla="val 470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64527" name="Text Box 13"/>
          <p:cNvSpPr txBox="1">
            <a:spLocks noChangeArrowheads="1"/>
          </p:cNvSpPr>
          <p:nvPr/>
        </p:nvSpPr>
        <p:spPr bwMode="auto">
          <a:xfrm>
            <a:off x="6477000" y="2833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180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515934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377F47-2C00-3B4D-8988-458BDFE57A78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x-none" sz="140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2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x-none" b="1" u="sng" dirty="0">
                    <a:ea typeface="ヒラギノ角ゴ Pro W3" charset="-128"/>
                  </a:rPr>
                  <a:t>Theorem</a:t>
                </a:r>
                <a:r>
                  <a:rPr lang="en-US" altLang="x-none" dirty="0">
                    <a:ea typeface="ヒラギノ角ゴ Pro W3" charset="-128"/>
                  </a:rPr>
                  <a:t>: the following language is not context-free:</a:t>
                </a:r>
              </a:p>
              <a:p>
                <a:pPr algn="ctr">
                  <a:buFontTx/>
                  <a:buNone/>
                </a:pP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L = {xx</a:t>
                </a:r>
                <a:r>
                  <a:rPr lang="en-US" altLang="x-none" baseline="30000" dirty="0">
                    <a:solidFill>
                      <a:schemeClr val="accent2"/>
                    </a:solidFill>
                    <a:ea typeface="ヒラギノ角ゴ Pro W3" charset="-128"/>
                  </a:rPr>
                  <a:t>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: x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{0,1}</a:t>
                </a:r>
                <a:r>
                  <a:rPr lang="en-US" altLang="x-none" baseline="300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*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}.</a:t>
                </a:r>
              </a:p>
              <a:p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Proof: 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let p be the pumping length for L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try w = 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10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can this be pumped?</a:t>
                </a:r>
              </a:p>
            </p:txBody>
          </p:sp>
        </mc:Choice>
        <mc:Fallback xmlns="">
          <p:sp>
            <p:nvSpPr>
              <p:cNvPr id="5427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970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CCC602-327B-8B49-94BE-55E2C628F99E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x-none" sz="140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477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ctr">
                  <a:buFontTx/>
                  <a:buNone/>
                </a:pP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L = {xx</a:t>
                </a:r>
                <a:r>
                  <a:rPr lang="en-US" altLang="x-none" baseline="30000" dirty="0">
                    <a:solidFill>
                      <a:schemeClr val="accent2"/>
                    </a:solidFill>
                    <a:ea typeface="ヒラギノ角ゴ Pro W3" charset="-128"/>
                  </a:rPr>
                  <a:t>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: x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{0,1}</a:t>
                </a:r>
                <a:r>
                  <a:rPr lang="en-US" altLang="x-none" baseline="300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*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}.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try w = 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2p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2p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2p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2p</a:t>
                </a:r>
                <a:endParaRPr lang="en-US" altLang="x-none" dirty="0">
                  <a:solidFill>
                    <a:srgbClr val="FF0000"/>
                  </a:solidFill>
                  <a:ea typeface="ヒラギノ角ゴ Pro W3" charset="-128"/>
                </a:endParaRPr>
              </a:p>
              <a:p>
                <a:pPr lvl="1"/>
                <a:r>
                  <a:rPr lang="en-US" altLang="x-none" dirty="0">
                    <a:ea typeface="ヒラギノ角ゴ Pro W3" charset="-128"/>
                    <a:sym typeface="Symbol" charset="2"/>
                  </a:rPr>
                  <a:t>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uvxyz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, with 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&gt; 0 and 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vxy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≤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p.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case: </a:t>
                </a:r>
                <a:r>
                  <a:rPr lang="en-US" altLang="x-none" dirty="0" err="1">
                    <a:ea typeface="ヒラギノ角ゴ Pro W3" charset="-128"/>
                  </a:rPr>
                  <a:t>vxy</a:t>
                </a:r>
                <a:r>
                  <a:rPr lang="en-US" altLang="x-none" dirty="0">
                    <a:ea typeface="ヒラギノ角ゴ Pro W3" charset="-128"/>
                  </a:rPr>
                  <a:t> in first half. </a:t>
                </a:r>
              </a:p>
              <a:p>
                <a:pPr lvl="2"/>
                <a:r>
                  <a:rPr lang="en-US" altLang="x-none" dirty="0">
                    <a:ea typeface="ヒラギノ角ゴ Pro W3" charset="-128"/>
                  </a:rPr>
                  <a:t>then uv</a:t>
                </a:r>
                <a:r>
                  <a:rPr lang="en-US" altLang="x-none" baseline="30000" dirty="0">
                    <a:ea typeface="ヒラギノ角ゴ Pro W3" charset="-128"/>
                  </a:rPr>
                  <a:t>2</a:t>
                </a:r>
                <a:r>
                  <a:rPr lang="en-US" altLang="x-none" dirty="0">
                    <a:ea typeface="ヒラギノ角ゴ Pro W3" charset="-128"/>
                  </a:rPr>
                  <a:t>xy</a:t>
                </a:r>
                <a:r>
                  <a:rPr lang="en-US" altLang="x-none" baseline="30000" dirty="0">
                    <a:ea typeface="ヒラギノ角ゴ Pro W3" charset="-128"/>
                  </a:rPr>
                  <a:t>2</a:t>
                </a:r>
                <a:r>
                  <a:rPr lang="en-US" altLang="x-none" dirty="0">
                    <a:ea typeface="ヒラギノ角ゴ Pro W3" charset="-128"/>
                  </a:rPr>
                  <a:t>z = 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dirty="0">
                    <a:ea typeface="ヒラギノ角ゴ Pro W3" charset="-128"/>
                  </a:rPr>
                  <a:t>??...?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  <a:r>
                  <a:rPr lang="en-US" altLang="x-none" dirty="0">
                    <a:ea typeface="ヒラギノ角ゴ Pro W3" charset="-128"/>
                  </a:rPr>
                  <a:t>??...?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case: </a:t>
                </a:r>
                <a:r>
                  <a:rPr lang="en-US" altLang="x-none" dirty="0" err="1">
                    <a:ea typeface="ヒラギノ角ゴ Pro W3" charset="-128"/>
                  </a:rPr>
                  <a:t>vxy</a:t>
                </a:r>
                <a:r>
                  <a:rPr lang="en-US" altLang="x-none" dirty="0">
                    <a:ea typeface="ヒラギノ角ゴ Pro W3" charset="-128"/>
                  </a:rPr>
                  <a:t> in second half.</a:t>
                </a:r>
              </a:p>
              <a:p>
                <a:pPr lvl="2"/>
                <a:r>
                  <a:rPr lang="en-US" altLang="x-none" dirty="0">
                    <a:ea typeface="ヒラギノ角ゴ Pro W3" charset="-128"/>
                  </a:rPr>
                  <a:t>then uv</a:t>
                </a:r>
                <a:r>
                  <a:rPr lang="en-US" altLang="x-none" baseline="30000" dirty="0">
                    <a:ea typeface="ヒラギノ角ゴ Pro W3" charset="-128"/>
                  </a:rPr>
                  <a:t>2</a:t>
                </a:r>
                <a:r>
                  <a:rPr lang="en-US" altLang="x-none" dirty="0">
                    <a:ea typeface="ヒラギノ角ゴ Pro W3" charset="-128"/>
                  </a:rPr>
                  <a:t>xy</a:t>
                </a:r>
                <a:r>
                  <a:rPr lang="en-US" altLang="x-none" baseline="30000" dirty="0">
                    <a:ea typeface="ヒラギノ角ゴ Pro W3" charset="-128"/>
                  </a:rPr>
                  <a:t>2</a:t>
                </a:r>
                <a:r>
                  <a:rPr lang="en-US" altLang="x-none" dirty="0">
                    <a:ea typeface="ヒラギノ角ゴ Pro W3" charset="-128"/>
                  </a:rPr>
                  <a:t>z = ??...?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dirty="0">
                    <a:ea typeface="ヒラギノ角ゴ Pro W3" charset="-128"/>
                  </a:rPr>
                  <a:t>??...?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</a:p>
              <a:p>
                <a:pPr lvl="1"/>
                <a:r>
                  <a:rPr lang="en-US" altLang="x-none" dirty="0">
                    <a:ea typeface="ヒラギノ角ゴ Pro W3" charset="-128"/>
                  </a:rPr>
                  <a:t>case: </a:t>
                </a:r>
                <a:r>
                  <a:rPr lang="en-US" altLang="x-none" dirty="0" err="1">
                    <a:ea typeface="ヒラギノ角ゴ Pro W3" charset="-128"/>
                  </a:rPr>
                  <a:t>vxy</a:t>
                </a:r>
                <a:r>
                  <a:rPr lang="en-US" altLang="x-none" dirty="0">
                    <a:ea typeface="ヒラギノ角ゴ Pro W3" charset="-128"/>
                  </a:rPr>
                  <a:t> straddles midpoint</a:t>
                </a:r>
              </a:p>
              <a:p>
                <a:pPr lvl="2"/>
                <a:r>
                  <a:rPr lang="en-US" altLang="x-none" dirty="0">
                    <a:ea typeface="ヒラギノ角ゴ Pro W3" charset="-128"/>
                  </a:rPr>
                  <a:t>then uv</a:t>
                </a:r>
                <a:r>
                  <a:rPr lang="en-US" altLang="x-none" baseline="30000" dirty="0">
                    <a:ea typeface="ヒラギノ角ゴ Pro W3" charset="-128"/>
                  </a:rPr>
                  <a:t>0</a:t>
                </a:r>
                <a:r>
                  <a:rPr lang="en-US" altLang="x-none" dirty="0">
                    <a:ea typeface="ヒラギノ角ゴ Pro W3" charset="-128"/>
                  </a:rPr>
                  <a:t>xy</a:t>
                </a:r>
                <a:r>
                  <a:rPr lang="en-US" altLang="x-none" baseline="30000" dirty="0">
                    <a:ea typeface="ヒラギノ角ゴ Pro W3" charset="-128"/>
                  </a:rPr>
                  <a:t>0</a:t>
                </a:r>
                <a:r>
                  <a:rPr lang="en-US" altLang="x-none" dirty="0">
                    <a:ea typeface="ヒラギノ角ゴ Pro W3" charset="-128"/>
                  </a:rPr>
                  <a:t>z = </a:t>
                </a:r>
                <a:r>
                  <a:rPr lang="en-US" altLang="x-none" dirty="0" err="1">
                    <a:ea typeface="ヒラギノ角ゴ Pro W3" charset="-128"/>
                  </a:rPr>
                  <a:t>uxz</a:t>
                </a:r>
                <a:r>
                  <a:rPr lang="en-US" altLang="x-none" dirty="0">
                    <a:ea typeface="ヒラギノ角ゴ Pro W3" charset="-128"/>
                  </a:rPr>
                  <a:t> = 0</a:t>
                </a:r>
                <a:r>
                  <a:rPr lang="en-US" altLang="x-none" baseline="30000" dirty="0">
                    <a:ea typeface="ヒラギノ角ゴ Pro W3" charset="-128"/>
                  </a:rPr>
                  <a:t>2p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1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i</a:t>
                </a:r>
                <a:r>
                  <a:rPr lang="en-US" altLang="x-none" dirty="0">
                    <a:solidFill>
                      <a:srgbClr val="FF0000"/>
                    </a:solidFill>
                    <a:ea typeface="ヒラギノ角ゴ Pro W3" charset="-128"/>
                  </a:rPr>
                  <a:t>0</a:t>
                </a:r>
                <a:r>
                  <a:rPr lang="en-US" altLang="x-none" baseline="30000" dirty="0">
                    <a:solidFill>
                      <a:srgbClr val="FF0000"/>
                    </a:solidFill>
                    <a:ea typeface="ヒラギノ角ゴ Pro W3" charset="-128"/>
                  </a:rPr>
                  <a:t>j</a:t>
                </a:r>
                <a:r>
                  <a:rPr lang="en-US" altLang="x-none" dirty="0">
                    <a:ea typeface="ヒラギノ角ゴ Pro W3" charset="-128"/>
                  </a:rPr>
                  <a:t>1</a:t>
                </a:r>
                <a:r>
                  <a:rPr lang="en-US" altLang="x-none" baseline="30000" dirty="0">
                    <a:ea typeface="ヒラギノ角ゴ Pro W3" charset="-128"/>
                  </a:rPr>
                  <a:t>2p </a:t>
                </a:r>
                <a:r>
                  <a:rPr lang="en-US" altLang="x-none" dirty="0">
                    <a:ea typeface="ヒラギノ角ゴ Pro W3" charset="-128"/>
                  </a:rPr>
                  <a:t> with </a:t>
                </a:r>
                <a:r>
                  <a:rPr lang="en-US" altLang="x-none" dirty="0" err="1">
                    <a:ea typeface="ヒラギノ角ゴ Pro W3" charset="-128"/>
                  </a:rPr>
                  <a:t>i</a:t>
                </a:r>
                <a:r>
                  <a:rPr lang="en-US" altLang="x-none" dirty="0">
                    <a:ea typeface="ヒラギノ角ゴ Pro W3" charset="-128"/>
                  </a:rPr>
                  <a:t> ≠ 2p or j ≠ 2p </a:t>
                </a:r>
              </a:p>
            </p:txBody>
          </p:sp>
        </mc:Choice>
        <mc:Fallback xmlns="">
          <p:sp>
            <p:nvSpPr>
              <p:cNvPr id="544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t="-1752" r="-444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10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EBAB58-7C95-C94C-B80E-4B2FD59B863A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x-none" sz="140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Pumping Lemma for CFLs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7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609600" indent="-609600">
                  <a:buFontTx/>
                  <a:buNone/>
                </a:pPr>
                <a:r>
                  <a:rPr lang="en-US" altLang="x-none" b="1" u="sng" dirty="0">
                    <a:ea typeface="ヒラギノ角ゴ Pro W3" charset="-128"/>
                  </a:rPr>
                  <a:t>CFL Pumping Lemma</a:t>
                </a:r>
                <a:r>
                  <a:rPr lang="en-US" altLang="x-none" dirty="0">
                    <a:ea typeface="ヒラギノ角ゴ Pro W3" charset="-128"/>
                  </a:rPr>
                  <a:t>: Let L be a CFL.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There exists</a:t>
                </a:r>
                <a:r>
                  <a:rPr lang="en-US" altLang="x-none" dirty="0">
                    <a:ea typeface="ヒラギノ角ゴ Pro W3" charset="-128"/>
                  </a:rPr>
                  <a:t> an integer p (“pumping length”) for which </a:t>
                </a:r>
                <a:r>
                  <a:rPr lang="en-US" altLang="x-none" dirty="0">
                    <a:solidFill>
                      <a:schemeClr val="accent2"/>
                    </a:solidFill>
                    <a:ea typeface="ヒラギノ角ゴ Pro W3" charset="-128"/>
                  </a:rPr>
                  <a:t>every</a:t>
                </a:r>
                <a:r>
                  <a:rPr lang="en-US" altLang="x-none" dirty="0">
                    <a:ea typeface="ヒラギノ角ゴ Pro W3" charset="-128"/>
                  </a:rPr>
                  <a:t> w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 with |w|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≥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 can be written as</a:t>
                </a:r>
              </a:p>
              <a:p>
                <a:pPr marL="609600" indent="-609600" algn="ctr">
                  <a:buFontTx/>
                  <a:buNone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w =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uvxyz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     such that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</a:rPr>
                  <a:t>for every </a:t>
                </a:r>
                <a:r>
                  <a:rPr lang="en-US" altLang="x-none" dirty="0" err="1">
                    <a:ea typeface="ヒラギノ角ゴ Pro W3" charset="-128"/>
                  </a:rPr>
                  <a:t>i</a:t>
                </a:r>
                <a:r>
                  <a:rPr lang="en-US" altLang="x-none" dirty="0">
                    <a:ea typeface="ヒラギノ角ゴ Pro W3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</a:rPr>
                      <m:t>≥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0, 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uv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xy</a:t>
                </a:r>
                <a:r>
                  <a:rPr lang="en-US" altLang="x-none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z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L , and 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&gt; 0, and</a:t>
                </a:r>
              </a:p>
              <a:p>
                <a:pPr marL="990600" lvl="1" indent="-533400">
                  <a:buFontTx/>
                  <a:buAutoNum type="arabicPeriod"/>
                </a:pP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</a:t>
                </a:r>
                <a:r>
                  <a:rPr lang="en-US" altLang="x-none" dirty="0" err="1">
                    <a:ea typeface="ヒラギノ角ゴ Pro W3" charset="-128"/>
                    <a:sym typeface="Symbol" charset="2"/>
                  </a:rPr>
                  <a:t>vxy</a:t>
                </a:r>
                <a:r>
                  <a:rPr lang="en-US" altLang="x-none" dirty="0">
                    <a:ea typeface="ヒラギノ角ゴ Pro W3" charset="-128"/>
                    <a:sym typeface="Symbol" charset="2"/>
                  </a:rPr>
                  <a:t>|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≤ 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p.</a:t>
                </a:r>
                <a:endParaRPr lang="en-US" altLang="x-none" dirty="0"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5837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261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383804-EEA4-7040-A789-D55A63471A5A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x-none" sz="140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66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1066800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en-US" altLang="x-none" b="1" u="sng" dirty="0">
                    <a:ea typeface="ヒラギノ角ゴ Pro W3" charset="-128"/>
                  </a:rPr>
                  <a:t>Proof</a:t>
                </a:r>
                <a:r>
                  <a:rPr lang="en-US" altLang="x-none" dirty="0">
                    <a:ea typeface="ヒラギノ角ゴ Pro W3" charset="-128"/>
                  </a:rPr>
                  <a:t>: consider a parse tree for a very long string w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charset="0"/>
                        <a:ea typeface="ヒラギノ角ゴ Pro W3" charset="-128"/>
                      </a:rPr>
                      <m:t>∈</m:t>
                    </m:r>
                  </m:oMath>
                </a14:m>
                <a:r>
                  <a:rPr lang="en-US" altLang="x-none" dirty="0">
                    <a:ea typeface="ヒラギノ角ゴ Pro W3" charset="-128"/>
                    <a:sym typeface="Symbol" charset="2"/>
                  </a:rPr>
                  <a:t> L:</a:t>
                </a:r>
              </a:p>
            </p:txBody>
          </p:sp>
        </mc:Choice>
        <mc:Fallback xmlns="">
          <p:sp>
            <p:nvSpPr>
              <p:cNvPr id="7066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1066800"/>
              </a:xfrm>
              <a:blipFill rotWithShape="0">
                <a:blip r:embed="rId3"/>
                <a:stretch>
                  <a:fillRect l="-1852" t="-7429" b="-18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6820" name="Text Box 4"/>
          <p:cNvSpPr txBox="1">
            <a:spLocks noChangeArrowheads="1"/>
          </p:cNvSpPr>
          <p:nvPr/>
        </p:nvSpPr>
        <p:spPr bwMode="auto">
          <a:xfrm>
            <a:off x="5562600" y="2362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3276600" y="3048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4191000" y="3048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B</a:t>
            </a:r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7086600" y="3048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C</a:t>
            </a:r>
          </a:p>
        </p:txBody>
      </p:sp>
      <p:cxnSp>
        <p:nvCxnSpPr>
          <p:cNvPr id="70666" name="AutoShape 8"/>
          <p:cNvCxnSpPr>
            <a:cxnSpLocks noChangeShapeType="1"/>
            <a:stCxn id="546820" idx="2"/>
            <a:endCxn id="70663" idx="0"/>
          </p:cNvCxnSpPr>
          <p:nvPr/>
        </p:nvCxnSpPr>
        <p:spPr bwMode="auto">
          <a:xfrm flipH="1">
            <a:off x="3467100" y="2819400"/>
            <a:ext cx="22860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67" name="AutoShape 9"/>
          <p:cNvCxnSpPr>
            <a:cxnSpLocks noChangeShapeType="1"/>
            <a:stCxn id="546820" idx="2"/>
            <a:endCxn id="70664" idx="0"/>
          </p:cNvCxnSpPr>
          <p:nvPr/>
        </p:nvCxnSpPr>
        <p:spPr bwMode="auto">
          <a:xfrm flipH="1">
            <a:off x="4381500" y="2819400"/>
            <a:ext cx="1371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6826" name="AutoShape 10"/>
          <p:cNvCxnSpPr>
            <a:cxnSpLocks noChangeShapeType="1"/>
            <a:stCxn id="546820" idx="2"/>
            <a:endCxn id="546823" idx="0"/>
          </p:cNvCxnSpPr>
          <p:nvPr/>
        </p:nvCxnSpPr>
        <p:spPr bwMode="auto">
          <a:xfrm>
            <a:off x="5753100" y="2819400"/>
            <a:ext cx="15240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69" name="Text Box 11"/>
          <p:cNvSpPr txBox="1">
            <a:spLocks noChangeArrowheads="1"/>
          </p:cNvSpPr>
          <p:nvPr/>
        </p:nvSpPr>
        <p:spPr bwMode="auto">
          <a:xfrm>
            <a:off x="5486400" y="289560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800"/>
              <a:t>. . .</a:t>
            </a:r>
          </a:p>
        </p:txBody>
      </p:sp>
      <p:sp>
        <p:nvSpPr>
          <p:cNvPr id="70670" name="Text Box 12"/>
          <p:cNvSpPr txBox="1">
            <a:spLocks noChangeArrowheads="1"/>
          </p:cNvSpPr>
          <p:nvPr/>
        </p:nvSpPr>
        <p:spPr bwMode="auto">
          <a:xfrm>
            <a:off x="12192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0671" name="Text Box 13"/>
          <p:cNvSpPr txBox="1">
            <a:spLocks noChangeArrowheads="1"/>
          </p:cNvSpPr>
          <p:nvPr/>
        </p:nvSpPr>
        <p:spPr bwMode="auto">
          <a:xfrm>
            <a:off x="21336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D</a:t>
            </a:r>
          </a:p>
        </p:txBody>
      </p:sp>
      <p:sp>
        <p:nvSpPr>
          <p:cNvPr id="70672" name="Text Box 14"/>
          <p:cNvSpPr txBox="1">
            <a:spLocks noChangeArrowheads="1"/>
          </p:cNvSpPr>
          <p:nvPr/>
        </p:nvSpPr>
        <p:spPr bwMode="auto">
          <a:xfrm>
            <a:off x="34290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cxnSp>
        <p:nvCxnSpPr>
          <p:cNvPr id="70673" name="AutoShape 15"/>
          <p:cNvCxnSpPr>
            <a:cxnSpLocks noChangeShapeType="1"/>
            <a:stCxn id="70663" idx="2"/>
            <a:endCxn id="70670" idx="0"/>
          </p:cNvCxnSpPr>
          <p:nvPr/>
        </p:nvCxnSpPr>
        <p:spPr bwMode="auto">
          <a:xfrm flipH="1">
            <a:off x="1409700" y="3505200"/>
            <a:ext cx="20574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4" name="AutoShape 16"/>
          <p:cNvCxnSpPr>
            <a:cxnSpLocks noChangeShapeType="1"/>
            <a:stCxn id="70663" idx="2"/>
            <a:endCxn id="70671" idx="0"/>
          </p:cNvCxnSpPr>
          <p:nvPr/>
        </p:nvCxnSpPr>
        <p:spPr bwMode="auto">
          <a:xfrm flipH="1">
            <a:off x="2324100" y="3505200"/>
            <a:ext cx="11430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75" name="AutoShape 17"/>
          <p:cNvCxnSpPr>
            <a:cxnSpLocks noChangeShapeType="1"/>
            <a:stCxn id="70663" idx="2"/>
            <a:endCxn id="70672" idx="0"/>
          </p:cNvCxnSpPr>
          <p:nvPr/>
        </p:nvCxnSpPr>
        <p:spPr bwMode="auto">
          <a:xfrm>
            <a:off x="3467100" y="3505200"/>
            <a:ext cx="1524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76" name="Text Box 18"/>
          <p:cNvSpPr txBox="1">
            <a:spLocks noChangeArrowheads="1"/>
          </p:cNvSpPr>
          <p:nvPr/>
        </p:nvSpPr>
        <p:spPr bwMode="auto">
          <a:xfrm>
            <a:off x="2819400" y="358140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800"/>
              <a:t>. . .</a:t>
            </a:r>
          </a:p>
        </p:txBody>
      </p:sp>
      <p:sp>
        <p:nvSpPr>
          <p:cNvPr id="70677" name="Text Box 19"/>
          <p:cNvSpPr txBox="1">
            <a:spLocks noChangeArrowheads="1"/>
          </p:cNvSpPr>
          <p:nvPr/>
        </p:nvSpPr>
        <p:spPr bwMode="auto">
          <a:xfrm>
            <a:off x="39624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C</a:t>
            </a:r>
          </a:p>
        </p:txBody>
      </p:sp>
      <p:sp>
        <p:nvSpPr>
          <p:cNvPr id="70678" name="Text Box 20"/>
          <p:cNvSpPr txBox="1">
            <a:spLocks noChangeArrowheads="1"/>
          </p:cNvSpPr>
          <p:nvPr/>
        </p:nvSpPr>
        <p:spPr bwMode="auto">
          <a:xfrm>
            <a:off x="44958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cxnSp>
        <p:nvCxnSpPr>
          <p:cNvPr id="70679" name="AutoShape 21"/>
          <p:cNvCxnSpPr>
            <a:cxnSpLocks noChangeShapeType="1"/>
            <a:stCxn id="70664" idx="2"/>
            <a:endCxn id="70677" idx="0"/>
          </p:cNvCxnSpPr>
          <p:nvPr/>
        </p:nvCxnSpPr>
        <p:spPr bwMode="auto">
          <a:xfrm flipH="1">
            <a:off x="4152900" y="35052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80" name="AutoShape 22"/>
          <p:cNvCxnSpPr>
            <a:cxnSpLocks noChangeShapeType="1"/>
            <a:stCxn id="70664" idx="2"/>
            <a:endCxn id="70678" idx="0"/>
          </p:cNvCxnSpPr>
          <p:nvPr/>
        </p:nvCxnSpPr>
        <p:spPr bwMode="auto">
          <a:xfrm>
            <a:off x="4381500" y="35052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81" name="Text Box 23"/>
          <p:cNvSpPr txBox="1">
            <a:spLocks noChangeArrowheads="1"/>
          </p:cNvSpPr>
          <p:nvPr/>
        </p:nvSpPr>
        <p:spPr bwMode="auto">
          <a:xfrm>
            <a:off x="51054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546840" name="Text Box 24"/>
          <p:cNvSpPr txBox="1">
            <a:spLocks noChangeArrowheads="1"/>
          </p:cNvSpPr>
          <p:nvPr/>
        </p:nvSpPr>
        <p:spPr bwMode="auto">
          <a:xfrm>
            <a:off x="60198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0683" name="Text Box 25"/>
          <p:cNvSpPr txBox="1">
            <a:spLocks noChangeArrowheads="1"/>
          </p:cNvSpPr>
          <p:nvPr/>
        </p:nvSpPr>
        <p:spPr bwMode="auto">
          <a:xfrm>
            <a:off x="73152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B</a:t>
            </a:r>
          </a:p>
        </p:txBody>
      </p:sp>
      <p:cxnSp>
        <p:nvCxnSpPr>
          <p:cNvPr id="70684" name="AutoShape 26"/>
          <p:cNvCxnSpPr>
            <a:cxnSpLocks noChangeShapeType="1"/>
            <a:stCxn id="546823" idx="2"/>
            <a:endCxn id="70681" idx="0"/>
          </p:cNvCxnSpPr>
          <p:nvPr/>
        </p:nvCxnSpPr>
        <p:spPr bwMode="auto">
          <a:xfrm flipH="1">
            <a:off x="5295900" y="3505200"/>
            <a:ext cx="19812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6843" name="AutoShape 27"/>
          <p:cNvCxnSpPr>
            <a:cxnSpLocks noChangeShapeType="1"/>
            <a:stCxn id="546823" idx="2"/>
            <a:endCxn id="546840" idx="0"/>
          </p:cNvCxnSpPr>
          <p:nvPr/>
        </p:nvCxnSpPr>
        <p:spPr bwMode="auto">
          <a:xfrm flipH="1">
            <a:off x="6210300" y="3505200"/>
            <a:ext cx="1066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86" name="AutoShape 28"/>
          <p:cNvCxnSpPr>
            <a:cxnSpLocks noChangeShapeType="1"/>
            <a:stCxn id="546823" idx="2"/>
            <a:endCxn id="70683" idx="0"/>
          </p:cNvCxnSpPr>
          <p:nvPr/>
        </p:nvCxnSpPr>
        <p:spPr bwMode="auto">
          <a:xfrm>
            <a:off x="7277100" y="35052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87" name="Text Box 29"/>
          <p:cNvSpPr txBox="1">
            <a:spLocks noChangeArrowheads="1"/>
          </p:cNvSpPr>
          <p:nvPr/>
        </p:nvSpPr>
        <p:spPr bwMode="auto">
          <a:xfrm>
            <a:off x="6705600" y="358140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800"/>
              <a:t>. . .</a:t>
            </a:r>
          </a:p>
        </p:txBody>
      </p:sp>
      <p:sp>
        <p:nvSpPr>
          <p:cNvPr id="70688" name="Text Box 30"/>
          <p:cNvSpPr txBox="1">
            <a:spLocks noChangeArrowheads="1"/>
          </p:cNvSpPr>
          <p:nvPr/>
        </p:nvSpPr>
        <p:spPr bwMode="auto">
          <a:xfrm>
            <a:off x="19050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0689" name="Text Box 31"/>
          <p:cNvSpPr txBox="1">
            <a:spLocks noChangeArrowheads="1"/>
          </p:cNvSpPr>
          <p:nvPr/>
        </p:nvSpPr>
        <p:spPr bwMode="auto">
          <a:xfrm>
            <a:off x="24384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C</a:t>
            </a:r>
          </a:p>
        </p:txBody>
      </p:sp>
      <p:cxnSp>
        <p:nvCxnSpPr>
          <p:cNvPr id="70690" name="AutoShape 32"/>
          <p:cNvCxnSpPr>
            <a:cxnSpLocks noChangeShapeType="1"/>
            <a:stCxn id="70671" idx="2"/>
            <a:endCxn id="70688" idx="0"/>
          </p:cNvCxnSpPr>
          <p:nvPr/>
        </p:nvCxnSpPr>
        <p:spPr bwMode="auto">
          <a:xfrm flipH="1">
            <a:off x="2095500" y="41910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91" name="AutoShape 33"/>
          <p:cNvCxnSpPr>
            <a:cxnSpLocks noChangeShapeType="1"/>
            <a:stCxn id="70671" idx="2"/>
            <a:endCxn id="70689" idx="0"/>
          </p:cNvCxnSpPr>
          <p:nvPr/>
        </p:nvCxnSpPr>
        <p:spPr bwMode="auto">
          <a:xfrm>
            <a:off x="2324100" y="41910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92" name="Text Box 34"/>
          <p:cNvSpPr txBox="1">
            <a:spLocks noChangeArrowheads="1"/>
          </p:cNvSpPr>
          <p:nvPr/>
        </p:nvSpPr>
        <p:spPr bwMode="auto">
          <a:xfrm>
            <a:off x="22098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70693" name="Text Box 35"/>
          <p:cNvSpPr txBox="1">
            <a:spLocks noChangeArrowheads="1"/>
          </p:cNvSpPr>
          <p:nvPr/>
        </p:nvSpPr>
        <p:spPr bwMode="auto">
          <a:xfrm>
            <a:off x="27432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cxnSp>
        <p:nvCxnSpPr>
          <p:cNvPr id="70694" name="AutoShape 36"/>
          <p:cNvCxnSpPr>
            <a:cxnSpLocks noChangeShapeType="1"/>
            <a:stCxn id="70689" idx="2"/>
            <a:endCxn id="70692" idx="0"/>
          </p:cNvCxnSpPr>
          <p:nvPr/>
        </p:nvCxnSpPr>
        <p:spPr bwMode="auto">
          <a:xfrm flipH="1">
            <a:off x="2400300" y="48768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95" name="AutoShape 37"/>
          <p:cNvCxnSpPr>
            <a:cxnSpLocks noChangeShapeType="1"/>
            <a:stCxn id="70689" idx="2"/>
            <a:endCxn id="70693" idx="0"/>
          </p:cNvCxnSpPr>
          <p:nvPr/>
        </p:nvCxnSpPr>
        <p:spPr bwMode="auto">
          <a:xfrm>
            <a:off x="2628900" y="48768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696" name="Text Box 38"/>
          <p:cNvSpPr txBox="1">
            <a:spLocks noChangeArrowheads="1"/>
          </p:cNvSpPr>
          <p:nvPr/>
        </p:nvSpPr>
        <p:spPr bwMode="auto">
          <a:xfrm>
            <a:off x="37338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0697" name="Text Box 39"/>
          <p:cNvSpPr txBox="1">
            <a:spLocks noChangeArrowheads="1"/>
          </p:cNvSpPr>
          <p:nvPr/>
        </p:nvSpPr>
        <p:spPr bwMode="auto">
          <a:xfrm>
            <a:off x="42672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D</a:t>
            </a:r>
          </a:p>
        </p:txBody>
      </p:sp>
      <p:cxnSp>
        <p:nvCxnSpPr>
          <p:cNvPr id="70698" name="AutoShape 40"/>
          <p:cNvCxnSpPr>
            <a:cxnSpLocks noChangeShapeType="1"/>
            <a:stCxn id="70677" idx="2"/>
            <a:endCxn id="70696" idx="0"/>
          </p:cNvCxnSpPr>
          <p:nvPr/>
        </p:nvCxnSpPr>
        <p:spPr bwMode="auto">
          <a:xfrm flipH="1">
            <a:off x="3924300" y="41910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699" name="AutoShape 41"/>
          <p:cNvCxnSpPr>
            <a:cxnSpLocks noChangeShapeType="1"/>
            <a:stCxn id="70677" idx="2"/>
            <a:endCxn id="70697" idx="0"/>
          </p:cNvCxnSpPr>
          <p:nvPr/>
        </p:nvCxnSpPr>
        <p:spPr bwMode="auto">
          <a:xfrm>
            <a:off x="4152900" y="41910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6858" name="Text Box 42"/>
          <p:cNvSpPr txBox="1">
            <a:spLocks noChangeArrowheads="1"/>
          </p:cNvSpPr>
          <p:nvPr/>
        </p:nvSpPr>
        <p:spPr bwMode="auto">
          <a:xfrm>
            <a:off x="57912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D</a:t>
            </a:r>
          </a:p>
        </p:txBody>
      </p:sp>
      <p:sp>
        <p:nvSpPr>
          <p:cNvPr id="70701" name="Text Box 43"/>
          <p:cNvSpPr txBox="1">
            <a:spLocks noChangeArrowheads="1"/>
          </p:cNvSpPr>
          <p:nvPr/>
        </p:nvSpPr>
        <p:spPr bwMode="auto">
          <a:xfrm>
            <a:off x="63246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C</a:t>
            </a:r>
          </a:p>
        </p:txBody>
      </p:sp>
      <p:cxnSp>
        <p:nvCxnSpPr>
          <p:cNvPr id="546860" name="AutoShape 44"/>
          <p:cNvCxnSpPr>
            <a:cxnSpLocks noChangeShapeType="1"/>
            <a:stCxn id="546840" idx="2"/>
            <a:endCxn id="546858" idx="0"/>
          </p:cNvCxnSpPr>
          <p:nvPr/>
        </p:nvCxnSpPr>
        <p:spPr bwMode="auto">
          <a:xfrm flipH="1">
            <a:off x="5981700" y="41910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703" name="AutoShape 45"/>
          <p:cNvCxnSpPr>
            <a:cxnSpLocks noChangeShapeType="1"/>
            <a:stCxn id="546840" idx="2"/>
            <a:endCxn id="70701" idx="0"/>
          </p:cNvCxnSpPr>
          <p:nvPr/>
        </p:nvCxnSpPr>
        <p:spPr bwMode="auto">
          <a:xfrm>
            <a:off x="6210300" y="41910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04" name="Text Box 46"/>
          <p:cNvSpPr txBox="1">
            <a:spLocks noChangeArrowheads="1"/>
          </p:cNvSpPr>
          <p:nvPr/>
        </p:nvSpPr>
        <p:spPr bwMode="auto">
          <a:xfrm>
            <a:off x="55626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B</a:t>
            </a:r>
          </a:p>
        </p:txBody>
      </p:sp>
      <p:sp>
        <p:nvSpPr>
          <p:cNvPr id="546863" name="Text Box 47"/>
          <p:cNvSpPr txBox="1">
            <a:spLocks noChangeArrowheads="1"/>
          </p:cNvSpPr>
          <p:nvPr/>
        </p:nvSpPr>
        <p:spPr bwMode="auto">
          <a:xfrm>
            <a:off x="60960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70706" name="AutoShape 48"/>
          <p:cNvCxnSpPr>
            <a:cxnSpLocks noChangeShapeType="1"/>
            <a:stCxn id="546858" idx="2"/>
            <a:endCxn id="70704" idx="0"/>
          </p:cNvCxnSpPr>
          <p:nvPr/>
        </p:nvCxnSpPr>
        <p:spPr bwMode="auto">
          <a:xfrm flipH="1">
            <a:off x="5753100" y="48768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6865" name="AutoShape 49"/>
          <p:cNvCxnSpPr>
            <a:cxnSpLocks noChangeShapeType="1"/>
            <a:stCxn id="546858" idx="2"/>
            <a:endCxn id="546863" idx="0"/>
          </p:cNvCxnSpPr>
          <p:nvPr/>
        </p:nvCxnSpPr>
        <p:spPr bwMode="auto">
          <a:xfrm>
            <a:off x="5981700" y="48768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08" name="Text Box 50"/>
          <p:cNvSpPr txBox="1">
            <a:spLocks noChangeArrowheads="1"/>
          </p:cNvSpPr>
          <p:nvPr/>
        </p:nvSpPr>
        <p:spPr bwMode="auto">
          <a:xfrm>
            <a:off x="70866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B</a:t>
            </a:r>
          </a:p>
        </p:txBody>
      </p:sp>
      <p:sp>
        <p:nvSpPr>
          <p:cNvPr id="70709" name="Text Box 51"/>
          <p:cNvSpPr txBox="1">
            <a:spLocks noChangeArrowheads="1"/>
          </p:cNvSpPr>
          <p:nvPr/>
        </p:nvSpPr>
        <p:spPr bwMode="auto">
          <a:xfrm>
            <a:off x="76200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70710" name="AutoShape 52"/>
          <p:cNvCxnSpPr>
            <a:cxnSpLocks noChangeShapeType="1"/>
            <a:stCxn id="70683" idx="2"/>
            <a:endCxn id="70708" idx="0"/>
          </p:cNvCxnSpPr>
          <p:nvPr/>
        </p:nvCxnSpPr>
        <p:spPr bwMode="auto">
          <a:xfrm flipH="1">
            <a:off x="7277100" y="41910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711" name="AutoShape 53"/>
          <p:cNvCxnSpPr>
            <a:cxnSpLocks noChangeShapeType="1"/>
            <a:stCxn id="70683" idx="2"/>
            <a:endCxn id="70709" idx="0"/>
          </p:cNvCxnSpPr>
          <p:nvPr/>
        </p:nvCxnSpPr>
        <p:spPr bwMode="auto">
          <a:xfrm>
            <a:off x="7505700" y="4191000"/>
            <a:ext cx="3048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12" name="Text Box 54"/>
          <p:cNvSpPr txBox="1">
            <a:spLocks noChangeArrowheads="1"/>
          </p:cNvSpPr>
          <p:nvPr/>
        </p:nvSpPr>
        <p:spPr bwMode="auto">
          <a:xfrm>
            <a:off x="1219200" y="4343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70713" name="AutoShape 55"/>
          <p:cNvCxnSpPr>
            <a:cxnSpLocks noChangeShapeType="1"/>
            <a:stCxn id="70670" idx="2"/>
            <a:endCxn id="70712" idx="0"/>
          </p:cNvCxnSpPr>
          <p:nvPr/>
        </p:nvCxnSpPr>
        <p:spPr bwMode="auto">
          <a:xfrm>
            <a:off x="1409700" y="41910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14" name="Text Box 56"/>
          <p:cNvSpPr txBox="1">
            <a:spLocks noChangeArrowheads="1"/>
          </p:cNvSpPr>
          <p:nvPr/>
        </p:nvSpPr>
        <p:spPr bwMode="auto">
          <a:xfrm>
            <a:off x="1752600" y="4953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15" name="AutoShape 57"/>
          <p:cNvCxnSpPr>
            <a:cxnSpLocks noChangeShapeType="1"/>
            <a:stCxn id="70688" idx="2"/>
            <a:endCxn id="70714" idx="0"/>
          </p:cNvCxnSpPr>
          <p:nvPr/>
        </p:nvCxnSpPr>
        <p:spPr bwMode="auto">
          <a:xfrm flipH="1">
            <a:off x="1943100" y="4876800"/>
            <a:ext cx="152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16" name="Text Box 58"/>
          <p:cNvSpPr txBox="1">
            <a:spLocks noChangeArrowheads="1"/>
          </p:cNvSpPr>
          <p:nvPr/>
        </p:nvSpPr>
        <p:spPr bwMode="auto">
          <a:xfrm>
            <a:off x="2209800" y="571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70717" name="AutoShape 59"/>
          <p:cNvCxnSpPr>
            <a:cxnSpLocks noChangeShapeType="1"/>
            <a:stCxn id="70692" idx="2"/>
            <a:endCxn id="70716" idx="0"/>
          </p:cNvCxnSpPr>
          <p:nvPr/>
        </p:nvCxnSpPr>
        <p:spPr bwMode="auto">
          <a:xfrm>
            <a:off x="2400300" y="55626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18" name="Text Box 60"/>
          <p:cNvSpPr txBox="1">
            <a:spLocks noChangeArrowheads="1"/>
          </p:cNvSpPr>
          <p:nvPr/>
        </p:nvSpPr>
        <p:spPr bwMode="auto">
          <a:xfrm>
            <a:off x="2743200" y="571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70719" name="AutoShape 61"/>
          <p:cNvCxnSpPr>
            <a:cxnSpLocks noChangeShapeType="1"/>
            <a:stCxn id="70693" idx="2"/>
            <a:endCxn id="70718" idx="0"/>
          </p:cNvCxnSpPr>
          <p:nvPr/>
        </p:nvCxnSpPr>
        <p:spPr bwMode="auto">
          <a:xfrm>
            <a:off x="2933700" y="55626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20" name="Text Box 62"/>
          <p:cNvSpPr txBox="1">
            <a:spLocks noChangeArrowheads="1"/>
          </p:cNvSpPr>
          <p:nvPr/>
        </p:nvSpPr>
        <p:spPr bwMode="auto">
          <a:xfrm>
            <a:off x="3276600" y="4419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21" name="AutoShape 63"/>
          <p:cNvCxnSpPr>
            <a:cxnSpLocks noChangeShapeType="1"/>
            <a:stCxn id="70672" idx="2"/>
            <a:endCxn id="70720" idx="0"/>
          </p:cNvCxnSpPr>
          <p:nvPr/>
        </p:nvCxnSpPr>
        <p:spPr bwMode="auto">
          <a:xfrm flipH="1">
            <a:off x="3467100" y="4191000"/>
            <a:ext cx="1524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22" name="Text Box 64"/>
          <p:cNvSpPr txBox="1">
            <a:spLocks noChangeArrowheads="1"/>
          </p:cNvSpPr>
          <p:nvPr/>
        </p:nvSpPr>
        <p:spPr bwMode="auto">
          <a:xfrm>
            <a:off x="37338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23" name="AutoShape 65"/>
          <p:cNvCxnSpPr>
            <a:cxnSpLocks noChangeShapeType="1"/>
            <a:stCxn id="70696" idx="2"/>
            <a:endCxn id="70722" idx="0"/>
          </p:cNvCxnSpPr>
          <p:nvPr/>
        </p:nvCxnSpPr>
        <p:spPr bwMode="auto">
          <a:xfrm>
            <a:off x="3924300" y="4876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24" name="Text Box 66"/>
          <p:cNvSpPr txBox="1">
            <a:spLocks noChangeArrowheads="1"/>
          </p:cNvSpPr>
          <p:nvPr/>
        </p:nvSpPr>
        <p:spPr bwMode="auto">
          <a:xfrm>
            <a:off x="4267200" y="510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25" name="AutoShape 67"/>
          <p:cNvCxnSpPr>
            <a:cxnSpLocks noChangeShapeType="1"/>
            <a:stCxn id="70697" idx="2"/>
            <a:endCxn id="70724" idx="0"/>
          </p:cNvCxnSpPr>
          <p:nvPr/>
        </p:nvCxnSpPr>
        <p:spPr bwMode="auto">
          <a:xfrm>
            <a:off x="4457700" y="4876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26" name="Text Box 68"/>
          <p:cNvSpPr txBox="1">
            <a:spLocks noChangeArrowheads="1"/>
          </p:cNvSpPr>
          <p:nvPr/>
        </p:nvSpPr>
        <p:spPr bwMode="auto">
          <a:xfrm>
            <a:off x="4648200" y="4495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70727" name="AutoShape 69"/>
          <p:cNvCxnSpPr>
            <a:cxnSpLocks noChangeShapeType="1"/>
            <a:stCxn id="70678" idx="2"/>
            <a:endCxn id="70726" idx="0"/>
          </p:cNvCxnSpPr>
          <p:nvPr/>
        </p:nvCxnSpPr>
        <p:spPr bwMode="auto">
          <a:xfrm>
            <a:off x="4686300" y="4191000"/>
            <a:ext cx="152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28" name="Text Box 70"/>
          <p:cNvSpPr txBox="1">
            <a:spLocks noChangeArrowheads="1"/>
          </p:cNvSpPr>
          <p:nvPr/>
        </p:nvSpPr>
        <p:spPr bwMode="auto">
          <a:xfrm>
            <a:off x="5105400" y="4495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29" name="AutoShape 71"/>
          <p:cNvCxnSpPr>
            <a:cxnSpLocks noChangeShapeType="1"/>
            <a:stCxn id="70681" idx="2"/>
            <a:endCxn id="70728" idx="0"/>
          </p:cNvCxnSpPr>
          <p:nvPr/>
        </p:nvCxnSpPr>
        <p:spPr bwMode="auto">
          <a:xfrm>
            <a:off x="5295900" y="4191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30" name="Text Box 72"/>
          <p:cNvSpPr txBox="1">
            <a:spLocks noChangeArrowheads="1"/>
          </p:cNvSpPr>
          <p:nvPr/>
        </p:nvSpPr>
        <p:spPr bwMode="auto">
          <a:xfrm>
            <a:off x="5562600" y="571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31" name="AutoShape 73"/>
          <p:cNvCxnSpPr>
            <a:cxnSpLocks noChangeShapeType="1"/>
            <a:stCxn id="70704" idx="2"/>
            <a:endCxn id="70730" idx="0"/>
          </p:cNvCxnSpPr>
          <p:nvPr/>
        </p:nvCxnSpPr>
        <p:spPr bwMode="auto">
          <a:xfrm>
            <a:off x="5753100" y="55626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6890" name="Text Box 74"/>
          <p:cNvSpPr txBox="1">
            <a:spLocks noChangeArrowheads="1"/>
          </p:cNvSpPr>
          <p:nvPr/>
        </p:nvSpPr>
        <p:spPr bwMode="auto">
          <a:xfrm>
            <a:off x="6096000" y="571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a</a:t>
            </a:r>
          </a:p>
        </p:txBody>
      </p:sp>
      <p:cxnSp>
        <p:nvCxnSpPr>
          <p:cNvPr id="546891" name="AutoShape 75"/>
          <p:cNvCxnSpPr>
            <a:cxnSpLocks noChangeShapeType="1"/>
            <a:stCxn id="546863" idx="2"/>
            <a:endCxn id="546890" idx="0"/>
          </p:cNvCxnSpPr>
          <p:nvPr/>
        </p:nvCxnSpPr>
        <p:spPr bwMode="auto">
          <a:xfrm>
            <a:off x="6286500" y="55626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34" name="Text Box 76"/>
          <p:cNvSpPr txBox="1">
            <a:spLocks noChangeArrowheads="1"/>
          </p:cNvSpPr>
          <p:nvPr/>
        </p:nvSpPr>
        <p:spPr bwMode="auto">
          <a:xfrm>
            <a:off x="6477000" y="5181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35" name="AutoShape 77"/>
          <p:cNvCxnSpPr>
            <a:cxnSpLocks noChangeShapeType="1"/>
            <a:stCxn id="70701" idx="2"/>
            <a:endCxn id="70734" idx="0"/>
          </p:cNvCxnSpPr>
          <p:nvPr/>
        </p:nvCxnSpPr>
        <p:spPr bwMode="auto">
          <a:xfrm>
            <a:off x="6515100" y="4876800"/>
            <a:ext cx="152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36" name="Text Box 78"/>
          <p:cNvSpPr txBox="1">
            <a:spLocks noChangeArrowheads="1"/>
          </p:cNvSpPr>
          <p:nvPr/>
        </p:nvSpPr>
        <p:spPr bwMode="auto">
          <a:xfrm>
            <a:off x="7086600" y="5181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37" name="AutoShape 79"/>
          <p:cNvCxnSpPr>
            <a:cxnSpLocks noChangeShapeType="1"/>
            <a:stCxn id="70708" idx="2"/>
            <a:endCxn id="70736" idx="0"/>
          </p:cNvCxnSpPr>
          <p:nvPr/>
        </p:nvCxnSpPr>
        <p:spPr bwMode="auto">
          <a:xfrm>
            <a:off x="7277100" y="4876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738" name="Text Box 80"/>
          <p:cNvSpPr txBox="1">
            <a:spLocks noChangeArrowheads="1"/>
          </p:cNvSpPr>
          <p:nvPr/>
        </p:nvSpPr>
        <p:spPr bwMode="auto">
          <a:xfrm>
            <a:off x="7620000" y="5181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70739" name="AutoShape 81"/>
          <p:cNvCxnSpPr>
            <a:cxnSpLocks noChangeShapeType="1"/>
            <a:stCxn id="70709" idx="2"/>
            <a:endCxn id="70738" idx="0"/>
          </p:cNvCxnSpPr>
          <p:nvPr/>
        </p:nvCxnSpPr>
        <p:spPr bwMode="auto">
          <a:xfrm>
            <a:off x="7810500" y="4876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6898" name="AutoShape 82"/>
          <p:cNvSpPr>
            <a:spLocks/>
          </p:cNvSpPr>
          <p:nvPr/>
        </p:nvSpPr>
        <p:spPr bwMode="auto">
          <a:xfrm>
            <a:off x="7315200" y="2286000"/>
            <a:ext cx="1524000" cy="533400"/>
          </a:xfrm>
          <a:prstGeom prst="borderCallout1">
            <a:avLst>
              <a:gd name="adj1" fmla="val 21431"/>
              <a:gd name="adj2" fmla="val -5000"/>
              <a:gd name="adj3" fmla="val 265181"/>
              <a:gd name="adj4" fmla="val -659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2400"/>
              <a:t>long path</a:t>
            </a:r>
          </a:p>
        </p:txBody>
      </p:sp>
      <p:sp>
        <p:nvSpPr>
          <p:cNvPr id="546899" name="Text Box 83"/>
          <p:cNvSpPr txBox="1">
            <a:spLocks noChangeArrowheads="1"/>
          </p:cNvSpPr>
          <p:nvPr/>
        </p:nvSpPr>
        <p:spPr bwMode="auto">
          <a:xfrm>
            <a:off x="1752600" y="5264150"/>
            <a:ext cx="35052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some non-terminal must repeat on long path</a:t>
            </a:r>
          </a:p>
        </p:txBody>
      </p:sp>
    </p:spTree>
    <p:extLst>
      <p:ext uri="{BB962C8B-B14F-4D97-AF65-F5344CB8AC3E}">
        <p14:creationId xmlns:p14="http://schemas.microsoft.com/office/powerpoint/2010/main" val="10002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5468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468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546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5468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5468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5468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5468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5468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5468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5468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indefinite"/>
                                        <p:tgtEl>
                                          <p:spTgt spid="5468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54684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54684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54684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0" grpId="0"/>
      <p:bldP spid="546823" grpId="0"/>
      <p:bldP spid="546840" grpId="0"/>
      <p:bldP spid="546840" grpId="1"/>
      <p:bldP spid="546858" grpId="0"/>
      <p:bldP spid="546863" grpId="0"/>
      <p:bldP spid="546863" grpId="1"/>
      <p:bldP spid="546890" grpId="0"/>
      <p:bldP spid="546898" grpId="0" animBg="1"/>
      <p:bldP spid="54689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140AC9-DA9E-4F43-9CD8-EA95AEAA319C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x-none" sz="140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altLang="x-none">
                <a:ea typeface="ヒラギノ角ゴ Pro W3" charset="-128"/>
              </a:rPr>
              <a:t>Schematic proof:</a:t>
            </a:r>
          </a:p>
        </p:txBody>
      </p:sp>
      <p:sp>
        <p:nvSpPr>
          <p:cNvPr id="72710" name="AutoShape 4"/>
          <p:cNvSpPr>
            <a:spLocks noChangeArrowheads="1"/>
          </p:cNvSpPr>
          <p:nvPr/>
        </p:nvSpPr>
        <p:spPr bwMode="auto">
          <a:xfrm>
            <a:off x="990600" y="24384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2711" name="AutoShape 5"/>
          <p:cNvSpPr>
            <a:spLocks noChangeArrowheads="1"/>
          </p:cNvSpPr>
          <p:nvPr/>
        </p:nvSpPr>
        <p:spPr bwMode="auto">
          <a:xfrm>
            <a:off x="1905000" y="36576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2712" name="AutoShape 6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1219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19050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715" name="Text Box 9"/>
          <p:cNvSpPr txBox="1">
            <a:spLocks noChangeArrowheads="1"/>
          </p:cNvSpPr>
          <p:nvPr/>
        </p:nvSpPr>
        <p:spPr bwMode="auto">
          <a:xfrm>
            <a:off x="22860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x</a:t>
            </a:r>
          </a:p>
        </p:txBody>
      </p:sp>
      <p:sp>
        <p:nvSpPr>
          <p:cNvPr id="72716" name="Text Box 10"/>
          <p:cNvSpPr txBox="1">
            <a:spLocks noChangeArrowheads="1"/>
          </p:cNvSpPr>
          <p:nvPr/>
        </p:nvSpPr>
        <p:spPr bwMode="auto">
          <a:xfrm>
            <a:off x="2743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2717" name="Text Box 11"/>
          <p:cNvSpPr txBox="1">
            <a:spLocks noChangeArrowheads="1"/>
          </p:cNvSpPr>
          <p:nvPr/>
        </p:nvSpPr>
        <p:spPr bwMode="auto">
          <a:xfrm>
            <a:off x="3124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72718" name="Text Box 12"/>
          <p:cNvSpPr txBox="1">
            <a:spLocks noChangeArrowheads="1"/>
          </p:cNvSpPr>
          <p:nvPr/>
        </p:nvSpPr>
        <p:spPr bwMode="auto">
          <a:xfrm>
            <a:off x="19050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72719" name="Text Box 13"/>
          <p:cNvSpPr txBox="1">
            <a:spLocks noChangeArrowheads="1"/>
          </p:cNvSpPr>
          <p:nvPr/>
        </p:nvSpPr>
        <p:spPr bwMode="auto">
          <a:xfrm>
            <a:off x="2133600" y="3276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2720" name="Text Box 14"/>
          <p:cNvSpPr txBox="1">
            <a:spLocks noChangeArrowheads="1"/>
          </p:cNvSpPr>
          <p:nvPr/>
        </p:nvSpPr>
        <p:spPr bwMode="auto">
          <a:xfrm>
            <a:off x="21336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72721" name="AutoShape 15"/>
          <p:cNvCxnSpPr>
            <a:cxnSpLocks noChangeShapeType="1"/>
            <a:stCxn id="72710" idx="0"/>
            <a:endCxn id="72711" idx="0"/>
          </p:cNvCxnSpPr>
          <p:nvPr/>
        </p:nvCxnSpPr>
        <p:spPr bwMode="auto">
          <a:xfrm rot="5400000" flipV="1">
            <a:off x="1752600" y="29337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722" name="AutoShape 16"/>
          <p:cNvCxnSpPr>
            <a:cxnSpLocks noChangeShapeType="1"/>
            <a:stCxn id="72711" idx="0"/>
            <a:endCxn id="72712" idx="0"/>
          </p:cNvCxnSpPr>
          <p:nvPr/>
        </p:nvCxnSpPr>
        <p:spPr bwMode="auto">
          <a:xfrm rot="5400000" flipV="1">
            <a:off x="2134394" y="3999706"/>
            <a:ext cx="685800" cy="1588"/>
          </a:xfrm>
          <a:prstGeom prst="curvedConnector3">
            <a:avLst>
              <a:gd name="adj1" fmla="val -3333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8881" name="AutoShape 17"/>
          <p:cNvSpPr>
            <a:spLocks noChangeArrowheads="1"/>
          </p:cNvSpPr>
          <p:nvPr/>
        </p:nvSpPr>
        <p:spPr bwMode="auto">
          <a:xfrm>
            <a:off x="3886200" y="18288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882" name="AutoShape 18"/>
          <p:cNvSpPr>
            <a:spLocks noChangeArrowheads="1"/>
          </p:cNvSpPr>
          <p:nvPr/>
        </p:nvSpPr>
        <p:spPr bwMode="auto">
          <a:xfrm>
            <a:off x="4800600" y="30480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883" name="AutoShape 19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114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548885" name="Text Box 21"/>
          <p:cNvSpPr txBox="1">
            <a:spLocks noChangeArrowheads="1"/>
          </p:cNvSpPr>
          <p:nvPr/>
        </p:nvSpPr>
        <p:spPr bwMode="auto">
          <a:xfrm>
            <a:off x="48006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48886" name="Text Box 22"/>
          <p:cNvSpPr txBox="1">
            <a:spLocks noChangeArrowheads="1"/>
          </p:cNvSpPr>
          <p:nvPr/>
        </p:nvSpPr>
        <p:spPr bwMode="auto">
          <a:xfrm>
            <a:off x="5638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6019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548888" name="Text Box 24"/>
          <p:cNvSpPr txBox="1">
            <a:spLocks noChangeArrowheads="1"/>
          </p:cNvSpPr>
          <p:nvPr/>
        </p:nvSpPr>
        <p:spPr bwMode="auto">
          <a:xfrm>
            <a:off x="4800600" y="152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548889" name="Text Box 25"/>
          <p:cNvSpPr txBox="1">
            <a:spLocks noChangeArrowheads="1"/>
          </p:cNvSpPr>
          <p:nvPr/>
        </p:nvSpPr>
        <p:spPr bwMode="auto">
          <a:xfrm>
            <a:off x="50292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548890" name="Text Box 26"/>
          <p:cNvSpPr txBox="1">
            <a:spLocks noChangeArrowheads="1"/>
          </p:cNvSpPr>
          <p:nvPr/>
        </p:nvSpPr>
        <p:spPr bwMode="auto">
          <a:xfrm>
            <a:off x="5029200" y="3429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548891" name="AutoShape 27"/>
          <p:cNvCxnSpPr>
            <a:cxnSpLocks noChangeShapeType="1"/>
            <a:stCxn id="548881" idx="0"/>
            <a:endCxn id="548882" idx="0"/>
          </p:cNvCxnSpPr>
          <p:nvPr/>
        </p:nvCxnSpPr>
        <p:spPr bwMode="auto">
          <a:xfrm rot="5400000" flipV="1">
            <a:off x="4648200" y="23241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8892" name="AutoShape 28"/>
          <p:cNvCxnSpPr>
            <a:cxnSpLocks noChangeShapeType="1"/>
            <a:stCxn id="548882" idx="0"/>
            <a:endCxn id="548883" idx="0"/>
          </p:cNvCxnSpPr>
          <p:nvPr/>
        </p:nvCxnSpPr>
        <p:spPr bwMode="auto">
          <a:xfrm rot="5400000" flipV="1">
            <a:off x="5029994" y="3390106"/>
            <a:ext cx="685800" cy="1588"/>
          </a:xfrm>
          <a:prstGeom prst="curvedConnector3">
            <a:avLst>
              <a:gd name="adj1" fmla="val -3333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8893" name="AutoShape 29"/>
          <p:cNvSpPr>
            <a:spLocks noChangeArrowheads="1"/>
          </p:cNvSpPr>
          <p:nvPr/>
        </p:nvSpPr>
        <p:spPr bwMode="auto">
          <a:xfrm>
            <a:off x="6019800" y="31242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894" name="AutoShape 30"/>
          <p:cNvSpPr>
            <a:spLocks noChangeArrowheads="1"/>
          </p:cNvSpPr>
          <p:nvPr/>
        </p:nvSpPr>
        <p:spPr bwMode="auto">
          <a:xfrm>
            <a:off x="6934200" y="43434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895" name="Text Box 31"/>
          <p:cNvSpPr txBox="1">
            <a:spLocks noChangeArrowheads="1"/>
          </p:cNvSpPr>
          <p:nvPr/>
        </p:nvSpPr>
        <p:spPr bwMode="auto">
          <a:xfrm>
            <a:off x="62484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548896" name="Text Box 32"/>
          <p:cNvSpPr txBox="1">
            <a:spLocks noChangeArrowheads="1"/>
          </p:cNvSpPr>
          <p:nvPr/>
        </p:nvSpPr>
        <p:spPr bwMode="auto">
          <a:xfrm>
            <a:off x="68580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48897" name="Text Box 33"/>
          <p:cNvSpPr txBox="1">
            <a:spLocks noChangeArrowheads="1"/>
          </p:cNvSpPr>
          <p:nvPr/>
        </p:nvSpPr>
        <p:spPr bwMode="auto">
          <a:xfrm>
            <a:off x="78486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548898" name="Text Box 34"/>
          <p:cNvSpPr txBox="1">
            <a:spLocks noChangeArrowheads="1"/>
          </p:cNvSpPr>
          <p:nvPr/>
        </p:nvSpPr>
        <p:spPr bwMode="auto">
          <a:xfrm>
            <a:off x="81534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6934200" y="2819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548900" name="Text Box 36"/>
          <p:cNvSpPr txBox="1">
            <a:spLocks noChangeArrowheads="1"/>
          </p:cNvSpPr>
          <p:nvPr/>
        </p:nvSpPr>
        <p:spPr bwMode="auto">
          <a:xfrm>
            <a:off x="7162800" y="3962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548901" name="Text Box 37"/>
          <p:cNvSpPr txBox="1">
            <a:spLocks noChangeArrowheads="1"/>
          </p:cNvSpPr>
          <p:nvPr/>
        </p:nvSpPr>
        <p:spPr bwMode="auto">
          <a:xfrm>
            <a:off x="7162800" y="4724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548902" name="AutoShape 38"/>
          <p:cNvCxnSpPr>
            <a:cxnSpLocks noChangeShapeType="1"/>
            <a:stCxn id="548893" idx="0"/>
            <a:endCxn id="548894" idx="0"/>
          </p:cNvCxnSpPr>
          <p:nvPr/>
        </p:nvCxnSpPr>
        <p:spPr bwMode="auto">
          <a:xfrm rot="5400000" flipV="1">
            <a:off x="6781800" y="36195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8903" name="AutoShape 39"/>
          <p:cNvCxnSpPr>
            <a:cxnSpLocks noChangeShapeType="1"/>
            <a:stCxn id="548894" idx="0"/>
          </p:cNvCxnSpPr>
          <p:nvPr/>
        </p:nvCxnSpPr>
        <p:spPr bwMode="auto">
          <a:xfrm rot="5400000" flipV="1">
            <a:off x="7163594" y="4685506"/>
            <a:ext cx="685800" cy="1588"/>
          </a:xfrm>
          <a:prstGeom prst="curvedConnector3">
            <a:avLst>
              <a:gd name="adj1" fmla="val -3333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8904" name="AutoShape 40"/>
          <p:cNvSpPr>
            <a:spLocks noChangeArrowheads="1"/>
          </p:cNvSpPr>
          <p:nvPr/>
        </p:nvSpPr>
        <p:spPr bwMode="auto">
          <a:xfrm>
            <a:off x="2895600" y="24384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905" name="AutoShape 41"/>
          <p:cNvSpPr>
            <a:spLocks noChangeArrowheads="1"/>
          </p:cNvSpPr>
          <p:nvPr/>
        </p:nvSpPr>
        <p:spPr bwMode="auto">
          <a:xfrm rot="5400000">
            <a:off x="6572250" y="1276350"/>
            <a:ext cx="1028700" cy="1524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8906" name="AutoShape 42"/>
          <p:cNvSpPr>
            <a:spLocks noChangeArrowheads="1"/>
          </p:cNvSpPr>
          <p:nvPr/>
        </p:nvSpPr>
        <p:spPr bwMode="auto">
          <a:xfrm>
            <a:off x="6934200" y="50292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907" name="AutoShape 43"/>
          <p:cNvSpPr>
            <a:spLocks noChangeArrowheads="1"/>
          </p:cNvSpPr>
          <p:nvPr/>
        </p:nvSpPr>
        <p:spPr bwMode="auto">
          <a:xfrm>
            <a:off x="7315200" y="57150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48908" name="Text Box 44"/>
          <p:cNvSpPr txBox="1">
            <a:spLocks noChangeArrowheads="1"/>
          </p:cNvSpPr>
          <p:nvPr/>
        </p:nvSpPr>
        <p:spPr bwMode="auto">
          <a:xfrm>
            <a:off x="6934200" y="6019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48909" name="Text Box 45"/>
          <p:cNvSpPr txBox="1">
            <a:spLocks noChangeArrowheads="1"/>
          </p:cNvSpPr>
          <p:nvPr/>
        </p:nvSpPr>
        <p:spPr bwMode="auto">
          <a:xfrm>
            <a:off x="7315200" y="6019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x</a:t>
            </a:r>
          </a:p>
        </p:txBody>
      </p:sp>
      <p:sp>
        <p:nvSpPr>
          <p:cNvPr id="548910" name="Text Box 46"/>
          <p:cNvSpPr txBox="1">
            <a:spLocks noChangeArrowheads="1"/>
          </p:cNvSpPr>
          <p:nvPr/>
        </p:nvSpPr>
        <p:spPr bwMode="auto">
          <a:xfrm>
            <a:off x="7772400" y="6019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548911" name="Text Box 47"/>
          <p:cNvSpPr txBox="1">
            <a:spLocks noChangeArrowheads="1"/>
          </p:cNvSpPr>
          <p:nvPr/>
        </p:nvSpPr>
        <p:spPr bwMode="auto">
          <a:xfrm>
            <a:off x="7162800" y="5410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548912" name="AutoShape 48"/>
          <p:cNvCxnSpPr>
            <a:cxnSpLocks noChangeShapeType="1"/>
            <a:stCxn id="548906" idx="0"/>
            <a:endCxn id="548907" idx="0"/>
          </p:cNvCxnSpPr>
          <p:nvPr/>
        </p:nvCxnSpPr>
        <p:spPr bwMode="auto">
          <a:xfrm rot="5400000" flipV="1">
            <a:off x="7163594" y="5371306"/>
            <a:ext cx="685800" cy="1588"/>
          </a:xfrm>
          <a:prstGeom prst="curvedConnector3">
            <a:avLst>
              <a:gd name="adj1" fmla="val 2778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063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81" grpId="0" animBg="1"/>
      <p:bldP spid="548882" grpId="0" animBg="1"/>
      <p:bldP spid="548883" grpId="0" animBg="1"/>
      <p:bldP spid="548884" grpId="0"/>
      <p:bldP spid="548885" grpId="0"/>
      <p:bldP spid="548886" grpId="0"/>
      <p:bldP spid="548887" grpId="0"/>
      <p:bldP spid="548888" grpId="0"/>
      <p:bldP spid="548889" grpId="0"/>
      <p:bldP spid="548890" grpId="0"/>
      <p:bldP spid="548893" grpId="0" animBg="1"/>
      <p:bldP spid="548894" grpId="0" animBg="1"/>
      <p:bldP spid="548895" grpId="0"/>
      <p:bldP spid="548896" grpId="0"/>
      <p:bldP spid="548897" grpId="0"/>
      <p:bldP spid="548898" grpId="0"/>
      <p:bldP spid="548899" grpId="0"/>
      <p:bldP spid="548900" grpId="0"/>
      <p:bldP spid="548901" grpId="0"/>
      <p:bldP spid="548904" grpId="0" animBg="1"/>
      <p:bldP spid="548905" grpId="0" animBg="1"/>
      <p:bldP spid="548906" grpId="0" animBg="1"/>
      <p:bldP spid="548907" grpId="0" animBg="1"/>
      <p:bldP spid="548908" grpId="0"/>
      <p:bldP spid="548909" grpId="0"/>
      <p:bldP spid="548910" grpId="0"/>
      <p:bldP spid="5489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95DCBD-2E23-E44D-81E9-F6B0760C26F5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x-none" sz="14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altLang="x-none">
                <a:ea typeface="ヒラギノ角ゴ Pro W3" charset="-128"/>
              </a:rPr>
              <a:t>Schematic proof:</a:t>
            </a:r>
          </a:p>
        </p:txBody>
      </p:sp>
      <p:sp>
        <p:nvSpPr>
          <p:cNvPr id="74758" name="AutoShape 4"/>
          <p:cNvSpPr>
            <a:spLocks noChangeArrowheads="1"/>
          </p:cNvSpPr>
          <p:nvPr/>
        </p:nvSpPr>
        <p:spPr bwMode="auto">
          <a:xfrm>
            <a:off x="990600" y="24384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4759" name="AutoShape 5"/>
          <p:cNvSpPr>
            <a:spLocks noChangeArrowheads="1"/>
          </p:cNvSpPr>
          <p:nvPr/>
        </p:nvSpPr>
        <p:spPr bwMode="auto">
          <a:xfrm>
            <a:off x="1905000" y="3657600"/>
            <a:ext cx="11430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4760" name="AutoShape 6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74761" name="Text Box 7"/>
          <p:cNvSpPr txBox="1">
            <a:spLocks noChangeArrowheads="1"/>
          </p:cNvSpPr>
          <p:nvPr/>
        </p:nvSpPr>
        <p:spPr bwMode="auto">
          <a:xfrm>
            <a:off x="1219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74762" name="Text Box 8"/>
          <p:cNvSpPr txBox="1">
            <a:spLocks noChangeArrowheads="1"/>
          </p:cNvSpPr>
          <p:nvPr/>
        </p:nvSpPr>
        <p:spPr bwMode="auto">
          <a:xfrm>
            <a:off x="19050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4763" name="Text Box 9"/>
          <p:cNvSpPr txBox="1">
            <a:spLocks noChangeArrowheads="1"/>
          </p:cNvSpPr>
          <p:nvPr/>
        </p:nvSpPr>
        <p:spPr bwMode="auto">
          <a:xfrm>
            <a:off x="22860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x</a:t>
            </a:r>
          </a:p>
        </p:txBody>
      </p:sp>
      <p:sp>
        <p:nvSpPr>
          <p:cNvPr id="74764" name="Text Box 10"/>
          <p:cNvSpPr txBox="1">
            <a:spLocks noChangeArrowheads="1"/>
          </p:cNvSpPr>
          <p:nvPr/>
        </p:nvSpPr>
        <p:spPr bwMode="auto">
          <a:xfrm>
            <a:off x="2743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4765" name="Text Box 11"/>
          <p:cNvSpPr txBox="1">
            <a:spLocks noChangeArrowheads="1"/>
          </p:cNvSpPr>
          <p:nvPr/>
        </p:nvSpPr>
        <p:spPr bwMode="auto">
          <a:xfrm>
            <a:off x="3124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74766" name="Text Box 12"/>
          <p:cNvSpPr txBox="1">
            <a:spLocks noChangeArrowheads="1"/>
          </p:cNvSpPr>
          <p:nvPr/>
        </p:nvSpPr>
        <p:spPr bwMode="auto">
          <a:xfrm>
            <a:off x="19050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74767" name="Text Box 13"/>
          <p:cNvSpPr txBox="1">
            <a:spLocks noChangeArrowheads="1"/>
          </p:cNvSpPr>
          <p:nvPr/>
        </p:nvSpPr>
        <p:spPr bwMode="auto">
          <a:xfrm>
            <a:off x="2133600" y="3276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sp>
        <p:nvSpPr>
          <p:cNvPr id="74768" name="Text Box 14"/>
          <p:cNvSpPr txBox="1">
            <a:spLocks noChangeArrowheads="1"/>
          </p:cNvSpPr>
          <p:nvPr/>
        </p:nvSpPr>
        <p:spPr bwMode="auto">
          <a:xfrm>
            <a:off x="21336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74769" name="AutoShape 15"/>
          <p:cNvCxnSpPr>
            <a:cxnSpLocks noChangeShapeType="1"/>
            <a:stCxn id="74758" idx="0"/>
            <a:endCxn id="74759" idx="0"/>
          </p:cNvCxnSpPr>
          <p:nvPr/>
        </p:nvCxnSpPr>
        <p:spPr bwMode="auto">
          <a:xfrm rot="5400000" flipV="1">
            <a:off x="1752600" y="29337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70" name="AutoShape 16"/>
          <p:cNvCxnSpPr>
            <a:cxnSpLocks noChangeShapeType="1"/>
            <a:stCxn id="74759" idx="0"/>
            <a:endCxn id="74760" idx="0"/>
          </p:cNvCxnSpPr>
          <p:nvPr/>
        </p:nvCxnSpPr>
        <p:spPr bwMode="auto">
          <a:xfrm rot="5400000" flipV="1">
            <a:off x="2134394" y="3999706"/>
            <a:ext cx="685800" cy="1588"/>
          </a:xfrm>
          <a:prstGeom prst="curvedConnector3">
            <a:avLst>
              <a:gd name="adj1" fmla="val -3333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0929" name="AutoShape 17"/>
          <p:cNvSpPr>
            <a:spLocks noChangeArrowheads="1"/>
          </p:cNvSpPr>
          <p:nvPr/>
        </p:nvSpPr>
        <p:spPr bwMode="auto">
          <a:xfrm>
            <a:off x="3886200" y="18288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30" name="AutoShape 18"/>
          <p:cNvSpPr>
            <a:spLocks noChangeArrowheads="1"/>
          </p:cNvSpPr>
          <p:nvPr/>
        </p:nvSpPr>
        <p:spPr bwMode="auto">
          <a:xfrm>
            <a:off x="4800600" y="30480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31" name="Text Box 19"/>
          <p:cNvSpPr txBox="1">
            <a:spLocks noChangeArrowheads="1"/>
          </p:cNvSpPr>
          <p:nvPr/>
        </p:nvSpPr>
        <p:spPr bwMode="auto">
          <a:xfrm>
            <a:off x="4114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550932" name="Text Box 20"/>
          <p:cNvSpPr txBox="1">
            <a:spLocks noChangeArrowheads="1"/>
          </p:cNvSpPr>
          <p:nvPr/>
        </p:nvSpPr>
        <p:spPr bwMode="auto">
          <a:xfrm>
            <a:off x="6019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550933" name="Text Box 21"/>
          <p:cNvSpPr txBox="1">
            <a:spLocks noChangeArrowheads="1"/>
          </p:cNvSpPr>
          <p:nvPr/>
        </p:nvSpPr>
        <p:spPr bwMode="auto">
          <a:xfrm>
            <a:off x="4800600" y="152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550934" name="Text Box 22"/>
          <p:cNvSpPr txBox="1">
            <a:spLocks noChangeArrowheads="1"/>
          </p:cNvSpPr>
          <p:nvPr/>
        </p:nvSpPr>
        <p:spPr bwMode="auto">
          <a:xfrm>
            <a:off x="50292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550935" name="AutoShape 23"/>
          <p:cNvCxnSpPr>
            <a:cxnSpLocks noChangeShapeType="1"/>
            <a:stCxn id="550929" idx="0"/>
            <a:endCxn id="550930" idx="0"/>
          </p:cNvCxnSpPr>
          <p:nvPr/>
        </p:nvCxnSpPr>
        <p:spPr bwMode="auto">
          <a:xfrm rot="5400000" flipV="1">
            <a:off x="4648200" y="23241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0936" name="AutoShape 24"/>
          <p:cNvSpPr>
            <a:spLocks noChangeArrowheads="1"/>
          </p:cNvSpPr>
          <p:nvPr/>
        </p:nvSpPr>
        <p:spPr bwMode="auto">
          <a:xfrm>
            <a:off x="6019800" y="31242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37" name="Text Box 25"/>
          <p:cNvSpPr txBox="1">
            <a:spLocks noChangeArrowheads="1"/>
          </p:cNvSpPr>
          <p:nvPr/>
        </p:nvSpPr>
        <p:spPr bwMode="auto">
          <a:xfrm>
            <a:off x="62484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550938" name="Text Box 26"/>
          <p:cNvSpPr txBox="1">
            <a:spLocks noChangeArrowheads="1"/>
          </p:cNvSpPr>
          <p:nvPr/>
        </p:nvSpPr>
        <p:spPr bwMode="auto">
          <a:xfrm>
            <a:off x="8153400" y="533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550939" name="Text Box 27"/>
          <p:cNvSpPr txBox="1">
            <a:spLocks noChangeArrowheads="1"/>
          </p:cNvSpPr>
          <p:nvPr/>
        </p:nvSpPr>
        <p:spPr bwMode="auto">
          <a:xfrm>
            <a:off x="6934200" y="2819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550940" name="Text Box 28"/>
          <p:cNvSpPr txBox="1">
            <a:spLocks noChangeArrowheads="1"/>
          </p:cNvSpPr>
          <p:nvPr/>
        </p:nvSpPr>
        <p:spPr bwMode="auto">
          <a:xfrm>
            <a:off x="7162800" y="3962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A</a:t>
            </a:r>
          </a:p>
        </p:txBody>
      </p:sp>
      <p:cxnSp>
        <p:nvCxnSpPr>
          <p:cNvPr id="550941" name="AutoShape 29"/>
          <p:cNvCxnSpPr>
            <a:cxnSpLocks noChangeShapeType="1"/>
            <a:stCxn id="550936" idx="0"/>
          </p:cNvCxnSpPr>
          <p:nvPr/>
        </p:nvCxnSpPr>
        <p:spPr bwMode="auto">
          <a:xfrm rot="5400000" flipV="1">
            <a:off x="6781800" y="36195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0942" name="AutoShape 30"/>
          <p:cNvSpPr>
            <a:spLocks noChangeArrowheads="1"/>
          </p:cNvSpPr>
          <p:nvPr/>
        </p:nvSpPr>
        <p:spPr bwMode="auto">
          <a:xfrm>
            <a:off x="2895600" y="24384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43" name="AutoShape 31"/>
          <p:cNvSpPr>
            <a:spLocks noChangeArrowheads="1"/>
          </p:cNvSpPr>
          <p:nvPr/>
        </p:nvSpPr>
        <p:spPr bwMode="auto">
          <a:xfrm rot="5400000">
            <a:off x="6572250" y="1276350"/>
            <a:ext cx="1028700" cy="1524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0944" name="AutoShape 32"/>
          <p:cNvSpPr>
            <a:spLocks noChangeArrowheads="1"/>
          </p:cNvSpPr>
          <p:nvPr/>
        </p:nvSpPr>
        <p:spPr bwMode="auto">
          <a:xfrm>
            <a:off x="6934200" y="4343400"/>
            <a:ext cx="1143000" cy="10668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45" name="AutoShape 33"/>
          <p:cNvSpPr>
            <a:spLocks noChangeArrowheads="1"/>
          </p:cNvSpPr>
          <p:nvPr/>
        </p:nvSpPr>
        <p:spPr bwMode="auto">
          <a:xfrm>
            <a:off x="7315200" y="43434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550946" name="Text Box 34"/>
          <p:cNvSpPr txBox="1">
            <a:spLocks noChangeArrowheads="1"/>
          </p:cNvSpPr>
          <p:nvPr/>
        </p:nvSpPr>
        <p:spPr bwMode="auto">
          <a:xfrm>
            <a:off x="7315200" y="4648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x</a:t>
            </a:r>
          </a:p>
        </p:txBody>
      </p:sp>
      <p:sp>
        <p:nvSpPr>
          <p:cNvPr id="550947" name="Line 35"/>
          <p:cNvSpPr>
            <a:spLocks noChangeShapeType="1"/>
          </p:cNvSpPr>
          <p:nvPr/>
        </p:nvSpPr>
        <p:spPr bwMode="auto">
          <a:xfrm flipH="1">
            <a:off x="6934200" y="4724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48" name="Line 36"/>
          <p:cNvSpPr>
            <a:spLocks noChangeShapeType="1"/>
          </p:cNvSpPr>
          <p:nvPr/>
        </p:nvSpPr>
        <p:spPr bwMode="auto">
          <a:xfrm>
            <a:off x="7696200" y="4724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29" grpId="0" animBg="1"/>
      <p:bldP spid="550930" grpId="0" animBg="1"/>
      <p:bldP spid="550931" grpId="0"/>
      <p:bldP spid="550932" grpId="0"/>
      <p:bldP spid="550933" grpId="0"/>
      <p:bldP spid="550934" grpId="0"/>
      <p:bldP spid="550936" grpId="0" animBg="1"/>
      <p:bldP spid="550937" grpId="0"/>
      <p:bldP spid="550938" grpId="0"/>
      <p:bldP spid="550939" grpId="0"/>
      <p:bldP spid="550940" grpId="0"/>
      <p:bldP spid="550942" grpId="0" animBg="1"/>
      <p:bldP spid="550943" grpId="0" animBg="1"/>
      <p:bldP spid="550944" grpId="0" animBg="1"/>
      <p:bldP spid="550945" grpId="0" animBg="1"/>
      <p:bldP spid="550946" grpId="0"/>
      <p:bldP spid="550947" grpId="0" animBg="1"/>
      <p:bldP spid="55094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7C5338-4B0D-C043-A9B4-E9B2055CEEF3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x-none" sz="140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x-none">
                <a:ea typeface="ヒラギノ角ゴ Pro W3" charset="-128"/>
              </a:rPr>
              <a:t>how large should pumping length p be?</a:t>
            </a:r>
          </a:p>
          <a:p>
            <a:pPr lvl="1"/>
            <a:r>
              <a:rPr lang="en-US" altLang="x-none">
                <a:ea typeface="ヒラギノ角ゴ Pro W3" charset="-128"/>
              </a:rPr>
              <a:t>need to ensure other conditions:</a:t>
            </a:r>
          </a:p>
          <a:p>
            <a:pPr lvl="1" algn="ctr">
              <a:buFontTx/>
              <a:buNone/>
            </a:pPr>
            <a:r>
              <a:rPr lang="en-US" altLang="x-none">
                <a:ea typeface="ヒラギノ角ゴ Pro W3" charset="-128"/>
              </a:rPr>
              <a:t> </a:t>
            </a: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|vy| &gt; 0               |vxy| ≤ p</a:t>
            </a:r>
          </a:p>
          <a:p>
            <a:pPr lvl="1"/>
            <a:endParaRPr lang="en-US" altLang="x-none">
              <a:solidFill>
                <a:schemeClr val="accent2"/>
              </a:solidFill>
              <a:ea typeface="ヒラギノ角ゴ Pro W3" charset="-128"/>
            </a:endParaRPr>
          </a:p>
          <a:p>
            <a:pPr lvl="1"/>
            <a:r>
              <a:rPr lang="en-US" altLang="x-none">
                <a:ea typeface="ヒラギノ角ゴ Pro W3" charset="-128"/>
              </a:rPr>
              <a:t>b = max # symbols on rhs of any production (assume b ≥ 2)</a:t>
            </a:r>
          </a:p>
          <a:p>
            <a:pPr lvl="1"/>
            <a:r>
              <a:rPr lang="en-US" altLang="x-none">
                <a:ea typeface="ヒラギノ角ゴ Pro W3" charset="-128"/>
              </a:rPr>
              <a:t>if parse tree has height ≤ h, then string generated has length ≤ b</a:t>
            </a:r>
            <a:r>
              <a:rPr lang="en-US" altLang="x-none" baseline="30000">
                <a:ea typeface="ヒラギノ角ゴ Pro W3" charset="-128"/>
              </a:rPr>
              <a:t>h</a:t>
            </a:r>
            <a:r>
              <a:rPr lang="en-US" altLang="x-none">
                <a:ea typeface="ヒラギノ角ゴ Pro W3" charset="-128"/>
              </a:rPr>
              <a:t> (so length &gt; b</a:t>
            </a:r>
            <a:r>
              <a:rPr lang="en-US" altLang="x-none" baseline="30000">
                <a:ea typeface="ヒラギノ角ゴ Pro W3" charset="-128"/>
              </a:rPr>
              <a:t>h</a:t>
            </a:r>
            <a:r>
              <a:rPr lang="en-US" altLang="x-none">
                <a:ea typeface="ヒラギノ角ゴ Pro W3" charset="-128"/>
              </a:rPr>
              <a:t> implies height &gt; h)</a:t>
            </a:r>
          </a:p>
        </p:txBody>
      </p:sp>
    </p:spTree>
    <p:extLst>
      <p:ext uri="{BB962C8B-B14F-4D97-AF65-F5344CB8AC3E}">
        <p14:creationId xmlns:p14="http://schemas.microsoft.com/office/powerpoint/2010/main" val="160361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A3737E-8418-DD4B-BB79-67570F4840D1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x-none" sz="140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x-none">
                <a:ea typeface="ヒラギノ角ゴ Pro W3" charset="-128"/>
              </a:rPr>
              <a:t>let m be the # of nonterminals in the grammar</a:t>
            </a:r>
          </a:p>
          <a:p>
            <a:pPr lvl="1"/>
            <a:r>
              <a:rPr lang="en-US" altLang="x-none">
                <a:ea typeface="ヒラギノ角ゴ Pro W3" charset="-128"/>
              </a:rPr>
              <a:t>to ensure path of length at least m+2, require</a:t>
            </a:r>
          </a:p>
          <a:p>
            <a:pPr lvl="1" algn="ctr">
              <a:buFontTx/>
              <a:buNone/>
            </a:pPr>
            <a:r>
              <a:rPr lang="en-US" altLang="x-none">
                <a:solidFill>
                  <a:srgbClr val="FF0000"/>
                </a:solidFill>
                <a:ea typeface="ヒラギノ角ゴ Pro W3" charset="-128"/>
              </a:rPr>
              <a:t>|w| ≥ </a:t>
            </a:r>
            <a:r>
              <a:rPr lang="en-US" altLang="x-none" b="1">
                <a:solidFill>
                  <a:srgbClr val="FF0000"/>
                </a:solidFill>
                <a:ea typeface="ヒラギノ角ゴ Pro W3" charset="-128"/>
              </a:rPr>
              <a:t>p</a:t>
            </a:r>
            <a:r>
              <a:rPr lang="en-US" altLang="x-none">
                <a:solidFill>
                  <a:srgbClr val="FF0000"/>
                </a:solidFill>
                <a:ea typeface="ヒラギノ角ゴ Pro W3" charset="-128"/>
              </a:rPr>
              <a:t> = b</a:t>
            </a:r>
            <a:r>
              <a:rPr lang="en-US" altLang="x-none" baseline="30000">
                <a:solidFill>
                  <a:srgbClr val="FF0000"/>
                </a:solidFill>
                <a:ea typeface="ヒラギノ角ゴ Pro W3" charset="-128"/>
              </a:rPr>
              <a:t>m+2</a:t>
            </a:r>
          </a:p>
          <a:p>
            <a:pPr lvl="1"/>
            <a:r>
              <a:rPr lang="en-US" altLang="x-none">
                <a:ea typeface="ヒラギノ角ゴ Pro W3" charset="-128"/>
              </a:rPr>
              <a:t>since |w| &gt; b</a:t>
            </a:r>
            <a:r>
              <a:rPr lang="en-US" altLang="x-none" baseline="30000">
                <a:ea typeface="ヒラギノ角ゴ Pro W3" charset="-128"/>
              </a:rPr>
              <a:t>m+1</a:t>
            </a:r>
            <a:r>
              <a:rPr lang="en-US" altLang="x-none">
                <a:ea typeface="ヒラギノ角ゴ Pro W3" charset="-128"/>
              </a:rPr>
              <a:t>, any parse tree for w has height &gt; m+1</a:t>
            </a:r>
          </a:p>
          <a:p>
            <a:pPr lvl="1"/>
            <a:r>
              <a:rPr lang="en-US" altLang="x-none">
                <a:ea typeface="ヒラギノ角ゴ Pro W3" charset="-128"/>
              </a:rPr>
              <a:t>let T be the </a:t>
            </a:r>
            <a:r>
              <a:rPr lang="en-US" altLang="x-none">
                <a:solidFill>
                  <a:schemeClr val="accent2"/>
                </a:solidFill>
                <a:ea typeface="ヒラギノ角ゴ Pro W3" charset="-128"/>
              </a:rPr>
              <a:t>smallest</a:t>
            </a:r>
            <a:r>
              <a:rPr lang="en-US" altLang="x-none">
                <a:ea typeface="ヒラギノ角ゴ Pro W3" charset="-128"/>
              </a:rPr>
              <a:t> parse tree for w</a:t>
            </a:r>
          </a:p>
          <a:p>
            <a:pPr lvl="1"/>
            <a:r>
              <a:rPr lang="en-US" altLang="x-none">
                <a:ea typeface="ヒラギノ角ゴ Pro W3" charset="-128"/>
              </a:rPr>
              <a:t>longest root-leaf path must consist of ≥ m+1 non-terminals and 1 terminal.</a:t>
            </a:r>
            <a:endParaRPr lang="en-US" altLang="x-none">
              <a:solidFill>
                <a:schemeClr val="accent2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83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F1CC8-489E-424E-A4DF-6772CEA53163}" type="slidenum">
              <a:rPr lang="en-US" altLang="x-none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x-none" sz="140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ヒラギノ角ゴ Pro W3" charset="-128"/>
              </a:rPr>
              <a:t>CFL Pumping Lemma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7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371600"/>
                <a:ext cx="5105400" cy="2895600"/>
              </a:xfrm>
            </p:spPr>
            <p:txBody>
              <a:bodyPr/>
              <a:lstStyle/>
              <a:p>
                <a:pPr lvl="1"/>
                <a:r>
                  <a:rPr lang="en-US" altLang="x-none" sz="2400" dirty="0">
                    <a:ea typeface="ヒラギノ角ゴ Pro W3" charset="-128"/>
                  </a:rPr>
                  <a:t>must be a repeated non-terminal </a:t>
                </a:r>
                <a:r>
                  <a:rPr lang="en-US" altLang="x-none" sz="2400" b="1" dirty="0">
                    <a:solidFill>
                      <a:srgbClr val="FF0000"/>
                    </a:solidFill>
                    <a:ea typeface="ヒラギノ角ゴ Pro W3" charset="-128"/>
                  </a:rPr>
                  <a:t>A </a:t>
                </a:r>
                <a:r>
                  <a:rPr lang="en-US" altLang="x-none" sz="2400" dirty="0">
                    <a:ea typeface="ヒラギノ角ゴ Pro W3" charset="-128"/>
                  </a:rPr>
                  <a:t>on long path</a:t>
                </a:r>
                <a:endParaRPr lang="en-US" altLang="x-none" sz="2400" b="1" dirty="0">
                  <a:solidFill>
                    <a:srgbClr val="FF0000"/>
                  </a:solidFill>
                  <a:ea typeface="ヒラギノ角ゴ Pro W3" charset="-128"/>
                </a:endParaRPr>
              </a:p>
              <a:p>
                <a:pPr lvl="1"/>
                <a:r>
                  <a:rPr lang="en-US" altLang="x-none" sz="2400" dirty="0">
                    <a:ea typeface="ヒラギノ角ゴ Pro W3" charset="-128"/>
                  </a:rPr>
                  <a:t>select a repetition among the </a:t>
                </a:r>
                <a:r>
                  <a:rPr lang="en-US" altLang="x-none" sz="2400" dirty="0">
                    <a:solidFill>
                      <a:schemeClr val="accent2"/>
                    </a:solidFill>
                    <a:ea typeface="ヒラギノ角ゴ Pro W3" charset="-128"/>
                  </a:rPr>
                  <a:t>lowest</a:t>
                </a:r>
                <a:r>
                  <a:rPr lang="en-US" altLang="x-none" sz="2400" dirty="0">
                    <a:ea typeface="ヒラギノ角ゴ Pro W3" charset="-128"/>
                  </a:rPr>
                  <a:t> m+1 non-terminals on path.</a:t>
                </a:r>
              </a:p>
              <a:p>
                <a:pPr lvl="1"/>
                <a:r>
                  <a:rPr lang="en-US" altLang="x-none" sz="2400" dirty="0">
                    <a:ea typeface="ヒラギノ角ゴ Pro W3" charset="-128"/>
                  </a:rPr>
                  <a:t>pictures show that for every </a:t>
                </a:r>
                <a:r>
                  <a:rPr lang="en-US" altLang="x-none" sz="2400" dirty="0" err="1">
                    <a:ea typeface="ヒラギノ角ゴ Pro W3" charset="-128"/>
                  </a:rPr>
                  <a:t>i</a:t>
                </a:r>
                <a:r>
                  <a:rPr lang="en-US" altLang="x-none" sz="2400" dirty="0">
                    <a:ea typeface="ヒラギノ角ゴ Pro W3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sz="2400" b="0" i="1" smtClean="0">
                        <a:latin typeface="Cambria Math" charset="0"/>
                        <a:ea typeface="ヒラギノ角ゴ Pro W3" charset="-128"/>
                      </a:rPr>
                      <m:t>≥</m:t>
                    </m:r>
                  </m:oMath>
                </a14:m>
                <a:r>
                  <a:rPr lang="en-US" altLang="x-none" sz="2400" dirty="0">
                    <a:ea typeface="ヒラギノ角ゴ Pro W3" charset="-128"/>
                    <a:sym typeface="Symbol" charset="2"/>
                  </a:rPr>
                  <a:t> 0, </a:t>
                </a:r>
                <a:r>
                  <a:rPr lang="en-US" altLang="x-none" sz="2400" dirty="0" err="1">
                    <a:ea typeface="ヒラギノ角ゴ Pro W3" charset="-128"/>
                    <a:sym typeface="Symbol" charset="2"/>
                  </a:rPr>
                  <a:t>uv</a:t>
                </a:r>
                <a:r>
                  <a:rPr lang="en-US" altLang="x-none" sz="2400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sz="2400" dirty="0" err="1">
                    <a:ea typeface="ヒラギノ角ゴ Pro W3" charset="-128"/>
                    <a:sym typeface="Symbol" charset="2"/>
                  </a:rPr>
                  <a:t>xy</a:t>
                </a:r>
                <a:r>
                  <a:rPr lang="en-US" altLang="x-none" sz="2400" baseline="30000" dirty="0" err="1">
                    <a:ea typeface="ヒラギノ角ゴ Pro W3" charset="-128"/>
                    <a:sym typeface="Symbol" charset="2"/>
                  </a:rPr>
                  <a:t>i</a:t>
                </a:r>
                <a:r>
                  <a:rPr lang="en-US" altLang="x-none" sz="2400" dirty="0" err="1">
                    <a:ea typeface="ヒラギノ角ゴ Pro W3" charset="-128"/>
                    <a:sym typeface="Symbol" charset="2"/>
                  </a:rPr>
                  <a:t>z</a:t>
                </a:r>
                <a:r>
                  <a:rPr lang="en-US" altLang="x-none" sz="2400" dirty="0">
                    <a:ea typeface="ヒラギノ角ゴ Pro W3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x-none" sz="2400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x-none" sz="2400"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x-none" sz="2400" dirty="0">
                    <a:ea typeface="ヒラギノ角ゴ Pro W3" charset="-128"/>
                    <a:sym typeface="Symbol" charset="2"/>
                  </a:rPr>
                  <a:t>L</a:t>
                </a:r>
                <a:endParaRPr lang="en-US" altLang="x-none" sz="2400" b="1" dirty="0"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557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71600"/>
                <a:ext cx="5105400" cy="2895600"/>
              </a:xfrm>
              <a:blipFill rotWithShape="0">
                <a:blip r:embed="rId3"/>
                <a:stretch>
                  <a:fillRect t="-1474" b="-1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902" name="AutoShape 4"/>
          <p:cNvSpPr>
            <a:spLocks noChangeArrowheads="1"/>
          </p:cNvSpPr>
          <p:nvPr/>
        </p:nvSpPr>
        <p:spPr bwMode="auto">
          <a:xfrm>
            <a:off x="5791200" y="1600200"/>
            <a:ext cx="2514600" cy="2286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80903" name="AutoShape 5"/>
          <p:cNvSpPr>
            <a:spLocks noChangeArrowheads="1"/>
          </p:cNvSpPr>
          <p:nvPr/>
        </p:nvSpPr>
        <p:spPr bwMode="auto">
          <a:xfrm>
            <a:off x="6705600" y="2819400"/>
            <a:ext cx="11430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80904" name="AutoShape 6"/>
          <p:cNvSpPr>
            <a:spLocks noChangeArrowheads="1"/>
          </p:cNvSpPr>
          <p:nvPr/>
        </p:nvSpPr>
        <p:spPr bwMode="auto">
          <a:xfrm>
            <a:off x="7086600" y="3505200"/>
            <a:ext cx="381000" cy="381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x-none" altLang="x-none" sz="1800"/>
          </a:p>
        </p:txBody>
      </p:sp>
      <p:sp>
        <p:nvSpPr>
          <p:cNvPr id="80905" name="Text Box 7"/>
          <p:cNvSpPr txBox="1">
            <a:spLocks noChangeArrowheads="1"/>
          </p:cNvSpPr>
          <p:nvPr/>
        </p:nvSpPr>
        <p:spPr bwMode="auto">
          <a:xfrm>
            <a:off x="60198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u</a:t>
            </a:r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67056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v</a:t>
            </a:r>
          </a:p>
        </p:txBody>
      </p:sp>
      <p:sp>
        <p:nvSpPr>
          <p:cNvPr id="80907" name="Text Box 9"/>
          <p:cNvSpPr txBox="1">
            <a:spLocks noChangeArrowheads="1"/>
          </p:cNvSpPr>
          <p:nvPr/>
        </p:nvSpPr>
        <p:spPr bwMode="auto">
          <a:xfrm>
            <a:off x="70866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x</a:t>
            </a:r>
          </a:p>
        </p:txBody>
      </p:sp>
      <p:sp>
        <p:nvSpPr>
          <p:cNvPr id="80908" name="Text Box 10"/>
          <p:cNvSpPr txBox="1">
            <a:spLocks noChangeArrowheads="1"/>
          </p:cNvSpPr>
          <p:nvPr/>
        </p:nvSpPr>
        <p:spPr bwMode="auto">
          <a:xfrm>
            <a:off x="75438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y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7924800" y="3810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z</a:t>
            </a:r>
          </a:p>
        </p:txBody>
      </p:sp>
      <p:sp>
        <p:nvSpPr>
          <p:cNvPr id="80910" name="Text Box 12"/>
          <p:cNvSpPr txBox="1">
            <a:spLocks noChangeArrowheads="1"/>
          </p:cNvSpPr>
          <p:nvPr/>
        </p:nvSpPr>
        <p:spPr bwMode="auto">
          <a:xfrm>
            <a:off x="6705600" y="1295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/>
              <a:t>S</a:t>
            </a:r>
          </a:p>
        </p:txBody>
      </p:sp>
      <p:sp>
        <p:nvSpPr>
          <p:cNvPr id="80911" name="Text Box 13"/>
          <p:cNvSpPr txBox="1">
            <a:spLocks noChangeArrowheads="1"/>
          </p:cNvSpPr>
          <p:nvPr/>
        </p:nvSpPr>
        <p:spPr bwMode="auto">
          <a:xfrm>
            <a:off x="6934200" y="2438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0912" name="Text Box 14"/>
          <p:cNvSpPr txBox="1">
            <a:spLocks noChangeArrowheads="1"/>
          </p:cNvSpPr>
          <p:nvPr/>
        </p:nvSpPr>
        <p:spPr bwMode="auto">
          <a:xfrm>
            <a:off x="6934200" y="3200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x-none" sz="2400" b="1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80913" name="AutoShape 15"/>
          <p:cNvCxnSpPr>
            <a:cxnSpLocks noChangeShapeType="1"/>
            <a:stCxn id="80902" idx="0"/>
            <a:endCxn id="80903" idx="0"/>
          </p:cNvCxnSpPr>
          <p:nvPr/>
        </p:nvCxnSpPr>
        <p:spPr bwMode="auto">
          <a:xfrm rot="5400000" flipV="1">
            <a:off x="6553200" y="2095500"/>
            <a:ext cx="1219200" cy="228600"/>
          </a:xfrm>
          <a:prstGeom prst="curvedConnector3">
            <a:avLst>
              <a:gd name="adj1" fmla="val 53903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914" name="AutoShape 16"/>
          <p:cNvCxnSpPr>
            <a:cxnSpLocks noChangeShapeType="1"/>
            <a:stCxn id="80903" idx="0"/>
            <a:endCxn id="80904" idx="0"/>
          </p:cNvCxnSpPr>
          <p:nvPr/>
        </p:nvCxnSpPr>
        <p:spPr bwMode="auto">
          <a:xfrm rot="5400000" flipV="1">
            <a:off x="6934994" y="3161506"/>
            <a:ext cx="685800" cy="1588"/>
          </a:xfrm>
          <a:prstGeom prst="curvedConnector3">
            <a:avLst>
              <a:gd name="adj1" fmla="val 921"/>
            </a:avLst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915" name="AutoShape 17"/>
          <p:cNvCxnSpPr>
            <a:cxnSpLocks noChangeShapeType="1"/>
            <a:stCxn id="80904" idx="0"/>
            <a:endCxn id="80904" idx="3"/>
          </p:cNvCxnSpPr>
          <p:nvPr/>
        </p:nvCxnSpPr>
        <p:spPr bwMode="auto">
          <a:xfrm>
            <a:off x="7277100" y="3505200"/>
            <a:ext cx="0" cy="381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7074" name="Rectangle 18"/>
          <p:cNvSpPr>
            <a:spLocks noChangeArrowheads="1"/>
          </p:cNvSpPr>
          <p:nvPr/>
        </p:nvSpPr>
        <p:spPr bwMode="auto">
          <a:xfrm>
            <a:off x="381000" y="42672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1" eaLnBrk="1" hangingPunct="1"/>
            <a:r>
              <a:rPr lang="en-US" altLang="x-none"/>
              <a:t>is |vy| &gt; 0 ?</a:t>
            </a:r>
          </a:p>
          <a:p>
            <a:pPr lvl="2" eaLnBrk="1" hangingPunct="1"/>
            <a:r>
              <a:rPr lang="en-US" altLang="x-none"/>
              <a:t>smallest parse tree T ensures</a:t>
            </a:r>
          </a:p>
          <a:p>
            <a:pPr lvl="1" eaLnBrk="1" hangingPunct="1"/>
            <a:r>
              <a:rPr lang="en-US" altLang="x-none"/>
              <a:t>is |vxy| ≤ p?</a:t>
            </a:r>
          </a:p>
          <a:p>
            <a:pPr lvl="2" eaLnBrk="1" hangingPunct="1"/>
            <a:r>
              <a:rPr lang="en-US" altLang="x-none"/>
              <a:t>red path has length ≤ m+2, so ≤ b</a:t>
            </a:r>
            <a:r>
              <a:rPr lang="en-US" altLang="x-none" baseline="30000"/>
              <a:t>m+2</a:t>
            </a:r>
            <a:r>
              <a:rPr lang="en-US" altLang="x-none"/>
              <a:t> = p leaves</a:t>
            </a:r>
          </a:p>
        </p:txBody>
      </p:sp>
    </p:spTree>
    <p:extLst>
      <p:ext uri="{BB962C8B-B14F-4D97-AF65-F5344CB8AC3E}">
        <p14:creationId xmlns:p14="http://schemas.microsoft.com/office/powerpoint/2010/main" val="115942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76CCD1-604A-2A43-826B-5752FCDBEF1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4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>
                    <a:ea typeface="ヒラギノ角ゴ Pro W3" charset="-128"/>
                  </a:rPr>
                  <a:t>Proof of (</a:t>
                </a:r>
                <a14:m>
                  <m:oMath xmlns:m="http://schemas.openxmlformats.org/officeDocument/2006/math">
                    <m:r>
                      <a:rPr lang="en-US" altLang="en-US" b="1" i="1" u="sng" smtClean="0">
                        <a:latin typeface="Cambria Math" charset="0"/>
                        <a:ea typeface="ヒラギノ角ゴ Pro W3" charset="-128"/>
                      </a:rPr>
                      <m:t>⇒</m:t>
                    </m:r>
                  </m:oMath>
                </a14:m>
                <a:r>
                  <a:rPr lang="en-US" altLang="en-US" b="1" u="sng" dirty="0">
                    <a:ea typeface="ヒラギノ角ゴ Pro W3" charset="-128"/>
                    <a:sym typeface="Symbol" charset="2"/>
                  </a:rPr>
                  <a:t>):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dirty="0">
                    <a:ea typeface="ヒラギノ角ゴ Pro W3" charset="-128"/>
                  </a:rPr>
                  <a:t>L is recognized by a NPDA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implies</a:t>
                </a:r>
                <a:r>
                  <a:rPr lang="en-US" altLang="en-US" dirty="0">
                    <a:ea typeface="ヒラギノ角ゴ Pro W3" charset="-128"/>
                  </a:rPr>
                  <a:t> L is described by a CFG.</a:t>
                </a:r>
              </a:p>
              <a:p>
                <a:pPr lvl="1"/>
                <a:endParaRPr lang="en-US" altLang="en-US" dirty="0">
                  <a:ea typeface="ヒラギノ角ゴ Pro W3" charset="-128"/>
                </a:endParaRPr>
              </a:p>
              <a:p>
                <a:pPr lvl="1"/>
                <a:r>
                  <a:rPr lang="en-US" altLang="en-US" dirty="0">
                    <a:ea typeface="ヒラギノ角ゴ Pro W3" charset="-128"/>
                  </a:rPr>
                  <a:t>harder direction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</a:rPr>
                  <a:t>first step: convert NPDA into “normal form”:</a:t>
                </a:r>
              </a:p>
              <a:p>
                <a:pPr lvl="2"/>
                <a:r>
                  <a:rPr lang="en-US" altLang="en-US" dirty="0">
                    <a:ea typeface="ヒラギノ角ゴ Pro W3" charset="-128"/>
                  </a:rPr>
                  <a:t>single accept state</a:t>
                </a:r>
              </a:p>
              <a:p>
                <a:pPr lvl="2"/>
                <a:r>
                  <a:rPr lang="en-US" altLang="en-US" dirty="0">
                    <a:ea typeface="ヒラギノ角ゴ Pro W3" charset="-128"/>
                  </a:rPr>
                  <a:t>empties stack before accepting</a:t>
                </a:r>
              </a:p>
              <a:p>
                <a:pPr lvl="2"/>
                <a:r>
                  <a:rPr lang="en-US" altLang="en-US" dirty="0">
                    <a:ea typeface="ヒラギノ角ゴ Pro W3" charset="-128"/>
                  </a:rPr>
                  <a:t>each transition </a:t>
                </a:r>
                <a:r>
                  <a:rPr lang="en-US" altLang="en-US" i="1" dirty="0">
                    <a:ea typeface="ヒラギノ角ゴ Pro W3" charset="-128"/>
                  </a:rPr>
                  <a:t>either</a:t>
                </a:r>
                <a:r>
                  <a:rPr lang="en-US" altLang="en-US" dirty="0">
                    <a:ea typeface="ヒラギノ角ゴ Pro W3" charset="-128"/>
                  </a:rPr>
                  <a:t>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pushes</a:t>
                </a:r>
                <a:r>
                  <a:rPr lang="en-US" altLang="en-US" dirty="0">
                    <a:ea typeface="ヒラギノ角ゴ Pro W3" charset="-128"/>
                  </a:rPr>
                  <a:t> </a:t>
                </a:r>
                <a:r>
                  <a:rPr lang="en-US" altLang="en-US" i="1" dirty="0">
                    <a:ea typeface="ヒラギノ角ゴ Pro W3" charset="-128"/>
                  </a:rPr>
                  <a:t>or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pops </a:t>
                </a:r>
                <a:r>
                  <a:rPr lang="en-US" altLang="en-US" dirty="0">
                    <a:ea typeface="ヒラギノ角ゴ Pro W3" charset="-128"/>
                  </a:rPr>
                  <a:t>a symbol</a:t>
                </a:r>
                <a:endParaRPr lang="en-US" altLang="en-US" dirty="0">
                  <a:solidFill>
                    <a:schemeClr val="accent2"/>
                  </a:solidFill>
                  <a:ea typeface="ヒラギノ角ゴ Pro W3" charset="-128"/>
                </a:endParaRPr>
              </a:p>
              <a:p>
                <a:endParaRPr lang="en-US" altLang="en-US" dirty="0"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3174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93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B2C25F-3B66-B945-8A04-2AC3D18D2B8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lvl="1"/>
            <a:r>
              <a:rPr lang="en-US" altLang="en-US" b="1">
                <a:ea typeface="ヒラギノ角ゴ Pro W3" charset="-128"/>
              </a:rPr>
              <a:t>main idea</a:t>
            </a:r>
            <a:r>
              <a:rPr lang="en-US" altLang="en-US">
                <a:ea typeface="ヒラギノ角ゴ Pro W3" charset="-128"/>
              </a:rPr>
              <a:t>: 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non-terminal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</a:rPr>
              <a:t>p,q</a:t>
            </a:r>
            <a:r>
              <a:rPr lang="en-US" altLang="en-US" baseline="-25000">
                <a:ea typeface="ヒラギノ角ゴ Pro W3" charset="-128"/>
              </a:rPr>
              <a:t> </a:t>
            </a:r>
            <a:r>
              <a:rPr lang="en-US" altLang="en-US">
                <a:ea typeface="ヒラギノ角ゴ Pro W3" charset="-128"/>
              </a:rPr>
              <a:t>generates exactly the strings that take the NPDA from state p (w/ empty stack) to state q (w/ empty stack)</a:t>
            </a:r>
          </a:p>
          <a:p>
            <a:pPr lvl="1"/>
            <a:endParaRPr lang="en-US" altLang="en-US">
              <a:ea typeface="ヒラギノ角ゴ Pro W3" charset="-128"/>
            </a:endParaRPr>
          </a:p>
          <a:p>
            <a:pPr lvl="1"/>
            <a:r>
              <a:rPr lang="en-US" altLang="en-US">
                <a:ea typeface="ヒラギノ角ゴ Pro W3" charset="-128"/>
              </a:rPr>
              <a:t>then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</a:rPr>
              <a:t>A</a:t>
            </a:r>
            <a:r>
              <a:rPr lang="en-US" altLang="en-US" baseline="-25000">
                <a:solidFill>
                  <a:srgbClr val="FF0000"/>
                </a:solidFill>
                <a:ea typeface="ヒラギノ角ゴ Pro W3" charset="-128"/>
              </a:rPr>
              <a:t>start, accept</a:t>
            </a:r>
            <a:r>
              <a:rPr lang="en-US" altLang="en-US" baseline="30000">
                <a:ea typeface="ヒラギノ角ゴ Pro W3" charset="-128"/>
              </a:rPr>
              <a:t> </a:t>
            </a:r>
            <a:r>
              <a:rPr lang="en-US" altLang="en-US">
                <a:ea typeface="ヒラギノ角ゴ Pro W3" charset="-128"/>
              </a:rPr>
              <a:t>generates all of the strings in the language recognized by the NPDA.</a:t>
            </a:r>
          </a:p>
        </p:txBody>
      </p:sp>
    </p:spTree>
    <p:extLst>
      <p:ext uri="{BB962C8B-B14F-4D97-AF65-F5344CB8AC3E}">
        <p14:creationId xmlns:p14="http://schemas.microsoft.com/office/powerpoint/2010/main" val="49215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325BF2-2F36-3A40-884C-768B87C8FA1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altLang="en-US">
                <a:ea typeface="ヒラギノ角ゴ Pro W3" charset="-128"/>
              </a:rPr>
              <a:t>Two possibilities to get from state p to q: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2057400" y="2362200"/>
            <a:ext cx="6324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 flipV="1">
            <a:off x="16002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609600" y="3124200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stack height</a:t>
            </a: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1981200" y="46482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abcabb</a:t>
            </a:r>
            <a:r>
              <a:rPr lang="en-US" altLang="en-US" sz="1800">
                <a:solidFill>
                  <a:srgbClr val="FF0000"/>
                </a:solidFill>
              </a:rPr>
              <a:t>acacbacbacabacabbabbabaacabbbabab</a:t>
            </a:r>
            <a:r>
              <a:rPr lang="en-US" altLang="en-US" sz="1800"/>
              <a:t>aacaccaccccc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685800" y="48006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35851" name="AutoShape 9"/>
          <p:cNvCxnSpPr>
            <a:cxnSpLocks noChangeShapeType="1"/>
            <a:stCxn id="35850" idx="3"/>
            <a:endCxn id="35849" idx="1"/>
          </p:cNvCxnSpPr>
          <p:nvPr/>
        </p:nvCxnSpPr>
        <p:spPr bwMode="auto">
          <a:xfrm flipV="1">
            <a:off x="1600200" y="4832350"/>
            <a:ext cx="381000" cy="1968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2" name="AutoShape 10"/>
          <p:cNvSpPr>
            <a:spLocks/>
          </p:cNvSpPr>
          <p:nvPr/>
        </p:nvSpPr>
        <p:spPr bwMode="auto">
          <a:xfrm rot="-5400000">
            <a:off x="4648200" y="3200400"/>
            <a:ext cx="457200" cy="4114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2819400" y="5562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string taking NPDA from p to q</a:t>
            </a:r>
          </a:p>
        </p:txBody>
      </p:sp>
      <p:sp>
        <p:nvSpPr>
          <p:cNvPr id="35854" name="Oval 12"/>
          <p:cNvSpPr>
            <a:spLocks noChangeArrowheads="1"/>
          </p:cNvSpPr>
          <p:nvPr/>
        </p:nvSpPr>
        <p:spPr bwMode="auto">
          <a:xfrm>
            <a:off x="28194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55" name="Oval 13"/>
          <p:cNvSpPr>
            <a:spLocks noChangeArrowheads="1"/>
          </p:cNvSpPr>
          <p:nvPr/>
        </p:nvSpPr>
        <p:spPr bwMode="auto">
          <a:xfrm>
            <a:off x="48006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56" name="Oval 14"/>
          <p:cNvSpPr>
            <a:spLocks noChangeArrowheads="1"/>
          </p:cNvSpPr>
          <p:nvPr/>
        </p:nvSpPr>
        <p:spPr bwMode="auto">
          <a:xfrm>
            <a:off x="67818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5857" name="AutoShape 15"/>
          <p:cNvCxnSpPr>
            <a:cxnSpLocks noChangeShapeType="1"/>
            <a:stCxn id="35854" idx="0"/>
            <a:endCxn id="35855" idx="0"/>
          </p:cNvCxnSpPr>
          <p:nvPr/>
        </p:nvCxnSpPr>
        <p:spPr bwMode="auto">
          <a:xfrm rot="5400000" flipV="1">
            <a:off x="3885406" y="3582194"/>
            <a:ext cx="1588" cy="1981200"/>
          </a:xfrm>
          <a:prstGeom prst="curvedConnector3">
            <a:avLst>
              <a:gd name="adj1" fmla="val -903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8" name="AutoShape 16"/>
          <p:cNvCxnSpPr>
            <a:cxnSpLocks noChangeShapeType="1"/>
            <a:stCxn id="35855" idx="0"/>
            <a:endCxn id="35856" idx="0"/>
          </p:cNvCxnSpPr>
          <p:nvPr/>
        </p:nvCxnSpPr>
        <p:spPr bwMode="auto">
          <a:xfrm rot="5400000" flipV="1">
            <a:off x="5866606" y="3582194"/>
            <a:ext cx="1588" cy="1981200"/>
          </a:xfrm>
          <a:prstGeom prst="curvedConnector3">
            <a:avLst>
              <a:gd name="adj1" fmla="val -12420003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9" name="Text Box 17"/>
          <p:cNvSpPr txBox="1">
            <a:spLocks noChangeArrowheads="1"/>
          </p:cNvSpPr>
          <p:nvPr/>
        </p:nvSpPr>
        <p:spPr bwMode="auto">
          <a:xfrm>
            <a:off x="25908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p</a:t>
            </a:r>
          </a:p>
        </p:txBody>
      </p:sp>
      <p:sp>
        <p:nvSpPr>
          <p:cNvPr id="35860" name="Text Box 18"/>
          <p:cNvSpPr txBox="1">
            <a:spLocks noChangeArrowheads="1"/>
          </p:cNvSpPr>
          <p:nvPr/>
        </p:nvSpPr>
        <p:spPr bwMode="auto">
          <a:xfrm>
            <a:off x="67818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>
            <a:off x="4495800" y="43275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35862" name="AutoShape 20"/>
          <p:cNvSpPr>
            <a:spLocks/>
          </p:cNvSpPr>
          <p:nvPr/>
        </p:nvSpPr>
        <p:spPr bwMode="auto">
          <a:xfrm rot="5400000" flipV="1">
            <a:off x="3657600" y="3429000"/>
            <a:ext cx="381000" cy="1752600"/>
          </a:xfrm>
          <a:prstGeom prst="leftBrace">
            <a:avLst>
              <a:gd name="adj1" fmla="val 3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63" name="AutoShape 21"/>
          <p:cNvSpPr>
            <a:spLocks/>
          </p:cNvSpPr>
          <p:nvPr/>
        </p:nvSpPr>
        <p:spPr bwMode="auto">
          <a:xfrm rot="5400000" flipV="1">
            <a:off x="5638800" y="3429000"/>
            <a:ext cx="381000" cy="1752600"/>
          </a:xfrm>
          <a:prstGeom prst="leftBrace">
            <a:avLst>
              <a:gd name="adj1" fmla="val 3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022" name="Text Box 22"/>
          <p:cNvSpPr txBox="1">
            <a:spLocks noChangeArrowheads="1"/>
          </p:cNvSpPr>
          <p:nvPr/>
        </p:nvSpPr>
        <p:spPr bwMode="auto">
          <a:xfrm>
            <a:off x="2133600" y="266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generated by A</a:t>
            </a:r>
            <a:r>
              <a:rPr lang="en-US" altLang="en-US" sz="2400" baseline="-25000">
                <a:solidFill>
                  <a:schemeClr val="accent2"/>
                </a:solidFill>
              </a:rPr>
              <a:t>p,r</a:t>
            </a:r>
            <a:endParaRPr lang="en-US" altLang="en-US" sz="2400">
              <a:solidFill>
                <a:schemeClr val="accent2"/>
              </a:solidFill>
            </a:endParaRPr>
          </a:p>
        </p:txBody>
      </p:sp>
      <p:cxnSp>
        <p:nvCxnSpPr>
          <p:cNvPr id="512023" name="AutoShape 23"/>
          <p:cNvCxnSpPr>
            <a:cxnSpLocks noChangeShapeType="1"/>
            <a:stCxn id="512022" idx="2"/>
            <a:endCxn id="35862" idx="1"/>
          </p:cNvCxnSpPr>
          <p:nvPr/>
        </p:nvCxnSpPr>
        <p:spPr bwMode="auto">
          <a:xfrm rot="16200000" flipH="1">
            <a:off x="3124200" y="3390900"/>
            <a:ext cx="990600" cy="457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24" name="Text Box 24"/>
          <p:cNvSpPr txBox="1">
            <a:spLocks noChangeArrowheads="1"/>
          </p:cNvSpPr>
          <p:nvPr/>
        </p:nvSpPr>
        <p:spPr bwMode="auto">
          <a:xfrm>
            <a:off x="5638800" y="2895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generated by A</a:t>
            </a:r>
            <a:r>
              <a:rPr lang="en-US" altLang="en-US" sz="2400" baseline="-25000">
                <a:solidFill>
                  <a:schemeClr val="accent2"/>
                </a:solidFill>
              </a:rPr>
              <a:t>r,q</a:t>
            </a:r>
            <a:endParaRPr lang="en-US" altLang="en-US" sz="2400">
              <a:solidFill>
                <a:schemeClr val="accent2"/>
              </a:solidFill>
            </a:endParaRPr>
          </a:p>
        </p:txBody>
      </p:sp>
      <p:cxnSp>
        <p:nvCxnSpPr>
          <p:cNvPr id="512025" name="AutoShape 25"/>
          <p:cNvCxnSpPr>
            <a:cxnSpLocks noChangeShapeType="1"/>
            <a:stCxn id="512024" idx="2"/>
            <a:endCxn id="35863" idx="1"/>
          </p:cNvCxnSpPr>
          <p:nvPr/>
        </p:nvCxnSpPr>
        <p:spPr bwMode="auto">
          <a:xfrm rot="5400000">
            <a:off x="5981700" y="3200400"/>
            <a:ext cx="762000" cy="1066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066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2" grpId="0"/>
      <p:bldP spid="5120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61CF19-E97D-3D44-9956-9CFF8222A6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>
                    <a:ea typeface="ヒラギノ角ゴ Pro W3" charset="-128"/>
                  </a:rPr>
                  <a:t>NPDA P = (Q, </a:t>
                </a:r>
                <a:r>
                  <a:rPr lang="el-GR" altLang="en-US" dirty="0">
                    <a:ea typeface="ヒラギノ角ゴ Pro W3" charset="-128"/>
                  </a:rPr>
                  <a:t>Σ</a:t>
                </a:r>
                <a:r>
                  <a:rPr lang="en-US" altLang="en-US" dirty="0">
                    <a:ea typeface="ヒラギノ角ゴ Pro W3" charset="-128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ヒラギノ角ゴ Pro W3" charset="-128"/>
                      </a:rPr>
                      <m:t>Γ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start, {accept})</a:t>
                </a:r>
              </a:p>
              <a:p>
                <a:r>
                  <a:rPr lang="en-US" altLang="en-US" dirty="0">
                    <a:ea typeface="ヒラギノ角ゴ Pro W3" charset="-128"/>
                    <a:sym typeface="Symbol" charset="2"/>
                  </a:rPr>
                  <a:t>CFG G: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non-terminals V = {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p,q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: p,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Q}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start variable 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start</a:t>
                </a:r>
                <a:r>
                  <a:rPr lang="en-US" altLang="en-US" baseline="-25000" dirty="0">
                    <a:ea typeface="ヒラギノ角ゴ Pro W3" charset="-128"/>
                    <a:sym typeface="Symbol" charset="2"/>
                  </a:rPr>
                  <a:t>, accept</a:t>
                </a:r>
                <a:endParaRPr lang="en-US" altLang="en-US" dirty="0">
                  <a:ea typeface="ヒラギノ角ゴ Pro W3" charset="-128"/>
                  <a:sym typeface="Symbol" charset="2"/>
                </a:endParaRP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productions:</a:t>
                </a:r>
              </a:p>
              <a:p>
                <a:pPr lvl="2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for every p, r,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Q, add the rule</a:t>
                </a:r>
              </a:p>
              <a:p>
                <a:pPr lvl="2" algn="ctr">
                  <a:buFontTx/>
                  <a:buNone/>
                </a:pP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p,q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→ 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p,r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r,q</a:t>
                </a:r>
                <a:endParaRPr lang="en-US" altLang="en-US" dirty="0">
                  <a:solidFill>
                    <a:srgbClr val="FF0000"/>
                  </a:solidFill>
                  <a:ea typeface="ヒラギノ角ゴ Pro W3" charset="-128"/>
                  <a:sym typeface="Symbol" charset="2"/>
                </a:endParaRPr>
              </a:p>
            </p:txBody>
          </p:sp>
        </mc:Choice>
        <mc:Fallback xmlns="">
          <p:sp>
            <p:nvSpPr>
              <p:cNvPr id="3789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61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2B7455-ED53-3E47-A50A-4DAADBA2179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altLang="en-US">
                <a:ea typeface="ヒラギノ角ゴ Pro W3" charset="-128"/>
              </a:rPr>
              <a:t>Two possibilities to get from state p to q: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2057400" y="2362200"/>
            <a:ext cx="6324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 flipV="1">
            <a:off x="16002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609600" y="3124200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stack height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1981200" y="46482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abcabb</a:t>
            </a:r>
            <a:r>
              <a:rPr lang="en-US" altLang="en-US" sz="1800" b="1">
                <a:solidFill>
                  <a:srgbClr val="FF0000"/>
                </a:solidFill>
              </a:rPr>
              <a:t>a</a:t>
            </a:r>
            <a:r>
              <a:rPr lang="en-US" altLang="en-US" sz="1800">
                <a:solidFill>
                  <a:srgbClr val="FF0000"/>
                </a:solidFill>
              </a:rPr>
              <a:t>cacbacbacabacabbabbabaacabbbaba</a:t>
            </a:r>
            <a:r>
              <a:rPr lang="en-US" altLang="en-US" sz="1800" b="1">
                <a:solidFill>
                  <a:srgbClr val="FF0000"/>
                </a:solidFill>
              </a:rPr>
              <a:t>b</a:t>
            </a:r>
            <a:r>
              <a:rPr lang="en-US" altLang="en-US" sz="1800"/>
              <a:t>aacaccaccccc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85800" y="48006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39947" name="AutoShape 9"/>
          <p:cNvCxnSpPr>
            <a:cxnSpLocks noChangeShapeType="1"/>
            <a:stCxn id="39946" idx="3"/>
            <a:endCxn id="39945" idx="1"/>
          </p:cNvCxnSpPr>
          <p:nvPr/>
        </p:nvCxnSpPr>
        <p:spPr bwMode="auto">
          <a:xfrm flipV="1">
            <a:off x="1600200" y="4832350"/>
            <a:ext cx="381000" cy="1968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8" name="AutoShape 10"/>
          <p:cNvSpPr>
            <a:spLocks/>
          </p:cNvSpPr>
          <p:nvPr/>
        </p:nvSpPr>
        <p:spPr bwMode="auto">
          <a:xfrm rot="-5400000">
            <a:off x="4648200" y="3200400"/>
            <a:ext cx="457200" cy="41148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2819400" y="5562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string taking NPDA from p to q</a:t>
            </a:r>
          </a:p>
        </p:txBody>
      </p:sp>
      <p:sp>
        <p:nvSpPr>
          <p:cNvPr id="39950" name="Oval 12"/>
          <p:cNvSpPr>
            <a:spLocks noChangeArrowheads="1"/>
          </p:cNvSpPr>
          <p:nvPr/>
        </p:nvSpPr>
        <p:spPr bwMode="auto">
          <a:xfrm>
            <a:off x="28194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1" name="Oval 13"/>
          <p:cNvSpPr>
            <a:spLocks noChangeArrowheads="1"/>
          </p:cNvSpPr>
          <p:nvPr/>
        </p:nvSpPr>
        <p:spPr bwMode="auto">
          <a:xfrm>
            <a:off x="4800600" y="36576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2" name="Oval 14"/>
          <p:cNvSpPr>
            <a:spLocks noChangeArrowheads="1"/>
          </p:cNvSpPr>
          <p:nvPr/>
        </p:nvSpPr>
        <p:spPr bwMode="auto">
          <a:xfrm>
            <a:off x="6781800" y="4572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9953" name="AutoShape 15"/>
          <p:cNvCxnSpPr>
            <a:cxnSpLocks noChangeShapeType="1"/>
            <a:stCxn id="39950" idx="0"/>
            <a:endCxn id="39951" idx="0"/>
          </p:cNvCxnSpPr>
          <p:nvPr/>
        </p:nvCxnSpPr>
        <p:spPr bwMode="auto">
          <a:xfrm rot="-5400000">
            <a:off x="3429000" y="3124200"/>
            <a:ext cx="914400" cy="1981200"/>
          </a:xfrm>
          <a:prstGeom prst="curvedConnector3">
            <a:avLst>
              <a:gd name="adj1" fmla="val 19322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AutoShape 16"/>
          <p:cNvCxnSpPr>
            <a:cxnSpLocks noChangeShapeType="1"/>
            <a:stCxn id="39951" idx="0"/>
            <a:endCxn id="39952" idx="0"/>
          </p:cNvCxnSpPr>
          <p:nvPr/>
        </p:nvCxnSpPr>
        <p:spPr bwMode="auto">
          <a:xfrm rot="5400000" flipV="1">
            <a:off x="5410200" y="3124200"/>
            <a:ext cx="914400" cy="1981200"/>
          </a:xfrm>
          <a:prstGeom prst="curvedConnector3">
            <a:avLst>
              <a:gd name="adj1" fmla="val -201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25908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p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6781800" y="4267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3048000" y="3810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516116" name="AutoShape 20"/>
          <p:cNvSpPr>
            <a:spLocks/>
          </p:cNvSpPr>
          <p:nvPr/>
        </p:nvSpPr>
        <p:spPr bwMode="auto">
          <a:xfrm rot="5400000" flipV="1">
            <a:off x="4724400" y="2133600"/>
            <a:ext cx="228600" cy="3581400"/>
          </a:xfrm>
          <a:prstGeom prst="leftBrace">
            <a:avLst>
              <a:gd name="adj1" fmla="val 130556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2"/>
              </a:solidFill>
            </a:endParaRPr>
          </a:p>
        </p:txBody>
      </p:sp>
      <p:sp>
        <p:nvSpPr>
          <p:cNvPr id="516117" name="Text Box 21"/>
          <p:cNvSpPr txBox="1">
            <a:spLocks noChangeArrowheads="1"/>
          </p:cNvSpPr>
          <p:nvPr/>
        </p:nvSpPr>
        <p:spPr bwMode="auto">
          <a:xfrm>
            <a:off x="5638800" y="2895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generated by A</a:t>
            </a:r>
            <a:r>
              <a:rPr lang="en-US" altLang="en-US" sz="2400" baseline="-25000">
                <a:solidFill>
                  <a:schemeClr val="accent2"/>
                </a:solidFill>
              </a:rPr>
              <a:t>r,s</a:t>
            </a:r>
            <a:endParaRPr lang="en-US" altLang="en-US" sz="2400">
              <a:solidFill>
                <a:schemeClr val="accent2"/>
              </a:solidFill>
            </a:endParaRPr>
          </a:p>
        </p:txBody>
      </p:sp>
      <p:cxnSp>
        <p:nvCxnSpPr>
          <p:cNvPr id="516118" name="AutoShape 22"/>
          <p:cNvCxnSpPr>
            <a:cxnSpLocks noChangeShapeType="1"/>
            <a:stCxn id="516117" idx="2"/>
            <a:endCxn id="516116" idx="1"/>
          </p:cNvCxnSpPr>
          <p:nvPr/>
        </p:nvCxnSpPr>
        <p:spPr bwMode="auto">
          <a:xfrm rot="5400000">
            <a:off x="5638800" y="2552700"/>
            <a:ext cx="457200" cy="2057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1" name="Oval 23"/>
          <p:cNvSpPr>
            <a:spLocks noChangeArrowheads="1"/>
          </p:cNvSpPr>
          <p:nvPr/>
        </p:nvSpPr>
        <p:spPr bwMode="auto">
          <a:xfrm>
            <a:off x="28956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62" name="Oval 24"/>
          <p:cNvSpPr>
            <a:spLocks noChangeArrowheads="1"/>
          </p:cNvSpPr>
          <p:nvPr/>
        </p:nvSpPr>
        <p:spPr bwMode="auto">
          <a:xfrm>
            <a:off x="66294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63" name="Text Box 25"/>
          <p:cNvSpPr txBox="1">
            <a:spLocks noChangeArrowheads="1"/>
          </p:cNvSpPr>
          <p:nvPr/>
        </p:nvSpPr>
        <p:spPr bwMode="auto">
          <a:xfrm>
            <a:off x="6324600" y="38703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39964" name="Text Box 26"/>
          <p:cNvSpPr txBox="1">
            <a:spLocks noChangeArrowheads="1"/>
          </p:cNvSpPr>
          <p:nvPr/>
        </p:nvSpPr>
        <p:spPr bwMode="auto">
          <a:xfrm>
            <a:off x="2895600" y="428148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push d</a:t>
            </a:r>
          </a:p>
        </p:txBody>
      </p:sp>
      <p:sp>
        <p:nvSpPr>
          <p:cNvPr id="39965" name="Text Box 27"/>
          <p:cNvSpPr txBox="1">
            <a:spLocks noChangeArrowheads="1"/>
          </p:cNvSpPr>
          <p:nvPr/>
        </p:nvSpPr>
        <p:spPr bwMode="auto">
          <a:xfrm>
            <a:off x="6096000" y="4267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pop d</a:t>
            </a:r>
          </a:p>
        </p:txBody>
      </p:sp>
    </p:spTree>
    <p:extLst>
      <p:ext uri="{BB962C8B-B14F-4D97-AF65-F5344CB8AC3E}">
        <p14:creationId xmlns:p14="http://schemas.microsoft.com/office/powerpoint/2010/main" val="11117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16" grpId="0" animBg="1"/>
      <p:bldP spid="516117" grpId="0"/>
      <p:bldP spid="5161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F0B8FF-F223-F446-93E0-F0E58A71AEB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8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>
                    <a:ea typeface="ヒラギノ角ゴ Pro W3" charset="-128"/>
                  </a:rPr>
                  <a:t>NPDA P = (Q, </a:t>
                </a:r>
                <a:r>
                  <a:rPr lang="el-GR" altLang="en-US" dirty="0">
                    <a:ea typeface="ヒラギノ角ゴ Pro W3" charset="-128"/>
                  </a:rPr>
                  <a:t>Σ</a:t>
                </a:r>
                <a:r>
                  <a:rPr lang="en-US" altLang="en-US" dirty="0">
                    <a:ea typeface="ヒラギノ角ゴ Pro W3" charset="-128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ヒラギノ角ゴ Pro W3" charset="-128"/>
                      </a:rPr>
                      <m:t>Γ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start, {accept})</a:t>
                </a:r>
              </a:p>
              <a:p>
                <a:r>
                  <a:rPr lang="en-US" altLang="en-US" dirty="0">
                    <a:ea typeface="ヒラギノ角ゴ Pro W3" charset="-128"/>
                    <a:sym typeface="Symbol" charset="2"/>
                  </a:rPr>
                  <a:t>CFG G: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non-terminals V = {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p,q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: p,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Q}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start variable 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start</a:t>
                </a:r>
                <a:r>
                  <a:rPr lang="en-US" altLang="en-US" baseline="-25000" dirty="0">
                    <a:ea typeface="ヒラギノ角ゴ Pro W3" charset="-128"/>
                    <a:sym typeface="Symbol" charset="2"/>
                  </a:rPr>
                  <a:t>, accept</a:t>
                </a:r>
                <a:endParaRPr lang="en-US" altLang="en-US" dirty="0">
                  <a:ea typeface="ヒラギノ角ゴ Pro W3" charset="-128"/>
                  <a:sym typeface="Symbol" charset="2"/>
                </a:endParaRP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productions:</a:t>
                </a:r>
              </a:p>
              <a:p>
                <a:pPr lvl="2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for every p, r, s,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Q, d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Γ</m:t>
                    </m:r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and a, b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(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Σ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∪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{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})</a:t>
                </a:r>
              </a:p>
              <a:p>
                <a:pPr lvl="2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if  (r, d)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(p, a, 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), and</a:t>
                </a:r>
              </a:p>
              <a:p>
                <a:pPr lvl="2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	 (q, 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(s, b, d), add the rule</a:t>
                </a:r>
              </a:p>
              <a:p>
                <a:pPr lvl="2" algn="ctr">
                  <a:buFontTx/>
                  <a:buNone/>
                </a:pP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p,q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→ 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r,s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b</a:t>
                </a:r>
                <a:endParaRPr lang="en-US" altLang="en-US" baseline="-25000" dirty="0">
                  <a:solidFill>
                    <a:srgbClr val="FF0000"/>
                  </a:solidFill>
                  <a:ea typeface="ヒラギノ角ゴ Pro W3" charset="-128"/>
                  <a:sym typeface="Symbol" charset="2"/>
                </a:endParaRPr>
              </a:p>
            </p:txBody>
          </p:sp>
        </mc:Choice>
        <mc:Fallback xmlns="">
          <p:sp>
            <p:nvSpPr>
              <p:cNvPr id="4198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8148" name="AutoShape 4"/>
          <p:cNvSpPr>
            <a:spLocks/>
          </p:cNvSpPr>
          <p:nvPr/>
        </p:nvSpPr>
        <p:spPr bwMode="auto">
          <a:xfrm>
            <a:off x="5105400" y="1371600"/>
            <a:ext cx="2667000" cy="1333500"/>
          </a:xfrm>
          <a:prstGeom prst="borderCallout2">
            <a:avLst>
              <a:gd name="adj1" fmla="val 8569"/>
              <a:gd name="adj2" fmla="val -2856"/>
              <a:gd name="adj3" fmla="val 8569"/>
              <a:gd name="adj4" fmla="val -47144"/>
              <a:gd name="adj5" fmla="val 256667"/>
              <a:gd name="adj6" fmla="val -930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from state p, read a, push d, move to state r </a:t>
            </a:r>
          </a:p>
        </p:txBody>
      </p:sp>
      <p:sp>
        <p:nvSpPr>
          <p:cNvPr id="518149" name="AutoShape 5"/>
          <p:cNvSpPr>
            <a:spLocks/>
          </p:cNvSpPr>
          <p:nvPr/>
        </p:nvSpPr>
        <p:spPr bwMode="auto">
          <a:xfrm>
            <a:off x="4565904" y="2845498"/>
            <a:ext cx="2667000" cy="1409700"/>
          </a:xfrm>
          <a:prstGeom prst="borderCallout2">
            <a:avLst>
              <a:gd name="adj1" fmla="val 8106"/>
              <a:gd name="adj2" fmla="val -2856"/>
              <a:gd name="adj3" fmla="val 8106"/>
              <a:gd name="adj4" fmla="val -35537"/>
              <a:gd name="adj5" fmla="val 174435"/>
              <a:gd name="adj6" fmla="val -695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from state s, read b, pop d, move to state q</a:t>
            </a:r>
          </a:p>
        </p:txBody>
      </p:sp>
    </p:spTree>
    <p:extLst>
      <p:ext uri="{BB962C8B-B14F-4D97-AF65-F5344CB8AC3E}">
        <p14:creationId xmlns:p14="http://schemas.microsoft.com/office/powerpoint/2010/main" val="99815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8" grpId="0" animBg="1"/>
      <p:bldP spid="5181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22,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7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0E2573-3700-7040-A80C-5100F2EF198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NPDA, CFG equivalence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>
                    <a:ea typeface="ヒラギノ角ゴ Pro W3" charset="-128"/>
                  </a:rPr>
                  <a:t>NPDA P = (Q, </a:t>
                </a:r>
                <a:r>
                  <a:rPr lang="el-GR" altLang="en-US" dirty="0">
                    <a:ea typeface="ヒラギノ角ゴ Pro W3" charset="-128"/>
                  </a:rPr>
                  <a:t>Σ</a:t>
                </a:r>
                <a:r>
                  <a:rPr lang="en-US" altLang="en-US" dirty="0">
                    <a:ea typeface="ヒラギノ角ゴ Pro W3" charset="-128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ヒラギノ角ゴ Pro W3" charset="-128"/>
                      </a:rPr>
                      <m:t>Γ</m:t>
                    </m:r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</a:rPr>
                      <m:t>, 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start, {accept})</a:t>
                </a:r>
              </a:p>
              <a:p>
                <a:r>
                  <a:rPr lang="en-US" altLang="en-US" dirty="0">
                    <a:ea typeface="ヒラギノ角ゴ Pro W3" charset="-128"/>
                    <a:sym typeface="Symbol" charset="2"/>
                  </a:rPr>
                  <a:t>CFG G: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non-terminals V = {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p,q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: p, 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Q}</a:t>
                </a: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start variable </a:t>
                </a:r>
                <a:r>
                  <a:rPr lang="en-US" altLang="en-US" dirty="0" err="1"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ea typeface="ヒラギノ角ゴ Pro W3" charset="-128"/>
                    <a:sym typeface="Symbol" charset="2"/>
                  </a:rPr>
                  <a:t>start</a:t>
                </a:r>
                <a:r>
                  <a:rPr lang="en-US" altLang="en-US" baseline="-25000" dirty="0">
                    <a:ea typeface="ヒラギノ角ゴ Pro W3" charset="-128"/>
                    <a:sym typeface="Symbol" charset="2"/>
                  </a:rPr>
                  <a:t>, accept</a:t>
                </a:r>
                <a:endParaRPr lang="en-US" altLang="en-US" dirty="0">
                  <a:ea typeface="ヒラギノ角ゴ Pro W3" charset="-128"/>
                  <a:sym typeface="Symbol" charset="2"/>
                </a:endParaRPr>
              </a:p>
              <a:p>
                <a:pPr lvl="1"/>
                <a:r>
                  <a:rPr lang="en-US" altLang="en-US" dirty="0">
                    <a:ea typeface="ヒラギノ角ゴ Pro W3" charset="-128"/>
                    <a:sym typeface="Symbol" charset="2"/>
                  </a:rPr>
                  <a:t>productions:</a:t>
                </a:r>
              </a:p>
              <a:p>
                <a:pPr lvl="2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for every p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Q, add the rule</a:t>
                </a:r>
              </a:p>
              <a:p>
                <a:pPr lvl="2" algn="ctr">
                  <a:buFontTx/>
                  <a:buNone/>
                </a:pP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A</a:t>
                </a:r>
                <a:r>
                  <a:rPr lang="en-US" altLang="en-US" baseline="-25000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p,p</a:t>
                </a:r>
                <a:r>
                  <a:rPr lang="en-US" altLang="en-US" baseline="-25000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→ </a:t>
                </a:r>
                <a:r>
                  <a:rPr lang="el-GR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ε</a:t>
                </a:r>
                <a:endParaRPr lang="el-GR" altLang="en-US" baseline="-25000" dirty="0">
                  <a:solidFill>
                    <a:srgbClr val="FF0000"/>
                  </a:solidFill>
                  <a:ea typeface="ヒラギノ角ゴ Pro W3" charset="-128"/>
                  <a:sym typeface="Symbol" charset="2"/>
                </a:endParaRPr>
              </a:p>
            </p:txBody>
          </p:sp>
        </mc:Choice>
        <mc:Fallback xmlns="">
          <p:sp>
            <p:nvSpPr>
              <p:cNvPr id="4403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3805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9516</TotalTime>
  <Words>2220</Words>
  <Application>Microsoft Macintosh PowerPoint</Application>
  <PresentationFormat>On-screen Show (4:3)</PresentationFormat>
  <Paragraphs>406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Cambria Math</vt:lpstr>
      <vt:lpstr>ヒラギノ角ゴ Pro W3</vt:lpstr>
      <vt:lpstr>Default Design</vt:lpstr>
      <vt:lpstr>CS21  Decidability and Tractability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NPDA, CFG equivalence</vt:lpstr>
      <vt:lpstr>Pumping Lemma for CFLs</vt:lpstr>
      <vt:lpstr>CFL Pumping Lemma Example</vt:lpstr>
      <vt:lpstr>CFL Pumping Lemma Example</vt:lpstr>
      <vt:lpstr>CFL Pumping Lemma Example</vt:lpstr>
      <vt:lpstr>CFL Pumping Lemma Example</vt:lpstr>
      <vt:lpstr>CFL Pumping Lemma Example</vt:lpstr>
      <vt:lpstr>Pumping Lemma for CFLs</vt:lpstr>
      <vt:lpstr>CFL Pumping Lemma</vt:lpstr>
      <vt:lpstr>CFL Pumping Lemma</vt:lpstr>
      <vt:lpstr>CFL Pumping Lemma</vt:lpstr>
      <vt:lpstr>CFL Pumping Lemma</vt:lpstr>
      <vt:lpstr>CFL Pumping Lemma</vt:lpstr>
      <vt:lpstr>CFL Pumping Lemma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99</cp:revision>
  <cp:lastPrinted>2024-01-03T22:27:21Z</cp:lastPrinted>
  <dcterms:created xsi:type="dcterms:W3CDTF">2003-12-29T17:56:05Z</dcterms:created>
  <dcterms:modified xsi:type="dcterms:W3CDTF">2025-01-23T08:05:28Z</dcterms:modified>
</cp:coreProperties>
</file>