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43" r:id="rId3"/>
    <p:sldId id="344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36"/>
    <p:restoredTop sz="94208"/>
  </p:normalViewPr>
  <p:slideViewPr>
    <p:cSldViewPr>
      <p:cViewPr varScale="1">
        <p:scale>
          <a:sx n="111" d="100"/>
          <a:sy n="111" d="100"/>
        </p:scale>
        <p:origin x="8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DB77623-0809-6447-9A03-FCE56E75B6F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6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9CB2F6C-F78E-154F-B819-707CBF36F6B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07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0E5A185-F662-2E4E-9DC7-0ACDF32D261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46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7F04025-40D7-A644-8718-BADC2BBA7AF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54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64B6F39-091E-EE4A-A90D-9E238A6ADC6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92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D0D9F36-073C-DF4B-A5DA-BA73636BBE7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265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C507FE8-B5B5-D841-B102-A5091165435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557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54D8629-974E-9D49-B16B-8CE850AC457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92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8AB864D-F7C4-B645-9676-9D70282003A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113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46704CE-1BA6-EB4F-A13A-6C6A42DF43B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18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C0533C6-4FCA-9849-8C51-BBB8DC507DC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690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F3F32-83A2-3342-B3FD-87835E0D844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6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D8659E8-8CE3-1E46-8CFF-30A36C84548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099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163FAD7-A95C-A24E-8DC9-CFD08D8A064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04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B208FBB-691D-EA49-8957-F8509514E0C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657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F4D2232-7945-7041-81A5-3CF3382C7AE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047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69280B3-1300-F24F-B1C9-A7419F8211FE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185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F6F549C-A13B-1948-A8D7-C27BB09334A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030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8B38DE2-85AB-FF4A-8246-F06215CECC4C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914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F9DF508-F5F2-574A-91B0-5B659F667AE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818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584490A-DC4E-6B44-8ABF-6C1FC8C4A46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90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9ADD842-04AD-6E4A-9241-7A554CFCCCE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24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EACA526-3E72-9145-A416-8D5C95E55063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347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8AC1F7D-0731-514A-B8A1-317638D61DB6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36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7724878-F9EC-F54F-9E2E-ED18A2FE0B9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471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ED0C9DB-4157-C147-A01B-AABF6AEBC2C9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368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E9FD41F-8F50-3F45-9F61-7A3BA4CA538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035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B816A74-0D32-0146-B951-BD9A05601C1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448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BEC4813-6FB0-3645-B88E-1A4F857687CA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110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7F4F4E1-F7EC-B74B-948D-60C58C6C167B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384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0862741-5D83-CA4E-B927-551BB43246D0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149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66937AA-C8B3-5549-8921-FF9D92E51C1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06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7482280-F9B4-A844-BAE6-89E91EF7FAB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678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34384FF-5EF3-D643-9688-0753B0945420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695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3B24A72-56F3-F749-A785-40020B3CA8BD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631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3532728-246D-0844-B854-30D573F4C09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977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F26340E-43A8-FB4F-B3A4-F2D7BF80624D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16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5E6620E-EF03-1847-A79A-00A483DA1C4A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618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E136714-D11C-5A4E-8633-3DE46E6D7E9F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0040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730718E-6761-CF46-BD88-91D4681DE1CE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134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04B8769-CE06-1D44-8C7F-371BCDA7707D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54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ECD72FB-CBD4-3B4C-AD84-B1438D17576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2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A5CBBE3-89ED-6748-96C5-E68D66E0A7E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19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778299A-40C1-AB40-8771-CDAE0614E7F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43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6C84794-E477-AF4E-9F4F-251F2EFBB85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14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C6E126A-331A-D046-9A2A-87C70A05D7C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1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2" name="Rectangle 1542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ooden toy with balls and ropes&#10;&#10;Description automatically generated">
            <a:extLst>
              <a:ext uri="{FF2B5EF4-FFF2-40B4-BE49-F238E27FC236}">
                <a16:creationId xmlns:a16="http://schemas.microsoft.com/office/drawing/2014/main" id="{7F9692C0-4EFC-BD4E-BE35-21437BC206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r="-1" b="7861"/>
          <a:stretch/>
        </p:blipFill>
        <p:spPr>
          <a:xfrm>
            <a:off x="20" y="10"/>
            <a:ext cx="9141693" cy="6857990"/>
          </a:xfrm>
          <a:prstGeom prst="rect">
            <a:avLst/>
          </a:pr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286" y="1124712"/>
            <a:ext cx="6858000" cy="30632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700">
                <a:solidFill>
                  <a:schemeClr val="bg1"/>
                </a:solidFill>
              </a:rPr>
              <a:t>CS21 </a:t>
            </a:r>
            <a:br>
              <a:rPr lang="en-US" altLang="en-US" sz="5700">
                <a:solidFill>
                  <a:schemeClr val="bg1"/>
                </a:solidFill>
              </a:rPr>
            </a:br>
            <a:r>
              <a:rPr lang="en-US" altLang="en-US" sz="570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286" y="4599432"/>
            <a:ext cx="6858000" cy="1227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Lecture 5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January 15, 2025</a:t>
            </a:r>
          </a:p>
        </p:txBody>
      </p:sp>
      <p:sp>
        <p:nvSpPr>
          <p:cNvPr id="1542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917044" y="253972"/>
                  <a:pt x="7878280" y="382927"/>
                  <a:pt x="7886700" y="622851"/>
                </a:cubicBezTo>
                <a:cubicBezTo>
                  <a:pt x="7895120" y="862775"/>
                  <a:pt x="7898095" y="881954"/>
                  <a:pt x="7886700" y="1137380"/>
                </a:cubicBezTo>
                <a:cubicBezTo>
                  <a:pt x="7875305" y="1392806"/>
                  <a:pt x="7859449" y="1500954"/>
                  <a:pt x="7886700" y="1814391"/>
                </a:cubicBezTo>
                <a:cubicBezTo>
                  <a:pt x="7913951" y="2127828"/>
                  <a:pt x="7899710" y="2276490"/>
                  <a:pt x="7886700" y="2491403"/>
                </a:cubicBezTo>
                <a:cubicBezTo>
                  <a:pt x="7873690" y="2706316"/>
                  <a:pt x="7899048" y="2943627"/>
                  <a:pt x="7886700" y="3168415"/>
                </a:cubicBezTo>
                <a:cubicBezTo>
                  <a:pt x="7874352" y="3393203"/>
                  <a:pt x="7895759" y="3539359"/>
                  <a:pt x="7886700" y="3899588"/>
                </a:cubicBezTo>
                <a:cubicBezTo>
                  <a:pt x="7877641" y="4259817"/>
                  <a:pt x="7907485" y="4437980"/>
                  <a:pt x="7886700" y="4630760"/>
                </a:cubicBezTo>
                <a:cubicBezTo>
                  <a:pt x="7865915" y="4823540"/>
                  <a:pt x="7871525" y="5198637"/>
                  <a:pt x="7886700" y="5416094"/>
                </a:cubicBezTo>
                <a:cubicBezTo>
                  <a:pt x="7691680" y="5431844"/>
                  <a:pt x="7601555" y="5415681"/>
                  <a:pt x="7466076" y="5416094"/>
                </a:cubicBezTo>
                <a:cubicBezTo>
                  <a:pt x="7330597" y="5416507"/>
                  <a:pt x="6831360" y="5424066"/>
                  <a:pt x="6651117" y="5416094"/>
                </a:cubicBezTo>
                <a:cubicBezTo>
                  <a:pt x="6470874" y="5408122"/>
                  <a:pt x="6162822" y="5448218"/>
                  <a:pt x="5993892" y="5416094"/>
                </a:cubicBezTo>
                <a:cubicBezTo>
                  <a:pt x="5824963" y="5383970"/>
                  <a:pt x="5688089" y="5423575"/>
                  <a:pt x="5494401" y="5416094"/>
                </a:cubicBezTo>
                <a:cubicBezTo>
                  <a:pt x="5300713" y="5408613"/>
                  <a:pt x="5038344" y="5439836"/>
                  <a:pt x="4837176" y="5416094"/>
                </a:cubicBezTo>
                <a:cubicBezTo>
                  <a:pt x="4636008" y="5392352"/>
                  <a:pt x="4547230" y="5414191"/>
                  <a:pt x="4416552" y="5416094"/>
                </a:cubicBezTo>
                <a:cubicBezTo>
                  <a:pt x="4285874" y="5417997"/>
                  <a:pt x="4197467" y="5397786"/>
                  <a:pt x="3995928" y="5416094"/>
                </a:cubicBezTo>
                <a:cubicBezTo>
                  <a:pt x="3794389" y="5434402"/>
                  <a:pt x="3512175" y="5385012"/>
                  <a:pt x="3338703" y="5416094"/>
                </a:cubicBezTo>
                <a:cubicBezTo>
                  <a:pt x="3165232" y="5447176"/>
                  <a:pt x="2961841" y="5402137"/>
                  <a:pt x="2839212" y="5416094"/>
                </a:cubicBezTo>
                <a:cubicBezTo>
                  <a:pt x="2716583" y="5430051"/>
                  <a:pt x="2260631" y="5391454"/>
                  <a:pt x="2103120" y="5416094"/>
                </a:cubicBezTo>
                <a:cubicBezTo>
                  <a:pt x="1945609" y="5440734"/>
                  <a:pt x="1802870" y="5413244"/>
                  <a:pt x="1603629" y="5416094"/>
                </a:cubicBezTo>
                <a:cubicBezTo>
                  <a:pt x="1404388" y="5418944"/>
                  <a:pt x="1036615" y="5428037"/>
                  <a:pt x="867537" y="5416094"/>
                </a:cubicBezTo>
                <a:cubicBezTo>
                  <a:pt x="698459" y="5404151"/>
                  <a:pt x="196765" y="5387017"/>
                  <a:pt x="0" y="5416094"/>
                </a:cubicBezTo>
                <a:cubicBezTo>
                  <a:pt x="-7913" y="5158982"/>
                  <a:pt x="-32352" y="4972281"/>
                  <a:pt x="0" y="4684921"/>
                </a:cubicBezTo>
                <a:cubicBezTo>
                  <a:pt x="32352" y="4397561"/>
                  <a:pt x="-36146" y="4109983"/>
                  <a:pt x="0" y="3953749"/>
                </a:cubicBezTo>
                <a:cubicBezTo>
                  <a:pt x="36146" y="3797515"/>
                  <a:pt x="38942" y="3433311"/>
                  <a:pt x="0" y="3168415"/>
                </a:cubicBezTo>
                <a:cubicBezTo>
                  <a:pt x="-38942" y="2903519"/>
                  <a:pt x="-264" y="2810505"/>
                  <a:pt x="0" y="2545564"/>
                </a:cubicBezTo>
                <a:cubicBezTo>
                  <a:pt x="264" y="2280623"/>
                  <a:pt x="20689" y="1994225"/>
                  <a:pt x="0" y="1760231"/>
                </a:cubicBezTo>
                <a:cubicBezTo>
                  <a:pt x="-20689" y="1526237"/>
                  <a:pt x="16073" y="1386976"/>
                  <a:pt x="0" y="1191541"/>
                </a:cubicBezTo>
                <a:cubicBezTo>
                  <a:pt x="-16073" y="996106"/>
                  <a:pt x="-16965" y="844858"/>
                  <a:pt x="0" y="677012"/>
                </a:cubicBezTo>
                <a:cubicBezTo>
                  <a:pt x="16965" y="509166"/>
                  <a:pt x="85" y="277162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4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4194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921F9-1599-A95A-0681-ABD0C856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January 15,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BAADD-8B28-1AEE-5538-F77058A6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CS21 Lecture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F49E8-3167-348F-4823-8900CA20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8ECB819-88D6-A241-8258-4965769F71E1}" type="slidenum">
              <a:rPr lang="en-US" altLang="x-none" smtClean="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45787-B8BE-2F46-BE69-5FE30E6083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7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8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1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3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5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39957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9958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9959" name="AutoShape 21"/>
          <p:cNvCxnSpPr>
            <a:cxnSpLocks noChangeShapeType="1"/>
            <a:stCxn id="39956" idx="3"/>
            <a:endCxn id="39943" idx="2"/>
          </p:cNvCxnSpPr>
          <p:nvPr/>
        </p:nvCxnSpPr>
        <p:spPr bwMode="auto">
          <a:xfrm flipV="1">
            <a:off x="2133600" y="2759075"/>
            <a:ext cx="1524000" cy="1138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7069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F62E2-B60B-1242-81C1-26266BA7FC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2002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2003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2004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42007" name="AutoShape 21"/>
          <p:cNvCxnSpPr>
            <a:cxnSpLocks noChangeShapeType="1"/>
            <a:stCxn id="42004" idx="3"/>
            <a:endCxn id="41992" idx="2"/>
          </p:cNvCxnSpPr>
          <p:nvPr/>
        </p:nvCxnSpPr>
        <p:spPr bwMode="auto">
          <a:xfrm flipV="1">
            <a:off x="2133600" y="2759075"/>
            <a:ext cx="1828800" cy="1138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4648200" y="44958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8379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6B753-F20C-A143-B6D1-28A7D17E98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 more powerful machine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limitation of FA related to fact that they can only “remember” a bounded amount of information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What is the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simplest</a:t>
            </a:r>
            <a:r>
              <a:rPr lang="en-US" altLang="en-US" dirty="0">
                <a:ea typeface="ヒラギノ角ゴ Pro W3" charset="-128"/>
              </a:rPr>
              <a:t> alteration that adds unbounded “memory” to our machine?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sz="2800" dirty="0">
                <a:ea typeface="ヒラギノ角ゴ Pro W3" charset="-128"/>
              </a:rPr>
              <a:t>Should be able to recognize, e.g., </a:t>
            </a:r>
            <a:r>
              <a:rPr lang="en-US" altLang="en-US" sz="2800" dirty="0">
                <a:solidFill>
                  <a:schemeClr val="accent2"/>
                </a:solidFill>
                <a:ea typeface="ヒラギノ角ゴ Pro W3" charset="-128"/>
              </a:rPr>
              <a:t>{0</a:t>
            </a:r>
            <a:r>
              <a:rPr lang="en-US" altLang="en-US" sz="2800" baseline="30000" dirty="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 sz="2800" baseline="30000" dirty="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  <a:ea typeface="ヒラギノ角ゴ Pro W3" charset="-128"/>
              </a:rPr>
              <a:t>: n ≥ 0}</a:t>
            </a:r>
          </a:p>
        </p:txBody>
      </p:sp>
    </p:spTree>
    <p:extLst>
      <p:ext uri="{BB962C8B-B14F-4D97-AF65-F5344CB8AC3E}">
        <p14:creationId xmlns:p14="http://schemas.microsoft.com/office/powerpoint/2010/main" val="11451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06A83-0E0C-E24C-A313-57FBF122A2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46101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46102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46103" name="AutoShape 21"/>
          <p:cNvCxnSpPr>
            <a:cxnSpLocks noChangeShapeType="1"/>
            <a:stCxn id="46100" idx="3"/>
            <a:endCxn id="46085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4" name="Text Box 22"/>
          <p:cNvSpPr txBox="1">
            <a:spLocks noChangeArrowheads="1"/>
          </p:cNvSpPr>
          <p:nvPr/>
        </p:nvSpPr>
        <p:spPr bwMode="auto">
          <a:xfrm>
            <a:off x="4038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105" name="Text Box 23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106" name="Text Box 24"/>
          <p:cNvSpPr txBox="1">
            <a:spLocks noChangeArrowheads="1"/>
          </p:cNvSpPr>
          <p:nvPr/>
        </p:nvSpPr>
        <p:spPr bwMode="auto">
          <a:xfrm>
            <a:off x="4038600" y="4652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107" name="Text Box 25"/>
          <p:cNvSpPr txBox="1">
            <a:spLocks noChangeArrowheads="1"/>
          </p:cNvSpPr>
          <p:nvPr/>
        </p:nvSpPr>
        <p:spPr bwMode="auto">
          <a:xfrm>
            <a:off x="4038600" y="5033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108" name="Text Box 26"/>
          <p:cNvSpPr txBox="1">
            <a:spLocks noChangeArrowheads="1"/>
          </p:cNvSpPr>
          <p:nvPr/>
        </p:nvSpPr>
        <p:spPr bwMode="auto">
          <a:xfrm>
            <a:off x="3886200" y="5410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9" name="Text Box 27"/>
          <p:cNvSpPr txBox="1">
            <a:spLocks noChangeArrowheads="1"/>
          </p:cNvSpPr>
          <p:nvPr/>
        </p:nvSpPr>
        <p:spPr bwMode="auto">
          <a:xfrm>
            <a:off x="4038600" y="541496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6110" name="AutoShape 28"/>
          <p:cNvCxnSpPr>
            <a:cxnSpLocks noChangeShapeType="1"/>
            <a:stCxn id="46100" idx="2"/>
            <a:endCxn id="46104" idx="0"/>
          </p:cNvCxnSpPr>
          <p:nvPr/>
        </p:nvCxnSpPr>
        <p:spPr bwMode="auto">
          <a:xfrm rot="16200000" flipH="1">
            <a:off x="2732087" y="2432051"/>
            <a:ext cx="517525" cy="2400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1" name="Text Box 29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344094" name="Text Box 30"/>
          <p:cNvSpPr txBox="1">
            <a:spLocks noChangeArrowheads="1"/>
          </p:cNvSpPr>
          <p:nvPr/>
        </p:nvSpPr>
        <p:spPr bwMode="auto">
          <a:xfrm>
            <a:off x="4876800" y="3048000"/>
            <a:ext cx="38862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New capabilities: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</a:t>
            </a:r>
            <a:r>
              <a:rPr lang="en-US" altLang="en-US" sz="2800">
                <a:solidFill>
                  <a:schemeClr val="accent2"/>
                </a:solidFill>
              </a:rPr>
              <a:t>push</a:t>
            </a:r>
            <a:r>
              <a:rPr lang="en-US" altLang="en-US" sz="2800"/>
              <a:t> symbol onto stack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</a:t>
            </a:r>
            <a:r>
              <a:rPr lang="en-US" altLang="en-US" sz="2800">
                <a:solidFill>
                  <a:schemeClr val="accent2"/>
                </a:solidFill>
              </a:rPr>
              <a:t>pop</a:t>
            </a:r>
            <a:r>
              <a:rPr lang="en-US" altLang="en-US" sz="2800"/>
              <a:t> symbol off of stack</a:t>
            </a:r>
          </a:p>
        </p:txBody>
      </p:sp>
    </p:spTree>
    <p:extLst>
      <p:ext uri="{BB962C8B-B14F-4D97-AF65-F5344CB8AC3E}">
        <p14:creationId xmlns:p14="http://schemas.microsoft.com/office/powerpoint/2010/main" val="20367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02E2E6-F0BE-C747-95B0-0C67EF78D7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5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6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8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48151" name="AutoShape 21"/>
          <p:cNvCxnSpPr>
            <a:cxnSpLocks noChangeShapeType="1"/>
            <a:stCxn id="48148" idx="3"/>
            <a:endCxn id="48133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4038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3886200" y="4343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4" name="Text Box 24"/>
          <p:cNvSpPr txBox="1">
            <a:spLocks noChangeArrowheads="1"/>
          </p:cNvSpPr>
          <p:nvPr/>
        </p:nvSpPr>
        <p:spPr bwMode="auto">
          <a:xfrm>
            <a:off x="4038600" y="434816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8155" name="AutoShape 25"/>
          <p:cNvCxnSpPr>
            <a:cxnSpLocks noChangeShapeType="1"/>
            <a:stCxn id="48148" idx="2"/>
            <a:endCxn id="48152" idx="0"/>
          </p:cNvCxnSpPr>
          <p:nvPr/>
        </p:nvCxnSpPr>
        <p:spPr bwMode="auto">
          <a:xfrm rot="16200000" flipH="1">
            <a:off x="2732087" y="2432051"/>
            <a:ext cx="517525" cy="2400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</p:spTree>
    <p:extLst>
      <p:ext uri="{BB962C8B-B14F-4D97-AF65-F5344CB8AC3E}">
        <p14:creationId xmlns:p14="http://schemas.microsoft.com/office/powerpoint/2010/main" val="198384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B4598-6703-3A49-A0F3-3862F48DF9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9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1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2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3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4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5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6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0197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0198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0199" name="AutoShape 21"/>
          <p:cNvCxnSpPr>
            <a:cxnSpLocks noChangeShapeType="1"/>
            <a:stCxn id="50196" idx="3"/>
            <a:endCxn id="50181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201" name="Text Box 23"/>
          <p:cNvSpPr txBox="1">
            <a:spLocks noChangeArrowheads="1"/>
          </p:cNvSpPr>
          <p:nvPr/>
        </p:nvSpPr>
        <p:spPr bwMode="auto">
          <a:xfrm>
            <a:off x="3886200" y="49625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2" name="Text Box 24"/>
          <p:cNvSpPr txBox="1">
            <a:spLocks noChangeArrowheads="1"/>
          </p:cNvSpPr>
          <p:nvPr/>
        </p:nvSpPr>
        <p:spPr bwMode="auto">
          <a:xfrm>
            <a:off x="4038600" y="46482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0203" name="AutoShape 25"/>
          <p:cNvCxnSpPr>
            <a:cxnSpLocks noChangeShapeType="1"/>
            <a:stCxn id="50196" idx="2"/>
            <a:endCxn id="50200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4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50205" name="Text Box 27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57144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D7116-2344-7048-88E3-A4657AE585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9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0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1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42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3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44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2245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2246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2247" name="AutoShape 21"/>
          <p:cNvCxnSpPr>
            <a:cxnSpLocks noChangeShapeType="1"/>
            <a:stCxn id="52244" idx="3"/>
            <a:endCxn id="52230" idx="2"/>
          </p:cNvCxnSpPr>
          <p:nvPr/>
        </p:nvCxnSpPr>
        <p:spPr bwMode="auto">
          <a:xfrm flipV="1">
            <a:off x="2133600" y="2495550"/>
            <a:ext cx="1219200" cy="584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8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9" name="Text Box 23"/>
          <p:cNvSpPr txBox="1">
            <a:spLocks noChangeArrowheads="1"/>
          </p:cNvSpPr>
          <p:nvPr/>
        </p:nvSpPr>
        <p:spPr bwMode="auto">
          <a:xfrm>
            <a:off x="3886200" y="5338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50" name="Text Box 24"/>
          <p:cNvSpPr txBox="1">
            <a:spLocks noChangeArrowheads="1"/>
          </p:cNvSpPr>
          <p:nvPr/>
        </p:nvSpPr>
        <p:spPr bwMode="auto">
          <a:xfrm>
            <a:off x="4038600" y="50244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2251" name="AutoShape 25"/>
          <p:cNvCxnSpPr>
            <a:cxnSpLocks noChangeShapeType="1"/>
            <a:stCxn id="52244" idx="2"/>
            <a:endCxn id="52248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2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52253" name="Text Box 27"/>
          <p:cNvSpPr txBox="1">
            <a:spLocks noChangeArrowheads="1"/>
          </p:cNvSpPr>
          <p:nvPr/>
        </p:nvSpPr>
        <p:spPr bwMode="auto">
          <a:xfrm>
            <a:off x="4038600" y="4648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52254" name="Text Box 28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517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5D625-3A37-C84B-97FE-765B7A3C78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8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9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0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91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2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4295" name="AutoShape 21"/>
          <p:cNvCxnSpPr>
            <a:cxnSpLocks noChangeShapeType="1"/>
            <a:stCxn id="54292" idx="3"/>
            <a:endCxn id="54279" idx="2"/>
          </p:cNvCxnSpPr>
          <p:nvPr/>
        </p:nvCxnSpPr>
        <p:spPr bwMode="auto">
          <a:xfrm flipV="1">
            <a:off x="2133600" y="2495550"/>
            <a:ext cx="1524000" cy="584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6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97" name="Text Box 23"/>
          <p:cNvSpPr txBox="1">
            <a:spLocks noChangeArrowheads="1"/>
          </p:cNvSpPr>
          <p:nvPr/>
        </p:nvSpPr>
        <p:spPr bwMode="auto">
          <a:xfrm>
            <a:off x="3886200" y="5338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8" name="Text Box 24"/>
          <p:cNvSpPr txBox="1">
            <a:spLocks noChangeArrowheads="1"/>
          </p:cNvSpPr>
          <p:nvPr/>
        </p:nvSpPr>
        <p:spPr bwMode="auto">
          <a:xfrm>
            <a:off x="4038600" y="46434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4299" name="AutoShape 25"/>
          <p:cNvCxnSpPr>
            <a:cxnSpLocks noChangeShapeType="1"/>
            <a:stCxn id="54292" idx="2"/>
            <a:endCxn id="54296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0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54301" name="Text Box 27"/>
          <p:cNvSpPr txBox="1">
            <a:spLocks noChangeArrowheads="1"/>
          </p:cNvSpPr>
          <p:nvPr/>
        </p:nvSpPr>
        <p:spPr bwMode="auto">
          <a:xfrm>
            <a:off x="4038600" y="4267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10082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1F685-5AD0-E04E-9AC1-7FD9062E34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8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9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56341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6342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6343" name="AutoShape 21"/>
          <p:cNvCxnSpPr>
            <a:cxnSpLocks noChangeShapeType="1"/>
            <a:stCxn id="56340" idx="3"/>
            <a:endCxn id="56328" idx="2"/>
          </p:cNvCxnSpPr>
          <p:nvPr/>
        </p:nvCxnSpPr>
        <p:spPr bwMode="auto">
          <a:xfrm flipV="1">
            <a:off x="2133600" y="2495550"/>
            <a:ext cx="1828800" cy="584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886200" y="5338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4038600" y="42814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6347" name="AutoShape 25"/>
          <p:cNvCxnSpPr>
            <a:cxnSpLocks noChangeShapeType="1"/>
            <a:stCxn id="56340" idx="2"/>
            <a:endCxn id="56344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8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354331" name="Text Box 27"/>
          <p:cNvSpPr txBox="1">
            <a:spLocks noChangeArrowheads="1"/>
          </p:cNvSpPr>
          <p:nvPr/>
        </p:nvSpPr>
        <p:spPr bwMode="auto">
          <a:xfrm>
            <a:off x="5257800" y="3429000"/>
            <a:ext cx="327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often start by pushing $ marker onto stack so that we can detect “empty stack”</a:t>
            </a:r>
          </a:p>
        </p:txBody>
      </p:sp>
    </p:spTree>
    <p:extLst>
      <p:ext uri="{BB962C8B-B14F-4D97-AF65-F5344CB8AC3E}">
        <p14:creationId xmlns:p14="http://schemas.microsoft.com/office/powerpoint/2010/main" val="15703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640F39-D475-364D-ACDD-463A2268F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 (PDA)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We will define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nondeterministic</a:t>
            </a:r>
            <a:r>
              <a:rPr lang="en-US" altLang="en-US">
                <a:ea typeface="ヒラギノ角ゴ Pro W3" charset="-128"/>
              </a:rPr>
              <a:t> pushdown automata immediately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potentially several choices of “next step”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Deterministic PDA defined later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weaker than NPDA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Two ways to describe NPDA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diagram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formal definition</a:t>
            </a:r>
          </a:p>
        </p:txBody>
      </p:sp>
    </p:spTree>
    <p:extLst>
      <p:ext uri="{BB962C8B-B14F-4D97-AF65-F5344CB8AC3E}">
        <p14:creationId xmlns:p14="http://schemas.microsoft.com/office/powerpoint/2010/main" val="10011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11634-9E82-BB4C-A3FC-EFE169C369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Pumping Lemma</a:t>
                </a:r>
                <a:r>
                  <a:rPr lang="en-US" altLang="en-US" dirty="0">
                    <a:ea typeface="ヒラギノ角ゴ Pro W3" charset="-128"/>
                  </a:rPr>
                  <a:t>: Let L be a regular language.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en-US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en-US" dirty="0">
                    <a:ea typeface="ヒラギノ角ゴ Pro W3" charset="-128"/>
                  </a:rPr>
                  <a:t> w</a:t>
                </a:r>
                <a:r>
                  <a:rPr lang="en-US" altLang="en-US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     such that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|y| &gt; 0, and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5D46E-579F-B213-5319-C9EC3753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3D272-F166-4078-F25A-F6DC215D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5</a:t>
            </a:r>
          </a:p>
        </p:txBody>
      </p:sp>
    </p:spTree>
    <p:extLst>
      <p:ext uri="{BB962C8B-B14F-4D97-AF65-F5344CB8AC3E}">
        <p14:creationId xmlns:p14="http://schemas.microsoft.com/office/powerpoint/2010/main" val="3286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F9BA79-2BC6-6946-BD07-F6AC72E1EB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NPDA diagram</a:t>
            </a:r>
          </a:p>
        </p:txBody>
      </p:sp>
      <p:sp>
        <p:nvSpPr>
          <p:cNvPr id="60421" name="Oval 3"/>
          <p:cNvSpPr>
            <a:spLocks noChangeArrowheads="1"/>
          </p:cNvSpPr>
          <p:nvPr/>
        </p:nvSpPr>
        <p:spPr bwMode="auto">
          <a:xfrm>
            <a:off x="2971800" y="2819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2971800" y="4800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5"/>
          <p:cNvSpPr>
            <a:spLocks noChangeArrowheads="1"/>
          </p:cNvSpPr>
          <p:nvPr/>
        </p:nvSpPr>
        <p:spPr bwMode="auto">
          <a:xfrm>
            <a:off x="5791200" y="2819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5791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0425" name="AutoShape 7"/>
          <p:cNvCxnSpPr>
            <a:cxnSpLocks noChangeShapeType="1"/>
            <a:stCxn id="60421" idx="6"/>
            <a:endCxn id="60423" idx="2"/>
          </p:cNvCxnSpPr>
          <p:nvPr/>
        </p:nvCxnSpPr>
        <p:spPr bwMode="auto">
          <a:xfrm>
            <a:off x="3686175" y="31623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AutoShape 8"/>
          <p:cNvCxnSpPr>
            <a:cxnSpLocks noChangeShapeType="1"/>
            <a:stCxn id="60423" idx="4"/>
            <a:endCxn id="60424" idx="0"/>
          </p:cNvCxnSpPr>
          <p:nvPr/>
        </p:nvCxnSpPr>
        <p:spPr bwMode="auto">
          <a:xfrm>
            <a:off x="6134100" y="3505200"/>
            <a:ext cx="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AutoShape 9"/>
          <p:cNvCxnSpPr>
            <a:cxnSpLocks noChangeShapeType="1"/>
            <a:stCxn id="60424" idx="2"/>
            <a:endCxn id="60422" idx="6"/>
          </p:cNvCxnSpPr>
          <p:nvPr/>
        </p:nvCxnSpPr>
        <p:spPr bwMode="auto">
          <a:xfrm flipH="1">
            <a:off x="3686175" y="51435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AutoShape 10"/>
          <p:cNvCxnSpPr>
            <a:cxnSpLocks noChangeShapeType="1"/>
            <a:stCxn id="60423" idx="7"/>
            <a:endCxn id="60423" idx="6"/>
          </p:cNvCxnSpPr>
          <p:nvPr/>
        </p:nvCxnSpPr>
        <p:spPr bwMode="auto">
          <a:xfrm rot="5400000" flipV="1">
            <a:off x="6305550" y="29908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AutoShape 11"/>
          <p:cNvCxnSpPr>
            <a:cxnSpLocks noChangeShapeType="1"/>
            <a:stCxn id="60424" idx="6"/>
            <a:endCxn id="60424" idx="5"/>
          </p:cNvCxnSpPr>
          <p:nvPr/>
        </p:nvCxnSpPr>
        <p:spPr bwMode="auto">
          <a:xfrm flipH="1">
            <a:off x="6376988" y="5143500"/>
            <a:ext cx="100012" cy="242888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430" name="Text Box 12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tape alphabet </a:t>
                </a:r>
                <a:r>
                  <a:rPr lang="el-GR" altLang="en-US" sz="2400" dirty="0"/>
                  <a:t>Σ</a:t>
                </a:r>
                <a:endParaRPr lang="en-US" altLang="en-US" sz="2400" dirty="0"/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stack alphabet </a:t>
                </a:r>
                <a14:m>
                  <m:oMath xmlns:m="http://schemas.openxmlformats.org/officeDocument/2006/math">
                    <m:r>
                      <a:rPr lang="en-US" altLang="en-US" sz="2400" b="1" i="0" smtClean="0">
                        <a:latin typeface="Cambria Math" charset="0"/>
                      </a:rPr>
                      <m:t>𝚪</m:t>
                    </m:r>
                  </m:oMath>
                </a14:m>
                <a:endParaRPr lang="en-US" altLang="en-US" sz="2400" b="1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6043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3000" t="-4192" r="-1250" b="-13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31" name="Text Box 13"/>
          <p:cNvSpPr txBox="1">
            <a:spLocks noChangeArrowheads="1"/>
          </p:cNvSpPr>
          <p:nvPr/>
        </p:nvSpPr>
        <p:spPr bwMode="auto">
          <a:xfrm>
            <a:off x="4114800" y="2803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4114800" y="4784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0433" name="Text Box 15"/>
          <p:cNvSpPr txBox="1">
            <a:spLocks noChangeArrowheads="1"/>
          </p:cNvSpPr>
          <p:nvPr/>
        </p:nvSpPr>
        <p:spPr bwMode="auto">
          <a:xfrm>
            <a:off x="6172200" y="3794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6629400" y="2422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0435" name="Text Box 17"/>
          <p:cNvSpPr txBox="1">
            <a:spLocks noChangeArrowheads="1"/>
          </p:cNvSpPr>
          <p:nvPr/>
        </p:nvSpPr>
        <p:spPr bwMode="auto">
          <a:xfrm>
            <a:off x="6705600" y="53943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0436" name="AutoShape 18"/>
          <p:cNvCxnSpPr>
            <a:cxnSpLocks noChangeShapeType="1"/>
            <a:endCxn id="60421" idx="2"/>
          </p:cNvCxnSpPr>
          <p:nvPr/>
        </p:nvCxnSpPr>
        <p:spPr bwMode="auto">
          <a:xfrm>
            <a:off x="2362200" y="31242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914400" y="39766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states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533400" y="3200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start state</a:t>
            </a: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" y="48148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accept states</a:t>
            </a:r>
          </a:p>
        </p:txBody>
      </p:sp>
      <p:cxnSp>
        <p:nvCxnSpPr>
          <p:cNvPr id="358422" name="AutoShape 22"/>
          <p:cNvCxnSpPr>
            <a:cxnSpLocks noChangeShapeType="1"/>
            <a:stCxn id="358419" idx="3"/>
            <a:endCxn id="60422" idx="0"/>
          </p:cNvCxnSpPr>
          <p:nvPr/>
        </p:nvCxnSpPr>
        <p:spPr bwMode="auto">
          <a:xfrm>
            <a:off x="2286000" y="4237038"/>
            <a:ext cx="1028700" cy="5349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3" name="AutoShape 23"/>
          <p:cNvCxnSpPr>
            <a:cxnSpLocks noChangeShapeType="1"/>
            <a:stCxn id="358419" idx="3"/>
            <a:endCxn id="60421" idx="4"/>
          </p:cNvCxnSpPr>
          <p:nvPr/>
        </p:nvCxnSpPr>
        <p:spPr bwMode="auto">
          <a:xfrm flipV="1">
            <a:off x="2286000" y="3533775"/>
            <a:ext cx="1028700" cy="7032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4" name="AutoShape 24"/>
          <p:cNvCxnSpPr>
            <a:cxnSpLocks noChangeShapeType="1"/>
            <a:stCxn id="358419" idx="3"/>
            <a:endCxn id="60423" idx="3"/>
          </p:cNvCxnSpPr>
          <p:nvPr/>
        </p:nvCxnSpPr>
        <p:spPr bwMode="auto">
          <a:xfrm flipV="1">
            <a:off x="2286000" y="3405188"/>
            <a:ext cx="3605213" cy="8318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5" name="AutoShape 25"/>
          <p:cNvCxnSpPr>
            <a:cxnSpLocks noChangeShapeType="1"/>
            <a:stCxn id="358419" idx="3"/>
            <a:endCxn id="60424" idx="1"/>
          </p:cNvCxnSpPr>
          <p:nvPr/>
        </p:nvCxnSpPr>
        <p:spPr bwMode="auto">
          <a:xfrm>
            <a:off x="2286000" y="4237038"/>
            <a:ext cx="3605213" cy="663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6" name="AutoShape 26"/>
          <p:cNvCxnSpPr>
            <a:cxnSpLocks noChangeShapeType="1"/>
            <a:stCxn id="358420" idx="3"/>
            <a:endCxn id="60421" idx="3"/>
          </p:cNvCxnSpPr>
          <p:nvPr/>
        </p:nvCxnSpPr>
        <p:spPr bwMode="auto">
          <a:xfrm flipV="1">
            <a:off x="2286000" y="3433763"/>
            <a:ext cx="785813" cy="26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7" name="AutoShape 27"/>
          <p:cNvCxnSpPr>
            <a:cxnSpLocks noChangeShapeType="1"/>
            <a:stCxn id="358421" idx="3"/>
            <a:endCxn id="60421" idx="3"/>
          </p:cNvCxnSpPr>
          <p:nvPr/>
        </p:nvCxnSpPr>
        <p:spPr bwMode="auto">
          <a:xfrm flipV="1">
            <a:off x="2590800" y="3433763"/>
            <a:ext cx="481013" cy="164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8" name="AutoShape 28"/>
          <p:cNvCxnSpPr>
            <a:cxnSpLocks noChangeShapeType="1"/>
            <a:stCxn id="358421" idx="3"/>
            <a:endCxn id="60422" idx="2"/>
          </p:cNvCxnSpPr>
          <p:nvPr/>
        </p:nvCxnSpPr>
        <p:spPr bwMode="auto">
          <a:xfrm>
            <a:off x="2590800" y="5075238"/>
            <a:ext cx="352425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29" name="Text Box 29"/>
          <p:cNvSpPr txBox="1">
            <a:spLocks noChangeArrowheads="1"/>
          </p:cNvSpPr>
          <p:nvPr/>
        </p:nvSpPr>
        <p:spPr bwMode="auto">
          <a:xfrm>
            <a:off x="3505200" y="56530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transitions</a:t>
            </a:r>
          </a:p>
        </p:txBody>
      </p:sp>
      <p:cxnSp>
        <p:nvCxnSpPr>
          <p:cNvPr id="358430" name="AutoShape 30"/>
          <p:cNvCxnSpPr>
            <a:cxnSpLocks noChangeShapeType="1"/>
            <a:stCxn id="358429" idx="0"/>
          </p:cNvCxnSpPr>
          <p:nvPr/>
        </p:nvCxnSpPr>
        <p:spPr bwMode="auto">
          <a:xfrm flipH="1" flipV="1">
            <a:off x="4114800" y="5257800"/>
            <a:ext cx="571500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1" name="AutoShape 31"/>
          <p:cNvCxnSpPr>
            <a:cxnSpLocks noChangeShapeType="1"/>
            <a:stCxn id="358429" idx="0"/>
          </p:cNvCxnSpPr>
          <p:nvPr/>
        </p:nvCxnSpPr>
        <p:spPr bwMode="auto">
          <a:xfrm flipV="1">
            <a:off x="4686300" y="3810000"/>
            <a:ext cx="1333500" cy="1843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2" name="AutoShape 32"/>
          <p:cNvCxnSpPr>
            <a:cxnSpLocks noChangeShapeType="1"/>
            <a:stCxn id="358429" idx="0"/>
          </p:cNvCxnSpPr>
          <p:nvPr/>
        </p:nvCxnSpPr>
        <p:spPr bwMode="auto">
          <a:xfrm flipV="1">
            <a:off x="4686300" y="5638800"/>
            <a:ext cx="1562100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3" name="Text Box 33"/>
          <p:cNvSpPr txBox="1">
            <a:spLocks noChangeArrowheads="1"/>
          </p:cNvSpPr>
          <p:nvPr/>
        </p:nvSpPr>
        <p:spPr bwMode="auto">
          <a:xfrm>
            <a:off x="3276600" y="1447800"/>
            <a:ext cx="548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transition label: </a:t>
            </a:r>
            <a:r>
              <a:rPr lang="en-US" altLang="en-US" sz="2000">
                <a:solidFill>
                  <a:schemeClr val="accent2"/>
                </a:solidFill>
              </a:rPr>
              <a:t>(tape symbol read, stack symbol popped → stack symbol pushed)</a:t>
            </a:r>
          </a:p>
        </p:txBody>
      </p:sp>
      <p:cxnSp>
        <p:nvCxnSpPr>
          <p:cNvPr id="358434" name="AutoShape 34"/>
          <p:cNvCxnSpPr>
            <a:cxnSpLocks noChangeShapeType="1"/>
            <a:stCxn id="358433" idx="2"/>
            <a:endCxn id="60431" idx="0"/>
          </p:cNvCxnSpPr>
          <p:nvPr/>
        </p:nvCxnSpPr>
        <p:spPr bwMode="auto">
          <a:xfrm flipH="1">
            <a:off x="4762500" y="2271713"/>
            <a:ext cx="1257300" cy="531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5" name="AutoShape 35"/>
          <p:cNvCxnSpPr>
            <a:cxnSpLocks noChangeShapeType="1"/>
            <a:stCxn id="358433" idx="2"/>
            <a:endCxn id="60433" idx="0"/>
          </p:cNvCxnSpPr>
          <p:nvPr/>
        </p:nvCxnSpPr>
        <p:spPr bwMode="auto">
          <a:xfrm>
            <a:off x="6019800" y="2271713"/>
            <a:ext cx="800100" cy="152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6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9" grpId="0"/>
      <p:bldP spid="358419" grpId="1"/>
      <p:bldP spid="358420" grpId="0"/>
      <p:bldP spid="358420" grpId="1"/>
      <p:bldP spid="358421" grpId="0"/>
      <p:bldP spid="358421" grpId="1"/>
      <p:bldP spid="358429" grpId="0"/>
      <p:bldP spid="358429" grpId="1"/>
      <p:bldP spid="358433" grpId="0"/>
      <p:bldP spid="3584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0D1FA-44DA-C746-8454-0F458334D1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NPDA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Taking a transition labeled: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a, b → c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</a:p>
              <a:p>
                <a:pPr lvl="1" eaLnBrk="1" hangingPunct="1"/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b,c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read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from tape, or don’t read from tape if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pop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from stack, or don’t pop from stack if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push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onto stack, or don’t push onto stack if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</a:p>
            </p:txBody>
          </p:sp>
        </mc:Choice>
        <mc:Fallback xmlns="">
          <p:sp>
            <p:nvSpPr>
              <p:cNvPr id="624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66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DA096C-70EB-F349-897C-7AB417C9C0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362500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9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2502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1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62504" name="AutoShape 8"/>
          <p:cNvCxnSpPr>
            <a:cxnSpLocks noChangeShapeType="1"/>
            <a:stCxn id="362500" idx="6"/>
            <a:endCxn id="362502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AutoShape 9"/>
          <p:cNvCxnSpPr>
            <a:cxnSpLocks noChangeShapeType="1"/>
            <a:stCxn id="362502" idx="4"/>
            <a:endCxn id="64521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AutoShape 10"/>
          <p:cNvCxnSpPr>
            <a:cxnSpLocks noChangeShapeType="1"/>
            <a:stCxn id="64521" idx="2"/>
            <a:endCxn id="64519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1"/>
          <p:cNvCxnSpPr>
            <a:cxnSpLocks noChangeShapeType="1"/>
            <a:stCxn id="362502" idx="7"/>
            <a:endCxn id="362502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2"/>
          <p:cNvCxnSpPr>
            <a:cxnSpLocks noChangeShapeType="1"/>
            <a:stCxn id="64521" idx="6"/>
            <a:endCxn id="64521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7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4528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4529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4530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4531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4532" name="AutoShape 18"/>
          <p:cNvCxnSpPr>
            <a:cxnSpLocks noChangeShapeType="1"/>
            <a:endCxn id="362500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533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0" smtClean="0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6453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34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4535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4536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4537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4538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62521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1151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798028-1B30-BC49-B012-EF054BB5BD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9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6570" name="AutoShape 8"/>
          <p:cNvCxnSpPr>
            <a:cxnSpLocks noChangeShapeType="1"/>
            <a:stCxn id="66566" idx="6"/>
            <a:endCxn id="66568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1" name="AutoShape 9"/>
          <p:cNvCxnSpPr>
            <a:cxnSpLocks noChangeShapeType="1"/>
            <a:stCxn id="66568" idx="4"/>
            <a:endCxn id="66569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2" name="AutoShape 10"/>
          <p:cNvCxnSpPr>
            <a:cxnSpLocks noChangeShapeType="1"/>
            <a:stCxn id="66569" idx="2"/>
            <a:endCxn id="66567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4555" name="AutoShape 11"/>
          <p:cNvCxnSpPr>
            <a:cxnSpLocks noChangeShapeType="1"/>
            <a:stCxn id="66568" idx="7"/>
            <a:endCxn id="66568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AutoShape 12"/>
          <p:cNvCxnSpPr>
            <a:cxnSpLocks noChangeShapeType="1"/>
            <a:stCxn id="66569" idx="6"/>
            <a:endCxn id="66569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6576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6580" name="AutoShape 18"/>
          <p:cNvCxnSpPr>
            <a:cxnSpLocks noChangeShapeType="1"/>
            <a:endCxn id="66566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581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6658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82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6583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6584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364567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6586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64569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6588" name="Text Box 26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641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9D6D4-658D-1E4F-A362-7D55D0BD1F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68614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7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8618" name="AutoShape 8"/>
          <p:cNvCxnSpPr>
            <a:cxnSpLocks noChangeShapeType="1"/>
            <a:stCxn id="68614" idx="6"/>
            <a:endCxn id="68616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9" name="AutoShape 9"/>
          <p:cNvCxnSpPr>
            <a:cxnSpLocks noChangeShapeType="1"/>
            <a:stCxn id="68616" idx="4"/>
            <a:endCxn id="68617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0" name="AutoShape 10"/>
          <p:cNvCxnSpPr>
            <a:cxnSpLocks noChangeShapeType="1"/>
            <a:stCxn id="68617" idx="2"/>
            <a:endCxn id="68615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603" name="AutoShape 11"/>
          <p:cNvCxnSpPr>
            <a:cxnSpLocks noChangeShapeType="1"/>
            <a:stCxn id="68616" idx="7"/>
            <a:endCxn id="68616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2" name="AutoShape 12"/>
          <p:cNvCxnSpPr>
            <a:cxnSpLocks noChangeShapeType="1"/>
            <a:stCxn id="68617" idx="6"/>
            <a:endCxn id="68617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3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8624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8625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8626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8627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8628" name="AutoShape 18"/>
          <p:cNvCxnSpPr>
            <a:cxnSpLocks noChangeShapeType="1"/>
            <a:endCxn id="68614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629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6862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30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8631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366614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633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8634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68635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636" name="Text Box 26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66619" name="Text Box 27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03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91B10-2552-F445-9F76-F4D1C9D168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46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47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0666" name="AutoShape 8"/>
          <p:cNvCxnSpPr>
            <a:cxnSpLocks noChangeShapeType="1"/>
            <a:stCxn id="70662" idx="6"/>
            <a:endCxn id="368646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49" name="AutoShape 9"/>
          <p:cNvCxnSpPr>
            <a:cxnSpLocks noChangeShapeType="1"/>
            <a:stCxn id="368646" idx="4"/>
            <a:endCxn id="368647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8" name="AutoShape 10"/>
          <p:cNvCxnSpPr>
            <a:cxnSpLocks noChangeShapeType="1"/>
            <a:stCxn id="368647" idx="2"/>
            <a:endCxn id="70663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9" name="AutoShape 11"/>
          <p:cNvCxnSpPr>
            <a:cxnSpLocks noChangeShapeType="1"/>
            <a:stCxn id="368646" idx="7"/>
            <a:endCxn id="368646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AutoShape 12"/>
          <p:cNvCxnSpPr>
            <a:cxnSpLocks noChangeShapeType="1"/>
            <a:stCxn id="368647" idx="6"/>
            <a:endCxn id="368647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1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0672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0673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0674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0675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0676" name="AutoShape 18"/>
          <p:cNvCxnSpPr>
            <a:cxnSpLocks noChangeShapeType="1"/>
            <a:endCxn id="70662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677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067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0679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0680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0681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0682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70683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684" name="Text Box 26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68667" name="Text Box 27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51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73DA0-5C7F-2743-A5F9-879923270D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3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714" name="AutoShape 8"/>
          <p:cNvCxnSpPr>
            <a:cxnSpLocks noChangeShapeType="1"/>
            <a:stCxn id="72710" idx="6"/>
            <a:endCxn id="72712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AutoShape 9"/>
          <p:cNvCxnSpPr>
            <a:cxnSpLocks noChangeShapeType="1"/>
            <a:stCxn id="72712" idx="4"/>
            <a:endCxn id="72713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10"/>
          <p:cNvCxnSpPr>
            <a:cxnSpLocks noChangeShapeType="1"/>
            <a:stCxn id="72713" idx="2"/>
            <a:endCxn id="72711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1"/>
          <p:cNvCxnSpPr>
            <a:cxnSpLocks noChangeShapeType="1"/>
            <a:stCxn id="72712" idx="7"/>
            <a:endCxn id="72712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0700" name="AutoShape 12"/>
          <p:cNvCxnSpPr>
            <a:cxnSpLocks noChangeShapeType="1"/>
            <a:stCxn id="72713" idx="6"/>
            <a:endCxn id="72713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9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2720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2721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2722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2723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2724" name="AutoShape 18"/>
          <p:cNvCxnSpPr>
            <a:cxnSpLocks noChangeShapeType="1"/>
            <a:endCxn id="72710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725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272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26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2728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2729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2730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732" name="Text Box 26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8727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315C8-D9F0-1141-83A2-3995BF80E1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4758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0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4762" name="AutoShape 8"/>
          <p:cNvCxnSpPr>
            <a:cxnSpLocks noChangeShapeType="1"/>
            <a:stCxn id="74758" idx="6"/>
            <a:endCxn id="74760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AutoShape 9"/>
          <p:cNvCxnSpPr>
            <a:cxnSpLocks noChangeShapeType="1"/>
            <a:stCxn id="74760" idx="4"/>
            <a:endCxn id="372743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746" name="AutoShape 10"/>
          <p:cNvCxnSpPr>
            <a:cxnSpLocks noChangeShapeType="1"/>
            <a:stCxn id="372743" idx="2"/>
            <a:endCxn id="372741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AutoShape 11"/>
          <p:cNvCxnSpPr>
            <a:cxnSpLocks noChangeShapeType="1"/>
            <a:stCxn id="74760" idx="7"/>
            <a:endCxn id="74760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2"/>
          <p:cNvCxnSpPr>
            <a:cxnSpLocks noChangeShapeType="1"/>
            <a:stCxn id="372743" idx="6"/>
            <a:endCxn id="372743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7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4769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4771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4772" name="AutoShape 18"/>
          <p:cNvCxnSpPr>
            <a:cxnSpLocks noChangeShapeType="1"/>
            <a:endCxn id="74758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773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477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74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4775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4776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4777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4778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2761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1828800" y="57912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2062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5E1DD-5CF4-884B-8ABF-A85046AC0F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7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9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74792" name="AutoShape 8"/>
          <p:cNvCxnSpPr>
            <a:cxnSpLocks noChangeShapeType="1"/>
            <a:stCxn id="374788" idx="6"/>
            <a:endCxn id="374790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9"/>
          <p:cNvCxnSpPr>
            <a:cxnSpLocks noChangeShapeType="1"/>
            <a:stCxn id="374790" idx="4"/>
            <a:endCxn id="76809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10"/>
          <p:cNvCxnSpPr>
            <a:cxnSpLocks noChangeShapeType="1"/>
            <a:stCxn id="76809" idx="2"/>
            <a:endCxn id="76807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11"/>
          <p:cNvCxnSpPr>
            <a:cxnSpLocks noChangeShapeType="1"/>
            <a:stCxn id="374790" idx="7"/>
            <a:endCxn id="374790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2"/>
          <p:cNvCxnSpPr>
            <a:cxnSpLocks noChangeShapeType="1"/>
            <a:stCxn id="76809" idx="6"/>
            <a:endCxn id="76809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5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6816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6817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6818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6819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6820" name="AutoShape 18"/>
          <p:cNvCxnSpPr>
            <a:cxnSpLocks noChangeShapeType="1"/>
            <a:endCxn id="374788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821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682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22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6823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824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825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4808" name="Text Box 24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0409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2E46D-8ED3-CC4F-B70D-61A5D3E1D7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8854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6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8858" name="AutoShape 8"/>
          <p:cNvCxnSpPr>
            <a:cxnSpLocks noChangeShapeType="1"/>
            <a:stCxn id="78854" idx="6"/>
            <a:endCxn id="78856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AutoShape 9"/>
          <p:cNvCxnSpPr>
            <a:cxnSpLocks noChangeShapeType="1"/>
            <a:stCxn id="78856" idx="4"/>
            <a:endCxn id="78857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AutoShape 10"/>
          <p:cNvCxnSpPr>
            <a:cxnSpLocks noChangeShapeType="1"/>
            <a:stCxn id="78857" idx="2"/>
            <a:endCxn id="78855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6843" name="AutoShape 11"/>
          <p:cNvCxnSpPr>
            <a:cxnSpLocks noChangeShapeType="1"/>
            <a:stCxn id="78856" idx="7"/>
            <a:endCxn id="78856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AutoShape 12"/>
          <p:cNvCxnSpPr>
            <a:cxnSpLocks noChangeShapeType="1"/>
            <a:stCxn id="78857" idx="6"/>
            <a:endCxn id="78857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8864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8865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8866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8867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8868" name="AutoShape 18"/>
          <p:cNvCxnSpPr>
            <a:cxnSpLocks noChangeShapeType="1"/>
            <a:endCxn id="78854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869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886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70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8871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873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875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8120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A5631-61A7-8942-B179-9441123B9E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Using the Pumping Lemma to prove L is not regular: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assume L is regular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then there exists a pumping length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select a string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of length at least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argue that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every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way of writing w = xyz that satisfies (2) and (3) of the Lemma, pumping on y yields a string not in L.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contradiction.</a:t>
                </a:r>
              </a:p>
            </p:txBody>
          </p:sp>
        </mc:Choice>
        <mc:Fallback xmlns="">
          <p:sp>
            <p:nvSpPr>
              <p:cNvPr id="438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0712A-DB40-CAB7-7093-578438A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15,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B189C-DA25-DD4A-D6EC-96DB00A8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5</a:t>
            </a:r>
          </a:p>
        </p:txBody>
      </p:sp>
    </p:spTree>
    <p:extLst>
      <p:ext uri="{BB962C8B-B14F-4D97-AF65-F5344CB8AC3E}">
        <p14:creationId xmlns:p14="http://schemas.microsoft.com/office/powerpoint/2010/main" val="666141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D6759-E570-3B4F-B55D-28164FD355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80902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3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5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0906" name="AutoShape 8"/>
          <p:cNvCxnSpPr>
            <a:cxnSpLocks noChangeShapeType="1"/>
            <a:stCxn id="80902" idx="6"/>
            <a:endCxn id="80904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7" name="AutoShape 9"/>
          <p:cNvCxnSpPr>
            <a:cxnSpLocks noChangeShapeType="1"/>
            <a:stCxn id="80904" idx="4"/>
            <a:endCxn id="80905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8" name="AutoShape 10"/>
          <p:cNvCxnSpPr>
            <a:cxnSpLocks noChangeShapeType="1"/>
            <a:stCxn id="80905" idx="2"/>
            <a:endCxn id="80903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891" name="AutoShape 11"/>
          <p:cNvCxnSpPr>
            <a:cxnSpLocks noChangeShapeType="1"/>
            <a:stCxn id="80904" idx="7"/>
            <a:endCxn id="80904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0" name="AutoShape 12"/>
          <p:cNvCxnSpPr>
            <a:cxnSpLocks noChangeShapeType="1"/>
            <a:stCxn id="80905" idx="6"/>
            <a:endCxn id="80905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0912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0913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0914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0915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0916" name="AutoShape 18"/>
          <p:cNvCxnSpPr>
            <a:cxnSpLocks noChangeShapeType="1"/>
            <a:endCxn id="80902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917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09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18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378901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0920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0921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80922" name="Text Box 24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0923" name="Text Box 25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51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EA42D-5757-EB42-823B-A57B75B50B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2954" name="AutoShape 8"/>
          <p:cNvCxnSpPr>
            <a:cxnSpLocks noChangeShapeType="1"/>
            <a:stCxn id="82950" idx="6"/>
            <a:endCxn id="380934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937" name="AutoShape 9"/>
          <p:cNvCxnSpPr>
            <a:cxnSpLocks noChangeShapeType="1"/>
            <a:stCxn id="380934" idx="4"/>
            <a:endCxn id="380935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6" name="AutoShape 10"/>
          <p:cNvCxnSpPr>
            <a:cxnSpLocks noChangeShapeType="1"/>
            <a:stCxn id="380935" idx="2"/>
            <a:endCxn id="82951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7" name="AutoShape 11"/>
          <p:cNvCxnSpPr>
            <a:cxnSpLocks noChangeShapeType="1"/>
            <a:stCxn id="380934" idx="7"/>
            <a:endCxn id="380934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8" name="AutoShape 12"/>
          <p:cNvCxnSpPr>
            <a:cxnSpLocks noChangeShapeType="1"/>
            <a:stCxn id="380935" idx="6"/>
            <a:endCxn id="380935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9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2960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2961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2962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2964" name="AutoShape 18"/>
          <p:cNvCxnSpPr>
            <a:cxnSpLocks noChangeShapeType="1"/>
            <a:endCxn id="82950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965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296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948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967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968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969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82970" name="Text Box 24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2971" name="Text Box 25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93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8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F69A6-F7EB-9141-B4EB-74B5C96D9E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5002" name="AutoShape 8"/>
          <p:cNvCxnSpPr>
            <a:cxnSpLocks noChangeShapeType="1"/>
            <a:stCxn id="84998" idx="6"/>
            <a:endCxn id="85000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3" name="AutoShape 9"/>
          <p:cNvCxnSpPr>
            <a:cxnSpLocks noChangeShapeType="1"/>
            <a:stCxn id="85000" idx="4"/>
            <a:endCxn id="85001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4" name="AutoShape 10"/>
          <p:cNvCxnSpPr>
            <a:cxnSpLocks noChangeShapeType="1"/>
            <a:stCxn id="85001" idx="2"/>
            <a:endCxn id="84999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5" name="AutoShape 11"/>
          <p:cNvCxnSpPr>
            <a:cxnSpLocks noChangeShapeType="1"/>
            <a:stCxn id="85000" idx="7"/>
            <a:endCxn id="85000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AutoShape 12"/>
          <p:cNvCxnSpPr>
            <a:cxnSpLocks noChangeShapeType="1"/>
            <a:stCxn id="85001" idx="6"/>
            <a:endCxn id="85001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7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5008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5009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5010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5012" name="AutoShape 18"/>
          <p:cNvCxnSpPr>
            <a:cxnSpLocks noChangeShapeType="1"/>
            <a:endCxn id="84998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013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50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5015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5016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5017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85018" name="Text Box 24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5019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1828800" y="5791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not accepted</a:t>
            </a:r>
          </a:p>
        </p:txBody>
      </p:sp>
    </p:spTree>
    <p:extLst>
      <p:ext uri="{BB962C8B-B14F-4D97-AF65-F5344CB8AC3E}">
        <p14:creationId xmlns:p14="http://schemas.microsoft.com/office/powerpoint/2010/main" val="10290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B2FFB6-03EA-864B-9D3C-383130FDFD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1534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What language does this NPDA accept?</a:t>
            </a:r>
          </a:p>
        </p:txBody>
      </p:sp>
      <p:sp>
        <p:nvSpPr>
          <p:cNvPr id="87046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7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8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9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7050" name="AutoShape 8"/>
          <p:cNvCxnSpPr>
            <a:cxnSpLocks noChangeShapeType="1"/>
            <a:stCxn id="87046" idx="6"/>
            <a:endCxn id="87048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1" name="AutoShape 9"/>
          <p:cNvCxnSpPr>
            <a:cxnSpLocks noChangeShapeType="1"/>
            <a:stCxn id="87048" idx="4"/>
            <a:endCxn id="87049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2" name="AutoShape 10"/>
          <p:cNvCxnSpPr>
            <a:cxnSpLocks noChangeShapeType="1"/>
            <a:stCxn id="87049" idx="2"/>
            <a:endCxn id="87047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3" name="AutoShape 11"/>
          <p:cNvCxnSpPr>
            <a:cxnSpLocks noChangeShapeType="1"/>
            <a:stCxn id="87048" idx="7"/>
            <a:endCxn id="87048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4" name="AutoShape 12"/>
          <p:cNvCxnSpPr>
            <a:cxnSpLocks noChangeShapeType="1"/>
            <a:stCxn id="87049" idx="6"/>
            <a:endCxn id="87049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5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7056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7057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7058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7059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7060" name="AutoShape 18"/>
          <p:cNvCxnSpPr>
            <a:cxnSpLocks noChangeShapeType="1"/>
            <a:endCxn id="87046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061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706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652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0CC96F-8F53-654B-8419-DF08990485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Formal definition of NPDA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 NPDA is a 6-tuple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,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F)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where: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Q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states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tape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stack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:Q x 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 x 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 → </a:t>
                </a:r>
                <a:r>
                  <a:rPr lang="en-US" altLang="en-US" dirty="0"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(Q 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}))</a:t>
                </a:r>
                <a:r>
                  <a:rPr lang="en-US" altLang="en-US" dirty="0">
                    <a:ea typeface="ヒラギノ角ゴ Pro W3" charset="-128"/>
                  </a:rPr>
                  <a:t> is a function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transition function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is an element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start state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 is a subset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accept states</a:t>
                </a:r>
                <a:endParaRPr lang="el-GR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90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0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E2C63-8044-454E-8711-E0252A352B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Formal definition of NPDA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NPDA M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,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F)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accepts string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* if w can be written as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(Σ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{ε})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there exist states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there exist strings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})*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and s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(r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</a:rPr>
                  <a:t>, b)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w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a), where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at, s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bt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some 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Γ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F</a:t>
                </a:r>
              </a:p>
            </p:txBody>
          </p:sp>
        </mc:Choice>
        <mc:Fallback xmlns="">
          <p:sp>
            <p:nvSpPr>
              <p:cNvPr id="38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593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30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88DE3-6751-DC45-B86F-0E6F1F2367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of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886200"/>
                <a:ext cx="3733800" cy="223996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>
                    <a:ea typeface="ヒラギノ角ゴ Pro W3" charset="-128"/>
                  </a:rPr>
                  <a:t>Q = {q</a:t>
                </a:r>
                <a:r>
                  <a:rPr lang="en-US" altLang="en-US" sz="2400" baseline="-25000" dirty="0">
                    <a:ea typeface="ヒラギノ角ゴ Pro W3" charset="-128"/>
                  </a:rPr>
                  <a:t>0</a:t>
                </a:r>
                <a:r>
                  <a:rPr lang="en-US" altLang="en-US" sz="2400" dirty="0">
                    <a:ea typeface="ヒラギノ角ゴ Pro W3" charset="-128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ea typeface="ヒラギノ角ゴ Pro W3" charset="-128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ea typeface="ヒラギノ角ゴ Pro W3" charset="-128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ea typeface="ヒラギノ角ゴ Pro W3" charset="-128"/>
                  </a:rPr>
                  <a:t>}</a:t>
                </a:r>
              </a:p>
              <a:p>
                <a:pPr eaLnBrk="1" hangingPunct="1"/>
                <a:r>
                  <a:rPr lang="en-US" altLang="en-US" sz="2400" dirty="0" err="1">
                    <a:ea typeface="ヒラギノ角ゴ Pro W3" charset="-128"/>
                  </a:rPr>
                  <a:t>Σ</a:t>
                </a:r>
                <a:r>
                  <a:rPr lang="en-US" altLang="en-US" sz="2400" dirty="0">
                    <a:ea typeface="ヒラギノ角ゴ Pro W3" charset="-128"/>
                  </a:rPr>
                  <a:t> = {0,1}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= {0, 1, $}</a:t>
                </a:r>
              </a:p>
              <a:p>
                <a:pPr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F = {q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}</a:t>
                </a:r>
              </a:p>
              <a:p>
                <a:pPr eaLnBrk="1" hangingPunct="1"/>
                <a:endParaRPr lang="en-US" altLang="en-US" sz="24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31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886200"/>
                <a:ext cx="3733800" cy="2239963"/>
              </a:xfrm>
              <a:blipFill rotWithShape="0">
                <a:blip r:embed="rId3"/>
                <a:stretch>
                  <a:fillRect l="-2447" t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90" name="Oval 4"/>
          <p:cNvSpPr>
            <a:spLocks noChangeArrowheads="1"/>
          </p:cNvSpPr>
          <p:nvPr/>
        </p:nvSpPr>
        <p:spPr bwMode="auto">
          <a:xfrm>
            <a:off x="2667000" y="1692275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91" name="Oval 5"/>
          <p:cNvSpPr>
            <a:spLocks noChangeArrowheads="1"/>
          </p:cNvSpPr>
          <p:nvPr/>
        </p:nvSpPr>
        <p:spPr bwMode="auto">
          <a:xfrm>
            <a:off x="2667000" y="294163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92" name="Oval 6"/>
          <p:cNvSpPr>
            <a:spLocks noChangeArrowheads="1"/>
          </p:cNvSpPr>
          <p:nvPr/>
        </p:nvSpPr>
        <p:spPr bwMode="auto">
          <a:xfrm>
            <a:off x="5486400" y="1692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93" name="Oval 7"/>
          <p:cNvSpPr>
            <a:spLocks noChangeArrowheads="1"/>
          </p:cNvSpPr>
          <p:nvPr/>
        </p:nvSpPr>
        <p:spPr bwMode="auto">
          <a:xfrm>
            <a:off x="5486400" y="29416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93194" name="AutoShape 8"/>
          <p:cNvCxnSpPr>
            <a:cxnSpLocks noChangeShapeType="1"/>
            <a:stCxn id="93190" idx="6"/>
            <a:endCxn id="93192" idx="2"/>
          </p:cNvCxnSpPr>
          <p:nvPr/>
        </p:nvCxnSpPr>
        <p:spPr bwMode="auto">
          <a:xfrm>
            <a:off x="3381375" y="2035175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5" name="AutoShape 9"/>
          <p:cNvCxnSpPr>
            <a:cxnSpLocks noChangeShapeType="1"/>
            <a:stCxn id="93192" idx="4"/>
            <a:endCxn id="93193" idx="0"/>
          </p:cNvCxnSpPr>
          <p:nvPr/>
        </p:nvCxnSpPr>
        <p:spPr bwMode="auto">
          <a:xfrm>
            <a:off x="5829300" y="2378075"/>
            <a:ext cx="0" cy="563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6" name="AutoShape 10"/>
          <p:cNvCxnSpPr>
            <a:cxnSpLocks noChangeShapeType="1"/>
            <a:stCxn id="93193" idx="2"/>
            <a:endCxn id="93191" idx="6"/>
          </p:cNvCxnSpPr>
          <p:nvPr/>
        </p:nvCxnSpPr>
        <p:spPr bwMode="auto">
          <a:xfrm flipH="1">
            <a:off x="3381375" y="328453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7" name="AutoShape 11"/>
          <p:cNvCxnSpPr>
            <a:cxnSpLocks noChangeShapeType="1"/>
            <a:stCxn id="93192" idx="7"/>
            <a:endCxn id="93192" idx="6"/>
          </p:cNvCxnSpPr>
          <p:nvPr/>
        </p:nvCxnSpPr>
        <p:spPr bwMode="auto">
          <a:xfrm rot="5400000" flipV="1">
            <a:off x="6000750" y="1863726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8" name="AutoShape 12"/>
          <p:cNvCxnSpPr>
            <a:cxnSpLocks noChangeShapeType="1"/>
            <a:stCxn id="93193" idx="6"/>
            <a:endCxn id="93193" idx="5"/>
          </p:cNvCxnSpPr>
          <p:nvPr/>
        </p:nvCxnSpPr>
        <p:spPr bwMode="auto">
          <a:xfrm flipH="1">
            <a:off x="6072188" y="328453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99" name="Text Box 13"/>
          <p:cNvSpPr txBox="1">
            <a:spLocks noChangeArrowheads="1"/>
          </p:cNvSpPr>
          <p:nvPr/>
        </p:nvSpPr>
        <p:spPr bwMode="auto">
          <a:xfrm>
            <a:off x="3810000" y="1676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93200" name="Text Box 14"/>
          <p:cNvSpPr txBox="1">
            <a:spLocks noChangeArrowheads="1"/>
          </p:cNvSpPr>
          <p:nvPr/>
        </p:nvSpPr>
        <p:spPr bwMode="auto">
          <a:xfrm>
            <a:off x="3810000" y="29257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93201" name="Text Box 15"/>
          <p:cNvSpPr txBox="1">
            <a:spLocks noChangeArrowheads="1"/>
          </p:cNvSpPr>
          <p:nvPr/>
        </p:nvSpPr>
        <p:spPr bwMode="auto">
          <a:xfrm>
            <a:off x="5867400" y="2438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93202" name="Text Box 16"/>
          <p:cNvSpPr txBox="1">
            <a:spLocks noChangeArrowheads="1"/>
          </p:cNvSpPr>
          <p:nvPr/>
        </p:nvSpPr>
        <p:spPr bwMode="auto">
          <a:xfrm>
            <a:off x="6324600" y="1295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93203" name="Text Box 17"/>
          <p:cNvSpPr txBox="1">
            <a:spLocks noChangeArrowheads="1"/>
          </p:cNvSpPr>
          <p:nvPr/>
        </p:nvSpPr>
        <p:spPr bwMode="auto">
          <a:xfrm>
            <a:off x="6400800" y="35353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93204" name="AutoShape 18"/>
          <p:cNvCxnSpPr>
            <a:cxnSpLocks noChangeShapeType="1"/>
            <a:endCxn id="93190" idx="2"/>
          </p:cNvCxnSpPr>
          <p:nvPr/>
        </p:nvCxnSpPr>
        <p:spPr bwMode="auto">
          <a:xfrm>
            <a:off x="2057400" y="1997075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1187" name="Rectangle 19"/>
          <p:cNvSpPr>
            <a:spLocks noChangeArrowheads="1"/>
          </p:cNvSpPr>
          <p:nvPr/>
        </p:nvSpPr>
        <p:spPr bwMode="auto">
          <a:xfrm>
            <a:off x="3657600" y="3886200"/>
            <a:ext cx="35052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0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 = {(q</a:t>
            </a:r>
            <a:r>
              <a:rPr lang="en-US" altLang="en-US" sz="2400" baseline="-25000"/>
              <a:t>1</a:t>
            </a:r>
            <a:r>
              <a:rPr lang="en-US" altLang="en-US" sz="2400"/>
              <a:t>, $)}</a:t>
            </a:r>
            <a:endParaRPr lang="el-GR" altLang="en-US" sz="2400"/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1</a:t>
            </a:r>
            <a:r>
              <a:rPr lang="en-US" altLang="en-US" sz="2400"/>
              <a:t>, 0, </a:t>
            </a:r>
            <a:r>
              <a:rPr lang="el-GR" altLang="en-US" sz="2400"/>
              <a:t>ε</a:t>
            </a:r>
            <a:r>
              <a:rPr lang="en-US" altLang="en-US" sz="2400"/>
              <a:t>) = {(q</a:t>
            </a:r>
            <a:r>
              <a:rPr lang="en-US" altLang="en-US" sz="2400" baseline="-25000"/>
              <a:t>1</a:t>
            </a:r>
            <a:r>
              <a:rPr lang="en-US" altLang="en-US" sz="2400"/>
              <a:t>, 0)}</a:t>
            </a:r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1</a:t>
            </a:r>
            <a:r>
              <a:rPr lang="en-US" altLang="en-US" sz="2400"/>
              <a:t>, 1, 0) = {(q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)}</a:t>
            </a:r>
            <a:r>
              <a:rPr lang="en-US" altLang="en-US" sz="2400">
                <a:sym typeface="Symbol" charset="2"/>
              </a:rPr>
              <a:t> </a:t>
            </a:r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, 1, 0) = {(q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)}</a:t>
            </a:r>
            <a:endParaRPr lang="en-US" altLang="en-US" sz="2400">
              <a:sym typeface="Symbol" charset="2"/>
            </a:endParaRPr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, $) = {(q</a:t>
            </a:r>
            <a:r>
              <a:rPr lang="en-US" altLang="en-US" sz="2400" baseline="-25000"/>
              <a:t>3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)}</a:t>
            </a:r>
          </a:p>
        </p:txBody>
      </p:sp>
      <p:sp>
        <p:nvSpPr>
          <p:cNvPr id="93206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0</a:t>
            </a:r>
            <a:endParaRPr lang="en-US" altLang="en-US" sz="2000"/>
          </a:p>
        </p:txBody>
      </p:sp>
      <p:sp>
        <p:nvSpPr>
          <p:cNvPr id="93207" name="Text Box 21"/>
          <p:cNvSpPr txBox="1">
            <a:spLocks noChangeArrowheads="1"/>
          </p:cNvSpPr>
          <p:nvPr/>
        </p:nvSpPr>
        <p:spPr bwMode="auto">
          <a:xfrm>
            <a:off x="5638800" y="1828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93208" name="Text Box 22"/>
          <p:cNvSpPr txBox="1">
            <a:spLocks noChangeArrowheads="1"/>
          </p:cNvSpPr>
          <p:nvPr/>
        </p:nvSpPr>
        <p:spPr bwMode="auto">
          <a:xfrm>
            <a:off x="2819400" y="3032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93209" name="Text Box 23"/>
          <p:cNvSpPr txBox="1">
            <a:spLocks noChangeArrowheads="1"/>
          </p:cNvSpPr>
          <p:nvPr/>
        </p:nvSpPr>
        <p:spPr bwMode="auto">
          <a:xfrm>
            <a:off x="5638800" y="3032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391192" name="Text Box 24"/>
          <p:cNvSpPr txBox="1">
            <a:spLocks noChangeArrowheads="1"/>
          </p:cNvSpPr>
          <p:nvPr/>
        </p:nvSpPr>
        <p:spPr bwMode="auto">
          <a:xfrm>
            <a:off x="7315200" y="4208463"/>
            <a:ext cx="1676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other values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400"/>
              <a:t>δ</a:t>
            </a:r>
            <a:r>
              <a:rPr lang="en-US" altLang="en-US" sz="2400"/>
              <a:t>(•, •, •) equal {}</a:t>
            </a:r>
          </a:p>
        </p:txBody>
      </p:sp>
    </p:spTree>
    <p:extLst>
      <p:ext uri="{BB962C8B-B14F-4D97-AF65-F5344CB8AC3E}">
        <p14:creationId xmlns:p14="http://schemas.microsoft.com/office/powerpoint/2010/main" val="7532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FB1B3-BB16-BC4D-B6FA-09B02DE176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Exercise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3600">
                <a:ea typeface="ヒラギノ角ゴ Pro W3" charset="-128"/>
              </a:rPr>
              <a:t>Design a NPDA for the language</a:t>
            </a:r>
          </a:p>
          <a:p>
            <a:pPr algn="ctr" eaLnBrk="1" hangingPunct="1">
              <a:buFontTx/>
              <a:buNone/>
            </a:pPr>
            <a:endParaRPr lang="en-US" altLang="en-US" sz="3600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{a</a:t>
            </a:r>
            <a:r>
              <a:rPr lang="en-US" altLang="en-US" sz="3600" baseline="30000">
                <a:solidFill>
                  <a:srgbClr val="FF0000"/>
                </a:solidFill>
                <a:ea typeface="ヒラギノ角ゴ Pro W3" charset="-128"/>
              </a:rPr>
              <a:t>i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b</a:t>
            </a:r>
            <a:r>
              <a:rPr lang="en-US" altLang="en-US" sz="3600" baseline="30000">
                <a:solidFill>
                  <a:srgbClr val="FF0000"/>
                </a:solidFill>
                <a:ea typeface="ヒラギノ角ゴ Pro W3" charset="-128"/>
              </a:rPr>
              <a:t>j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c</a:t>
            </a:r>
            <a:r>
              <a:rPr lang="en-US" altLang="en-US" sz="3600" baseline="30000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 : i, j, k ≥ 0 and i = j or i = k}</a:t>
            </a:r>
          </a:p>
        </p:txBody>
      </p:sp>
    </p:spTree>
    <p:extLst>
      <p:ext uri="{BB962C8B-B14F-4D97-AF65-F5344CB8AC3E}">
        <p14:creationId xmlns:p14="http://schemas.microsoft.com/office/powerpoint/2010/main" val="1247172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308CC-3D8F-784D-933E-0592AD9852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Context-free grammars and languages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(N)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FA</a:t>
            </a:r>
            <a:r>
              <a:rPr lang="en-US" altLang="en-US">
                <a:ea typeface="ヒラギノ角ゴ Pro W3" charset="-128"/>
              </a:rPr>
              <a:t> are exactly the languages described by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expressions,</a:t>
            </a:r>
            <a:r>
              <a:rPr lang="en-US" altLang="en-US">
                <a:ea typeface="ヒラギノ角ゴ Pro W3" charset="-128"/>
              </a:rPr>
              <a:t> and they are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NPDA</a:t>
            </a:r>
            <a:r>
              <a:rPr lang="en-US" altLang="en-US">
                <a:ea typeface="ヒラギノ角ゴ Pro W3" charset="-128"/>
              </a:rPr>
              <a:t> are exactly the languages described by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context-free grammars,</a:t>
            </a:r>
            <a:r>
              <a:rPr lang="en-US" altLang="en-US">
                <a:ea typeface="ヒラギノ角ゴ Pro W3" charset="-128"/>
              </a:rPr>
              <a:t> and they are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1280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9DD4B-F041-4C4D-84AF-076EE3303E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>
              <a:ea typeface="ヒラギノ角ゴ Pro W3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		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	A → B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	B → #</a:t>
            </a:r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start symbol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5715000" y="202565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terminal symbols</a:t>
            </a: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5562600" y="385445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non-terminal symbols</a:t>
            </a: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1905000" y="52720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production</a:t>
            </a:r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514600" y="2514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4419600" y="2362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 flipH="1">
            <a:off x="4953000" y="2514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 flipV="1">
            <a:off x="4495800" y="36576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 flipV="1">
            <a:off x="4648200" y="3276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5" name="AutoShape 13"/>
          <p:cNvSpPr>
            <a:spLocks/>
          </p:cNvSpPr>
          <p:nvPr/>
        </p:nvSpPr>
        <p:spPr bwMode="auto">
          <a:xfrm rot="-5400000">
            <a:off x="3695700" y="40767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7326" name="AutoShape 14"/>
          <p:cNvCxnSpPr>
            <a:cxnSpLocks noChangeShapeType="1"/>
            <a:stCxn id="397319" idx="0"/>
            <a:endCxn id="397325" idx="1"/>
          </p:cNvCxnSpPr>
          <p:nvPr/>
        </p:nvCxnSpPr>
        <p:spPr bwMode="auto">
          <a:xfrm flipV="1">
            <a:off x="3086100" y="4800600"/>
            <a:ext cx="762000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01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/>
      <p:bldP spid="397316" grpId="1"/>
      <p:bldP spid="397316" grpId="2"/>
      <p:bldP spid="397317" grpId="0"/>
      <p:bldP spid="397317" grpId="1"/>
      <p:bldP spid="397317" grpId="2"/>
      <p:bldP spid="397318" grpId="0"/>
      <p:bldP spid="397318" grpId="1"/>
      <p:bldP spid="397318" grpId="2"/>
      <p:bldP spid="397319" grpId="0"/>
      <p:bldP spid="397319" grpId="1"/>
      <p:bldP spid="397319" grpId="2"/>
      <p:bldP spid="397320" grpId="0" animBg="1"/>
      <p:bldP spid="397320" grpId="1" animBg="1"/>
      <p:bldP spid="397320" grpId="2" animBg="1"/>
      <p:bldP spid="397321" grpId="0" animBg="1"/>
      <p:bldP spid="397321" grpId="1" animBg="1"/>
      <p:bldP spid="397321" grpId="2" animBg="1"/>
      <p:bldP spid="397322" grpId="0" animBg="1"/>
      <p:bldP spid="397322" grpId="1" animBg="1"/>
      <p:bldP spid="397322" grpId="2" animBg="1"/>
      <p:bldP spid="397323" grpId="0" animBg="1"/>
      <p:bldP spid="397323" grpId="1" animBg="1"/>
      <p:bldP spid="397323" grpId="2" animBg="1"/>
      <p:bldP spid="397324" grpId="0" animBg="1"/>
      <p:bldP spid="397324" grpId="1" animBg="1"/>
      <p:bldP spid="397324" grpId="2" animBg="1"/>
      <p:bldP spid="397325" grpId="0" animBg="1"/>
      <p:bldP spid="397325" grpId="1" animBg="1"/>
      <p:bldP spid="3973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5A62F-4219-7B42-9407-4CE6B90FE2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of the Pumping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2438400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Let M be a FA that recognizes L.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Set p = number of states of M.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Consider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 On input w, M must go through </a:t>
                </a:r>
                <a:r>
                  <a:rPr lang="en-US" altLang="en-US" i="1" dirty="0">
                    <a:ea typeface="ヒラギノ角ゴ Pro W3" charset="-128"/>
                    <a:sym typeface="Symbol" charset="2"/>
                  </a:rPr>
                  <a:t>at least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p+1 states.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There must be a repeated state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(among first p+1).</a:t>
                </a: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2438400"/>
              </a:xfrm>
              <a:blipFill rotWithShape="0">
                <a:blip r:embed="rId3"/>
                <a:stretch>
                  <a:fillRect t="-27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1540" name="AutoShape 4"/>
          <p:cNvSpPr>
            <a:spLocks noChangeArrowheads="1"/>
          </p:cNvSpPr>
          <p:nvPr/>
        </p:nvSpPr>
        <p:spPr bwMode="auto">
          <a:xfrm>
            <a:off x="1600200" y="3962400"/>
            <a:ext cx="63246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1541" name="Oval 5"/>
          <p:cNvSpPr>
            <a:spLocks noChangeArrowheads="1"/>
          </p:cNvSpPr>
          <p:nvPr/>
        </p:nvSpPr>
        <p:spPr bwMode="auto">
          <a:xfrm>
            <a:off x="1828800" y="4267200"/>
            <a:ext cx="685800" cy="639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6629400" y="4191000"/>
            <a:ext cx="685800" cy="63976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21543" name="AutoShape 7"/>
          <p:cNvCxnSpPr>
            <a:cxnSpLocks noChangeShapeType="1"/>
            <a:endCxn id="321541" idx="2"/>
          </p:cNvCxnSpPr>
          <p:nvPr/>
        </p:nvCxnSpPr>
        <p:spPr bwMode="auto">
          <a:xfrm>
            <a:off x="1219200" y="4549775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7315200" y="5638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4114800" y="5029200"/>
            <a:ext cx="685800" cy="639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1546" name="Freeform 10"/>
          <p:cNvSpPr>
            <a:spLocks/>
          </p:cNvSpPr>
          <p:nvPr/>
        </p:nvSpPr>
        <p:spPr bwMode="auto">
          <a:xfrm>
            <a:off x="1752600" y="4876800"/>
            <a:ext cx="2514600" cy="1066800"/>
          </a:xfrm>
          <a:custGeom>
            <a:avLst/>
            <a:gdLst>
              <a:gd name="T0" fmla="*/ 2147483646 w 1584"/>
              <a:gd name="T1" fmla="*/ 0 h 672"/>
              <a:gd name="T2" fmla="*/ 2147483646 w 1584"/>
              <a:gd name="T3" fmla="*/ 2147483646 h 672"/>
              <a:gd name="T4" fmla="*/ 2147483646 w 1584"/>
              <a:gd name="T5" fmla="*/ 2147483646 h 672"/>
              <a:gd name="T6" fmla="*/ 2147483646 w 1584"/>
              <a:gd name="T7" fmla="*/ 2147483646 h 672"/>
              <a:gd name="T8" fmla="*/ 2147483646 w 1584"/>
              <a:gd name="T9" fmla="*/ 2147483646 h 672"/>
              <a:gd name="T10" fmla="*/ 2147483646 w 1584"/>
              <a:gd name="T11" fmla="*/ 2147483646 h 672"/>
              <a:gd name="T12" fmla="*/ 2147483646 w 1584"/>
              <a:gd name="T13" fmla="*/ 2147483646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"/>
              <a:gd name="T22" fmla="*/ 0 h 672"/>
              <a:gd name="T23" fmla="*/ 1584 w 1584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" h="672">
                <a:moveTo>
                  <a:pt x="192" y="0"/>
                </a:moveTo>
                <a:cubicBezTo>
                  <a:pt x="96" y="132"/>
                  <a:pt x="0" y="264"/>
                  <a:pt x="48" y="288"/>
                </a:cubicBezTo>
                <a:cubicBezTo>
                  <a:pt x="96" y="312"/>
                  <a:pt x="400" y="104"/>
                  <a:pt x="480" y="144"/>
                </a:cubicBezTo>
                <a:cubicBezTo>
                  <a:pt x="560" y="184"/>
                  <a:pt x="416" y="520"/>
                  <a:pt x="528" y="528"/>
                </a:cubicBezTo>
                <a:cubicBezTo>
                  <a:pt x="640" y="536"/>
                  <a:pt x="1056" y="176"/>
                  <a:pt x="1152" y="192"/>
                </a:cubicBezTo>
                <a:cubicBezTo>
                  <a:pt x="1248" y="208"/>
                  <a:pt x="1032" y="576"/>
                  <a:pt x="1104" y="624"/>
                </a:cubicBezTo>
                <a:cubicBezTo>
                  <a:pt x="1176" y="672"/>
                  <a:pt x="1504" y="504"/>
                  <a:pt x="1584" y="48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2133600" y="5257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21548" name="Freeform 12"/>
          <p:cNvSpPr>
            <a:spLocks/>
          </p:cNvSpPr>
          <p:nvPr/>
        </p:nvSpPr>
        <p:spPr bwMode="auto">
          <a:xfrm>
            <a:off x="3365500" y="4216400"/>
            <a:ext cx="2362200" cy="1206500"/>
          </a:xfrm>
          <a:custGeom>
            <a:avLst/>
            <a:gdLst>
              <a:gd name="T0" fmla="*/ 2147483646 w 1488"/>
              <a:gd name="T1" fmla="*/ 2147483646 h 760"/>
              <a:gd name="T2" fmla="*/ 2147483646 w 1488"/>
              <a:gd name="T3" fmla="*/ 2147483646 h 760"/>
              <a:gd name="T4" fmla="*/ 2147483646 w 1488"/>
              <a:gd name="T5" fmla="*/ 2147483646 h 760"/>
              <a:gd name="T6" fmla="*/ 2147483646 w 1488"/>
              <a:gd name="T7" fmla="*/ 2147483646 h 760"/>
              <a:gd name="T8" fmla="*/ 2147483646 w 1488"/>
              <a:gd name="T9" fmla="*/ 2147483646 h 760"/>
              <a:gd name="T10" fmla="*/ 2147483646 w 1488"/>
              <a:gd name="T11" fmla="*/ 2147483646 h 760"/>
              <a:gd name="T12" fmla="*/ 2147483646 w 1488"/>
              <a:gd name="T13" fmla="*/ 2147483646 h 760"/>
              <a:gd name="T14" fmla="*/ 2147483646 w 1488"/>
              <a:gd name="T15" fmla="*/ 2147483646 h 760"/>
              <a:gd name="T16" fmla="*/ 2147483646 w 1488"/>
              <a:gd name="T17" fmla="*/ 2147483646 h 7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8"/>
              <a:gd name="T28" fmla="*/ 0 h 760"/>
              <a:gd name="T29" fmla="*/ 1488 w 1488"/>
              <a:gd name="T30" fmla="*/ 760 h 7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8" h="760">
                <a:moveTo>
                  <a:pt x="520" y="608"/>
                </a:moveTo>
                <a:cubicBezTo>
                  <a:pt x="300" y="508"/>
                  <a:pt x="80" y="408"/>
                  <a:pt x="40" y="320"/>
                </a:cubicBezTo>
                <a:cubicBezTo>
                  <a:pt x="0" y="232"/>
                  <a:pt x="176" y="64"/>
                  <a:pt x="280" y="80"/>
                </a:cubicBezTo>
                <a:cubicBezTo>
                  <a:pt x="384" y="96"/>
                  <a:pt x="544" y="424"/>
                  <a:pt x="664" y="416"/>
                </a:cubicBezTo>
                <a:cubicBezTo>
                  <a:pt x="784" y="408"/>
                  <a:pt x="864" y="64"/>
                  <a:pt x="1000" y="32"/>
                </a:cubicBezTo>
                <a:cubicBezTo>
                  <a:pt x="1136" y="0"/>
                  <a:pt x="1472" y="176"/>
                  <a:pt x="1480" y="224"/>
                </a:cubicBezTo>
                <a:cubicBezTo>
                  <a:pt x="1488" y="272"/>
                  <a:pt x="1088" y="240"/>
                  <a:pt x="1048" y="320"/>
                </a:cubicBezTo>
                <a:cubicBezTo>
                  <a:pt x="1008" y="400"/>
                  <a:pt x="1264" y="648"/>
                  <a:pt x="1240" y="704"/>
                </a:cubicBezTo>
                <a:cubicBezTo>
                  <a:pt x="1216" y="760"/>
                  <a:pt x="1060" y="708"/>
                  <a:pt x="904" y="656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862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21550" name="Freeform 14"/>
          <p:cNvSpPr>
            <a:spLocks/>
          </p:cNvSpPr>
          <p:nvPr/>
        </p:nvSpPr>
        <p:spPr bwMode="auto">
          <a:xfrm>
            <a:off x="4572000" y="4572000"/>
            <a:ext cx="3060700" cy="1409700"/>
          </a:xfrm>
          <a:custGeom>
            <a:avLst/>
            <a:gdLst>
              <a:gd name="T0" fmla="*/ 0 w 1928"/>
              <a:gd name="T1" fmla="*/ 2147483646 h 888"/>
              <a:gd name="T2" fmla="*/ 2147483646 w 1928"/>
              <a:gd name="T3" fmla="*/ 2147483646 h 888"/>
              <a:gd name="T4" fmla="*/ 2147483646 w 1928"/>
              <a:gd name="T5" fmla="*/ 2147483646 h 888"/>
              <a:gd name="T6" fmla="*/ 2147483646 w 1928"/>
              <a:gd name="T7" fmla="*/ 2147483646 h 888"/>
              <a:gd name="T8" fmla="*/ 2147483646 w 1928"/>
              <a:gd name="T9" fmla="*/ 2147483646 h 888"/>
              <a:gd name="T10" fmla="*/ 2147483646 w 1928"/>
              <a:gd name="T11" fmla="*/ 2147483646 h 888"/>
              <a:gd name="T12" fmla="*/ 2147483646 w 1928"/>
              <a:gd name="T13" fmla="*/ 0 h 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8"/>
              <a:gd name="T22" fmla="*/ 0 h 888"/>
              <a:gd name="T23" fmla="*/ 1928 w 1928"/>
              <a:gd name="T24" fmla="*/ 888 h 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8" h="888">
                <a:moveTo>
                  <a:pt x="0" y="672"/>
                </a:moveTo>
                <a:cubicBezTo>
                  <a:pt x="148" y="780"/>
                  <a:pt x="296" y="888"/>
                  <a:pt x="432" y="864"/>
                </a:cubicBezTo>
                <a:cubicBezTo>
                  <a:pt x="568" y="840"/>
                  <a:pt x="664" y="552"/>
                  <a:pt x="816" y="528"/>
                </a:cubicBezTo>
                <a:cubicBezTo>
                  <a:pt x="968" y="504"/>
                  <a:pt x="1168" y="720"/>
                  <a:pt x="1344" y="720"/>
                </a:cubicBezTo>
                <a:cubicBezTo>
                  <a:pt x="1520" y="720"/>
                  <a:pt x="1928" y="608"/>
                  <a:pt x="1872" y="528"/>
                </a:cubicBezTo>
                <a:cubicBezTo>
                  <a:pt x="1816" y="448"/>
                  <a:pt x="1104" y="328"/>
                  <a:pt x="1008" y="240"/>
                </a:cubicBezTo>
                <a:cubicBezTo>
                  <a:pt x="912" y="152"/>
                  <a:pt x="1248" y="40"/>
                  <a:pt x="1296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59436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587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nimBg="1"/>
      <p:bldP spid="321541" grpId="0" animBg="1"/>
      <p:bldP spid="321542" grpId="0" animBg="1"/>
      <p:bldP spid="321544" grpId="0"/>
      <p:bldP spid="321545" grpId="0" animBg="1"/>
      <p:bldP spid="321546" grpId="0" animBg="1"/>
      <p:bldP spid="321547" grpId="0"/>
      <p:bldP spid="321548" grpId="0" animBg="1"/>
      <p:bldP spid="321549" grpId="0"/>
      <p:bldP spid="321550" grpId="0" animBg="1"/>
      <p:bldP spid="3215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C84EE-D429-0D4C-95DA-A1679B28E6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generate strings by repeated replacement of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non-terminals</a:t>
            </a:r>
            <a:r>
              <a:rPr lang="en-US" altLang="en-US">
                <a:ea typeface="ヒラギノ角ゴ Pro W3" charset="-128"/>
              </a:rPr>
              <a:t> with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string of terminals and non-terminals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write down start symbol (non-terminal)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replace a non-terminal with the right-hand-side of a rule that has that non-terminal as its left-hand-side.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repeat above until no more non-terminals</a:t>
            </a:r>
          </a:p>
        </p:txBody>
      </p:sp>
    </p:spTree>
    <p:extLst>
      <p:ext uri="{BB962C8B-B14F-4D97-AF65-F5344CB8AC3E}">
        <p14:creationId xmlns:p14="http://schemas.microsoft.com/office/powerpoint/2010/main" val="186730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BBB175-B1F1-3249-ACCB-847951C11E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Example: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0A1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00A11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000A111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000B111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000#111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derivation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of the string 000#111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set of all strings generated in this way is the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language of the grammar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L(G)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called 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Context-Free Language</a:t>
                </a:r>
              </a:p>
            </p:txBody>
          </p:sp>
        </mc:Choice>
        <mc:Fallback xmlns="">
          <p:sp>
            <p:nvSpPr>
              <p:cNvPr id="401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6324600" y="1524000"/>
            <a:ext cx="1676400" cy="155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B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B → #</a:t>
            </a:r>
          </a:p>
        </p:txBody>
      </p:sp>
    </p:spTree>
    <p:extLst>
      <p:ext uri="{BB962C8B-B14F-4D97-AF65-F5344CB8AC3E}">
        <p14:creationId xmlns:p14="http://schemas.microsoft.com/office/powerpoint/2010/main" val="1771996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3C1B3-CF90-424A-9D99-859E702823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Natural languages (e.g. English) have this sort of structure: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ヒラギノ角ゴ Pro W3" charset="-128"/>
              </a:rPr>
              <a:t>	</a:t>
            </a: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&lt;sentence&gt; → &lt;noun-phrase&gt;&lt;verb-phrase&gt;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&lt;noun-phrase&gt; → &lt;cpx-noun&gt; | &lt;cpx-noun&gt;&lt;prep-phrase&gt;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&lt;verb-phrase&gt; → &lt;cpx-verb&gt; | &lt;cpx-verb&gt;&lt;prep-phrase&gt;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&lt;prep-phrase&gt; → &lt;prep&gt;&lt;cpx-noun&gt;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&lt;cpx-noun&gt; → &lt;article&gt;&lt;noun&gt;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&lt;cpx-verb&gt; → &lt;verb&gt;|&lt;verb&gt;&lt;noun-phrase&gt;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&lt;article&gt; → a |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&lt;noun&gt; → dog | cat | flower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&lt;verb&gt; → eats | sees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&lt;prep&gt; →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5486400" y="4800600"/>
            <a:ext cx="297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Generate a string in the language of this grammar.</a:t>
            </a:r>
          </a:p>
        </p:txBody>
      </p:sp>
      <p:sp>
        <p:nvSpPr>
          <p:cNvPr id="403461" name="AutoShape 5"/>
          <p:cNvSpPr>
            <a:spLocks/>
          </p:cNvSpPr>
          <p:nvPr/>
        </p:nvSpPr>
        <p:spPr bwMode="auto">
          <a:xfrm>
            <a:off x="6096000" y="1562100"/>
            <a:ext cx="2667000" cy="1409700"/>
          </a:xfrm>
          <a:prstGeom prst="borderCallout2">
            <a:avLst>
              <a:gd name="adj1" fmla="val 8106"/>
              <a:gd name="adj2" fmla="val -2856"/>
              <a:gd name="adj3" fmla="val 8106"/>
              <a:gd name="adj4" fmla="val -33630"/>
              <a:gd name="adj5" fmla="val 112838"/>
              <a:gd name="adj6" fmla="val -65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shorthand for multiple rules with same lhs</a:t>
            </a:r>
          </a:p>
        </p:txBody>
      </p:sp>
    </p:spTree>
    <p:extLst>
      <p:ext uri="{BB962C8B-B14F-4D97-AF65-F5344CB8AC3E}">
        <p14:creationId xmlns:p14="http://schemas.microsoft.com/office/powerpoint/2010/main" val="18402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1" grpId="0" animBg="1"/>
      <p:bldP spid="40346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021963-F176-D245-90D0-3E306231BE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CFGs don’t capture natural languages completely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computer languages often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defined</a:t>
            </a:r>
            <a:r>
              <a:rPr lang="en-US" altLang="en-US" dirty="0">
                <a:ea typeface="ヒラギノ角ゴ Pro W3" charset="-128"/>
              </a:rPr>
              <a:t> by CFG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hierarchical structure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slightly different notation often used “Backus-Naur form”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see next slide for example</a:t>
            </a:r>
          </a:p>
        </p:txBody>
      </p:sp>
    </p:spTree>
    <p:extLst>
      <p:ext uri="{BB962C8B-B14F-4D97-AF65-F5344CB8AC3E}">
        <p14:creationId xmlns:p14="http://schemas.microsoft.com/office/powerpoint/2010/main" val="636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CFG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&lt;stmt&gt; → &lt;if-stmt&gt; | &lt;while-stmt&gt; | &lt;begin-stmt&gt;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							| &lt;asgn-stmt&gt;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&lt;if-stmt&gt;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IF</a:t>
            </a:r>
            <a:r>
              <a:rPr lang="en-US" altLang="en-US" sz="2400">
                <a:ea typeface="ヒラギノ角ゴ Pro W3" charset="-128"/>
              </a:rPr>
              <a:t> &lt;bool-expr&gt;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THEN </a:t>
            </a:r>
            <a:r>
              <a:rPr lang="en-US" altLang="en-US" sz="2400">
                <a:ea typeface="ヒラギノ角ゴ Pro W3" charset="-128"/>
              </a:rPr>
              <a:t>&lt;stmt&gt;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ELSE </a:t>
            </a:r>
            <a:r>
              <a:rPr lang="en-US" altLang="en-US" sz="2400">
                <a:ea typeface="ヒラギノ角ゴ Pro W3" charset="-128"/>
              </a:rPr>
              <a:t>&lt;stmt&gt;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&lt;while-stmt&gt;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WHILE</a:t>
            </a:r>
            <a:r>
              <a:rPr lang="en-US" altLang="en-US" sz="2400">
                <a:ea typeface="ヒラギノ角ゴ Pro W3" charset="-128"/>
              </a:rPr>
              <a:t> &lt;bool-expr&gt;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DO</a:t>
            </a:r>
            <a:r>
              <a:rPr lang="en-US" altLang="en-US" sz="2400">
                <a:ea typeface="ヒラギノ角ゴ Pro W3" charset="-128"/>
              </a:rPr>
              <a:t> &lt;stmt&gt;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&lt;begin-stmt&gt;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BEGIN</a:t>
            </a:r>
            <a:r>
              <a:rPr lang="en-US" altLang="en-US" sz="2400">
                <a:ea typeface="ヒラギノ角ゴ Pro W3" charset="-128"/>
              </a:rPr>
              <a:t> &lt;stmt-list&gt;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&lt;stmt-list&gt; → &lt;stmt&gt; | &lt;stmt&gt;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;</a:t>
            </a:r>
            <a:r>
              <a:rPr lang="en-US" altLang="en-US" sz="2400">
                <a:ea typeface="ヒラギノ角ゴ Pro W3" charset="-128"/>
              </a:rPr>
              <a:t> &lt;stmt-list&gt;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&lt;asgn-stmt&gt; → &lt;var&gt;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:= </a:t>
            </a:r>
            <a:r>
              <a:rPr lang="en-US" altLang="en-US" sz="2400">
                <a:ea typeface="ヒラギノ角ゴ Pro W3" charset="-128"/>
              </a:rPr>
              <a:t>&lt;arith-expr&gt;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&lt;bool-expr&gt; → &lt;arith-expr&gt;&lt;compare-op&gt;&lt;arith-expr&gt;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&lt;compare-op&gt;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&lt;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&gt;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≤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≥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&lt;arith-expr&gt; → &lt;var&gt; | &lt;const&gt;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				| (&lt;arith-expr&gt;&lt;arith-op&gt;&lt;arith-expr&gt;)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&lt;arith-op&gt;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+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-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*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&lt;const&gt;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0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3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4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5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6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7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8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&lt;var&gt; →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a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b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 sz="2400">
                <a:ea typeface="ヒラギノ角ゴ Pro W3" charset="-128"/>
              </a:rPr>
              <a:t> | …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y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z</a:t>
            </a:r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50663-62FC-DC45-A4C3-E775924C4C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70661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</p:spTree>
    <p:extLst>
      <p:ext uri="{BB962C8B-B14F-4D97-AF65-F5344CB8AC3E}">
        <p14:creationId xmlns:p14="http://schemas.microsoft.com/office/powerpoint/2010/main" val="1172475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FA9B2-9E97-DA4F-A075-6169E9AF51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CFG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>
                    <a:ea typeface="ヒラギノ角ゴ Pro W3" charset="-128"/>
                  </a:rPr>
                  <a:t>A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context-free grammar</a:t>
                </a:r>
                <a:r>
                  <a:rPr lang="en-US" altLang="en-US" sz="2800" dirty="0">
                    <a:ea typeface="ヒラギノ角ゴ Pro W3" charset="-128"/>
                  </a:rPr>
                  <a:t> is a 4-tuple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(V,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 R, S)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where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V is a finite set called the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non-terminals</a:t>
                </a:r>
              </a:p>
              <a:p>
                <a:pPr lvl="1" eaLnBrk="1" hangingPunct="1"/>
                <a:r>
                  <a:rPr lang="el-GR" altLang="en-US" sz="2400" dirty="0">
                    <a:ea typeface="ヒラギノ角ゴ Pro W3" charset="-128"/>
                  </a:rPr>
                  <a:t>Σ</a:t>
                </a:r>
                <a:r>
                  <a:rPr lang="en-US" altLang="en-US" sz="2400" dirty="0">
                    <a:ea typeface="ヒラギノ角ゴ Pro W3" charset="-128"/>
                  </a:rPr>
                  <a:t> is a finite set (disjoint from V) called the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terminals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R is a finite set of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productions </a:t>
                </a:r>
                <a:r>
                  <a:rPr lang="en-US" altLang="en-US" sz="2400" dirty="0">
                    <a:ea typeface="ヒラギノ角ゴ Pro W3" charset="-128"/>
                  </a:rPr>
                  <a:t>where each production is a non-terminal and a string of terminals and non-terminals.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V is the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start variable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(or start non-terminal)</a:t>
                </a:r>
              </a:p>
              <a:p>
                <a:pPr eaLnBrk="1" hangingPunct="1">
                  <a:buFontTx/>
                  <a:buNone/>
                </a:pPr>
                <a:endParaRPr lang="el-GR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1482" r="-519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74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0394DE-D5C9-8649-8233-7C9857CFA9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CFG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u, v, w are strings of non-terminals and terminals, and A → w is a production: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uAv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yields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uwv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	</a:t>
                </a:r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uAv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uwv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also: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“yields in 1 step”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uAv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uwv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 general: 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“yields in k steps”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meaning: there exists strings u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,u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,…u</a:t>
                </a:r>
                <a:r>
                  <a:rPr lang="en-US" altLang="en-US" baseline="-25000" dirty="0">
                    <a:ea typeface="ヒラギノ角ゴ Pro W3" charset="-128"/>
                  </a:rPr>
                  <a:t>k-1</a:t>
                </a:r>
                <a:r>
                  <a:rPr lang="en-US" altLang="en-US" dirty="0">
                    <a:ea typeface="ヒラギノ角ゴ Pro W3" charset="-128"/>
                  </a:rPr>
                  <a:t> for which 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</a:t>
                </a:r>
              </a:p>
            </p:txBody>
          </p:sp>
        </mc:Choice>
        <mc:Fallback xmlns="">
          <p:sp>
            <p:nvSpPr>
              <p:cNvPr id="499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35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38C65-17A3-8D4F-AA62-1FCB868FE9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CFG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meaning: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k ≥ 0 and strings u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,…,u</a:t>
                </a:r>
                <a:r>
                  <a:rPr lang="en-US" altLang="en-US" baseline="-25000" dirty="0">
                    <a:ea typeface="ヒラギノ角ゴ Pro W3" charset="-128"/>
                  </a:rPr>
                  <a:t>k-1</a:t>
                </a:r>
                <a:r>
                  <a:rPr lang="en-US" altLang="en-US" dirty="0">
                    <a:ea typeface="ヒラギノ角ゴ Pro W3" charset="-128"/>
                  </a:rPr>
                  <a:t> for which 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</a:t>
                </a:r>
              </a:p>
              <a:p>
                <a:pPr lvl="1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u = start symbol, this is 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derivation of v 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language of 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denoted L(G) is: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{w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 : 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w}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01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64" name="AutoShape 4"/>
          <p:cNvSpPr>
            <a:spLocks/>
          </p:cNvSpPr>
          <p:nvPr/>
        </p:nvSpPr>
        <p:spPr bwMode="auto">
          <a:xfrm rot="-5400000">
            <a:off x="4381500" y="1028700"/>
            <a:ext cx="609600" cy="4648200"/>
          </a:xfrm>
          <a:prstGeom prst="leftBrace">
            <a:avLst>
              <a:gd name="adj1" fmla="val 635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765" name="Line 5"/>
          <p:cNvSpPr>
            <a:spLocks noChangeShapeType="1"/>
          </p:cNvSpPr>
          <p:nvPr/>
        </p:nvSpPr>
        <p:spPr bwMode="auto">
          <a:xfrm flipV="1">
            <a:off x="47244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4" grpId="0" animBg="1"/>
      <p:bldP spid="5017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EA802-2D32-3640-BD0B-6566A4FBE2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Summary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 “problem” is 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language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A “computation” receives an input and either accepts, rejects, or loops forever. 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A “computation”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recognizes</a:t>
            </a:r>
            <a:r>
              <a:rPr lang="en-US" altLang="en-US">
                <a:ea typeface="ヒラギノ角ゴ Pro W3" charset="-128"/>
              </a:rPr>
              <a:t> a language (it may also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decide</a:t>
            </a:r>
            <a:r>
              <a:rPr lang="en-US" altLang="en-US">
                <a:ea typeface="ヒラギノ角ゴ Pro W3" charset="-128"/>
              </a:rPr>
              <a:t> the language).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Finite Automata</a:t>
            </a:r>
            <a:r>
              <a:rPr lang="en-US" altLang="en-US">
                <a:ea typeface="ヒラギノ角ゴ Pro W3" charset="-128"/>
              </a:rPr>
              <a:t> perform simple computations that read the input from left to right and employ a finite memory. </a:t>
            </a:r>
          </a:p>
        </p:txBody>
      </p:sp>
    </p:spTree>
    <p:extLst>
      <p:ext uri="{BB962C8B-B14F-4D97-AF65-F5344CB8AC3E}">
        <p14:creationId xmlns:p14="http://schemas.microsoft.com/office/powerpoint/2010/main" val="4060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189311-30AE-3046-83E5-6608A0D0AB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Summary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languages recognized by FA are the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regular languages.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The regular languages are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closed</a:t>
            </a:r>
            <a:r>
              <a:rPr lang="en-US" altLang="en-US">
                <a:ea typeface="ヒラギノ角ゴ Pro W3" charset="-128"/>
              </a:rPr>
              <a:t> under union, concatenation, and star.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Nondeterministic Finite Automata</a:t>
            </a:r>
            <a:r>
              <a:rPr lang="en-US" altLang="en-US">
                <a:ea typeface="ヒラギノ角ゴ Pro W3" charset="-128"/>
              </a:rPr>
              <a:t> may have several choices at each step.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NFAs recognize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exactly the same</a:t>
            </a:r>
            <a:r>
              <a:rPr lang="en-US" altLang="en-US">
                <a:ea typeface="ヒラギノ角ゴ Pro W3" charset="-128"/>
              </a:rPr>
              <a:t> languages that FAs do.</a:t>
            </a:r>
          </a:p>
        </p:txBody>
      </p:sp>
    </p:spTree>
    <p:extLst>
      <p:ext uri="{BB962C8B-B14F-4D97-AF65-F5344CB8AC3E}">
        <p14:creationId xmlns:p14="http://schemas.microsoft.com/office/powerpoint/2010/main" val="7794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A211A-D0E9-5C4E-A25A-8ECCFF9E75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Summary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Regular expressions</a:t>
            </a:r>
            <a:r>
              <a:rPr lang="en-US" altLang="en-US">
                <a:ea typeface="ヒラギノ角ゴ Pro W3" charset="-128"/>
              </a:rPr>
              <a:t> are languages built up from the operations union, concatenation, and star.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Regular expressions describe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exactly the same</a:t>
            </a:r>
            <a:r>
              <a:rPr lang="en-US" altLang="en-US">
                <a:ea typeface="ヒラギノ角ゴ Pro W3" charset="-128"/>
              </a:rPr>
              <a:t> languages that FAs (and NFAs) recognize. 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Some languages are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not regular</a:t>
            </a:r>
            <a:r>
              <a:rPr lang="en-US" altLang="en-US">
                <a:ea typeface="ヒラギノ角ゴ Pro W3" charset="-128"/>
              </a:rPr>
              <a:t>. This can be proved using the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Pumping Lemma</a:t>
            </a:r>
            <a:r>
              <a:rPr lang="en-US" altLang="en-US">
                <a:ea typeface="ヒラギノ角ゴ Pro W3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7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0C36-AEAF-3243-8D93-FC55DD66B3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5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7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8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9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5862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5863" name="AutoShape 21"/>
          <p:cNvCxnSpPr>
            <a:cxnSpLocks noChangeShapeType="1"/>
            <a:stCxn id="35860" idx="3"/>
            <a:endCxn id="35845" idx="2"/>
          </p:cNvCxnSpPr>
          <p:nvPr/>
        </p:nvCxnSpPr>
        <p:spPr bwMode="auto">
          <a:xfrm flipV="1">
            <a:off x="2133600" y="2763838"/>
            <a:ext cx="914400" cy="1133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789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15,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CB3987-36B6-8C42-9345-8C5772D087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0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3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8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37909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7910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7911" name="AutoShape 21"/>
          <p:cNvCxnSpPr>
            <a:cxnSpLocks noChangeShapeType="1"/>
            <a:stCxn id="37908" idx="3"/>
            <a:endCxn id="37894" idx="2"/>
          </p:cNvCxnSpPr>
          <p:nvPr/>
        </p:nvCxnSpPr>
        <p:spPr bwMode="auto">
          <a:xfrm flipV="1">
            <a:off x="2133600" y="2759075"/>
            <a:ext cx="1219200" cy="1138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794591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9735</TotalTime>
  <Words>3094</Words>
  <Application>Microsoft Macintosh PowerPoint</Application>
  <PresentationFormat>On-screen Show (4:3)</PresentationFormat>
  <Paragraphs>796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Cambria Math</vt:lpstr>
      <vt:lpstr>Lucida Calligraphy</vt:lpstr>
      <vt:lpstr>Symbol</vt:lpstr>
      <vt:lpstr>ヒラギノ角ゴ Pro W3</vt:lpstr>
      <vt:lpstr>Default Design</vt:lpstr>
      <vt:lpstr>CS21  Decidability and Tractability</vt:lpstr>
      <vt:lpstr>Non-regular languages</vt:lpstr>
      <vt:lpstr>Non-regular languages</vt:lpstr>
      <vt:lpstr>Proof of the Pumping Lemma</vt:lpstr>
      <vt:lpstr>FA Summary</vt:lpstr>
      <vt:lpstr>FA Summary</vt:lpstr>
      <vt:lpstr>FA Summary</vt:lpstr>
      <vt:lpstr>Machine view of FA</vt:lpstr>
      <vt:lpstr>Machine view of FA</vt:lpstr>
      <vt:lpstr>Machine view of FA</vt:lpstr>
      <vt:lpstr>Machine view of FA</vt:lpstr>
      <vt:lpstr>A more powerful machine</vt:lpstr>
      <vt:lpstr>Pushdown Automata</vt:lpstr>
      <vt:lpstr>Pushdown Automata</vt:lpstr>
      <vt:lpstr>Pushdown Automata</vt:lpstr>
      <vt:lpstr>Pushdown Automata</vt:lpstr>
      <vt:lpstr>Pushdown Automata</vt:lpstr>
      <vt:lpstr>Pushdown Automata</vt:lpstr>
      <vt:lpstr>Pushdown Automata (PDA)</vt:lpstr>
      <vt:lpstr>NPDA diagram</vt:lpstr>
      <vt:lpstr>NPDA operation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Formal definition of NPDA</vt:lpstr>
      <vt:lpstr>Formal definition of NPDA</vt:lpstr>
      <vt:lpstr>Example of formal definition</vt:lpstr>
      <vt:lpstr>Exercise</vt:lpstr>
      <vt:lpstr>Context-free grammars and languages</vt:lpstr>
      <vt:lpstr>Context-Free Grammars</vt:lpstr>
      <vt:lpstr>Context-Free Grammars</vt:lpstr>
      <vt:lpstr>Context-Free Grammars</vt:lpstr>
      <vt:lpstr>Context-Free Grammars</vt:lpstr>
      <vt:lpstr>Context-Free Grammars</vt:lpstr>
      <vt:lpstr>Example CFG </vt:lpstr>
      <vt:lpstr>CFG formal definition</vt:lpstr>
      <vt:lpstr>CFG formal definition</vt:lpstr>
      <vt:lpstr>CFG formal definition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94</cp:revision>
  <cp:lastPrinted>2024-01-03T22:27:21Z</cp:lastPrinted>
  <dcterms:created xsi:type="dcterms:W3CDTF">2003-12-29T17:56:05Z</dcterms:created>
  <dcterms:modified xsi:type="dcterms:W3CDTF">2025-01-16T00:53:54Z</dcterms:modified>
</cp:coreProperties>
</file>