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18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68"/>
    <p:restoredTop sz="94071"/>
  </p:normalViewPr>
  <p:slideViewPr>
    <p:cSldViewPr>
      <p:cViewPr varScale="1">
        <p:scale>
          <a:sx n="114" d="100"/>
          <a:sy n="114" d="100"/>
        </p:scale>
        <p:origin x="7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580B9A6-4F1C-3E46-8CD0-93631A73EA6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26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ABDC9F-1A7E-B243-9411-A10BE11CD454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093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A2FE7BAE-141B-4741-8FEC-79C4DD5AD3A3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635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26A39C13-C9B6-8E49-9EB9-AEC4C0968070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185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7CB3AE25-50BA-7D4F-B1FC-A1906F1DA7C3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0732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E13BEFF8-BC20-1B4C-9512-6318D5741F8D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342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7D0880A6-0C85-7143-92E5-C49D19CB21FA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919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E56D40ED-93B8-0B47-B8E5-95D79DDAF956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363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9BF69DB4-6FD2-1648-BC16-3876093E6B6C}" type="slidenum">
              <a:rPr lang="en-US" altLang="x-none"/>
              <a:pPr/>
              <a:t>18</a:t>
            </a:fld>
            <a:endParaRPr lang="en-US" altLang="x-non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168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E13BEFF8-BC20-1B4C-9512-6318D5741F8D}" type="slidenum">
              <a:rPr lang="en-US" altLang="x-none"/>
              <a:pPr/>
              <a:t>19</a:t>
            </a:fld>
            <a:endParaRPr lang="en-US" altLang="x-none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34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28400DE-DF8B-4845-8669-E8BF67B8034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893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368F9413-86D9-B248-B29E-6395A717657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666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D7C5C97-0C79-0A45-9492-422A4421177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29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9A8260DF-2803-2B49-84BB-36EF17012E6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483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CB16B15E-8BB5-864A-ABA7-0698B0E8934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8916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49FE2D84-6426-F245-A5EB-04578945D66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320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43EE8508-2706-444C-92BA-2BF430CFF781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506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4AB18A1-ABCA-AE4F-A210-D2A64C413DD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046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A136C101-DF46-794D-BF80-F01EBE9CAA7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113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D9FBFDB8-1B50-3040-A7EB-EC106AF1EA7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8272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4BB4EDFC-6645-E74A-BB7C-CCDFAA604246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58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6EA49E0E-742B-5242-88DF-816475550CD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87766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F93E358F-82DB-FC4D-85B8-3AF74782C99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90501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9BCD4DA1-BAA1-6D4C-A841-0CC8705419BD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7623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9E67549E-5687-1D45-879C-26BDAA7D5928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4042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EC8C95A-A729-A548-B295-F2504759CB25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52519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F1776EBF-F3F1-C949-A31A-288E161723CD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8985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51B1D6E-8452-1045-8EEA-43A1E7CA8489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3453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C0533C6-4FCA-9849-8C51-BBB8DC507DC9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6902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D9ADD842-04AD-6E4A-9241-7A554CFCCCE9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2245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DD25529B-06F8-B94A-92A0-DC88A6D66696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1618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C5C83E6-1232-784A-B85A-4C8F3920BC4A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068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0AF890A-B3FA-404F-B156-EB9BA48655F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634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F9EA3A8-AFBA-D249-A272-EA156B17CC8B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24364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D74A2A96-71C2-C347-8CCC-E538E9542337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67740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5C2448C-4A96-AA4D-AA54-A59F13309EC6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98101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61B93BEE-6523-E54F-8D9C-184B87EF5D4C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7166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5E9C51F-124C-4E42-96F3-FC9F7904EA38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77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0D65EAAC-94B5-814D-9202-308E3A52C9E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39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0A24FA4A-3B7C-BD46-9EE0-C6E32BF536B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39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76DE1F16-ED78-6D45-8F46-B620EEA9B25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36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6A949001-2517-7849-B25F-0C18674D7A0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384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659BF50B-84C1-DB45-BE9E-50BCD051F38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2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3-4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3-4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3-4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3-4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3-4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3-4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3-4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3-4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3-4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3-4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3-4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3-4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04" name="Rectangle 1540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7753" y="640080"/>
            <a:ext cx="2800511" cy="3566160"/>
          </a:xfrm>
        </p:spPr>
        <p:txBody>
          <a:bodyPr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000"/>
              <a:t>CS21 </a:t>
            </a:r>
            <a:br>
              <a:rPr lang="en-US" altLang="en-US" sz="4000"/>
            </a:br>
            <a:r>
              <a:rPr lang="en-US" altLang="en-US" sz="400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7754" y="4636008"/>
            <a:ext cx="2800510" cy="157276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dirty="0"/>
              <a:t>Lecture 3-4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dirty="0"/>
              <a:t>January 14, 2025</a:t>
            </a:r>
          </a:p>
        </p:txBody>
      </p:sp>
      <p:sp>
        <p:nvSpPr>
          <p:cNvPr id="1540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omputer with a barbell on its head&#10;&#10;Description automatically generated">
            <a:extLst>
              <a:ext uri="{FF2B5EF4-FFF2-40B4-BE49-F238E27FC236}">
                <a16:creationId xmlns:a16="http://schemas.microsoft.com/office/drawing/2014/main" id="{B159C058-479F-1895-6812-0BBA103DD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5" r="11318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F49E8-3167-348F-4823-8900CA20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3850" y="6356350"/>
            <a:ext cx="5715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8ECB819-88D6-A241-8258-4965769F71E1}" type="slidenum">
              <a:rPr lang="en-US" altLang="x-none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altLang="x-none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322AA8-6068-0942-939D-D1C3BC39A2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Next…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Describe the set of languages that can be built up from: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unions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concatenations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star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Called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patterns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or 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regular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: a language L is recognized by a FA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if and only if</a:t>
            </a:r>
            <a:r>
              <a:rPr lang="en-US" altLang="en-US">
                <a:ea typeface="ヒラギノ角ゴ Pro W3" charset="-128"/>
              </a:rPr>
              <a:t> L is described by a regular expression.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09184-E780-320F-403F-F5A6BC37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F939B-B1D7-3B63-CD82-57A78D51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8117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C5799E-2D50-B347-B8C9-B5AA7383DA92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x-none" sz="140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70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x-none" dirty="0">
                    <a:ea typeface="ヒラギノ角ゴ Pro W3" charset="-128"/>
                  </a:rPr>
                  <a:t>R is a regular expression if R is</a:t>
                </a: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a</a:t>
                </a:r>
                <a:r>
                  <a:rPr lang="en-US" altLang="x-none" dirty="0">
                    <a:ea typeface="ヒラギノ角ゴ Pro W3" charset="-128"/>
                  </a:rPr>
                  <a:t>, for some a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x-none" dirty="0">
                    <a:ea typeface="ヒラギノ角ゴ Pro W3" charset="-128"/>
                    <a:sym typeface="Symbol" charset="2"/>
                  </a:rPr>
                  <a:t>Σ</a:t>
                </a:r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l-GR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the empty string</a:t>
                </a:r>
              </a:p>
              <a:p>
                <a:pPr lvl="1" eaLnBrk="1" hangingPunct="1"/>
                <a:r>
                  <a:rPr lang="en-US" altLang="x-none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Ø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the empty set</a:t>
                </a: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where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and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are reg.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exprs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∘ </m:t>
                    </m:r>
                  </m:oMath>
                </a14:m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where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and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are reg.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exprs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*)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where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is a regular expression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x-none" sz="2800" dirty="0">
                    <a:ea typeface="ヒラギノ角ゴ Pro W3" charset="-128"/>
                    <a:sym typeface="Symbol" charset="2"/>
                  </a:rPr>
                  <a:t>A reg. expression R describes the </a:t>
                </a:r>
                <a:r>
                  <a:rPr lang="en-US" altLang="x-none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language</a:t>
                </a:r>
                <a:r>
                  <a:rPr lang="en-US" altLang="x-none" sz="2800" dirty="0">
                    <a:ea typeface="ヒラギノ角ゴ Pro W3" charset="-128"/>
                    <a:sym typeface="Symbol" charset="2"/>
                  </a:rPr>
                  <a:t> L(R).</a:t>
                </a:r>
              </a:p>
            </p:txBody>
          </p:sp>
        </mc:Choice>
        <mc:Fallback xmlns="">
          <p:sp>
            <p:nvSpPr>
              <p:cNvPr id="387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8A47-FAC7-222B-DF32-DF3C8F81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8262B-C372-14E7-ECD7-7C649E0F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20967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496CDE-AC88-9F43-B654-207519C526F0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x-none" sz="1400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x-none" dirty="0">
                    <a:ea typeface="ヒラギノ角ゴ Pro W3" charset="-128"/>
                  </a:rPr>
                  <a:t>example: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R = (0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∪1)</a:t>
                </a:r>
              </a:p>
              <a:p>
                <a:pPr lvl="1" eaLnBrk="1" hangingPunct="1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if </a:t>
                </a:r>
                <a:r>
                  <a:rPr lang="el-GR" altLang="x-none" dirty="0"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= {0,1} then use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l-GR" altLang="ja-JP" dirty="0">
                    <a:ea typeface="ヒラギノ角ゴ Pro W3" charset="-128"/>
                    <a:sym typeface="Symbol" charset="2"/>
                  </a:rPr>
                  <a:t>Σ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as shorthand for R</a:t>
                </a:r>
              </a:p>
              <a:p>
                <a:pPr eaLnBrk="1" hangingPunct="1"/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eaLnBrk="1" hangingPunct="1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example: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= 0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∘ </m:t>
                    </m:r>
                  </m:oMath>
                </a14:m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</a:p>
              <a:p>
                <a:pPr lvl="1" eaLnBrk="1" hangingPunct="1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shorthand: omit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∘</m:t>
                    </m:r>
                  </m:oMath>
                </a14:m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	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= 0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</a:p>
              <a:p>
                <a:pPr lvl="1" eaLnBrk="1" hangingPunct="1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precedence: *, then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∘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unless override by parentheses</a:t>
                </a:r>
              </a:p>
              <a:p>
                <a:pPr lvl="1" eaLnBrk="1" hangingPunct="1"/>
                <a:r>
                  <a:rPr lang="en-US" altLang="x-none" dirty="0">
                    <a:ea typeface="ヒラギノ角ゴ Pro W3" charset="-128"/>
                    <a:sym typeface="Symbol" charset="2"/>
                  </a:rPr>
                  <a:t>in example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= 0(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not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 = (0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)*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</a:t>
                </a:r>
                <a:endParaRPr lang="el-GR" altLang="x-none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89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47F16-E112-E82F-1D33-B15D3459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81E53-1A3B-8EE4-BD17-4F075CAF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99420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84B6A2-5C20-FA4F-9479-A6A20E2A8618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x-none" sz="1400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1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x-none" dirty="0">
                    <a:ea typeface="ヒラギノ角ゴ Pro W3" charset="-128"/>
                  </a:rPr>
                  <a:t>{w : w has at least one 1}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= 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*1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*</a:t>
                </a:r>
              </a:p>
              <a:p>
                <a:pPr eaLnBrk="1" hangingPunct="1"/>
                <a:r>
                  <a:rPr lang="en-US" altLang="x-none" dirty="0">
                    <a:ea typeface="ヒラギノ角ゴ Pro W3" charset="-128"/>
                  </a:rPr>
                  <a:t>{w : w starts and ends with same symbol}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= 0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*0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*1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 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1</a:t>
                </a:r>
              </a:p>
              <a:p>
                <a:pPr eaLnBrk="1" hangingPunct="1"/>
                <a:r>
                  <a:rPr lang="en-US" altLang="x-none" dirty="0">
                    <a:ea typeface="ヒラギノ角ゴ Pro W3" charset="-128"/>
                  </a:rPr>
                  <a:t>{w : |w|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≤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5</a:t>
                </a:r>
                <a:r>
                  <a:rPr lang="en-US" altLang="x-none" dirty="0">
                    <a:ea typeface="ヒラギノ角ゴ Pro W3" charset="-128"/>
                  </a:rPr>
                  <a:t>}</a:t>
                </a:r>
                <a:endParaRPr lang="en-US" altLang="x-none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= (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)(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)(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)(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)(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eaLnBrk="1" hangingPunct="1"/>
                <a:r>
                  <a:rPr lang="en-US" altLang="x-none" dirty="0">
                    <a:ea typeface="ヒラギノ角ゴ Pro W3" charset="-128"/>
                  </a:rPr>
                  <a:t>{w : every 3</a:t>
                </a:r>
                <a:r>
                  <a:rPr lang="en-US" altLang="x-none" baseline="30000" dirty="0">
                    <a:ea typeface="ヒラギノ角ゴ Pro W3" charset="-128"/>
                  </a:rPr>
                  <a:t>rd</a:t>
                </a:r>
                <a:r>
                  <a:rPr lang="en-US" altLang="x-none" dirty="0">
                    <a:ea typeface="ヒラギノ角ゴ Pro W3" charset="-128"/>
                  </a:rPr>
                  <a:t> position of w is 1 </a:t>
                </a:r>
                <a:r>
                  <a:rPr lang="en-US" altLang="x-none" sz="1200" dirty="0">
                    <a:ea typeface="ヒラギノ角ゴ Pro W3" charset="-128"/>
                  </a:rPr>
                  <a:t>starting with the first position</a:t>
                </a:r>
                <a:r>
                  <a:rPr lang="en-US" altLang="x-none" dirty="0">
                    <a:ea typeface="ヒラギノ角ゴ Pro W3" charset="-128"/>
                  </a:rPr>
                  <a:t>}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= (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ΣΣ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)*(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1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1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endParaRPr lang="el-GR" altLang="x-none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91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852" t="-1681" r="-926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094" name="Text Box 4"/>
          <p:cNvSpPr txBox="1">
            <a:spLocks noChangeArrowheads="1"/>
          </p:cNvSpPr>
          <p:nvPr/>
        </p:nvSpPr>
        <p:spPr bwMode="auto">
          <a:xfrm>
            <a:off x="7162800" y="11430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2400"/>
              <a:t>alphabet </a:t>
            </a:r>
            <a:r>
              <a:rPr lang="el-GR" altLang="x-none" sz="2400"/>
              <a:t>Σ</a:t>
            </a:r>
            <a:r>
              <a:rPr lang="en-US" altLang="x-none" sz="2400"/>
              <a:t> = {0,1}</a:t>
            </a:r>
            <a:endParaRPr lang="el-GR" altLang="x-none"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E734F-FC4A-6CFB-A840-CE81E939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F8E44-76CD-A100-1CA7-D5767312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6479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2DABE1-A3FF-1F41-B904-9A5BA37E0798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x-none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>
                <a:ea typeface="ヒラギノ角ゴ Pro W3" charset="-128"/>
              </a:rPr>
              <a:t>Manipulating 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3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x-none" dirty="0">
                    <a:ea typeface="ヒラギノ角ゴ Pro W3" charset="-128"/>
                  </a:rPr>
                  <a:t>The empty set and the empty string: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x-none" dirty="0" err="1">
                    <a:solidFill>
                      <a:schemeClr val="accent2"/>
                    </a:solidFill>
                    <a:ea typeface="ヒラギノ角ゴ Pro W3" charset="-128"/>
                  </a:rPr>
                  <a:t>Ø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 = R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R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l-GR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R = R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RØ = ØR = </a:t>
                </a:r>
                <a:r>
                  <a:rPr lang="en-US" altLang="x-none" dirty="0" err="1">
                    <a:solidFill>
                      <a:schemeClr val="accent2"/>
                    </a:solidFill>
                    <a:ea typeface="ヒラギノ角ゴ Pro W3" charset="-128"/>
                  </a:rPr>
                  <a:t>Ø</a:t>
                </a:r>
                <a:endParaRPr lang="en-US" altLang="x-none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∘ 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behave like +, x;  </a:t>
                </a:r>
                <a:r>
                  <a:rPr lang="en-US" altLang="x-none" dirty="0" err="1">
                    <a:ea typeface="ヒラギノ角ゴ Pro W3" charset="-128"/>
                  </a:rPr>
                  <a:t>Ø</a:t>
                </a:r>
                <a:r>
                  <a:rPr lang="en-US" altLang="x-none" dirty="0">
                    <a:ea typeface="ヒラギノ角ゴ Pro W3" charset="-128"/>
                  </a:rPr>
                  <a:t>, </a:t>
                </a:r>
                <a:r>
                  <a:rPr lang="el-GR" altLang="x-none" dirty="0">
                    <a:ea typeface="ヒラギノ角ゴ Pro W3" charset="-128"/>
                  </a:rPr>
                  <a:t>ε</a:t>
                </a:r>
                <a:r>
                  <a:rPr lang="en-US" altLang="x-none" dirty="0">
                    <a:ea typeface="ヒラギノ角ゴ Pro W3" charset="-128"/>
                  </a:rPr>
                  <a:t> behave like 0,1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x-none" dirty="0">
                    <a:ea typeface="ヒラギノ角ゴ Pro W3" charset="-128"/>
                  </a:rPr>
                  <a:t>additional identities: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 = R 	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	(here  +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differ)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)*R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 = (R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x-none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)*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)* = (R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)*R</a:t>
                </a:r>
                <a:r>
                  <a:rPr lang="en-US" altLang="x-none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endParaRPr lang="en-US" altLang="x-none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93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76FBE-4A75-C0A6-7872-E5200B7E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656EE-22C8-F999-AAB5-C6593EF6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2564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2F59ED-1C9C-6F42-BFCA-1BCC65247EF2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x-none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Regular expressions and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x-none" b="1" u="sng" dirty="0">
                    <a:ea typeface="ヒラギノ角ゴ Pro W3" charset="-128"/>
                  </a:rPr>
                  <a:t>Theorem</a:t>
                </a:r>
                <a:r>
                  <a:rPr lang="en-US" altLang="x-none" dirty="0">
                    <a:ea typeface="ヒラギノ角ゴ Pro W3" charset="-128"/>
                  </a:rPr>
                  <a:t>: a language L is recognized by a FA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if and only if</a:t>
                </a:r>
                <a:r>
                  <a:rPr lang="en-US" altLang="x-none" dirty="0">
                    <a:ea typeface="ヒラギノ角ゴ Pro W3" charset="-128"/>
                  </a:rPr>
                  <a:t> L is described by a regular expression.</a:t>
                </a:r>
                <a:endParaRPr lang="en-US" altLang="x-none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Must prove </a:t>
                </a:r>
                <a:r>
                  <a:rPr lang="en-US" altLang="x-none" i="1" dirty="0">
                    <a:solidFill>
                      <a:schemeClr val="accent2"/>
                    </a:solidFill>
                    <a:ea typeface="ヒラギノ角ゴ Pro W3" charset="-128"/>
                  </a:rPr>
                  <a:t>two </a:t>
                </a:r>
                <a:r>
                  <a:rPr lang="en-US" altLang="x-none" dirty="0">
                    <a:ea typeface="ヒラギノ角ゴ Pro W3" charset="-128"/>
                  </a:rPr>
                  <a:t>directions: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x-none" dirty="0">
                    <a:ea typeface="ヒラギノ角ゴ Pro W3" charset="-128"/>
                  </a:rPr>
                  <a:t>L is recognized by a FA 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x-none" dirty="0">
                    <a:ea typeface="ヒラギノ角ゴ Pro W3" charset="-128"/>
                  </a:rPr>
                  <a:t> L is described by a regular expression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⇐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x-none" dirty="0">
                    <a:ea typeface="ヒラギノ角ゴ Pro W3" charset="-128"/>
                  </a:rPr>
                  <a:t>L is described by a regular expression 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x-none" dirty="0">
                    <a:ea typeface="ヒラギノ角ゴ Pro W3" charset="-128"/>
                  </a:rPr>
                  <a:t> L is recognized by a FA.</a:t>
                </a:r>
              </a:p>
            </p:txBody>
          </p:sp>
        </mc:Choice>
        <mc:Fallback xmlns="">
          <p:sp>
            <p:nvSpPr>
              <p:cNvPr id="276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43D6C-F258-D7B5-A006-55F4315D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AF217-5884-1A6E-E8F6-8DB09E29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33533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CD6738-1DAF-9349-9DC3-BF8C196F2DC8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x-none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Regular expressions and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⇐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x-none" dirty="0">
                    <a:ea typeface="ヒラギノ角ゴ Pro W3" charset="-128"/>
                  </a:rPr>
                  <a:t>L is described by a regular expression 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x-none" dirty="0">
                    <a:ea typeface="ヒラギノ角ゴ Pro W3" charset="-128"/>
                  </a:rPr>
                  <a:t> L is recognized by a FA</a:t>
                </a:r>
              </a:p>
              <a:p>
                <a:pPr lvl="1" eaLnBrk="1" hangingPunct="1">
                  <a:buFontTx/>
                  <a:buNone/>
                </a:pPr>
                <a:endParaRPr lang="en-US" altLang="x-none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x-none" b="1" u="sng" dirty="0">
                    <a:ea typeface="ヒラギノ角ゴ Pro W3" charset="-128"/>
                  </a:rPr>
                  <a:t>Proof</a:t>
                </a:r>
                <a:r>
                  <a:rPr lang="en-US" altLang="x-none" dirty="0">
                    <a:ea typeface="ヒラギノ角ゴ Pro W3" charset="-128"/>
                  </a:rPr>
                  <a:t>: given regular expression R we will build a NFA that recognizes L(R).</a:t>
                </a:r>
              </a:p>
              <a:p>
                <a:pPr eaLnBrk="1" hangingPunct="1">
                  <a:buFontTx/>
                  <a:buNone/>
                </a:pPr>
                <a:endParaRPr lang="en-US" altLang="x-none" dirty="0">
                  <a:ea typeface="ヒラギノ角ゴ Pro W3" charset="-128"/>
                </a:endParaRP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then NFA, FA equivalence implies a FA for L(R).   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7C666-7069-DD5F-C52A-A9BF1B20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1A13D-9F2A-29AA-9D1F-D23F50C8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867653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B38CBA-F468-2C46-B011-32A01AA263CB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x-none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Regular expressions and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x-none" dirty="0">
                    <a:ea typeface="ヒラギノ角ゴ Pro W3" charset="-128"/>
                  </a:rPr>
                  <a:t>R is a regular expression if R is</a:t>
                </a:r>
              </a:p>
              <a:p>
                <a:pPr eaLnBrk="1" hangingPunct="1">
                  <a:buFontTx/>
                  <a:buNone/>
                </a:pPr>
                <a:endParaRPr lang="en-US" altLang="x-none" dirty="0"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a</a:t>
                </a:r>
                <a:r>
                  <a:rPr lang="en-US" altLang="x-none" dirty="0">
                    <a:ea typeface="ヒラギノ角ゴ Pro W3" charset="-128"/>
                  </a:rPr>
                  <a:t>, for some a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l-GR" altLang="x-none" dirty="0">
                    <a:ea typeface="ヒラギノ角ゴ Pro W3" charset="-128"/>
                    <a:sym typeface="Symbol" charset="2"/>
                  </a:rPr>
                  <a:t>Σ</a:t>
                </a:r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l-GR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the empty string</a:t>
                </a:r>
              </a:p>
              <a:p>
                <a:pPr lvl="1" eaLnBrk="1" hangingPunct="1"/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x-none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Ø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the empty set</a:t>
                </a:r>
              </a:p>
            </p:txBody>
          </p:sp>
        </mc:Choice>
        <mc:Fallback xmlns="">
          <p:sp>
            <p:nvSpPr>
              <p:cNvPr id="399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364" name="Oval 4"/>
          <p:cNvSpPr>
            <a:spLocks noChangeArrowheads="1"/>
          </p:cNvSpPr>
          <p:nvPr/>
        </p:nvSpPr>
        <p:spPr bwMode="auto">
          <a:xfrm>
            <a:off x="5715000" y="2590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399365" name="AutoShape 5"/>
          <p:cNvCxnSpPr>
            <a:cxnSpLocks noChangeShapeType="1"/>
            <a:endCxn id="399364" idx="2"/>
          </p:cNvCxnSpPr>
          <p:nvPr/>
        </p:nvCxnSpPr>
        <p:spPr bwMode="auto">
          <a:xfrm>
            <a:off x="5105400" y="2895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366" name="Oval 6"/>
          <p:cNvSpPr>
            <a:spLocks noChangeArrowheads="1"/>
          </p:cNvSpPr>
          <p:nvPr/>
        </p:nvSpPr>
        <p:spPr bwMode="auto">
          <a:xfrm>
            <a:off x="7162800" y="2590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399367" name="AutoShape 7"/>
          <p:cNvCxnSpPr>
            <a:cxnSpLocks noChangeShapeType="1"/>
            <a:stCxn id="399364" idx="6"/>
            <a:endCxn id="399366" idx="2"/>
          </p:cNvCxnSpPr>
          <p:nvPr/>
        </p:nvCxnSpPr>
        <p:spPr bwMode="auto">
          <a:xfrm>
            <a:off x="6400800" y="2933700"/>
            <a:ext cx="733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368" name="Text Box 8"/>
          <p:cNvSpPr txBox="1">
            <a:spLocks noChangeArrowheads="1"/>
          </p:cNvSpPr>
          <p:nvPr/>
        </p:nvSpPr>
        <p:spPr bwMode="auto">
          <a:xfrm>
            <a:off x="6553200" y="25146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/>
              <a:t>a</a:t>
            </a:r>
          </a:p>
        </p:txBody>
      </p:sp>
      <p:sp>
        <p:nvSpPr>
          <p:cNvPr id="399369" name="Oval 9"/>
          <p:cNvSpPr>
            <a:spLocks noChangeArrowheads="1"/>
          </p:cNvSpPr>
          <p:nvPr/>
        </p:nvSpPr>
        <p:spPr bwMode="auto">
          <a:xfrm>
            <a:off x="5715000" y="3733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399370" name="AutoShape 10"/>
          <p:cNvCxnSpPr>
            <a:cxnSpLocks noChangeShapeType="1"/>
            <a:endCxn id="399369" idx="2"/>
          </p:cNvCxnSpPr>
          <p:nvPr/>
        </p:nvCxnSpPr>
        <p:spPr bwMode="auto">
          <a:xfrm>
            <a:off x="5076825" y="4038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371" name="Oval 11"/>
          <p:cNvSpPr>
            <a:spLocks noChangeArrowheads="1"/>
          </p:cNvSpPr>
          <p:nvPr/>
        </p:nvSpPr>
        <p:spPr bwMode="auto">
          <a:xfrm>
            <a:off x="5715000" y="4800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cxnSp>
        <p:nvCxnSpPr>
          <p:cNvPr id="399372" name="AutoShape 12"/>
          <p:cNvCxnSpPr>
            <a:cxnSpLocks noChangeShapeType="1"/>
            <a:endCxn id="399371" idx="2"/>
          </p:cNvCxnSpPr>
          <p:nvPr/>
        </p:nvCxnSpPr>
        <p:spPr bwMode="auto">
          <a:xfrm>
            <a:off x="5105400" y="5105400"/>
            <a:ext cx="609600" cy="381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2A7443-61D3-28F9-89B6-AFC74077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D6591-EA73-7EF4-DBA0-CFDF6127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541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 animBg="1"/>
      <p:bldP spid="399366" grpId="0" animBg="1"/>
      <p:bldP spid="399368" grpId="0"/>
      <p:bldP spid="399369" grpId="0" animBg="1"/>
      <p:bldP spid="3993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FB1983-35A0-2649-BC7C-3DF32B048981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x-none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Regular expressions and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1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 </m:t>
                    </m:r>
                  </m:oMath>
                </a14:m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where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and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are reg.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exprs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 lvl="1" eaLnBrk="1" hangingPunct="1">
                  <a:buFontTx/>
                  <a:buNone/>
                </a:pPr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∘ </m:t>
                    </m:r>
                  </m:oMath>
                </a14:m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where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and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are reg. </a:t>
                </a:r>
                <a:r>
                  <a:rPr lang="en-US" altLang="x-none" dirty="0" err="1">
                    <a:ea typeface="ヒラギノ角ゴ Pro W3" charset="-128"/>
                    <a:sym typeface="Symbol" charset="2"/>
                  </a:rPr>
                  <a:t>exprs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.</a:t>
                </a:r>
              </a:p>
              <a:p>
                <a:pPr lvl="1" eaLnBrk="1" hangingPunct="1">
                  <a:buFontTx/>
                  <a:buNone/>
                </a:pPr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endParaRPr lang="en-US" altLang="x-none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(R</a:t>
                </a:r>
                <a:r>
                  <a:rPr lang="en-US" altLang="x-none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*)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, where R</a:t>
                </a:r>
                <a:r>
                  <a:rPr lang="en-US" altLang="x-none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x-none" dirty="0">
                    <a:ea typeface="ヒラギノ角ゴ Pro W3" charset="-128"/>
                    <a:sym typeface="Symbol" charset="2"/>
                  </a:rPr>
                  <a:t> is a regular expression</a:t>
                </a:r>
                <a:endParaRPr lang="en-US" altLang="x-none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01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2044700"/>
            <a:ext cx="1981200" cy="1003300"/>
            <a:chOff x="2400" y="1092"/>
            <a:chExt cx="2592" cy="2844"/>
          </a:xfrm>
        </p:grpSpPr>
        <p:sp>
          <p:nvSpPr>
            <p:cNvPr id="33833" name="AutoShape 5"/>
            <p:cNvSpPr>
              <a:spLocks noChangeArrowheads="1"/>
            </p:cNvSpPr>
            <p:nvPr/>
          </p:nvSpPr>
          <p:spPr bwMode="auto">
            <a:xfrm>
              <a:off x="3552" y="1440"/>
              <a:ext cx="1296" cy="12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34" name="Oval 6"/>
            <p:cNvSpPr>
              <a:spLocks noChangeArrowheads="1"/>
            </p:cNvSpPr>
            <p:nvPr/>
          </p:nvSpPr>
          <p:spPr bwMode="auto">
            <a:xfrm>
              <a:off x="3696" y="1632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35" name="Oval 7"/>
            <p:cNvSpPr>
              <a:spLocks noChangeArrowheads="1"/>
            </p:cNvSpPr>
            <p:nvPr/>
          </p:nvSpPr>
          <p:spPr bwMode="auto">
            <a:xfrm>
              <a:off x="4320" y="1536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36" name="Oval 8"/>
            <p:cNvSpPr>
              <a:spLocks noChangeArrowheads="1"/>
            </p:cNvSpPr>
            <p:nvPr/>
          </p:nvSpPr>
          <p:spPr bwMode="auto">
            <a:xfrm>
              <a:off x="4032" y="2112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cxnSp>
          <p:nvCxnSpPr>
            <p:cNvPr id="33837" name="AutoShape 9"/>
            <p:cNvCxnSpPr>
              <a:cxnSpLocks noChangeShapeType="1"/>
              <a:endCxn id="33842" idx="2"/>
            </p:cNvCxnSpPr>
            <p:nvPr/>
          </p:nvCxnSpPr>
          <p:spPr bwMode="auto">
            <a:xfrm>
              <a:off x="2400" y="2400"/>
              <a:ext cx="384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38" name="AutoShape 10"/>
            <p:cNvSpPr>
              <a:spLocks noChangeArrowheads="1"/>
            </p:cNvSpPr>
            <p:nvPr/>
          </p:nvSpPr>
          <p:spPr bwMode="auto">
            <a:xfrm>
              <a:off x="3552" y="2688"/>
              <a:ext cx="1296" cy="12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39" name="Oval 11"/>
            <p:cNvSpPr>
              <a:spLocks noChangeArrowheads="1"/>
            </p:cNvSpPr>
            <p:nvPr/>
          </p:nvSpPr>
          <p:spPr bwMode="auto">
            <a:xfrm>
              <a:off x="3696" y="2880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40" name="Oval 12"/>
            <p:cNvSpPr>
              <a:spLocks noChangeArrowheads="1"/>
            </p:cNvSpPr>
            <p:nvPr/>
          </p:nvSpPr>
          <p:spPr bwMode="auto">
            <a:xfrm>
              <a:off x="4320" y="2784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41" name="Oval 13"/>
            <p:cNvSpPr>
              <a:spLocks noChangeArrowheads="1"/>
            </p:cNvSpPr>
            <p:nvPr/>
          </p:nvSpPr>
          <p:spPr bwMode="auto">
            <a:xfrm>
              <a:off x="4032" y="3360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42" name="Oval 14"/>
            <p:cNvSpPr>
              <a:spLocks noChangeArrowheads="1"/>
            </p:cNvSpPr>
            <p:nvPr/>
          </p:nvSpPr>
          <p:spPr bwMode="auto">
            <a:xfrm>
              <a:off x="2784" y="2208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cxnSp>
          <p:nvCxnSpPr>
            <p:cNvPr id="33843" name="AutoShape 15"/>
            <p:cNvCxnSpPr>
              <a:cxnSpLocks noChangeShapeType="1"/>
              <a:stCxn id="33842" idx="0"/>
              <a:endCxn id="33834" idx="2"/>
            </p:cNvCxnSpPr>
            <p:nvPr/>
          </p:nvCxnSpPr>
          <p:spPr bwMode="auto">
            <a:xfrm rot="-5400000">
              <a:off x="3168" y="1680"/>
              <a:ext cx="360" cy="696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44" name="AutoShape 16"/>
            <p:cNvCxnSpPr>
              <a:cxnSpLocks noChangeShapeType="1"/>
              <a:stCxn id="33842" idx="4"/>
              <a:endCxn id="33839" idx="2"/>
            </p:cNvCxnSpPr>
            <p:nvPr/>
          </p:nvCxnSpPr>
          <p:spPr bwMode="auto">
            <a:xfrm rot="16200000" flipH="1">
              <a:off x="3120" y="2520"/>
              <a:ext cx="456" cy="696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45" name="Rectangle 17"/>
            <p:cNvSpPr>
              <a:spLocks noChangeArrowheads="1"/>
            </p:cNvSpPr>
            <p:nvPr/>
          </p:nvSpPr>
          <p:spPr bwMode="auto">
            <a:xfrm>
              <a:off x="3052" y="1092"/>
              <a:ext cx="374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x-none" sz="1800">
                  <a:solidFill>
                    <a:srgbClr val="FF0000"/>
                  </a:solidFill>
                  <a:sym typeface="Symbol" charset="2"/>
                </a:rPr>
                <a:t>ε</a:t>
              </a:r>
              <a:endParaRPr lang="en-US" altLang="x-none" sz="18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33846" name="Rectangle 18"/>
            <p:cNvSpPr>
              <a:spLocks noChangeArrowheads="1"/>
            </p:cNvSpPr>
            <p:nvPr/>
          </p:nvSpPr>
          <p:spPr bwMode="auto">
            <a:xfrm>
              <a:off x="3042" y="2244"/>
              <a:ext cx="374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x-none" sz="1800">
                  <a:solidFill>
                    <a:srgbClr val="FF0000"/>
                  </a:solidFill>
                  <a:sym typeface="Symbol" charset="2"/>
                </a:rPr>
                <a:t>ε</a:t>
              </a:r>
              <a:endParaRPr lang="en-US" altLang="x-none" sz="18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33847" name="AutoShape 19"/>
            <p:cNvSpPr>
              <a:spLocks noChangeArrowheads="1"/>
            </p:cNvSpPr>
            <p:nvPr/>
          </p:nvSpPr>
          <p:spPr bwMode="auto">
            <a:xfrm>
              <a:off x="2592" y="1344"/>
              <a:ext cx="2400" cy="259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953000" y="3657600"/>
            <a:ext cx="3200400" cy="914400"/>
            <a:chOff x="960" y="2544"/>
            <a:chExt cx="3936" cy="1344"/>
          </a:xfrm>
        </p:grpSpPr>
        <p:sp>
          <p:nvSpPr>
            <p:cNvPr id="33817" name="AutoShape 21"/>
            <p:cNvSpPr>
              <a:spLocks noChangeArrowheads="1"/>
            </p:cNvSpPr>
            <p:nvPr/>
          </p:nvSpPr>
          <p:spPr bwMode="auto">
            <a:xfrm>
              <a:off x="1632" y="2640"/>
              <a:ext cx="1296" cy="12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18" name="Oval 22"/>
            <p:cNvSpPr>
              <a:spLocks noChangeArrowheads="1"/>
            </p:cNvSpPr>
            <p:nvPr/>
          </p:nvSpPr>
          <p:spPr bwMode="auto">
            <a:xfrm>
              <a:off x="1776" y="2832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19" name="Oval 23"/>
            <p:cNvSpPr>
              <a:spLocks noChangeArrowheads="1"/>
            </p:cNvSpPr>
            <p:nvPr/>
          </p:nvSpPr>
          <p:spPr bwMode="auto">
            <a:xfrm>
              <a:off x="2400" y="2736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20" name="Oval 24"/>
            <p:cNvSpPr>
              <a:spLocks noChangeArrowheads="1"/>
            </p:cNvSpPr>
            <p:nvPr/>
          </p:nvSpPr>
          <p:spPr bwMode="auto">
            <a:xfrm>
              <a:off x="2112" y="3312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cxnSp>
          <p:nvCxnSpPr>
            <p:cNvPr id="33821" name="AutoShape 25"/>
            <p:cNvCxnSpPr>
              <a:cxnSpLocks noChangeShapeType="1"/>
              <a:endCxn id="33818" idx="2"/>
            </p:cNvCxnSpPr>
            <p:nvPr/>
          </p:nvCxnSpPr>
          <p:spPr bwMode="auto">
            <a:xfrm>
              <a:off x="1392" y="3024"/>
              <a:ext cx="384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22" name="AutoShape 26"/>
            <p:cNvSpPr>
              <a:spLocks noChangeArrowheads="1"/>
            </p:cNvSpPr>
            <p:nvPr/>
          </p:nvSpPr>
          <p:spPr bwMode="auto">
            <a:xfrm>
              <a:off x="3456" y="2640"/>
              <a:ext cx="1296" cy="12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23" name="Oval 27"/>
            <p:cNvSpPr>
              <a:spLocks noChangeArrowheads="1"/>
            </p:cNvSpPr>
            <p:nvPr/>
          </p:nvSpPr>
          <p:spPr bwMode="auto">
            <a:xfrm>
              <a:off x="3600" y="2832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24" name="Oval 28"/>
            <p:cNvSpPr>
              <a:spLocks noChangeArrowheads="1"/>
            </p:cNvSpPr>
            <p:nvPr/>
          </p:nvSpPr>
          <p:spPr bwMode="auto">
            <a:xfrm>
              <a:off x="4224" y="2736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25" name="Oval 29"/>
            <p:cNvSpPr>
              <a:spLocks noChangeArrowheads="1"/>
            </p:cNvSpPr>
            <p:nvPr/>
          </p:nvSpPr>
          <p:spPr bwMode="auto">
            <a:xfrm>
              <a:off x="3936" y="3312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cxnSp>
          <p:nvCxnSpPr>
            <p:cNvPr id="33826" name="AutoShape 30"/>
            <p:cNvCxnSpPr>
              <a:cxnSpLocks noChangeShapeType="1"/>
              <a:stCxn id="33820" idx="6"/>
              <a:endCxn id="33823" idx="3"/>
            </p:cNvCxnSpPr>
            <p:nvPr/>
          </p:nvCxnSpPr>
          <p:spPr bwMode="auto">
            <a:xfrm flipV="1">
              <a:off x="2562" y="3201"/>
              <a:ext cx="1101" cy="327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7" name="AutoShape 31"/>
            <p:cNvCxnSpPr>
              <a:cxnSpLocks noChangeShapeType="1"/>
              <a:stCxn id="33819" idx="7"/>
              <a:endCxn id="33823" idx="1"/>
            </p:cNvCxnSpPr>
            <p:nvPr/>
          </p:nvCxnSpPr>
          <p:spPr bwMode="auto">
            <a:xfrm rot="5400000" flipV="1">
              <a:off x="3159" y="2391"/>
              <a:ext cx="114" cy="894"/>
            </a:xfrm>
            <a:prstGeom prst="curvedConnector3">
              <a:avLst>
                <a:gd name="adj1" fmla="val -165792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28" name="Rectangle 32"/>
            <p:cNvSpPr>
              <a:spLocks noChangeArrowheads="1"/>
            </p:cNvSpPr>
            <p:nvPr/>
          </p:nvSpPr>
          <p:spPr bwMode="auto">
            <a:xfrm>
              <a:off x="3049" y="2593"/>
              <a:ext cx="351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x-none" sz="1800">
                  <a:solidFill>
                    <a:srgbClr val="FF0000"/>
                  </a:solidFill>
                  <a:sym typeface="Symbol" charset="2"/>
                </a:rPr>
                <a:t>ε</a:t>
              </a:r>
              <a:endParaRPr lang="en-US" altLang="x-none" sz="18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33829" name="Rectangle 33"/>
            <p:cNvSpPr>
              <a:spLocks noChangeArrowheads="1"/>
            </p:cNvSpPr>
            <p:nvPr/>
          </p:nvSpPr>
          <p:spPr bwMode="auto">
            <a:xfrm>
              <a:off x="3049" y="3225"/>
              <a:ext cx="351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x-none" sz="1800">
                  <a:solidFill>
                    <a:srgbClr val="FF0000"/>
                  </a:solidFill>
                  <a:sym typeface="Symbol" charset="2"/>
                </a:rPr>
                <a:t>ε</a:t>
              </a:r>
              <a:endParaRPr lang="en-US" altLang="x-none" sz="18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33830" name="AutoShape 34"/>
            <p:cNvSpPr>
              <a:spLocks noChangeArrowheads="1"/>
            </p:cNvSpPr>
            <p:nvPr/>
          </p:nvSpPr>
          <p:spPr bwMode="auto">
            <a:xfrm>
              <a:off x="960" y="2544"/>
              <a:ext cx="3936" cy="134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31" name="Oval 35"/>
            <p:cNvSpPr>
              <a:spLocks noChangeArrowheads="1"/>
            </p:cNvSpPr>
            <p:nvPr/>
          </p:nvSpPr>
          <p:spPr bwMode="auto">
            <a:xfrm>
              <a:off x="2112" y="3312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32" name="Oval 36"/>
            <p:cNvSpPr>
              <a:spLocks noChangeArrowheads="1"/>
            </p:cNvSpPr>
            <p:nvPr/>
          </p:nvSpPr>
          <p:spPr bwMode="auto">
            <a:xfrm>
              <a:off x="2400" y="2736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562600" y="5181600"/>
            <a:ext cx="2667000" cy="1143000"/>
            <a:chOff x="2430" y="1920"/>
            <a:chExt cx="3138" cy="1872"/>
          </a:xfrm>
        </p:grpSpPr>
        <p:sp>
          <p:nvSpPr>
            <p:cNvPr id="33801" name="AutoShape 38"/>
            <p:cNvSpPr>
              <a:spLocks noChangeArrowheads="1"/>
            </p:cNvSpPr>
            <p:nvPr/>
          </p:nvSpPr>
          <p:spPr bwMode="auto">
            <a:xfrm>
              <a:off x="3360" y="2256"/>
              <a:ext cx="2160" cy="14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02" name="Oval 39"/>
            <p:cNvSpPr>
              <a:spLocks noChangeArrowheads="1"/>
            </p:cNvSpPr>
            <p:nvPr/>
          </p:nvSpPr>
          <p:spPr bwMode="auto">
            <a:xfrm>
              <a:off x="3504" y="2496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03" name="Oval 40"/>
            <p:cNvSpPr>
              <a:spLocks noChangeArrowheads="1"/>
            </p:cNvSpPr>
            <p:nvPr/>
          </p:nvSpPr>
          <p:spPr bwMode="auto">
            <a:xfrm>
              <a:off x="4848" y="2448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04" name="Oval 41"/>
            <p:cNvSpPr>
              <a:spLocks noChangeArrowheads="1"/>
            </p:cNvSpPr>
            <p:nvPr/>
          </p:nvSpPr>
          <p:spPr bwMode="auto">
            <a:xfrm>
              <a:off x="4560" y="3120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cxnSp>
          <p:nvCxnSpPr>
            <p:cNvPr id="33805" name="AutoShape 42"/>
            <p:cNvCxnSpPr>
              <a:cxnSpLocks noChangeShapeType="1"/>
              <a:endCxn id="33802" idx="2"/>
            </p:cNvCxnSpPr>
            <p:nvPr/>
          </p:nvCxnSpPr>
          <p:spPr bwMode="auto">
            <a:xfrm>
              <a:off x="3120" y="2688"/>
              <a:ext cx="384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6" name="Oval 43"/>
            <p:cNvSpPr>
              <a:spLocks noChangeArrowheads="1"/>
            </p:cNvSpPr>
            <p:nvPr/>
          </p:nvSpPr>
          <p:spPr bwMode="auto">
            <a:xfrm>
              <a:off x="4176" y="2544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07" name="Oval 44"/>
            <p:cNvSpPr>
              <a:spLocks noChangeArrowheads="1"/>
            </p:cNvSpPr>
            <p:nvPr/>
          </p:nvSpPr>
          <p:spPr bwMode="auto">
            <a:xfrm>
              <a:off x="3792" y="3120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cxnSp>
          <p:nvCxnSpPr>
            <p:cNvPr id="33808" name="AutoShape 45"/>
            <p:cNvCxnSpPr>
              <a:cxnSpLocks noChangeShapeType="1"/>
            </p:cNvCxnSpPr>
            <p:nvPr/>
          </p:nvCxnSpPr>
          <p:spPr bwMode="auto">
            <a:xfrm rot="-5400000" flipH="1" flipV="1">
              <a:off x="4329" y="1914"/>
              <a:ext cx="3" cy="1191"/>
            </a:xfrm>
            <a:prstGeom prst="curvedConnector3">
              <a:avLst>
                <a:gd name="adj1" fmla="val -630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9" name="AutoShape 46"/>
            <p:cNvCxnSpPr>
              <a:cxnSpLocks noChangeShapeType="1"/>
            </p:cNvCxnSpPr>
            <p:nvPr/>
          </p:nvCxnSpPr>
          <p:spPr bwMode="auto">
            <a:xfrm rot="5400000" flipH="1">
              <a:off x="4113" y="2655"/>
              <a:ext cx="300" cy="750"/>
            </a:xfrm>
            <a:prstGeom prst="curvedConnector3">
              <a:avLst>
                <a:gd name="adj1" fmla="val 47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0" name="Rectangle 47"/>
            <p:cNvSpPr>
              <a:spLocks noChangeArrowheads="1"/>
            </p:cNvSpPr>
            <p:nvPr/>
          </p:nvSpPr>
          <p:spPr bwMode="auto">
            <a:xfrm>
              <a:off x="4610" y="2352"/>
              <a:ext cx="336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x-none" sz="1800">
                  <a:solidFill>
                    <a:srgbClr val="FF0000"/>
                  </a:solidFill>
                  <a:sym typeface="Symbol" charset="2"/>
                </a:rPr>
                <a:t>ε</a:t>
              </a:r>
              <a:endParaRPr lang="en-US" altLang="x-none" sz="18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33811" name="Rectangle 48"/>
            <p:cNvSpPr>
              <a:spLocks noChangeArrowheads="1"/>
            </p:cNvSpPr>
            <p:nvPr/>
          </p:nvSpPr>
          <p:spPr bwMode="auto">
            <a:xfrm>
              <a:off x="4524" y="2892"/>
              <a:ext cx="33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x-none" sz="1800">
                  <a:solidFill>
                    <a:srgbClr val="FF0000"/>
                  </a:solidFill>
                  <a:sym typeface="Symbol" charset="2"/>
                </a:rPr>
                <a:t>ε</a:t>
              </a:r>
              <a:endParaRPr lang="en-US" altLang="x-none" sz="18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33812" name="Oval 49"/>
            <p:cNvSpPr>
              <a:spLocks noChangeArrowheads="1"/>
            </p:cNvSpPr>
            <p:nvPr/>
          </p:nvSpPr>
          <p:spPr bwMode="auto">
            <a:xfrm>
              <a:off x="2832" y="3120"/>
              <a:ext cx="432" cy="43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cxnSp>
          <p:nvCxnSpPr>
            <p:cNvPr id="33813" name="AutoShape 50"/>
            <p:cNvCxnSpPr>
              <a:cxnSpLocks noChangeShapeType="1"/>
              <a:endCxn id="33812" idx="2"/>
            </p:cNvCxnSpPr>
            <p:nvPr/>
          </p:nvCxnSpPr>
          <p:spPr bwMode="auto">
            <a:xfrm>
              <a:off x="2430" y="3288"/>
              <a:ext cx="384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4" name="AutoShape 51"/>
            <p:cNvCxnSpPr>
              <a:cxnSpLocks noChangeShapeType="1"/>
              <a:stCxn id="33812" idx="7"/>
              <a:endCxn id="33802" idx="3"/>
            </p:cNvCxnSpPr>
            <p:nvPr/>
          </p:nvCxnSpPr>
          <p:spPr bwMode="auto">
            <a:xfrm rot="-5400000">
              <a:off x="3234" y="2832"/>
              <a:ext cx="300" cy="366"/>
            </a:xfrm>
            <a:prstGeom prst="curvedConnector3">
              <a:avLst>
                <a:gd name="adj1" fmla="val 47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5" name="Rectangle 52"/>
            <p:cNvSpPr>
              <a:spLocks noChangeArrowheads="1"/>
            </p:cNvSpPr>
            <p:nvPr/>
          </p:nvSpPr>
          <p:spPr bwMode="auto">
            <a:xfrm>
              <a:off x="3074" y="2882"/>
              <a:ext cx="337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x-none" sz="1800">
                  <a:solidFill>
                    <a:srgbClr val="FF0000"/>
                  </a:solidFill>
                  <a:sym typeface="Symbol" charset="2"/>
                </a:rPr>
                <a:t>ε</a:t>
              </a:r>
              <a:endParaRPr lang="en-US" altLang="x-none" sz="1800">
                <a:solidFill>
                  <a:srgbClr val="FF0000"/>
                </a:solidFill>
                <a:sym typeface="Symbol" charset="2"/>
              </a:endParaRPr>
            </a:p>
          </p:txBody>
        </p:sp>
        <p:sp>
          <p:nvSpPr>
            <p:cNvPr id="33816" name="AutoShape 53"/>
            <p:cNvSpPr>
              <a:spLocks noChangeArrowheads="1"/>
            </p:cNvSpPr>
            <p:nvPr/>
          </p:nvSpPr>
          <p:spPr bwMode="auto">
            <a:xfrm>
              <a:off x="2640" y="1920"/>
              <a:ext cx="2928" cy="187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39E90-EB40-4B6C-5667-F6D8EC82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DFF90-A3A3-CED7-8B03-2E55894D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5906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2F59ED-1C9C-6F42-BFCA-1BCC65247EF2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x-none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Regular expressions and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x-none" b="1" u="sng" dirty="0">
                    <a:ea typeface="ヒラギノ角ゴ Pro W3" charset="-128"/>
                  </a:rPr>
                  <a:t>Theorem</a:t>
                </a:r>
                <a:r>
                  <a:rPr lang="en-US" altLang="x-none" dirty="0">
                    <a:ea typeface="ヒラギノ角ゴ Pro W3" charset="-128"/>
                  </a:rPr>
                  <a:t>: a language L is recognized by a FA </a:t>
                </a:r>
                <a:r>
                  <a:rPr lang="en-US" altLang="x-none" dirty="0">
                    <a:solidFill>
                      <a:schemeClr val="accent2"/>
                    </a:solidFill>
                    <a:ea typeface="ヒラギノ角ゴ Pro W3" charset="-128"/>
                  </a:rPr>
                  <a:t>if and only if</a:t>
                </a:r>
                <a:r>
                  <a:rPr lang="en-US" altLang="x-none" dirty="0">
                    <a:ea typeface="ヒラギノ角ゴ Pro W3" charset="-128"/>
                  </a:rPr>
                  <a:t> L is described by a regular expression.</a:t>
                </a:r>
                <a:endParaRPr lang="en-US" altLang="x-none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Must prove </a:t>
                </a:r>
                <a:r>
                  <a:rPr lang="en-US" altLang="x-none" i="1" dirty="0">
                    <a:solidFill>
                      <a:schemeClr val="accent2"/>
                    </a:solidFill>
                    <a:ea typeface="ヒラギノ角ゴ Pro W3" charset="-128"/>
                  </a:rPr>
                  <a:t>two </a:t>
                </a:r>
                <a:r>
                  <a:rPr lang="en-US" altLang="x-none" dirty="0">
                    <a:ea typeface="ヒラギノ角ゴ Pro W3" charset="-128"/>
                  </a:rPr>
                  <a:t>directions: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x-none" dirty="0">
                    <a:ea typeface="ヒラギノ角ゴ Pro W3" charset="-128"/>
                  </a:rPr>
                  <a:t>L is recognized by a FA 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x-none" dirty="0">
                    <a:ea typeface="ヒラギノ角ゴ Pro W3" charset="-128"/>
                  </a:rPr>
                  <a:t> L is described by a regular expression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x-none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ヒラギノ角ゴ Pro W3" charset="-128"/>
                      </a:rPr>
                      <m:t>⇐</m:t>
                    </m:r>
                  </m:oMath>
                </a14:m>
                <a:r>
                  <a:rPr lang="en-US" altLang="x-none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x-none" dirty="0">
                    <a:ea typeface="ヒラギノ角ゴ Pro W3" charset="-128"/>
                  </a:rPr>
                  <a:t>L is described by a regular expression </a:t>
                </a:r>
                <a:r>
                  <a:rPr lang="en-US" altLang="x-none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x-none" dirty="0">
                    <a:ea typeface="ヒラギノ角ゴ Pro W3" charset="-128"/>
                  </a:rPr>
                  <a:t> L is recognized by a FA.</a:t>
                </a:r>
              </a:p>
            </p:txBody>
          </p:sp>
        </mc:Choice>
        <mc:Fallback xmlns="">
          <p:sp>
            <p:nvSpPr>
              <p:cNvPr id="276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1D017-C0DE-4552-537C-A6550CD9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F1FAC-C620-2478-DC10-8959FFF2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378643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42D074-7311-2549-8A10-F01CF4DE74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NFA, FA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4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a language L is recognized by a FA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if and only if</a:t>
                </a:r>
                <a:r>
                  <a:rPr lang="en-US" altLang="en-US" dirty="0">
                    <a:ea typeface="ヒラギノ角ゴ Pro W3" charset="-128"/>
                  </a:rPr>
                  <a:t> L is recognized by a NFA.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Must prove </a:t>
                </a:r>
                <a:r>
                  <a:rPr lang="en-US" altLang="en-US" i="1" dirty="0">
                    <a:solidFill>
                      <a:schemeClr val="accent2"/>
                    </a:solidFill>
                    <a:ea typeface="ヒラギノ角ゴ Pro W3" charset="-128"/>
                  </a:rPr>
                  <a:t>two </a:t>
                </a:r>
                <a:r>
                  <a:rPr lang="en-US" altLang="en-US" dirty="0">
                    <a:ea typeface="ヒラギノ角ゴ Pro W3" charset="-128"/>
                  </a:rPr>
                  <a:t>directions:</a:t>
                </a: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en-US" dirty="0">
                    <a:ea typeface="ヒラギノ角ゴ Pro W3" charset="-128"/>
                  </a:rPr>
                  <a:t>L is recognized by a FA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recognized by a NFA.</a:t>
                </a: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⇐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en-US" dirty="0">
                    <a:ea typeface="ヒラギノ角ゴ Pro W3" charset="-128"/>
                  </a:rPr>
                  <a:t>L is recognized by a NFA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recognized by a FA.</a:t>
                </a:r>
              </a:p>
              <a:p>
                <a:pPr lvl="1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(usually one is easy, the other more difficult)</a:t>
                </a:r>
              </a:p>
            </p:txBody>
          </p:sp>
        </mc:Choice>
        <mc:Fallback xmlns="">
          <p:sp>
            <p:nvSpPr>
              <p:cNvPr id="360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851D0-520A-A2AD-3FFE-5EA66923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5A616-91EB-B0AB-3315-234A593F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571128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4D47D6-AEA4-E749-8C87-25FCCBD6B92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990600" lvl="1" indent="-533400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en-US" dirty="0">
                    <a:ea typeface="ヒラギノ角ゴ Pro W3" charset="-128"/>
                  </a:rPr>
                  <a:t>L is recognized by a FA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described by a regular expression</a:t>
                </a:r>
              </a:p>
              <a:p>
                <a:pPr marL="990600" lvl="1" indent="-533400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Proof</a:t>
                </a:r>
                <a:r>
                  <a:rPr lang="en-US" altLang="en-US" dirty="0">
                    <a:ea typeface="ヒラギノ角ゴ Pro W3" charset="-128"/>
                  </a:rPr>
                  <a:t>: given FA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 that recognizes L, we will 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endParaRPr lang="en-US" altLang="en-US" dirty="0">
                  <a:ea typeface="ヒラギノ角ゴ Pro W3" charset="-128"/>
                </a:endParaRP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</a:rPr>
                  <a:t>build an equivalent machine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Generalized Nondeterministic Finite Automaton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(GNFA)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</a:rPr>
                  <a:t>convert the GNFA into a regular expression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15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48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445A9-5CDB-6E93-2884-440FE18E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742669-E885-7E9C-311C-FB3C5C5A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107692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FC0A7E-D8C9-B64C-B7FA-203DA62E612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GNFA definition: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it is a NFA, but may have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regular expressions</a:t>
                </a:r>
                <a:r>
                  <a:rPr lang="en-US" altLang="en-US" dirty="0">
                    <a:ea typeface="ヒラギノ角ゴ Pro W3" charset="-128"/>
                  </a:rPr>
                  <a:t> labeling its transitions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GNFA accepts string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if can be written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w = 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where each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and there is a path from the start state to an accept state in which the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baseline="30000" dirty="0" err="1">
                    <a:ea typeface="ヒラギノ角ゴ Pro W3" charset="-128"/>
                    <a:sym typeface="Symbol" charset="2"/>
                  </a:rPr>
                  <a:t>th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transition traversed is labeled with R for which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L(R)</a:t>
                </a:r>
                <a:endParaRPr lang="el-GR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78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660F65-3E7E-9F58-B887-03AB7ED2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96550-8C8B-4E59-F41C-33834A32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487157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BACB63-47B6-A14C-B108-842C39394F0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Recall step 1: build an equivalent GNFA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Our FA M </a:t>
            </a:r>
            <a:r>
              <a:rPr lang="en-US" altLang="en-US" i="1">
                <a:ea typeface="ヒラギノ角ゴ Pro W3" charset="-128"/>
              </a:rPr>
              <a:t>is</a:t>
            </a:r>
            <a:r>
              <a:rPr lang="en-US" altLang="en-US">
                <a:ea typeface="ヒラギノ角ゴ Pro W3" charset="-128"/>
              </a:rPr>
              <a:t> a GNFA.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We will require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normal form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for GNFA to make the proof easier: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>
                <a:ea typeface="ヒラギノ角ゴ Pro W3" charset="-128"/>
              </a:rPr>
              <a:t>single</a:t>
            </a:r>
            <a:r>
              <a:rPr lang="en-US" altLang="en-US">
                <a:ea typeface="ヒラギノ角ゴ Pro W3" charset="-128"/>
              </a:rPr>
              <a:t> accept state q</a:t>
            </a:r>
            <a:r>
              <a:rPr lang="en-US" altLang="en-US" baseline="-25000">
                <a:ea typeface="ヒラギノ角ゴ Pro W3" charset="-128"/>
              </a:rPr>
              <a:t>accept </a:t>
            </a:r>
            <a:r>
              <a:rPr lang="en-US" altLang="en-US">
                <a:ea typeface="ヒラギノ角ゴ Pro W3" charset="-128"/>
              </a:rPr>
              <a:t>that has all possible incoming arrows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every state has all possible outgoing arrows; exception: start state q</a:t>
            </a:r>
            <a:r>
              <a:rPr lang="en-US" altLang="en-US" baseline="-25000">
                <a:ea typeface="ヒラギノ角ゴ Pro W3" charset="-128"/>
              </a:rPr>
              <a:t>0</a:t>
            </a:r>
            <a:r>
              <a:rPr lang="en-US" altLang="en-US">
                <a:ea typeface="ヒラギノ角ゴ Pro W3" charset="-128"/>
              </a:rPr>
              <a:t> has no self-loop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C565F-6C90-7DD1-E3AD-92960D5F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B08AD-19FD-091B-720F-AF722700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2773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B4967D-F5F7-4749-882D-385FAA14B1A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1988" name="AutoShape 2"/>
          <p:cNvSpPr>
            <a:spLocks noChangeArrowheads="1"/>
          </p:cNvSpPr>
          <p:nvPr/>
        </p:nvSpPr>
        <p:spPr bwMode="auto">
          <a:xfrm>
            <a:off x="2819400" y="3124200"/>
            <a:ext cx="3429000" cy="2286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converting our FA M into GNFA in normal form:</a:t>
            </a:r>
          </a:p>
        </p:txBody>
      </p:sp>
      <p:sp>
        <p:nvSpPr>
          <p:cNvPr id="41991" name="Oval 5"/>
          <p:cNvSpPr>
            <a:spLocks noChangeArrowheads="1"/>
          </p:cNvSpPr>
          <p:nvPr/>
        </p:nvSpPr>
        <p:spPr bwMode="auto">
          <a:xfrm>
            <a:off x="3048000" y="3429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06" name="Oval 6"/>
          <p:cNvSpPr>
            <a:spLocks noChangeArrowheads="1"/>
          </p:cNvSpPr>
          <p:nvPr/>
        </p:nvSpPr>
        <p:spPr bwMode="auto">
          <a:xfrm>
            <a:off x="5181600" y="3352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07" name="Oval 7"/>
          <p:cNvSpPr>
            <a:spLocks noChangeArrowheads="1"/>
          </p:cNvSpPr>
          <p:nvPr/>
        </p:nvSpPr>
        <p:spPr bwMode="auto">
          <a:xfrm>
            <a:off x="4724400" y="44196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09608" name="AutoShape 8"/>
          <p:cNvCxnSpPr>
            <a:cxnSpLocks noChangeShapeType="1"/>
            <a:endCxn id="41991" idx="2"/>
          </p:cNvCxnSpPr>
          <p:nvPr/>
        </p:nvCxnSpPr>
        <p:spPr bwMode="auto">
          <a:xfrm>
            <a:off x="2438400" y="37338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5638800" y="4876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</a:t>
            </a:r>
          </a:p>
        </p:txBody>
      </p:sp>
      <p:sp>
        <p:nvSpPr>
          <p:cNvPr id="41996" name="Oval 10"/>
          <p:cNvSpPr>
            <a:spLocks noChangeArrowheads="1"/>
          </p:cNvSpPr>
          <p:nvPr/>
        </p:nvSpPr>
        <p:spPr bwMode="auto">
          <a:xfrm>
            <a:off x="4114800" y="3505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7" name="Oval 11"/>
          <p:cNvSpPr>
            <a:spLocks noChangeArrowheads="1"/>
          </p:cNvSpPr>
          <p:nvPr/>
        </p:nvSpPr>
        <p:spPr bwMode="auto">
          <a:xfrm>
            <a:off x="3505200" y="4419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12" name="Oval 12"/>
          <p:cNvSpPr>
            <a:spLocks noChangeArrowheads="1"/>
          </p:cNvSpPr>
          <p:nvPr/>
        </p:nvSpPr>
        <p:spPr bwMode="auto">
          <a:xfrm>
            <a:off x="1600200" y="3886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13" name="Oval 13"/>
          <p:cNvSpPr>
            <a:spLocks noChangeArrowheads="1"/>
          </p:cNvSpPr>
          <p:nvPr/>
        </p:nvSpPr>
        <p:spPr bwMode="auto">
          <a:xfrm>
            <a:off x="6858000" y="38862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14" name="Oval 14"/>
          <p:cNvSpPr>
            <a:spLocks noChangeArrowheads="1"/>
          </p:cNvSpPr>
          <p:nvPr/>
        </p:nvSpPr>
        <p:spPr bwMode="auto">
          <a:xfrm>
            <a:off x="4724400" y="4419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15" name="Oval 15"/>
          <p:cNvSpPr>
            <a:spLocks noChangeArrowheads="1"/>
          </p:cNvSpPr>
          <p:nvPr/>
        </p:nvSpPr>
        <p:spPr bwMode="auto">
          <a:xfrm>
            <a:off x="5181600" y="3352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09616" name="AutoShape 16"/>
          <p:cNvCxnSpPr>
            <a:cxnSpLocks noChangeShapeType="1"/>
            <a:stCxn id="409612" idx="6"/>
            <a:endCxn id="41991" idx="3"/>
          </p:cNvCxnSpPr>
          <p:nvPr/>
        </p:nvCxnSpPr>
        <p:spPr bwMode="auto">
          <a:xfrm flipV="1">
            <a:off x="2286000" y="4014788"/>
            <a:ext cx="862013" cy="214312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17" name="AutoShape 17"/>
          <p:cNvCxnSpPr>
            <a:cxnSpLocks noChangeShapeType="1"/>
            <a:stCxn id="409606" idx="6"/>
            <a:endCxn id="409613" idx="1"/>
          </p:cNvCxnSpPr>
          <p:nvPr/>
        </p:nvCxnSpPr>
        <p:spPr bwMode="auto">
          <a:xfrm>
            <a:off x="5895975" y="3695700"/>
            <a:ext cx="1062038" cy="261938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18" name="AutoShape 18"/>
          <p:cNvCxnSpPr>
            <a:cxnSpLocks noChangeShapeType="1"/>
            <a:stCxn id="409607" idx="6"/>
            <a:endCxn id="409613" idx="3"/>
          </p:cNvCxnSpPr>
          <p:nvPr/>
        </p:nvCxnSpPr>
        <p:spPr bwMode="auto">
          <a:xfrm flipV="1">
            <a:off x="5438775" y="4500563"/>
            <a:ext cx="1519238" cy="261937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19" name="Text Box 19"/>
          <p:cNvSpPr txBox="1">
            <a:spLocks noChangeArrowheads="1"/>
          </p:cNvSpPr>
          <p:nvPr/>
        </p:nvSpPr>
        <p:spPr bwMode="auto">
          <a:xfrm>
            <a:off x="2362200" y="38100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>
                <a:solidFill>
                  <a:srgbClr val="FF0000"/>
                </a:solidFill>
              </a:rPr>
              <a:t>ε</a:t>
            </a:r>
          </a:p>
        </p:txBody>
      </p:sp>
      <p:sp>
        <p:nvSpPr>
          <p:cNvPr id="409620" name="Text Box 20"/>
          <p:cNvSpPr txBox="1">
            <a:spLocks noChangeArrowheads="1"/>
          </p:cNvSpPr>
          <p:nvPr/>
        </p:nvSpPr>
        <p:spPr bwMode="auto">
          <a:xfrm>
            <a:off x="6324600" y="3352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>
                <a:solidFill>
                  <a:srgbClr val="FF0000"/>
                </a:solidFill>
              </a:rPr>
              <a:t>ε</a:t>
            </a:r>
          </a:p>
        </p:txBody>
      </p:sp>
      <p:sp>
        <p:nvSpPr>
          <p:cNvPr id="409621" name="Text Box 21"/>
          <p:cNvSpPr txBox="1">
            <a:spLocks noChangeArrowheads="1"/>
          </p:cNvSpPr>
          <p:nvPr/>
        </p:nvSpPr>
        <p:spPr bwMode="auto">
          <a:xfrm>
            <a:off x="6324600" y="4267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>
                <a:solidFill>
                  <a:srgbClr val="FF0000"/>
                </a:solidFill>
              </a:rPr>
              <a:t>ε</a:t>
            </a:r>
          </a:p>
        </p:txBody>
      </p:sp>
      <p:sp>
        <p:nvSpPr>
          <p:cNvPr id="409622" name="Line 22"/>
          <p:cNvSpPr>
            <a:spLocks noChangeShapeType="1"/>
          </p:cNvSpPr>
          <p:nvPr/>
        </p:nvSpPr>
        <p:spPr bwMode="auto">
          <a:xfrm>
            <a:off x="2133600" y="4495800"/>
            <a:ext cx="10668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23" name="Line 23"/>
          <p:cNvSpPr>
            <a:spLocks noChangeShapeType="1"/>
          </p:cNvSpPr>
          <p:nvPr/>
        </p:nvSpPr>
        <p:spPr bwMode="auto">
          <a:xfrm>
            <a:off x="2133600" y="4495800"/>
            <a:ext cx="9906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24" name="Text Box 24"/>
          <p:cNvSpPr txBox="1">
            <a:spLocks noChangeArrowheads="1"/>
          </p:cNvSpPr>
          <p:nvPr/>
        </p:nvSpPr>
        <p:spPr bwMode="auto">
          <a:xfrm>
            <a:off x="2743200" y="42513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Ø</a:t>
            </a:r>
          </a:p>
        </p:txBody>
      </p:sp>
      <p:sp>
        <p:nvSpPr>
          <p:cNvPr id="409625" name="Text Box 25"/>
          <p:cNvSpPr txBox="1">
            <a:spLocks noChangeArrowheads="1"/>
          </p:cNvSpPr>
          <p:nvPr/>
        </p:nvSpPr>
        <p:spPr bwMode="auto">
          <a:xfrm>
            <a:off x="2438400" y="4724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Ø</a:t>
            </a:r>
            <a:endParaRPr lang="el-GR" altLang="en-US" sz="2000">
              <a:solidFill>
                <a:srgbClr val="FF0000"/>
              </a:solidFill>
            </a:endParaRPr>
          </a:p>
        </p:txBody>
      </p:sp>
      <p:cxnSp>
        <p:nvCxnSpPr>
          <p:cNvPr id="409626" name="AutoShape 26"/>
          <p:cNvCxnSpPr>
            <a:cxnSpLocks noChangeShapeType="1"/>
            <a:endCxn id="409612" idx="2"/>
          </p:cNvCxnSpPr>
          <p:nvPr/>
        </p:nvCxnSpPr>
        <p:spPr bwMode="auto">
          <a:xfrm>
            <a:off x="990600" y="4152900"/>
            <a:ext cx="609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27" name="Line 27"/>
          <p:cNvSpPr>
            <a:spLocks noChangeShapeType="1"/>
          </p:cNvSpPr>
          <p:nvPr/>
        </p:nvSpPr>
        <p:spPr bwMode="auto">
          <a:xfrm flipV="1">
            <a:off x="5562600" y="4191000"/>
            <a:ext cx="1295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28" name="Text Box 28"/>
          <p:cNvSpPr txBox="1">
            <a:spLocks noChangeArrowheads="1"/>
          </p:cNvSpPr>
          <p:nvPr/>
        </p:nvSpPr>
        <p:spPr bwMode="auto">
          <a:xfrm>
            <a:off x="6172200" y="3886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Ø</a:t>
            </a:r>
            <a:endParaRPr lang="el-GR" altLang="en-US" sz="2000">
              <a:solidFill>
                <a:srgbClr val="FF0000"/>
              </a:solidFill>
            </a:endParaRPr>
          </a:p>
        </p:txBody>
      </p:sp>
      <p:cxnSp>
        <p:nvCxnSpPr>
          <p:cNvPr id="42015" name="AutoShape 29"/>
          <p:cNvCxnSpPr>
            <a:cxnSpLocks noChangeShapeType="1"/>
            <a:stCxn id="41996" idx="1"/>
            <a:endCxn id="41996" idx="7"/>
          </p:cNvCxnSpPr>
          <p:nvPr/>
        </p:nvCxnSpPr>
        <p:spPr bwMode="auto">
          <a:xfrm rot="5400000" flipV="1">
            <a:off x="4456907" y="3363119"/>
            <a:ext cx="1587" cy="485775"/>
          </a:xfrm>
          <a:prstGeom prst="curvedConnector3">
            <a:avLst>
              <a:gd name="adj1" fmla="val -270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30" name="Text Box 30"/>
          <p:cNvSpPr txBox="1">
            <a:spLocks noChangeArrowheads="1"/>
          </p:cNvSpPr>
          <p:nvPr/>
        </p:nvSpPr>
        <p:spPr bwMode="auto">
          <a:xfrm>
            <a:off x="3124200" y="3124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1" name="Text Box 31"/>
              <p:cNvSpPr txBox="1">
                <a:spLocks noChangeArrowheads="1"/>
              </p:cNvSpPr>
              <p:nvPr/>
            </p:nvSpPr>
            <p:spPr bwMode="auto">
              <a:xfrm>
                <a:off x="3124200" y="3138488"/>
                <a:ext cx="1219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/>
                  <a:t>0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altLang="en-US" sz="1800" dirty="0">
                    <a:sym typeface="Symbol" charset="2"/>
                  </a:rPr>
                  <a:t> </a:t>
                </a:r>
                <a:r>
                  <a:rPr lang="en-US" altLang="en-US" sz="1800" dirty="0"/>
                  <a:t>1</a:t>
                </a:r>
              </a:p>
            </p:txBody>
          </p:sp>
        </mc:Choice>
        <mc:Fallback xmlns="">
          <p:sp>
            <p:nvSpPr>
              <p:cNvPr id="409631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3138488"/>
                <a:ext cx="121920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r="-4000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9632" name="AutoShape 32"/>
          <p:cNvCxnSpPr>
            <a:cxnSpLocks noChangeShapeType="1"/>
            <a:stCxn id="41997" idx="4"/>
            <a:endCxn id="41997" idx="5"/>
          </p:cNvCxnSpPr>
          <p:nvPr/>
        </p:nvCxnSpPr>
        <p:spPr bwMode="auto">
          <a:xfrm rot="5400000" flipH="1" flipV="1">
            <a:off x="3919538" y="4933950"/>
            <a:ext cx="100012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33" name="Line 33"/>
          <p:cNvSpPr>
            <a:spLocks noChangeShapeType="1"/>
          </p:cNvSpPr>
          <p:nvPr/>
        </p:nvSpPr>
        <p:spPr bwMode="auto">
          <a:xfrm flipV="1">
            <a:off x="4114800" y="4191000"/>
            <a:ext cx="685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4" name="Line 34"/>
          <p:cNvSpPr>
            <a:spLocks noChangeShapeType="1"/>
          </p:cNvSpPr>
          <p:nvPr/>
        </p:nvSpPr>
        <p:spPr bwMode="auto">
          <a:xfrm>
            <a:off x="4191000" y="4876800"/>
            <a:ext cx="6096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5" name="Text Box 35"/>
          <p:cNvSpPr txBox="1">
            <a:spLocks noChangeArrowheads="1"/>
          </p:cNvSpPr>
          <p:nvPr/>
        </p:nvSpPr>
        <p:spPr bwMode="auto">
          <a:xfrm>
            <a:off x="4038600" y="5029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Ø</a:t>
            </a:r>
            <a:endParaRPr lang="el-GR" altLang="en-US" sz="2000">
              <a:solidFill>
                <a:srgbClr val="FF0000"/>
              </a:solidFill>
            </a:endParaRPr>
          </a:p>
        </p:txBody>
      </p:sp>
      <p:sp>
        <p:nvSpPr>
          <p:cNvPr id="409636" name="Text Box 36"/>
          <p:cNvSpPr txBox="1">
            <a:spLocks noChangeArrowheads="1"/>
          </p:cNvSpPr>
          <p:nvPr/>
        </p:nvSpPr>
        <p:spPr bwMode="auto">
          <a:xfrm>
            <a:off x="4343400" y="46482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Ø</a:t>
            </a:r>
            <a:endParaRPr lang="el-GR" altLang="en-US" sz="2000">
              <a:solidFill>
                <a:srgbClr val="FF0000"/>
              </a:solidFill>
            </a:endParaRPr>
          </a:p>
        </p:txBody>
      </p:sp>
      <p:sp>
        <p:nvSpPr>
          <p:cNvPr id="409637" name="Text Box 37"/>
          <p:cNvSpPr txBox="1">
            <a:spLocks noChangeArrowheads="1"/>
          </p:cNvSpPr>
          <p:nvPr/>
        </p:nvSpPr>
        <p:spPr bwMode="auto">
          <a:xfrm>
            <a:off x="4267200" y="4343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Ø</a:t>
            </a:r>
            <a:endParaRPr lang="el-GR" altLang="en-US" sz="2000">
              <a:solidFill>
                <a:srgbClr val="FF0000"/>
              </a:solidFill>
            </a:endParaRPr>
          </a:p>
        </p:txBody>
      </p:sp>
      <p:cxnSp>
        <p:nvCxnSpPr>
          <p:cNvPr id="409638" name="AutoShape 38"/>
          <p:cNvCxnSpPr>
            <a:cxnSpLocks noChangeShapeType="1"/>
            <a:stCxn id="409612" idx="4"/>
            <a:endCxn id="409613" idx="4"/>
          </p:cNvCxnSpPr>
          <p:nvPr/>
        </p:nvCxnSpPr>
        <p:spPr bwMode="auto">
          <a:xfrm rot="16200000" flipH="1">
            <a:off x="4557712" y="1957388"/>
            <a:ext cx="28575" cy="5257800"/>
          </a:xfrm>
          <a:prstGeom prst="curvedConnector3">
            <a:avLst>
              <a:gd name="adj1" fmla="val 4044444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39" name="Text Box 39"/>
          <p:cNvSpPr txBox="1">
            <a:spLocks noChangeArrowheads="1"/>
          </p:cNvSpPr>
          <p:nvPr/>
        </p:nvSpPr>
        <p:spPr bwMode="auto">
          <a:xfrm>
            <a:off x="1981200" y="50895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Ø</a:t>
            </a:r>
            <a:endParaRPr lang="el-GR" altLang="en-US" sz="2000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3704A-00E8-AF9D-1CE4-65C3BA166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76B55-B9FB-3E08-5310-97FD1F15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9237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6" grpId="0" animBg="1"/>
      <p:bldP spid="409607" grpId="0" animBg="1"/>
      <p:bldP spid="409612" grpId="0" animBg="1"/>
      <p:bldP spid="409613" grpId="0" animBg="1"/>
      <p:bldP spid="409614" grpId="0" animBg="1"/>
      <p:bldP spid="409615" grpId="0" animBg="1"/>
      <p:bldP spid="409619" grpId="0"/>
      <p:bldP spid="409620" grpId="0"/>
      <p:bldP spid="409621" grpId="0"/>
      <p:bldP spid="409622" grpId="0" animBg="1"/>
      <p:bldP spid="409623" grpId="0" animBg="1"/>
      <p:bldP spid="409624" grpId="0"/>
      <p:bldP spid="409625" grpId="0"/>
      <p:bldP spid="409627" grpId="0" animBg="1"/>
      <p:bldP spid="409628" grpId="0"/>
      <p:bldP spid="409630" grpId="0"/>
      <p:bldP spid="409631" grpId="0"/>
      <p:bldP spid="409633" grpId="0" animBg="1"/>
      <p:bldP spid="409634" grpId="0" animBg="1"/>
      <p:bldP spid="409635" grpId="0"/>
      <p:bldP spid="409636" grpId="0" autoUpdateAnimBg="0"/>
      <p:bldP spid="409636" grpId="1"/>
      <p:bldP spid="409637" grpId="0" autoUpdateAnimBg="0"/>
      <p:bldP spid="409637" grpId="1"/>
      <p:bldP spid="4096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3B1D3F-3D3B-9E44-BBE8-868741BD55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On to step 2: convert the GNFA into a regular expression</a:t>
            </a: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if normal-form GNFA has two states:</a:t>
            </a: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the regular expression R labeling the single transition describes the language recognized by the GNFA </a:t>
            </a:r>
          </a:p>
        </p:txBody>
      </p:sp>
      <p:sp>
        <p:nvSpPr>
          <p:cNvPr id="44038" name="Oval 4"/>
          <p:cNvSpPr>
            <a:spLocks noChangeArrowheads="1"/>
          </p:cNvSpPr>
          <p:nvPr/>
        </p:nvSpPr>
        <p:spPr bwMode="auto">
          <a:xfrm>
            <a:off x="2971800" y="3886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39" name="AutoShape 5"/>
          <p:cNvCxnSpPr>
            <a:cxnSpLocks noChangeShapeType="1"/>
            <a:endCxn id="44038" idx="2"/>
          </p:cNvCxnSpPr>
          <p:nvPr/>
        </p:nvCxnSpPr>
        <p:spPr bwMode="auto">
          <a:xfrm>
            <a:off x="2362200" y="4152900"/>
            <a:ext cx="609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0" name="Oval 6"/>
          <p:cNvSpPr>
            <a:spLocks noChangeArrowheads="1"/>
          </p:cNvSpPr>
          <p:nvPr/>
        </p:nvSpPr>
        <p:spPr bwMode="auto">
          <a:xfrm>
            <a:off x="5638800" y="38862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41" name="AutoShape 7"/>
          <p:cNvCxnSpPr>
            <a:cxnSpLocks noChangeShapeType="1"/>
            <a:stCxn id="44038" idx="6"/>
            <a:endCxn id="44040" idx="2"/>
          </p:cNvCxnSpPr>
          <p:nvPr/>
        </p:nvCxnSpPr>
        <p:spPr bwMode="auto">
          <a:xfrm>
            <a:off x="3657600" y="4229100"/>
            <a:ext cx="1952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4419600" y="38703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AE936-3775-A0DF-FF63-26A058A6D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483BE-0EA0-2FD3-6B1B-DEDFE0E1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315465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05A856-A86D-804C-BA72-05D06CEF362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lvl="1" eaLnBrk="1" hangingPunct="1"/>
            <a:r>
              <a:rPr lang="en-US" altLang="en-US">
                <a:ea typeface="ヒラギノ角ゴ Pro W3" charset="-128"/>
              </a:rPr>
              <a:t>if GNFA has more than 2 states:</a:t>
            </a: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/>
            <a:endParaRPr lang="en-US" altLang="en-US">
              <a:ea typeface="ヒラギノ角ゴ Pro W3" charset="-128"/>
            </a:endParaRP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select one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q</a:t>
            </a:r>
            <a:r>
              <a:rPr lang="en-US" altLang="ja-JP" baseline="-25000">
                <a:ea typeface="ヒラギノ角ゴ Pro W3" charset="-128"/>
              </a:rPr>
              <a:t>rip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; delete it; repair transitions so that machine still recognizes same language.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repeat until only 2 states. </a:t>
            </a:r>
          </a:p>
        </p:txBody>
      </p:sp>
      <p:sp>
        <p:nvSpPr>
          <p:cNvPr id="46086" name="AutoShape 4"/>
          <p:cNvSpPr>
            <a:spLocks noChangeArrowheads="1"/>
          </p:cNvSpPr>
          <p:nvPr/>
        </p:nvSpPr>
        <p:spPr bwMode="auto">
          <a:xfrm>
            <a:off x="2895600" y="1981200"/>
            <a:ext cx="3429000" cy="2286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7" name="Oval 5"/>
          <p:cNvSpPr>
            <a:spLocks noChangeArrowheads="1"/>
          </p:cNvSpPr>
          <p:nvPr/>
        </p:nvSpPr>
        <p:spPr bwMode="auto">
          <a:xfrm>
            <a:off x="3200400" y="228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8" name="Oval 6"/>
          <p:cNvSpPr>
            <a:spLocks noChangeArrowheads="1"/>
          </p:cNvSpPr>
          <p:nvPr/>
        </p:nvSpPr>
        <p:spPr bwMode="auto">
          <a:xfrm>
            <a:off x="5257800" y="2209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9" name="Oval 7"/>
          <p:cNvSpPr>
            <a:spLocks noChangeArrowheads="1"/>
          </p:cNvSpPr>
          <p:nvPr/>
        </p:nvSpPr>
        <p:spPr bwMode="auto">
          <a:xfrm>
            <a:off x="4191000" y="2362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3581400" y="3276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1371600" y="2667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6092" name="AutoShape 10"/>
          <p:cNvCxnSpPr>
            <a:cxnSpLocks noChangeShapeType="1"/>
            <a:endCxn id="46091" idx="2"/>
          </p:cNvCxnSpPr>
          <p:nvPr/>
        </p:nvCxnSpPr>
        <p:spPr bwMode="auto">
          <a:xfrm>
            <a:off x="762000" y="2933700"/>
            <a:ext cx="609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7239000" y="2667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4" name="Line 12"/>
          <p:cNvSpPr>
            <a:spLocks noChangeShapeType="1"/>
          </p:cNvSpPr>
          <p:nvPr/>
        </p:nvSpPr>
        <p:spPr bwMode="auto">
          <a:xfrm flipV="1">
            <a:off x="2057400" y="2362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Line 13"/>
          <p:cNvSpPr>
            <a:spLocks noChangeShapeType="1"/>
          </p:cNvSpPr>
          <p:nvPr/>
        </p:nvSpPr>
        <p:spPr bwMode="auto">
          <a:xfrm>
            <a:off x="2057400" y="30480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14"/>
          <p:cNvSpPr>
            <a:spLocks noChangeShapeType="1"/>
          </p:cNvSpPr>
          <p:nvPr/>
        </p:nvSpPr>
        <p:spPr bwMode="auto">
          <a:xfrm>
            <a:off x="1981200" y="32004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15"/>
          <p:cNvSpPr>
            <a:spLocks noChangeShapeType="1"/>
          </p:cNvSpPr>
          <p:nvPr/>
        </p:nvSpPr>
        <p:spPr bwMode="auto">
          <a:xfrm>
            <a:off x="6096000" y="23622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16"/>
          <p:cNvSpPr>
            <a:spLocks noChangeShapeType="1"/>
          </p:cNvSpPr>
          <p:nvPr/>
        </p:nvSpPr>
        <p:spPr bwMode="auto">
          <a:xfrm flipV="1">
            <a:off x="5867400" y="3048000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Line 17"/>
          <p:cNvSpPr>
            <a:spLocks noChangeShapeType="1"/>
          </p:cNvSpPr>
          <p:nvPr/>
        </p:nvSpPr>
        <p:spPr bwMode="auto">
          <a:xfrm flipV="1">
            <a:off x="5867400" y="32004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00600" y="3276600"/>
            <a:ext cx="685800" cy="685800"/>
            <a:chOff x="3024" y="2256"/>
            <a:chExt cx="432" cy="432"/>
          </a:xfrm>
        </p:grpSpPr>
        <p:sp>
          <p:nvSpPr>
            <p:cNvPr id="46101" name="Oval 19"/>
            <p:cNvSpPr>
              <a:spLocks noChangeArrowheads="1"/>
            </p:cNvSpPr>
            <p:nvPr/>
          </p:nvSpPr>
          <p:spPr bwMode="auto">
            <a:xfrm>
              <a:off x="3024" y="2256"/>
              <a:ext cx="43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6102" name="Text Box 20"/>
            <p:cNvSpPr txBox="1">
              <a:spLocks noChangeArrowheads="1"/>
            </p:cNvSpPr>
            <p:nvPr/>
          </p:nvSpPr>
          <p:spPr bwMode="auto">
            <a:xfrm>
              <a:off x="3072" y="2304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q</a:t>
              </a:r>
              <a:r>
                <a:rPr lang="en-US" altLang="en-US" sz="2000" baseline="-25000"/>
                <a:t>rip</a:t>
              </a:r>
              <a:endParaRPr lang="en-US" altLang="en-US" sz="200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E1D64-8A42-CB98-369C-75F4242B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73E9E-7248-834D-3557-8F5BB390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3589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7341E-7 C 0.00521 -0.01572 0.025 -0.03121 0.0316 -0.03121 C 0.07483 -0.03121 0.11892 0.21526 0.11892 0.46173 C 0.11892 0.33711 0.14097 0.21526 0.16215 0.21526 C 0.1842 0.21526 0.20521 0.33942 0.20521 0.46173 C 0.20521 0.40023 0.21632 0.33711 0.22726 0.33711 C 0.23837 0.33711 0.24948 0.39861 0.24948 0.46173 C 0.24948 0.43006 0.25503 0.40023 0.26059 0.40023 C 0.26615 0.40023 0.2717 0.43168 0.2717 0.46173 C 0.2717 0.44578 0.27448 0.43006 0.27708 0.43006 C 0.27865 0.43006 0.28264 0.44578 0.28264 0.46173 C 0.28264 0.45364 0.2842 0.44578 0.28559 0.44578 C 0.28559 0.44786 0.28837 0.45364 0.28837 0.46173 C 0.28837 0.45734 0.28837 0.45364 0.28993 0.45364 C 0.28993 0.45572 0.29132 0.4578 0.29132 0.46173 C 0.29132 0.45942 0.29132 0.45734 0.29132 0.45572 C 0.29271 0.45572 0.29271 0.4578 0.29271 0.45988 C 0.2941 0.45988 0.2941 0.4578 0.2941 0.45572 C 0.29583 0.45572 0.29583 0.4578 0.29583 0.45988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215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1EC5C-B0DC-2443-9C32-03DB6EDE6DD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lvl="1" eaLnBrk="1" hangingPunct="1"/>
            <a:r>
              <a:rPr lang="en-US" altLang="en-US">
                <a:ea typeface="ヒラギノ角ゴ Pro W3" charset="-128"/>
              </a:rPr>
              <a:t>how to repair the transitions: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for </a:t>
            </a:r>
            <a:r>
              <a:rPr lang="en-US" altLang="en-US" i="1">
                <a:ea typeface="ヒラギノ角ゴ Pro W3" charset="-128"/>
              </a:rPr>
              <a:t>every</a:t>
            </a:r>
            <a:r>
              <a:rPr lang="en-US" altLang="en-US">
                <a:ea typeface="ヒラギノ角ゴ Pro W3" charset="-128"/>
              </a:rPr>
              <a:t> pair of states q</a:t>
            </a:r>
            <a:r>
              <a:rPr lang="en-US" altLang="en-US" baseline="-25000">
                <a:ea typeface="ヒラギノ角ゴ Pro W3" charset="-128"/>
              </a:rPr>
              <a:t>i</a:t>
            </a:r>
            <a:r>
              <a:rPr lang="en-US" altLang="en-US">
                <a:ea typeface="ヒラギノ角ゴ Pro W3" charset="-128"/>
              </a:rPr>
              <a:t> and q</a:t>
            </a:r>
            <a:r>
              <a:rPr lang="en-US" altLang="en-US" baseline="-25000">
                <a:ea typeface="ヒラギノ角ゴ Pro W3" charset="-128"/>
              </a:rPr>
              <a:t>j </a:t>
            </a:r>
            <a:r>
              <a:rPr lang="en-US" altLang="en-US">
                <a:ea typeface="ヒラギノ角ゴ Pro W3" charset="-128"/>
              </a:rPr>
              <a:t>do</a:t>
            </a:r>
          </a:p>
        </p:txBody>
      </p:sp>
      <p:sp>
        <p:nvSpPr>
          <p:cNvPr id="48134" name="Oval 4"/>
          <p:cNvSpPr>
            <a:spLocks noChangeArrowheads="1"/>
          </p:cNvSpPr>
          <p:nvPr/>
        </p:nvSpPr>
        <p:spPr bwMode="auto">
          <a:xfrm>
            <a:off x="1447800" y="3200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5" name="Oval 5"/>
          <p:cNvSpPr>
            <a:spLocks noChangeArrowheads="1"/>
          </p:cNvSpPr>
          <p:nvPr/>
        </p:nvSpPr>
        <p:spPr bwMode="auto">
          <a:xfrm>
            <a:off x="3124200" y="3200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6" name="Oval 6"/>
          <p:cNvSpPr>
            <a:spLocks noChangeArrowheads="1"/>
          </p:cNvSpPr>
          <p:nvPr/>
        </p:nvSpPr>
        <p:spPr bwMode="auto">
          <a:xfrm>
            <a:off x="2362200" y="4572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7" name="Text Box 7"/>
          <p:cNvSpPr txBox="1">
            <a:spLocks noChangeArrowheads="1"/>
          </p:cNvSpPr>
          <p:nvPr/>
        </p:nvSpPr>
        <p:spPr bwMode="auto">
          <a:xfrm>
            <a:off x="1600200" y="32607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i</a:t>
            </a:r>
            <a:endParaRPr lang="en-US" altLang="en-US" sz="2400"/>
          </a:p>
        </p:txBody>
      </p: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3276600" y="3276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j</a:t>
            </a:r>
            <a:endParaRPr lang="en-US" altLang="en-US" sz="2400"/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2438400" y="4648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rip</a:t>
            </a:r>
            <a:endParaRPr lang="en-US" altLang="en-US" sz="2400"/>
          </a:p>
        </p:txBody>
      </p:sp>
      <p:sp>
        <p:nvSpPr>
          <p:cNvPr id="48140" name="AutoShape 10"/>
          <p:cNvSpPr>
            <a:spLocks noChangeArrowheads="1"/>
          </p:cNvSpPr>
          <p:nvPr/>
        </p:nvSpPr>
        <p:spPr bwMode="auto">
          <a:xfrm>
            <a:off x="4267200" y="3810000"/>
            <a:ext cx="914400" cy="18288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1" name="Oval 11"/>
          <p:cNvSpPr>
            <a:spLocks noChangeArrowheads="1"/>
          </p:cNvSpPr>
          <p:nvPr/>
        </p:nvSpPr>
        <p:spPr bwMode="auto">
          <a:xfrm>
            <a:off x="5638800" y="4343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2" name="Oval 12"/>
          <p:cNvSpPr>
            <a:spLocks noChangeArrowheads="1"/>
          </p:cNvSpPr>
          <p:nvPr/>
        </p:nvSpPr>
        <p:spPr bwMode="auto">
          <a:xfrm>
            <a:off x="7696200" y="4343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3" name="Text Box 13"/>
          <p:cNvSpPr txBox="1">
            <a:spLocks noChangeArrowheads="1"/>
          </p:cNvSpPr>
          <p:nvPr/>
        </p:nvSpPr>
        <p:spPr bwMode="auto">
          <a:xfrm>
            <a:off x="5791200" y="44037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i</a:t>
            </a:r>
            <a:endParaRPr lang="en-US" altLang="en-US" sz="2400"/>
          </a:p>
        </p:txBody>
      </p:sp>
      <p:sp>
        <p:nvSpPr>
          <p:cNvPr id="48144" name="Text Box 14"/>
          <p:cNvSpPr txBox="1">
            <a:spLocks noChangeArrowheads="1"/>
          </p:cNvSpPr>
          <p:nvPr/>
        </p:nvSpPr>
        <p:spPr bwMode="auto">
          <a:xfrm>
            <a:off x="7848600" y="441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j</a:t>
            </a:r>
            <a:endParaRPr lang="en-US" altLang="en-US" sz="2400"/>
          </a:p>
        </p:txBody>
      </p:sp>
      <p:cxnSp>
        <p:nvCxnSpPr>
          <p:cNvPr id="48145" name="AutoShape 15"/>
          <p:cNvCxnSpPr>
            <a:cxnSpLocks noChangeShapeType="1"/>
            <a:stCxn id="48141" idx="6"/>
            <a:endCxn id="48142" idx="2"/>
          </p:cNvCxnSpPr>
          <p:nvPr/>
        </p:nvCxnSpPr>
        <p:spPr bwMode="auto">
          <a:xfrm>
            <a:off x="6324600" y="4686300"/>
            <a:ext cx="1371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146" name="Text Box 16"/>
              <p:cNvSpPr txBox="1">
                <a:spLocks noChangeArrowheads="1"/>
              </p:cNvSpPr>
              <p:nvPr/>
            </p:nvSpPr>
            <p:spPr bwMode="auto">
              <a:xfrm>
                <a:off x="5181600" y="3290888"/>
                <a:ext cx="3886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)(R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)*(R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 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Symbol" charset="2"/>
                  </a:rPr>
                  <a:t>4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4814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290888"/>
                <a:ext cx="38862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147" name="AutoShape 17"/>
          <p:cNvCxnSpPr>
            <a:cxnSpLocks noChangeShapeType="1"/>
            <a:stCxn id="48146" idx="2"/>
          </p:cNvCxnSpPr>
          <p:nvPr/>
        </p:nvCxnSpPr>
        <p:spPr bwMode="auto">
          <a:xfrm rot="5400000">
            <a:off x="6567162" y="4104950"/>
            <a:ext cx="848380" cy="26669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8" name="AutoShape 18"/>
          <p:cNvCxnSpPr>
            <a:cxnSpLocks noChangeShapeType="1"/>
            <a:stCxn id="48134" idx="7"/>
            <a:endCxn id="48135" idx="1"/>
          </p:cNvCxnSpPr>
          <p:nvPr/>
        </p:nvCxnSpPr>
        <p:spPr bwMode="auto">
          <a:xfrm rot="5400000" flipV="1">
            <a:off x="2628107" y="2705894"/>
            <a:ext cx="1587" cy="1190625"/>
          </a:xfrm>
          <a:prstGeom prst="curvedConnector3">
            <a:avLst>
              <a:gd name="adj1" fmla="val -207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9" name="AutoShape 19"/>
          <p:cNvCxnSpPr>
            <a:cxnSpLocks noChangeShapeType="1"/>
            <a:stCxn id="48135" idx="4"/>
            <a:endCxn id="48136" idx="6"/>
          </p:cNvCxnSpPr>
          <p:nvPr/>
        </p:nvCxnSpPr>
        <p:spPr bwMode="auto">
          <a:xfrm rot="5400000">
            <a:off x="2743200" y="4191000"/>
            <a:ext cx="10287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0" name="AutoShape 20"/>
          <p:cNvCxnSpPr>
            <a:cxnSpLocks noChangeShapeType="1"/>
            <a:stCxn id="48136" idx="2"/>
            <a:endCxn id="48134" idx="4"/>
          </p:cNvCxnSpPr>
          <p:nvPr/>
        </p:nvCxnSpPr>
        <p:spPr bwMode="auto">
          <a:xfrm rot="10800000">
            <a:off x="1790700" y="3886200"/>
            <a:ext cx="571500" cy="1028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1" name="AutoShape 21"/>
          <p:cNvCxnSpPr>
            <a:cxnSpLocks noChangeShapeType="1"/>
            <a:stCxn id="48136" idx="5"/>
            <a:endCxn id="48136" idx="4"/>
          </p:cNvCxnSpPr>
          <p:nvPr/>
        </p:nvCxnSpPr>
        <p:spPr bwMode="auto">
          <a:xfrm rot="5400000">
            <a:off x="2776538" y="5086350"/>
            <a:ext cx="100012" cy="242888"/>
          </a:xfrm>
          <a:prstGeom prst="curvedConnector3">
            <a:avLst>
              <a:gd name="adj1" fmla="val 5444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2" name="Text Box 22"/>
          <p:cNvSpPr txBox="1">
            <a:spLocks noChangeArrowheads="1"/>
          </p:cNvSpPr>
          <p:nvPr/>
        </p:nvSpPr>
        <p:spPr bwMode="auto">
          <a:xfrm>
            <a:off x="14478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48153" name="Text Box 23"/>
          <p:cNvSpPr txBox="1">
            <a:spLocks noChangeArrowheads="1"/>
          </p:cNvSpPr>
          <p:nvPr/>
        </p:nvSpPr>
        <p:spPr bwMode="auto">
          <a:xfrm>
            <a:off x="2895600" y="518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48154" name="Text Box 24"/>
          <p:cNvSpPr txBox="1">
            <a:spLocks noChangeArrowheads="1"/>
          </p:cNvSpPr>
          <p:nvPr/>
        </p:nvSpPr>
        <p:spPr bwMode="auto">
          <a:xfrm>
            <a:off x="3429000" y="4114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48155" name="Text Box 25"/>
          <p:cNvSpPr txBox="1">
            <a:spLocks noChangeArrowheads="1"/>
          </p:cNvSpPr>
          <p:nvPr/>
        </p:nvSpPr>
        <p:spPr bwMode="auto">
          <a:xfrm>
            <a:off x="2438400" y="2971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AB188-E94B-2EAD-D56B-95EAD9F3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9FEDA-6B9C-09C4-4CE9-4962C9D1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621198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A546AA-5591-4541-A9A2-0C858099F8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summary: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FA M → k-state GNFA → (k-1)-state GNFA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→ (k-2)-state GNFA →…→ 2-state GNFA → 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want to</a:t>
            </a:r>
            <a:r>
              <a:rPr lang="en-US" altLang="en-US" i="1">
                <a:ea typeface="ヒラギノ角ゴ Pro W3" charset="-128"/>
              </a:rPr>
              <a:t> prove</a:t>
            </a:r>
            <a:r>
              <a:rPr lang="en-US" altLang="en-US">
                <a:ea typeface="ヒラギノ角ゴ Pro W3" charset="-128"/>
              </a:rPr>
              <a:t> that this procedure is correct, i.e. L(R) = language recognized by M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ヒラギノ角ゴ Pro W3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FA M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equivalent to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k-state GNFA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i-state GNFA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equivalent to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(i-1)-state GNFA 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					(we will prove…)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2-state GFNA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equivalent to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R </a:t>
            </a:r>
          </a:p>
        </p:txBody>
      </p:sp>
      <p:pic>
        <p:nvPicPr>
          <p:cNvPr id="417796" name="Picture 4" descr="pytszv1p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191000"/>
            <a:ext cx="6000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797" name="Picture 5" descr="pytszv1p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510212"/>
            <a:ext cx="6000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C55C4F-B8EE-4FB1-EC6D-B66E9AA3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845E9-D9CC-3033-5FDA-A2136FFA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506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9E1389-2A30-C243-B982-BC91BF366EB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b="1">
                <a:ea typeface="ヒラギノ角ゴ Pro W3" charset="-128"/>
              </a:rPr>
              <a:t>Claim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: i-state GNFA G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equivalent to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(i-1)-state GNFA G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 (obtained by removing q</a:t>
            </a:r>
            <a:r>
              <a:rPr lang="en-US" altLang="ja-JP" baseline="-25000">
                <a:solidFill>
                  <a:schemeClr val="accent2"/>
                </a:solidFill>
                <a:ea typeface="ヒラギノ角ゴ Pro W3" charset="-128"/>
              </a:rPr>
              <a:t>rip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>
                <a:ea typeface="ヒラギノ角ゴ Pro W3" charset="-128"/>
              </a:rPr>
              <a:t>Proof</a:t>
            </a:r>
            <a:r>
              <a:rPr lang="en-US" altLang="en-US">
                <a:ea typeface="ヒラギノ角ゴ Pro W3" charset="-128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if G accepts string w, then it does so by entering states: q</a:t>
            </a:r>
            <a:r>
              <a:rPr lang="en-US" altLang="en-US" baseline="-25000">
                <a:ea typeface="ヒラギノ角ゴ Pro W3" charset="-128"/>
              </a:rPr>
              <a:t>0</a:t>
            </a:r>
            <a:r>
              <a:rPr lang="en-US" altLang="en-US">
                <a:ea typeface="ヒラギノ角ゴ Pro W3" charset="-128"/>
              </a:rPr>
              <a:t>, q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, q</a:t>
            </a:r>
            <a:r>
              <a:rPr lang="en-US" altLang="en-US" baseline="-25000"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, q</a:t>
            </a:r>
            <a:r>
              <a:rPr lang="en-US" altLang="en-US" baseline="-25000">
                <a:ea typeface="ヒラギノ角ゴ Pro W3" charset="-128"/>
              </a:rPr>
              <a:t>3</a:t>
            </a:r>
            <a:r>
              <a:rPr lang="en-US" altLang="en-US">
                <a:ea typeface="ヒラギノ角ゴ Pro W3" charset="-128"/>
              </a:rPr>
              <a:t>, … , q</a:t>
            </a:r>
            <a:r>
              <a:rPr lang="en-US" altLang="en-US" baseline="-25000">
                <a:ea typeface="ヒラギノ角ゴ Pro W3" charset="-128"/>
              </a:rPr>
              <a:t>accept</a:t>
            </a:r>
            <a:endParaRPr lang="en-US" altLang="en-US">
              <a:ea typeface="ヒラギノ角ゴ Pro W3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if none are q</a:t>
            </a:r>
            <a:r>
              <a:rPr lang="en-US" altLang="en-US" baseline="-25000">
                <a:ea typeface="ヒラギノ角ゴ Pro W3" charset="-128"/>
              </a:rPr>
              <a:t>rip</a:t>
            </a:r>
            <a:r>
              <a:rPr lang="en-US" altLang="en-US">
                <a:ea typeface="ヒラギノ角ゴ Pro W3" charset="-128"/>
              </a:rPr>
              <a:t> then G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accepts w (see slide)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else, break state sequence into runs of q</a:t>
            </a:r>
            <a:r>
              <a:rPr lang="en-US" altLang="en-US" baseline="-25000">
                <a:ea typeface="ヒラギノ角ゴ Pro W3" charset="-128"/>
              </a:rPr>
              <a:t>rip</a:t>
            </a:r>
            <a:r>
              <a:rPr lang="en-US" altLang="en-US">
                <a:ea typeface="ヒラギノ角ゴ Pro W3" charset="-128"/>
              </a:rPr>
              <a:t>: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</a:rPr>
              <a:t>q</a:t>
            </a:r>
            <a:r>
              <a:rPr lang="en-US" altLang="en-US" baseline="-25000">
                <a:ea typeface="ヒラギノ角ゴ Pro W3" charset="-128"/>
              </a:rPr>
              <a:t>0</a:t>
            </a:r>
            <a:r>
              <a:rPr lang="en-US" altLang="en-US">
                <a:ea typeface="ヒラギノ角ゴ Pro W3" charset="-128"/>
              </a:rPr>
              <a:t>q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…q</a:t>
            </a:r>
            <a:r>
              <a:rPr lang="en-US" altLang="en-US" baseline="-25000">
                <a:ea typeface="ヒラギノ角ゴ Pro W3" charset="-128"/>
              </a:rPr>
              <a:t>i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q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rip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q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rip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…q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rip</a:t>
            </a:r>
            <a:r>
              <a:rPr lang="en-US" altLang="en-US">
                <a:ea typeface="ヒラギノ角ゴ Pro W3" charset="-128"/>
              </a:rPr>
              <a:t>q</a:t>
            </a:r>
            <a:r>
              <a:rPr lang="en-US" altLang="en-US" baseline="-25000">
                <a:ea typeface="ヒラギノ角ゴ Pro W3" charset="-128"/>
              </a:rPr>
              <a:t>j</a:t>
            </a:r>
            <a:r>
              <a:rPr lang="en-US" altLang="en-US">
                <a:ea typeface="ヒラギノ角ゴ Pro W3" charset="-128"/>
              </a:rPr>
              <a:t>…q</a:t>
            </a:r>
            <a:r>
              <a:rPr lang="en-US" altLang="en-US" baseline="-25000">
                <a:ea typeface="ヒラギノ角ゴ Pro W3" charset="-128"/>
              </a:rPr>
              <a:t>accept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transition from q</a:t>
            </a:r>
            <a:r>
              <a:rPr lang="en-US" altLang="en-US" baseline="-25000">
                <a:ea typeface="ヒラギノ角ゴ Pro W3" charset="-128"/>
              </a:rPr>
              <a:t>i</a:t>
            </a:r>
            <a:r>
              <a:rPr lang="en-US" altLang="en-US">
                <a:ea typeface="ヒラギノ角ゴ Pro W3" charset="-128"/>
              </a:rPr>
              <a:t> to q</a:t>
            </a:r>
            <a:r>
              <a:rPr lang="en-US" altLang="en-US" baseline="-25000">
                <a:ea typeface="ヒラギノ角ゴ Pro W3" charset="-128"/>
              </a:rPr>
              <a:t>j</a:t>
            </a:r>
            <a:r>
              <a:rPr lang="en-US" altLang="en-US">
                <a:ea typeface="ヒラギノ角ゴ Pro W3" charset="-128"/>
              </a:rPr>
              <a:t> in G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allows all strings taking G from q</a:t>
            </a:r>
            <a:r>
              <a:rPr lang="en-US" altLang="ja-JP" baseline="-25000">
                <a:ea typeface="ヒラギノ角ゴ Pro W3" charset="-128"/>
              </a:rPr>
              <a:t>i</a:t>
            </a:r>
            <a:r>
              <a:rPr lang="en-US" altLang="ja-JP">
                <a:ea typeface="ヒラギノ角ゴ Pro W3" charset="-128"/>
              </a:rPr>
              <a:t> to q</a:t>
            </a:r>
            <a:r>
              <a:rPr lang="en-US" altLang="ja-JP" baseline="-25000">
                <a:ea typeface="ヒラギノ角ゴ Pro W3" charset="-128"/>
              </a:rPr>
              <a:t>j</a:t>
            </a:r>
            <a:r>
              <a:rPr lang="en-US" altLang="ja-JP">
                <a:ea typeface="ヒラギノ角ゴ Pro W3" charset="-128"/>
              </a:rPr>
              <a:t> using q</a:t>
            </a:r>
            <a:r>
              <a:rPr lang="en-US" altLang="ja-JP" baseline="-25000">
                <a:ea typeface="ヒラギノ角ゴ Pro W3" charset="-128"/>
              </a:rPr>
              <a:t>rip </a:t>
            </a:r>
            <a:r>
              <a:rPr lang="en-US" altLang="ja-JP">
                <a:ea typeface="ヒラギノ角ゴ Pro W3" charset="-128"/>
              </a:rPr>
              <a:t>(see slide)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thus G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accepts w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B58B3-C2CE-E159-D599-48150BB9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153F86-180A-4E76-F29E-748C59F9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2123829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E8CF3C-134F-2841-B8F6-A99F75F841F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54277" name="Oval 3"/>
          <p:cNvSpPr>
            <a:spLocks noChangeArrowheads="1"/>
          </p:cNvSpPr>
          <p:nvPr/>
        </p:nvSpPr>
        <p:spPr bwMode="auto">
          <a:xfrm>
            <a:off x="11430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8" name="Oval 4"/>
          <p:cNvSpPr>
            <a:spLocks noChangeArrowheads="1"/>
          </p:cNvSpPr>
          <p:nvPr/>
        </p:nvSpPr>
        <p:spPr bwMode="auto">
          <a:xfrm>
            <a:off x="28194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9" name="Oval 5"/>
          <p:cNvSpPr>
            <a:spLocks noChangeArrowheads="1"/>
          </p:cNvSpPr>
          <p:nvPr/>
        </p:nvSpPr>
        <p:spPr bwMode="auto">
          <a:xfrm>
            <a:off x="2057400" y="4114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0" name="Text Box 6"/>
          <p:cNvSpPr txBox="1">
            <a:spLocks noChangeArrowheads="1"/>
          </p:cNvSpPr>
          <p:nvPr/>
        </p:nvSpPr>
        <p:spPr bwMode="auto">
          <a:xfrm>
            <a:off x="1295400" y="2803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i</a:t>
            </a:r>
            <a:endParaRPr lang="en-US" altLang="en-US" sz="2400"/>
          </a:p>
        </p:txBody>
      </p:sp>
      <p:sp>
        <p:nvSpPr>
          <p:cNvPr id="54281" name="Text Box 7"/>
          <p:cNvSpPr txBox="1">
            <a:spLocks noChangeArrowheads="1"/>
          </p:cNvSpPr>
          <p:nvPr/>
        </p:nvSpPr>
        <p:spPr bwMode="auto">
          <a:xfrm>
            <a:off x="29718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j</a:t>
            </a:r>
            <a:endParaRPr lang="en-US" altLang="en-US" sz="2400"/>
          </a:p>
        </p:txBody>
      </p:sp>
      <p:sp>
        <p:nvSpPr>
          <p:cNvPr id="54282" name="Text Box 8"/>
          <p:cNvSpPr txBox="1">
            <a:spLocks noChangeArrowheads="1"/>
          </p:cNvSpPr>
          <p:nvPr/>
        </p:nvSpPr>
        <p:spPr bwMode="auto">
          <a:xfrm>
            <a:off x="2133600" y="4191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rip</a:t>
            </a:r>
            <a:endParaRPr lang="en-US" altLang="en-US" sz="2400"/>
          </a:p>
        </p:txBody>
      </p:sp>
      <p:sp>
        <p:nvSpPr>
          <p:cNvPr id="54283" name="AutoShape 9"/>
          <p:cNvSpPr>
            <a:spLocks noChangeArrowheads="1"/>
          </p:cNvSpPr>
          <p:nvPr/>
        </p:nvSpPr>
        <p:spPr bwMode="auto">
          <a:xfrm>
            <a:off x="3962400" y="3352800"/>
            <a:ext cx="914400" cy="18288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4" name="Oval 10"/>
          <p:cNvSpPr>
            <a:spLocks noChangeArrowheads="1"/>
          </p:cNvSpPr>
          <p:nvPr/>
        </p:nvSpPr>
        <p:spPr bwMode="auto">
          <a:xfrm>
            <a:off x="5334000" y="3886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5" name="Oval 11"/>
          <p:cNvSpPr>
            <a:spLocks noChangeArrowheads="1"/>
          </p:cNvSpPr>
          <p:nvPr/>
        </p:nvSpPr>
        <p:spPr bwMode="auto">
          <a:xfrm>
            <a:off x="7391400" y="3886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6" name="Text Box 12"/>
          <p:cNvSpPr txBox="1">
            <a:spLocks noChangeArrowheads="1"/>
          </p:cNvSpPr>
          <p:nvPr/>
        </p:nvSpPr>
        <p:spPr bwMode="auto">
          <a:xfrm>
            <a:off x="5486400" y="39465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i</a:t>
            </a:r>
            <a:endParaRPr lang="en-US" altLang="en-US" sz="2400"/>
          </a:p>
        </p:txBody>
      </p:sp>
      <p:sp>
        <p:nvSpPr>
          <p:cNvPr id="54287" name="Text Box 13"/>
          <p:cNvSpPr txBox="1">
            <a:spLocks noChangeArrowheads="1"/>
          </p:cNvSpPr>
          <p:nvPr/>
        </p:nvSpPr>
        <p:spPr bwMode="auto">
          <a:xfrm>
            <a:off x="7543800" y="3962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j</a:t>
            </a:r>
            <a:endParaRPr lang="en-US" altLang="en-US" sz="2400"/>
          </a:p>
        </p:txBody>
      </p:sp>
      <p:cxnSp>
        <p:nvCxnSpPr>
          <p:cNvPr id="54288" name="AutoShape 14"/>
          <p:cNvCxnSpPr>
            <a:cxnSpLocks noChangeShapeType="1"/>
            <a:stCxn id="54284" idx="6"/>
            <a:endCxn id="54285" idx="2"/>
          </p:cNvCxnSpPr>
          <p:nvPr/>
        </p:nvCxnSpPr>
        <p:spPr bwMode="auto">
          <a:xfrm>
            <a:off x="6019800" y="4229100"/>
            <a:ext cx="1371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289" name="Text Box 15"/>
              <p:cNvSpPr txBox="1">
                <a:spLocks noChangeArrowheads="1"/>
              </p:cNvSpPr>
              <p:nvPr/>
            </p:nvSpPr>
            <p:spPr bwMode="auto">
              <a:xfrm>
                <a:off x="4876800" y="2833688"/>
                <a:ext cx="3886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/>
                  <a:t>(R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 )(R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 )*(R</a:t>
                </a:r>
                <a:r>
                  <a:rPr lang="en-US" altLang="en-US" sz="2800" baseline="-25000" dirty="0"/>
                  <a:t>3</a:t>
                </a:r>
                <a:r>
                  <a:rPr lang="en-US" altLang="en-US" sz="2800" dirty="0"/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 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Symbol" charset="2"/>
                  </a:rPr>
                  <a:t>4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54289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833688"/>
                <a:ext cx="38862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290" name="AutoShape 16"/>
          <p:cNvCxnSpPr>
            <a:cxnSpLocks noChangeShapeType="1"/>
            <a:stCxn id="54289" idx="2"/>
          </p:cNvCxnSpPr>
          <p:nvPr/>
        </p:nvCxnSpPr>
        <p:spPr bwMode="auto">
          <a:xfrm rot="5400000">
            <a:off x="6262362" y="3647750"/>
            <a:ext cx="848380" cy="26669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1" name="AutoShape 17"/>
          <p:cNvCxnSpPr>
            <a:cxnSpLocks noChangeShapeType="1"/>
            <a:stCxn id="54277" idx="7"/>
            <a:endCxn id="54278" idx="1"/>
          </p:cNvCxnSpPr>
          <p:nvPr/>
        </p:nvCxnSpPr>
        <p:spPr bwMode="auto">
          <a:xfrm rot="5400000" flipV="1">
            <a:off x="2323307" y="2248694"/>
            <a:ext cx="1587" cy="1190625"/>
          </a:xfrm>
          <a:prstGeom prst="curvedConnector3">
            <a:avLst>
              <a:gd name="adj1" fmla="val -20700009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2" name="AutoShape 18"/>
          <p:cNvCxnSpPr>
            <a:cxnSpLocks noChangeShapeType="1"/>
            <a:stCxn id="54278" idx="4"/>
            <a:endCxn id="54279" idx="6"/>
          </p:cNvCxnSpPr>
          <p:nvPr/>
        </p:nvCxnSpPr>
        <p:spPr bwMode="auto">
          <a:xfrm rot="5400000">
            <a:off x="2438400" y="3733800"/>
            <a:ext cx="10287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3" name="AutoShape 19"/>
          <p:cNvCxnSpPr>
            <a:cxnSpLocks noChangeShapeType="1"/>
            <a:stCxn id="54279" idx="2"/>
            <a:endCxn id="54277" idx="4"/>
          </p:cNvCxnSpPr>
          <p:nvPr/>
        </p:nvCxnSpPr>
        <p:spPr bwMode="auto">
          <a:xfrm rot="10800000">
            <a:off x="1485900" y="3429000"/>
            <a:ext cx="571500" cy="1028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4" name="AutoShape 20"/>
          <p:cNvCxnSpPr>
            <a:cxnSpLocks noChangeShapeType="1"/>
            <a:stCxn id="54279" idx="5"/>
            <a:endCxn id="54279" idx="4"/>
          </p:cNvCxnSpPr>
          <p:nvPr/>
        </p:nvCxnSpPr>
        <p:spPr bwMode="auto">
          <a:xfrm rot="5400000">
            <a:off x="2471738" y="4629150"/>
            <a:ext cx="100012" cy="242888"/>
          </a:xfrm>
          <a:prstGeom prst="curvedConnector3">
            <a:avLst>
              <a:gd name="adj1" fmla="val 5444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95" name="Text Box 21"/>
          <p:cNvSpPr txBox="1">
            <a:spLocks noChangeArrowheads="1"/>
          </p:cNvSpPr>
          <p:nvPr/>
        </p:nvSpPr>
        <p:spPr bwMode="auto">
          <a:xfrm>
            <a:off x="1143000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54296" name="Text Box 22"/>
          <p:cNvSpPr txBox="1">
            <a:spLocks noChangeArrowheads="1"/>
          </p:cNvSpPr>
          <p:nvPr/>
        </p:nvSpPr>
        <p:spPr bwMode="auto">
          <a:xfrm>
            <a:off x="25908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54297" name="Text Box 23"/>
          <p:cNvSpPr txBox="1">
            <a:spLocks noChangeArrowheads="1"/>
          </p:cNvSpPr>
          <p:nvPr/>
        </p:nvSpPr>
        <p:spPr bwMode="auto">
          <a:xfrm>
            <a:off x="3124200" y="3657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54298" name="Text Box 24"/>
          <p:cNvSpPr txBox="1">
            <a:spLocks noChangeArrowheads="1"/>
          </p:cNvSpPr>
          <p:nvPr/>
        </p:nvSpPr>
        <p:spPr bwMode="auto">
          <a:xfrm>
            <a:off x="21336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</a:t>
            </a:r>
            <a:r>
              <a:rPr lang="en-US" altLang="en-US" sz="2400" baseline="-25000">
                <a:solidFill>
                  <a:srgbClr val="FF0000"/>
                </a:solidFill>
              </a:rPr>
              <a:t>4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43C5D-7AEA-FD7F-359D-50FAC8F0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017B6-F987-134D-E5D4-BC330A1D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28343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233177-AA6C-5942-BBE6-509ED4EB848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NFA, FA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en-US" dirty="0">
                    <a:ea typeface="ヒラギノ角ゴ Pro W3" charset="-128"/>
                  </a:rPr>
                  <a:t>L is recognized by a FA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recognized by a NFA</a:t>
                </a: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Proof</a:t>
                </a:r>
                <a:r>
                  <a:rPr lang="en-US" altLang="en-US" dirty="0">
                    <a:ea typeface="ヒラギノ角ゴ Pro W3" charset="-128"/>
                  </a:rPr>
                  <a:t>: a finite automaton </a:t>
                </a:r>
                <a:r>
                  <a:rPr lang="en-US" altLang="en-US" i="1" dirty="0">
                    <a:solidFill>
                      <a:srgbClr val="FF0000"/>
                    </a:solidFill>
                    <a:ea typeface="ヒラギノ角ゴ Pro W3" charset="-128"/>
                  </a:rPr>
                  <a:t>is</a:t>
                </a:r>
                <a:r>
                  <a:rPr lang="en-US" altLang="en-US" dirty="0">
                    <a:ea typeface="ヒラギノ角ゴ Pro W3" charset="-128"/>
                  </a:rPr>
                  <a:t> a nondeterministic finite automaton that happens to have no </a:t>
                </a:r>
                <a:r>
                  <a:rPr lang="el-GR" altLang="en-US" dirty="0"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-transitions, and for which each state has exactly one outgoing transition for each symbol.</a:t>
                </a:r>
                <a:endParaRPr lang="el-GR" altLang="en-US" i="1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86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BC0BC-7575-7740-AE64-B7A10AC3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5CB33-2C37-214B-0C69-97429E41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8449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0DFFAF-914B-0847-9C7D-6E6982B28C0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56325" name="Oval 3"/>
          <p:cNvSpPr>
            <a:spLocks noChangeArrowheads="1"/>
          </p:cNvSpPr>
          <p:nvPr/>
        </p:nvSpPr>
        <p:spPr bwMode="auto">
          <a:xfrm>
            <a:off x="11430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6" name="Oval 4"/>
          <p:cNvSpPr>
            <a:spLocks noChangeArrowheads="1"/>
          </p:cNvSpPr>
          <p:nvPr/>
        </p:nvSpPr>
        <p:spPr bwMode="auto">
          <a:xfrm>
            <a:off x="28194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7" name="Oval 5"/>
          <p:cNvSpPr>
            <a:spLocks noChangeArrowheads="1"/>
          </p:cNvSpPr>
          <p:nvPr/>
        </p:nvSpPr>
        <p:spPr bwMode="auto">
          <a:xfrm>
            <a:off x="2057400" y="4114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1295400" y="2803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i</a:t>
            </a:r>
            <a:endParaRPr lang="en-US" altLang="en-US" sz="2400"/>
          </a:p>
        </p:txBody>
      </p:sp>
      <p:sp>
        <p:nvSpPr>
          <p:cNvPr id="56329" name="Text Box 7"/>
          <p:cNvSpPr txBox="1">
            <a:spLocks noChangeArrowheads="1"/>
          </p:cNvSpPr>
          <p:nvPr/>
        </p:nvSpPr>
        <p:spPr bwMode="auto">
          <a:xfrm>
            <a:off x="29718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j</a:t>
            </a:r>
            <a:endParaRPr lang="en-US" altLang="en-US" sz="2400"/>
          </a:p>
        </p:txBody>
      </p:sp>
      <p:sp>
        <p:nvSpPr>
          <p:cNvPr id="56330" name="Text Box 8"/>
          <p:cNvSpPr txBox="1">
            <a:spLocks noChangeArrowheads="1"/>
          </p:cNvSpPr>
          <p:nvPr/>
        </p:nvSpPr>
        <p:spPr bwMode="auto">
          <a:xfrm>
            <a:off x="2133600" y="4191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rip</a:t>
            </a:r>
            <a:endParaRPr lang="en-US" altLang="en-US" sz="2400"/>
          </a:p>
        </p:txBody>
      </p:sp>
      <p:sp>
        <p:nvSpPr>
          <p:cNvPr id="56331" name="AutoShape 9"/>
          <p:cNvSpPr>
            <a:spLocks noChangeArrowheads="1"/>
          </p:cNvSpPr>
          <p:nvPr/>
        </p:nvSpPr>
        <p:spPr bwMode="auto">
          <a:xfrm>
            <a:off x="3962400" y="3352800"/>
            <a:ext cx="914400" cy="18288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2" name="Oval 10"/>
          <p:cNvSpPr>
            <a:spLocks noChangeArrowheads="1"/>
          </p:cNvSpPr>
          <p:nvPr/>
        </p:nvSpPr>
        <p:spPr bwMode="auto">
          <a:xfrm>
            <a:off x="5334000" y="3886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3" name="Oval 11"/>
          <p:cNvSpPr>
            <a:spLocks noChangeArrowheads="1"/>
          </p:cNvSpPr>
          <p:nvPr/>
        </p:nvSpPr>
        <p:spPr bwMode="auto">
          <a:xfrm>
            <a:off x="7391400" y="3886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34" name="Text Box 12"/>
          <p:cNvSpPr txBox="1">
            <a:spLocks noChangeArrowheads="1"/>
          </p:cNvSpPr>
          <p:nvPr/>
        </p:nvSpPr>
        <p:spPr bwMode="auto">
          <a:xfrm>
            <a:off x="5486400" y="39465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i</a:t>
            </a:r>
            <a:endParaRPr lang="en-US" altLang="en-US" sz="2400"/>
          </a:p>
        </p:txBody>
      </p:sp>
      <p:sp>
        <p:nvSpPr>
          <p:cNvPr id="56335" name="Text Box 13"/>
          <p:cNvSpPr txBox="1">
            <a:spLocks noChangeArrowheads="1"/>
          </p:cNvSpPr>
          <p:nvPr/>
        </p:nvSpPr>
        <p:spPr bwMode="auto">
          <a:xfrm>
            <a:off x="7543800" y="3962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j</a:t>
            </a:r>
            <a:endParaRPr lang="en-US" altLang="en-US" sz="2400"/>
          </a:p>
        </p:txBody>
      </p:sp>
      <p:cxnSp>
        <p:nvCxnSpPr>
          <p:cNvPr id="56336" name="AutoShape 14"/>
          <p:cNvCxnSpPr>
            <a:cxnSpLocks noChangeShapeType="1"/>
            <a:stCxn id="56332" idx="6"/>
            <a:endCxn id="56333" idx="2"/>
          </p:cNvCxnSpPr>
          <p:nvPr/>
        </p:nvCxnSpPr>
        <p:spPr bwMode="auto">
          <a:xfrm>
            <a:off x="6019800" y="4229100"/>
            <a:ext cx="1371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337" name="Text Box 15"/>
              <p:cNvSpPr txBox="1">
                <a:spLocks noChangeArrowheads="1"/>
              </p:cNvSpPr>
              <p:nvPr/>
            </p:nvSpPr>
            <p:spPr bwMode="auto">
              <a:xfrm>
                <a:off x="4876800" y="2833688"/>
                <a:ext cx="3886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)(R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)*(R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∪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(R</a:t>
                </a:r>
                <a:r>
                  <a:rPr lang="en-US" altLang="en-US" sz="2800" baseline="-25000" dirty="0">
                    <a:sym typeface="Symbol" charset="2"/>
                  </a:rPr>
                  <a:t>4</a:t>
                </a:r>
                <a:r>
                  <a:rPr lang="en-US" altLang="en-US" sz="2800" dirty="0"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56337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833688"/>
                <a:ext cx="38862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791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338" name="AutoShape 16"/>
          <p:cNvCxnSpPr>
            <a:cxnSpLocks noChangeShapeType="1"/>
            <a:stCxn id="56337" idx="2"/>
          </p:cNvCxnSpPr>
          <p:nvPr/>
        </p:nvCxnSpPr>
        <p:spPr bwMode="auto">
          <a:xfrm rot="5400000">
            <a:off x="6262362" y="3647750"/>
            <a:ext cx="848380" cy="26669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9" name="AutoShape 17"/>
          <p:cNvCxnSpPr>
            <a:cxnSpLocks noChangeShapeType="1"/>
            <a:stCxn id="56325" idx="7"/>
            <a:endCxn id="56326" idx="1"/>
          </p:cNvCxnSpPr>
          <p:nvPr/>
        </p:nvCxnSpPr>
        <p:spPr bwMode="auto">
          <a:xfrm rot="5400000" flipV="1">
            <a:off x="2323307" y="2248694"/>
            <a:ext cx="1587" cy="1190625"/>
          </a:xfrm>
          <a:prstGeom prst="curvedConnector3">
            <a:avLst>
              <a:gd name="adj1" fmla="val -207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0" name="AutoShape 18"/>
          <p:cNvCxnSpPr>
            <a:cxnSpLocks noChangeShapeType="1"/>
            <a:stCxn id="56326" idx="4"/>
            <a:endCxn id="56327" idx="6"/>
          </p:cNvCxnSpPr>
          <p:nvPr/>
        </p:nvCxnSpPr>
        <p:spPr bwMode="auto">
          <a:xfrm rot="5400000">
            <a:off x="2438400" y="3733800"/>
            <a:ext cx="1028700" cy="419100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1" name="AutoShape 19"/>
          <p:cNvCxnSpPr>
            <a:cxnSpLocks noChangeShapeType="1"/>
            <a:stCxn id="56327" idx="2"/>
            <a:endCxn id="56325" idx="4"/>
          </p:cNvCxnSpPr>
          <p:nvPr/>
        </p:nvCxnSpPr>
        <p:spPr bwMode="auto">
          <a:xfrm rot="10800000">
            <a:off x="1485900" y="3429000"/>
            <a:ext cx="571500" cy="1028700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2" name="AutoShape 20"/>
          <p:cNvCxnSpPr>
            <a:cxnSpLocks noChangeShapeType="1"/>
            <a:stCxn id="56327" idx="5"/>
            <a:endCxn id="56327" idx="4"/>
          </p:cNvCxnSpPr>
          <p:nvPr/>
        </p:nvCxnSpPr>
        <p:spPr bwMode="auto">
          <a:xfrm rot="5400000">
            <a:off x="2471738" y="4629150"/>
            <a:ext cx="100012" cy="242888"/>
          </a:xfrm>
          <a:prstGeom prst="curvedConnector3">
            <a:avLst>
              <a:gd name="adj1" fmla="val 544444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3" name="Text Box 21"/>
          <p:cNvSpPr txBox="1">
            <a:spLocks noChangeArrowheads="1"/>
          </p:cNvSpPr>
          <p:nvPr/>
        </p:nvSpPr>
        <p:spPr bwMode="auto">
          <a:xfrm>
            <a:off x="1143000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</a:t>
            </a:r>
            <a:r>
              <a:rPr lang="en-US" altLang="en-US" sz="2400" baseline="-25000">
                <a:solidFill>
                  <a:srgbClr val="FF0000"/>
                </a:solidFill>
              </a:rPr>
              <a:t>1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6344" name="Text Box 22"/>
          <p:cNvSpPr txBox="1">
            <a:spLocks noChangeArrowheads="1"/>
          </p:cNvSpPr>
          <p:nvPr/>
        </p:nvSpPr>
        <p:spPr bwMode="auto">
          <a:xfrm>
            <a:off x="25908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6345" name="Text Box 23"/>
          <p:cNvSpPr txBox="1">
            <a:spLocks noChangeArrowheads="1"/>
          </p:cNvSpPr>
          <p:nvPr/>
        </p:nvSpPr>
        <p:spPr bwMode="auto">
          <a:xfrm>
            <a:off x="3124200" y="3657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</a:t>
            </a:r>
            <a:r>
              <a:rPr lang="en-US" altLang="en-US" sz="2400" baseline="-25000">
                <a:solidFill>
                  <a:srgbClr val="FF0000"/>
                </a:solidFill>
              </a:rPr>
              <a:t>3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6346" name="Text Box 24"/>
          <p:cNvSpPr txBox="1">
            <a:spLocks noChangeArrowheads="1"/>
          </p:cNvSpPr>
          <p:nvPr/>
        </p:nvSpPr>
        <p:spPr bwMode="auto">
          <a:xfrm>
            <a:off x="21336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BA98F-CA1D-4EA7-7028-FB388DED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5EF96-2C49-2B62-A9A7-BD739449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539021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2F00FC-36E0-BA41-9367-B6199F9516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b="1">
                <a:ea typeface="ヒラギノ角ゴ Pro W3" charset="-128"/>
              </a:rPr>
              <a:t>Proof</a:t>
            </a:r>
            <a:r>
              <a:rPr lang="en-US" altLang="en-US">
                <a:ea typeface="ヒラギノ角ゴ Pro W3" charset="-128"/>
              </a:rPr>
              <a:t> (continued):</a:t>
            </a:r>
          </a:p>
          <a:p>
            <a:pPr lvl="2" eaLnBrk="1" hangingPunct="1"/>
            <a:r>
              <a:rPr lang="en-US" altLang="en-US">
                <a:ea typeface="ヒラギノ角ゴ Pro W3" charset="-128"/>
              </a:rPr>
              <a:t>if G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accepts string w, then every transition from q</a:t>
            </a:r>
            <a:r>
              <a:rPr lang="en-US" altLang="ja-JP" baseline="-25000">
                <a:ea typeface="ヒラギノ角ゴ Pro W3" charset="-128"/>
              </a:rPr>
              <a:t>i</a:t>
            </a:r>
            <a:r>
              <a:rPr lang="en-US" altLang="ja-JP">
                <a:ea typeface="ヒラギノ角ゴ Pro W3" charset="-128"/>
              </a:rPr>
              <a:t> to q</a:t>
            </a:r>
            <a:r>
              <a:rPr lang="en-US" altLang="ja-JP" baseline="-25000">
                <a:ea typeface="ヒラギノ角ゴ Pro W3" charset="-128"/>
              </a:rPr>
              <a:t>j</a:t>
            </a:r>
            <a:r>
              <a:rPr lang="en-US" altLang="ja-JP">
                <a:ea typeface="ヒラギノ角ゴ Pro W3" charset="-128"/>
              </a:rPr>
              <a:t> traversed in G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corresponds to </a:t>
            </a:r>
          </a:p>
          <a:p>
            <a:pPr lvl="2" algn="ctr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either </a:t>
            </a:r>
          </a:p>
          <a:p>
            <a:pPr lvl="2" algn="ctr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 transition from q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i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to q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j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in G</a:t>
            </a:r>
          </a:p>
          <a:p>
            <a:pPr lvl="2" algn="ctr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or </a:t>
            </a:r>
          </a:p>
          <a:p>
            <a:pPr lvl="2" algn="ctr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transitions from q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i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to q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j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via q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rip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in G</a:t>
            </a:r>
          </a:p>
          <a:p>
            <a:pPr lvl="2" eaLnBrk="1" hangingPunct="1"/>
            <a:r>
              <a:rPr lang="en-US" altLang="en-US">
                <a:ea typeface="ヒラギノ角ゴ Pro W3" charset="-128"/>
              </a:rPr>
              <a:t>In both cases G accepts w.</a:t>
            </a:r>
          </a:p>
          <a:p>
            <a:pPr lvl="2"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2" eaLnBrk="1" hangingPunct="1"/>
            <a:r>
              <a:rPr lang="en-US" altLang="en-US">
                <a:ea typeface="ヒラギノ角ゴ Pro W3" charset="-128"/>
              </a:rPr>
              <a:t>Conclude: G and G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 recognize the same language. 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B0F85-C00B-FA56-8C55-3747AE04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5366D-0313-5D63-15DD-46F655EC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133305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595719-E6ED-4C48-9A78-DF2DA84E5E6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Regular expressions and FA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: a language L is recognized by a FA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iff</a:t>
            </a:r>
            <a:r>
              <a:rPr lang="en-US" altLang="en-US">
                <a:ea typeface="ヒラギノ角ゴ Pro W3" charset="-128"/>
              </a:rPr>
              <a:t> L is described by a regular expr.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Languages recognized by a FA are called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regular languages.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Rephrasing what we know so far: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regular languages</a:t>
            </a:r>
            <a:r>
              <a:rPr lang="en-US" altLang="en-US">
                <a:ea typeface="ヒラギノ角ゴ Pro W3" charset="-128"/>
              </a:rPr>
              <a:t> closed under 3 operations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NFA recognize exactly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regular languages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regular expressions describe exactly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regular languages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A144A-FFEF-D4DC-4AAA-FB9209D5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DF6C2-0C07-A5E8-2EEF-4E683CC1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7320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946A3A-B9F8-774C-882B-D2446CB1D79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Limits on the power of FA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Is </a:t>
            </a:r>
            <a:r>
              <a:rPr lang="en-US" altLang="en-US" i="1">
                <a:ea typeface="ヒラギノ角ゴ Pro W3" charset="-128"/>
              </a:rPr>
              <a:t>every</a:t>
            </a:r>
            <a:r>
              <a:rPr lang="en-US" altLang="en-US">
                <a:ea typeface="ヒラギノ角ゴ Pro W3" charset="-128"/>
              </a:rPr>
              <a:t> language describable by a sufficiently complex regular expression?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If someone asks you to design a FA for a language that seems hard, how do you know when to give up?</a:t>
            </a:r>
          </a:p>
          <a:p>
            <a:pPr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eaLnBrk="1" hangingPunct="1"/>
            <a:r>
              <a:rPr lang="en-US" altLang="en-US">
                <a:ea typeface="ヒラギノ角ゴ Pro W3" charset="-128"/>
              </a:rPr>
              <a:t>Is this language regular?</a:t>
            </a:r>
          </a:p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{w : w has an equal # of “01” and “10” substrings}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4D27C9-D097-DFB6-A0C9-0A4279A4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323F8-57BD-CDEC-6FEA-673873EB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00629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6AAC21-7A23-D948-91E1-DD62B309D93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Limits on the power of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21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Intuition: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FA can only remember finite amount of information. They cannot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count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languages that “entail counting” should be non-regular… </a:t>
                </a:r>
              </a:p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Intuition not enough: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sz="2800" dirty="0">
                    <a:ea typeface="ヒラギノ角ゴ Pro W3" charset="-128"/>
                  </a:rPr>
                  <a:t>{w : w has an equal # of “01” and “10” substrings}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= 0Σ*0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1Σ*1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sz="2000" dirty="0">
                    <a:ea typeface="ヒラギノ角ゴ Pro W3" charset="-128"/>
                  </a:rPr>
                  <a:t>but {w: w has an equal # of “0” and “1” substrings} is not regular! </a:t>
                </a:r>
              </a:p>
            </p:txBody>
          </p:sp>
        </mc:Choice>
        <mc:Fallback xmlns="">
          <p:sp>
            <p:nvSpPr>
              <p:cNvPr id="43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135B3-C2F6-B482-9CB5-4A237DED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0AFF6-A14E-B6E3-354F-BF6405C2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3749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3372BA-AB87-2C41-AA92-26FE287ACD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Limits on the power of FA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algn="ctr"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How do you </a:t>
            </a:r>
            <a:r>
              <a:rPr lang="en-US" altLang="en-US" i="1">
                <a:solidFill>
                  <a:srgbClr val="FF0000"/>
                </a:solidFill>
                <a:ea typeface="ヒラギノ角ゴ Pro W3" charset="-128"/>
              </a:rPr>
              <a:t>prove</a:t>
            </a:r>
            <a:r>
              <a:rPr lang="en-US" altLang="en-US">
                <a:ea typeface="ヒラギノ角ゴ Pro W3" charset="-128"/>
              </a:rPr>
              <a:t> that there is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en-US" i="1">
                <a:solidFill>
                  <a:srgbClr val="FF0000"/>
                </a:solidFill>
                <a:ea typeface="ヒラギノ角ゴ Pro W3" charset="-128"/>
              </a:rPr>
              <a:t>no</a:t>
            </a:r>
            <a:r>
              <a:rPr lang="en-US" altLang="en-US" i="1"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Finite Automaton recognizing a given language?</a:t>
            </a:r>
            <a:endParaRPr lang="en-US" altLang="en-US" i="1">
              <a:ea typeface="ヒラギノ角ゴ Pro W3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546F8-B4BC-05C8-E1F5-CC0D7208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CBBA84-C37D-CB4B-5D5B-142235A6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2018332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011634-9E82-BB4C-A3FC-EFE169C369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Non-regular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Pumping Lemma</a:t>
                </a:r>
                <a:r>
                  <a:rPr lang="en-US" altLang="en-US" dirty="0">
                    <a:ea typeface="ヒラギノ角ゴ Pro W3" charset="-128"/>
                  </a:rPr>
                  <a:t>: Let L be a regular language.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There exists</a:t>
                </a:r>
                <a:r>
                  <a:rPr lang="en-US" altLang="en-US" dirty="0">
                    <a:ea typeface="ヒラギノ角ゴ Pro W3" charset="-128"/>
                  </a:rPr>
                  <a:t> an integer p (“pumping length”) for which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every</a:t>
                </a:r>
                <a:r>
                  <a:rPr lang="en-US" altLang="en-US" dirty="0">
                    <a:ea typeface="ヒラギノ角ゴ Pro W3" charset="-128"/>
                  </a:rPr>
                  <a:t> w</a:t>
                </a:r>
                <a:r>
                  <a:rPr lang="en-US" altLang="en-US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L with |w|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 can be written as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xyz     such that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</a:rPr>
                  <a:t>for every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≥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0,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baseline="30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L , and 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|y| &gt; 0, and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p.</a:t>
                </a:r>
              </a:p>
            </p:txBody>
          </p:sp>
        </mc:Choice>
        <mc:Fallback xmlns="">
          <p:sp>
            <p:nvSpPr>
              <p:cNvPr id="686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5D46E-579F-B213-5319-C9EC3753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3D272-F166-4078-F25A-F6DC215D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32864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A5631-61A7-8942-B179-9441123B9E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Non-regular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82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Using the Pumping Lemma to prove L is not regular: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assume L is regular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then there exists a pumping length p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select a string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 of length at least p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argue that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for every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way of writing w = xyz that satisfies (2) and (3) of the Lemma, pumping on y yields a string not in L.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contradiction.</a:t>
                </a:r>
              </a:p>
            </p:txBody>
          </p:sp>
        </mc:Choice>
        <mc:Fallback xmlns="">
          <p:sp>
            <p:nvSpPr>
              <p:cNvPr id="438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20712A-DB40-CAB7-7093-578438A7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B189C-DA25-DD4A-D6EC-96DB00A8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666141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E9AC60-4301-B34C-9E8C-EEAE798F239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Pumping Lemma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/>
              <a:lstStyle/>
              <a:p>
                <a:pPr marL="609600" indent="-609600" eaLnBrk="1" hangingPunct="1"/>
                <a:r>
                  <a:rPr lang="en-US" altLang="en-US" dirty="0">
                    <a:ea typeface="ヒラギノ角ゴ Pro W3" charset="-128"/>
                  </a:rPr>
                  <a:t>Theorem: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 = {0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: 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≥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0}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is not regular.</a:t>
                </a:r>
              </a:p>
              <a:p>
                <a:pPr marL="609600" indent="-609600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Proof: </a:t>
                </a:r>
              </a:p>
              <a:p>
                <a:pPr marL="990600" lvl="1" indent="-533400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let p be the pumping length for L</a:t>
                </a:r>
              </a:p>
              <a:p>
                <a:pPr marL="990600" lvl="1" indent="-533400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choose w = 0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marL="990600" lvl="1" indent="-533400"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000000000…0111111111…1</a:t>
                </a:r>
              </a:p>
              <a:p>
                <a:pPr marL="990600" lvl="1" indent="-533400" algn="ctr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marL="990600" lvl="1" indent="-533400" algn="ctr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marL="990600" lvl="1" indent="-533400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xyz, with |y| &gt; 0 and 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p.</a:t>
                </a:r>
              </a:p>
            </p:txBody>
          </p:sp>
        </mc:Choice>
        <mc:Fallback xmlns="">
          <p:sp>
            <p:nvSpPr>
              <p:cNvPr id="7270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  <a:blipFill rotWithShape="0">
                <a:blip r:embed="rId3"/>
                <a:stretch>
                  <a:fillRect l="-1704" t="-1733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10" name="AutoShape 4"/>
          <p:cNvSpPr>
            <a:spLocks/>
          </p:cNvSpPr>
          <p:nvPr/>
        </p:nvSpPr>
        <p:spPr bwMode="auto">
          <a:xfrm rot="-5400000">
            <a:off x="3695700" y="3390900"/>
            <a:ext cx="457200" cy="2209800"/>
          </a:xfrm>
          <a:prstGeom prst="leftBrace">
            <a:avLst>
              <a:gd name="adj1" fmla="val 402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1" name="AutoShape 5"/>
          <p:cNvSpPr>
            <a:spLocks/>
          </p:cNvSpPr>
          <p:nvPr/>
        </p:nvSpPr>
        <p:spPr bwMode="auto">
          <a:xfrm rot="-5400000">
            <a:off x="6057900" y="3390900"/>
            <a:ext cx="457200" cy="2209800"/>
          </a:xfrm>
          <a:prstGeom prst="leftBrace">
            <a:avLst>
              <a:gd name="adj1" fmla="val 402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2" name="Text Box 6"/>
          <p:cNvSpPr txBox="1">
            <a:spLocks noChangeArrowheads="1"/>
          </p:cNvSpPr>
          <p:nvPr/>
        </p:nvSpPr>
        <p:spPr bwMode="auto">
          <a:xfrm>
            <a:off x="3733800" y="4648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</a:t>
            </a:r>
          </a:p>
        </p:txBody>
      </p:sp>
      <p:sp>
        <p:nvSpPr>
          <p:cNvPr id="72713" name="Text Box 7"/>
          <p:cNvSpPr txBox="1">
            <a:spLocks noChangeArrowheads="1"/>
          </p:cNvSpPr>
          <p:nvPr/>
        </p:nvSpPr>
        <p:spPr bwMode="auto">
          <a:xfrm>
            <a:off x="6096000" y="4648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8F598-CA0D-DB7F-5B74-4D04521A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62BE8-F26D-5A22-60A4-B1DA366FD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493582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407B6D-8FC5-CD41-898A-837E980AEF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Pumping Lemma Examples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 3 possibilities: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w =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00000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000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0…0111111111…1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altLang="en-US">
              <a:ea typeface="ヒラギノ角ゴ Pro W3" charset="-128"/>
              <a:sym typeface="Symbol" charset="2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w =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000000000…011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11111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11…1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altLang="en-US">
              <a:ea typeface="ヒラギノ角ゴ Pro W3" charset="-128"/>
              <a:sym typeface="Symbol" charset="2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w =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0000000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00…011111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1111…1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  <a:sym typeface="Symbol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Symbol" charset="2"/>
              </a:rPr>
              <a:t>in each case, pumping on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y</a:t>
            </a:r>
            <a:r>
              <a:rPr lang="en-US" altLang="en-US">
                <a:ea typeface="ヒラギノ角ゴ Pro W3" charset="-128"/>
                <a:sym typeface="Symbol" charset="2"/>
              </a:rPr>
              <a:t> gives a string not in language L.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74758" name="AutoShape 4"/>
          <p:cNvSpPr>
            <a:spLocks/>
          </p:cNvSpPr>
          <p:nvPr/>
        </p:nvSpPr>
        <p:spPr bwMode="auto">
          <a:xfrm rot="-5400000">
            <a:off x="3383756" y="3855244"/>
            <a:ext cx="166688" cy="1295400"/>
          </a:xfrm>
          <a:prstGeom prst="leftBrace">
            <a:avLst>
              <a:gd name="adj1" fmla="val 647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59" name="AutoShape 5"/>
          <p:cNvSpPr>
            <a:spLocks/>
          </p:cNvSpPr>
          <p:nvPr/>
        </p:nvSpPr>
        <p:spPr bwMode="auto">
          <a:xfrm rot="-5400000">
            <a:off x="5098256" y="3512344"/>
            <a:ext cx="166688" cy="1981200"/>
          </a:xfrm>
          <a:prstGeom prst="leftBrace">
            <a:avLst>
              <a:gd name="adj1" fmla="val 990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0" name="AutoShape 6"/>
          <p:cNvSpPr>
            <a:spLocks/>
          </p:cNvSpPr>
          <p:nvPr/>
        </p:nvSpPr>
        <p:spPr bwMode="auto">
          <a:xfrm rot="-5400000">
            <a:off x="6698456" y="3893344"/>
            <a:ext cx="166688" cy="1219200"/>
          </a:xfrm>
          <a:prstGeom prst="leftBrace">
            <a:avLst>
              <a:gd name="adj1" fmla="val 609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1" name="Text Box 7"/>
          <p:cNvSpPr txBox="1">
            <a:spLocks noChangeArrowheads="1"/>
          </p:cNvSpPr>
          <p:nvPr/>
        </p:nvSpPr>
        <p:spPr bwMode="auto">
          <a:xfrm>
            <a:off x="3352800" y="4510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74762" name="Text Box 8"/>
          <p:cNvSpPr txBox="1">
            <a:spLocks noChangeArrowheads="1"/>
          </p:cNvSpPr>
          <p:nvPr/>
        </p:nvSpPr>
        <p:spPr bwMode="auto">
          <a:xfrm>
            <a:off x="5029200" y="4510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74763" name="Text Box 9"/>
          <p:cNvSpPr txBox="1">
            <a:spLocks noChangeArrowheads="1"/>
          </p:cNvSpPr>
          <p:nvPr/>
        </p:nvSpPr>
        <p:spPr bwMode="auto">
          <a:xfrm>
            <a:off x="6629400" y="4510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  <p:sp>
        <p:nvSpPr>
          <p:cNvPr id="74764" name="AutoShape 10"/>
          <p:cNvSpPr>
            <a:spLocks/>
          </p:cNvSpPr>
          <p:nvPr/>
        </p:nvSpPr>
        <p:spPr bwMode="auto">
          <a:xfrm rot="-5400000">
            <a:off x="4069556" y="2178844"/>
            <a:ext cx="166688" cy="26670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5" name="AutoShape 11"/>
          <p:cNvSpPr>
            <a:spLocks/>
          </p:cNvSpPr>
          <p:nvPr/>
        </p:nvSpPr>
        <p:spPr bwMode="auto">
          <a:xfrm rot="-5400000">
            <a:off x="5898356" y="3017044"/>
            <a:ext cx="166688" cy="990600"/>
          </a:xfrm>
          <a:prstGeom prst="leftBrace">
            <a:avLst>
              <a:gd name="adj1" fmla="val 49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6" name="AutoShape 12"/>
          <p:cNvSpPr>
            <a:spLocks/>
          </p:cNvSpPr>
          <p:nvPr/>
        </p:nvSpPr>
        <p:spPr bwMode="auto">
          <a:xfrm rot="-5400000">
            <a:off x="6888956" y="3093244"/>
            <a:ext cx="166688" cy="838200"/>
          </a:xfrm>
          <a:prstGeom prst="leftBrace">
            <a:avLst>
              <a:gd name="adj1" fmla="val 419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7" name="Text Box 13"/>
          <p:cNvSpPr txBox="1">
            <a:spLocks noChangeArrowheads="1"/>
          </p:cNvSpPr>
          <p:nvPr/>
        </p:nvSpPr>
        <p:spPr bwMode="auto">
          <a:xfrm>
            <a:off x="4038600" y="3519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74768" name="Text Box 14"/>
          <p:cNvSpPr txBox="1">
            <a:spLocks noChangeArrowheads="1"/>
          </p:cNvSpPr>
          <p:nvPr/>
        </p:nvSpPr>
        <p:spPr bwMode="auto">
          <a:xfrm>
            <a:off x="5867400" y="3519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74769" name="Text Box 15"/>
          <p:cNvSpPr txBox="1">
            <a:spLocks noChangeArrowheads="1"/>
          </p:cNvSpPr>
          <p:nvPr/>
        </p:nvSpPr>
        <p:spPr bwMode="auto">
          <a:xfrm>
            <a:off x="6858000" y="3519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  <p:sp>
        <p:nvSpPr>
          <p:cNvPr id="74770" name="AutoShape 16"/>
          <p:cNvSpPr>
            <a:spLocks/>
          </p:cNvSpPr>
          <p:nvPr/>
        </p:nvSpPr>
        <p:spPr bwMode="auto">
          <a:xfrm rot="-5400000">
            <a:off x="3193256" y="2064544"/>
            <a:ext cx="242888" cy="990600"/>
          </a:xfrm>
          <a:prstGeom prst="leftBrace">
            <a:avLst>
              <a:gd name="adj1" fmla="val 3398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71" name="AutoShape 17"/>
          <p:cNvSpPr>
            <a:spLocks/>
          </p:cNvSpPr>
          <p:nvPr/>
        </p:nvSpPr>
        <p:spPr bwMode="auto">
          <a:xfrm rot="-5400000">
            <a:off x="3993356" y="2255044"/>
            <a:ext cx="242888" cy="609600"/>
          </a:xfrm>
          <a:prstGeom prst="leftBrace">
            <a:avLst>
              <a:gd name="adj1" fmla="val 209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72" name="AutoShape 18"/>
          <p:cNvSpPr>
            <a:spLocks/>
          </p:cNvSpPr>
          <p:nvPr/>
        </p:nvSpPr>
        <p:spPr bwMode="auto">
          <a:xfrm rot="-5400000">
            <a:off x="5784056" y="1073944"/>
            <a:ext cx="242888" cy="2971800"/>
          </a:xfrm>
          <a:prstGeom prst="leftBrace">
            <a:avLst>
              <a:gd name="adj1" fmla="val 1019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73" name="Text Box 19"/>
          <p:cNvSpPr txBox="1">
            <a:spLocks noChangeArrowheads="1"/>
          </p:cNvSpPr>
          <p:nvPr/>
        </p:nvSpPr>
        <p:spPr bwMode="auto">
          <a:xfrm>
            <a:off x="3200400" y="2605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74774" name="Text Box 20"/>
          <p:cNvSpPr txBox="1">
            <a:spLocks noChangeArrowheads="1"/>
          </p:cNvSpPr>
          <p:nvPr/>
        </p:nvSpPr>
        <p:spPr bwMode="auto">
          <a:xfrm>
            <a:off x="3962400" y="2605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74775" name="Text Box 21"/>
          <p:cNvSpPr txBox="1">
            <a:spLocks noChangeArrowheads="1"/>
          </p:cNvSpPr>
          <p:nvPr/>
        </p:nvSpPr>
        <p:spPr bwMode="auto">
          <a:xfrm>
            <a:off x="5791200" y="2605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8E2CC-9459-6F0D-6DA9-7A2063E2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17134-E59E-B27D-4C29-CE6FD16C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83716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0B42CD-39A8-114B-8F06-45049AEDF16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NFA, FA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⇐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en-US" dirty="0">
                    <a:ea typeface="ヒラギノ角ゴ Pro W3" charset="-128"/>
                  </a:rPr>
                  <a:t>L is recognized by a NFA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implies</a:t>
                </a:r>
                <a:r>
                  <a:rPr lang="en-US" altLang="en-US" dirty="0">
                    <a:ea typeface="ヒラギノ角ゴ Pro W3" charset="-128"/>
                  </a:rPr>
                  <a:t> L is recognized by a FA.</a:t>
                </a:r>
              </a:p>
              <a:p>
                <a:pPr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Proof</a:t>
                </a:r>
                <a:r>
                  <a:rPr lang="en-US" altLang="en-US" dirty="0">
                    <a:ea typeface="ヒラギノ角ゴ Pro W3" charset="-128"/>
                  </a:rPr>
                  <a:t>: we will build a FA that </a:t>
                </a:r>
                <a:r>
                  <a:rPr lang="en-US" altLang="en-US" i="1" dirty="0">
                    <a:ea typeface="ヒラギノ角ゴ Pro W3" charset="-128"/>
                  </a:rPr>
                  <a:t>simulates</a:t>
                </a:r>
                <a:r>
                  <a:rPr lang="en-US" altLang="en-US" dirty="0">
                    <a:ea typeface="ヒラギノ角ゴ Pro W3" charset="-128"/>
                  </a:rPr>
                  <a:t> the NFA (and thus recognizes the same language).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alphabet will be the same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what are the states of the FA?</a:t>
                </a:r>
              </a:p>
            </p:txBody>
          </p:sp>
        </mc:Choice>
        <mc:Fallback xmlns="">
          <p:sp>
            <p:nvSpPr>
              <p:cNvPr id="706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A7493-92DE-28A3-3A5C-4CEAB724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C7B9D-0F4C-281C-D198-1E10B57C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8157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609606-A9E1-9348-9215-91D4DB886C4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Pumping Lemma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44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Theorem: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 = {w: w has an equal # of 0s and 1s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}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is not regular.</a:t>
                </a:r>
              </a:p>
              <a:p>
                <a:pPr marL="609600" indent="-609600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Proof: </a:t>
                </a:r>
              </a:p>
              <a:p>
                <a:pPr marL="990600" lvl="1" indent="-533400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let p be the pumping length for L</a:t>
                </a:r>
              </a:p>
              <a:p>
                <a:pPr marL="990600" lvl="1" indent="-533400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choose w = 0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marL="990600" lvl="1" indent="-53340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000000000…0111111111…1</a:t>
                </a:r>
              </a:p>
              <a:p>
                <a:pPr marL="990600" lvl="1" indent="-533400" algn="ctr" eaLnBrk="1" hangingPunct="1"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marL="990600" lvl="1" indent="-533400" algn="ctr" eaLnBrk="1" hangingPunct="1">
                  <a:lnSpc>
                    <a:spcPct val="90000"/>
                  </a:lnSpc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marL="990600" lvl="1" indent="-533400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xyz, with |y| &gt; 0 and 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p.</a:t>
                </a:r>
              </a:p>
            </p:txBody>
          </p:sp>
        </mc:Choice>
        <mc:Fallback xmlns="">
          <p:sp>
            <p:nvSpPr>
              <p:cNvPr id="444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572000"/>
              </a:xfrm>
              <a:blipFill rotWithShape="0">
                <a:blip r:embed="rId3"/>
                <a:stretch>
                  <a:fillRect l="-1704" t="-280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4420" name="AutoShape 4"/>
          <p:cNvSpPr>
            <a:spLocks/>
          </p:cNvSpPr>
          <p:nvPr/>
        </p:nvSpPr>
        <p:spPr bwMode="auto">
          <a:xfrm rot="-5400000">
            <a:off x="3695700" y="3557588"/>
            <a:ext cx="457200" cy="2209800"/>
          </a:xfrm>
          <a:prstGeom prst="leftBrace">
            <a:avLst>
              <a:gd name="adj1" fmla="val 402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4421" name="AutoShape 5"/>
          <p:cNvSpPr>
            <a:spLocks/>
          </p:cNvSpPr>
          <p:nvPr/>
        </p:nvSpPr>
        <p:spPr bwMode="auto">
          <a:xfrm rot="-5400000">
            <a:off x="6057900" y="3557588"/>
            <a:ext cx="457200" cy="2209800"/>
          </a:xfrm>
          <a:prstGeom prst="leftBrace">
            <a:avLst>
              <a:gd name="adj1" fmla="val 402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3733800" y="481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</a:t>
            </a:r>
          </a:p>
        </p:txBody>
      </p:sp>
      <p:sp>
        <p:nvSpPr>
          <p:cNvPr id="444423" name="Text Box 7"/>
          <p:cNvSpPr txBox="1">
            <a:spLocks noChangeArrowheads="1"/>
          </p:cNvSpPr>
          <p:nvPr/>
        </p:nvSpPr>
        <p:spPr bwMode="auto">
          <a:xfrm>
            <a:off x="6096000" y="481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73E37-91F2-721F-3F11-360DFDA1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DC386-4627-0581-F86D-8FAE6501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5249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/>
      <p:bldP spid="444421" grpId="0" animBg="1"/>
      <p:bldP spid="444422" grpId="0"/>
      <p:bldP spid="4444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EA1518-92E8-A341-A062-4E52DD5A7B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Pumping Lemma Examples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 3 possibilities: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w =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00000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000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0…0111111111…1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altLang="en-US">
              <a:ea typeface="ヒラギノ角ゴ Pro W3" charset="-128"/>
              <a:sym typeface="Symbol" charset="2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w =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000000000…011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11111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11…1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altLang="en-US">
              <a:ea typeface="ヒラギノ角ゴ Pro W3" charset="-128"/>
              <a:sym typeface="Symbol" charset="2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  <a:sym typeface="Symbol" charset="2"/>
              </a:rPr>
              <a:t>w =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000000000…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01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11111111…1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  <a:sym typeface="Symbol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Symbol" charset="2"/>
              </a:rPr>
              <a:t>first 2 cases, pumping on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y</a:t>
            </a:r>
            <a:r>
              <a:rPr lang="en-US" altLang="en-US">
                <a:ea typeface="ヒラギノ角ゴ Pro W3" charset="-128"/>
                <a:sym typeface="Symbol" charset="2"/>
              </a:rPr>
              <a:t> gives a string not in language L; 3</a:t>
            </a:r>
            <a:r>
              <a:rPr lang="en-US" altLang="en-US" baseline="30000">
                <a:ea typeface="ヒラギノ角ゴ Pro W3" charset="-128"/>
                <a:sym typeface="Symbol" charset="2"/>
              </a:rPr>
              <a:t>rd</a:t>
            </a:r>
            <a:r>
              <a:rPr lang="en-US" altLang="en-US">
                <a:ea typeface="ヒラギノ角ゴ Pro W3" charset="-128"/>
                <a:sym typeface="Symbol" charset="2"/>
              </a:rPr>
              <a:t> case a problem!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78854" name="AutoShape 4"/>
          <p:cNvSpPr>
            <a:spLocks/>
          </p:cNvSpPr>
          <p:nvPr/>
        </p:nvSpPr>
        <p:spPr bwMode="auto">
          <a:xfrm rot="-5400000">
            <a:off x="3802856" y="3436144"/>
            <a:ext cx="166688" cy="2133600"/>
          </a:xfrm>
          <a:prstGeom prst="leftBrace">
            <a:avLst>
              <a:gd name="adj1" fmla="val 106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5" name="AutoShape 5"/>
          <p:cNvSpPr>
            <a:spLocks/>
          </p:cNvSpPr>
          <p:nvPr/>
        </p:nvSpPr>
        <p:spPr bwMode="auto">
          <a:xfrm rot="-5400000">
            <a:off x="5060156" y="4312444"/>
            <a:ext cx="166688" cy="381000"/>
          </a:xfrm>
          <a:prstGeom prst="leftBrace">
            <a:avLst>
              <a:gd name="adj1" fmla="val 190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6" name="AutoShape 6"/>
          <p:cNvSpPr>
            <a:spLocks/>
          </p:cNvSpPr>
          <p:nvPr/>
        </p:nvSpPr>
        <p:spPr bwMode="auto">
          <a:xfrm rot="-5400000">
            <a:off x="6279356" y="3474244"/>
            <a:ext cx="166688" cy="2057400"/>
          </a:xfrm>
          <a:prstGeom prst="leftBrace">
            <a:avLst>
              <a:gd name="adj1" fmla="val 1028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7" name="Text Box 7"/>
          <p:cNvSpPr txBox="1">
            <a:spLocks noChangeArrowheads="1"/>
          </p:cNvSpPr>
          <p:nvPr/>
        </p:nvSpPr>
        <p:spPr bwMode="auto">
          <a:xfrm>
            <a:off x="3733800" y="4510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78858" name="Text Box 8"/>
          <p:cNvSpPr txBox="1">
            <a:spLocks noChangeArrowheads="1"/>
          </p:cNvSpPr>
          <p:nvPr/>
        </p:nvSpPr>
        <p:spPr bwMode="auto">
          <a:xfrm>
            <a:off x="5029200" y="4510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78859" name="Text Box 9"/>
          <p:cNvSpPr txBox="1">
            <a:spLocks noChangeArrowheads="1"/>
          </p:cNvSpPr>
          <p:nvPr/>
        </p:nvSpPr>
        <p:spPr bwMode="auto">
          <a:xfrm>
            <a:off x="6248400" y="4510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  <p:sp>
        <p:nvSpPr>
          <p:cNvPr id="78860" name="AutoShape 10"/>
          <p:cNvSpPr>
            <a:spLocks/>
          </p:cNvSpPr>
          <p:nvPr/>
        </p:nvSpPr>
        <p:spPr bwMode="auto">
          <a:xfrm rot="-5400000">
            <a:off x="4069556" y="2178844"/>
            <a:ext cx="166688" cy="26670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1" name="AutoShape 11"/>
          <p:cNvSpPr>
            <a:spLocks/>
          </p:cNvSpPr>
          <p:nvPr/>
        </p:nvSpPr>
        <p:spPr bwMode="auto">
          <a:xfrm rot="-5400000">
            <a:off x="5898356" y="3017044"/>
            <a:ext cx="166688" cy="990600"/>
          </a:xfrm>
          <a:prstGeom prst="leftBrace">
            <a:avLst>
              <a:gd name="adj1" fmla="val 49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2" name="AutoShape 12"/>
          <p:cNvSpPr>
            <a:spLocks/>
          </p:cNvSpPr>
          <p:nvPr/>
        </p:nvSpPr>
        <p:spPr bwMode="auto">
          <a:xfrm rot="-5400000">
            <a:off x="6888956" y="3093244"/>
            <a:ext cx="166688" cy="838200"/>
          </a:xfrm>
          <a:prstGeom prst="leftBrace">
            <a:avLst>
              <a:gd name="adj1" fmla="val 419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3" name="Text Box 13"/>
          <p:cNvSpPr txBox="1">
            <a:spLocks noChangeArrowheads="1"/>
          </p:cNvSpPr>
          <p:nvPr/>
        </p:nvSpPr>
        <p:spPr bwMode="auto">
          <a:xfrm>
            <a:off x="4038600" y="3519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78864" name="Text Box 14"/>
          <p:cNvSpPr txBox="1">
            <a:spLocks noChangeArrowheads="1"/>
          </p:cNvSpPr>
          <p:nvPr/>
        </p:nvSpPr>
        <p:spPr bwMode="auto">
          <a:xfrm>
            <a:off x="5867400" y="3519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78865" name="Text Box 15"/>
          <p:cNvSpPr txBox="1">
            <a:spLocks noChangeArrowheads="1"/>
          </p:cNvSpPr>
          <p:nvPr/>
        </p:nvSpPr>
        <p:spPr bwMode="auto">
          <a:xfrm>
            <a:off x="6858000" y="3519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  <p:sp>
        <p:nvSpPr>
          <p:cNvPr id="78866" name="AutoShape 16"/>
          <p:cNvSpPr>
            <a:spLocks/>
          </p:cNvSpPr>
          <p:nvPr/>
        </p:nvSpPr>
        <p:spPr bwMode="auto">
          <a:xfrm rot="-5400000">
            <a:off x="3193256" y="2064544"/>
            <a:ext cx="242888" cy="990600"/>
          </a:xfrm>
          <a:prstGeom prst="leftBrace">
            <a:avLst>
              <a:gd name="adj1" fmla="val 3398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7" name="AutoShape 17"/>
          <p:cNvSpPr>
            <a:spLocks/>
          </p:cNvSpPr>
          <p:nvPr/>
        </p:nvSpPr>
        <p:spPr bwMode="auto">
          <a:xfrm rot="-5400000">
            <a:off x="3993356" y="2255044"/>
            <a:ext cx="242888" cy="609600"/>
          </a:xfrm>
          <a:prstGeom prst="leftBrace">
            <a:avLst>
              <a:gd name="adj1" fmla="val 209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8" name="AutoShape 18"/>
          <p:cNvSpPr>
            <a:spLocks/>
          </p:cNvSpPr>
          <p:nvPr/>
        </p:nvSpPr>
        <p:spPr bwMode="auto">
          <a:xfrm rot="-5400000">
            <a:off x="5784056" y="1073944"/>
            <a:ext cx="242888" cy="2971800"/>
          </a:xfrm>
          <a:prstGeom prst="leftBrace">
            <a:avLst>
              <a:gd name="adj1" fmla="val 1019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69" name="Text Box 19"/>
          <p:cNvSpPr txBox="1">
            <a:spLocks noChangeArrowheads="1"/>
          </p:cNvSpPr>
          <p:nvPr/>
        </p:nvSpPr>
        <p:spPr bwMode="auto">
          <a:xfrm>
            <a:off x="3200400" y="2605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78870" name="Text Box 20"/>
          <p:cNvSpPr txBox="1">
            <a:spLocks noChangeArrowheads="1"/>
          </p:cNvSpPr>
          <p:nvPr/>
        </p:nvSpPr>
        <p:spPr bwMode="auto">
          <a:xfrm>
            <a:off x="3962400" y="2605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78871" name="Text Box 21"/>
          <p:cNvSpPr txBox="1">
            <a:spLocks noChangeArrowheads="1"/>
          </p:cNvSpPr>
          <p:nvPr/>
        </p:nvSpPr>
        <p:spPr bwMode="auto">
          <a:xfrm>
            <a:off x="5791200" y="2605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8760B-F88E-69B6-9EE1-0D15D056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B8C42-E50F-8D76-2680-EE2DA2A1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4756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6394B2-4FAE-704C-999D-4639FCB8F8C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Pumping Lemma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recall condition 3: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since w = 0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we know more about how it can be divided, and this case cannot arise: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000000000…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11111111…1</a:t>
                </a:r>
              </a:p>
              <a:p>
                <a:pPr lvl="1" algn="ctr" eaLnBrk="1" hangingPunct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so we do get a contradiction.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conclude that L is not regular. </a:t>
                </a:r>
              </a:p>
            </p:txBody>
          </p:sp>
        </mc:Choice>
        <mc:Fallback xmlns="">
          <p:sp>
            <p:nvSpPr>
              <p:cNvPr id="809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02" name="AutoShape 4"/>
          <p:cNvSpPr>
            <a:spLocks/>
          </p:cNvSpPr>
          <p:nvPr/>
        </p:nvSpPr>
        <p:spPr bwMode="auto">
          <a:xfrm rot="-5400000">
            <a:off x="3802856" y="2521744"/>
            <a:ext cx="166688" cy="2133600"/>
          </a:xfrm>
          <a:prstGeom prst="leftBrace">
            <a:avLst>
              <a:gd name="adj1" fmla="val 106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903" name="AutoShape 5"/>
          <p:cNvSpPr>
            <a:spLocks/>
          </p:cNvSpPr>
          <p:nvPr/>
        </p:nvSpPr>
        <p:spPr bwMode="auto">
          <a:xfrm rot="-5400000">
            <a:off x="5060156" y="3398044"/>
            <a:ext cx="166688" cy="381000"/>
          </a:xfrm>
          <a:prstGeom prst="leftBrace">
            <a:avLst>
              <a:gd name="adj1" fmla="val 190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904" name="AutoShape 6"/>
          <p:cNvSpPr>
            <a:spLocks/>
          </p:cNvSpPr>
          <p:nvPr/>
        </p:nvSpPr>
        <p:spPr bwMode="auto">
          <a:xfrm rot="-5400000">
            <a:off x="6279356" y="2559844"/>
            <a:ext cx="166688" cy="2057400"/>
          </a:xfrm>
          <a:prstGeom prst="leftBrace">
            <a:avLst>
              <a:gd name="adj1" fmla="val 1028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905" name="Text Box 7"/>
          <p:cNvSpPr txBox="1">
            <a:spLocks noChangeArrowheads="1"/>
          </p:cNvSpPr>
          <p:nvPr/>
        </p:nvSpPr>
        <p:spPr bwMode="auto">
          <a:xfrm>
            <a:off x="3733800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80906" name="Text Box 8"/>
          <p:cNvSpPr txBox="1">
            <a:spLocks noChangeArrowheads="1"/>
          </p:cNvSpPr>
          <p:nvPr/>
        </p:nvSpPr>
        <p:spPr bwMode="auto">
          <a:xfrm>
            <a:off x="5029200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80907" name="Text Box 9"/>
          <p:cNvSpPr txBox="1">
            <a:spLocks noChangeArrowheads="1"/>
          </p:cNvSpPr>
          <p:nvPr/>
        </p:nvSpPr>
        <p:spPr bwMode="auto">
          <a:xfrm>
            <a:off x="6248400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B6C52-9797-6A5E-21C4-8E6531F0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1D802-42FC-7982-FB18-7058665D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679699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14, 2025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3-4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7B1870-2CE7-3649-8401-2C59C61FCF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Pumping Lemma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94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Theorem: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 = {0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j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&gt; j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}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is not regular.</a:t>
                </a:r>
              </a:p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Proof: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let p be the pumping length for L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choose w = 0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p+1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000000000…01111111…1</a:t>
                </a:r>
              </a:p>
              <a:p>
                <a:pPr lvl="1" algn="ctr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algn="ctr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xyz, with |y| &gt; 0 and 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p.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89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9476" name="AutoShape 4"/>
          <p:cNvSpPr>
            <a:spLocks/>
          </p:cNvSpPr>
          <p:nvPr/>
        </p:nvSpPr>
        <p:spPr bwMode="auto">
          <a:xfrm rot="-5400000">
            <a:off x="3924300" y="3328988"/>
            <a:ext cx="457200" cy="2209800"/>
          </a:xfrm>
          <a:prstGeom prst="leftBrace">
            <a:avLst>
              <a:gd name="adj1" fmla="val 402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9477" name="AutoShape 5"/>
          <p:cNvSpPr>
            <a:spLocks/>
          </p:cNvSpPr>
          <p:nvPr/>
        </p:nvSpPr>
        <p:spPr bwMode="auto">
          <a:xfrm rot="-5400000">
            <a:off x="6012656" y="3512344"/>
            <a:ext cx="471488" cy="1828800"/>
          </a:xfrm>
          <a:prstGeom prst="leftBrace">
            <a:avLst>
              <a:gd name="adj1" fmla="val 323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9478" name="Text Box 6"/>
          <p:cNvSpPr txBox="1">
            <a:spLocks noChangeArrowheads="1"/>
          </p:cNvSpPr>
          <p:nvPr/>
        </p:nvSpPr>
        <p:spPr bwMode="auto">
          <a:xfrm>
            <a:off x="3810000" y="45862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p+1</a:t>
            </a:r>
          </a:p>
        </p:txBody>
      </p:sp>
      <p:sp>
        <p:nvSpPr>
          <p:cNvPr id="489479" name="Text Box 7"/>
          <p:cNvSpPr txBox="1">
            <a:spLocks noChangeArrowheads="1"/>
          </p:cNvSpPr>
          <p:nvPr/>
        </p:nvSpPr>
        <p:spPr bwMode="auto">
          <a:xfrm>
            <a:off x="6096000" y="4575175"/>
            <a:ext cx="377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02140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6" grpId="0" animBg="1"/>
      <p:bldP spid="489477" grpId="0" animBg="1"/>
      <p:bldP spid="489478" grpId="0"/>
      <p:bldP spid="48947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14, 2025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3-4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7EE791-360D-7F43-B12C-34243AD204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Pumping Lemma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990600" lvl="1" indent="-533400" eaLnBrk="1" hangingPunct="1"/>
                <a:r>
                  <a:rPr lang="en-US" altLang="en-US" dirty="0">
                    <a:ea typeface="ヒラギノ角ゴ Pro W3" charset="-128"/>
                  </a:rPr>
                  <a:t> 1 possibility:</a:t>
                </a:r>
              </a:p>
              <a:p>
                <a:pPr marL="990600" lvl="1" indent="-533400"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00000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000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0…0111111111…1</a:t>
                </a:r>
              </a:p>
              <a:p>
                <a:pPr marL="990600" lvl="1" indent="-533400" algn="ctr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marL="990600" lvl="1" indent="-533400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pumping on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y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gives strings in the language (?)</a:t>
                </a:r>
              </a:p>
              <a:p>
                <a:pPr marL="990600" lvl="1" indent="-533400" eaLnBrk="1" hangingPunct="1"/>
                <a:r>
                  <a:rPr lang="en-US" altLang="en-US" dirty="0">
                    <a:ea typeface="ヒラギノ角ゴ Pro W3" charset="-128"/>
                  </a:rPr>
                  <a:t>this seems like a problem…</a:t>
                </a:r>
              </a:p>
              <a:p>
                <a:pPr marL="990600" lvl="1" indent="-533400" eaLnBrk="1" hangingPunct="1"/>
                <a:r>
                  <a:rPr lang="en-US" altLang="en-US" dirty="0">
                    <a:ea typeface="ヒラギノ角ゴ Pro W3" charset="-128"/>
                  </a:rPr>
                  <a:t>Lemma states that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for every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≥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</a:p>
              <a:p>
                <a:pPr marL="990600" lvl="1" indent="-533400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not in L. So L not regular.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marL="990600" lvl="1" indent="-533400" eaLnBrk="1" hangingPunct="1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91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1524" name="AutoShape 4"/>
          <p:cNvSpPr>
            <a:spLocks/>
          </p:cNvSpPr>
          <p:nvPr/>
        </p:nvSpPr>
        <p:spPr bwMode="auto">
          <a:xfrm rot="-5400000">
            <a:off x="3193256" y="2140744"/>
            <a:ext cx="242888" cy="990600"/>
          </a:xfrm>
          <a:prstGeom prst="leftBrace">
            <a:avLst>
              <a:gd name="adj1" fmla="val 3398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25" name="AutoShape 5"/>
          <p:cNvSpPr>
            <a:spLocks/>
          </p:cNvSpPr>
          <p:nvPr/>
        </p:nvSpPr>
        <p:spPr bwMode="auto">
          <a:xfrm rot="-5400000">
            <a:off x="3993356" y="2331244"/>
            <a:ext cx="242888" cy="609600"/>
          </a:xfrm>
          <a:prstGeom prst="leftBrace">
            <a:avLst>
              <a:gd name="adj1" fmla="val 209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26" name="AutoShape 6"/>
          <p:cNvSpPr>
            <a:spLocks/>
          </p:cNvSpPr>
          <p:nvPr/>
        </p:nvSpPr>
        <p:spPr bwMode="auto">
          <a:xfrm rot="-5400000">
            <a:off x="5784056" y="1150144"/>
            <a:ext cx="242888" cy="2971800"/>
          </a:xfrm>
          <a:prstGeom prst="leftBrace">
            <a:avLst>
              <a:gd name="adj1" fmla="val 1019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27" name="Text Box 7"/>
          <p:cNvSpPr txBox="1">
            <a:spLocks noChangeArrowheads="1"/>
          </p:cNvSpPr>
          <p:nvPr/>
        </p:nvSpPr>
        <p:spPr bwMode="auto">
          <a:xfrm>
            <a:off x="3200400" y="268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491528" name="Text Box 8"/>
          <p:cNvSpPr txBox="1">
            <a:spLocks noChangeArrowheads="1"/>
          </p:cNvSpPr>
          <p:nvPr/>
        </p:nvSpPr>
        <p:spPr bwMode="auto">
          <a:xfrm>
            <a:off x="3962400" y="268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491529" name="Text Box 9"/>
          <p:cNvSpPr txBox="1">
            <a:spLocks noChangeArrowheads="1"/>
          </p:cNvSpPr>
          <p:nvPr/>
        </p:nvSpPr>
        <p:spPr bwMode="auto">
          <a:xfrm>
            <a:off x="5791200" y="268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0627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animBg="1"/>
      <p:bldP spid="491525" grpId="0" animBg="1"/>
      <p:bldP spid="491526" grpId="0" animBg="1"/>
      <p:bldP spid="491527" grpId="0"/>
      <p:bldP spid="491528" grpId="0"/>
      <p:bldP spid="4915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76130-01C3-CB41-A1D8-2E0800D3EE1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NFA, FA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5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560638"/>
                <a:ext cx="8229600" cy="3687762"/>
              </a:xfrm>
            </p:spPr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given NFA		M =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(Q,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F)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construct FA		M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=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(Q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q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F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same alphabet: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endParaRPr lang="en-US" altLang="ja-JP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states are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subsets</a:t>
                </a:r>
                <a:r>
                  <a:rPr lang="en-US" altLang="en-US" dirty="0">
                    <a:ea typeface="ヒラギノ角ゴ Pro W3" charset="-128"/>
                  </a:rPr>
                  <a:t> of M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s states: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n-US" altLang="en-US" dirty="0">
                    <a:solidFill>
                      <a:schemeClr val="accent2"/>
                    </a:solidFill>
                    <a:latin typeface="Lucida Calligraphy" charset="0"/>
                    <a:ea typeface="Lucida Calligraphy" charset="0"/>
                    <a:cs typeface="Lucida Calligraphy" charset="0"/>
                    <a:sym typeface="Symbol" charset="2"/>
                  </a:rPr>
                  <a:t>P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Q)</a:t>
                </a:r>
                <a:r>
                  <a:rPr lang="en-US" altLang="ja-JP" dirty="0">
                    <a:ea typeface="ヒラギノ角ゴ Pro W3" charset="-128"/>
                  </a:rPr>
                  <a:t> </a:t>
                </a:r>
              </a:p>
              <a:p>
                <a:pPr lvl="1" eaLnBrk="1" hangingPunct="1"/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if we are in state R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Q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and we read symbol  a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l-GR" altLang="ja-JP" dirty="0">
                    <a:ea typeface="ヒラギノ角ゴ Pro W3" charset="-128"/>
                  </a:rPr>
                  <a:t>Σ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, what is the new state?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66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560638"/>
                <a:ext cx="8229600" cy="3687762"/>
              </a:xfrm>
              <a:blipFill rotWithShape="0">
                <a:blip r:embed="rId3"/>
                <a:stretch>
                  <a:fillRect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10" name="Oval 4"/>
          <p:cNvSpPr>
            <a:spLocks noChangeArrowheads="1"/>
          </p:cNvSpPr>
          <p:nvPr/>
        </p:nvSpPr>
        <p:spPr bwMode="auto">
          <a:xfrm>
            <a:off x="20574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2711" name="AutoShape 5"/>
          <p:cNvCxnSpPr>
            <a:cxnSpLocks noChangeShapeType="1"/>
            <a:endCxn id="72710" idx="2"/>
          </p:cNvCxnSpPr>
          <p:nvPr/>
        </p:nvCxnSpPr>
        <p:spPr bwMode="auto">
          <a:xfrm>
            <a:off x="1447800" y="1752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2" name="Oval 6"/>
          <p:cNvSpPr>
            <a:spLocks noChangeArrowheads="1"/>
          </p:cNvSpPr>
          <p:nvPr/>
        </p:nvSpPr>
        <p:spPr bwMode="auto">
          <a:xfrm>
            <a:off x="34290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3" name="Oval 7"/>
          <p:cNvSpPr>
            <a:spLocks noChangeArrowheads="1"/>
          </p:cNvSpPr>
          <p:nvPr/>
        </p:nvSpPr>
        <p:spPr bwMode="auto">
          <a:xfrm>
            <a:off x="48006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4" name="Oval 8"/>
          <p:cNvSpPr>
            <a:spLocks noChangeArrowheads="1"/>
          </p:cNvSpPr>
          <p:nvPr/>
        </p:nvSpPr>
        <p:spPr bwMode="auto">
          <a:xfrm>
            <a:off x="6172200" y="1447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2715" name="AutoShape 9"/>
          <p:cNvCxnSpPr>
            <a:cxnSpLocks noChangeShapeType="1"/>
            <a:stCxn id="72710" idx="6"/>
            <a:endCxn id="72712" idx="2"/>
          </p:cNvCxnSpPr>
          <p:nvPr/>
        </p:nvCxnSpPr>
        <p:spPr bwMode="auto">
          <a:xfrm>
            <a:off x="2743200" y="17907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6" name="AutoShape 10"/>
          <p:cNvCxnSpPr>
            <a:cxnSpLocks noChangeShapeType="1"/>
            <a:stCxn id="72712" idx="6"/>
            <a:endCxn id="72713" idx="2"/>
          </p:cNvCxnSpPr>
          <p:nvPr/>
        </p:nvCxnSpPr>
        <p:spPr bwMode="auto">
          <a:xfrm>
            <a:off x="4114800" y="17907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7" name="AutoShape 11"/>
          <p:cNvCxnSpPr>
            <a:cxnSpLocks noChangeShapeType="1"/>
            <a:stCxn id="72713" idx="6"/>
            <a:endCxn id="72714" idx="2"/>
          </p:cNvCxnSpPr>
          <p:nvPr/>
        </p:nvCxnSpPr>
        <p:spPr bwMode="auto">
          <a:xfrm>
            <a:off x="5486400" y="1790700"/>
            <a:ext cx="657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8" name="AutoShape 12"/>
          <p:cNvCxnSpPr>
            <a:cxnSpLocks noChangeShapeType="1"/>
            <a:stCxn id="72710" idx="3"/>
            <a:endCxn id="72710" idx="4"/>
          </p:cNvCxnSpPr>
          <p:nvPr/>
        </p:nvCxnSpPr>
        <p:spPr bwMode="auto">
          <a:xfrm rot="16200000" flipH="1">
            <a:off x="2228851" y="1962150"/>
            <a:ext cx="100012" cy="242887"/>
          </a:xfrm>
          <a:prstGeom prst="curvedConnector3">
            <a:avLst>
              <a:gd name="adj1" fmla="val 488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9" name="AutoShape 13"/>
          <p:cNvCxnSpPr>
            <a:cxnSpLocks noChangeShapeType="1"/>
            <a:stCxn id="72714" idx="3"/>
            <a:endCxn id="72714" idx="4"/>
          </p:cNvCxnSpPr>
          <p:nvPr/>
        </p:nvCxnSpPr>
        <p:spPr bwMode="auto">
          <a:xfrm rot="16200000" flipH="1">
            <a:off x="6343651" y="1990725"/>
            <a:ext cx="100012" cy="242887"/>
          </a:xfrm>
          <a:prstGeom prst="curvedConnector3">
            <a:avLst>
              <a:gd name="adj1" fmla="val 50475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0" name="Text Box 14"/>
          <p:cNvSpPr txBox="1">
            <a:spLocks noChangeArrowheads="1"/>
          </p:cNvSpPr>
          <p:nvPr/>
        </p:nvSpPr>
        <p:spPr bwMode="auto">
          <a:xfrm>
            <a:off x="4191000" y="144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</a:t>
            </a:r>
            <a:r>
              <a:rPr lang="el-GR" altLang="en-US" sz="1800"/>
              <a:t>ε</a:t>
            </a:r>
          </a:p>
        </p:txBody>
      </p:sp>
      <p:sp>
        <p:nvSpPr>
          <p:cNvPr id="72721" name="Text Box 15"/>
          <p:cNvSpPr txBox="1">
            <a:spLocks noChangeArrowheads="1"/>
          </p:cNvSpPr>
          <p:nvPr/>
        </p:nvSpPr>
        <p:spPr bwMode="auto">
          <a:xfrm>
            <a:off x="2895600" y="144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72722" name="Text Box 16"/>
          <p:cNvSpPr txBox="1">
            <a:spLocks noChangeArrowheads="1"/>
          </p:cNvSpPr>
          <p:nvPr/>
        </p:nvSpPr>
        <p:spPr bwMode="auto">
          <a:xfrm>
            <a:off x="5638800" y="144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72723" name="Text Box 17"/>
          <p:cNvSpPr txBox="1">
            <a:spLocks noChangeArrowheads="1"/>
          </p:cNvSpPr>
          <p:nvPr/>
        </p:nvSpPr>
        <p:spPr bwMode="auto">
          <a:xfrm>
            <a:off x="2362200" y="2224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72724" name="Text Box 18"/>
          <p:cNvSpPr txBox="1">
            <a:spLocks noChangeArrowheads="1"/>
          </p:cNvSpPr>
          <p:nvPr/>
        </p:nvSpPr>
        <p:spPr bwMode="auto">
          <a:xfrm>
            <a:off x="5791200" y="213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38BB4-F10C-AC3D-611B-03DB7CF1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6037F-9D2F-374D-5836-5A9EC028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85319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F9D7D5-E036-AD4B-9C24-82B3226DCAC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NFA, FA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560638"/>
                <a:ext cx="8229600" cy="3687762"/>
              </a:xfrm>
            </p:spPr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given NFA		M =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(Q,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F)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construct FA		M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=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(Q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q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F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</a:p>
              <a:p>
                <a:pPr lvl="1" eaLnBrk="1" hangingPunct="1"/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/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new transition </a:t>
                </a:r>
                <a:r>
                  <a:rPr lang="en-US" altLang="en-US" dirty="0" err="1">
                    <a:ea typeface="ヒラギノ角ゴ Pro W3" charset="-128"/>
                  </a:rPr>
                  <a:t>fn</a:t>
                </a:r>
                <a:r>
                  <a:rPr lang="en-US" altLang="en-US" dirty="0">
                    <a:ea typeface="ヒラギノ角ゴ Pro W3" charset="-128"/>
                  </a:rPr>
                  <a:t>:  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(R, a)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∪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𝑟</m:t>
                        </m:r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∈</m:t>
                        </m:r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𝑅</m:t>
                        </m:r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ヒラギノ角ゴ Pro W3" charset="-128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E(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(r, a))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 </a:t>
                </a:r>
                <a:r>
                  <a:rPr lang="en-US" altLang="en-US" dirty="0">
                    <a:ea typeface="ヒラギノ角ゴ Pro W3" charset="-128"/>
                  </a:rPr>
                  <a:t>=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all nodes reachable from R by following an </a:t>
                </a:r>
              </a:p>
              <a:p>
                <a:pPr lvl="1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a-transition, and then 0 or more </a:t>
                </a:r>
                <a:r>
                  <a:rPr lang="el-GR" altLang="en-US" dirty="0"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-transitions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686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560638"/>
                <a:ext cx="8229600" cy="3687762"/>
              </a:xfrm>
              <a:blipFill>
                <a:blip r:embed="rId3"/>
                <a:stretch>
                  <a:fillRect t="-1712" b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58" name="Oval 4"/>
          <p:cNvSpPr>
            <a:spLocks noChangeArrowheads="1"/>
          </p:cNvSpPr>
          <p:nvPr/>
        </p:nvSpPr>
        <p:spPr bwMode="auto">
          <a:xfrm>
            <a:off x="20574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4759" name="AutoShape 5"/>
          <p:cNvCxnSpPr>
            <a:cxnSpLocks noChangeShapeType="1"/>
            <a:endCxn id="74758" idx="2"/>
          </p:cNvCxnSpPr>
          <p:nvPr/>
        </p:nvCxnSpPr>
        <p:spPr bwMode="auto">
          <a:xfrm>
            <a:off x="1447800" y="1752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0" name="Oval 6"/>
          <p:cNvSpPr>
            <a:spLocks noChangeArrowheads="1"/>
          </p:cNvSpPr>
          <p:nvPr/>
        </p:nvSpPr>
        <p:spPr bwMode="auto">
          <a:xfrm>
            <a:off x="34290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1" name="Oval 7"/>
          <p:cNvSpPr>
            <a:spLocks noChangeArrowheads="1"/>
          </p:cNvSpPr>
          <p:nvPr/>
        </p:nvSpPr>
        <p:spPr bwMode="auto">
          <a:xfrm>
            <a:off x="48006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2" name="Oval 8"/>
          <p:cNvSpPr>
            <a:spLocks noChangeArrowheads="1"/>
          </p:cNvSpPr>
          <p:nvPr/>
        </p:nvSpPr>
        <p:spPr bwMode="auto">
          <a:xfrm>
            <a:off x="6172200" y="1447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4763" name="AutoShape 9"/>
          <p:cNvCxnSpPr>
            <a:cxnSpLocks noChangeShapeType="1"/>
            <a:stCxn id="74758" idx="6"/>
            <a:endCxn id="74760" idx="2"/>
          </p:cNvCxnSpPr>
          <p:nvPr/>
        </p:nvCxnSpPr>
        <p:spPr bwMode="auto">
          <a:xfrm>
            <a:off x="2743200" y="17907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4" name="AutoShape 10"/>
          <p:cNvCxnSpPr>
            <a:cxnSpLocks noChangeShapeType="1"/>
            <a:stCxn id="74760" idx="6"/>
            <a:endCxn id="74761" idx="2"/>
          </p:cNvCxnSpPr>
          <p:nvPr/>
        </p:nvCxnSpPr>
        <p:spPr bwMode="auto">
          <a:xfrm>
            <a:off x="4114800" y="17907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5" name="AutoShape 11"/>
          <p:cNvCxnSpPr>
            <a:cxnSpLocks noChangeShapeType="1"/>
            <a:stCxn id="74761" idx="6"/>
            <a:endCxn id="74762" idx="2"/>
          </p:cNvCxnSpPr>
          <p:nvPr/>
        </p:nvCxnSpPr>
        <p:spPr bwMode="auto">
          <a:xfrm>
            <a:off x="5486400" y="1790700"/>
            <a:ext cx="657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6" name="AutoShape 12"/>
          <p:cNvCxnSpPr>
            <a:cxnSpLocks noChangeShapeType="1"/>
            <a:stCxn id="74758" idx="3"/>
            <a:endCxn id="74758" idx="4"/>
          </p:cNvCxnSpPr>
          <p:nvPr/>
        </p:nvCxnSpPr>
        <p:spPr bwMode="auto">
          <a:xfrm rot="16200000" flipH="1">
            <a:off x="2228851" y="1962150"/>
            <a:ext cx="100012" cy="242887"/>
          </a:xfrm>
          <a:prstGeom prst="curvedConnector3">
            <a:avLst>
              <a:gd name="adj1" fmla="val 488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7" name="AutoShape 13"/>
          <p:cNvCxnSpPr>
            <a:cxnSpLocks noChangeShapeType="1"/>
            <a:stCxn id="74762" idx="3"/>
            <a:endCxn id="74762" idx="4"/>
          </p:cNvCxnSpPr>
          <p:nvPr/>
        </p:nvCxnSpPr>
        <p:spPr bwMode="auto">
          <a:xfrm rot="16200000" flipH="1">
            <a:off x="6343651" y="1990725"/>
            <a:ext cx="100012" cy="242887"/>
          </a:xfrm>
          <a:prstGeom prst="curvedConnector3">
            <a:avLst>
              <a:gd name="adj1" fmla="val 50475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8" name="Text Box 14"/>
          <p:cNvSpPr txBox="1">
            <a:spLocks noChangeArrowheads="1"/>
          </p:cNvSpPr>
          <p:nvPr/>
        </p:nvSpPr>
        <p:spPr bwMode="auto">
          <a:xfrm>
            <a:off x="4191000" y="144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</a:t>
            </a:r>
            <a:r>
              <a:rPr lang="el-GR" altLang="en-US" sz="1800"/>
              <a:t>ε</a:t>
            </a:r>
          </a:p>
        </p:txBody>
      </p:sp>
      <p:sp>
        <p:nvSpPr>
          <p:cNvPr id="74769" name="Text Box 15"/>
          <p:cNvSpPr txBox="1">
            <a:spLocks noChangeArrowheads="1"/>
          </p:cNvSpPr>
          <p:nvPr/>
        </p:nvSpPr>
        <p:spPr bwMode="auto">
          <a:xfrm>
            <a:off x="2895600" y="144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74770" name="Text Box 16"/>
          <p:cNvSpPr txBox="1">
            <a:spLocks noChangeArrowheads="1"/>
          </p:cNvSpPr>
          <p:nvPr/>
        </p:nvSpPr>
        <p:spPr bwMode="auto">
          <a:xfrm>
            <a:off x="5638800" y="144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74771" name="Text Box 17"/>
          <p:cNvSpPr txBox="1">
            <a:spLocks noChangeArrowheads="1"/>
          </p:cNvSpPr>
          <p:nvPr/>
        </p:nvSpPr>
        <p:spPr bwMode="auto">
          <a:xfrm>
            <a:off x="2362200" y="2224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74772" name="Text Box 18"/>
          <p:cNvSpPr txBox="1">
            <a:spLocks noChangeArrowheads="1"/>
          </p:cNvSpPr>
          <p:nvPr/>
        </p:nvSpPr>
        <p:spPr bwMode="auto">
          <a:xfrm>
            <a:off x="5791200" y="213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870A07-BBB7-9F54-B074-A1CE63254B5F}"/>
                  </a:ext>
                </a:extLst>
              </p:cNvPr>
              <p:cNvSpPr txBox="1"/>
              <p:nvPr/>
            </p:nvSpPr>
            <p:spPr>
              <a:xfrm>
                <a:off x="688588" y="3643313"/>
                <a:ext cx="7922012" cy="95410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742950" lvl="1" indent="-285750" algn="ctr" eaLnBrk="1" hangingPunct="1">
                  <a:spcBef>
                    <a:spcPct val="20000"/>
                  </a:spcBef>
                </a:pPr>
                <a:r>
                  <a:rPr lang="en-US" altLang="en-US" sz="2800" kern="0" dirty="0">
                    <a:solidFill>
                      <a:srgbClr val="FF0000"/>
                    </a:solidFill>
                    <a:latin typeface="Arial"/>
                    <a:ea typeface="ヒラギノ角ゴ Pro W3" charset="-128"/>
                  </a:rPr>
                  <a:t>Helpful </a:t>
                </a:r>
                <a:r>
                  <a:rPr lang="en-US" altLang="en-US" sz="2800" kern="0" dirty="0" err="1">
                    <a:solidFill>
                      <a:srgbClr val="FF0000"/>
                    </a:solidFill>
                    <a:latin typeface="Arial"/>
                    <a:ea typeface="ヒラギノ角ゴ Pro W3" charset="-128"/>
                  </a:rPr>
                  <a:t>def</a:t>
                </a:r>
                <a:r>
                  <a:rPr lang="ja-JP" altLang="en-US" sz="2800" kern="0" dirty="0">
                    <a:solidFill>
                      <a:srgbClr val="FF0000"/>
                    </a:solidFill>
                    <a:latin typeface="Arial"/>
                    <a:ea typeface="ヒラギノ角ゴ Pro W3" charset="-128"/>
                  </a:rPr>
                  <a:t>’</a:t>
                </a:r>
                <a:r>
                  <a:rPr lang="en-US" altLang="ja-JP" sz="2800" kern="0" dirty="0">
                    <a:solidFill>
                      <a:srgbClr val="FF0000"/>
                    </a:solidFill>
                    <a:latin typeface="Arial"/>
                    <a:ea typeface="ヒラギノ角ゴ Pro W3" charset="-128"/>
                  </a:rPr>
                  <a:t>n:</a:t>
                </a:r>
                <a:r>
                  <a:rPr lang="en-US" altLang="ja-JP" sz="2800" kern="0" dirty="0">
                    <a:solidFill>
                      <a:srgbClr val="000000"/>
                    </a:solidFill>
                    <a:latin typeface="Arial"/>
                    <a:ea typeface="ヒラギノ角ゴ Pro W3" charset="-128"/>
                  </a:rPr>
                  <a:t> E(S) = {q </a:t>
                </a:r>
                <a14:m>
                  <m:oMath xmlns:m="http://schemas.openxmlformats.org/officeDocument/2006/math">
                    <m:r>
                      <a:rPr lang="en-US" altLang="ja-JP" sz="2800" i="1" kern="0">
                        <a:solidFill>
                          <a:srgbClr val="000000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ja-JP" sz="2800" kern="0" dirty="0">
                    <a:solidFill>
                      <a:srgbClr val="000000"/>
                    </a:solidFill>
                    <a:latin typeface="Arial"/>
                    <a:ea typeface="ヒラギノ角ゴ Pro W3" charset="-128"/>
                  </a:rPr>
                  <a:t>Q : q reachable from S by traveling along 0 or more </a:t>
                </a:r>
                <a:r>
                  <a:rPr lang="el-GR" altLang="ja-JP" sz="2800" kern="0" dirty="0">
                    <a:solidFill>
                      <a:srgbClr val="000000"/>
                    </a:solidFill>
                    <a:latin typeface="Arial"/>
                    <a:ea typeface="ヒラギノ角ゴ Pro W3" charset="-128"/>
                  </a:rPr>
                  <a:t>ε</a:t>
                </a:r>
                <a:r>
                  <a:rPr lang="en-US" altLang="ja-JP" sz="2800" kern="0" dirty="0">
                    <a:solidFill>
                      <a:srgbClr val="000000"/>
                    </a:solidFill>
                    <a:latin typeface="Arial"/>
                    <a:ea typeface="ヒラギノ角ゴ Pro W3" charset="-128"/>
                  </a:rPr>
                  <a:t>-transitions}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870A07-BBB7-9F54-B074-A1CE63254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88" y="3643313"/>
                <a:ext cx="7922012" cy="954107"/>
              </a:xfrm>
              <a:prstGeom prst="rect">
                <a:avLst/>
              </a:prstGeom>
              <a:blipFill>
                <a:blip r:embed="rId4"/>
                <a:stretch>
                  <a:fillRect t="-6494" r="-2552" b="-1558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B1011-0055-A021-ED5F-488AC0FD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A63D3-13E1-6F71-19D7-B774D5A5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0705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CCCCB3-C938-264B-AB2A-5BF0A9A2BB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NFA, FA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6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560638"/>
                <a:ext cx="8229600" cy="3535362"/>
              </a:xfrm>
            </p:spPr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given NFA		M =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(Q,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F)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construct FA		M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=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(Q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q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 F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</a:p>
              <a:p>
                <a:pPr lvl="1" eaLnBrk="1" hangingPunct="1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new start state: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= E({q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})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new accept states: 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= {R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: R contains an accept state of M)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70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560638"/>
                <a:ext cx="8229600" cy="3535362"/>
              </a:xfrm>
              <a:blipFill rotWithShape="0">
                <a:blip r:embed="rId3"/>
                <a:stretch>
                  <a:fillRect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06" name="Oval 4"/>
          <p:cNvSpPr>
            <a:spLocks noChangeArrowheads="1"/>
          </p:cNvSpPr>
          <p:nvPr/>
        </p:nvSpPr>
        <p:spPr bwMode="auto">
          <a:xfrm>
            <a:off x="20574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6807" name="AutoShape 5"/>
          <p:cNvCxnSpPr>
            <a:cxnSpLocks noChangeShapeType="1"/>
            <a:endCxn id="76806" idx="2"/>
          </p:cNvCxnSpPr>
          <p:nvPr/>
        </p:nvCxnSpPr>
        <p:spPr bwMode="auto">
          <a:xfrm>
            <a:off x="1447800" y="1752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08" name="Oval 6"/>
          <p:cNvSpPr>
            <a:spLocks noChangeArrowheads="1"/>
          </p:cNvSpPr>
          <p:nvPr/>
        </p:nvSpPr>
        <p:spPr bwMode="auto">
          <a:xfrm>
            <a:off x="34290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6809" name="Oval 7"/>
          <p:cNvSpPr>
            <a:spLocks noChangeArrowheads="1"/>
          </p:cNvSpPr>
          <p:nvPr/>
        </p:nvSpPr>
        <p:spPr bwMode="auto">
          <a:xfrm>
            <a:off x="4800600" y="14478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6810" name="Oval 8"/>
          <p:cNvSpPr>
            <a:spLocks noChangeArrowheads="1"/>
          </p:cNvSpPr>
          <p:nvPr/>
        </p:nvSpPr>
        <p:spPr bwMode="auto">
          <a:xfrm>
            <a:off x="6172200" y="1447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6811" name="AutoShape 9"/>
          <p:cNvCxnSpPr>
            <a:cxnSpLocks noChangeShapeType="1"/>
            <a:stCxn id="76806" idx="6"/>
            <a:endCxn id="76808" idx="2"/>
          </p:cNvCxnSpPr>
          <p:nvPr/>
        </p:nvCxnSpPr>
        <p:spPr bwMode="auto">
          <a:xfrm>
            <a:off x="2743200" y="17907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2" name="AutoShape 10"/>
          <p:cNvCxnSpPr>
            <a:cxnSpLocks noChangeShapeType="1"/>
            <a:stCxn id="76808" idx="6"/>
            <a:endCxn id="76809" idx="2"/>
          </p:cNvCxnSpPr>
          <p:nvPr/>
        </p:nvCxnSpPr>
        <p:spPr bwMode="auto">
          <a:xfrm>
            <a:off x="4114800" y="17907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3" name="AutoShape 11"/>
          <p:cNvCxnSpPr>
            <a:cxnSpLocks noChangeShapeType="1"/>
            <a:stCxn id="76809" idx="6"/>
            <a:endCxn id="76810" idx="2"/>
          </p:cNvCxnSpPr>
          <p:nvPr/>
        </p:nvCxnSpPr>
        <p:spPr bwMode="auto">
          <a:xfrm>
            <a:off x="5486400" y="1790700"/>
            <a:ext cx="657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4" name="AutoShape 12"/>
          <p:cNvCxnSpPr>
            <a:cxnSpLocks noChangeShapeType="1"/>
            <a:stCxn id="76806" idx="3"/>
            <a:endCxn id="76806" idx="4"/>
          </p:cNvCxnSpPr>
          <p:nvPr/>
        </p:nvCxnSpPr>
        <p:spPr bwMode="auto">
          <a:xfrm rot="16200000" flipH="1">
            <a:off x="2228851" y="1962150"/>
            <a:ext cx="100012" cy="242887"/>
          </a:xfrm>
          <a:prstGeom prst="curvedConnector3">
            <a:avLst>
              <a:gd name="adj1" fmla="val 488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5" name="AutoShape 13"/>
          <p:cNvCxnSpPr>
            <a:cxnSpLocks noChangeShapeType="1"/>
            <a:stCxn id="76810" idx="3"/>
            <a:endCxn id="76810" idx="4"/>
          </p:cNvCxnSpPr>
          <p:nvPr/>
        </p:nvCxnSpPr>
        <p:spPr bwMode="auto">
          <a:xfrm rot="16200000" flipH="1">
            <a:off x="6343651" y="1990725"/>
            <a:ext cx="100012" cy="242887"/>
          </a:xfrm>
          <a:prstGeom prst="curvedConnector3">
            <a:avLst>
              <a:gd name="adj1" fmla="val 50475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6" name="Text Box 14"/>
          <p:cNvSpPr txBox="1">
            <a:spLocks noChangeArrowheads="1"/>
          </p:cNvSpPr>
          <p:nvPr/>
        </p:nvSpPr>
        <p:spPr bwMode="auto">
          <a:xfrm>
            <a:off x="4191000" y="144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</a:t>
            </a:r>
            <a:r>
              <a:rPr lang="el-GR" altLang="en-US" sz="1800"/>
              <a:t>ε</a:t>
            </a:r>
          </a:p>
        </p:txBody>
      </p:sp>
      <p:sp>
        <p:nvSpPr>
          <p:cNvPr id="76817" name="Text Box 15"/>
          <p:cNvSpPr txBox="1">
            <a:spLocks noChangeArrowheads="1"/>
          </p:cNvSpPr>
          <p:nvPr/>
        </p:nvSpPr>
        <p:spPr bwMode="auto">
          <a:xfrm>
            <a:off x="2895600" y="144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76818" name="Text Box 16"/>
          <p:cNvSpPr txBox="1">
            <a:spLocks noChangeArrowheads="1"/>
          </p:cNvSpPr>
          <p:nvPr/>
        </p:nvSpPr>
        <p:spPr bwMode="auto">
          <a:xfrm>
            <a:off x="5638800" y="144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76819" name="Text Box 17"/>
          <p:cNvSpPr txBox="1">
            <a:spLocks noChangeArrowheads="1"/>
          </p:cNvSpPr>
          <p:nvPr/>
        </p:nvSpPr>
        <p:spPr bwMode="auto">
          <a:xfrm>
            <a:off x="2362200" y="2224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76820" name="Text Box 18"/>
          <p:cNvSpPr txBox="1">
            <a:spLocks noChangeArrowheads="1"/>
          </p:cNvSpPr>
          <p:nvPr/>
        </p:nvSpPr>
        <p:spPr bwMode="auto">
          <a:xfrm>
            <a:off x="5791200" y="2133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15B34-3D6F-E386-812A-D5F2C52A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71275-EFE1-2E42-39C8-999BE0A8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3875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654362-AC32-0640-AAA6-3D5E706E2B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NFA, FA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We have proved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⇐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by construction. </a:t>
                </a:r>
              </a:p>
              <a:p>
                <a:pPr lvl="1" eaLnBrk="1" hangingPunct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Formally we should also prove that the construction works, by induction on the number of steps of the computation.</a:t>
                </a:r>
              </a:p>
              <a:p>
                <a:pPr lvl="1" eaLnBrk="1" hangingPunct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at each step, the state of the FA M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is exactly the set of 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reachable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states of the NFA M…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788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3EC06-A7B0-2FB5-2116-598C068B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592B0-DA64-8B8F-7F06-98A82205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115402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357F88-B123-314B-8E4E-36F61ACEFB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So far…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: the set of  languages recognized by NFA is closed under union, concatenation, and star. 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: a language L is recognized by a FA if and only if L is recognized by a NFA.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ea typeface="ヒラギノ角ゴ Pro W3" charset="-128"/>
              </a:rPr>
              <a:t>Theorem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: the set of  languages recognized by FA is closed under union, concatenation, and star.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35A87-FE0B-A970-B210-8C50E674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14,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62703-2DDC-73F9-46A2-ED860DBBA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3-4</a:t>
            </a:r>
          </a:p>
        </p:txBody>
      </p:sp>
    </p:spTree>
    <p:extLst>
      <p:ext uri="{BB962C8B-B14F-4D97-AF65-F5344CB8AC3E}">
        <p14:creationId xmlns:p14="http://schemas.microsoft.com/office/powerpoint/2010/main" val="3622529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9494</TotalTime>
  <Words>3003</Words>
  <Application>Microsoft Macintosh PowerPoint</Application>
  <PresentationFormat>On-screen Show (4:3)</PresentationFormat>
  <Paragraphs>572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Cambria Math</vt:lpstr>
      <vt:lpstr>Lucida Calligraphy</vt:lpstr>
      <vt:lpstr>Symbol</vt:lpstr>
      <vt:lpstr>ヒラギノ角ゴ Pro W3</vt:lpstr>
      <vt:lpstr>Default Design</vt:lpstr>
      <vt:lpstr>CS21  Decidability and Tractability</vt:lpstr>
      <vt:lpstr>NFA, FA equivalence</vt:lpstr>
      <vt:lpstr>NFA, FA equivalence</vt:lpstr>
      <vt:lpstr>NFA, FA equivalence</vt:lpstr>
      <vt:lpstr>NFA, FA equivalence</vt:lpstr>
      <vt:lpstr>NFA, FA equivalence</vt:lpstr>
      <vt:lpstr>NFA, FA equivalence</vt:lpstr>
      <vt:lpstr>NFA, FA equivalence</vt:lpstr>
      <vt:lpstr>So far…</vt:lpstr>
      <vt:lpstr>Next…</vt:lpstr>
      <vt:lpstr>Regular expressions</vt:lpstr>
      <vt:lpstr>Regular expressions</vt:lpstr>
      <vt:lpstr>Some examples</vt:lpstr>
      <vt:lpstr>Manipulating regular expressions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Regular expressions and FA</vt:lpstr>
      <vt:lpstr>Limits on the power of FA</vt:lpstr>
      <vt:lpstr>Limits on the power of FA</vt:lpstr>
      <vt:lpstr>Limits on the power of FA</vt:lpstr>
      <vt:lpstr>Non-regular languages</vt:lpstr>
      <vt:lpstr>Non-regular languages</vt:lpstr>
      <vt:lpstr>Pumping Lemma Examples</vt:lpstr>
      <vt:lpstr>Pumping Lemma Examples</vt:lpstr>
      <vt:lpstr>Pumping Lemma Examples</vt:lpstr>
      <vt:lpstr>Pumping Lemma Examples</vt:lpstr>
      <vt:lpstr>Pumping Lemma Examples</vt:lpstr>
      <vt:lpstr>Pumping Lemma Examples</vt:lpstr>
      <vt:lpstr>Pumping Lemma Examples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91</cp:revision>
  <cp:lastPrinted>2024-01-03T22:27:21Z</cp:lastPrinted>
  <dcterms:created xsi:type="dcterms:W3CDTF">2003-12-29T17:56:05Z</dcterms:created>
  <dcterms:modified xsi:type="dcterms:W3CDTF">2025-01-15T04:26:07Z</dcterms:modified>
</cp:coreProperties>
</file>