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660" r:id="rId3"/>
    <p:sldId id="661" r:id="rId4"/>
    <p:sldId id="662" r:id="rId5"/>
    <p:sldId id="663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8" r:id="rId21"/>
    <p:sldId id="67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354"/>
  </p:normalViewPr>
  <p:slideViewPr>
    <p:cSldViewPr>
      <p:cViewPr varScale="1">
        <p:scale>
          <a:sx n="120" d="100"/>
          <a:sy n="120" d="100"/>
        </p:scale>
        <p:origin x="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BB2B551-F29B-AA4D-8951-803A1FAD2BE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213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12FEB26-8141-8348-B8FD-7CBD528D8619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922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8CFAD8A-6BA6-F247-99B8-A13C7AF85FB2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2425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8162831D-91CF-2940-AE27-FE09EACCC3E3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440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B59DFD2-E128-D44C-8E87-60E8467B07F0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9424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CBC9F81-F434-144B-9630-BF01206605EA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292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E40441D-3E18-C247-AC0B-91F321AF7491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679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DAC62B88-EF1E-A745-A7C7-0445ADA2F98B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79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50FAD0E8-89A5-D743-A210-421C5736B352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3479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B31A04-6390-D043-A7DE-4B0CE24606C1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721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B4E88BA-E53A-444C-9720-406F9C3093B9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15834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31FAB8C-3F63-AB49-8381-BA8A9880DDF9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382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242D5AF-39AF-CD40-86A7-E3F9F76002C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14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97C3BF0-ED46-A744-B955-6D9F833E9C3C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033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DEF7147-8493-6E48-8FC7-0753BD35AEA0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3498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BD66A6F4-638D-1642-A659-A065C1CF1CA7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19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8FCE7D5-8FCC-EE49-A0C6-404C04B3E4A1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632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D10D2EF-4747-524D-AF9B-7AAD5985D4A2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360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D267760-ED60-C24D-A498-5C1454E7128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7335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B1AA45-ABCE-6E46-B07E-240447263C35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230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28,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23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48" name="Rectangle 1554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6037" y="739978"/>
            <a:ext cx="4001197" cy="300414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CS21 </a:t>
            </a:r>
            <a:br>
              <a:rPr lang="en-US" altLang="en-US"/>
            </a:br>
            <a:r>
              <a:rPr lang="en-US" altLang="en-US"/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6036" y="3836197"/>
            <a:ext cx="4001198" cy="218921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/>
              <a:t>Lecture 23</a:t>
            </a:r>
          </a:p>
          <a:p>
            <a:pPr eaLnBrk="1" hangingPunct="1"/>
            <a:r>
              <a:rPr lang="en-US" altLang="en-US"/>
              <a:t>February 28, 2024</a:t>
            </a:r>
          </a:p>
        </p:txBody>
      </p:sp>
      <p:sp>
        <p:nvSpPr>
          <p:cNvPr id="15550" name="Freeform: Shape 1554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1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52" name="Freeform: Shape 1555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61789" y="0"/>
            <a:ext cx="1303050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54" name="Freeform: Shape 1555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56" name="Freeform: Shape 1555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558" name="Freeform: Shape 1555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73320" y="5717906"/>
            <a:ext cx="1328707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key and lock with eye and keyhole&#10;&#10;Description automatically generated">
            <a:extLst>
              <a:ext uri="{FF2B5EF4-FFF2-40B4-BE49-F238E27FC236}">
                <a16:creationId xmlns:a16="http://schemas.microsoft.com/office/drawing/2014/main" id="{5EE449D4-0139-0ECC-EDEC-B7BB37B764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2" b="3"/>
          <a:stretch/>
        </p:blipFill>
        <p:spPr>
          <a:xfrm>
            <a:off x="473880" y="598720"/>
            <a:ext cx="3883686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560" name="Freeform: Shape 1555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390384" y="6258756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B5F6D5-C6D8-9A4A-B8ED-00B8BCC4FD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44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tx1"/>
                    </a:solidFill>
                  </a:rPr>
                  <a:t>coNP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844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5987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0">
            <a:blip r:embed="rId4"/>
            <a:stretch>
              <a:fillRect l="-1852" t="-2830" r="-81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7646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504B3F9-135E-DD48-ADF3-501A0BEBD6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PRIMES in NP</a:t>
            </a:r>
            <a:endParaRPr lang="en-US" altLang="en-US" b="1" u="sng"/>
          </a:p>
        </p:txBody>
      </p:sp>
      <p:sp>
        <p:nvSpPr>
          <p:cNvPr id="136192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0">
            <a:blip r:embed="rId3"/>
            <a:stretch>
              <a:fillRect l="-1852" t="-2830" b="-498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44549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E2FC5-46A8-D44F-9FD5-7DFDB7D03D0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Picture of the way we believe things are:</a:t>
            </a:r>
          </a:p>
        </p:txBody>
      </p:sp>
      <p:sp>
        <p:nvSpPr>
          <p:cNvPr id="39942" name="Oval 4"/>
          <p:cNvSpPr>
            <a:spLocks noChangeArrowheads="1"/>
          </p:cNvSpPr>
          <p:nvPr/>
        </p:nvSpPr>
        <p:spPr bwMode="auto">
          <a:xfrm>
            <a:off x="2590800" y="3124200"/>
            <a:ext cx="4495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6477000" y="3048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39944" name="AutoShape 6"/>
          <p:cNvCxnSpPr>
            <a:cxnSpLocks noChangeShapeType="1"/>
            <a:stCxn id="39943" idx="2"/>
            <a:endCxn id="39942" idx="6"/>
          </p:cNvCxnSpPr>
          <p:nvPr/>
        </p:nvCxnSpPr>
        <p:spPr bwMode="auto">
          <a:xfrm rot="5400000">
            <a:off x="7154862" y="3802063"/>
            <a:ext cx="320675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6503" name="Oval 7"/>
          <p:cNvSpPr>
            <a:spLocks noChangeArrowheads="1"/>
          </p:cNvSpPr>
          <p:nvPr/>
        </p:nvSpPr>
        <p:spPr bwMode="auto">
          <a:xfrm rot="309908">
            <a:off x="2590800" y="35814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86504" name="Text Box 8"/>
          <p:cNvSpPr txBox="1">
            <a:spLocks noChangeArrowheads="1"/>
          </p:cNvSpPr>
          <p:nvPr/>
        </p:nvSpPr>
        <p:spPr bwMode="auto">
          <a:xfrm>
            <a:off x="6172200" y="5257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NP</a:t>
            </a:r>
          </a:p>
        </p:txBody>
      </p:sp>
      <p:cxnSp>
        <p:nvCxnSpPr>
          <p:cNvPr id="1386505" name="AutoShape 9"/>
          <p:cNvCxnSpPr>
            <a:cxnSpLocks noChangeShapeType="1"/>
            <a:stCxn id="1386504" idx="0"/>
            <a:endCxn id="1386503" idx="6"/>
          </p:cNvCxnSpPr>
          <p:nvPr/>
        </p:nvCxnSpPr>
        <p:spPr bwMode="auto">
          <a:xfrm rot="5400000" flipH="1">
            <a:off x="6058694" y="4077494"/>
            <a:ext cx="8493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48" name="Oval 10"/>
          <p:cNvSpPr>
            <a:spLocks noChangeArrowheads="1"/>
          </p:cNvSpPr>
          <p:nvPr/>
        </p:nvSpPr>
        <p:spPr bwMode="auto">
          <a:xfrm>
            <a:off x="2590800" y="3276600"/>
            <a:ext cx="3657600" cy="1828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9949" name="Text Box 11"/>
          <p:cNvSpPr txBox="1">
            <a:spLocks noChangeArrowheads="1"/>
          </p:cNvSpPr>
          <p:nvPr/>
        </p:nvSpPr>
        <p:spPr bwMode="auto">
          <a:xfrm>
            <a:off x="2133600" y="5029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39950" name="Oval 12"/>
          <p:cNvSpPr>
            <a:spLocks noChangeArrowheads="1"/>
          </p:cNvSpPr>
          <p:nvPr/>
        </p:nvSpPr>
        <p:spPr bwMode="auto">
          <a:xfrm>
            <a:off x="2590800" y="3733800"/>
            <a:ext cx="20574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9951" name="AutoShape 13"/>
          <p:cNvCxnSpPr>
            <a:cxnSpLocks noChangeShapeType="1"/>
            <a:stCxn id="39949" idx="3"/>
            <a:endCxn id="39950" idx="5"/>
          </p:cNvCxnSpPr>
          <p:nvPr/>
        </p:nvCxnSpPr>
        <p:spPr bwMode="auto">
          <a:xfrm flipV="1">
            <a:off x="2667000" y="4540250"/>
            <a:ext cx="1679575" cy="717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952" name="Text Box 14"/>
          <p:cNvSpPr txBox="1">
            <a:spLocks noChangeArrowheads="1"/>
          </p:cNvSpPr>
          <p:nvPr/>
        </p:nvSpPr>
        <p:spPr bwMode="auto">
          <a:xfrm>
            <a:off x="5334000" y="2362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EXP</a:t>
            </a:r>
          </a:p>
        </p:txBody>
      </p:sp>
      <p:cxnSp>
        <p:nvCxnSpPr>
          <p:cNvPr id="39953" name="AutoShape 15"/>
          <p:cNvCxnSpPr>
            <a:cxnSpLocks noChangeShapeType="1"/>
            <a:stCxn id="39952" idx="3"/>
            <a:endCxn id="39948" idx="7"/>
          </p:cNvCxnSpPr>
          <p:nvPr/>
        </p:nvCxnSpPr>
        <p:spPr bwMode="auto">
          <a:xfrm flipH="1">
            <a:off x="5713413" y="2590800"/>
            <a:ext cx="534987" cy="928688"/>
          </a:xfrm>
          <a:prstGeom prst="curvedConnector4">
            <a:avLst>
              <a:gd name="adj1" fmla="val -42731"/>
              <a:gd name="adj2" fmla="val 4923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6512" name="Text Box 16"/>
          <p:cNvSpPr txBox="1">
            <a:spLocks noChangeArrowheads="1"/>
          </p:cNvSpPr>
          <p:nvPr/>
        </p:nvSpPr>
        <p:spPr bwMode="auto">
          <a:xfrm>
            <a:off x="5943600" y="2362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coNP</a:t>
            </a:r>
          </a:p>
        </p:txBody>
      </p:sp>
      <p:sp>
        <p:nvSpPr>
          <p:cNvPr id="1386513" name="Oval 17"/>
          <p:cNvSpPr>
            <a:spLocks noChangeArrowheads="1"/>
          </p:cNvSpPr>
          <p:nvPr/>
        </p:nvSpPr>
        <p:spPr bwMode="auto">
          <a:xfrm rot="21290092" flipV="1">
            <a:off x="2590800" y="34290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86514" name="AutoShape 18"/>
          <p:cNvCxnSpPr>
            <a:cxnSpLocks noChangeShapeType="1"/>
            <a:stCxn id="1386512" idx="2"/>
            <a:endCxn id="1386513" idx="6"/>
          </p:cNvCxnSpPr>
          <p:nvPr/>
        </p:nvCxnSpPr>
        <p:spPr bwMode="auto">
          <a:xfrm rot="5400000">
            <a:off x="5792787" y="2754313"/>
            <a:ext cx="1152525" cy="1282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86515" name="Text Box 19"/>
              <p:cNvSpPr txBox="1">
                <a:spLocks noChangeArrowheads="1"/>
              </p:cNvSpPr>
              <p:nvPr/>
            </p:nvSpPr>
            <p:spPr bwMode="auto">
              <a:xfrm>
                <a:off x="3733800" y="5562600"/>
                <a:ext cx="2133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chemeClr val="accent2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sz="240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chemeClr val="accent2"/>
                    </a:solidFill>
                  </a:rPr>
                  <a:t>coNP</a:t>
                </a:r>
                <a:endParaRPr lang="en-US" alt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8651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5562600"/>
                <a:ext cx="21336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33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6516" name="AutoShape 20"/>
          <p:cNvCxnSpPr>
            <a:cxnSpLocks noChangeShapeType="1"/>
            <a:stCxn id="1386515" idx="0"/>
          </p:cNvCxnSpPr>
          <p:nvPr/>
        </p:nvCxnSpPr>
        <p:spPr bwMode="auto">
          <a:xfrm rot="5400000" flipH="1" flipV="1">
            <a:off x="4210844" y="4780756"/>
            <a:ext cx="1371600" cy="1920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86517" name="Oval 21"/>
          <p:cNvSpPr>
            <a:spLocks noChangeArrowheads="1"/>
          </p:cNvSpPr>
          <p:nvPr/>
        </p:nvSpPr>
        <p:spPr bwMode="auto">
          <a:xfrm>
            <a:off x="52578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86518" name="Text Box 22"/>
          <p:cNvSpPr txBox="1">
            <a:spLocks noChangeArrowheads="1"/>
          </p:cNvSpPr>
          <p:nvPr/>
        </p:nvSpPr>
        <p:spPr bwMode="auto">
          <a:xfrm>
            <a:off x="914400" y="2406650"/>
            <a:ext cx="3505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</a:rPr>
              <a:t>(decision version of ) FACTORING</a:t>
            </a:r>
          </a:p>
        </p:txBody>
      </p:sp>
      <p:cxnSp>
        <p:nvCxnSpPr>
          <p:cNvPr id="1386519" name="AutoShape 23"/>
          <p:cNvCxnSpPr>
            <a:cxnSpLocks noChangeShapeType="1"/>
            <a:stCxn id="1386518" idx="2"/>
            <a:endCxn id="1386517" idx="1"/>
          </p:cNvCxnSpPr>
          <p:nvPr/>
        </p:nvCxnSpPr>
        <p:spPr bwMode="auto">
          <a:xfrm rot="16200000" flipH="1">
            <a:off x="3581400" y="2438400"/>
            <a:ext cx="773113" cy="2601913"/>
          </a:xfrm>
          <a:prstGeom prst="curvedConnector3">
            <a:avLst>
              <a:gd name="adj1" fmla="val 3860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6432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503" grpId="0" animBg="1"/>
      <p:bldP spid="1386504" grpId="0"/>
      <p:bldP spid="1386512" grpId="0"/>
      <p:bldP spid="1386513" grpId="0" animBg="1"/>
      <p:bldP spid="1386515" grpId="0"/>
      <p:bldP spid="1386517" grpId="0" animBg="1"/>
      <p:bldP spid="13865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0BDF54-5DE7-8643-9A69-BBAD790781D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Space complexity</a:t>
            </a:r>
          </a:p>
        </p:txBody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Definition</a:t>
            </a:r>
            <a:r>
              <a:rPr lang="en-US" altLang="en-US"/>
              <a:t>: the </a:t>
            </a:r>
            <a:r>
              <a:rPr lang="en-US" altLang="en-US">
                <a:solidFill>
                  <a:srgbClr val="FF0000"/>
                </a:solidFill>
              </a:rPr>
              <a:t>space complexity</a:t>
            </a:r>
            <a:r>
              <a:rPr lang="en-US" altLang="en-US"/>
              <a:t> of a TM M is a function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f: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altLang="en-US">
                <a:solidFill>
                  <a:schemeClr val="accent2"/>
                </a:solidFill>
              </a:rPr>
              <a:t> 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→ </a:t>
            </a:r>
            <a:r>
              <a:rPr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Arial" charset="0"/>
                <a:cs typeface="Arial" charset="0"/>
              </a:rPr>
              <a:t>N</a:t>
            </a:r>
          </a:p>
          <a:p>
            <a:pPr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where f(n) is the maximum number of tape cells M scans on any input of length n.</a:t>
            </a:r>
          </a:p>
          <a:p>
            <a:pPr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  <a:p>
            <a:r>
              <a:rPr lang="en-US" altLang="en-US">
                <a:ea typeface="Arial" charset="0"/>
                <a:cs typeface="Arial" charset="0"/>
              </a:rPr>
              <a:t>“M uses space f(n),” “M is a f(n) space TM”</a:t>
            </a:r>
          </a:p>
        </p:txBody>
      </p:sp>
    </p:spTree>
    <p:extLst>
      <p:ext uri="{BB962C8B-B14F-4D97-AF65-F5344CB8AC3E}">
        <p14:creationId xmlns:p14="http://schemas.microsoft.com/office/powerpoint/2010/main" val="170149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605C60B-0C8F-994A-85B6-33296FF872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03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endParaRPr lang="en-US" altLang="en-US" b="1" u="sng" dirty="0"/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SPACE(t(n))</a:t>
                </a:r>
                <a:r>
                  <a:rPr lang="en-US" altLang="en-US" dirty="0"/>
                  <a:t> = {L : there exists a TM M that decides L in space O(t(n))}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PSPACE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SPACE(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endParaRPr lang="en-US" altLang="en-US" dirty="0"/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4403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733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66E627-CE17-5D4B-B037-85C514DECA7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/>
              <a:t>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26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4419600"/>
                <a:ext cx="8229600" cy="1706563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NP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PSPACE, </a:t>
                </a:r>
                <a:r>
                  <a:rPr lang="en-US" altLang="en-US" dirty="0" err="1">
                    <a:sym typeface="Symbol" charset="2"/>
                  </a:rPr>
                  <a:t>coNP</a:t>
                </a:r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PSPACE (proof?)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PSPACE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 (proof?)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containments believed to be proper</a:t>
                </a:r>
              </a:p>
            </p:txBody>
          </p:sp>
        </mc:Choice>
        <mc:Fallback xmlns="">
          <p:sp>
            <p:nvSpPr>
              <p:cNvPr id="13926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4419600"/>
                <a:ext cx="8229600" cy="1706563"/>
              </a:xfrm>
              <a:blipFill rotWithShape="0">
                <a:blip r:embed="rId3"/>
                <a:stretch>
                  <a:fillRect l="-1704" t="-7500" r="-1185"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92644" name="Text Box 4"/>
          <p:cNvSpPr txBox="1">
            <a:spLocks noChangeArrowheads="1"/>
          </p:cNvSpPr>
          <p:nvPr/>
        </p:nvSpPr>
        <p:spPr bwMode="auto">
          <a:xfrm>
            <a:off x="6324600" y="1219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PSPACE</a:t>
            </a:r>
          </a:p>
        </p:txBody>
      </p:sp>
      <p:cxnSp>
        <p:nvCxnSpPr>
          <p:cNvPr id="1392645" name="AutoShape 5"/>
          <p:cNvCxnSpPr>
            <a:cxnSpLocks noChangeShapeType="1"/>
            <a:stCxn id="1392644" idx="2"/>
            <a:endCxn id="1392661" idx="6"/>
          </p:cNvCxnSpPr>
          <p:nvPr/>
        </p:nvCxnSpPr>
        <p:spPr bwMode="auto">
          <a:xfrm rot="5400000">
            <a:off x="5727700" y="1231900"/>
            <a:ext cx="1219200" cy="2108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88" name="Oval 6"/>
          <p:cNvSpPr>
            <a:spLocks noChangeArrowheads="1"/>
          </p:cNvSpPr>
          <p:nvPr/>
        </p:nvSpPr>
        <p:spPr bwMode="auto">
          <a:xfrm rot="309908">
            <a:off x="1600200" y="22860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089" name="Text Box 7"/>
          <p:cNvSpPr txBox="1">
            <a:spLocks noChangeArrowheads="1"/>
          </p:cNvSpPr>
          <p:nvPr/>
        </p:nvSpPr>
        <p:spPr bwMode="auto">
          <a:xfrm>
            <a:off x="5410200" y="38100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NP</a:t>
            </a:r>
          </a:p>
        </p:txBody>
      </p:sp>
      <p:cxnSp>
        <p:nvCxnSpPr>
          <p:cNvPr id="46090" name="AutoShape 8"/>
          <p:cNvCxnSpPr>
            <a:cxnSpLocks noChangeShapeType="1"/>
            <a:stCxn id="46089" idx="0"/>
            <a:endCxn id="46088" idx="6"/>
          </p:cNvCxnSpPr>
          <p:nvPr/>
        </p:nvCxnSpPr>
        <p:spPr bwMode="auto">
          <a:xfrm rot="5400000" flipH="1">
            <a:off x="5258594" y="2591594"/>
            <a:ext cx="696912" cy="17399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1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46092" name="Oval 10"/>
          <p:cNvSpPr>
            <a:spLocks noChangeArrowheads="1"/>
          </p:cNvSpPr>
          <p:nvPr/>
        </p:nvSpPr>
        <p:spPr bwMode="auto">
          <a:xfrm>
            <a:off x="1600200" y="2438400"/>
            <a:ext cx="20574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3" name="AutoShape 11"/>
          <p:cNvCxnSpPr>
            <a:cxnSpLocks noChangeShapeType="1"/>
            <a:stCxn id="46091" idx="3"/>
            <a:endCxn id="46092" idx="5"/>
          </p:cNvCxnSpPr>
          <p:nvPr/>
        </p:nvCxnSpPr>
        <p:spPr bwMode="auto">
          <a:xfrm flipV="1">
            <a:off x="1676400" y="3244850"/>
            <a:ext cx="1679575" cy="717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4" name="Text Box 12"/>
          <p:cNvSpPr txBox="1">
            <a:spLocks noChangeArrowheads="1"/>
          </p:cNvSpPr>
          <p:nvPr/>
        </p:nvSpPr>
        <p:spPr bwMode="auto">
          <a:xfrm>
            <a:off x="3276600" y="11430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EXP</a:t>
            </a:r>
          </a:p>
        </p:txBody>
      </p:sp>
      <p:cxnSp>
        <p:nvCxnSpPr>
          <p:cNvPr id="46095" name="AutoShape 13"/>
          <p:cNvCxnSpPr>
            <a:cxnSpLocks noChangeShapeType="1"/>
            <a:stCxn id="46094" idx="3"/>
            <a:endCxn id="46102" idx="7"/>
          </p:cNvCxnSpPr>
          <p:nvPr/>
        </p:nvCxnSpPr>
        <p:spPr bwMode="auto">
          <a:xfrm>
            <a:off x="4191000" y="1371600"/>
            <a:ext cx="1246188" cy="74453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6" name="Text Box 14"/>
          <p:cNvSpPr txBox="1">
            <a:spLocks noChangeArrowheads="1"/>
          </p:cNvSpPr>
          <p:nvPr/>
        </p:nvSpPr>
        <p:spPr bwMode="auto">
          <a:xfrm>
            <a:off x="4953000" y="1066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coNP</a:t>
            </a:r>
          </a:p>
        </p:txBody>
      </p:sp>
      <p:sp>
        <p:nvSpPr>
          <p:cNvPr id="46097" name="Oval 15"/>
          <p:cNvSpPr>
            <a:spLocks noChangeArrowheads="1"/>
          </p:cNvSpPr>
          <p:nvPr/>
        </p:nvSpPr>
        <p:spPr bwMode="auto">
          <a:xfrm rot="21290092" flipV="1">
            <a:off x="1600200" y="21336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46098" name="AutoShape 16"/>
          <p:cNvCxnSpPr>
            <a:cxnSpLocks noChangeShapeType="1"/>
            <a:stCxn id="46096" idx="2"/>
            <a:endCxn id="46097" idx="6"/>
          </p:cNvCxnSpPr>
          <p:nvPr/>
        </p:nvCxnSpPr>
        <p:spPr bwMode="auto">
          <a:xfrm rot="5400000">
            <a:off x="4802187" y="1458913"/>
            <a:ext cx="1152525" cy="1282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099" name="Oval 17"/>
          <p:cNvSpPr>
            <a:spLocks noChangeArrowheads="1"/>
          </p:cNvSpPr>
          <p:nvPr/>
        </p:nvSpPr>
        <p:spPr bwMode="auto">
          <a:xfrm>
            <a:off x="1600200" y="1600200"/>
            <a:ext cx="5257800" cy="25908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6100" name="Text Box 18"/>
          <p:cNvSpPr txBox="1">
            <a:spLocks noChangeArrowheads="1"/>
          </p:cNvSpPr>
          <p:nvPr/>
        </p:nvSpPr>
        <p:spPr bwMode="auto">
          <a:xfrm>
            <a:off x="6477000" y="30480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46101" name="AutoShape 19"/>
          <p:cNvCxnSpPr>
            <a:cxnSpLocks noChangeShapeType="1"/>
            <a:stCxn id="46100" idx="0"/>
            <a:endCxn id="46099" idx="6"/>
          </p:cNvCxnSpPr>
          <p:nvPr/>
        </p:nvCxnSpPr>
        <p:spPr bwMode="auto">
          <a:xfrm rot="5400000" flipH="1">
            <a:off x="7137400" y="2641600"/>
            <a:ext cx="152400" cy="660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102" name="Oval 20"/>
          <p:cNvSpPr>
            <a:spLocks noChangeArrowheads="1"/>
          </p:cNvSpPr>
          <p:nvPr/>
        </p:nvSpPr>
        <p:spPr bwMode="auto">
          <a:xfrm>
            <a:off x="1600200" y="1828800"/>
            <a:ext cx="4495800" cy="21336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92661" name="Oval 21"/>
          <p:cNvSpPr>
            <a:spLocks noChangeArrowheads="1"/>
          </p:cNvSpPr>
          <p:nvPr/>
        </p:nvSpPr>
        <p:spPr bwMode="auto">
          <a:xfrm>
            <a:off x="1600200" y="1981200"/>
            <a:ext cx="3657600" cy="18288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62973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44" grpId="0"/>
      <p:bldP spid="139266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B0A88E-684B-7E4E-AE8D-C91A5520A6C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469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PSPACE-complete problem:</a:t>
                </a:r>
                <a:endParaRPr lang="en-US" altLang="en-US" sz="2800" dirty="0"/>
              </a:p>
              <a:p>
                <a:r>
                  <a:rPr lang="en-US" altLang="en-US" dirty="0"/>
                  <a:t>Quantified Satisfiability: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QSAT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3-CNF, and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5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) }</a:t>
                </a:r>
              </a:p>
              <a:p>
                <a:endParaRPr lang="en-US" altLang="en-US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  <a:p>
                <a:r>
                  <a:rPr lang="en-US" altLang="en-US" dirty="0">
                    <a:ea typeface="Arial" charset="0"/>
                    <a:cs typeface="Arial" charset="0"/>
                  </a:rPr>
                  <a:t>example: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= (x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  <a:ea typeface="Arial" charset="0"/>
                        <a:cs typeface="Arial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  <a:ea typeface="Arial" charset="0"/>
                        <a:cs typeface="Arial" charset="0"/>
                      </a:rPr>
                      <m:t>∨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 x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Arial" charset="0"/>
                        <a:cs typeface="Arial" charset="0"/>
                      </a:rPr>
                      <m:t>∨</m:t>
                    </m:r>
                    <m:r>
                      <a:rPr lang="en-US" altLang="en-US" b="0" i="1" dirty="0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charset="0"/>
                        <a:ea typeface="Arial" charset="0"/>
                        <a:cs typeface="Arial" charset="0"/>
                      </a:rPr>
                      <m:t>∨</m:t>
                    </m:r>
                    <m:r>
                      <a:rPr lang="en-US" altLang="en-US" i="1" dirty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	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φ?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	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YES: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=T; if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=T, set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=F; if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=F, set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3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=T </a:t>
                </a:r>
              </a:p>
            </p:txBody>
          </p:sp>
        </mc:Choice>
        <mc:Fallback xmlns="">
          <p:sp>
            <p:nvSpPr>
              <p:cNvPr id="13946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2822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5A9E2D-E4F0-AB47-BB12-A5D11AE27AB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673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A PSPACE-complete problem</a:t>
                </a:r>
                <a:r>
                  <a:rPr lang="en-US" altLang="en-US" sz="2800" dirty="0"/>
                  <a:t>:</a:t>
                </a:r>
              </a:p>
              <a:p>
                <a:r>
                  <a:rPr lang="en-US" altLang="en-US" dirty="0"/>
                  <a:t>Quantified Satisfiability: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QSAT = {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: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 is a 3-CNF, and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5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n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l-GR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(x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x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, … </a:t>
                </a:r>
                <a:r>
                  <a:rPr lang="en-US" altLang="en-US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n</a:t>
                </a:r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</a:rPr>
                  <a:t>) }</a:t>
                </a:r>
              </a:p>
              <a:p>
                <a:endParaRPr lang="en-US" altLang="en-US" dirty="0">
                  <a:solidFill>
                    <a:schemeClr val="accent2"/>
                  </a:solidFill>
                  <a:ea typeface="Arial" charset="0"/>
                  <a:cs typeface="Arial" charset="0"/>
                </a:endParaRPr>
              </a:p>
              <a:p>
                <a:r>
                  <a:rPr lang="en-US" altLang="en-US" dirty="0">
                    <a:ea typeface="Arial" charset="0"/>
                    <a:cs typeface="Arial" charset="0"/>
                  </a:rPr>
                  <a:t>example: </a:t>
                </a:r>
                <a:r>
                  <a:rPr lang="el-GR" altLang="en-US" dirty="0">
                    <a:ea typeface="Arial" charset="0"/>
                    <a:cs typeface="Arial" charset="0"/>
                  </a:rPr>
                  <a:t>φ</a:t>
                </a:r>
                <a:r>
                  <a:rPr lang="en-US" altLang="en-US" dirty="0">
                    <a:ea typeface="Arial" charset="0"/>
                    <a:cs typeface="Arial" charset="0"/>
                  </a:rPr>
                  <a:t> = (x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 </m:t>
                    </m:r>
                    <m:r>
                      <a:rPr lang="en-US" altLang="en-US" b="0" i="1" dirty="0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∨¬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∧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¬ </m:t>
                    </m:r>
                  </m:oMath>
                </a14:m>
                <a:r>
                  <a:rPr lang="en-US" altLang="en-US" dirty="0">
                    <a:ea typeface="Arial" charset="0"/>
                    <a:cs typeface="Arial" charset="0"/>
                  </a:rPr>
                  <a:t>x</a:t>
                </a:r>
                <a:r>
                  <a:rPr lang="en-US" altLang="en-US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dirty="0">
                    <a:ea typeface="Arial" charset="0"/>
                    <a:cs typeface="Arial" charset="0"/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l-GR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φ?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altLang="en-US" dirty="0">
                    <a:ea typeface="Arial" charset="0"/>
                    <a:cs typeface="Arial" charset="0"/>
                  </a:rPr>
                  <a:t>	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NO: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=T; if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=T…; 		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1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=F; if x</a:t>
                </a:r>
                <a:r>
                  <a:rPr lang="en-US" altLang="en-US" sz="2800" baseline="-25000" dirty="0">
                    <a:ea typeface="Arial" charset="0"/>
                    <a:cs typeface="Arial" charset="0"/>
                  </a:rPr>
                  <a:t>2</a:t>
                </a:r>
                <a:r>
                  <a:rPr lang="en-US" altLang="en-US" sz="2800" dirty="0">
                    <a:ea typeface="Arial" charset="0"/>
                    <a:cs typeface="Arial" charset="0"/>
                  </a:rPr>
                  <a:t>=T…</a:t>
                </a:r>
              </a:p>
            </p:txBody>
          </p:sp>
        </mc:Choice>
        <mc:Fallback xmlns="">
          <p:sp>
            <p:nvSpPr>
              <p:cNvPr id="13967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b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610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319098-0382-3141-B7D7-F1D4B8A0088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878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80000"/>
                  </a:lnSpc>
                  <a:buFontTx/>
                  <a:buNone/>
                </a:pPr>
                <a:r>
                  <a:rPr lang="en-US" altLang="en-US" sz="2800" b="1" u="sng" dirty="0"/>
                  <a:t>Theorem</a:t>
                </a:r>
                <a:r>
                  <a:rPr lang="en-US" altLang="en-US" sz="2800" dirty="0"/>
                  <a:t>: QSAT is </a:t>
                </a:r>
                <a:r>
                  <a:rPr lang="en-US" altLang="en-US" sz="2800" b="1" dirty="0"/>
                  <a:t>PSPACE</a:t>
                </a:r>
                <a:r>
                  <a:rPr lang="en-US" altLang="en-US" sz="2800" dirty="0">
                    <a:sym typeface="Symbol" charset="2"/>
                  </a:rPr>
                  <a:t>-complete.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altLang="en-US" sz="2800" dirty="0">
                    <a:sym typeface="Symbol" charset="2"/>
                  </a:rPr>
                  <a:t>Proof: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in </a:t>
                </a:r>
                <a:r>
                  <a:rPr lang="en-US" altLang="en-US" sz="2400" b="1" dirty="0">
                    <a:sym typeface="Symbol" charset="2"/>
                  </a:rPr>
                  <a:t>PSPACE: 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:r>
                  <a:rPr lang="en-US" altLang="en-US" sz="2400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chemeClr val="accent2"/>
                    </a:solidFill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chemeClr val="accent2"/>
                    </a:solidFill>
                  </a:rPr>
                  <a:t>φ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1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</a:rPr>
                  <a:t>2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, …, </a:t>
                </a:r>
                <a:r>
                  <a:rPr lang="en-US" altLang="en-US" sz="2400" dirty="0" err="1">
                    <a:solidFill>
                      <a:schemeClr val="accent2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chemeClr val="accent2"/>
                    </a:solidFill>
                  </a:rPr>
                  <a:t>n</a:t>
                </a:r>
                <a:r>
                  <a:rPr lang="en-US" altLang="en-US" sz="2400" dirty="0">
                    <a:solidFill>
                      <a:schemeClr val="accent2"/>
                    </a:solidFill>
                  </a:rPr>
                  <a:t>)?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Euclid Symbo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/>
                  <a:t>”: for both x</a:t>
                </a:r>
                <a:r>
                  <a:rPr lang="en-US" altLang="en-US" sz="2400" baseline="-25000" dirty="0"/>
                  <a:t>1 </a:t>
                </a:r>
                <a:r>
                  <a:rPr lang="en-US" altLang="en-US" sz="2400" dirty="0"/>
                  <a:t>= 0, 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1, recursively solve </a:t>
                </a:r>
                <a:endParaRPr lang="en-US" altLang="en-US" sz="2400" b="1" dirty="0">
                  <a:sym typeface="Symbol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</a:rPr>
                  <a:t>φ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…,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)?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if at least one “yes”, return “yes”; else return “no”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Euclid Symbol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chemeClr val="accent2"/>
                        </a:solidFill>
                        <a:latin typeface="Cambria Math" charset="0"/>
                        <a:sym typeface="Euclid Symbol" charset="0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:r>
                  <a:rPr lang="en-US" altLang="en-US" sz="2400" dirty="0"/>
                  <a:t>”: for both x</a:t>
                </a:r>
                <a:r>
                  <a:rPr lang="en-US" altLang="en-US" sz="2400" baseline="-25000" dirty="0"/>
                  <a:t>1 </a:t>
                </a:r>
                <a:r>
                  <a:rPr lang="en-US" altLang="en-US" sz="2400" dirty="0"/>
                  <a:t>= 0, x</a:t>
                </a:r>
                <a:r>
                  <a:rPr lang="en-US" altLang="en-US" sz="2400" baseline="-25000" dirty="0"/>
                  <a:t>1</a:t>
                </a:r>
                <a:r>
                  <a:rPr lang="en-US" altLang="en-US" sz="2400" dirty="0"/>
                  <a:t> = 1, recursively solve </a:t>
                </a:r>
                <a:endParaRPr lang="en-US" altLang="en-US" sz="2400" b="1" dirty="0">
                  <a:sym typeface="Symbol" charset="2"/>
                </a:endParaRPr>
              </a:p>
              <a:p>
                <a:pPr lvl="1" algn="ctr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3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Euclid Symbol" charset="0"/>
                  </a:rPr>
                  <a:t>…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Euclid Symbol" charset="0"/>
                  </a:rPr>
                  <a:t>Qx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  <a:sym typeface="Euclid Symbol" charset="0"/>
                  </a:rPr>
                  <a:t>n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:r>
                  <a:rPr lang="el-GR" altLang="en-US" sz="2400" dirty="0">
                    <a:solidFill>
                      <a:srgbClr val="FF0000"/>
                    </a:solidFill>
                  </a:rPr>
                  <a:t>φ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, …,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x</a:t>
                </a:r>
                <a:r>
                  <a:rPr lang="en-US" altLang="en-US" sz="2400" baseline="-25000" dirty="0" err="1">
                    <a:solidFill>
                      <a:srgbClr val="FF0000"/>
                    </a:solidFill>
                  </a:rPr>
                  <a:t>n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)?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altLang="en-US" dirty="0"/>
                  <a:t>if at least one “no”, return “no”; else return “yes”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base case: evaluating a 3-CNF expression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poly(n) recursion depth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altLang="en-US" sz="2400" dirty="0">
                    <a:sym typeface="Symbol" charset="2"/>
                  </a:rPr>
                  <a:t>poly(n) bits of state at each level</a:t>
                </a:r>
                <a:endParaRPr lang="en-US" altLang="en-US" sz="2400" dirty="0"/>
              </a:p>
            </p:txBody>
          </p:sp>
        </mc:Choice>
        <mc:Fallback xmlns="">
          <p:sp>
            <p:nvSpPr>
              <p:cNvPr id="139878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481" t="-3369" b="-2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9445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1BC53B-A4D3-604C-BAA9-8E645DDA074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083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/>
                <a:r>
                  <a:rPr lang="en-US" altLang="en-US" dirty="0">
                    <a:sym typeface="Symbol" charset="2"/>
                  </a:rPr>
                  <a:t>given TM M deciding 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b="1" dirty="0">
                    <a:sym typeface="Symbol" charset="2"/>
                  </a:rPr>
                  <a:t>PSPACE</a:t>
                </a:r>
                <a:r>
                  <a:rPr lang="en-US" altLang="en-US" dirty="0">
                    <a:sym typeface="Symbol" charset="2"/>
                  </a:rPr>
                  <a:t>; input x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2</a:t>
                </a:r>
                <a:r>
                  <a:rPr lang="en-US" altLang="en-US" sz="3200" baseline="30000" dirty="0">
                    <a:sym typeface="Symbol" charset="2"/>
                  </a:rPr>
                  <a:t>n</a:t>
                </a:r>
                <a:r>
                  <a:rPr lang="en-US" altLang="en-US" baseline="60000" dirty="0">
                    <a:sym typeface="Symbol" charset="2"/>
                  </a:rPr>
                  <a:t>k</a:t>
                </a:r>
                <a:r>
                  <a:rPr lang="en-US" altLang="en-US" baseline="30000" dirty="0">
                    <a:sym typeface="Symbol" charset="2"/>
                  </a:rPr>
                  <a:t> </a:t>
                </a:r>
                <a:r>
                  <a:rPr lang="en-US" altLang="en-US" dirty="0">
                    <a:sym typeface="Symbol" charset="2"/>
                  </a:rPr>
                  <a:t>possible configurations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single START configuration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assume single ACCEPT configuration</a:t>
                </a:r>
              </a:p>
              <a:p>
                <a:pPr lvl="1"/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define:</a:t>
                </a:r>
              </a:p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REACH(X, Y,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configuration Y reachable from configuration X in at most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sym typeface="Symbol" charset="2"/>
                  </a:rPr>
                  <a:t>i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steps.</a:t>
                </a:r>
                <a:endParaRPr lang="en-US" altLang="en-US" sz="2400" baseline="30000" dirty="0">
                  <a:solidFill>
                    <a:srgbClr val="FF0000"/>
                  </a:solidFill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:endParaRPr lang="en-US" altLang="en-US" sz="2400" baseline="300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400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1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1263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917491-FBE5-7044-8DA0-A0CBA644DA6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language L is in </a:t>
            </a:r>
            <a:r>
              <a:rPr lang="en-US" altLang="en-US">
                <a:solidFill>
                  <a:srgbClr val="FF0000"/>
                </a:solidFill>
              </a:rPr>
              <a:t>coNP</a:t>
            </a:r>
            <a:r>
              <a:rPr lang="en-US" altLang="en-US"/>
              <a:t> iff its complement (co-L) is in NP</a:t>
            </a:r>
          </a:p>
          <a:p>
            <a:endParaRPr lang="en-US" altLang="en-US"/>
          </a:p>
          <a:p>
            <a:r>
              <a:rPr lang="en-US" altLang="en-US"/>
              <a:t>it is believed that </a:t>
            </a:r>
            <a:r>
              <a:rPr lang="en-US" altLang="en-US">
                <a:solidFill>
                  <a:srgbClr val="FF0000"/>
                </a:solidFill>
              </a:rPr>
              <a:t>NP</a:t>
            </a:r>
            <a:r>
              <a:rPr lang="en-US" altLang="en-US"/>
              <a:t> ≠ </a:t>
            </a:r>
            <a:r>
              <a:rPr lang="en-US" altLang="en-US">
                <a:solidFill>
                  <a:srgbClr val="FF0000"/>
                </a:solidFill>
              </a:rPr>
              <a:t>coNP</a:t>
            </a:r>
            <a:endParaRPr lang="en-US" altLang="en-US"/>
          </a:p>
          <a:p>
            <a:r>
              <a:rPr lang="en-US" altLang="en-US"/>
              <a:t>note: P = NP implies NP = coNP</a:t>
            </a:r>
          </a:p>
          <a:p>
            <a:pPr lvl="1"/>
            <a:r>
              <a:rPr lang="en-US" altLang="en-US"/>
              <a:t>proving NP ≠ coNP would prove P ≠ NP</a:t>
            </a:r>
          </a:p>
          <a:p>
            <a:pPr lvl="1"/>
            <a:r>
              <a:rPr lang="en-US" altLang="en-US"/>
              <a:t>another major open problem…</a:t>
            </a:r>
          </a:p>
        </p:txBody>
      </p:sp>
    </p:spTree>
    <p:extLst>
      <p:ext uri="{BB962C8B-B14F-4D97-AF65-F5344CB8AC3E}">
        <p14:creationId xmlns:p14="http://schemas.microsoft.com/office/powerpoint/2010/main" val="101011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BF4BD6-20DA-FC40-AEE2-B94BABB7D66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288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REACH(X, Y, </a:t>
                </a:r>
                <a:r>
                  <a:rPr lang="en-US" altLang="en-US" sz="24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configuration Y reachable from configuration X in at most 2</a:t>
                </a:r>
                <a:r>
                  <a:rPr lang="en-US" altLang="en-US" sz="2400" baseline="30000" dirty="0">
                    <a:solidFill>
                      <a:srgbClr val="FF0000"/>
                    </a:solidFill>
                    <a:sym typeface="Symbol" charset="2"/>
                  </a:rPr>
                  <a:t>i 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steps.</a:t>
                </a:r>
                <a:endParaRPr lang="en-US" altLang="en-US" dirty="0">
                  <a:sym typeface="Symbol" charset="2"/>
                </a:endParaRPr>
              </a:p>
              <a:p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Goal: produce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3-CNF </a:t>
                </a: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(w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,w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,w</a:t>
                </a:r>
                <a:r>
                  <a:rPr lang="en-US" altLang="en-US" baseline="-25000" dirty="0">
                    <a:solidFill>
                      <a:schemeClr val="accent2"/>
                    </a:solidFill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,…,</a:t>
                </a:r>
                <a:r>
                  <a:rPr lang="en-US" altLang="en-US" dirty="0" err="1">
                    <a:solidFill>
                      <a:schemeClr val="accent2"/>
                    </a:solidFill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chemeClr val="accent2"/>
                    </a:solidFill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  <a:r>
                  <a:rPr lang="en-US" altLang="en-US" dirty="0">
                    <a:sym typeface="Symbol" charset="2"/>
                  </a:rPr>
                  <a:t> such that </a:t>
                </a:r>
              </a:p>
              <a:p>
                <a:pPr lvl="1"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…</a:t>
                </a:r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 err="1">
                    <a:solidFill>
                      <a:srgbClr val="FF0000"/>
                    </a:solidFill>
                    <a:sym typeface="Euclid Symbol" charset="0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Euclid Symbol" charset="0"/>
                  </a:rPr>
                  <a:t>m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Euclid Symbol" charset="0"/>
                  </a:rPr>
                  <a:t> 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(w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,…,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w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Symbol" charset="2"/>
                  </a:rPr>
                  <a:t>m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:endParaRPr lang="en-US" altLang="en-US" b="0" i="1" dirty="0">
                  <a:solidFill>
                    <a:srgbClr val="FF0000"/>
                  </a:solidFill>
                  <a:latin typeface="Cambria Math" charset="0"/>
                  <a:sym typeface="Symbol" charset="2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 REACH(START, ACCEPT,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n</a:t>
                </a:r>
                <a:r>
                  <a:rPr lang="en-US" altLang="en-US" baseline="30000" dirty="0" err="1">
                    <a:solidFill>
                      <a:srgbClr val="FF0000"/>
                    </a:solidFill>
                    <a:sym typeface="Symbol" charset="2"/>
                  </a:rPr>
                  <a:t>k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</p:txBody>
          </p:sp>
        </mc:Choice>
        <mc:Fallback xmlns="">
          <p:sp>
            <p:nvSpPr>
              <p:cNvPr id="140288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t="-943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773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7FD5B4-DA25-6943-9EE5-21E9A42BFC8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QSAT is </a:t>
            </a:r>
            <a:r>
              <a:rPr lang="en-US" altLang="en-US" b="1"/>
              <a:t>PSPACE</a:t>
            </a:r>
            <a:r>
              <a:rPr lang="en-US" altLang="en-US">
                <a:sym typeface="Symbol" charset="2"/>
              </a:rPr>
              <a:t>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049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lvl="1" algn="ctr">
                  <a:buFont typeface="Symbol" charset="2"/>
                  <a:buNone/>
                </a:pP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>
                    <a:sym typeface="Symbol" charset="2"/>
                  </a:rPr>
                  <a:t>for </a:t>
                </a:r>
                <a:r>
                  <a:rPr lang="en-US" altLang="en-US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 = 0, 1, … </a:t>
                </a:r>
                <a:r>
                  <a:rPr lang="en-US" altLang="en-US" dirty="0" err="1">
                    <a:sym typeface="Symbol" charset="2"/>
                  </a:rPr>
                  <a:t>n</a:t>
                </a:r>
                <a:r>
                  <a:rPr lang="en-US" altLang="en-US" baseline="30000" dirty="0" err="1">
                    <a:sym typeface="Symbol" charset="2"/>
                  </a:rPr>
                  <a:t>k</a:t>
                </a:r>
                <a:r>
                  <a:rPr lang="en-US" altLang="en-US" dirty="0">
                    <a:sym typeface="Symbol" charset="2"/>
                  </a:rPr>
                  <a:t> produce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quantified Boolean </a:t>
                </a:r>
                <a:r>
                  <a:rPr lang="en-US" altLang="en-US" b="1" dirty="0">
                    <a:solidFill>
                      <a:schemeClr val="accent2"/>
                    </a:solidFill>
                    <a:sym typeface="Symbol" charset="2"/>
                  </a:rPr>
                  <a:t>expressions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ym typeface="Symbol" charset="2"/>
                  </a:rPr>
                  <a:t>i</a:t>
                </a:r>
                <a:r>
                  <a:rPr lang="en-US" altLang="en-US" dirty="0">
                    <a:sym typeface="Symbol" charset="2"/>
                  </a:rPr>
                  <a:t>(A, B, W) such that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∀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A,B: </a:t>
                </a:r>
                <a:endParaRPr lang="en-US" altLang="en-US" dirty="0">
                  <a:sym typeface="Euclid Symbol" charset="0"/>
                </a:endParaRP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rgbClr val="FF0000"/>
                    </a:solidFill>
                    <a:sym typeface="Euclid Symbol" charset="0"/>
                  </a:rPr>
                  <a:t>… </a:t>
                </a:r>
                <a:r>
                  <a:rPr lang="el-GR" altLang="en-US" dirty="0">
                    <a:solidFill>
                      <a:srgbClr val="FF0000"/>
                    </a:solidFill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(A, B, W)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⇔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REACH(A, B, </a:t>
                </a:r>
                <a:r>
                  <a:rPr lang="en-US" altLang="en-US" dirty="0" err="1">
                    <a:solidFill>
                      <a:srgbClr val="FF0000"/>
                    </a:solidFill>
                    <a:sym typeface="Symbol" charset="2"/>
                  </a:rPr>
                  <a:t>i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endParaRPr lang="en-US" altLang="en-US" dirty="0">
                  <a:sym typeface="Symbol" charset="2"/>
                </a:endParaRPr>
              </a:p>
              <a:p>
                <a:pPr lvl="1"/>
                <a:r>
                  <a:rPr lang="en-US" altLang="en-US" dirty="0"/>
                  <a:t>convert </a:t>
                </a:r>
                <a:r>
                  <a:rPr lang="el-GR" altLang="en-US" dirty="0">
                    <a:sym typeface="Symbol" charset="2"/>
                  </a:rPr>
                  <a:t>ψ</a:t>
                </a:r>
                <a:r>
                  <a:rPr lang="en-US" altLang="en-US" baseline="-25000" dirty="0" err="1">
                    <a:sym typeface="Symbol" charset="2"/>
                  </a:rPr>
                  <a:t>n</a:t>
                </a:r>
                <a:r>
                  <a:rPr lang="en-US" altLang="en-US" baseline="-15000" dirty="0" err="1">
                    <a:sym typeface="Symbol" charset="2"/>
                  </a:rPr>
                  <a:t>k</a:t>
                </a:r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/>
                  <a:t>to 3-CNF </a:t>
                </a:r>
                <a:r>
                  <a:rPr lang="el-GR" altLang="en-US" dirty="0">
                    <a:sym typeface="Symbol" charset="2"/>
                  </a:rPr>
                  <a:t>φ</a:t>
                </a:r>
                <a:r>
                  <a:rPr lang="en-US" altLang="en-US" dirty="0">
                    <a:sym typeface="Symbol" charset="2"/>
                  </a:rPr>
                  <a:t> </a:t>
                </a:r>
              </a:p>
              <a:p>
                <a:pPr lvl="2"/>
                <a:r>
                  <a:rPr lang="en-US" altLang="en-US" sz="2000" dirty="0"/>
                  <a:t>add variables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V</a:t>
                </a:r>
                <a:endParaRPr lang="en-US" altLang="en-US" dirty="0">
                  <a:solidFill>
                    <a:srgbClr val="FF0000"/>
                  </a:solidFill>
                </a:endParaRPr>
              </a:p>
              <a:p>
                <a:pPr lvl="1"/>
                <a:r>
                  <a:rPr lang="en-US" altLang="en-US" dirty="0"/>
                  <a:t>hardwire A = START, B = ACCEPT</a:t>
                </a:r>
              </a:p>
              <a:p>
                <a:pPr lvl="1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ea typeface="Arial" charset="0"/>
                        <a:cs typeface="Arial" charset="0"/>
                        <a:sym typeface="Symbol" charset="2"/>
                      </a:rPr>
                      <m:t>∀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w</a:t>
                </a:r>
                <a:r>
                  <a:rPr lang="en-US" altLang="en-US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2 </a:t>
                </a:r>
                <a:r>
                  <a:rPr lang="en-US" altLang="en-US" dirty="0">
                    <a:solidFill>
                      <a:schemeClr val="accent2"/>
                    </a:solidFill>
                    <a:sym typeface="Euclid Symbol" charset="0"/>
                  </a:rPr>
                  <a:t>…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Euclid Symbol" charset="0"/>
                      </a:rPr>
                      <m:t>∃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ea typeface="Arial" charset="0"/>
                    <a:cs typeface="Arial" charset="0"/>
                    <a:sym typeface="Symbol" charset="2"/>
                  </a:rPr>
                  <a:t>V </a:t>
                </a:r>
                <a:r>
                  <a:rPr lang="el-GR" altLang="en-US" dirty="0">
                    <a:solidFill>
                      <a:schemeClr val="accent2"/>
                    </a:solidFill>
                    <a:sym typeface="Symbol" charset="2"/>
                  </a:rPr>
                  <a:t>φ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(W,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V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) 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⇔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L</a:t>
                </a:r>
                <a:endParaRPr lang="en-US" altLang="en-US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049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407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E55FC-087E-D54A-94BD-A716696D25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canonical coNP-complete language: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UNSAT = {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an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unsatisfiable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3-CNF formula}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proof?</a:t>
            </a:r>
          </a:p>
        </p:txBody>
      </p:sp>
    </p:spTree>
    <p:extLst>
      <p:ext uri="{BB962C8B-B14F-4D97-AF65-F5344CB8AC3E}">
        <p14:creationId xmlns:p14="http://schemas.microsoft.com/office/powerpoint/2010/main" val="45979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B256FD-9583-C844-B49F-BD68728ECD7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134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 altLang="en-US"/>
              <a:t>another example</a:t>
            </a:r>
          </a:p>
          <a:p>
            <a:pPr algn="ctr">
              <a:buFontTx/>
              <a:buNone/>
            </a:pPr>
            <a:r>
              <a:rPr lang="en-US" altLang="en-US">
                <a:solidFill>
                  <a:schemeClr val="accent2"/>
                </a:solidFill>
              </a:rPr>
              <a:t>3-DNF-TAUTOLOGY = {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: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is a </a:t>
            </a:r>
            <a:r>
              <a:rPr lang="en-US" altLang="en-US">
                <a:solidFill>
                  <a:srgbClr val="FF0000"/>
                </a:solidFill>
                <a:ea typeface="Arial" charset="0"/>
                <a:cs typeface="Arial" charset="0"/>
              </a:rPr>
              <a:t>3-DNF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formula and for all x, </a:t>
            </a:r>
            <a:r>
              <a:rPr lang="el-GR" altLang="en-US">
                <a:solidFill>
                  <a:schemeClr val="accent2"/>
                </a:solidFill>
                <a:ea typeface="Arial" charset="0"/>
                <a:cs typeface="Arial" charset="0"/>
              </a:rPr>
              <a:t>φ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(x) =1}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proof?</a:t>
            </a:r>
          </a:p>
          <a:p>
            <a:r>
              <a:rPr lang="en-US" altLang="en-US">
                <a:ea typeface="Arial" charset="0"/>
                <a:cs typeface="Arial" charset="0"/>
              </a:rPr>
              <a:t>another example:</a:t>
            </a:r>
          </a:p>
          <a:p>
            <a:pPr lvl="1" algn="ctr">
              <a:buFontTx/>
              <a:buNone/>
            </a:pP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EQUIV-CIRCUIT = {(C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,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) :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and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 are Boolean circuits and for all x,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1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(x) = C</a:t>
            </a:r>
            <a:r>
              <a:rPr lang="en-US" altLang="en-US" baseline="-25000">
                <a:solidFill>
                  <a:schemeClr val="accent2"/>
                </a:solidFill>
                <a:ea typeface="Arial" charset="0"/>
                <a:cs typeface="Arial" charset="0"/>
              </a:rPr>
              <a:t>2</a:t>
            </a:r>
            <a:r>
              <a:rPr lang="en-US" altLang="en-US">
                <a:solidFill>
                  <a:schemeClr val="accent2"/>
                </a:solidFill>
                <a:ea typeface="Arial" charset="0"/>
                <a:cs typeface="Arial" charset="0"/>
              </a:rPr>
              <a:t>(x)}</a:t>
            </a:r>
          </a:p>
          <a:p>
            <a:pPr lvl="1"/>
            <a:r>
              <a:rPr lang="en-US" altLang="en-US">
                <a:ea typeface="Arial" charset="0"/>
                <a:cs typeface="Arial" charset="0"/>
              </a:rPr>
              <a:t>proof?</a:t>
            </a:r>
            <a:endParaRPr lang="el-GR" altLang="en-US">
              <a:ea typeface="Arial" charset="0"/>
              <a:cs typeface="Arial" charset="0"/>
            </a:endParaRPr>
          </a:p>
        </p:txBody>
      </p:sp>
      <p:sp>
        <p:nvSpPr>
          <p:cNvPr id="1347588" name="AutoShape 4"/>
          <p:cNvSpPr>
            <a:spLocks/>
          </p:cNvSpPr>
          <p:nvPr/>
        </p:nvSpPr>
        <p:spPr bwMode="auto">
          <a:xfrm>
            <a:off x="6172200" y="609600"/>
            <a:ext cx="2514600" cy="1524000"/>
          </a:xfrm>
          <a:prstGeom prst="borderCallout1">
            <a:avLst>
              <a:gd name="adj1" fmla="val 7500"/>
              <a:gd name="adj2" fmla="val -3032"/>
              <a:gd name="adj3" fmla="val 123231"/>
              <a:gd name="adj4" fmla="val -1767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Disjunctive Normal Form = OR of ANDs</a:t>
            </a:r>
          </a:p>
        </p:txBody>
      </p:sp>
    </p:spTree>
    <p:extLst>
      <p:ext uri="{BB962C8B-B14F-4D97-AF65-F5344CB8AC3E}">
        <p14:creationId xmlns:p14="http://schemas.microsoft.com/office/powerpoint/2010/main" val="174460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58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054815-88E4-B14C-A79E-80EF0F3709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Quantifier characterization of coNP</a:t>
            </a:r>
          </a:p>
        </p:txBody>
      </p:sp>
      <p:sp>
        <p:nvSpPr>
          <p:cNvPr id="1349635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0">
            <a:blip r:embed="rId3"/>
            <a:stretch>
              <a:fillRect l="-1852" t="-1752" r="-3037" b="-135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69876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3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9C990B-6801-974F-ADD8-E535667FF2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Proof interpretation of coNP</a:t>
            </a:r>
          </a:p>
        </p:txBody>
      </p:sp>
      <p:sp>
        <p:nvSpPr>
          <p:cNvPr id="1351683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blipFill rotWithShape="0">
            <a:blip r:embed="rId3"/>
            <a:stretch>
              <a:fillRect l="-1704" t="-283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1351684" name="Text Box 4"/>
          <p:cNvSpPr txBox="1">
            <a:spLocks noChangeArrowheads="1"/>
          </p:cNvSpPr>
          <p:nvPr/>
        </p:nvSpPr>
        <p:spPr bwMode="auto">
          <a:xfrm>
            <a:off x="2286000" y="3048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“proof”</a:t>
            </a:r>
          </a:p>
        </p:txBody>
      </p:sp>
      <p:sp>
        <p:nvSpPr>
          <p:cNvPr id="1351685" name="Text Box 5"/>
          <p:cNvSpPr txBox="1">
            <a:spLocks noChangeArrowheads="1"/>
          </p:cNvSpPr>
          <p:nvPr/>
        </p:nvSpPr>
        <p:spPr bwMode="auto">
          <a:xfrm>
            <a:off x="5410200" y="30480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Comic Sans MS" charset="0"/>
              </a:rPr>
              <a:t>“proof verifier”</a:t>
            </a:r>
          </a:p>
        </p:txBody>
      </p:sp>
      <p:sp>
        <p:nvSpPr>
          <p:cNvPr id="1351686" name="Text Box 6"/>
          <p:cNvSpPr txBox="1">
            <a:spLocks noChangeArrowheads="1"/>
          </p:cNvSpPr>
          <p:nvPr/>
        </p:nvSpPr>
        <p:spPr bwMode="auto">
          <a:xfrm>
            <a:off x="3429000" y="3048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Comic Sans MS" charset="0"/>
              </a:rPr>
              <a:t>“short” proof </a:t>
            </a:r>
          </a:p>
        </p:txBody>
      </p:sp>
    </p:spTree>
    <p:extLst>
      <p:ext uri="{BB962C8B-B14F-4D97-AF65-F5344CB8AC3E}">
        <p14:creationId xmlns:p14="http://schemas.microsoft.com/office/powerpoint/2010/main" val="70296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4" grpId="0"/>
      <p:bldP spid="1351685" grpId="0"/>
      <p:bldP spid="13516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3B9CDF-CCAF-1247-BF0C-FAFB5A9AEEF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373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what complexity class do the following languages belong in?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COMPOSITES</a:t>
                </a:r>
                <a:r>
                  <a:rPr lang="en-US" altLang="en-US" dirty="0"/>
                  <a:t> = {x : integer x is a composite}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PRIMES </a:t>
                </a:r>
                <a:r>
                  <a:rPr lang="en-US" altLang="en-US" dirty="0"/>
                  <a:t>= {x : integer x is a prime number}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GRAPH-NONISOMORPHISM</a:t>
                </a:r>
                <a:r>
                  <a:rPr lang="en-US" altLang="en-US" dirty="0"/>
                  <a:t> = {(G, H) : G and H are graphs that are not isomorphic}</a:t>
                </a:r>
              </a:p>
              <a:p>
                <a:pPr lvl="1"/>
                <a:r>
                  <a:rPr lang="en-US" altLang="en-US" dirty="0">
                    <a:solidFill>
                      <a:schemeClr val="accent2"/>
                    </a:solidFill>
                  </a:rPr>
                  <a:t>EXPANSION</a:t>
                </a:r>
                <a:r>
                  <a:rPr lang="en-US" altLang="en-US" dirty="0"/>
                  <a:t> = {(G = (V,E),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𝛼</m:t>
                    </m:r>
                    <m:r>
                      <a:rPr lang="en-US" alt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&gt; 0): every subset 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⊆ 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V of size at most |V|/2 has at least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𝛼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|S| neighbors} 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13537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1752" r="-1259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540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B776C-316D-0343-B6DB-22A6B6ED7F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coNP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762000"/>
          </a:xfrm>
        </p:spPr>
        <p:txBody>
          <a:bodyPr/>
          <a:lstStyle/>
          <a:p>
            <a:r>
              <a:rPr lang="en-US" altLang="en-US"/>
              <a:t>Picture of the way we believe things are:</a:t>
            </a:r>
          </a:p>
        </p:txBody>
      </p:sp>
      <p:sp>
        <p:nvSpPr>
          <p:cNvPr id="31750" name="Oval 4"/>
          <p:cNvSpPr>
            <a:spLocks noChangeArrowheads="1"/>
          </p:cNvSpPr>
          <p:nvPr/>
        </p:nvSpPr>
        <p:spPr bwMode="auto">
          <a:xfrm>
            <a:off x="1752600" y="2971800"/>
            <a:ext cx="4495800" cy="2133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5638800" y="28956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31752" name="AutoShape 6"/>
          <p:cNvCxnSpPr>
            <a:cxnSpLocks noChangeShapeType="1"/>
            <a:stCxn id="31751" idx="2"/>
            <a:endCxn id="31750" idx="6"/>
          </p:cNvCxnSpPr>
          <p:nvPr/>
        </p:nvCxnSpPr>
        <p:spPr bwMode="auto">
          <a:xfrm rot="5400000">
            <a:off x="6316662" y="3649663"/>
            <a:ext cx="320675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783" name="Oval 7"/>
          <p:cNvSpPr>
            <a:spLocks noChangeArrowheads="1"/>
          </p:cNvSpPr>
          <p:nvPr/>
        </p:nvSpPr>
        <p:spPr bwMode="auto">
          <a:xfrm rot="309908">
            <a:off x="1752600" y="34290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355784" name="Text Box 8"/>
          <p:cNvSpPr txBox="1">
            <a:spLocks noChangeArrowheads="1"/>
          </p:cNvSpPr>
          <p:nvPr/>
        </p:nvSpPr>
        <p:spPr bwMode="auto">
          <a:xfrm>
            <a:off x="5334000" y="5105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NP</a:t>
            </a:r>
          </a:p>
        </p:txBody>
      </p:sp>
      <p:cxnSp>
        <p:nvCxnSpPr>
          <p:cNvPr id="1355785" name="AutoShape 9"/>
          <p:cNvCxnSpPr>
            <a:cxnSpLocks noChangeShapeType="1"/>
            <a:stCxn id="1355784" idx="0"/>
            <a:endCxn id="1355783" idx="6"/>
          </p:cNvCxnSpPr>
          <p:nvPr/>
        </p:nvCxnSpPr>
        <p:spPr bwMode="auto">
          <a:xfrm rot="5400000" flipH="1">
            <a:off x="5220494" y="3925094"/>
            <a:ext cx="849312" cy="15113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56" name="Oval 10"/>
          <p:cNvSpPr>
            <a:spLocks noChangeArrowheads="1"/>
          </p:cNvSpPr>
          <p:nvPr/>
        </p:nvSpPr>
        <p:spPr bwMode="auto">
          <a:xfrm>
            <a:off x="1752600" y="3124200"/>
            <a:ext cx="3657600" cy="18288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1757" name="Text Box 11"/>
          <p:cNvSpPr txBox="1">
            <a:spLocks noChangeArrowheads="1"/>
          </p:cNvSpPr>
          <p:nvPr/>
        </p:nvSpPr>
        <p:spPr bwMode="auto">
          <a:xfrm>
            <a:off x="1295400" y="4876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</a:t>
            </a:r>
          </a:p>
        </p:txBody>
      </p:sp>
      <p:sp>
        <p:nvSpPr>
          <p:cNvPr id="31758" name="Oval 12"/>
          <p:cNvSpPr>
            <a:spLocks noChangeArrowheads="1"/>
          </p:cNvSpPr>
          <p:nvPr/>
        </p:nvSpPr>
        <p:spPr bwMode="auto">
          <a:xfrm>
            <a:off x="1752600" y="3581400"/>
            <a:ext cx="2057400" cy="914400"/>
          </a:xfrm>
          <a:prstGeom prst="ellips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31759" name="AutoShape 13"/>
          <p:cNvCxnSpPr>
            <a:cxnSpLocks noChangeShapeType="1"/>
            <a:stCxn id="31757" idx="3"/>
            <a:endCxn id="31758" idx="5"/>
          </p:cNvCxnSpPr>
          <p:nvPr/>
        </p:nvCxnSpPr>
        <p:spPr bwMode="auto">
          <a:xfrm flipV="1">
            <a:off x="1828800" y="4387850"/>
            <a:ext cx="1679575" cy="717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760" name="Text Box 14"/>
          <p:cNvSpPr txBox="1">
            <a:spLocks noChangeArrowheads="1"/>
          </p:cNvSpPr>
          <p:nvPr/>
        </p:nvSpPr>
        <p:spPr bwMode="auto">
          <a:xfrm>
            <a:off x="2895600" y="2438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EXP</a:t>
            </a:r>
          </a:p>
        </p:txBody>
      </p:sp>
      <p:cxnSp>
        <p:nvCxnSpPr>
          <p:cNvPr id="31761" name="AutoShape 15"/>
          <p:cNvCxnSpPr>
            <a:cxnSpLocks noChangeShapeType="1"/>
            <a:stCxn id="31760" idx="3"/>
            <a:endCxn id="31756" idx="7"/>
          </p:cNvCxnSpPr>
          <p:nvPr/>
        </p:nvCxnSpPr>
        <p:spPr bwMode="auto">
          <a:xfrm>
            <a:off x="3810000" y="2667000"/>
            <a:ext cx="1065213" cy="700088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55792" name="Text Box 16"/>
          <p:cNvSpPr txBox="1">
            <a:spLocks noChangeArrowheads="1"/>
          </p:cNvSpPr>
          <p:nvPr/>
        </p:nvSpPr>
        <p:spPr bwMode="auto">
          <a:xfrm>
            <a:off x="5105400" y="22098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coNP</a:t>
            </a:r>
          </a:p>
        </p:txBody>
      </p:sp>
      <p:sp>
        <p:nvSpPr>
          <p:cNvPr id="1355793" name="Oval 17"/>
          <p:cNvSpPr>
            <a:spLocks noChangeArrowheads="1"/>
          </p:cNvSpPr>
          <p:nvPr/>
        </p:nvSpPr>
        <p:spPr bwMode="auto">
          <a:xfrm rot="21290092" flipV="1">
            <a:off x="1752600" y="3276600"/>
            <a:ext cx="31242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1355794" name="AutoShape 18"/>
          <p:cNvCxnSpPr>
            <a:cxnSpLocks noChangeShapeType="1"/>
            <a:stCxn id="1355792" idx="2"/>
            <a:endCxn id="1355793" idx="6"/>
          </p:cNvCxnSpPr>
          <p:nvPr/>
        </p:nvCxnSpPr>
        <p:spPr bwMode="auto">
          <a:xfrm rot="5400000">
            <a:off x="4954587" y="2601913"/>
            <a:ext cx="1152525" cy="12827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55795" name="Text Box 19"/>
              <p:cNvSpPr txBox="1">
                <a:spLocks noChangeArrowheads="1"/>
              </p:cNvSpPr>
              <p:nvPr/>
            </p:nvSpPr>
            <p:spPr bwMode="auto">
              <a:xfrm>
                <a:off x="2895600" y="5410200"/>
                <a:ext cx="213360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 </a:t>
                </a:r>
                <a:r>
                  <a:rPr lang="en-US" altLang="en-US" sz="2400" dirty="0" err="1">
                    <a:solidFill>
                      <a:srgbClr val="FF0000"/>
                    </a:solidFill>
                  </a:rPr>
                  <a:t>coNP</a:t>
                </a:r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55795" name="Text 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5600" y="5410200"/>
                <a:ext cx="2133600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9333" b="-30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55796" name="AutoShape 20"/>
          <p:cNvCxnSpPr>
            <a:cxnSpLocks noChangeShapeType="1"/>
            <a:stCxn id="1355795" idx="0"/>
          </p:cNvCxnSpPr>
          <p:nvPr/>
        </p:nvCxnSpPr>
        <p:spPr bwMode="auto">
          <a:xfrm rot="5400000" flipH="1" flipV="1">
            <a:off x="3372644" y="4628356"/>
            <a:ext cx="1371600" cy="1920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6080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783" grpId="0" animBg="1"/>
      <p:bldP spid="1355784" grpId="0"/>
      <p:bldP spid="1355792" grpId="0"/>
      <p:bldP spid="1355793" grpId="0" animBg="1"/>
      <p:bldP spid="13557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28, 2024</a:t>
            </a:r>
          </a:p>
        </p:txBody>
      </p:sp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CS21 Lecture 23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5A174E-0594-924F-B78E-CB54F0D8982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6" name="Rectangle 2"/>
              <p:cNvSpPr>
                <a:spLocks noGrp="1" noChangeArrowheads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en-US" dirty="0">
                    <a:solidFill>
                      <a:schemeClr val="tx1"/>
                    </a:solidFill>
                  </a:rPr>
                  <a:t>NP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dirty="0">
                    <a:solidFill>
                      <a:schemeClr val="tx1"/>
                    </a:solidFill>
                    <a:sym typeface="Symbol" charset="2"/>
                  </a:rPr>
                  <a:t> </a:t>
                </a:r>
                <a:r>
                  <a:rPr lang="en-US" altLang="en-US" dirty="0" err="1">
                    <a:solidFill>
                      <a:schemeClr val="tx1"/>
                    </a:solidFill>
                  </a:rPr>
                  <a:t>coNP</a:t>
                </a:r>
                <a:endParaRPr lang="en-US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79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b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7827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Might guess NP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 err="1"/>
                  <a:t>coNP</a:t>
                </a:r>
                <a:r>
                  <a:rPr lang="en-US" altLang="en-US" dirty="0"/>
                  <a:t> = P by analogy with RE </a:t>
                </a:r>
                <a:r>
                  <a:rPr lang="en-US" altLang="en-US" sz="2800" dirty="0"/>
                  <a:t>(since RE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sz="2800" dirty="0">
                    <a:sym typeface="Symbol" charset="2"/>
                  </a:rPr>
                  <a:t> </a:t>
                </a:r>
                <a:r>
                  <a:rPr lang="en-US" altLang="en-US" sz="2800" dirty="0" err="1"/>
                  <a:t>coRE</a:t>
                </a:r>
                <a:r>
                  <a:rPr lang="en-US" altLang="en-US" sz="2800" dirty="0"/>
                  <a:t> = DECIDABLE)</a:t>
                </a:r>
                <a:r>
                  <a:rPr lang="en-US" altLang="en-US" dirty="0"/>
                  <a:t> </a:t>
                </a:r>
              </a:p>
              <a:p>
                <a:pPr>
                  <a:buFontTx/>
                  <a:buNone/>
                </a:pPr>
                <a:endParaRPr lang="en-US" altLang="en-US" dirty="0"/>
              </a:p>
              <a:p>
                <a:r>
                  <a:rPr lang="en-US" altLang="en-US" dirty="0"/>
                  <a:t>Not believed to be true.</a:t>
                </a:r>
              </a:p>
              <a:p>
                <a:r>
                  <a:rPr lang="en-US" altLang="en-US" dirty="0"/>
                  <a:t>A problem in NP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∩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:r>
                  <a:rPr lang="en-US" altLang="en-US" dirty="0" err="1"/>
                  <a:t>coNP</a:t>
                </a:r>
                <a:r>
                  <a:rPr lang="en-US" altLang="en-US" dirty="0"/>
                  <a:t> not believed to be in P: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L = {(x, k): integer x has a prime factor p &lt; k}</a:t>
                </a:r>
              </a:p>
              <a:p>
                <a:pPr lvl="1"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(decision version of factoring)</a:t>
                </a:r>
              </a:p>
            </p:txBody>
          </p:sp>
        </mc:Choice>
        <mc:Fallback xmlns="">
          <p:sp>
            <p:nvSpPr>
              <p:cNvPr id="1357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4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876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12535</TotalTime>
  <Words>1214</Words>
  <Application>Microsoft Macintosh PowerPoint</Application>
  <PresentationFormat>On-screen Show (4:3)</PresentationFormat>
  <Paragraphs>217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Cambria Math</vt:lpstr>
      <vt:lpstr>Comic Sans MS</vt:lpstr>
      <vt:lpstr>Euclid Symbol</vt:lpstr>
      <vt:lpstr>Symbol</vt:lpstr>
      <vt:lpstr>Default Design</vt:lpstr>
      <vt:lpstr>CS21  Decidability and Tractability</vt:lpstr>
      <vt:lpstr>coNP</vt:lpstr>
      <vt:lpstr>coNP</vt:lpstr>
      <vt:lpstr>coNP</vt:lpstr>
      <vt:lpstr>Quantifier characterization of coNP</vt:lpstr>
      <vt:lpstr>Proof interpretation of coNP</vt:lpstr>
      <vt:lpstr>coNP</vt:lpstr>
      <vt:lpstr>coNP</vt:lpstr>
      <vt:lpstr>NP ∩ coNP</vt:lpstr>
      <vt:lpstr>NP ∩ coNP</vt:lpstr>
      <vt:lpstr>PRIMES in NP</vt:lpstr>
      <vt:lpstr>Summary</vt:lpstr>
      <vt:lpstr>Space complexity</vt:lpstr>
      <vt:lpstr>Space complexity</vt:lpstr>
      <vt:lpstr>PSPACE</vt:lpstr>
      <vt:lpstr>PSPACE</vt:lpstr>
      <vt:lpstr>PSPACE</vt:lpstr>
      <vt:lpstr>QSAT is PSPACE-complete</vt:lpstr>
      <vt:lpstr>QSAT is PSPACE-complete</vt:lpstr>
      <vt:lpstr>QSAT is PSPACE-complete</vt:lpstr>
      <vt:lpstr>QSAT is PSPACE-complete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130</cp:revision>
  <cp:lastPrinted>2023-01-14T19:48:44Z</cp:lastPrinted>
  <dcterms:created xsi:type="dcterms:W3CDTF">2003-12-29T17:56:05Z</dcterms:created>
  <dcterms:modified xsi:type="dcterms:W3CDTF">2024-03-01T06:48:28Z</dcterms:modified>
</cp:coreProperties>
</file>