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0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661" r:id="rId25"/>
    <p:sldId id="662" r:id="rId26"/>
    <p:sldId id="663" r:id="rId27"/>
    <p:sldId id="664" r:id="rId28"/>
    <p:sldId id="665" r:id="rId29"/>
    <p:sldId id="666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150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5A1424-7542-604B-8756-396A8FA8D2A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00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F55440-CCA1-3E4B-AA1F-6E917504BB1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2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01A89B8-42EA-0747-94CF-2B16AE048AE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1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B2CF9B-E0F3-6C4E-A3FD-010B214FF85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5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A705BF-49B1-654F-8C52-7861202A862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78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29FB3BB-7AB6-0A4F-B525-A65985E8877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E41086-10ED-5446-8435-3BF807F4F96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8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A0E4F3-111F-BE48-B49E-A1BA9D32B4C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3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79CC06-F853-4243-B628-547DC108157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7256C78-F3DC-4C44-9E6C-F04648B3116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58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D5E883-CB94-4A49-9CD0-95FAD26024D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33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1AD86-510D-914E-AA87-AAE055DD45A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93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7A0218-79FE-1342-A18C-AAACE93AADFE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63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06EFFC-C3F6-1244-B4DE-7220E48002D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81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A88AE0-E0B6-154F-BE0F-5E81C780638A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63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CA4FDB-712C-E340-99FF-7F8E7CB7600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74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B8CD57D-75F6-2E41-BF0A-B6FC23FDEEC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74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8518ABD-680C-7847-8EC2-EDA4550B273C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87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09BF0D-2410-2441-BF2E-9A04527E0B5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19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7FB073-6815-2C40-8851-3350D9C2807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10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040A18E-E221-3944-BBD4-CC6E2E934F2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79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5BE362F-C134-1344-86C0-32768795639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11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E9B8604-C3D8-2146-99E4-695515EAA311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63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F21F0F2-7115-CD4F-9131-4EBEF2C0544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41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0A6413A-84DD-DD48-8072-9873DF539BDD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588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F6810DB-16CB-A548-9693-E21D3AD7739F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39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E0B73D-6A21-1444-AB86-6EF59742FDE3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5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CAE8ED9-E2C6-2A4E-A4B8-B4690D847DA2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00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72C4479-718B-FC45-A43B-70661EAF0B5C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0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12A34E1-4CF6-8F43-916C-6D1C5918E9F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19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3A7DD5C-3434-0C40-B47B-BDC21601010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5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542A8A-9A98-D94A-90B4-56BAB7A4542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95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D2602A-3422-8843-BF8F-2B92B10383E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8CB2E85-EF1A-5149-AC93-4A728255AE4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1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EDCED6-F418-A640-BAC9-5CB3B42CF65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26,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45" name="Rectangle 1554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om with colorful playroom&#10;&#10;Description automatically generated">
            <a:extLst>
              <a:ext uri="{FF2B5EF4-FFF2-40B4-BE49-F238E27FC236}">
                <a16:creationId xmlns:a16="http://schemas.microsoft.com/office/drawing/2014/main" id="{9D88CA41-B677-B1C3-F5C8-ADA3FFC59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547" name="Rectangle 1554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Lecture 21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February 26,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0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HAMPATH = {(G, s, t) :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00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3SAT = { </a:t>
            </a:r>
            <a:r>
              <a:rPr lang="el-GR" altLang="en-US"/>
              <a:t>φ</a:t>
            </a:r>
            <a:r>
              <a:rPr lang="en-US" altLang="en-US"/>
              <a:t> : </a:t>
            </a:r>
            <a:r>
              <a:rPr lang="el-GR" altLang="en-US"/>
              <a:t>φ</a:t>
            </a:r>
            <a:r>
              <a:rPr lang="en-US" altLang="en-US"/>
              <a:t> is a 3-CNF formula that has a satisfying assignment }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010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construct a graph from </a:t>
            </a:r>
            <a:r>
              <a:rPr lang="el-GR" altLang="en-US"/>
              <a:t>φ</a:t>
            </a:r>
            <a:r>
              <a:rPr lang="en-US" altLang="en-US"/>
              <a:t> with the following properties: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satisfying assignment to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r>
              <a:rPr lang="en-US" altLang="en-US">
                <a:solidFill>
                  <a:schemeClr val="accent2"/>
                </a:solidFill>
              </a:rPr>
              <a:t> translates into a Hamilton Path from s to 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Hamilton Path from s to t can be translated into a satisfying assignment for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endParaRPr lang="en-US" altLang="en-US">
              <a:solidFill>
                <a:schemeClr val="accent2"/>
              </a:solidFill>
            </a:endParaRPr>
          </a:p>
          <a:p>
            <a:r>
              <a:rPr lang="en-US" altLang="en-US"/>
              <a:t>We will build the graph up from pieces called </a:t>
            </a:r>
            <a:r>
              <a:rPr lang="en-US" altLang="en-US">
                <a:solidFill>
                  <a:srgbClr val="FF0000"/>
                </a:solidFill>
              </a:rPr>
              <a:t>gadgets</a:t>
            </a:r>
            <a:r>
              <a:rPr lang="en-US" altLang="en-US"/>
              <a:t> that “simulate” the clauses and variables of </a:t>
            </a:r>
            <a:r>
              <a:rPr lang="el-GR" altLang="en-US"/>
              <a:t>φ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4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The variable gadget (one for each x</a:t>
            </a:r>
            <a:r>
              <a:rPr lang="en-US" altLang="en-US" baseline="-25000"/>
              <a:t>i</a:t>
            </a:r>
            <a:r>
              <a:rPr lang="en-US" altLang="en-US"/>
              <a:t>):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4114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5410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9" name="Oval 9"/>
          <p:cNvSpPr>
            <a:spLocks noChangeArrowheads="1"/>
          </p:cNvSpPr>
          <p:nvPr/>
        </p:nvSpPr>
        <p:spPr bwMode="auto">
          <a:xfrm>
            <a:off x="6629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0" name="Oval 10"/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1" name="Oval 11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7662" name="AutoShape 12"/>
          <p:cNvCxnSpPr>
            <a:cxnSpLocks noChangeShapeType="1"/>
            <a:stCxn id="27660" idx="3"/>
            <a:endCxn id="27654" idx="7"/>
          </p:cNvCxnSpPr>
          <p:nvPr/>
        </p:nvCxnSpPr>
        <p:spPr bwMode="auto">
          <a:xfrm flipH="1">
            <a:off x="4244975" y="23399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3"/>
          <p:cNvCxnSpPr>
            <a:cxnSpLocks noChangeShapeType="1"/>
            <a:stCxn id="27660" idx="5"/>
            <a:endCxn id="27658" idx="1"/>
          </p:cNvCxnSpPr>
          <p:nvPr/>
        </p:nvCxnSpPr>
        <p:spPr bwMode="auto">
          <a:xfrm>
            <a:off x="6149975" y="23399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4"/>
          <p:cNvCxnSpPr>
            <a:cxnSpLocks noChangeShapeType="1"/>
            <a:stCxn id="27654" idx="7"/>
            <a:endCxn id="27655" idx="0"/>
          </p:cNvCxnSpPr>
          <p:nvPr/>
        </p:nvCxnSpPr>
        <p:spPr bwMode="auto">
          <a:xfrm rot="-5400000">
            <a:off x="4549775" y="2819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5"/>
          <p:cNvCxnSpPr>
            <a:cxnSpLocks noChangeShapeType="1"/>
            <a:stCxn id="27655" idx="7"/>
            <a:endCxn id="27656" idx="0"/>
          </p:cNvCxnSpPr>
          <p:nvPr/>
        </p:nvCxnSpPr>
        <p:spPr bwMode="auto">
          <a:xfrm rot="-5400000">
            <a:off x="51974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6"/>
          <p:cNvCxnSpPr>
            <a:cxnSpLocks noChangeShapeType="1"/>
            <a:stCxn id="27656" idx="7"/>
            <a:endCxn id="27657" idx="0"/>
          </p:cNvCxnSpPr>
          <p:nvPr/>
        </p:nvCxnSpPr>
        <p:spPr bwMode="auto">
          <a:xfrm rot="-5400000">
            <a:off x="58070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7"/>
          <p:cNvCxnSpPr>
            <a:cxnSpLocks noChangeShapeType="1"/>
            <a:stCxn id="27657" idx="7"/>
            <a:endCxn id="27659" idx="0"/>
          </p:cNvCxnSpPr>
          <p:nvPr/>
        </p:nvCxnSpPr>
        <p:spPr bwMode="auto">
          <a:xfrm rot="-5400000">
            <a:off x="64166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18"/>
          <p:cNvCxnSpPr>
            <a:cxnSpLocks noChangeShapeType="1"/>
          </p:cNvCxnSpPr>
          <p:nvPr/>
        </p:nvCxnSpPr>
        <p:spPr bwMode="auto">
          <a:xfrm rot="5400000" flipV="1">
            <a:off x="7771606" y="2818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19"/>
          <p:cNvCxnSpPr>
            <a:cxnSpLocks noChangeShapeType="1"/>
            <a:stCxn id="27655" idx="3"/>
            <a:endCxn id="27654" idx="5"/>
          </p:cNvCxnSpPr>
          <p:nvPr/>
        </p:nvCxnSpPr>
        <p:spPr bwMode="auto">
          <a:xfrm rot="5400000">
            <a:off x="4533106" y="2966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0"/>
          <p:cNvCxnSpPr>
            <a:cxnSpLocks noChangeShapeType="1"/>
            <a:stCxn id="27656" idx="3"/>
            <a:endCxn id="27655" idx="4"/>
          </p:cNvCxnSpPr>
          <p:nvPr/>
        </p:nvCxnSpPr>
        <p:spPr bwMode="auto">
          <a:xfrm rot="5400000">
            <a:off x="51435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1"/>
          <p:cNvCxnSpPr>
            <a:cxnSpLocks noChangeShapeType="1"/>
            <a:stCxn id="27657" idx="3"/>
            <a:endCxn id="27656" idx="4"/>
          </p:cNvCxnSpPr>
          <p:nvPr/>
        </p:nvCxnSpPr>
        <p:spPr bwMode="auto">
          <a:xfrm rot="5400000">
            <a:off x="57531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2"/>
          <p:cNvCxnSpPr>
            <a:cxnSpLocks noChangeShapeType="1"/>
            <a:stCxn id="27659" idx="3"/>
            <a:endCxn id="27657" idx="4"/>
          </p:cNvCxnSpPr>
          <p:nvPr/>
        </p:nvCxnSpPr>
        <p:spPr bwMode="auto">
          <a:xfrm rot="5400000">
            <a:off x="63627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3"/>
          <p:cNvCxnSpPr>
            <a:cxnSpLocks noChangeShapeType="1"/>
          </p:cNvCxnSpPr>
          <p:nvPr/>
        </p:nvCxnSpPr>
        <p:spPr bwMode="auto">
          <a:xfrm rot="5400000">
            <a:off x="7788275" y="3009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4"/>
          <p:cNvCxnSpPr>
            <a:cxnSpLocks noChangeShapeType="1"/>
            <a:stCxn id="27654" idx="4"/>
            <a:endCxn id="27661" idx="2"/>
          </p:cNvCxnSpPr>
          <p:nvPr/>
        </p:nvCxnSpPr>
        <p:spPr bwMode="auto">
          <a:xfrm>
            <a:off x="4191000" y="32766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25"/>
          <p:cNvCxnSpPr>
            <a:cxnSpLocks noChangeShapeType="1"/>
            <a:stCxn id="27658" idx="3"/>
            <a:endCxn id="27661" idx="6"/>
          </p:cNvCxnSpPr>
          <p:nvPr/>
        </p:nvCxnSpPr>
        <p:spPr bwMode="auto">
          <a:xfrm flipH="1">
            <a:off x="6172200" y="32543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298" name="Text Box 26"/>
          <p:cNvSpPr txBox="1">
            <a:spLocks noChangeArrowheads="1"/>
          </p:cNvSpPr>
          <p:nvPr/>
        </p:nvSpPr>
        <p:spPr bwMode="auto">
          <a:xfrm>
            <a:off x="609600" y="2743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true:</a:t>
            </a:r>
          </a:p>
        </p:txBody>
      </p:sp>
      <p:sp>
        <p:nvSpPr>
          <p:cNvPr id="1206299" name="Oval 27"/>
          <p:cNvSpPr>
            <a:spLocks noChangeArrowheads="1"/>
          </p:cNvSpPr>
          <p:nvPr/>
        </p:nvSpPr>
        <p:spPr bwMode="auto">
          <a:xfrm>
            <a:off x="533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0" name="Oval 28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1" name="Oval 29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2" name="Oval 30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3" name="Oval 31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4" name="Oval 32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5" name="Oval 33"/>
          <p:cNvSpPr>
            <a:spLocks noChangeArrowheads="1"/>
          </p:cNvSpPr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6" name="Oval 34"/>
          <p:cNvSpPr>
            <a:spLocks noChangeArrowheads="1"/>
          </p:cNvSpPr>
          <p:nvPr/>
        </p:nvSpPr>
        <p:spPr bwMode="auto">
          <a:xfrm>
            <a:off x="24384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07" name="AutoShape 35"/>
          <p:cNvCxnSpPr>
            <a:cxnSpLocks noChangeShapeType="1"/>
            <a:stCxn id="1206305" idx="3"/>
            <a:endCxn id="1206299" idx="7"/>
          </p:cNvCxnSpPr>
          <p:nvPr/>
        </p:nvCxnSpPr>
        <p:spPr bwMode="auto">
          <a:xfrm flipH="1">
            <a:off x="663575" y="3254375"/>
            <a:ext cx="17970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8" name="AutoShape 36"/>
          <p:cNvCxnSpPr>
            <a:cxnSpLocks noChangeShapeType="1"/>
            <a:stCxn id="1206305" idx="5"/>
            <a:endCxn id="1206303" idx="1"/>
          </p:cNvCxnSpPr>
          <p:nvPr/>
        </p:nvCxnSpPr>
        <p:spPr bwMode="auto">
          <a:xfrm>
            <a:off x="2568575" y="32543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9" name="AutoShape 37"/>
          <p:cNvCxnSpPr>
            <a:cxnSpLocks noChangeShapeType="1"/>
          </p:cNvCxnSpPr>
          <p:nvPr/>
        </p:nvCxnSpPr>
        <p:spPr bwMode="auto">
          <a:xfrm rot="-5400000">
            <a:off x="968375" y="3735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0" name="AutoShape 38"/>
          <p:cNvCxnSpPr>
            <a:cxnSpLocks noChangeShapeType="1"/>
          </p:cNvCxnSpPr>
          <p:nvPr/>
        </p:nvCxnSpPr>
        <p:spPr bwMode="auto">
          <a:xfrm rot="-5400000">
            <a:off x="16160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1" name="AutoShape 39"/>
          <p:cNvCxnSpPr>
            <a:cxnSpLocks noChangeShapeType="1"/>
          </p:cNvCxnSpPr>
          <p:nvPr/>
        </p:nvCxnSpPr>
        <p:spPr bwMode="auto">
          <a:xfrm rot="-5400000">
            <a:off x="22256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2" name="AutoShape 40"/>
          <p:cNvCxnSpPr>
            <a:cxnSpLocks noChangeShapeType="1"/>
          </p:cNvCxnSpPr>
          <p:nvPr/>
        </p:nvCxnSpPr>
        <p:spPr bwMode="auto">
          <a:xfrm rot="-5400000">
            <a:off x="28352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3" name="AutoShape 41"/>
          <p:cNvCxnSpPr>
            <a:cxnSpLocks noChangeShapeType="1"/>
          </p:cNvCxnSpPr>
          <p:nvPr/>
        </p:nvCxnSpPr>
        <p:spPr bwMode="auto">
          <a:xfrm rot="5400000" flipV="1">
            <a:off x="4190206" y="3734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4" name="AutoShape 42"/>
          <p:cNvCxnSpPr>
            <a:cxnSpLocks noChangeShapeType="1"/>
            <a:stCxn id="1206300" idx="3"/>
            <a:endCxn id="1206299" idx="5"/>
          </p:cNvCxnSpPr>
          <p:nvPr/>
        </p:nvCxnSpPr>
        <p:spPr bwMode="auto">
          <a:xfrm rot="5400000">
            <a:off x="951706" y="3880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5" name="AutoShape 43"/>
          <p:cNvCxnSpPr>
            <a:cxnSpLocks noChangeShapeType="1"/>
            <a:stCxn id="1206301" idx="3"/>
            <a:endCxn id="1206300" idx="4"/>
          </p:cNvCxnSpPr>
          <p:nvPr/>
        </p:nvCxnSpPr>
        <p:spPr bwMode="auto">
          <a:xfrm rot="5400000">
            <a:off x="15621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6" name="AutoShape 44"/>
          <p:cNvCxnSpPr>
            <a:cxnSpLocks noChangeShapeType="1"/>
            <a:stCxn id="1206302" idx="3"/>
            <a:endCxn id="1206301" idx="4"/>
          </p:cNvCxnSpPr>
          <p:nvPr/>
        </p:nvCxnSpPr>
        <p:spPr bwMode="auto">
          <a:xfrm rot="5400000">
            <a:off x="21717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7" name="AutoShape 45"/>
          <p:cNvCxnSpPr>
            <a:cxnSpLocks noChangeShapeType="1"/>
            <a:stCxn id="1206304" idx="3"/>
            <a:endCxn id="1206302" idx="4"/>
          </p:cNvCxnSpPr>
          <p:nvPr/>
        </p:nvCxnSpPr>
        <p:spPr bwMode="auto">
          <a:xfrm rot="5400000">
            <a:off x="27813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8" name="AutoShape 46"/>
          <p:cNvCxnSpPr>
            <a:cxnSpLocks noChangeShapeType="1"/>
          </p:cNvCxnSpPr>
          <p:nvPr/>
        </p:nvCxnSpPr>
        <p:spPr bwMode="auto">
          <a:xfrm rot="5400000">
            <a:off x="4206875" y="3924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9" name="AutoShape 47"/>
          <p:cNvCxnSpPr>
            <a:cxnSpLocks noChangeShapeType="1"/>
            <a:stCxn id="1206299" idx="4"/>
            <a:endCxn id="1206306" idx="2"/>
          </p:cNvCxnSpPr>
          <p:nvPr/>
        </p:nvCxnSpPr>
        <p:spPr bwMode="auto">
          <a:xfrm>
            <a:off x="609600" y="41910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20" name="AutoShape 48"/>
          <p:cNvCxnSpPr>
            <a:cxnSpLocks noChangeShapeType="1"/>
            <a:stCxn id="1206303" idx="3"/>
            <a:endCxn id="1206306" idx="6"/>
          </p:cNvCxnSpPr>
          <p:nvPr/>
        </p:nvCxnSpPr>
        <p:spPr bwMode="auto">
          <a:xfrm flipH="1">
            <a:off x="2590800" y="4168775"/>
            <a:ext cx="1851025" cy="784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321" name="Text Box 49"/>
          <p:cNvSpPr txBox="1">
            <a:spLocks noChangeArrowheads="1"/>
          </p:cNvSpPr>
          <p:nvPr/>
        </p:nvSpPr>
        <p:spPr bwMode="auto">
          <a:xfrm>
            <a:off x="2057400" y="54244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false:</a:t>
            </a:r>
          </a:p>
        </p:txBody>
      </p:sp>
      <p:sp>
        <p:nvSpPr>
          <p:cNvPr id="1206322" name="Oval 50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3" name="Oval 51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4" name="Oval 52"/>
          <p:cNvSpPr>
            <a:spLocks noChangeArrowheads="1"/>
          </p:cNvSpPr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5" name="Oval 53"/>
          <p:cNvSpPr>
            <a:spLocks noChangeArrowheads="1"/>
          </p:cNvSpPr>
          <p:nvPr/>
        </p:nvSpPr>
        <p:spPr bwMode="auto">
          <a:xfrm>
            <a:off x="5638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6" name="Oval 54"/>
          <p:cNvSpPr>
            <a:spLocks noChangeArrowheads="1"/>
          </p:cNvSpPr>
          <p:nvPr/>
        </p:nvSpPr>
        <p:spPr bwMode="auto">
          <a:xfrm>
            <a:off x="7620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7" name="Oval 55"/>
          <p:cNvSpPr>
            <a:spLocks noChangeArrowheads="1"/>
          </p:cNvSpPr>
          <p:nvPr/>
        </p:nvSpPr>
        <p:spPr bwMode="auto">
          <a:xfrm>
            <a:off x="6248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8" name="Oval 56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9" name="Oval 57"/>
          <p:cNvSpPr>
            <a:spLocks noChangeArrowheads="1"/>
          </p:cNvSpPr>
          <p:nvPr/>
        </p:nvSpPr>
        <p:spPr bwMode="auto">
          <a:xfrm>
            <a:off x="56388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30" name="AutoShape 58"/>
          <p:cNvCxnSpPr>
            <a:cxnSpLocks noChangeShapeType="1"/>
            <a:stCxn id="1206328" idx="3"/>
            <a:endCxn id="1206322" idx="7"/>
          </p:cNvCxnSpPr>
          <p:nvPr/>
        </p:nvCxnSpPr>
        <p:spPr bwMode="auto">
          <a:xfrm flipH="1">
            <a:off x="3863975" y="43973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1" name="AutoShape 59"/>
          <p:cNvCxnSpPr>
            <a:cxnSpLocks noChangeShapeType="1"/>
            <a:stCxn id="1206328" idx="5"/>
            <a:endCxn id="1206326" idx="1"/>
          </p:cNvCxnSpPr>
          <p:nvPr/>
        </p:nvCxnSpPr>
        <p:spPr bwMode="auto">
          <a:xfrm>
            <a:off x="5768975" y="4397375"/>
            <a:ext cx="18732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2" name="AutoShape 60"/>
          <p:cNvCxnSpPr>
            <a:cxnSpLocks noChangeShapeType="1"/>
          </p:cNvCxnSpPr>
          <p:nvPr/>
        </p:nvCxnSpPr>
        <p:spPr bwMode="auto">
          <a:xfrm rot="-5400000">
            <a:off x="4168775" y="4878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3" name="AutoShape 61"/>
          <p:cNvCxnSpPr>
            <a:cxnSpLocks noChangeShapeType="1"/>
          </p:cNvCxnSpPr>
          <p:nvPr/>
        </p:nvCxnSpPr>
        <p:spPr bwMode="auto">
          <a:xfrm rot="-5400000">
            <a:off x="48164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4" name="AutoShape 62"/>
          <p:cNvCxnSpPr>
            <a:cxnSpLocks noChangeShapeType="1"/>
          </p:cNvCxnSpPr>
          <p:nvPr/>
        </p:nvCxnSpPr>
        <p:spPr bwMode="auto">
          <a:xfrm rot="-5400000">
            <a:off x="54260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5" name="AutoShape 63"/>
          <p:cNvCxnSpPr>
            <a:cxnSpLocks noChangeShapeType="1"/>
          </p:cNvCxnSpPr>
          <p:nvPr/>
        </p:nvCxnSpPr>
        <p:spPr bwMode="auto">
          <a:xfrm rot="-5400000">
            <a:off x="60356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6" name="AutoShape 64"/>
          <p:cNvCxnSpPr>
            <a:cxnSpLocks noChangeShapeType="1"/>
          </p:cNvCxnSpPr>
          <p:nvPr/>
        </p:nvCxnSpPr>
        <p:spPr bwMode="auto">
          <a:xfrm rot="5400000" flipV="1">
            <a:off x="7390606" y="4877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7" name="AutoShape 65"/>
          <p:cNvCxnSpPr>
            <a:cxnSpLocks noChangeShapeType="1"/>
            <a:stCxn id="1206323" idx="3"/>
            <a:endCxn id="1206322" idx="5"/>
          </p:cNvCxnSpPr>
          <p:nvPr/>
        </p:nvCxnSpPr>
        <p:spPr bwMode="auto">
          <a:xfrm rot="5400000">
            <a:off x="41521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8" name="AutoShape 66"/>
          <p:cNvCxnSpPr>
            <a:cxnSpLocks noChangeShapeType="1"/>
            <a:stCxn id="1206324" idx="3"/>
            <a:endCxn id="1206323" idx="4"/>
          </p:cNvCxnSpPr>
          <p:nvPr/>
        </p:nvCxnSpPr>
        <p:spPr bwMode="auto">
          <a:xfrm rot="5400000">
            <a:off x="4762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9" name="AutoShape 67"/>
          <p:cNvCxnSpPr>
            <a:cxnSpLocks noChangeShapeType="1"/>
            <a:stCxn id="1206325" idx="3"/>
            <a:endCxn id="1206324" idx="4"/>
          </p:cNvCxnSpPr>
          <p:nvPr/>
        </p:nvCxnSpPr>
        <p:spPr bwMode="auto">
          <a:xfrm rot="5400000">
            <a:off x="53721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0" name="AutoShape 68"/>
          <p:cNvCxnSpPr>
            <a:cxnSpLocks noChangeShapeType="1"/>
            <a:stCxn id="1206327" idx="3"/>
            <a:endCxn id="1206325" idx="4"/>
          </p:cNvCxnSpPr>
          <p:nvPr/>
        </p:nvCxnSpPr>
        <p:spPr bwMode="auto">
          <a:xfrm rot="5400000">
            <a:off x="59817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1" name="AutoShape 69"/>
          <p:cNvCxnSpPr>
            <a:cxnSpLocks noChangeShapeType="1"/>
          </p:cNvCxnSpPr>
          <p:nvPr/>
        </p:nvCxnSpPr>
        <p:spPr bwMode="auto">
          <a:xfrm rot="5400000">
            <a:off x="74072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2" name="AutoShape 70"/>
          <p:cNvCxnSpPr>
            <a:cxnSpLocks noChangeShapeType="1"/>
            <a:stCxn id="1206322" idx="4"/>
            <a:endCxn id="1206329" idx="2"/>
          </p:cNvCxnSpPr>
          <p:nvPr/>
        </p:nvCxnSpPr>
        <p:spPr bwMode="auto">
          <a:xfrm>
            <a:off x="3810000" y="5334000"/>
            <a:ext cx="1828800" cy="762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3" name="AutoShape 71"/>
          <p:cNvCxnSpPr>
            <a:cxnSpLocks noChangeShapeType="1"/>
            <a:stCxn id="1206326" idx="3"/>
            <a:endCxn id="1206329" idx="6"/>
          </p:cNvCxnSpPr>
          <p:nvPr/>
        </p:nvCxnSpPr>
        <p:spPr bwMode="auto">
          <a:xfrm flipH="1">
            <a:off x="5791200" y="53117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2" name="Text Box 72"/>
          <p:cNvSpPr txBox="1">
            <a:spLocks noChangeArrowheads="1"/>
          </p:cNvSpPr>
          <p:nvPr/>
        </p:nvSpPr>
        <p:spPr bwMode="auto">
          <a:xfrm>
            <a:off x="6781800" y="2833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5" name="Text Box 73"/>
          <p:cNvSpPr txBox="1">
            <a:spLocks noChangeArrowheads="1"/>
          </p:cNvSpPr>
          <p:nvPr/>
        </p:nvSpPr>
        <p:spPr bwMode="auto">
          <a:xfrm>
            <a:off x="64770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6" name="Text Box 74"/>
          <p:cNvSpPr txBox="1">
            <a:spLocks noChangeArrowheads="1"/>
          </p:cNvSpPr>
          <p:nvPr/>
        </p:nvSpPr>
        <p:spPr bwMode="auto">
          <a:xfrm>
            <a:off x="3276600" y="3748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38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98" grpId="0"/>
      <p:bldP spid="1206299" grpId="0" animBg="1"/>
      <p:bldP spid="1206300" grpId="0" animBg="1"/>
      <p:bldP spid="1206301" grpId="0" animBg="1"/>
      <p:bldP spid="1206302" grpId="0" animBg="1"/>
      <p:bldP spid="1206303" grpId="0" animBg="1"/>
      <p:bldP spid="1206304" grpId="0" animBg="1"/>
      <p:bldP spid="1206305" grpId="0" animBg="1"/>
      <p:bldP spid="1206306" grpId="0" animBg="1"/>
      <p:bldP spid="1206321" grpId="0"/>
      <p:bldP spid="1206322" grpId="0" animBg="1"/>
      <p:bldP spid="1206323" grpId="0" animBg="1"/>
      <p:bldP spid="1206324" grpId="0" animBg="1"/>
      <p:bldP spid="1206325" grpId="0" animBg="1"/>
      <p:bldP spid="1206326" grpId="0" animBg="1"/>
      <p:bldP spid="1206327" grpId="0" animBg="1"/>
      <p:bldP spid="1206328" grpId="0" animBg="1"/>
      <p:bldP spid="1206329" grpId="0" animBg="1"/>
      <p:bldP spid="1206345" grpId="0"/>
      <p:bldP spid="1206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31" name="AutoShape 11"/>
          <p:cNvCxnSpPr>
            <a:cxnSpLocks noChangeShapeType="1"/>
            <a:stCxn id="29707" idx="3"/>
            <a:endCxn id="2970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2"/>
          <p:cNvCxnSpPr>
            <a:cxnSpLocks noChangeShapeType="1"/>
            <a:stCxn id="29707" idx="5"/>
            <a:endCxn id="2970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3" name="AutoShape 13"/>
          <p:cNvCxnSpPr>
            <a:cxnSpLocks noChangeShapeType="1"/>
            <a:stCxn id="29701" idx="7"/>
            <a:endCxn id="2970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4" name="AutoShape 14"/>
          <p:cNvCxnSpPr>
            <a:cxnSpLocks noChangeShapeType="1"/>
            <a:stCxn id="29702" idx="7"/>
            <a:endCxn id="2970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5" name="AutoShape 15"/>
          <p:cNvCxnSpPr>
            <a:cxnSpLocks noChangeShapeType="1"/>
            <a:stCxn id="29703" idx="7"/>
            <a:endCxn id="2970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6" name="AutoShape 16"/>
          <p:cNvCxnSpPr>
            <a:cxnSpLocks noChangeShapeType="1"/>
            <a:stCxn id="29704" idx="7"/>
            <a:endCxn id="2970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02" idx="3"/>
            <a:endCxn id="2970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3" idx="3"/>
            <a:endCxn id="2970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4" idx="3"/>
            <a:endCxn id="2970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9706" idx="3"/>
            <a:endCxn id="2970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01" idx="4"/>
            <a:endCxn id="2970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44" name="AutoShape 24"/>
          <p:cNvCxnSpPr>
            <a:cxnSpLocks noChangeShapeType="1"/>
            <a:stCxn id="29705" idx="3"/>
            <a:endCxn id="2970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2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32" name="AutoShape 34"/>
          <p:cNvCxnSpPr>
            <a:cxnSpLocks noChangeShapeType="1"/>
            <a:stCxn id="29730" idx="3"/>
            <a:endCxn id="2972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55" name="AutoShape 35"/>
          <p:cNvCxnSpPr>
            <a:cxnSpLocks noChangeShapeType="1"/>
            <a:stCxn id="29730" idx="5"/>
            <a:endCxn id="2972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36"/>
          <p:cNvCxnSpPr>
            <a:cxnSpLocks noChangeShapeType="1"/>
            <a:stCxn id="29724" idx="7"/>
            <a:endCxn id="2972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37"/>
          <p:cNvCxnSpPr>
            <a:cxnSpLocks noChangeShapeType="1"/>
            <a:stCxn id="29725" idx="7"/>
            <a:endCxn id="2972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38"/>
          <p:cNvCxnSpPr>
            <a:cxnSpLocks noChangeShapeType="1"/>
            <a:stCxn id="29726" idx="7"/>
            <a:endCxn id="2972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AutoShape 39"/>
          <p:cNvCxnSpPr>
            <a:cxnSpLocks noChangeShapeType="1"/>
            <a:stCxn id="29727" idx="7"/>
            <a:endCxn id="2972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1" name="AutoShape 41"/>
          <p:cNvCxnSpPr>
            <a:cxnSpLocks noChangeShapeType="1"/>
            <a:stCxn id="29725" idx="3"/>
            <a:endCxn id="2972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2" name="AutoShape 42"/>
          <p:cNvCxnSpPr>
            <a:cxnSpLocks noChangeShapeType="1"/>
            <a:stCxn id="29726" idx="3"/>
            <a:endCxn id="2972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3" name="AutoShape 43"/>
          <p:cNvCxnSpPr>
            <a:cxnSpLocks noChangeShapeType="1"/>
            <a:stCxn id="29727" idx="3"/>
            <a:endCxn id="2972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4" name="AutoShape 44"/>
          <p:cNvCxnSpPr>
            <a:cxnSpLocks noChangeShapeType="1"/>
            <a:stCxn id="29729" idx="3"/>
            <a:endCxn id="2972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6" name="AutoShape 46"/>
          <p:cNvCxnSpPr>
            <a:cxnSpLocks noChangeShapeType="1"/>
            <a:stCxn id="29724" idx="4"/>
            <a:endCxn id="2973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5" name="AutoShape 47"/>
          <p:cNvCxnSpPr>
            <a:cxnSpLocks noChangeShapeType="1"/>
            <a:stCxn id="29728" idx="3"/>
            <a:endCxn id="2973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4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77" name="AutoShape 57"/>
          <p:cNvCxnSpPr>
            <a:cxnSpLocks noChangeShapeType="1"/>
            <a:stCxn id="29753" idx="3"/>
            <a:endCxn id="2974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AutoShape 58"/>
          <p:cNvCxnSpPr>
            <a:cxnSpLocks noChangeShapeType="1"/>
            <a:stCxn id="29753" idx="5"/>
            <a:endCxn id="2975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79" name="AutoShape 59"/>
          <p:cNvCxnSpPr>
            <a:cxnSpLocks noChangeShapeType="1"/>
            <a:stCxn id="29747" idx="7"/>
            <a:endCxn id="2974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0" name="AutoShape 60"/>
          <p:cNvCxnSpPr>
            <a:cxnSpLocks noChangeShapeType="1"/>
            <a:stCxn id="29748" idx="7"/>
            <a:endCxn id="2974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1" name="AutoShape 61"/>
          <p:cNvCxnSpPr>
            <a:cxnSpLocks noChangeShapeType="1"/>
            <a:stCxn id="29749" idx="7"/>
            <a:endCxn id="2975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2" name="AutoShape 62"/>
          <p:cNvCxnSpPr>
            <a:cxnSpLocks noChangeShapeType="1"/>
            <a:stCxn id="29750" idx="7"/>
            <a:endCxn id="2975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AutoShape 64"/>
          <p:cNvCxnSpPr>
            <a:cxnSpLocks noChangeShapeType="1"/>
            <a:stCxn id="29748" idx="3"/>
            <a:endCxn id="2974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AutoShape 65"/>
          <p:cNvCxnSpPr>
            <a:cxnSpLocks noChangeShapeType="1"/>
            <a:stCxn id="29749" idx="3"/>
            <a:endCxn id="2974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AutoShape 66"/>
          <p:cNvCxnSpPr>
            <a:cxnSpLocks noChangeShapeType="1"/>
            <a:stCxn id="29750" idx="3"/>
            <a:endCxn id="2974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5" name="AutoShape 67"/>
          <p:cNvCxnSpPr>
            <a:cxnSpLocks noChangeShapeType="1"/>
            <a:stCxn id="29752" idx="3"/>
            <a:endCxn id="2975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7" name="AutoShape 69"/>
          <p:cNvCxnSpPr>
            <a:cxnSpLocks noChangeShapeType="1"/>
            <a:stCxn id="29747" idx="4"/>
            <a:endCxn id="2975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0" name="AutoShape 70"/>
          <p:cNvCxnSpPr>
            <a:cxnSpLocks noChangeShapeType="1"/>
            <a:stCxn id="29751" idx="3"/>
            <a:endCxn id="2975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6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7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29771" name="Text Box 73"/>
          <p:cNvSpPr txBox="1">
            <a:spLocks noChangeArrowheads="1"/>
          </p:cNvSpPr>
          <p:nvPr/>
        </p:nvSpPr>
        <p:spPr bwMode="auto">
          <a:xfrm>
            <a:off x="53340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2" name="Text Box 74"/>
          <p:cNvSpPr txBox="1">
            <a:spLocks noChangeArrowheads="1"/>
          </p:cNvSpPr>
          <p:nvPr/>
        </p:nvSpPr>
        <p:spPr bwMode="auto">
          <a:xfrm>
            <a:off x="53340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3" name="Text Box 75"/>
          <p:cNvSpPr txBox="1">
            <a:spLocks noChangeArrowheads="1"/>
          </p:cNvSpPr>
          <p:nvPr/>
        </p:nvSpPr>
        <p:spPr bwMode="auto">
          <a:xfrm>
            <a:off x="53340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4" name="Text Box 76"/>
          <p:cNvSpPr txBox="1">
            <a:spLocks noChangeArrowheads="1"/>
          </p:cNvSpPr>
          <p:nvPr/>
        </p:nvSpPr>
        <p:spPr bwMode="auto">
          <a:xfrm>
            <a:off x="56229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7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977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08399" name="Text Box 79"/>
          <p:cNvSpPr txBox="1">
            <a:spLocks noChangeArrowheads="1"/>
          </p:cNvSpPr>
          <p:nvPr/>
        </p:nvSpPr>
        <p:spPr bwMode="auto">
          <a:xfrm>
            <a:off x="6248400" y="1752600"/>
            <a:ext cx="23622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from s to t translates into a truth assignment to x</a:t>
            </a:r>
            <a:r>
              <a:rPr lang="en-US" altLang="en-US" sz="2800" baseline="-25000"/>
              <a:t>1</a:t>
            </a:r>
            <a:r>
              <a:rPr lang="en-US" altLang="en-US" sz="2800"/>
              <a:t>…x</a:t>
            </a:r>
            <a:r>
              <a:rPr lang="en-US" altLang="en-US" sz="2800" baseline="-25000"/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why must the path be of this form?</a:t>
            </a:r>
          </a:p>
        </p:txBody>
      </p:sp>
    </p:spTree>
    <p:extLst>
      <p:ext uri="{BB962C8B-B14F-4D97-AF65-F5344CB8AC3E}">
        <p14:creationId xmlns:p14="http://schemas.microsoft.com/office/powerpoint/2010/main" val="7921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3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(x</a:t>
                </a:r>
                <a:r>
                  <a:rPr lang="en-US" altLang="en-US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2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sym typeface="Symbol" charset="2"/>
                      </a:rPr>
                      <m:t>∨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to ensure that all k clauses are satisfied?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need to add nodes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can be visited in path if the clause is satisfied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visited in path, implies clause is satisfied by the assignment given by path through variable gadgets</a:t>
                </a:r>
              </a:p>
            </p:txBody>
          </p:sp>
        </mc:Choice>
        <mc:Fallback xmlns="">
          <p:sp>
            <p:nvSpPr>
              <p:cNvPr id="1210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35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r>
                  <a:rPr lang="en-US" altLang="en-US" dirty="0"/>
                  <a:t>Clause gadget allows “detour” from “assignment path” for each true literal in clause</a:t>
                </a:r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852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2420" name="Oval 4"/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1" name="Oval 5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43434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3" name="Oval 7"/>
          <p:cNvSpPr>
            <a:spLocks noChangeArrowheads="1"/>
          </p:cNvSpPr>
          <p:nvPr/>
        </p:nvSpPr>
        <p:spPr bwMode="auto">
          <a:xfrm>
            <a:off x="49530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5" name="Oval 9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26" name="AutoShape 10"/>
          <p:cNvCxnSpPr>
            <a:cxnSpLocks noChangeShapeType="1"/>
            <a:stCxn id="1212420" idx="7"/>
            <a:endCxn id="1212421" idx="0"/>
          </p:cNvCxnSpPr>
          <p:nvPr/>
        </p:nvCxnSpPr>
        <p:spPr bwMode="auto">
          <a:xfrm rot="-5400000">
            <a:off x="3482975" y="3429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7" name="AutoShape 11"/>
          <p:cNvCxnSpPr>
            <a:cxnSpLocks noChangeShapeType="1"/>
            <a:stCxn id="1212421" idx="7"/>
            <a:endCxn id="1212422" idx="0"/>
          </p:cNvCxnSpPr>
          <p:nvPr/>
        </p:nvCxnSpPr>
        <p:spPr bwMode="auto">
          <a:xfrm rot="-5400000">
            <a:off x="4117975" y="34544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8" name="AutoShape 12"/>
          <p:cNvCxnSpPr>
            <a:cxnSpLocks noChangeShapeType="1"/>
            <a:stCxn id="1212422" idx="7"/>
            <a:endCxn id="1212423" idx="0"/>
          </p:cNvCxnSpPr>
          <p:nvPr/>
        </p:nvCxnSpPr>
        <p:spPr bwMode="auto">
          <a:xfrm rot="-5400000">
            <a:off x="4740275" y="34417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9" name="AutoShape 13"/>
          <p:cNvCxnSpPr>
            <a:cxnSpLocks noChangeShapeType="1"/>
            <a:stCxn id="1212423" idx="7"/>
            <a:endCxn id="1212425" idx="0"/>
          </p:cNvCxnSpPr>
          <p:nvPr/>
        </p:nvCxnSpPr>
        <p:spPr bwMode="auto">
          <a:xfrm rot="5400000" flipV="1">
            <a:off x="5359400" y="34544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0" name="AutoShape 14"/>
          <p:cNvCxnSpPr>
            <a:cxnSpLocks noChangeShapeType="1"/>
          </p:cNvCxnSpPr>
          <p:nvPr/>
        </p:nvCxnSpPr>
        <p:spPr bwMode="auto">
          <a:xfrm rot="5400000" flipV="1">
            <a:off x="6704806" y="3428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1" name="AutoShape 15"/>
          <p:cNvCxnSpPr>
            <a:cxnSpLocks noChangeShapeType="1"/>
            <a:stCxn id="1212421" idx="3"/>
            <a:endCxn id="1212420" idx="5"/>
          </p:cNvCxnSpPr>
          <p:nvPr/>
        </p:nvCxnSpPr>
        <p:spPr bwMode="auto">
          <a:xfrm rot="5400000">
            <a:off x="3466306" y="3575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2" name="AutoShape 16"/>
          <p:cNvCxnSpPr>
            <a:cxnSpLocks noChangeShapeType="1"/>
            <a:stCxn id="1212422" idx="3"/>
            <a:endCxn id="1212421" idx="4"/>
          </p:cNvCxnSpPr>
          <p:nvPr/>
        </p:nvCxnSpPr>
        <p:spPr bwMode="auto">
          <a:xfrm rot="16200000" flipV="1">
            <a:off x="4086225" y="3609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3" name="AutoShape 17"/>
          <p:cNvCxnSpPr>
            <a:cxnSpLocks noChangeShapeType="1"/>
            <a:stCxn id="1212423" idx="3"/>
            <a:endCxn id="1212422" idx="4"/>
          </p:cNvCxnSpPr>
          <p:nvPr/>
        </p:nvCxnSpPr>
        <p:spPr bwMode="auto">
          <a:xfrm rot="5400000">
            <a:off x="4686300" y="36226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4" name="AutoShape 18"/>
          <p:cNvCxnSpPr>
            <a:cxnSpLocks noChangeShapeType="1"/>
            <a:stCxn id="1212425" idx="3"/>
            <a:endCxn id="1212423" idx="4"/>
          </p:cNvCxnSpPr>
          <p:nvPr/>
        </p:nvCxnSpPr>
        <p:spPr bwMode="auto">
          <a:xfrm rot="5400000">
            <a:off x="5283200" y="36099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5" name="AutoShape 19"/>
          <p:cNvCxnSpPr>
            <a:cxnSpLocks noChangeShapeType="1"/>
          </p:cNvCxnSpPr>
          <p:nvPr/>
        </p:nvCxnSpPr>
        <p:spPr bwMode="auto">
          <a:xfrm rot="5400000">
            <a:off x="6721475" y="3619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36" name="Text Box 20"/>
          <p:cNvSpPr txBox="1">
            <a:spLocks noChangeArrowheads="1"/>
          </p:cNvSpPr>
          <p:nvPr/>
        </p:nvSpPr>
        <p:spPr bwMode="auto">
          <a:xfrm>
            <a:off x="5715000" y="3443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37" name="Oval 21"/>
          <p:cNvSpPr>
            <a:spLocks noChangeArrowheads="1"/>
          </p:cNvSpPr>
          <p:nvPr/>
        </p:nvSpPr>
        <p:spPr bwMode="auto">
          <a:xfrm>
            <a:off x="3048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8" name="Oval 22"/>
          <p:cNvSpPr>
            <a:spLocks noChangeArrowheads="1"/>
          </p:cNvSpPr>
          <p:nvPr/>
        </p:nvSpPr>
        <p:spPr bwMode="auto">
          <a:xfrm>
            <a:off x="3733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9" name="Oval 23"/>
          <p:cNvSpPr>
            <a:spLocks noChangeArrowheads="1"/>
          </p:cNvSpPr>
          <p:nvPr/>
        </p:nvSpPr>
        <p:spPr bwMode="auto">
          <a:xfrm>
            <a:off x="43434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49530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1" name="Oval 25"/>
          <p:cNvSpPr>
            <a:spLocks noChangeArrowheads="1"/>
          </p:cNvSpPr>
          <p:nvPr/>
        </p:nvSpPr>
        <p:spPr bwMode="auto">
          <a:xfrm>
            <a:off x="6934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43" name="AutoShape 27"/>
          <p:cNvCxnSpPr>
            <a:cxnSpLocks noChangeShapeType="1"/>
            <a:stCxn id="1212437" idx="7"/>
            <a:endCxn id="1212438" idx="0"/>
          </p:cNvCxnSpPr>
          <p:nvPr/>
        </p:nvCxnSpPr>
        <p:spPr bwMode="auto">
          <a:xfrm rot="-5400000">
            <a:off x="3482975" y="4267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4" name="AutoShape 28"/>
          <p:cNvCxnSpPr>
            <a:cxnSpLocks noChangeShapeType="1"/>
            <a:stCxn id="1212438" idx="7"/>
            <a:endCxn id="1212439" idx="0"/>
          </p:cNvCxnSpPr>
          <p:nvPr/>
        </p:nvCxnSpPr>
        <p:spPr bwMode="auto">
          <a:xfrm rot="-5400000">
            <a:off x="4117975" y="4292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5" name="AutoShape 29"/>
          <p:cNvCxnSpPr>
            <a:cxnSpLocks noChangeShapeType="1"/>
            <a:stCxn id="1212439" idx="7"/>
            <a:endCxn id="1212440" idx="0"/>
          </p:cNvCxnSpPr>
          <p:nvPr/>
        </p:nvCxnSpPr>
        <p:spPr bwMode="auto">
          <a:xfrm rot="-5400000">
            <a:off x="4740275" y="4279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6" name="AutoShape 30"/>
          <p:cNvCxnSpPr>
            <a:cxnSpLocks noChangeShapeType="1"/>
            <a:stCxn id="1212440" idx="7"/>
            <a:endCxn id="1212442" idx="0"/>
          </p:cNvCxnSpPr>
          <p:nvPr/>
        </p:nvCxnSpPr>
        <p:spPr bwMode="auto">
          <a:xfrm rot="5400000" flipV="1">
            <a:off x="5359400" y="4292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7" name="AutoShape 31"/>
          <p:cNvCxnSpPr>
            <a:cxnSpLocks noChangeShapeType="1"/>
          </p:cNvCxnSpPr>
          <p:nvPr/>
        </p:nvCxnSpPr>
        <p:spPr bwMode="auto">
          <a:xfrm rot="5400000" flipV="1">
            <a:off x="6704806" y="4266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8" name="AutoShape 32"/>
          <p:cNvCxnSpPr>
            <a:cxnSpLocks noChangeShapeType="1"/>
            <a:stCxn id="1212438" idx="3"/>
            <a:endCxn id="1212437" idx="5"/>
          </p:cNvCxnSpPr>
          <p:nvPr/>
        </p:nvCxnSpPr>
        <p:spPr bwMode="auto">
          <a:xfrm rot="5400000">
            <a:off x="3466306" y="4414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9" name="AutoShape 33"/>
          <p:cNvCxnSpPr>
            <a:cxnSpLocks noChangeShapeType="1"/>
            <a:stCxn id="1212439" idx="3"/>
            <a:endCxn id="1212438" idx="4"/>
          </p:cNvCxnSpPr>
          <p:nvPr/>
        </p:nvCxnSpPr>
        <p:spPr bwMode="auto">
          <a:xfrm rot="16200000" flipV="1">
            <a:off x="4086225" y="4448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0" name="AutoShape 34"/>
          <p:cNvCxnSpPr>
            <a:cxnSpLocks noChangeShapeType="1"/>
            <a:stCxn id="1212440" idx="3"/>
            <a:endCxn id="1212439" idx="4"/>
          </p:cNvCxnSpPr>
          <p:nvPr/>
        </p:nvCxnSpPr>
        <p:spPr bwMode="auto">
          <a:xfrm rot="5400000">
            <a:off x="4686300" y="4460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1" name="AutoShape 35"/>
          <p:cNvCxnSpPr>
            <a:cxnSpLocks noChangeShapeType="1"/>
            <a:stCxn id="1212442" idx="3"/>
            <a:endCxn id="1212440" idx="4"/>
          </p:cNvCxnSpPr>
          <p:nvPr/>
        </p:nvCxnSpPr>
        <p:spPr bwMode="auto">
          <a:xfrm rot="5400000">
            <a:off x="5283200" y="4448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2" name="AutoShape 36"/>
          <p:cNvCxnSpPr>
            <a:cxnSpLocks noChangeShapeType="1"/>
          </p:cNvCxnSpPr>
          <p:nvPr/>
        </p:nvCxnSpPr>
        <p:spPr bwMode="auto">
          <a:xfrm rot="5400000">
            <a:off x="6721475" y="4457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53" name="Text Box 37"/>
          <p:cNvSpPr txBox="1">
            <a:spLocks noChangeArrowheads="1"/>
          </p:cNvSpPr>
          <p:nvPr/>
        </p:nvSpPr>
        <p:spPr bwMode="auto">
          <a:xfrm>
            <a:off x="57150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54" name="Oval 38"/>
          <p:cNvSpPr>
            <a:spLocks noChangeArrowheads="1"/>
          </p:cNvSpPr>
          <p:nvPr/>
        </p:nvSpPr>
        <p:spPr bwMode="auto">
          <a:xfrm>
            <a:off x="3048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5" name="Oval 39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6" name="Oval 40"/>
          <p:cNvSpPr>
            <a:spLocks noChangeArrowheads="1"/>
          </p:cNvSpPr>
          <p:nvPr/>
        </p:nvSpPr>
        <p:spPr bwMode="auto">
          <a:xfrm>
            <a:off x="43434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7" name="Oval 4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8" name="Oval 42"/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9" name="Oval 43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60" name="AutoShape 44"/>
          <p:cNvCxnSpPr>
            <a:cxnSpLocks noChangeShapeType="1"/>
            <a:stCxn id="1212454" idx="7"/>
            <a:endCxn id="1212455" idx="0"/>
          </p:cNvCxnSpPr>
          <p:nvPr/>
        </p:nvCxnSpPr>
        <p:spPr bwMode="auto">
          <a:xfrm rot="-5400000">
            <a:off x="3482975" y="5181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1" name="AutoShape 45"/>
          <p:cNvCxnSpPr>
            <a:cxnSpLocks noChangeShapeType="1"/>
            <a:stCxn id="1212455" idx="7"/>
            <a:endCxn id="1212456" idx="0"/>
          </p:cNvCxnSpPr>
          <p:nvPr/>
        </p:nvCxnSpPr>
        <p:spPr bwMode="auto">
          <a:xfrm rot="-5400000">
            <a:off x="4117975" y="5207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2" name="AutoShape 46"/>
          <p:cNvCxnSpPr>
            <a:cxnSpLocks noChangeShapeType="1"/>
            <a:stCxn id="1212456" idx="7"/>
            <a:endCxn id="1212457" idx="0"/>
          </p:cNvCxnSpPr>
          <p:nvPr/>
        </p:nvCxnSpPr>
        <p:spPr bwMode="auto">
          <a:xfrm rot="-5400000">
            <a:off x="4740275" y="5194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3" name="AutoShape 47"/>
          <p:cNvCxnSpPr>
            <a:cxnSpLocks noChangeShapeType="1"/>
            <a:stCxn id="1212457" idx="7"/>
            <a:endCxn id="1212459" idx="0"/>
          </p:cNvCxnSpPr>
          <p:nvPr/>
        </p:nvCxnSpPr>
        <p:spPr bwMode="auto">
          <a:xfrm rot="5400000" flipV="1">
            <a:off x="5359400" y="52070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4" name="AutoShape 48"/>
          <p:cNvCxnSpPr>
            <a:cxnSpLocks noChangeShapeType="1"/>
          </p:cNvCxnSpPr>
          <p:nvPr/>
        </p:nvCxnSpPr>
        <p:spPr bwMode="auto">
          <a:xfrm rot="5400000" flipV="1">
            <a:off x="6704806" y="5180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5" name="AutoShape 49"/>
          <p:cNvCxnSpPr>
            <a:cxnSpLocks noChangeShapeType="1"/>
            <a:stCxn id="1212455" idx="3"/>
            <a:endCxn id="1212454" idx="5"/>
          </p:cNvCxnSpPr>
          <p:nvPr/>
        </p:nvCxnSpPr>
        <p:spPr bwMode="auto">
          <a:xfrm rot="5400000">
            <a:off x="3466306" y="5328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6" name="AutoShape 50"/>
          <p:cNvCxnSpPr>
            <a:cxnSpLocks noChangeShapeType="1"/>
            <a:stCxn id="1212456" idx="3"/>
            <a:endCxn id="1212455" idx="4"/>
          </p:cNvCxnSpPr>
          <p:nvPr/>
        </p:nvCxnSpPr>
        <p:spPr bwMode="auto">
          <a:xfrm rot="16200000" flipV="1">
            <a:off x="4086225" y="5362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7" name="AutoShape 51"/>
          <p:cNvCxnSpPr>
            <a:cxnSpLocks noChangeShapeType="1"/>
            <a:stCxn id="1212457" idx="3"/>
            <a:endCxn id="1212456" idx="4"/>
          </p:cNvCxnSpPr>
          <p:nvPr/>
        </p:nvCxnSpPr>
        <p:spPr bwMode="auto">
          <a:xfrm rot="5400000">
            <a:off x="4686300" y="5375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8" name="AutoShape 52"/>
          <p:cNvCxnSpPr>
            <a:cxnSpLocks noChangeShapeType="1"/>
            <a:stCxn id="1212459" idx="3"/>
            <a:endCxn id="1212457" idx="4"/>
          </p:cNvCxnSpPr>
          <p:nvPr/>
        </p:nvCxnSpPr>
        <p:spPr bwMode="auto">
          <a:xfrm rot="5400000">
            <a:off x="5283200" y="53625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9" name="AutoShape 53"/>
          <p:cNvCxnSpPr>
            <a:cxnSpLocks noChangeShapeType="1"/>
          </p:cNvCxnSpPr>
          <p:nvPr/>
        </p:nvCxnSpPr>
        <p:spPr bwMode="auto">
          <a:xfrm rot="5400000">
            <a:off x="6721475" y="5372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70" name="Text Box 54"/>
          <p:cNvSpPr txBox="1">
            <a:spLocks noChangeArrowheads="1"/>
          </p:cNvSpPr>
          <p:nvPr/>
        </p:nvSpPr>
        <p:spPr bwMode="auto">
          <a:xfrm>
            <a:off x="5715000" y="5195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71" name="Oval 55"/>
          <p:cNvSpPr>
            <a:spLocks noChangeArrowheads="1"/>
          </p:cNvSpPr>
          <p:nvPr/>
        </p:nvSpPr>
        <p:spPr bwMode="auto">
          <a:xfrm>
            <a:off x="8229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72" name="Text Box 56"/>
          <p:cNvSpPr txBox="1">
            <a:spLocks noChangeArrowheads="1"/>
          </p:cNvSpPr>
          <p:nvPr/>
        </p:nvSpPr>
        <p:spPr bwMode="auto">
          <a:xfrm>
            <a:off x="2362200" y="3429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3" name="Text Box 57"/>
          <p:cNvSpPr txBox="1">
            <a:spLocks noChangeArrowheads="1"/>
          </p:cNvSpPr>
          <p:nvPr/>
        </p:nvSpPr>
        <p:spPr bwMode="auto">
          <a:xfrm>
            <a:off x="2362200" y="42814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4" name="Text Box 58"/>
          <p:cNvSpPr txBox="1">
            <a:spLocks noChangeArrowheads="1"/>
          </p:cNvSpPr>
          <p:nvPr/>
        </p:nvSpPr>
        <p:spPr bwMode="auto">
          <a:xfrm>
            <a:off x="2362200" y="5119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1212475" name="AutoShape 59"/>
          <p:cNvCxnSpPr>
            <a:cxnSpLocks noChangeShapeType="1"/>
            <a:stCxn id="1212422" idx="7"/>
            <a:endCxn id="1212471" idx="1"/>
          </p:cNvCxnSpPr>
          <p:nvPr/>
        </p:nvCxnSpPr>
        <p:spPr bwMode="auto">
          <a:xfrm rot="-5400000">
            <a:off x="6299200" y="17780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6" name="AutoShape 60"/>
          <p:cNvCxnSpPr>
            <a:cxnSpLocks noChangeShapeType="1"/>
            <a:stCxn id="1212471" idx="3"/>
            <a:endCxn id="1212423" idx="5"/>
          </p:cNvCxnSpPr>
          <p:nvPr/>
        </p:nvCxnSpPr>
        <p:spPr bwMode="auto">
          <a:xfrm rot="5400000">
            <a:off x="6578600" y="22161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7" name="AutoShape 61"/>
          <p:cNvCxnSpPr>
            <a:cxnSpLocks noChangeShapeType="1"/>
            <a:stCxn id="1212439" idx="7"/>
            <a:endCxn id="1212471" idx="2"/>
          </p:cNvCxnSpPr>
          <p:nvPr/>
        </p:nvCxnSpPr>
        <p:spPr bwMode="auto">
          <a:xfrm rot="-5400000">
            <a:off x="5895975" y="2235200"/>
            <a:ext cx="911225" cy="3756025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8" name="AutoShape 62"/>
          <p:cNvCxnSpPr>
            <a:cxnSpLocks noChangeShapeType="1"/>
            <a:stCxn id="1212471" idx="4"/>
            <a:endCxn id="1212440" idx="5"/>
          </p:cNvCxnSpPr>
          <p:nvPr/>
        </p:nvCxnSpPr>
        <p:spPr bwMode="auto">
          <a:xfrm rot="5400000">
            <a:off x="6197600" y="26193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9" name="AutoShape 63"/>
          <p:cNvCxnSpPr>
            <a:cxnSpLocks noChangeShapeType="1"/>
            <a:stCxn id="1212457" idx="6"/>
            <a:endCxn id="1212471" idx="6"/>
          </p:cNvCxnSpPr>
          <p:nvPr/>
        </p:nvCxnSpPr>
        <p:spPr bwMode="auto">
          <a:xfrm flipV="1">
            <a:off x="5130800" y="36576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80" name="AutoShape 64"/>
          <p:cNvCxnSpPr>
            <a:cxnSpLocks noChangeShapeType="1"/>
            <a:stCxn id="1212471" idx="5"/>
            <a:endCxn id="1212456" idx="5"/>
          </p:cNvCxnSpPr>
          <p:nvPr/>
        </p:nvCxnSpPr>
        <p:spPr bwMode="auto">
          <a:xfrm rot="5400000">
            <a:off x="5451475" y="27336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81" name="Text Box 65"/>
          <p:cNvSpPr txBox="1">
            <a:spLocks noChangeArrowheads="1"/>
          </p:cNvSpPr>
          <p:nvPr/>
        </p:nvSpPr>
        <p:spPr bwMode="auto">
          <a:xfrm>
            <a:off x="8077200" y="3048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4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0" grpId="0" animBg="1"/>
      <p:bldP spid="1212421" grpId="0" animBg="1"/>
      <p:bldP spid="1212422" grpId="0" animBg="1"/>
      <p:bldP spid="1212423" grpId="0" animBg="1"/>
      <p:bldP spid="1212424" grpId="0" animBg="1"/>
      <p:bldP spid="1212425" grpId="0" animBg="1"/>
      <p:bldP spid="1212436" grpId="0"/>
      <p:bldP spid="1212437" grpId="0" animBg="1"/>
      <p:bldP spid="1212438" grpId="0" animBg="1"/>
      <p:bldP spid="1212439" grpId="0" animBg="1"/>
      <p:bldP spid="1212440" grpId="0" animBg="1"/>
      <p:bldP spid="1212441" grpId="0" animBg="1"/>
      <p:bldP spid="1212442" grpId="0" animBg="1"/>
      <p:bldP spid="1212453" grpId="0"/>
      <p:bldP spid="1212454" grpId="0" animBg="1"/>
      <p:bldP spid="1212455" grpId="0" animBg="1"/>
      <p:bldP spid="1212456" grpId="0" animBg="1"/>
      <p:bldP spid="1212457" grpId="0" animBg="1"/>
      <p:bldP spid="1212458" grpId="0" animBg="1"/>
      <p:bldP spid="1212459" grpId="0" animBg="1"/>
      <p:bldP spid="1212470" grpId="0"/>
      <p:bldP spid="1212471" grpId="0" animBg="1"/>
      <p:bldP spid="1212472" grpId="0"/>
      <p:bldP spid="1212473" grpId="0"/>
      <p:bldP spid="1212474" grpId="0"/>
      <p:bldP spid="12124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clause gadget for each of k clauses: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29718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6781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Oval 9"/>
          <p:cNvSpPr>
            <a:spLocks noChangeArrowheads="1"/>
          </p:cNvSpPr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52" name="AutoShape 10"/>
          <p:cNvCxnSpPr>
            <a:cxnSpLocks noChangeShapeType="1"/>
            <a:stCxn id="35846" idx="7"/>
            <a:endCxn id="35847" idx="0"/>
          </p:cNvCxnSpPr>
          <p:nvPr/>
        </p:nvCxnSpPr>
        <p:spPr bwMode="auto">
          <a:xfrm rot="-5400000">
            <a:off x="1501775" y="2514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1"/>
          <p:cNvCxnSpPr>
            <a:cxnSpLocks noChangeShapeType="1"/>
            <a:stCxn id="35847" idx="7"/>
            <a:endCxn id="35848" idx="0"/>
          </p:cNvCxnSpPr>
          <p:nvPr/>
        </p:nvCxnSpPr>
        <p:spPr bwMode="auto">
          <a:xfrm rot="-5400000">
            <a:off x="2136775" y="2540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12"/>
          <p:cNvCxnSpPr>
            <a:cxnSpLocks noChangeShapeType="1"/>
            <a:stCxn id="35848" idx="7"/>
            <a:endCxn id="35849" idx="0"/>
          </p:cNvCxnSpPr>
          <p:nvPr/>
        </p:nvCxnSpPr>
        <p:spPr bwMode="auto">
          <a:xfrm rot="-5400000">
            <a:off x="2759075" y="2527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13"/>
          <p:cNvCxnSpPr>
            <a:cxnSpLocks noChangeShapeType="1"/>
            <a:stCxn id="35849" idx="7"/>
            <a:endCxn id="35851" idx="0"/>
          </p:cNvCxnSpPr>
          <p:nvPr/>
        </p:nvCxnSpPr>
        <p:spPr bwMode="auto">
          <a:xfrm rot="-5400000">
            <a:off x="3377407" y="25360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AutoShape 14"/>
          <p:cNvCxnSpPr>
            <a:cxnSpLocks noChangeShapeType="1"/>
          </p:cNvCxnSpPr>
          <p:nvPr/>
        </p:nvCxnSpPr>
        <p:spPr bwMode="auto">
          <a:xfrm rot="5400000" flipV="1">
            <a:off x="6552406" y="2513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15"/>
          <p:cNvCxnSpPr>
            <a:cxnSpLocks noChangeShapeType="1"/>
            <a:stCxn id="35847" idx="3"/>
            <a:endCxn id="35846" idx="5"/>
          </p:cNvCxnSpPr>
          <p:nvPr/>
        </p:nvCxnSpPr>
        <p:spPr bwMode="auto">
          <a:xfrm rot="5400000">
            <a:off x="1485106" y="2661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6"/>
          <p:cNvCxnSpPr>
            <a:cxnSpLocks noChangeShapeType="1"/>
            <a:stCxn id="35848" idx="3"/>
            <a:endCxn id="35847" idx="4"/>
          </p:cNvCxnSpPr>
          <p:nvPr/>
        </p:nvCxnSpPr>
        <p:spPr bwMode="auto">
          <a:xfrm rot="16200000" flipV="1">
            <a:off x="2105025" y="2695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7"/>
          <p:cNvCxnSpPr>
            <a:cxnSpLocks noChangeShapeType="1"/>
            <a:stCxn id="35849" idx="3"/>
            <a:endCxn id="35848" idx="4"/>
          </p:cNvCxnSpPr>
          <p:nvPr/>
        </p:nvCxnSpPr>
        <p:spPr bwMode="auto">
          <a:xfrm rot="5400000">
            <a:off x="2705100" y="2708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18"/>
          <p:cNvCxnSpPr>
            <a:cxnSpLocks noChangeShapeType="1"/>
            <a:stCxn id="35851" idx="3"/>
            <a:endCxn id="35849" idx="4"/>
          </p:cNvCxnSpPr>
          <p:nvPr/>
        </p:nvCxnSpPr>
        <p:spPr bwMode="auto">
          <a:xfrm rot="5400000">
            <a:off x="3305969" y="26995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19"/>
          <p:cNvCxnSpPr>
            <a:cxnSpLocks noChangeShapeType="1"/>
          </p:cNvCxnSpPr>
          <p:nvPr/>
        </p:nvCxnSpPr>
        <p:spPr bwMode="auto">
          <a:xfrm rot="5400000">
            <a:off x="6569075" y="2705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5638800" y="2528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381000" y="2514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64" name="Oval 22"/>
          <p:cNvSpPr>
            <a:spLocks noChangeArrowheads="1"/>
          </p:cNvSpPr>
          <p:nvPr/>
        </p:nvSpPr>
        <p:spPr bwMode="auto">
          <a:xfrm>
            <a:off x="4191000" y="28225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5" name="AutoShape 23"/>
          <p:cNvCxnSpPr>
            <a:cxnSpLocks noChangeShapeType="1"/>
            <a:endCxn id="35864" idx="0"/>
          </p:cNvCxnSpPr>
          <p:nvPr/>
        </p:nvCxnSpPr>
        <p:spPr bwMode="auto">
          <a:xfrm rot="5400000" flipV="1">
            <a:off x="3987800" y="2517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24"/>
          <p:cNvCxnSpPr>
            <a:cxnSpLocks noChangeShapeType="1"/>
            <a:stCxn id="35864" idx="3"/>
          </p:cNvCxnSpPr>
          <p:nvPr/>
        </p:nvCxnSpPr>
        <p:spPr bwMode="auto">
          <a:xfrm rot="5400000">
            <a:off x="3911600" y="27241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7" name="Oval 25"/>
          <p:cNvSpPr>
            <a:spLocks noChangeArrowheads="1"/>
          </p:cNvSpPr>
          <p:nvPr/>
        </p:nvSpPr>
        <p:spPr bwMode="auto">
          <a:xfrm>
            <a:off x="4800600" y="28225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8" name="AutoShape 26"/>
          <p:cNvCxnSpPr>
            <a:cxnSpLocks noChangeShapeType="1"/>
            <a:endCxn id="35867" idx="0"/>
          </p:cNvCxnSpPr>
          <p:nvPr/>
        </p:nvCxnSpPr>
        <p:spPr bwMode="auto">
          <a:xfrm rot="5400000" flipV="1">
            <a:off x="4597400" y="2543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27"/>
          <p:cNvCxnSpPr>
            <a:cxnSpLocks noChangeShapeType="1"/>
            <a:stCxn id="35867" idx="3"/>
          </p:cNvCxnSpPr>
          <p:nvPr/>
        </p:nvCxnSpPr>
        <p:spPr bwMode="auto">
          <a:xfrm rot="5400000">
            <a:off x="4521200" y="2698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Oval 28"/>
          <p:cNvSpPr>
            <a:spLocks noChangeArrowheads="1"/>
          </p:cNvSpPr>
          <p:nvPr/>
        </p:nvSpPr>
        <p:spPr bwMode="auto">
          <a:xfrm>
            <a:off x="5410200" y="28225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1" name="AutoShape 29"/>
          <p:cNvCxnSpPr>
            <a:cxnSpLocks noChangeShapeType="1"/>
            <a:endCxn id="35870" idx="0"/>
          </p:cNvCxnSpPr>
          <p:nvPr/>
        </p:nvCxnSpPr>
        <p:spPr bwMode="auto">
          <a:xfrm rot="5400000" flipV="1">
            <a:off x="5207000" y="25352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30"/>
          <p:cNvCxnSpPr>
            <a:cxnSpLocks noChangeShapeType="1"/>
            <a:stCxn id="35870" idx="3"/>
          </p:cNvCxnSpPr>
          <p:nvPr/>
        </p:nvCxnSpPr>
        <p:spPr bwMode="auto">
          <a:xfrm rot="5400000">
            <a:off x="5130800" y="27066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3" name="Oval 31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4" name="Oval 32"/>
          <p:cNvSpPr>
            <a:spLocks noChangeArrowheads="1"/>
          </p:cNvSpPr>
          <p:nvPr/>
        </p:nvSpPr>
        <p:spPr bwMode="auto">
          <a:xfrm>
            <a:off x="1752600" y="3657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5" name="Oval 33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6" name="Oval 34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7" name="Oval 35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8" name="Oval 36"/>
          <p:cNvSpPr>
            <a:spLocks noChangeArrowheads="1"/>
          </p:cNvSpPr>
          <p:nvPr/>
        </p:nvSpPr>
        <p:spPr bwMode="auto">
          <a:xfrm>
            <a:off x="3581400" y="36576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9" name="AutoShape 37"/>
          <p:cNvCxnSpPr>
            <a:cxnSpLocks noChangeShapeType="1"/>
            <a:stCxn id="35873" idx="7"/>
            <a:endCxn id="35874" idx="0"/>
          </p:cNvCxnSpPr>
          <p:nvPr/>
        </p:nvCxnSpPr>
        <p:spPr bwMode="auto">
          <a:xfrm rot="-5400000">
            <a:off x="1501775" y="3352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AutoShape 38"/>
          <p:cNvCxnSpPr>
            <a:cxnSpLocks noChangeShapeType="1"/>
            <a:stCxn id="35874" idx="7"/>
            <a:endCxn id="35875" idx="0"/>
          </p:cNvCxnSpPr>
          <p:nvPr/>
        </p:nvCxnSpPr>
        <p:spPr bwMode="auto">
          <a:xfrm rot="-5400000">
            <a:off x="2136775" y="3378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AutoShape 39"/>
          <p:cNvCxnSpPr>
            <a:cxnSpLocks noChangeShapeType="1"/>
            <a:stCxn id="35875" idx="7"/>
            <a:endCxn id="35876" idx="0"/>
          </p:cNvCxnSpPr>
          <p:nvPr/>
        </p:nvCxnSpPr>
        <p:spPr bwMode="auto">
          <a:xfrm rot="-5400000">
            <a:off x="2759075" y="3365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AutoShape 40"/>
          <p:cNvCxnSpPr>
            <a:cxnSpLocks noChangeShapeType="1"/>
            <a:stCxn id="35876" idx="7"/>
            <a:endCxn id="35878" idx="0"/>
          </p:cNvCxnSpPr>
          <p:nvPr/>
        </p:nvCxnSpPr>
        <p:spPr bwMode="auto">
          <a:xfrm rot="-5400000">
            <a:off x="3377407" y="33742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AutoShape 41"/>
          <p:cNvCxnSpPr>
            <a:cxnSpLocks noChangeShapeType="1"/>
          </p:cNvCxnSpPr>
          <p:nvPr/>
        </p:nvCxnSpPr>
        <p:spPr bwMode="auto">
          <a:xfrm rot="5400000" flipV="1">
            <a:off x="6552406" y="3352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4" name="AutoShape 42"/>
          <p:cNvCxnSpPr>
            <a:cxnSpLocks noChangeShapeType="1"/>
            <a:stCxn id="35874" idx="3"/>
            <a:endCxn id="35873" idx="5"/>
          </p:cNvCxnSpPr>
          <p:nvPr/>
        </p:nvCxnSpPr>
        <p:spPr bwMode="auto">
          <a:xfrm rot="5400000">
            <a:off x="1485106" y="3499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5" name="AutoShape 43"/>
          <p:cNvCxnSpPr>
            <a:cxnSpLocks noChangeShapeType="1"/>
            <a:stCxn id="35875" idx="3"/>
            <a:endCxn id="35874" idx="4"/>
          </p:cNvCxnSpPr>
          <p:nvPr/>
        </p:nvCxnSpPr>
        <p:spPr bwMode="auto">
          <a:xfrm rot="16200000" flipV="1">
            <a:off x="2105025" y="3533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AutoShape 44"/>
          <p:cNvCxnSpPr>
            <a:cxnSpLocks noChangeShapeType="1"/>
            <a:stCxn id="35876" idx="3"/>
            <a:endCxn id="35875" idx="4"/>
          </p:cNvCxnSpPr>
          <p:nvPr/>
        </p:nvCxnSpPr>
        <p:spPr bwMode="auto">
          <a:xfrm rot="5400000">
            <a:off x="2705100" y="3546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AutoShape 45"/>
          <p:cNvCxnSpPr>
            <a:cxnSpLocks noChangeShapeType="1"/>
            <a:stCxn id="35878" idx="3"/>
            <a:endCxn id="35876" idx="4"/>
          </p:cNvCxnSpPr>
          <p:nvPr/>
        </p:nvCxnSpPr>
        <p:spPr bwMode="auto">
          <a:xfrm rot="5400000">
            <a:off x="3305969" y="35377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8" name="AutoShape 46"/>
          <p:cNvCxnSpPr>
            <a:cxnSpLocks noChangeShapeType="1"/>
          </p:cNvCxnSpPr>
          <p:nvPr/>
        </p:nvCxnSpPr>
        <p:spPr bwMode="auto">
          <a:xfrm rot="5400000">
            <a:off x="6569075" y="3543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9" name="Text Box 47"/>
          <p:cNvSpPr txBox="1">
            <a:spLocks noChangeArrowheads="1"/>
          </p:cNvSpPr>
          <p:nvPr/>
        </p:nvSpPr>
        <p:spPr bwMode="auto">
          <a:xfrm>
            <a:off x="5638800" y="3367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90" name="Text Box 48"/>
          <p:cNvSpPr txBox="1">
            <a:spLocks noChangeArrowheads="1"/>
          </p:cNvSpPr>
          <p:nvPr/>
        </p:nvSpPr>
        <p:spPr bwMode="auto">
          <a:xfrm>
            <a:off x="381000" y="3352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91" name="Oval 49"/>
          <p:cNvSpPr>
            <a:spLocks noChangeArrowheads="1"/>
          </p:cNvSpPr>
          <p:nvPr/>
        </p:nvSpPr>
        <p:spPr bwMode="auto">
          <a:xfrm>
            <a:off x="4191000" y="36607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2" name="AutoShape 50"/>
          <p:cNvCxnSpPr>
            <a:cxnSpLocks noChangeShapeType="1"/>
            <a:endCxn id="35891" idx="0"/>
          </p:cNvCxnSpPr>
          <p:nvPr/>
        </p:nvCxnSpPr>
        <p:spPr bwMode="auto">
          <a:xfrm rot="5400000" flipV="1">
            <a:off x="3987800" y="3355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AutoShape 51"/>
          <p:cNvCxnSpPr>
            <a:cxnSpLocks noChangeShapeType="1"/>
            <a:stCxn id="35891" idx="3"/>
          </p:cNvCxnSpPr>
          <p:nvPr/>
        </p:nvCxnSpPr>
        <p:spPr bwMode="auto">
          <a:xfrm rot="5400000">
            <a:off x="3911600" y="356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4" name="Oval 52"/>
          <p:cNvSpPr>
            <a:spLocks noChangeArrowheads="1"/>
          </p:cNvSpPr>
          <p:nvPr/>
        </p:nvSpPr>
        <p:spPr bwMode="auto">
          <a:xfrm>
            <a:off x="4800600" y="3660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5" name="AutoShape 53"/>
          <p:cNvCxnSpPr>
            <a:cxnSpLocks noChangeShapeType="1"/>
            <a:endCxn id="35894" idx="0"/>
          </p:cNvCxnSpPr>
          <p:nvPr/>
        </p:nvCxnSpPr>
        <p:spPr bwMode="auto">
          <a:xfrm rot="5400000" flipV="1">
            <a:off x="4597400" y="338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6" name="AutoShape 54"/>
          <p:cNvCxnSpPr>
            <a:cxnSpLocks noChangeShapeType="1"/>
            <a:stCxn id="35894" idx="3"/>
          </p:cNvCxnSpPr>
          <p:nvPr/>
        </p:nvCxnSpPr>
        <p:spPr bwMode="auto">
          <a:xfrm rot="5400000">
            <a:off x="4521200" y="35369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7" name="Oval 55"/>
          <p:cNvSpPr>
            <a:spLocks noChangeArrowheads="1"/>
          </p:cNvSpPr>
          <p:nvPr/>
        </p:nvSpPr>
        <p:spPr bwMode="auto">
          <a:xfrm>
            <a:off x="5410200" y="36607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8" name="AutoShape 56"/>
          <p:cNvCxnSpPr>
            <a:cxnSpLocks noChangeShapeType="1"/>
            <a:endCxn id="35897" idx="0"/>
          </p:cNvCxnSpPr>
          <p:nvPr/>
        </p:nvCxnSpPr>
        <p:spPr bwMode="auto">
          <a:xfrm rot="5400000" flipV="1">
            <a:off x="5207000" y="33734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9" name="AutoShape 57"/>
          <p:cNvCxnSpPr>
            <a:cxnSpLocks noChangeShapeType="1"/>
            <a:stCxn id="35897" idx="3"/>
          </p:cNvCxnSpPr>
          <p:nvPr/>
        </p:nvCxnSpPr>
        <p:spPr bwMode="auto">
          <a:xfrm rot="5400000">
            <a:off x="5130800" y="35448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00" name="Oval 58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1" name="Oval 59"/>
          <p:cNvSpPr>
            <a:spLocks noChangeArrowheads="1"/>
          </p:cNvSpPr>
          <p:nvPr/>
        </p:nvSpPr>
        <p:spPr bwMode="auto">
          <a:xfrm>
            <a:off x="1752600" y="4953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2" name="Oval 60"/>
          <p:cNvSpPr>
            <a:spLocks noChangeArrowheads="1"/>
          </p:cNvSpPr>
          <p:nvPr/>
        </p:nvSpPr>
        <p:spPr bwMode="auto">
          <a:xfrm>
            <a:off x="23622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3" name="Oval 61"/>
          <p:cNvSpPr>
            <a:spLocks noChangeArrowheads="1"/>
          </p:cNvSpPr>
          <p:nvPr/>
        </p:nvSpPr>
        <p:spPr bwMode="auto">
          <a:xfrm>
            <a:off x="29718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4" name="Oval 62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5" name="Oval 63"/>
          <p:cNvSpPr>
            <a:spLocks noChangeArrowheads="1"/>
          </p:cNvSpPr>
          <p:nvPr/>
        </p:nvSpPr>
        <p:spPr bwMode="auto">
          <a:xfrm>
            <a:off x="3581400" y="49530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06" name="AutoShape 64"/>
          <p:cNvCxnSpPr>
            <a:cxnSpLocks noChangeShapeType="1"/>
            <a:stCxn id="35900" idx="7"/>
            <a:endCxn id="35901" idx="0"/>
          </p:cNvCxnSpPr>
          <p:nvPr/>
        </p:nvCxnSpPr>
        <p:spPr bwMode="auto">
          <a:xfrm rot="-5400000">
            <a:off x="1501775" y="4648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7" name="AutoShape 65"/>
          <p:cNvCxnSpPr>
            <a:cxnSpLocks noChangeShapeType="1"/>
            <a:stCxn id="35901" idx="7"/>
            <a:endCxn id="35902" idx="0"/>
          </p:cNvCxnSpPr>
          <p:nvPr/>
        </p:nvCxnSpPr>
        <p:spPr bwMode="auto">
          <a:xfrm rot="-5400000">
            <a:off x="2136775" y="4673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8" name="AutoShape 66"/>
          <p:cNvCxnSpPr>
            <a:cxnSpLocks noChangeShapeType="1"/>
            <a:stCxn id="35902" idx="7"/>
            <a:endCxn id="35903" idx="0"/>
          </p:cNvCxnSpPr>
          <p:nvPr/>
        </p:nvCxnSpPr>
        <p:spPr bwMode="auto">
          <a:xfrm rot="-5400000">
            <a:off x="2759075" y="4660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9" name="AutoShape 67"/>
          <p:cNvCxnSpPr>
            <a:cxnSpLocks noChangeShapeType="1"/>
            <a:stCxn id="35903" idx="7"/>
            <a:endCxn id="35905" idx="0"/>
          </p:cNvCxnSpPr>
          <p:nvPr/>
        </p:nvCxnSpPr>
        <p:spPr bwMode="auto">
          <a:xfrm rot="-5400000">
            <a:off x="3377407" y="46696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0" name="AutoShape 68"/>
          <p:cNvCxnSpPr>
            <a:cxnSpLocks noChangeShapeType="1"/>
          </p:cNvCxnSpPr>
          <p:nvPr/>
        </p:nvCxnSpPr>
        <p:spPr bwMode="auto">
          <a:xfrm rot="5400000" flipV="1">
            <a:off x="6552406" y="4647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1" name="AutoShape 69"/>
          <p:cNvCxnSpPr>
            <a:cxnSpLocks noChangeShapeType="1"/>
            <a:stCxn id="35901" idx="3"/>
            <a:endCxn id="35900" idx="5"/>
          </p:cNvCxnSpPr>
          <p:nvPr/>
        </p:nvCxnSpPr>
        <p:spPr bwMode="auto">
          <a:xfrm rot="5400000">
            <a:off x="1485106" y="4795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2" name="AutoShape 70"/>
          <p:cNvCxnSpPr>
            <a:cxnSpLocks noChangeShapeType="1"/>
            <a:stCxn id="35902" idx="3"/>
            <a:endCxn id="35901" idx="4"/>
          </p:cNvCxnSpPr>
          <p:nvPr/>
        </p:nvCxnSpPr>
        <p:spPr bwMode="auto">
          <a:xfrm rot="16200000" flipV="1">
            <a:off x="2105025" y="4829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3" name="AutoShape 71"/>
          <p:cNvCxnSpPr>
            <a:cxnSpLocks noChangeShapeType="1"/>
            <a:stCxn id="35903" idx="3"/>
            <a:endCxn id="35902" idx="4"/>
          </p:cNvCxnSpPr>
          <p:nvPr/>
        </p:nvCxnSpPr>
        <p:spPr bwMode="auto">
          <a:xfrm rot="5400000">
            <a:off x="2705100" y="4841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4" name="AutoShape 72"/>
          <p:cNvCxnSpPr>
            <a:cxnSpLocks noChangeShapeType="1"/>
            <a:stCxn id="35905" idx="3"/>
            <a:endCxn id="35903" idx="4"/>
          </p:cNvCxnSpPr>
          <p:nvPr/>
        </p:nvCxnSpPr>
        <p:spPr bwMode="auto">
          <a:xfrm rot="5400000">
            <a:off x="3305969" y="48331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5" name="AutoShape 73"/>
          <p:cNvCxnSpPr>
            <a:cxnSpLocks noChangeShapeType="1"/>
          </p:cNvCxnSpPr>
          <p:nvPr/>
        </p:nvCxnSpPr>
        <p:spPr bwMode="auto">
          <a:xfrm rot="5400000">
            <a:off x="6569075" y="4838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16" name="Text Box 74"/>
          <p:cNvSpPr txBox="1">
            <a:spLocks noChangeArrowheads="1"/>
          </p:cNvSpPr>
          <p:nvPr/>
        </p:nvSpPr>
        <p:spPr bwMode="auto">
          <a:xfrm>
            <a:off x="5638800" y="4662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917" name="Text Box 75"/>
          <p:cNvSpPr txBox="1">
            <a:spLocks noChangeArrowheads="1"/>
          </p:cNvSpPr>
          <p:nvPr/>
        </p:nvSpPr>
        <p:spPr bwMode="auto">
          <a:xfrm>
            <a:off x="381000" y="4648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18" name="Oval 76"/>
          <p:cNvSpPr>
            <a:spLocks noChangeArrowheads="1"/>
          </p:cNvSpPr>
          <p:nvPr/>
        </p:nvSpPr>
        <p:spPr bwMode="auto">
          <a:xfrm>
            <a:off x="4191000" y="49561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19" name="AutoShape 77"/>
          <p:cNvCxnSpPr>
            <a:cxnSpLocks noChangeShapeType="1"/>
            <a:endCxn id="35918" idx="0"/>
          </p:cNvCxnSpPr>
          <p:nvPr/>
        </p:nvCxnSpPr>
        <p:spPr bwMode="auto">
          <a:xfrm rot="5400000" flipV="1">
            <a:off x="3987800" y="465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0" name="AutoShape 78"/>
          <p:cNvCxnSpPr>
            <a:cxnSpLocks noChangeShapeType="1"/>
            <a:stCxn id="35918" idx="3"/>
          </p:cNvCxnSpPr>
          <p:nvPr/>
        </p:nvCxnSpPr>
        <p:spPr bwMode="auto">
          <a:xfrm rot="5400000">
            <a:off x="3911600" y="4857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1" name="Oval 79"/>
          <p:cNvSpPr>
            <a:spLocks noChangeArrowheads="1"/>
          </p:cNvSpPr>
          <p:nvPr/>
        </p:nvSpPr>
        <p:spPr bwMode="auto">
          <a:xfrm>
            <a:off x="4800600" y="4956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2" name="AutoShape 80"/>
          <p:cNvCxnSpPr>
            <a:cxnSpLocks noChangeShapeType="1"/>
            <a:endCxn id="35921" idx="0"/>
          </p:cNvCxnSpPr>
          <p:nvPr/>
        </p:nvCxnSpPr>
        <p:spPr bwMode="auto">
          <a:xfrm rot="5400000" flipV="1">
            <a:off x="4597400" y="4676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3" name="AutoShape 81"/>
          <p:cNvCxnSpPr>
            <a:cxnSpLocks noChangeShapeType="1"/>
            <a:stCxn id="35921" idx="3"/>
          </p:cNvCxnSpPr>
          <p:nvPr/>
        </p:nvCxnSpPr>
        <p:spPr bwMode="auto">
          <a:xfrm rot="5400000">
            <a:off x="4521200" y="483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4" name="Oval 82"/>
          <p:cNvSpPr>
            <a:spLocks noChangeArrowheads="1"/>
          </p:cNvSpPr>
          <p:nvPr/>
        </p:nvSpPr>
        <p:spPr bwMode="auto">
          <a:xfrm>
            <a:off x="5410200" y="49561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5" name="AutoShape 83"/>
          <p:cNvCxnSpPr>
            <a:cxnSpLocks noChangeShapeType="1"/>
            <a:endCxn id="35924" idx="0"/>
          </p:cNvCxnSpPr>
          <p:nvPr/>
        </p:nvCxnSpPr>
        <p:spPr bwMode="auto">
          <a:xfrm rot="5400000" flipV="1">
            <a:off x="5207000" y="46688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6" name="AutoShape 84"/>
          <p:cNvCxnSpPr>
            <a:cxnSpLocks noChangeShapeType="1"/>
            <a:stCxn id="35924" idx="3"/>
          </p:cNvCxnSpPr>
          <p:nvPr/>
        </p:nvCxnSpPr>
        <p:spPr bwMode="auto">
          <a:xfrm rot="5400000">
            <a:off x="5130800" y="48402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7" name="Text Box 85"/>
          <p:cNvSpPr txBox="1">
            <a:spLocks noChangeArrowheads="1"/>
          </p:cNvSpPr>
          <p:nvPr/>
        </p:nvSpPr>
        <p:spPr bwMode="auto">
          <a:xfrm>
            <a:off x="25908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8" name="Text Box 86"/>
          <p:cNvSpPr txBox="1">
            <a:spLocks noChangeArrowheads="1"/>
          </p:cNvSpPr>
          <p:nvPr/>
        </p:nvSpPr>
        <p:spPr bwMode="auto">
          <a:xfrm>
            <a:off x="38100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9" name="Text Box 87"/>
          <p:cNvSpPr txBox="1">
            <a:spLocks noChangeArrowheads="1"/>
          </p:cNvSpPr>
          <p:nvPr/>
        </p:nvSpPr>
        <p:spPr bwMode="auto">
          <a:xfrm>
            <a:off x="50292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30" name="Oval 88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1" name="Text Box 89"/>
          <p:cNvSpPr txBox="1">
            <a:spLocks noChangeArrowheads="1"/>
          </p:cNvSpPr>
          <p:nvPr/>
        </p:nvSpPr>
        <p:spPr bwMode="auto">
          <a:xfrm>
            <a:off x="7620000" y="2286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2" name="Oval 90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3" name="Text Box 91"/>
          <p:cNvSpPr txBox="1">
            <a:spLocks noChangeArrowheads="1"/>
          </p:cNvSpPr>
          <p:nvPr/>
        </p:nvSpPr>
        <p:spPr bwMode="auto">
          <a:xfrm>
            <a:off x="76200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4" name="Oval 92"/>
          <p:cNvSpPr>
            <a:spLocks noChangeArrowheads="1"/>
          </p:cNvSpPr>
          <p:nvPr/>
        </p:nvSpPr>
        <p:spPr bwMode="auto">
          <a:xfrm>
            <a:off x="7772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5" name="Text Box 93"/>
          <p:cNvSpPr txBox="1">
            <a:spLocks noChangeArrowheads="1"/>
          </p:cNvSpPr>
          <p:nvPr/>
        </p:nvSpPr>
        <p:spPr bwMode="auto">
          <a:xfrm>
            <a:off x="7620000" y="4572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6" name="Text Box 94"/>
          <p:cNvSpPr txBox="1">
            <a:spLocks noChangeArrowheads="1"/>
          </p:cNvSpPr>
          <p:nvPr/>
        </p:nvSpPr>
        <p:spPr bwMode="auto">
          <a:xfrm>
            <a:off x="76962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4559" name="Text Box 95"/>
          <p:cNvSpPr txBox="1">
            <a:spLocks noChangeArrowheads="1"/>
          </p:cNvSpPr>
          <p:nvPr/>
        </p:nvSpPr>
        <p:spPr bwMode="auto">
          <a:xfrm>
            <a:off x="457200" y="5486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1</a:t>
            </a:r>
          </a:p>
        </p:txBody>
      </p:sp>
      <p:sp>
        <p:nvSpPr>
          <p:cNvPr id="1214560" name="Text Box 96"/>
          <p:cNvSpPr txBox="1">
            <a:spLocks noChangeArrowheads="1"/>
          </p:cNvSpPr>
          <p:nvPr/>
        </p:nvSpPr>
        <p:spPr bwMode="auto">
          <a:xfrm>
            <a:off x="4800600" y="5562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2</a:t>
            </a:r>
          </a:p>
        </p:txBody>
      </p:sp>
      <p:sp>
        <p:nvSpPr>
          <p:cNvPr id="1214561" name="Line 97"/>
          <p:cNvSpPr>
            <a:spLocks noChangeShapeType="1"/>
          </p:cNvSpPr>
          <p:nvPr/>
        </p:nvSpPr>
        <p:spPr bwMode="auto">
          <a:xfrm flipV="1">
            <a:off x="2438400" y="5486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562" name="Line 98"/>
          <p:cNvSpPr>
            <a:spLocks noChangeShapeType="1"/>
          </p:cNvSpPr>
          <p:nvPr/>
        </p:nvSpPr>
        <p:spPr bwMode="auto">
          <a:xfrm flipH="1" flipV="1">
            <a:off x="4648200" y="5486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59" grpId="0"/>
      <p:bldP spid="1214560" grpId="0"/>
      <p:bldP spid="1214561" grpId="0" animBg="1"/>
      <p:bldP spid="12145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16515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6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7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8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9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0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1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2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23" name="AutoShape 11"/>
          <p:cNvCxnSpPr>
            <a:cxnSpLocks noChangeShapeType="1"/>
            <a:stCxn id="1216521" idx="3"/>
            <a:endCxn id="1216515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4" name="AutoShape 12"/>
          <p:cNvCxnSpPr>
            <a:cxnSpLocks noChangeShapeType="1"/>
            <a:stCxn id="1216521" idx="5"/>
            <a:endCxn id="1216519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5" name="AutoShape 13"/>
          <p:cNvCxnSpPr>
            <a:cxnSpLocks noChangeShapeType="1"/>
            <a:stCxn id="1216515" idx="7"/>
            <a:endCxn id="1216516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6" name="AutoShape 14"/>
          <p:cNvCxnSpPr>
            <a:cxnSpLocks noChangeShapeType="1"/>
            <a:stCxn id="1216516" idx="7"/>
            <a:endCxn id="1216517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7" name="AutoShape 15"/>
          <p:cNvCxnSpPr>
            <a:cxnSpLocks noChangeShapeType="1"/>
            <a:stCxn id="1216517" idx="7"/>
            <a:endCxn id="1216518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8" name="AutoShape 16"/>
          <p:cNvCxnSpPr>
            <a:cxnSpLocks noChangeShapeType="1"/>
            <a:stCxn id="1216518" idx="7"/>
            <a:endCxn id="1216520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9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0" name="AutoShape 18"/>
          <p:cNvCxnSpPr>
            <a:cxnSpLocks noChangeShapeType="1"/>
            <a:stCxn id="1216516" idx="3"/>
            <a:endCxn id="1216515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1" name="AutoShape 19"/>
          <p:cNvCxnSpPr>
            <a:cxnSpLocks noChangeShapeType="1"/>
            <a:stCxn id="1216517" idx="3"/>
            <a:endCxn id="1216516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2" name="AutoShape 20"/>
          <p:cNvCxnSpPr>
            <a:cxnSpLocks noChangeShapeType="1"/>
            <a:stCxn id="1216518" idx="3"/>
            <a:endCxn id="1216517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3" name="AutoShape 21"/>
          <p:cNvCxnSpPr>
            <a:cxnSpLocks noChangeShapeType="1"/>
            <a:stCxn id="1216520" idx="3"/>
            <a:endCxn id="1216518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4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5" name="AutoShape 23"/>
          <p:cNvCxnSpPr>
            <a:cxnSpLocks noChangeShapeType="1"/>
            <a:stCxn id="1216515" idx="4"/>
            <a:endCxn id="1216522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6" name="AutoShape 24"/>
          <p:cNvCxnSpPr>
            <a:cxnSpLocks noChangeShapeType="1"/>
            <a:stCxn id="1216519" idx="3"/>
            <a:endCxn id="1216522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37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38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39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0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1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2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3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4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5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46" name="AutoShape 34"/>
          <p:cNvCxnSpPr>
            <a:cxnSpLocks noChangeShapeType="1"/>
            <a:stCxn id="1216544" idx="3"/>
            <a:endCxn id="1216538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7" name="AutoShape 35"/>
          <p:cNvCxnSpPr>
            <a:cxnSpLocks noChangeShapeType="1"/>
            <a:stCxn id="1216544" idx="5"/>
            <a:endCxn id="1216542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8" name="AutoShape 36"/>
          <p:cNvCxnSpPr>
            <a:cxnSpLocks noChangeShapeType="1"/>
            <a:stCxn id="1216538" idx="7"/>
            <a:endCxn id="1216539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9" name="AutoShape 37"/>
          <p:cNvCxnSpPr>
            <a:cxnSpLocks noChangeShapeType="1"/>
            <a:stCxn id="1216539" idx="7"/>
            <a:endCxn id="1216540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0" name="AutoShape 38"/>
          <p:cNvCxnSpPr>
            <a:cxnSpLocks noChangeShapeType="1"/>
            <a:stCxn id="1216540" idx="7"/>
            <a:endCxn id="1216541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1" name="AutoShape 39"/>
          <p:cNvCxnSpPr>
            <a:cxnSpLocks noChangeShapeType="1"/>
            <a:stCxn id="1216541" idx="7"/>
            <a:endCxn id="1216543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2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3" name="AutoShape 41"/>
          <p:cNvCxnSpPr>
            <a:cxnSpLocks noChangeShapeType="1"/>
            <a:stCxn id="1216539" idx="3"/>
            <a:endCxn id="1216538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4" name="AutoShape 42"/>
          <p:cNvCxnSpPr>
            <a:cxnSpLocks noChangeShapeType="1"/>
            <a:stCxn id="1216540" idx="3"/>
            <a:endCxn id="1216539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5" name="AutoShape 43"/>
          <p:cNvCxnSpPr>
            <a:cxnSpLocks noChangeShapeType="1"/>
            <a:stCxn id="1216541" idx="3"/>
            <a:endCxn id="1216540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6" name="AutoShape 44"/>
          <p:cNvCxnSpPr>
            <a:cxnSpLocks noChangeShapeType="1"/>
            <a:stCxn id="1216543" idx="3"/>
            <a:endCxn id="1216541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7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8" name="AutoShape 46"/>
          <p:cNvCxnSpPr>
            <a:cxnSpLocks noChangeShapeType="1"/>
            <a:stCxn id="1216538" idx="4"/>
            <a:endCxn id="1216545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9" name="AutoShape 47"/>
          <p:cNvCxnSpPr>
            <a:cxnSpLocks noChangeShapeType="1"/>
            <a:stCxn id="1216542" idx="3"/>
            <a:endCxn id="1216545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60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61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2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3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4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5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6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7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8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69" name="AutoShape 57"/>
          <p:cNvCxnSpPr>
            <a:cxnSpLocks noChangeShapeType="1"/>
            <a:stCxn id="1216567" idx="3"/>
            <a:endCxn id="1216561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0" name="AutoShape 58"/>
          <p:cNvCxnSpPr>
            <a:cxnSpLocks noChangeShapeType="1"/>
            <a:stCxn id="1216567" idx="5"/>
            <a:endCxn id="1216565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1" name="AutoShape 59"/>
          <p:cNvCxnSpPr>
            <a:cxnSpLocks noChangeShapeType="1"/>
            <a:stCxn id="1216561" idx="7"/>
            <a:endCxn id="1216562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2" name="AutoShape 60"/>
          <p:cNvCxnSpPr>
            <a:cxnSpLocks noChangeShapeType="1"/>
            <a:stCxn id="1216562" idx="7"/>
            <a:endCxn id="1216563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3" name="AutoShape 61"/>
          <p:cNvCxnSpPr>
            <a:cxnSpLocks noChangeShapeType="1"/>
            <a:stCxn id="1216563" idx="7"/>
            <a:endCxn id="1216564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4" name="AutoShape 62"/>
          <p:cNvCxnSpPr>
            <a:cxnSpLocks noChangeShapeType="1"/>
            <a:stCxn id="1216564" idx="7"/>
            <a:endCxn id="1216566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5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6" name="AutoShape 64"/>
          <p:cNvCxnSpPr>
            <a:cxnSpLocks noChangeShapeType="1"/>
            <a:stCxn id="1216562" idx="3"/>
            <a:endCxn id="1216561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7" name="AutoShape 65"/>
          <p:cNvCxnSpPr>
            <a:cxnSpLocks noChangeShapeType="1"/>
            <a:stCxn id="1216563" idx="3"/>
            <a:endCxn id="1216562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8" name="AutoShape 66"/>
          <p:cNvCxnSpPr>
            <a:cxnSpLocks noChangeShapeType="1"/>
            <a:stCxn id="1216564" idx="3"/>
            <a:endCxn id="1216563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9" name="AutoShape 67"/>
          <p:cNvCxnSpPr>
            <a:cxnSpLocks noChangeShapeType="1"/>
            <a:stCxn id="1216566" idx="3"/>
            <a:endCxn id="1216564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0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1" name="AutoShape 69"/>
          <p:cNvCxnSpPr>
            <a:cxnSpLocks noChangeShapeType="1"/>
            <a:stCxn id="1216561" idx="4"/>
            <a:endCxn id="1216568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2" name="AutoShape 70"/>
          <p:cNvCxnSpPr>
            <a:cxnSpLocks noChangeShapeType="1"/>
            <a:stCxn id="1216565" idx="3"/>
            <a:endCxn id="1216568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83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84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6585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6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7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8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89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216590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16591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2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3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4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5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6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7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76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976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6599" name="Text Box 87"/>
          <p:cNvSpPr txBox="1">
            <a:spLocks noChangeArrowheads="1"/>
          </p:cNvSpPr>
          <p:nvPr/>
        </p:nvSpPr>
        <p:spPr bwMode="auto">
          <a:xfrm>
            <a:off x="6400800" y="1752600"/>
            <a:ext cx="24384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f(φ) is this graph (edges to/from clause nodes not pictured)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 poly-time computable?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# nodes = O(km)</a:t>
            </a:r>
          </a:p>
        </p:txBody>
      </p:sp>
    </p:spTree>
    <p:extLst>
      <p:ext uri="{BB962C8B-B14F-4D97-AF65-F5344CB8AC3E}">
        <p14:creationId xmlns:p14="http://schemas.microsoft.com/office/powerpoint/2010/main" val="1784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/>
      <p:bldP spid="1216516" grpId="0" animBg="1"/>
      <p:bldP spid="1216517" grpId="0" animBg="1"/>
      <p:bldP spid="1216518" grpId="0" animBg="1"/>
      <p:bldP spid="1216519" grpId="0" animBg="1"/>
      <p:bldP spid="1216520" grpId="0" animBg="1"/>
      <p:bldP spid="1216521" grpId="0" animBg="1"/>
      <p:bldP spid="1216522" grpId="0" animBg="1"/>
      <p:bldP spid="1216537" grpId="0"/>
      <p:bldP spid="1216538" grpId="0" animBg="1"/>
      <p:bldP spid="1216539" grpId="0" animBg="1"/>
      <p:bldP spid="1216540" grpId="0" animBg="1"/>
      <p:bldP spid="1216541" grpId="0" animBg="1"/>
      <p:bldP spid="1216542" grpId="0" animBg="1"/>
      <p:bldP spid="1216543" grpId="0" animBg="1"/>
      <p:bldP spid="1216544" grpId="0" animBg="1"/>
      <p:bldP spid="1216545" grpId="0" animBg="1"/>
      <p:bldP spid="1216560" grpId="0"/>
      <p:bldP spid="1216561" grpId="0" animBg="1"/>
      <p:bldP spid="1216562" grpId="0" animBg="1"/>
      <p:bldP spid="1216563" grpId="0" animBg="1"/>
      <p:bldP spid="1216564" grpId="0" animBg="1"/>
      <p:bldP spid="1216565" grpId="0" animBg="1"/>
      <p:bldP spid="1216566" grpId="0" animBg="1"/>
      <p:bldP spid="1216567" grpId="0" animBg="1"/>
      <p:bldP spid="1216568" grpId="0" animBg="1"/>
      <p:bldP spid="1216583" grpId="0"/>
      <p:bldP spid="1216584" grpId="0"/>
      <p:bldP spid="1216585" grpId="0"/>
      <p:bldP spid="1216586" grpId="0"/>
      <p:bldP spid="1216587" grpId="0"/>
      <p:bldP spid="1216588" grpId="0"/>
      <p:bldP spid="1216589" grpId="0"/>
      <p:bldP spid="1216590" grpId="0"/>
      <p:bldP spid="1216591" grpId="0" animBg="1"/>
      <p:bldP spid="1216592" grpId="0"/>
      <p:bldP spid="1216593" grpId="0" animBg="1"/>
      <p:bldP spid="1216594" grpId="0"/>
      <p:bldP spid="1216595" grpId="0" animBg="1"/>
      <p:bldP spid="1216596" grpId="0"/>
      <p:bldP spid="12165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994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571" name="AutoShape 11"/>
          <p:cNvCxnSpPr>
            <a:cxnSpLocks noChangeShapeType="1"/>
            <a:stCxn id="39947" idx="3"/>
            <a:endCxn id="3994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2"/>
          <p:cNvCxnSpPr>
            <a:cxnSpLocks noChangeShapeType="1"/>
            <a:stCxn id="39947" idx="5"/>
            <a:endCxn id="3994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3" name="AutoShape 13"/>
          <p:cNvCxnSpPr>
            <a:cxnSpLocks noChangeShapeType="1"/>
            <a:stCxn id="39941" idx="7"/>
            <a:endCxn id="3994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4" name="AutoShape 14"/>
          <p:cNvCxnSpPr>
            <a:cxnSpLocks noChangeShapeType="1"/>
            <a:stCxn id="39942" idx="7"/>
            <a:endCxn id="3994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5" name="AutoShape 15"/>
          <p:cNvCxnSpPr>
            <a:cxnSpLocks noChangeShapeType="1"/>
            <a:stCxn id="39943" idx="7"/>
            <a:endCxn id="3994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6" name="AutoShape 16"/>
          <p:cNvCxnSpPr>
            <a:cxnSpLocks noChangeShapeType="1"/>
            <a:stCxn id="39944" idx="7"/>
            <a:endCxn id="3994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18"/>
          <p:cNvCxnSpPr>
            <a:cxnSpLocks noChangeShapeType="1"/>
            <a:stCxn id="39942" idx="3"/>
            <a:endCxn id="3994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19"/>
          <p:cNvCxnSpPr>
            <a:cxnSpLocks noChangeShapeType="1"/>
            <a:stCxn id="39943" idx="3"/>
            <a:endCxn id="3994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0"/>
          <p:cNvCxnSpPr>
            <a:cxnSpLocks noChangeShapeType="1"/>
            <a:stCxn id="39944" idx="3"/>
            <a:endCxn id="3994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1"/>
          <p:cNvCxnSpPr>
            <a:cxnSpLocks noChangeShapeType="1"/>
            <a:stCxn id="39946" idx="3"/>
            <a:endCxn id="3994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AutoShape 23"/>
          <p:cNvCxnSpPr>
            <a:cxnSpLocks noChangeShapeType="1"/>
            <a:stCxn id="39941" idx="4"/>
            <a:endCxn id="3994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84" name="AutoShape 24"/>
          <p:cNvCxnSpPr>
            <a:cxnSpLocks noChangeShapeType="1"/>
            <a:stCxn id="39945" idx="3"/>
            <a:endCxn id="3994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6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72" name="AutoShape 34"/>
          <p:cNvCxnSpPr>
            <a:cxnSpLocks noChangeShapeType="1"/>
            <a:stCxn id="39970" idx="3"/>
            <a:endCxn id="3996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95" name="AutoShape 35"/>
          <p:cNvCxnSpPr>
            <a:cxnSpLocks noChangeShapeType="1"/>
            <a:stCxn id="39970" idx="5"/>
            <a:endCxn id="3996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36"/>
          <p:cNvCxnSpPr>
            <a:cxnSpLocks noChangeShapeType="1"/>
            <a:stCxn id="39964" idx="7"/>
            <a:endCxn id="3996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5" name="AutoShape 37"/>
          <p:cNvCxnSpPr>
            <a:cxnSpLocks noChangeShapeType="1"/>
            <a:stCxn id="39965" idx="7"/>
            <a:endCxn id="3996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6" name="AutoShape 38"/>
          <p:cNvCxnSpPr>
            <a:cxnSpLocks noChangeShapeType="1"/>
            <a:stCxn id="39966" idx="7"/>
            <a:endCxn id="3996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7" name="AutoShape 39"/>
          <p:cNvCxnSpPr>
            <a:cxnSpLocks noChangeShapeType="1"/>
            <a:stCxn id="39967" idx="7"/>
            <a:endCxn id="3996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1" name="AutoShape 41"/>
          <p:cNvCxnSpPr>
            <a:cxnSpLocks noChangeShapeType="1"/>
            <a:stCxn id="39965" idx="3"/>
            <a:endCxn id="3996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2" name="AutoShape 42"/>
          <p:cNvCxnSpPr>
            <a:cxnSpLocks noChangeShapeType="1"/>
            <a:stCxn id="39966" idx="3"/>
            <a:endCxn id="3996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3" name="AutoShape 43"/>
          <p:cNvCxnSpPr>
            <a:cxnSpLocks noChangeShapeType="1"/>
            <a:stCxn id="39967" idx="3"/>
            <a:endCxn id="3996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4" name="AutoShape 44"/>
          <p:cNvCxnSpPr>
            <a:cxnSpLocks noChangeShapeType="1"/>
            <a:stCxn id="39969" idx="3"/>
            <a:endCxn id="3996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6" name="AutoShape 46"/>
          <p:cNvCxnSpPr>
            <a:cxnSpLocks noChangeShapeType="1"/>
            <a:stCxn id="39964" idx="4"/>
            <a:endCxn id="3997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5" name="AutoShape 47"/>
          <p:cNvCxnSpPr>
            <a:cxnSpLocks noChangeShapeType="1"/>
            <a:stCxn id="39968" idx="3"/>
            <a:endCxn id="3997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8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617" name="AutoShape 57"/>
          <p:cNvCxnSpPr>
            <a:cxnSpLocks noChangeShapeType="1"/>
            <a:stCxn id="39993" idx="3"/>
            <a:endCxn id="3998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96" name="AutoShape 58"/>
          <p:cNvCxnSpPr>
            <a:cxnSpLocks noChangeShapeType="1"/>
            <a:stCxn id="39993" idx="5"/>
            <a:endCxn id="3999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9" name="AutoShape 59"/>
          <p:cNvCxnSpPr>
            <a:cxnSpLocks noChangeShapeType="1"/>
            <a:stCxn id="39987" idx="7"/>
            <a:endCxn id="3998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0" name="AutoShape 60"/>
          <p:cNvCxnSpPr>
            <a:cxnSpLocks noChangeShapeType="1"/>
            <a:stCxn id="39988" idx="7"/>
            <a:endCxn id="3998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1" name="AutoShape 61"/>
          <p:cNvCxnSpPr>
            <a:cxnSpLocks noChangeShapeType="1"/>
            <a:stCxn id="39989" idx="7"/>
            <a:endCxn id="3999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2" name="AutoShape 62"/>
          <p:cNvCxnSpPr>
            <a:cxnSpLocks noChangeShapeType="1"/>
            <a:stCxn id="39990" idx="7"/>
            <a:endCxn id="3999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2" name="AutoShape 64"/>
          <p:cNvCxnSpPr>
            <a:cxnSpLocks noChangeShapeType="1"/>
            <a:stCxn id="39988" idx="3"/>
            <a:endCxn id="3998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3" name="AutoShape 65"/>
          <p:cNvCxnSpPr>
            <a:cxnSpLocks noChangeShapeType="1"/>
            <a:stCxn id="39989" idx="3"/>
            <a:endCxn id="3998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4" name="AutoShape 66"/>
          <p:cNvCxnSpPr>
            <a:cxnSpLocks noChangeShapeType="1"/>
            <a:stCxn id="39990" idx="3"/>
            <a:endCxn id="3998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5" name="AutoShape 67"/>
          <p:cNvCxnSpPr>
            <a:cxnSpLocks noChangeShapeType="1"/>
            <a:stCxn id="39992" idx="3"/>
            <a:endCxn id="3999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7" name="AutoShape 69"/>
          <p:cNvCxnSpPr>
            <a:cxnSpLocks noChangeShapeType="1"/>
            <a:stCxn id="39987" idx="4"/>
            <a:endCxn id="3999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30" name="AutoShape 70"/>
          <p:cNvCxnSpPr>
            <a:cxnSpLocks noChangeShapeType="1"/>
            <a:stCxn id="39991" idx="3"/>
            <a:endCxn id="3999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00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001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0011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2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3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4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001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0017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8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9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0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1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2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3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24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0024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8647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YES maps to YES?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first form path from satisfying assign.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pick true literal in each clause and add detour</a:t>
            </a:r>
          </a:p>
        </p:txBody>
      </p:sp>
    </p:spTree>
    <p:extLst>
      <p:ext uri="{BB962C8B-B14F-4D97-AF65-F5344CB8AC3E}">
        <p14:creationId xmlns:p14="http://schemas.microsoft.com/office/powerpoint/2010/main" val="11523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26, 2025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21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bg2"/>
                </a:solidFill>
              </a:rPr>
              <a:t>3-SAT is NP-complete </a:t>
            </a:r>
          </a:p>
          <a:p>
            <a:pPr eaLnBrk="1" hangingPunct="1">
              <a:defRPr/>
            </a:pPr>
            <a:r>
              <a:rPr lang="en-US" altLang="x-none" dirty="0">
                <a:solidFill>
                  <a:schemeClr val="bg2"/>
                </a:solidFill>
              </a:rPr>
              <a:t>NP-complete problems: independent set, vertex cover,</a:t>
            </a:r>
            <a:r>
              <a:rPr lang="en-US" altLang="x-none" dirty="0"/>
              <a:t> clique…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altLang="x-none" dirty="0"/>
              <a:t>NP-complete problems: Hamilton path and </a:t>
            </a:r>
            <a:r>
              <a:rPr lang="en-US" altLang="x-none" dirty="0" err="1"/>
              <a:t>cycle,Traveling</a:t>
            </a:r>
            <a:r>
              <a:rPr lang="en-US" altLang="x-none" dirty="0"/>
              <a:t> Salesperson Problem</a:t>
            </a:r>
          </a:p>
          <a:p>
            <a:pPr>
              <a:defRPr/>
            </a:pPr>
            <a:r>
              <a:rPr lang="en-US" altLang="x-none" dirty="0"/>
              <a:t>NP-complete problems: Subset Sum</a:t>
            </a:r>
          </a:p>
          <a:p>
            <a:pPr>
              <a:defRPr/>
            </a:pPr>
            <a:r>
              <a:rPr lang="en-US" altLang="x-none" dirty="0"/>
              <a:t>NP-complete problems: NAE-3-SAT, max cut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4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5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19" name="AutoShape 11"/>
          <p:cNvCxnSpPr>
            <a:cxnSpLocks noChangeShapeType="1"/>
            <a:stCxn id="41995" idx="3"/>
            <a:endCxn id="41989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2"/>
          <p:cNvCxnSpPr>
            <a:cxnSpLocks noChangeShapeType="1"/>
            <a:stCxn id="41995" idx="5"/>
            <a:endCxn id="41993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1" name="AutoShape 13"/>
          <p:cNvCxnSpPr>
            <a:cxnSpLocks noChangeShapeType="1"/>
            <a:stCxn id="41989" idx="7"/>
            <a:endCxn id="41990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2" name="AutoShape 14"/>
          <p:cNvCxnSpPr>
            <a:cxnSpLocks noChangeShapeType="1"/>
            <a:stCxn id="41990" idx="7"/>
            <a:endCxn id="41991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3" name="AutoShape 15"/>
          <p:cNvCxnSpPr>
            <a:cxnSpLocks noChangeShapeType="1"/>
            <a:stCxn id="41991" idx="7"/>
            <a:endCxn id="41992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4" name="AutoShape 16"/>
          <p:cNvCxnSpPr>
            <a:cxnSpLocks noChangeShapeType="1"/>
            <a:stCxn id="41992" idx="7"/>
            <a:endCxn id="41994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5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18"/>
          <p:cNvCxnSpPr>
            <a:cxnSpLocks noChangeShapeType="1"/>
            <a:stCxn id="41990" idx="3"/>
            <a:endCxn id="41989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19"/>
          <p:cNvCxnSpPr>
            <a:cxnSpLocks noChangeShapeType="1"/>
            <a:stCxn id="41991" idx="3"/>
            <a:endCxn id="41990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20"/>
          <p:cNvCxnSpPr>
            <a:cxnSpLocks noChangeShapeType="1"/>
            <a:stCxn id="41992" idx="3"/>
            <a:endCxn id="41991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21"/>
          <p:cNvCxnSpPr>
            <a:cxnSpLocks noChangeShapeType="1"/>
            <a:stCxn id="41994" idx="3"/>
            <a:endCxn id="41992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23"/>
          <p:cNvCxnSpPr>
            <a:cxnSpLocks noChangeShapeType="1"/>
            <a:stCxn id="41989" idx="4"/>
            <a:endCxn id="41996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32" name="AutoShape 24"/>
          <p:cNvCxnSpPr>
            <a:cxnSpLocks noChangeShapeType="1"/>
            <a:stCxn id="41993" idx="3"/>
            <a:endCxn id="41996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1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12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3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4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5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6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7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8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9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20" name="AutoShape 34"/>
          <p:cNvCxnSpPr>
            <a:cxnSpLocks noChangeShapeType="1"/>
            <a:stCxn id="42018" idx="3"/>
            <a:endCxn id="42012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3" name="AutoShape 35"/>
          <p:cNvCxnSpPr>
            <a:cxnSpLocks noChangeShapeType="1"/>
            <a:stCxn id="42018" idx="5"/>
            <a:endCxn id="42016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36"/>
          <p:cNvCxnSpPr>
            <a:cxnSpLocks noChangeShapeType="1"/>
            <a:stCxn id="42012" idx="7"/>
            <a:endCxn id="42013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37"/>
          <p:cNvCxnSpPr>
            <a:cxnSpLocks noChangeShapeType="1"/>
            <a:stCxn id="42013" idx="7"/>
            <a:endCxn id="42014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38"/>
          <p:cNvCxnSpPr>
            <a:cxnSpLocks noChangeShapeType="1"/>
            <a:stCxn id="42014" idx="7"/>
            <a:endCxn id="42015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39"/>
          <p:cNvCxnSpPr>
            <a:cxnSpLocks noChangeShapeType="1"/>
            <a:stCxn id="42015" idx="7"/>
            <a:endCxn id="42017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9" name="AutoShape 41"/>
          <p:cNvCxnSpPr>
            <a:cxnSpLocks noChangeShapeType="1"/>
            <a:stCxn id="42013" idx="3"/>
            <a:endCxn id="42012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0" name="AutoShape 42"/>
          <p:cNvCxnSpPr>
            <a:cxnSpLocks noChangeShapeType="1"/>
            <a:stCxn id="42014" idx="3"/>
            <a:endCxn id="42013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1" name="AutoShape 43"/>
          <p:cNvCxnSpPr>
            <a:cxnSpLocks noChangeShapeType="1"/>
            <a:stCxn id="42015" idx="3"/>
            <a:endCxn id="42014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2" name="AutoShape 44"/>
          <p:cNvCxnSpPr>
            <a:cxnSpLocks noChangeShapeType="1"/>
            <a:stCxn id="42017" idx="3"/>
            <a:endCxn id="42015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3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4" name="AutoShape 46"/>
          <p:cNvCxnSpPr>
            <a:cxnSpLocks noChangeShapeType="1"/>
            <a:stCxn id="42012" idx="4"/>
            <a:endCxn id="42019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3" name="AutoShape 47"/>
          <p:cNvCxnSpPr>
            <a:cxnSpLocks noChangeShapeType="1"/>
            <a:stCxn id="42016" idx="3"/>
            <a:endCxn id="42019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4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35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6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7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8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9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0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1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2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65" name="AutoShape 57"/>
          <p:cNvCxnSpPr>
            <a:cxnSpLocks noChangeShapeType="1"/>
            <a:stCxn id="42041" idx="3"/>
            <a:endCxn id="42035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4" name="AutoShape 58"/>
          <p:cNvCxnSpPr>
            <a:cxnSpLocks noChangeShapeType="1"/>
            <a:stCxn id="42041" idx="5"/>
            <a:endCxn id="42039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7" name="AutoShape 59"/>
          <p:cNvCxnSpPr>
            <a:cxnSpLocks noChangeShapeType="1"/>
            <a:stCxn id="42035" idx="7"/>
            <a:endCxn id="42036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8" name="AutoShape 60"/>
          <p:cNvCxnSpPr>
            <a:cxnSpLocks noChangeShapeType="1"/>
            <a:stCxn id="42036" idx="7"/>
            <a:endCxn id="42037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9" name="AutoShape 61"/>
          <p:cNvCxnSpPr>
            <a:cxnSpLocks noChangeShapeType="1"/>
            <a:stCxn id="42037" idx="7"/>
            <a:endCxn id="42038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0" name="AutoShape 62"/>
          <p:cNvCxnSpPr>
            <a:cxnSpLocks noChangeShapeType="1"/>
            <a:stCxn id="42038" idx="7"/>
            <a:endCxn id="42040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1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0" name="AutoShape 64"/>
          <p:cNvCxnSpPr>
            <a:cxnSpLocks noChangeShapeType="1"/>
            <a:stCxn id="42036" idx="3"/>
            <a:endCxn id="42035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1" name="AutoShape 65"/>
          <p:cNvCxnSpPr>
            <a:cxnSpLocks noChangeShapeType="1"/>
            <a:stCxn id="42037" idx="3"/>
            <a:endCxn id="42036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2" name="AutoShape 66"/>
          <p:cNvCxnSpPr>
            <a:cxnSpLocks noChangeShapeType="1"/>
            <a:stCxn id="42038" idx="3"/>
            <a:endCxn id="42037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3" name="AutoShape 67"/>
          <p:cNvCxnSpPr>
            <a:cxnSpLocks noChangeShapeType="1"/>
            <a:stCxn id="42040" idx="3"/>
            <a:endCxn id="42038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4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5" name="AutoShape 69"/>
          <p:cNvCxnSpPr>
            <a:cxnSpLocks noChangeShapeType="1"/>
            <a:stCxn id="42035" idx="4"/>
            <a:endCxn id="42042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8" name="AutoShape 70"/>
          <p:cNvCxnSpPr>
            <a:cxnSpLocks noChangeShapeType="1"/>
            <a:stCxn id="42039" idx="3"/>
            <a:endCxn id="42042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57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58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2059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0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1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2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3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2064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2065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6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7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8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9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0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71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72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2072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95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NO maps to NO?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try to translate path into satisfying assignment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if path has “intended” form, OK.</a:t>
            </a:r>
          </a:p>
        </p:txBody>
      </p:sp>
    </p:spTree>
    <p:extLst>
      <p:ext uri="{BB962C8B-B14F-4D97-AF65-F5344CB8AC3E}">
        <p14:creationId xmlns:p14="http://schemas.microsoft.com/office/powerpoint/2010/main" val="16591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en-US"/>
              <a:t>What can go wrong?</a:t>
            </a:r>
          </a:p>
          <a:p>
            <a:pPr lvl="1"/>
            <a:r>
              <a:rPr lang="en-US" altLang="en-US"/>
              <a:t>path has “intended form” unless return from clause gadget to </a:t>
            </a:r>
            <a:r>
              <a:rPr lang="en-US" altLang="en-US">
                <a:solidFill>
                  <a:schemeClr val="accent2"/>
                </a:solidFill>
              </a:rPr>
              <a:t>different</a:t>
            </a:r>
            <a:r>
              <a:rPr lang="en-US" altLang="en-US"/>
              <a:t> variable gadget</a:t>
            </a:r>
          </a:p>
          <a:p>
            <a:endParaRPr lang="en-US" altLang="en-US"/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667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Oval 7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2" name="Oval 8"/>
          <p:cNvSpPr>
            <a:spLocks noChangeArrowheads="1"/>
          </p:cNvSpPr>
          <p:nvPr/>
        </p:nvSpPr>
        <p:spPr bwMode="auto">
          <a:xfrm>
            <a:off x="655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3" name="Oval 9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4" name="AutoShape 10"/>
          <p:cNvCxnSpPr>
            <a:cxnSpLocks noChangeShapeType="1"/>
            <a:stCxn id="44038" idx="7"/>
            <a:endCxn id="44039" idx="0"/>
          </p:cNvCxnSpPr>
          <p:nvPr/>
        </p:nvCxnSpPr>
        <p:spPr bwMode="auto">
          <a:xfrm rot="-5400000">
            <a:off x="3101975" y="3505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AutoShape 11"/>
          <p:cNvCxnSpPr>
            <a:cxnSpLocks noChangeShapeType="1"/>
            <a:stCxn id="44039" idx="7"/>
            <a:endCxn id="44040" idx="0"/>
          </p:cNvCxnSpPr>
          <p:nvPr/>
        </p:nvCxnSpPr>
        <p:spPr bwMode="auto">
          <a:xfrm rot="-5400000">
            <a:off x="3736975" y="3530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12"/>
          <p:cNvCxnSpPr>
            <a:cxnSpLocks noChangeShapeType="1"/>
            <a:stCxn id="44040" idx="7"/>
            <a:endCxn id="44041" idx="0"/>
          </p:cNvCxnSpPr>
          <p:nvPr/>
        </p:nvCxnSpPr>
        <p:spPr bwMode="auto">
          <a:xfrm rot="-5400000">
            <a:off x="4359275" y="3517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AutoShape 13"/>
          <p:cNvCxnSpPr>
            <a:cxnSpLocks noChangeShapeType="1"/>
            <a:stCxn id="44041" idx="7"/>
            <a:endCxn id="44043" idx="0"/>
          </p:cNvCxnSpPr>
          <p:nvPr/>
        </p:nvCxnSpPr>
        <p:spPr bwMode="auto">
          <a:xfrm rot="5400000" flipV="1">
            <a:off x="4978400" y="3530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4"/>
          <p:cNvCxnSpPr>
            <a:cxnSpLocks noChangeShapeType="1"/>
          </p:cNvCxnSpPr>
          <p:nvPr/>
        </p:nvCxnSpPr>
        <p:spPr bwMode="auto">
          <a:xfrm rot="5400000" flipV="1">
            <a:off x="6323806" y="3504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9" name="AutoShape 15"/>
          <p:cNvCxnSpPr>
            <a:cxnSpLocks noChangeShapeType="1"/>
            <a:stCxn id="44039" idx="3"/>
            <a:endCxn id="44038" idx="5"/>
          </p:cNvCxnSpPr>
          <p:nvPr/>
        </p:nvCxnSpPr>
        <p:spPr bwMode="auto">
          <a:xfrm rot="5400000">
            <a:off x="3085306" y="3652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AutoShape 16"/>
          <p:cNvCxnSpPr>
            <a:cxnSpLocks noChangeShapeType="1"/>
            <a:stCxn id="44040" idx="3"/>
            <a:endCxn id="44039" idx="4"/>
          </p:cNvCxnSpPr>
          <p:nvPr/>
        </p:nvCxnSpPr>
        <p:spPr bwMode="auto">
          <a:xfrm rot="16200000" flipV="1">
            <a:off x="3705225" y="3686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17"/>
          <p:cNvCxnSpPr>
            <a:cxnSpLocks noChangeShapeType="1"/>
            <a:stCxn id="44041" idx="3"/>
            <a:endCxn id="44040" idx="4"/>
          </p:cNvCxnSpPr>
          <p:nvPr/>
        </p:nvCxnSpPr>
        <p:spPr bwMode="auto">
          <a:xfrm rot="5400000">
            <a:off x="4305300" y="3698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AutoShape 18"/>
          <p:cNvCxnSpPr>
            <a:cxnSpLocks noChangeShapeType="1"/>
            <a:stCxn id="44043" idx="3"/>
            <a:endCxn id="44041" idx="4"/>
          </p:cNvCxnSpPr>
          <p:nvPr/>
        </p:nvCxnSpPr>
        <p:spPr bwMode="auto">
          <a:xfrm rot="5400000">
            <a:off x="4902200" y="3686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19"/>
          <p:cNvCxnSpPr>
            <a:cxnSpLocks noChangeShapeType="1"/>
          </p:cNvCxnSpPr>
          <p:nvPr/>
        </p:nvCxnSpPr>
        <p:spPr bwMode="auto">
          <a:xfrm rot="5400000">
            <a:off x="6340475" y="3695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 Box 20"/>
          <p:cNvSpPr txBox="1">
            <a:spLocks noChangeArrowheads="1"/>
          </p:cNvSpPr>
          <p:nvPr/>
        </p:nvSpPr>
        <p:spPr bwMode="auto">
          <a:xfrm>
            <a:off x="5334000" y="3519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6" name="Oval 22"/>
          <p:cNvSpPr>
            <a:spLocks noChangeArrowheads="1"/>
          </p:cNvSpPr>
          <p:nvPr/>
        </p:nvSpPr>
        <p:spPr bwMode="auto">
          <a:xfrm>
            <a:off x="33528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7" name="Oval 23"/>
          <p:cNvSpPr>
            <a:spLocks noChangeArrowheads="1"/>
          </p:cNvSpPr>
          <p:nvPr/>
        </p:nvSpPr>
        <p:spPr bwMode="auto">
          <a:xfrm>
            <a:off x="39624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8" name="Oval 24"/>
          <p:cNvSpPr>
            <a:spLocks noChangeArrowheads="1"/>
          </p:cNvSpPr>
          <p:nvPr/>
        </p:nvSpPr>
        <p:spPr bwMode="auto">
          <a:xfrm>
            <a:off x="4572000" y="46482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9" name="Oval 25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60" name="Oval 26"/>
          <p:cNvSpPr>
            <a:spLocks noChangeArrowheads="1"/>
          </p:cNvSpPr>
          <p:nvPr/>
        </p:nvSpPr>
        <p:spPr bwMode="auto">
          <a:xfrm>
            <a:off x="5181600" y="4648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61" name="AutoShape 27"/>
          <p:cNvCxnSpPr>
            <a:cxnSpLocks noChangeShapeType="1"/>
            <a:stCxn id="44055" idx="7"/>
            <a:endCxn id="44056" idx="0"/>
          </p:cNvCxnSpPr>
          <p:nvPr/>
        </p:nvCxnSpPr>
        <p:spPr bwMode="auto">
          <a:xfrm rot="-5400000">
            <a:off x="3101975" y="4343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AutoShape 28"/>
          <p:cNvCxnSpPr>
            <a:cxnSpLocks noChangeShapeType="1"/>
            <a:stCxn id="44056" idx="7"/>
            <a:endCxn id="44057" idx="0"/>
          </p:cNvCxnSpPr>
          <p:nvPr/>
        </p:nvCxnSpPr>
        <p:spPr bwMode="auto">
          <a:xfrm rot="-5400000">
            <a:off x="3736975" y="43688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AutoShape 29"/>
          <p:cNvCxnSpPr>
            <a:cxnSpLocks noChangeShapeType="1"/>
            <a:stCxn id="44057" idx="7"/>
            <a:endCxn id="44058" idx="0"/>
          </p:cNvCxnSpPr>
          <p:nvPr/>
        </p:nvCxnSpPr>
        <p:spPr bwMode="auto">
          <a:xfrm rot="-5400000">
            <a:off x="4359275" y="43561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30"/>
          <p:cNvCxnSpPr>
            <a:cxnSpLocks noChangeShapeType="1"/>
            <a:stCxn id="44058" idx="7"/>
            <a:endCxn id="44060" idx="0"/>
          </p:cNvCxnSpPr>
          <p:nvPr/>
        </p:nvCxnSpPr>
        <p:spPr bwMode="auto">
          <a:xfrm rot="5400000" flipV="1">
            <a:off x="4978400" y="43688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31"/>
          <p:cNvCxnSpPr>
            <a:cxnSpLocks noChangeShapeType="1"/>
          </p:cNvCxnSpPr>
          <p:nvPr/>
        </p:nvCxnSpPr>
        <p:spPr bwMode="auto">
          <a:xfrm rot="5400000" flipV="1">
            <a:off x="6323806" y="4342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6" name="AutoShape 32"/>
          <p:cNvCxnSpPr>
            <a:cxnSpLocks noChangeShapeType="1"/>
            <a:stCxn id="44056" idx="3"/>
            <a:endCxn id="44055" idx="5"/>
          </p:cNvCxnSpPr>
          <p:nvPr/>
        </p:nvCxnSpPr>
        <p:spPr bwMode="auto">
          <a:xfrm rot="5400000">
            <a:off x="3085306" y="4490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7" name="AutoShape 33"/>
          <p:cNvCxnSpPr>
            <a:cxnSpLocks noChangeShapeType="1"/>
            <a:stCxn id="44057" idx="3"/>
            <a:endCxn id="44056" idx="4"/>
          </p:cNvCxnSpPr>
          <p:nvPr/>
        </p:nvCxnSpPr>
        <p:spPr bwMode="auto">
          <a:xfrm rot="16200000" flipV="1">
            <a:off x="3705225" y="4524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8" name="AutoShape 34"/>
          <p:cNvCxnSpPr>
            <a:cxnSpLocks noChangeShapeType="1"/>
            <a:stCxn id="44058" idx="3"/>
            <a:endCxn id="44057" idx="4"/>
          </p:cNvCxnSpPr>
          <p:nvPr/>
        </p:nvCxnSpPr>
        <p:spPr bwMode="auto">
          <a:xfrm rot="5400000">
            <a:off x="4305300" y="45370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AutoShape 35"/>
          <p:cNvCxnSpPr>
            <a:cxnSpLocks noChangeShapeType="1"/>
            <a:stCxn id="44060" idx="3"/>
            <a:endCxn id="44058" idx="4"/>
          </p:cNvCxnSpPr>
          <p:nvPr/>
        </p:nvCxnSpPr>
        <p:spPr bwMode="auto">
          <a:xfrm rot="5400000">
            <a:off x="4902200" y="45243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0" name="AutoShape 36"/>
          <p:cNvCxnSpPr>
            <a:cxnSpLocks noChangeShapeType="1"/>
          </p:cNvCxnSpPr>
          <p:nvPr/>
        </p:nvCxnSpPr>
        <p:spPr bwMode="auto">
          <a:xfrm rot="5400000">
            <a:off x="6340475" y="4533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1" name="Text Box 37"/>
          <p:cNvSpPr txBox="1">
            <a:spLocks noChangeArrowheads="1"/>
          </p:cNvSpPr>
          <p:nvPr/>
        </p:nvSpPr>
        <p:spPr bwMode="auto">
          <a:xfrm>
            <a:off x="5334000" y="4357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72" name="Oval 38"/>
          <p:cNvSpPr>
            <a:spLocks noChangeArrowheads="1"/>
          </p:cNvSpPr>
          <p:nvPr/>
        </p:nvSpPr>
        <p:spPr bwMode="auto">
          <a:xfrm>
            <a:off x="2667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3" name="Oval 39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4" name="Oval 40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5" name="Oval 41"/>
          <p:cNvSpPr>
            <a:spLocks noChangeArrowheads="1"/>
          </p:cNvSpPr>
          <p:nvPr/>
        </p:nvSpPr>
        <p:spPr bwMode="auto">
          <a:xfrm>
            <a:off x="4572000" y="5562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6" name="Oval 42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77" name="Oval 43"/>
          <p:cNvSpPr>
            <a:spLocks noChangeArrowheads="1"/>
          </p:cNvSpPr>
          <p:nvPr/>
        </p:nvSpPr>
        <p:spPr bwMode="auto">
          <a:xfrm>
            <a:off x="51816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78" name="AutoShape 44"/>
          <p:cNvCxnSpPr>
            <a:cxnSpLocks noChangeShapeType="1"/>
            <a:stCxn id="44072" idx="7"/>
            <a:endCxn id="44073" idx="0"/>
          </p:cNvCxnSpPr>
          <p:nvPr/>
        </p:nvCxnSpPr>
        <p:spPr bwMode="auto">
          <a:xfrm rot="-5400000">
            <a:off x="3101975" y="5257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9" name="AutoShape 45"/>
          <p:cNvCxnSpPr>
            <a:cxnSpLocks noChangeShapeType="1"/>
            <a:stCxn id="44073" idx="7"/>
            <a:endCxn id="44074" idx="0"/>
          </p:cNvCxnSpPr>
          <p:nvPr/>
        </p:nvCxnSpPr>
        <p:spPr bwMode="auto">
          <a:xfrm rot="-5400000">
            <a:off x="3736975" y="5283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0" name="AutoShape 46"/>
          <p:cNvCxnSpPr>
            <a:cxnSpLocks noChangeShapeType="1"/>
            <a:stCxn id="44074" idx="7"/>
            <a:endCxn id="44075" idx="0"/>
          </p:cNvCxnSpPr>
          <p:nvPr/>
        </p:nvCxnSpPr>
        <p:spPr bwMode="auto">
          <a:xfrm rot="-5400000">
            <a:off x="4359275" y="5270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1" name="AutoShape 47"/>
          <p:cNvCxnSpPr>
            <a:cxnSpLocks noChangeShapeType="1"/>
            <a:stCxn id="44075" idx="7"/>
            <a:endCxn id="44077" idx="0"/>
          </p:cNvCxnSpPr>
          <p:nvPr/>
        </p:nvCxnSpPr>
        <p:spPr bwMode="auto">
          <a:xfrm rot="5400000" flipV="1">
            <a:off x="4978400" y="52832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2" name="AutoShape 48"/>
          <p:cNvCxnSpPr>
            <a:cxnSpLocks noChangeShapeType="1"/>
          </p:cNvCxnSpPr>
          <p:nvPr/>
        </p:nvCxnSpPr>
        <p:spPr bwMode="auto">
          <a:xfrm rot="5400000" flipV="1">
            <a:off x="6323806" y="5257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3" name="AutoShape 49"/>
          <p:cNvCxnSpPr>
            <a:cxnSpLocks noChangeShapeType="1"/>
            <a:stCxn id="44073" idx="3"/>
            <a:endCxn id="44072" idx="5"/>
          </p:cNvCxnSpPr>
          <p:nvPr/>
        </p:nvCxnSpPr>
        <p:spPr bwMode="auto">
          <a:xfrm rot="5400000">
            <a:off x="3085306" y="5404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4" name="AutoShape 50"/>
          <p:cNvCxnSpPr>
            <a:cxnSpLocks noChangeShapeType="1"/>
            <a:stCxn id="44074" idx="3"/>
            <a:endCxn id="44073" idx="4"/>
          </p:cNvCxnSpPr>
          <p:nvPr/>
        </p:nvCxnSpPr>
        <p:spPr bwMode="auto">
          <a:xfrm rot="16200000" flipV="1">
            <a:off x="3705225" y="5438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5" name="AutoShape 51"/>
          <p:cNvCxnSpPr>
            <a:cxnSpLocks noChangeShapeType="1"/>
            <a:stCxn id="44075" idx="3"/>
            <a:endCxn id="44074" idx="4"/>
          </p:cNvCxnSpPr>
          <p:nvPr/>
        </p:nvCxnSpPr>
        <p:spPr bwMode="auto">
          <a:xfrm rot="5400000">
            <a:off x="4305300" y="5451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6" name="AutoShape 52"/>
          <p:cNvCxnSpPr>
            <a:cxnSpLocks noChangeShapeType="1"/>
            <a:stCxn id="44077" idx="3"/>
            <a:endCxn id="44075" idx="4"/>
          </p:cNvCxnSpPr>
          <p:nvPr/>
        </p:nvCxnSpPr>
        <p:spPr bwMode="auto">
          <a:xfrm rot="5400000">
            <a:off x="4902200" y="54387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7" name="AutoShape 53"/>
          <p:cNvCxnSpPr>
            <a:cxnSpLocks noChangeShapeType="1"/>
          </p:cNvCxnSpPr>
          <p:nvPr/>
        </p:nvCxnSpPr>
        <p:spPr bwMode="auto">
          <a:xfrm rot="5400000">
            <a:off x="6340475" y="5448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8" name="Text Box 54"/>
          <p:cNvSpPr txBox="1">
            <a:spLocks noChangeArrowheads="1"/>
          </p:cNvSpPr>
          <p:nvPr/>
        </p:nvSpPr>
        <p:spPr bwMode="auto">
          <a:xfrm>
            <a:off x="5334000" y="5272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4089" name="Oval 55"/>
          <p:cNvSpPr>
            <a:spLocks noChangeArrowheads="1"/>
          </p:cNvSpPr>
          <p:nvPr/>
        </p:nvSpPr>
        <p:spPr bwMode="auto">
          <a:xfrm>
            <a:off x="7848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90" name="Text Box 56"/>
          <p:cNvSpPr txBox="1">
            <a:spLocks noChangeArrowheads="1"/>
          </p:cNvSpPr>
          <p:nvPr/>
        </p:nvSpPr>
        <p:spPr bwMode="auto">
          <a:xfrm>
            <a:off x="1981200" y="3505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1" name="Text Box 57"/>
          <p:cNvSpPr txBox="1">
            <a:spLocks noChangeArrowheads="1"/>
          </p:cNvSpPr>
          <p:nvPr/>
        </p:nvSpPr>
        <p:spPr bwMode="auto">
          <a:xfrm>
            <a:off x="1981200" y="4357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j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4092" name="Text Box 58"/>
          <p:cNvSpPr txBox="1">
            <a:spLocks noChangeArrowheads="1"/>
          </p:cNvSpPr>
          <p:nvPr/>
        </p:nvSpPr>
        <p:spPr bwMode="auto">
          <a:xfrm>
            <a:off x="1981200" y="51958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h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44093" name="AutoShape 59"/>
          <p:cNvCxnSpPr>
            <a:cxnSpLocks noChangeShapeType="1"/>
            <a:stCxn id="44040" idx="7"/>
            <a:endCxn id="44089" idx="1"/>
          </p:cNvCxnSpPr>
          <p:nvPr/>
        </p:nvCxnSpPr>
        <p:spPr bwMode="auto">
          <a:xfrm rot="-5400000">
            <a:off x="5918200" y="18542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4" name="AutoShape 60"/>
          <p:cNvCxnSpPr>
            <a:cxnSpLocks noChangeShapeType="1"/>
            <a:stCxn id="44089" idx="3"/>
            <a:endCxn id="44041" idx="5"/>
          </p:cNvCxnSpPr>
          <p:nvPr/>
        </p:nvCxnSpPr>
        <p:spPr bwMode="auto">
          <a:xfrm rot="5400000">
            <a:off x="6197600" y="22923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5" name="AutoShape 61"/>
          <p:cNvCxnSpPr>
            <a:cxnSpLocks noChangeShapeType="1"/>
            <a:stCxn id="44057" idx="7"/>
            <a:endCxn id="44089" idx="2"/>
          </p:cNvCxnSpPr>
          <p:nvPr/>
        </p:nvCxnSpPr>
        <p:spPr bwMode="auto">
          <a:xfrm rot="-5400000">
            <a:off x="5514975" y="2311400"/>
            <a:ext cx="911225" cy="3756025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6" name="AutoShape 62"/>
          <p:cNvCxnSpPr>
            <a:cxnSpLocks noChangeShapeType="1"/>
            <a:stCxn id="44089" idx="4"/>
            <a:endCxn id="44058" idx="5"/>
          </p:cNvCxnSpPr>
          <p:nvPr/>
        </p:nvCxnSpPr>
        <p:spPr bwMode="auto">
          <a:xfrm rot="5400000">
            <a:off x="5816600" y="26955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7" name="AutoShape 63"/>
          <p:cNvCxnSpPr>
            <a:cxnSpLocks noChangeShapeType="1"/>
            <a:stCxn id="44075" idx="6"/>
            <a:endCxn id="44089" idx="6"/>
          </p:cNvCxnSpPr>
          <p:nvPr/>
        </p:nvCxnSpPr>
        <p:spPr bwMode="auto">
          <a:xfrm flipV="1">
            <a:off x="4749800" y="37338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98" name="AutoShape 64"/>
          <p:cNvCxnSpPr>
            <a:cxnSpLocks noChangeShapeType="1"/>
            <a:stCxn id="44089" idx="5"/>
            <a:endCxn id="44074" idx="5"/>
          </p:cNvCxnSpPr>
          <p:nvPr/>
        </p:nvCxnSpPr>
        <p:spPr bwMode="auto">
          <a:xfrm rot="5400000">
            <a:off x="5070475" y="28098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99" name="Text Box 65"/>
          <p:cNvSpPr txBox="1">
            <a:spLocks noChangeArrowheads="1"/>
          </p:cNvSpPr>
          <p:nvPr/>
        </p:nvSpPr>
        <p:spPr bwMode="auto">
          <a:xfrm>
            <a:off x="76962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“C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i</a:t>
            </a:r>
            <a:r>
              <a:rPr lang="en-US" altLang="en-US" sz="28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22722" name="Text Box 66"/>
          <p:cNvSpPr txBox="1">
            <a:spLocks noChangeArrowheads="1"/>
          </p:cNvSpPr>
          <p:nvPr/>
        </p:nvSpPr>
        <p:spPr bwMode="auto">
          <a:xfrm>
            <a:off x="457200" y="3657600"/>
            <a:ext cx="137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we will argue that this cannot happen:</a:t>
            </a:r>
          </a:p>
        </p:txBody>
      </p:sp>
    </p:spTree>
    <p:extLst>
      <p:ext uri="{BB962C8B-B14F-4D97-AF65-F5344CB8AC3E}">
        <p14:creationId xmlns:p14="http://schemas.microsoft.com/office/powerpoint/2010/main" val="1871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6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28956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4" name="AutoShape 12"/>
          <p:cNvCxnSpPr>
            <a:cxnSpLocks noChangeShapeType="1"/>
            <a:stCxn id="46092" idx="3"/>
            <a:endCxn id="46086" idx="7"/>
          </p:cNvCxnSpPr>
          <p:nvPr/>
        </p:nvCxnSpPr>
        <p:spPr bwMode="auto">
          <a:xfrm flipH="1">
            <a:off x="1120775" y="2873375"/>
            <a:ext cx="1797050" cy="4111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3"/>
          <p:cNvCxnSpPr>
            <a:cxnSpLocks noChangeShapeType="1"/>
            <a:stCxn id="46092" idx="5"/>
            <a:endCxn id="46090" idx="1"/>
          </p:cNvCxnSpPr>
          <p:nvPr/>
        </p:nvCxnSpPr>
        <p:spPr bwMode="auto">
          <a:xfrm>
            <a:off x="3025775" y="28733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4"/>
          <p:cNvCxnSpPr>
            <a:cxnSpLocks noChangeShapeType="1"/>
            <a:stCxn id="46086" idx="7"/>
            <a:endCxn id="46087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AutoShape 15"/>
          <p:cNvCxnSpPr>
            <a:cxnSpLocks noChangeShapeType="1"/>
            <a:stCxn id="46087" idx="7"/>
            <a:endCxn id="46088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AutoShape 16"/>
          <p:cNvCxnSpPr>
            <a:cxnSpLocks noChangeShapeType="1"/>
            <a:stCxn id="46088" idx="7"/>
            <a:endCxn id="46089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AutoShape 17"/>
          <p:cNvCxnSpPr>
            <a:cxnSpLocks noChangeShapeType="1"/>
            <a:stCxn id="46089" idx="7"/>
            <a:endCxn id="46091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AutoShape 18"/>
          <p:cNvCxnSpPr>
            <a:cxnSpLocks noChangeShapeType="1"/>
          </p:cNvCxnSpPr>
          <p:nvPr/>
        </p:nvCxnSpPr>
        <p:spPr bwMode="auto">
          <a:xfrm rot="5400000" flipV="1">
            <a:off x="4647406" y="29567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19"/>
          <p:cNvCxnSpPr>
            <a:cxnSpLocks noChangeShapeType="1"/>
            <a:stCxn id="46087" idx="3"/>
            <a:endCxn id="46086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20"/>
          <p:cNvCxnSpPr>
            <a:cxnSpLocks noChangeShapeType="1"/>
            <a:stCxn id="46088" idx="3"/>
            <a:endCxn id="46087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AutoShape 21"/>
          <p:cNvCxnSpPr>
            <a:cxnSpLocks noChangeShapeType="1"/>
            <a:stCxn id="46089" idx="3"/>
            <a:endCxn id="46088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AutoShape 22"/>
          <p:cNvCxnSpPr>
            <a:cxnSpLocks noChangeShapeType="1"/>
            <a:stCxn id="46091" idx="3"/>
            <a:endCxn id="46089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AutoShape 23"/>
          <p:cNvCxnSpPr>
            <a:cxnSpLocks noChangeShapeType="1"/>
          </p:cNvCxnSpPr>
          <p:nvPr/>
        </p:nvCxnSpPr>
        <p:spPr bwMode="auto">
          <a:xfrm rot="5400000">
            <a:off x="4664075" y="31480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6" name="AutoShape 24"/>
          <p:cNvCxnSpPr>
            <a:cxnSpLocks noChangeShapeType="1"/>
            <a:stCxn id="46086" idx="4"/>
            <a:endCxn id="46093" idx="2"/>
          </p:cNvCxnSpPr>
          <p:nvPr/>
        </p:nvCxnSpPr>
        <p:spPr bwMode="auto">
          <a:xfrm>
            <a:off x="1066800" y="34147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7" name="AutoShape 25"/>
          <p:cNvCxnSpPr>
            <a:cxnSpLocks noChangeShapeType="1"/>
            <a:stCxn id="46090" idx="3"/>
            <a:endCxn id="46093" idx="6"/>
          </p:cNvCxnSpPr>
          <p:nvPr/>
        </p:nvCxnSpPr>
        <p:spPr bwMode="auto">
          <a:xfrm flipH="1">
            <a:off x="3048000" y="33924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8" name="Text Box 26"/>
          <p:cNvSpPr txBox="1">
            <a:spLocks noChangeArrowheads="1"/>
          </p:cNvSpPr>
          <p:nvPr/>
        </p:nvSpPr>
        <p:spPr bwMode="auto">
          <a:xfrm>
            <a:off x="36576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09" name="Oval 27"/>
          <p:cNvSpPr>
            <a:spLocks noChangeArrowheads="1"/>
          </p:cNvSpPr>
          <p:nvPr/>
        </p:nvSpPr>
        <p:spPr bwMode="auto">
          <a:xfrm>
            <a:off x="990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0" name="Oval 28"/>
          <p:cNvSpPr>
            <a:spLocks noChangeArrowheads="1"/>
          </p:cNvSpPr>
          <p:nvPr/>
        </p:nvSpPr>
        <p:spPr bwMode="auto">
          <a:xfrm>
            <a:off x="1676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1" name="Oval 29"/>
          <p:cNvSpPr>
            <a:spLocks noChangeArrowheads="1"/>
          </p:cNvSpPr>
          <p:nvPr/>
        </p:nvSpPr>
        <p:spPr bwMode="auto">
          <a:xfrm>
            <a:off x="2286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2" name="Oval 30"/>
          <p:cNvSpPr>
            <a:spLocks noChangeArrowheads="1"/>
          </p:cNvSpPr>
          <p:nvPr/>
        </p:nvSpPr>
        <p:spPr bwMode="auto">
          <a:xfrm>
            <a:off x="2895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3" name="Oval 31"/>
          <p:cNvSpPr>
            <a:spLocks noChangeArrowheads="1"/>
          </p:cNvSpPr>
          <p:nvPr/>
        </p:nvSpPr>
        <p:spPr bwMode="auto">
          <a:xfrm>
            <a:off x="4876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4" name="Oval 32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5" name="Oval 33"/>
          <p:cNvSpPr>
            <a:spLocks noChangeArrowheads="1"/>
          </p:cNvSpPr>
          <p:nvPr/>
        </p:nvSpPr>
        <p:spPr bwMode="auto">
          <a:xfrm>
            <a:off x="2895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16" name="Oval 34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17" name="AutoShape 35"/>
          <p:cNvCxnSpPr>
            <a:cxnSpLocks noChangeShapeType="1"/>
            <a:stCxn id="46115" idx="3"/>
            <a:endCxn id="46109" idx="7"/>
          </p:cNvCxnSpPr>
          <p:nvPr/>
        </p:nvCxnSpPr>
        <p:spPr bwMode="auto">
          <a:xfrm flipH="1">
            <a:off x="1120775" y="47783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8" name="AutoShape 36"/>
          <p:cNvCxnSpPr>
            <a:cxnSpLocks noChangeShapeType="1"/>
            <a:stCxn id="46115" idx="5"/>
            <a:endCxn id="46113" idx="1"/>
          </p:cNvCxnSpPr>
          <p:nvPr/>
        </p:nvCxnSpPr>
        <p:spPr bwMode="auto">
          <a:xfrm>
            <a:off x="3025775" y="47783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9" name="AutoShape 37"/>
          <p:cNvCxnSpPr>
            <a:cxnSpLocks noChangeShapeType="1"/>
            <a:stCxn id="46109" idx="7"/>
            <a:endCxn id="46110" idx="0"/>
          </p:cNvCxnSpPr>
          <p:nvPr/>
        </p:nvCxnSpPr>
        <p:spPr bwMode="auto">
          <a:xfrm rot="-5400000">
            <a:off x="1425575" y="4876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0" name="AutoShape 38"/>
          <p:cNvCxnSpPr>
            <a:cxnSpLocks noChangeShapeType="1"/>
            <a:stCxn id="46110" idx="7"/>
            <a:endCxn id="46111" idx="0"/>
          </p:cNvCxnSpPr>
          <p:nvPr/>
        </p:nvCxnSpPr>
        <p:spPr bwMode="auto">
          <a:xfrm rot="-5400000">
            <a:off x="20732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1" name="AutoShape 39"/>
          <p:cNvCxnSpPr>
            <a:cxnSpLocks noChangeShapeType="1"/>
            <a:stCxn id="46111" idx="7"/>
            <a:endCxn id="46112" idx="0"/>
          </p:cNvCxnSpPr>
          <p:nvPr/>
        </p:nvCxnSpPr>
        <p:spPr bwMode="auto">
          <a:xfrm rot="-5400000">
            <a:off x="26828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2" name="AutoShape 40"/>
          <p:cNvCxnSpPr>
            <a:cxnSpLocks noChangeShapeType="1"/>
            <a:stCxn id="46112" idx="7"/>
            <a:endCxn id="46114" idx="0"/>
          </p:cNvCxnSpPr>
          <p:nvPr/>
        </p:nvCxnSpPr>
        <p:spPr bwMode="auto">
          <a:xfrm rot="-5400000">
            <a:off x="3292475" y="4914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3" name="AutoShape 41"/>
          <p:cNvCxnSpPr>
            <a:cxnSpLocks noChangeShapeType="1"/>
          </p:cNvCxnSpPr>
          <p:nvPr/>
        </p:nvCxnSpPr>
        <p:spPr bwMode="auto">
          <a:xfrm rot="5400000" flipV="1">
            <a:off x="4647406" y="4876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4" name="AutoShape 42"/>
          <p:cNvCxnSpPr>
            <a:cxnSpLocks noChangeShapeType="1"/>
            <a:stCxn id="46110" idx="3"/>
            <a:endCxn id="46109" idx="5"/>
          </p:cNvCxnSpPr>
          <p:nvPr/>
        </p:nvCxnSpPr>
        <p:spPr bwMode="auto">
          <a:xfrm rot="5400000">
            <a:off x="14089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5" name="AutoShape 43"/>
          <p:cNvCxnSpPr>
            <a:cxnSpLocks noChangeShapeType="1"/>
            <a:stCxn id="46111" idx="3"/>
            <a:endCxn id="46110" idx="4"/>
          </p:cNvCxnSpPr>
          <p:nvPr/>
        </p:nvCxnSpPr>
        <p:spPr bwMode="auto">
          <a:xfrm rot="5400000">
            <a:off x="20193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6" name="AutoShape 44"/>
          <p:cNvCxnSpPr>
            <a:cxnSpLocks noChangeShapeType="1"/>
            <a:stCxn id="46112" idx="3"/>
            <a:endCxn id="46111" idx="4"/>
          </p:cNvCxnSpPr>
          <p:nvPr/>
        </p:nvCxnSpPr>
        <p:spPr bwMode="auto">
          <a:xfrm rot="5400000">
            <a:off x="26289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7" name="AutoShape 45"/>
          <p:cNvCxnSpPr>
            <a:cxnSpLocks noChangeShapeType="1"/>
            <a:stCxn id="46114" idx="3"/>
            <a:endCxn id="46112" idx="4"/>
          </p:cNvCxnSpPr>
          <p:nvPr/>
        </p:nvCxnSpPr>
        <p:spPr bwMode="auto">
          <a:xfrm rot="5400000">
            <a:off x="3238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8" name="AutoShape 46"/>
          <p:cNvCxnSpPr>
            <a:cxnSpLocks noChangeShapeType="1"/>
          </p:cNvCxnSpPr>
          <p:nvPr/>
        </p:nvCxnSpPr>
        <p:spPr bwMode="auto">
          <a:xfrm rot="5400000">
            <a:off x="46640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29" name="AutoShape 47"/>
          <p:cNvCxnSpPr>
            <a:cxnSpLocks noChangeShapeType="1"/>
            <a:stCxn id="46109" idx="4"/>
            <a:endCxn id="46116" idx="2"/>
          </p:cNvCxnSpPr>
          <p:nvPr/>
        </p:nvCxnSpPr>
        <p:spPr bwMode="auto">
          <a:xfrm>
            <a:off x="1066800" y="53340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0" name="AutoShape 48"/>
          <p:cNvCxnSpPr>
            <a:cxnSpLocks noChangeShapeType="1"/>
            <a:stCxn id="46113" idx="3"/>
            <a:endCxn id="46116" idx="6"/>
          </p:cNvCxnSpPr>
          <p:nvPr/>
        </p:nvCxnSpPr>
        <p:spPr bwMode="auto">
          <a:xfrm flipH="1">
            <a:off x="3048000" y="53117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1" name="Text Box 49"/>
          <p:cNvSpPr txBox="1">
            <a:spLocks noChangeArrowheads="1"/>
          </p:cNvSpPr>
          <p:nvPr/>
        </p:nvSpPr>
        <p:spPr bwMode="auto">
          <a:xfrm>
            <a:off x="36576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6132" name="Text Box 50"/>
          <p:cNvSpPr txBox="1">
            <a:spLocks noChangeArrowheads="1"/>
          </p:cNvSpPr>
          <p:nvPr/>
        </p:nvSpPr>
        <p:spPr bwMode="auto">
          <a:xfrm>
            <a:off x="2819400" y="4052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6133" name="Oval 51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134" name="AutoShape 52"/>
          <p:cNvCxnSpPr>
            <a:cxnSpLocks noChangeShapeType="1"/>
            <a:stCxn id="46088" idx="0"/>
            <a:endCxn id="46133" idx="0"/>
          </p:cNvCxnSpPr>
          <p:nvPr/>
        </p:nvCxnSpPr>
        <p:spPr bwMode="auto">
          <a:xfrm rot="-5400000">
            <a:off x="3931443" y="1326357"/>
            <a:ext cx="366713" cy="3505200"/>
          </a:xfrm>
          <a:prstGeom prst="curvedConnector3">
            <a:avLst>
              <a:gd name="adj1" fmla="val 266231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5" name="AutoShape 53"/>
          <p:cNvCxnSpPr>
            <a:cxnSpLocks noChangeShapeType="1"/>
            <a:stCxn id="46133" idx="4"/>
            <a:endCxn id="46112" idx="7"/>
          </p:cNvCxnSpPr>
          <p:nvPr/>
        </p:nvCxnSpPr>
        <p:spPr bwMode="auto">
          <a:xfrm rot="5400000">
            <a:off x="3368675" y="2705100"/>
            <a:ext cx="2155825" cy="2841625"/>
          </a:xfrm>
          <a:prstGeom prst="curvedConnector3">
            <a:avLst>
              <a:gd name="adj1" fmla="val 4948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36" name="AutoShape 54"/>
          <p:cNvCxnSpPr>
            <a:cxnSpLocks noChangeShapeType="1"/>
            <a:stCxn id="46133" idx="3"/>
            <a:endCxn id="46089" idx="5"/>
          </p:cNvCxnSpPr>
          <p:nvPr/>
        </p:nvCxnSpPr>
        <p:spPr bwMode="auto">
          <a:xfrm rot="5400000">
            <a:off x="4236243" y="1815307"/>
            <a:ext cx="366713" cy="2787650"/>
          </a:xfrm>
          <a:prstGeom prst="curvedConnector3">
            <a:avLst>
              <a:gd name="adj1" fmla="val 22597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37" name="Text Box 55"/>
          <p:cNvSpPr txBox="1">
            <a:spLocks noChangeArrowheads="1"/>
          </p:cNvSpPr>
          <p:nvPr/>
        </p:nvSpPr>
        <p:spPr bwMode="auto">
          <a:xfrm>
            <a:off x="609600" y="13716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1 (positive occurrence of v in clause)</a:t>
            </a:r>
            <a:r>
              <a:rPr lang="en-US" altLang="en-US" sz="2800"/>
              <a:t>:</a:t>
            </a:r>
          </a:p>
        </p:txBody>
      </p:sp>
      <p:sp>
        <p:nvSpPr>
          <p:cNvPr id="46138" name="Text Box 56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6139" name="Text Box 57"/>
          <p:cNvSpPr txBox="1">
            <a:spLocks noChangeArrowheads="1"/>
          </p:cNvSpPr>
          <p:nvPr/>
        </p:nvSpPr>
        <p:spPr bwMode="auto">
          <a:xfrm>
            <a:off x="19812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6140" name="Text Box 58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46141" name="Text Box 59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  <p:sp>
        <p:nvSpPr>
          <p:cNvPr id="1224764" name="Text Box 60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x, z, or 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x, c are taken. can’t happen</a:t>
            </a:r>
          </a:p>
        </p:txBody>
      </p:sp>
      <p:sp>
        <p:nvSpPr>
          <p:cNvPr id="46143" name="Text Box 61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</p:spTree>
    <p:extLst>
      <p:ext uri="{BB962C8B-B14F-4D97-AF65-F5344CB8AC3E}">
        <p14:creationId xmlns:p14="http://schemas.microsoft.com/office/powerpoint/2010/main" val="4906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990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16764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22860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28956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4876800" y="3262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3505200" y="326231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28956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289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41" name="AutoShape 12"/>
          <p:cNvCxnSpPr>
            <a:cxnSpLocks noChangeShapeType="1"/>
            <a:stCxn id="48139" idx="3"/>
            <a:endCxn id="48133" idx="7"/>
          </p:cNvCxnSpPr>
          <p:nvPr/>
        </p:nvCxnSpPr>
        <p:spPr bwMode="auto">
          <a:xfrm rot="5400000">
            <a:off x="1661318" y="2028032"/>
            <a:ext cx="715963" cy="17970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3"/>
          <p:cNvCxnSpPr>
            <a:cxnSpLocks noChangeShapeType="1"/>
            <a:stCxn id="48139" idx="5"/>
            <a:endCxn id="48137" idx="1"/>
          </p:cNvCxnSpPr>
          <p:nvPr/>
        </p:nvCxnSpPr>
        <p:spPr bwMode="auto">
          <a:xfrm rot="16200000" flipH="1">
            <a:off x="3604418" y="1989932"/>
            <a:ext cx="715963" cy="187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4"/>
          <p:cNvCxnSpPr>
            <a:cxnSpLocks noChangeShapeType="1"/>
            <a:stCxn id="48133" idx="7"/>
            <a:endCxn id="48134" idx="0"/>
          </p:cNvCxnSpPr>
          <p:nvPr/>
        </p:nvCxnSpPr>
        <p:spPr bwMode="auto">
          <a:xfrm rot="-5400000">
            <a:off x="1425575" y="29575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5"/>
          <p:cNvCxnSpPr>
            <a:cxnSpLocks noChangeShapeType="1"/>
            <a:stCxn id="48134" idx="7"/>
            <a:endCxn id="48135" idx="0"/>
          </p:cNvCxnSpPr>
          <p:nvPr/>
        </p:nvCxnSpPr>
        <p:spPr bwMode="auto">
          <a:xfrm rot="-5400000">
            <a:off x="20732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6"/>
          <p:cNvCxnSpPr>
            <a:cxnSpLocks noChangeShapeType="1"/>
            <a:stCxn id="48135" idx="7"/>
            <a:endCxn id="48136" idx="0"/>
          </p:cNvCxnSpPr>
          <p:nvPr/>
        </p:nvCxnSpPr>
        <p:spPr bwMode="auto">
          <a:xfrm rot="-5400000">
            <a:off x="26828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7"/>
          <p:cNvCxnSpPr>
            <a:cxnSpLocks noChangeShapeType="1"/>
            <a:stCxn id="48136" idx="7"/>
            <a:endCxn id="48138" idx="0"/>
          </p:cNvCxnSpPr>
          <p:nvPr/>
        </p:nvCxnSpPr>
        <p:spPr bwMode="auto">
          <a:xfrm rot="-5400000">
            <a:off x="3292475" y="29956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8"/>
          <p:cNvCxnSpPr>
            <a:cxnSpLocks noChangeShapeType="1"/>
            <a:stCxn id="48134" idx="3"/>
            <a:endCxn id="48133" idx="5"/>
          </p:cNvCxnSpPr>
          <p:nvPr/>
        </p:nvCxnSpPr>
        <p:spPr bwMode="auto">
          <a:xfrm rot="5400000">
            <a:off x="1408906" y="31043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19"/>
          <p:cNvCxnSpPr>
            <a:cxnSpLocks noChangeShapeType="1"/>
            <a:stCxn id="48135" idx="3"/>
            <a:endCxn id="48134" idx="4"/>
          </p:cNvCxnSpPr>
          <p:nvPr/>
        </p:nvCxnSpPr>
        <p:spPr bwMode="auto">
          <a:xfrm rot="5400000">
            <a:off x="20193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0"/>
          <p:cNvCxnSpPr>
            <a:cxnSpLocks noChangeShapeType="1"/>
            <a:stCxn id="48136" idx="3"/>
            <a:endCxn id="48135" idx="4"/>
          </p:cNvCxnSpPr>
          <p:nvPr/>
        </p:nvCxnSpPr>
        <p:spPr bwMode="auto">
          <a:xfrm rot="5400000">
            <a:off x="26289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1"/>
          <p:cNvCxnSpPr>
            <a:cxnSpLocks noChangeShapeType="1"/>
            <a:stCxn id="48138" idx="3"/>
            <a:endCxn id="48136" idx="4"/>
          </p:cNvCxnSpPr>
          <p:nvPr/>
        </p:nvCxnSpPr>
        <p:spPr bwMode="auto">
          <a:xfrm rot="5400000">
            <a:off x="3238500" y="31257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2"/>
          <p:cNvCxnSpPr>
            <a:cxnSpLocks noChangeShapeType="1"/>
            <a:stCxn id="48133" idx="4"/>
            <a:endCxn id="48140" idx="2"/>
          </p:cNvCxnSpPr>
          <p:nvPr/>
        </p:nvCxnSpPr>
        <p:spPr bwMode="auto">
          <a:xfrm>
            <a:off x="1066800" y="3414713"/>
            <a:ext cx="1828800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3"/>
          <p:cNvCxnSpPr>
            <a:cxnSpLocks noChangeShapeType="1"/>
            <a:stCxn id="48137" idx="3"/>
            <a:endCxn id="48140" idx="6"/>
          </p:cNvCxnSpPr>
          <p:nvPr/>
        </p:nvCxnSpPr>
        <p:spPr bwMode="auto">
          <a:xfrm flipH="1">
            <a:off x="3048000" y="3392488"/>
            <a:ext cx="1851025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43434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54" name="Oval 25"/>
          <p:cNvSpPr>
            <a:spLocks noChangeArrowheads="1"/>
          </p:cNvSpPr>
          <p:nvPr/>
        </p:nvSpPr>
        <p:spPr bwMode="auto">
          <a:xfrm>
            <a:off x="99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5" name="Oval 26"/>
          <p:cNvSpPr>
            <a:spLocks noChangeArrowheads="1"/>
          </p:cNvSpPr>
          <p:nvPr/>
        </p:nvSpPr>
        <p:spPr bwMode="auto">
          <a:xfrm>
            <a:off x="1676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6" name="Oval 27"/>
          <p:cNvSpPr>
            <a:spLocks noChangeArrowheads="1"/>
          </p:cNvSpPr>
          <p:nvPr/>
        </p:nvSpPr>
        <p:spPr bwMode="auto">
          <a:xfrm>
            <a:off x="22860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7" name="Oval 28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8" name="Oval 29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9" name="Oval 30"/>
          <p:cNvSpPr>
            <a:spLocks noChangeArrowheads="1"/>
          </p:cNvSpPr>
          <p:nvPr/>
        </p:nvSpPr>
        <p:spPr bwMode="auto">
          <a:xfrm>
            <a:off x="35052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Oval 31"/>
          <p:cNvSpPr>
            <a:spLocks noChangeArrowheads="1"/>
          </p:cNvSpPr>
          <p:nvPr/>
        </p:nvSpPr>
        <p:spPr bwMode="auto">
          <a:xfrm>
            <a:off x="28956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1" name="Oval 32"/>
          <p:cNvSpPr>
            <a:spLocks noChangeArrowheads="1"/>
          </p:cNvSpPr>
          <p:nvPr/>
        </p:nvSpPr>
        <p:spPr bwMode="auto">
          <a:xfrm>
            <a:off x="28956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2" name="AutoShape 33"/>
          <p:cNvCxnSpPr>
            <a:cxnSpLocks noChangeShapeType="1"/>
            <a:stCxn id="48160" idx="3"/>
            <a:endCxn id="48154" idx="7"/>
          </p:cNvCxnSpPr>
          <p:nvPr/>
        </p:nvCxnSpPr>
        <p:spPr bwMode="auto">
          <a:xfrm flipH="1">
            <a:off x="1120775" y="50069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3" name="AutoShape 34"/>
          <p:cNvCxnSpPr>
            <a:cxnSpLocks noChangeShapeType="1"/>
            <a:stCxn id="48160" idx="5"/>
            <a:endCxn id="48158" idx="1"/>
          </p:cNvCxnSpPr>
          <p:nvPr/>
        </p:nvCxnSpPr>
        <p:spPr bwMode="auto">
          <a:xfrm>
            <a:off x="3025775" y="50069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4" name="AutoShape 35"/>
          <p:cNvCxnSpPr>
            <a:cxnSpLocks noChangeShapeType="1"/>
            <a:stCxn id="48154" idx="7"/>
            <a:endCxn id="48155" idx="0"/>
          </p:cNvCxnSpPr>
          <p:nvPr/>
        </p:nvCxnSpPr>
        <p:spPr bwMode="auto">
          <a:xfrm rot="-5400000">
            <a:off x="1425575" y="5105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5" name="AutoShape 36"/>
          <p:cNvCxnSpPr>
            <a:cxnSpLocks noChangeShapeType="1"/>
            <a:stCxn id="48155" idx="7"/>
            <a:endCxn id="48156" idx="0"/>
          </p:cNvCxnSpPr>
          <p:nvPr/>
        </p:nvCxnSpPr>
        <p:spPr bwMode="auto">
          <a:xfrm rot="-5400000">
            <a:off x="20732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6" name="AutoShape 37"/>
          <p:cNvCxnSpPr>
            <a:cxnSpLocks noChangeShapeType="1"/>
            <a:stCxn id="48156" idx="7"/>
            <a:endCxn id="48157" idx="0"/>
          </p:cNvCxnSpPr>
          <p:nvPr/>
        </p:nvCxnSpPr>
        <p:spPr bwMode="auto">
          <a:xfrm rot="-5400000">
            <a:off x="26828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7" name="AutoShape 38"/>
          <p:cNvCxnSpPr>
            <a:cxnSpLocks noChangeShapeType="1"/>
            <a:stCxn id="48157" idx="7"/>
            <a:endCxn id="48159" idx="0"/>
          </p:cNvCxnSpPr>
          <p:nvPr/>
        </p:nvCxnSpPr>
        <p:spPr bwMode="auto">
          <a:xfrm rot="-5400000">
            <a:off x="32924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8" name="AutoShape 39"/>
          <p:cNvCxnSpPr>
            <a:cxnSpLocks noChangeShapeType="1"/>
          </p:cNvCxnSpPr>
          <p:nvPr/>
        </p:nvCxnSpPr>
        <p:spPr bwMode="auto">
          <a:xfrm rot="5400000" flipV="1">
            <a:off x="4647406" y="5104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9" name="AutoShape 40"/>
          <p:cNvCxnSpPr>
            <a:cxnSpLocks noChangeShapeType="1"/>
            <a:stCxn id="48155" idx="3"/>
            <a:endCxn id="48154" idx="5"/>
          </p:cNvCxnSpPr>
          <p:nvPr/>
        </p:nvCxnSpPr>
        <p:spPr bwMode="auto">
          <a:xfrm rot="5400000">
            <a:off x="1408906" y="5252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0" name="AutoShape 41"/>
          <p:cNvCxnSpPr>
            <a:cxnSpLocks noChangeShapeType="1"/>
            <a:stCxn id="48156" idx="3"/>
            <a:endCxn id="48155" idx="4"/>
          </p:cNvCxnSpPr>
          <p:nvPr/>
        </p:nvCxnSpPr>
        <p:spPr bwMode="auto">
          <a:xfrm rot="5400000">
            <a:off x="20193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1" name="AutoShape 42"/>
          <p:cNvCxnSpPr>
            <a:cxnSpLocks noChangeShapeType="1"/>
            <a:stCxn id="48157" idx="3"/>
            <a:endCxn id="48156" idx="4"/>
          </p:cNvCxnSpPr>
          <p:nvPr/>
        </p:nvCxnSpPr>
        <p:spPr bwMode="auto">
          <a:xfrm rot="5400000">
            <a:off x="26289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2" name="AutoShape 43"/>
          <p:cNvCxnSpPr>
            <a:cxnSpLocks noChangeShapeType="1"/>
            <a:stCxn id="48159" idx="3"/>
            <a:endCxn id="48157" idx="4"/>
          </p:cNvCxnSpPr>
          <p:nvPr/>
        </p:nvCxnSpPr>
        <p:spPr bwMode="auto">
          <a:xfrm rot="5400000">
            <a:off x="3238500" y="5273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3" name="AutoShape 44"/>
          <p:cNvCxnSpPr>
            <a:cxnSpLocks noChangeShapeType="1"/>
          </p:cNvCxnSpPr>
          <p:nvPr/>
        </p:nvCxnSpPr>
        <p:spPr bwMode="auto">
          <a:xfrm rot="5400000">
            <a:off x="4664075" y="5295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4" name="AutoShape 45"/>
          <p:cNvCxnSpPr>
            <a:cxnSpLocks noChangeShapeType="1"/>
            <a:stCxn id="48154" idx="4"/>
            <a:endCxn id="48161" idx="2"/>
          </p:cNvCxnSpPr>
          <p:nvPr/>
        </p:nvCxnSpPr>
        <p:spPr bwMode="auto">
          <a:xfrm>
            <a:off x="1066800" y="55626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5" name="AutoShape 46"/>
          <p:cNvCxnSpPr>
            <a:cxnSpLocks noChangeShapeType="1"/>
            <a:stCxn id="48158" idx="3"/>
            <a:endCxn id="48161" idx="6"/>
          </p:cNvCxnSpPr>
          <p:nvPr/>
        </p:nvCxnSpPr>
        <p:spPr bwMode="auto">
          <a:xfrm flipH="1">
            <a:off x="3048000" y="55403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76" name="Text Box 47"/>
          <p:cNvSpPr txBox="1">
            <a:spLocks noChangeArrowheads="1"/>
          </p:cNvSpPr>
          <p:nvPr/>
        </p:nvSpPr>
        <p:spPr bwMode="auto">
          <a:xfrm>
            <a:off x="3657600" y="5119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8177" name="Text Box 48"/>
          <p:cNvSpPr txBox="1">
            <a:spLocks noChangeArrowheads="1"/>
          </p:cNvSpPr>
          <p:nvPr/>
        </p:nvSpPr>
        <p:spPr bwMode="auto">
          <a:xfrm>
            <a:off x="2819400" y="42814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8178" name="Oval 49"/>
          <p:cNvSpPr>
            <a:spLocks noChangeArrowheads="1"/>
          </p:cNvSpPr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79" name="AutoShape 50"/>
          <p:cNvCxnSpPr>
            <a:cxnSpLocks noChangeShapeType="1"/>
            <a:stCxn id="48136" idx="0"/>
            <a:endCxn id="48178" idx="0"/>
          </p:cNvCxnSpPr>
          <p:nvPr/>
        </p:nvCxnSpPr>
        <p:spPr bwMode="auto">
          <a:xfrm rot="-5400000">
            <a:off x="4236243" y="1631157"/>
            <a:ext cx="366713" cy="2895600"/>
          </a:xfrm>
          <a:prstGeom prst="curvedConnector3">
            <a:avLst>
              <a:gd name="adj1" fmla="val 162338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0" name="AutoShape 51"/>
          <p:cNvCxnSpPr>
            <a:cxnSpLocks noChangeShapeType="1"/>
            <a:stCxn id="48178" idx="4"/>
            <a:endCxn id="48157" idx="7"/>
          </p:cNvCxnSpPr>
          <p:nvPr/>
        </p:nvCxnSpPr>
        <p:spPr bwMode="auto">
          <a:xfrm rot="5400000">
            <a:off x="3254375" y="2819400"/>
            <a:ext cx="2384425" cy="2841625"/>
          </a:xfrm>
          <a:prstGeom prst="curvedConnector3">
            <a:avLst>
              <a:gd name="adj1" fmla="val 49532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1" name="AutoShape 52"/>
          <p:cNvCxnSpPr>
            <a:cxnSpLocks noChangeShapeType="1"/>
            <a:stCxn id="48178" idx="3"/>
            <a:endCxn id="48135" idx="5"/>
          </p:cNvCxnSpPr>
          <p:nvPr/>
        </p:nvCxnSpPr>
        <p:spPr bwMode="auto">
          <a:xfrm rot="5400000">
            <a:off x="3931443" y="1510507"/>
            <a:ext cx="366713" cy="3397250"/>
          </a:xfrm>
          <a:prstGeom prst="curvedConnector3">
            <a:avLst>
              <a:gd name="adj1" fmla="val 2303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82" name="Text Box 53"/>
          <p:cNvSpPr txBox="1">
            <a:spLocks noChangeArrowheads="1"/>
          </p:cNvSpPr>
          <p:nvPr/>
        </p:nvSpPr>
        <p:spPr bwMode="auto">
          <a:xfrm>
            <a:off x="685800" y="14478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Case 2 (negative occurrence of v in clause):</a:t>
            </a:r>
            <a:endParaRPr lang="en-US" altLang="en-US" sz="2800"/>
          </a:p>
        </p:txBody>
      </p:sp>
      <p:sp>
        <p:nvSpPr>
          <p:cNvPr id="48183" name="Text Box 54"/>
          <p:cNvSpPr txBox="1">
            <a:spLocks noChangeArrowheads="1"/>
          </p:cNvSpPr>
          <p:nvPr/>
        </p:nvSpPr>
        <p:spPr bwMode="auto">
          <a:xfrm>
            <a:off x="5486400" y="2667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8184" name="Text Box 55"/>
          <p:cNvSpPr txBox="1">
            <a:spLocks noChangeArrowheads="1"/>
          </p:cNvSpPr>
          <p:nvPr/>
        </p:nvSpPr>
        <p:spPr bwMode="auto">
          <a:xfrm>
            <a:off x="25908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48185" name="Text Box 56"/>
          <p:cNvSpPr txBox="1">
            <a:spLocks noChangeArrowheads="1"/>
          </p:cNvSpPr>
          <p:nvPr/>
        </p:nvSpPr>
        <p:spPr bwMode="auto">
          <a:xfrm>
            <a:off x="32004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1226809" name="Text Box 57"/>
          <p:cNvSpPr txBox="1">
            <a:spLocks noChangeArrowheads="1"/>
          </p:cNvSpPr>
          <p:nvPr/>
        </p:nvSpPr>
        <p:spPr bwMode="auto">
          <a:xfrm>
            <a:off x="6096000" y="1685925"/>
            <a:ext cx="2667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must visit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enter from x or z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must exit to z (x is taken)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x is taken. can’t happen</a:t>
            </a:r>
          </a:p>
        </p:txBody>
      </p:sp>
      <p:sp>
        <p:nvSpPr>
          <p:cNvPr id="48187" name="Text Box 58"/>
          <p:cNvSpPr txBox="1">
            <a:spLocks noChangeArrowheads="1"/>
          </p:cNvSpPr>
          <p:nvPr/>
        </p:nvSpPr>
        <p:spPr bwMode="auto">
          <a:xfrm>
            <a:off x="381000" y="2971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“v”</a:t>
            </a:r>
          </a:p>
        </p:txBody>
      </p:sp>
      <p:sp>
        <p:nvSpPr>
          <p:cNvPr id="48188" name="Oval 59"/>
          <p:cNvSpPr>
            <a:spLocks noChangeArrowheads="1"/>
          </p:cNvSpPr>
          <p:nvPr/>
        </p:nvSpPr>
        <p:spPr bwMode="auto">
          <a:xfrm>
            <a:off x="4114800" y="3254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89" name="AutoShape 60"/>
          <p:cNvCxnSpPr>
            <a:cxnSpLocks noChangeShapeType="1"/>
            <a:stCxn id="48138" idx="7"/>
            <a:endCxn id="48188" idx="0"/>
          </p:cNvCxnSpPr>
          <p:nvPr/>
        </p:nvCxnSpPr>
        <p:spPr bwMode="auto">
          <a:xfrm rot="-5400000">
            <a:off x="3898106" y="2991644"/>
            <a:ext cx="30163" cy="555625"/>
          </a:xfrm>
          <a:prstGeom prst="curvedConnector3">
            <a:avLst>
              <a:gd name="adj1" fmla="val 8578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0" name="AutoShape 61"/>
          <p:cNvCxnSpPr>
            <a:cxnSpLocks noChangeShapeType="1"/>
            <a:stCxn id="48188" idx="4"/>
            <a:endCxn id="48138" idx="4"/>
          </p:cNvCxnSpPr>
          <p:nvPr/>
        </p:nvCxnSpPr>
        <p:spPr bwMode="auto">
          <a:xfrm rot="5400000">
            <a:off x="3882231" y="3105944"/>
            <a:ext cx="7938" cy="609600"/>
          </a:xfrm>
          <a:prstGeom prst="curvedConnector3">
            <a:avLst>
              <a:gd name="adj1" fmla="val 298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91" name="Text Box 62"/>
          <p:cNvSpPr txBox="1">
            <a:spLocks noChangeArrowheads="1"/>
          </p:cNvSpPr>
          <p:nvPr/>
        </p:nvSpPr>
        <p:spPr bwMode="auto">
          <a:xfrm>
            <a:off x="38100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396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Path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HAMPATH refers to a directed graph.</a:t>
            </a:r>
          </a:p>
          <a:p>
            <a:r>
              <a:rPr lang="en-US" altLang="en-US"/>
              <a:t>Is it easier on an undirected graph?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HAMPATH = {(G, s, t) : </a:t>
            </a:r>
            <a:r>
              <a:rPr lang="en-US" altLang="en-US">
                <a:solidFill>
                  <a:srgbClr val="FF0000"/>
                </a:solidFill>
              </a:rPr>
              <a:t>undirected</a:t>
            </a:r>
            <a:r>
              <a:rPr lang="en-US" altLang="en-US"/>
              <a:t>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92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UHAMPATH = {(G, s, t) : undirected graph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3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8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directed graph G has a Hamilton path from s to t}</a:t>
            </a: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UHAMPATH = {(G, s, t) : undirected graph G has a Hamilton path from s to t}</a:t>
            </a:r>
          </a:p>
        </p:txBody>
      </p:sp>
    </p:spTree>
    <p:extLst>
      <p:ext uri="{BB962C8B-B14F-4D97-AF65-F5344CB8AC3E}">
        <p14:creationId xmlns:p14="http://schemas.microsoft.com/office/powerpoint/2010/main" val="174558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The reduction:</a:t>
            </a:r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685800" y="32146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1524000" y="5043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143000" y="3214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1295400" y="48910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6330" name="Oval 8"/>
          <p:cNvSpPr>
            <a:spLocks noChangeArrowheads="1"/>
          </p:cNvSpPr>
          <p:nvPr/>
        </p:nvSpPr>
        <p:spPr bwMode="auto">
          <a:xfrm>
            <a:off x="1066800" y="4129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1" name="Oval 9"/>
          <p:cNvSpPr>
            <a:spLocks noChangeArrowheads="1"/>
          </p:cNvSpPr>
          <p:nvPr/>
        </p:nvSpPr>
        <p:spPr bwMode="auto">
          <a:xfrm>
            <a:off x="1905000" y="43576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2" name="Oval 10"/>
          <p:cNvSpPr>
            <a:spLocks noChangeArrowheads="1"/>
          </p:cNvSpPr>
          <p:nvPr/>
        </p:nvSpPr>
        <p:spPr bwMode="auto">
          <a:xfrm>
            <a:off x="1447800" y="3519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33" name="AutoShape 11"/>
          <p:cNvCxnSpPr>
            <a:cxnSpLocks noChangeShapeType="1"/>
            <a:stCxn id="56330" idx="6"/>
            <a:endCxn id="56331" idx="2"/>
          </p:cNvCxnSpPr>
          <p:nvPr/>
        </p:nvCxnSpPr>
        <p:spPr bwMode="auto">
          <a:xfrm>
            <a:off x="1219200" y="42052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12954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56335" name="Oval 13"/>
          <p:cNvSpPr>
            <a:spLocks noChangeArrowheads="1"/>
          </p:cNvSpPr>
          <p:nvPr/>
        </p:nvSpPr>
        <p:spPr bwMode="auto">
          <a:xfrm>
            <a:off x="4800600" y="48148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4800600" y="2500313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</a:rPr>
              <a:t>out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4953000" y="46624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  <a:r>
              <a:rPr lang="en-US" altLang="en-US" sz="2800" baseline="-25000">
                <a:solidFill>
                  <a:srgbClr val="FF0000"/>
                </a:solidFill>
              </a:rPr>
              <a:t>in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6338" name="Oval 16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9" name="Oval 17"/>
          <p:cNvSpPr>
            <a:spLocks noChangeArrowheads="1"/>
          </p:cNvSpPr>
          <p:nvPr/>
        </p:nvSpPr>
        <p:spPr bwMode="auto">
          <a:xfrm>
            <a:off x="4724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4648200" y="5348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sp>
        <p:nvSpPr>
          <p:cNvPr id="56341" name="Oval 19"/>
          <p:cNvSpPr>
            <a:spLocks noChangeArrowheads="1"/>
          </p:cNvSpPr>
          <p:nvPr/>
        </p:nvSpPr>
        <p:spPr bwMode="auto">
          <a:xfrm>
            <a:off x="4267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2" name="Oval 20"/>
          <p:cNvSpPr>
            <a:spLocks noChangeArrowheads="1"/>
          </p:cNvSpPr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762000" y="3824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1828800" y="437197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733800" y="2971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3505200" y="3367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47" name="Text Box 25"/>
          <p:cNvSpPr txBox="1">
            <a:spLocks noChangeArrowheads="1"/>
          </p:cNvSpPr>
          <p:nvPr/>
        </p:nvSpPr>
        <p:spPr bwMode="auto">
          <a:xfrm>
            <a:off x="3581400" y="3748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u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48" name="AutoShape 26"/>
          <p:cNvCxnSpPr>
            <a:cxnSpLocks noChangeShapeType="1"/>
            <a:stCxn id="56338" idx="4"/>
            <a:endCxn id="56341" idx="0"/>
          </p:cNvCxnSpPr>
          <p:nvPr/>
        </p:nvCxnSpPr>
        <p:spPr bwMode="auto">
          <a:xfrm>
            <a:off x="4343400" y="3429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9" name="AutoShape 27"/>
          <p:cNvCxnSpPr>
            <a:cxnSpLocks noChangeShapeType="1"/>
            <a:stCxn id="56341" idx="4"/>
            <a:endCxn id="56342" idx="0"/>
          </p:cNvCxnSpPr>
          <p:nvPr/>
        </p:nvCxnSpPr>
        <p:spPr bwMode="auto">
          <a:xfrm>
            <a:off x="4343400" y="3810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0" name="Oval 28"/>
          <p:cNvSpPr>
            <a:spLocks noChangeArrowheads="1"/>
          </p:cNvSpPr>
          <p:nvPr/>
        </p:nvSpPr>
        <p:spPr bwMode="auto">
          <a:xfrm>
            <a:off x="57912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1" name="Oval 29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2" name="Oval 30"/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53" name="Text Box 31"/>
          <p:cNvSpPr txBox="1">
            <a:spLocks noChangeArrowheads="1"/>
          </p:cNvSpPr>
          <p:nvPr/>
        </p:nvSpPr>
        <p:spPr bwMode="auto">
          <a:xfrm>
            <a:off x="5257800" y="3200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in</a:t>
            </a:r>
            <a:endParaRPr lang="en-US" altLang="en-US" sz="2800"/>
          </a:p>
        </p:txBody>
      </p:sp>
      <p:sp>
        <p:nvSpPr>
          <p:cNvPr id="56354" name="Text Box 32"/>
          <p:cNvSpPr txBox="1">
            <a:spLocks noChangeArrowheads="1"/>
          </p:cNvSpPr>
          <p:nvPr/>
        </p:nvSpPr>
        <p:spPr bwMode="auto">
          <a:xfrm>
            <a:off x="5029200" y="3595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mid</a:t>
            </a:r>
            <a:endParaRPr lang="en-US" altLang="en-US" sz="2800"/>
          </a:p>
        </p:txBody>
      </p:sp>
      <p:sp>
        <p:nvSpPr>
          <p:cNvPr id="56355" name="Text Box 33"/>
          <p:cNvSpPr txBox="1">
            <a:spLocks noChangeArrowheads="1"/>
          </p:cNvSpPr>
          <p:nvPr/>
        </p:nvSpPr>
        <p:spPr bwMode="auto">
          <a:xfrm>
            <a:off x="5105400" y="3976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out</a:t>
            </a:r>
            <a:endParaRPr lang="en-US" altLang="en-US" sz="2800"/>
          </a:p>
        </p:txBody>
      </p:sp>
      <p:cxnSp>
        <p:nvCxnSpPr>
          <p:cNvPr id="56356" name="AutoShape 34"/>
          <p:cNvCxnSpPr>
            <a:cxnSpLocks noChangeShapeType="1"/>
            <a:stCxn id="56350" idx="4"/>
            <a:endCxn id="56351" idx="0"/>
          </p:cNvCxnSpPr>
          <p:nvPr/>
        </p:nvCxnSpPr>
        <p:spPr bwMode="auto">
          <a:xfrm>
            <a:off x="5867400" y="3733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7" name="AutoShape 35"/>
          <p:cNvCxnSpPr>
            <a:cxnSpLocks noChangeShapeType="1"/>
            <a:stCxn id="56351" idx="4"/>
            <a:endCxn id="56352" idx="0"/>
          </p:cNvCxnSpPr>
          <p:nvPr/>
        </p:nvCxnSpPr>
        <p:spPr bwMode="auto">
          <a:xfrm>
            <a:off x="5867400" y="4114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58" name="AutoShape 36"/>
          <p:cNvCxnSpPr>
            <a:cxnSpLocks noChangeShapeType="1"/>
            <a:stCxn id="56342" idx="4"/>
            <a:endCxn id="56350" idx="0"/>
          </p:cNvCxnSpPr>
          <p:nvPr/>
        </p:nvCxnSpPr>
        <p:spPr bwMode="auto">
          <a:xfrm rot="5400000" flipH="1" flipV="1">
            <a:off x="4800600" y="3124200"/>
            <a:ext cx="609600" cy="1524000"/>
          </a:xfrm>
          <a:prstGeom prst="curvedConnector5">
            <a:avLst>
              <a:gd name="adj1" fmla="val -37500"/>
              <a:gd name="adj2" fmla="val 40102"/>
              <a:gd name="adj3" fmla="val 165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59" name="Oval 37"/>
          <p:cNvSpPr>
            <a:spLocks noChangeArrowheads="1"/>
          </p:cNvSpPr>
          <p:nvPr/>
        </p:nvSpPr>
        <p:spPr bwMode="auto">
          <a:xfrm>
            <a:off x="3429000" y="2514600"/>
            <a:ext cx="28956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60" name="AutoShape 38"/>
          <p:cNvSpPr>
            <a:spLocks noChangeArrowheads="1"/>
          </p:cNvSpPr>
          <p:nvPr/>
        </p:nvSpPr>
        <p:spPr bwMode="auto">
          <a:xfrm>
            <a:off x="2667000" y="46482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4983" name="Text Box 39"/>
          <p:cNvSpPr txBox="1">
            <a:spLocks noChangeArrowheads="1"/>
          </p:cNvSpPr>
          <p:nvPr/>
        </p:nvSpPr>
        <p:spPr bwMode="auto">
          <a:xfrm>
            <a:off x="6629400" y="2057400"/>
            <a:ext cx="2133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replace each node with three (except s, 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in</a:t>
            </a:r>
            <a:r>
              <a:rPr lang="en-US" altLang="en-US" sz="2800"/>
              <a:t>, u</a:t>
            </a:r>
            <a:r>
              <a:rPr lang="en-US" altLang="en-US" sz="2800" baseline="-25000"/>
              <a:t>mid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mid</a:t>
            </a:r>
            <a:r>
              <a:rPr lang="en-US" altLang="en-US" sz="2800"/>
              <a:t>, u</a:t>
            </a:r>
            <a:r>
              <a:rPr lang="en-US" altLang="en-US" sz="2800" baseline="-25000"/>
              <a:t>out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(u</a:t>
            </a:r>
            <a:r>
              <a:rPr lang="en-US" altLang="en-US" sz="2800" baseline="-25000"/>
              <a:t>out</a:t>
            </a:r>
            <a:r>
              <a:rPr lang="en-US" altLang="en-US" sz="2800"/>
              <a:t>, v</a:t>
            </a:r>
            <a:r>
              <a:rPr lang="en-US" altLang="en-US" sz="2800" baseline="-25000"/>
              <a:t>in</a:t>
            </a:r>
            <a:r>
              <a:rPr lang="en-US" altLang="en-US" sz="2800"/>
              <a:t>) iff G has (u,v)</a:t>
            </a:r>
          </a:p>
        </p:txBody>
      </p:sp>
    </p:spTree>
    <p:extLst>
      <p:ext uri="{BB962C8B-B14F-4D97-AF65-F5344CB8AC3E}">
        <p14:creationId xmlns:p14="http://schemas.microsoft.com/office/powerpoint/2010/main" val="10992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Does the reduction run in poly-time?</a:t>
            </a:r>
          </a:p>
          <a:p>
            <a:endParaRPr lang="en-US" altLang="en-US"/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  <a:p>
            <a:pPr lvl="1"/>
            <a:r>
              <a:rPr lang="en-US" altLang="en-US"/>
              <a:t>Hamilton path in G’: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…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</a:t>
            </a:r>
            <a:r>
              <a:rPr lang="en-US" altLang="en-US">
                <a:solidFill>
                  <a:schemeClr val="accent2"/>
                </a:solidFill>
              </a:rPr>
              <a:t>, (u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2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UHAMPATH is NP-complete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 maps to NO?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G’: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</a:rPr>
              <a:t>out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6</a:t>
            </a:r>
            <a:r>
              <a:rPr lang="en-US" altLang="en-US">
                <a:solidFill>
                  <a:schemeClr val="accent2"/>
                </a:solidFill>
              </a:rPr>
              <a:t>, …, v</a:t>
            </a:r>
            <a:r>
              <a:rPr lang="en-US" altLang="en-US" baseline="-25000">
                <a:solidFill>
                  <a:schemeClr val="accent2"/>
                </a:solidFill>
              </a:rPr>
              <a:t>k-2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k-1</a:t>
            </a:r>
            <a:r>
              <a:rPr lang="en-US" altLang="en-US">
                <a:solidFill>
                  <a:schemeClr val="accent2"/>
                </a:solidFill>
              </a:rPr>
              <a:t>, v</a:t>
            </a:r>
            <a:r>
              <a:rPr lang="en-US" altLang="en-US" baseline="-25000">
                <a:solidFill>
                  <a:schemeClr val="accent2"/>
                </a:solidFill>
              </a:rPr>
              <a:t>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  <a:r>
              <a:rPr lang="en-US" altLang="en-US" baseline="-25000">
                <a:solidFill>
                  <a:schemeClr val="accent2"/>
                </a:solidFill>
              </a:rPr>
              <a:t>in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mid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enter mid)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out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1 </a:t>
            </a:r>
            <a:r>
              <a:rPr lang="en-US" altLang="en-US" sz="2400">
                <a:solidFill>
                  <a:srgbClr val="FF0000"/>
                </a:solidFill>
              </a:rPr>
              <a:t>(only way to exit mid)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4</a:t>
            </a:r>
            <a:r>
              <a:rPr lang="en-US" altLang="en-US">
                <a:solidFill>
                  <a:schemeClr val="accent2"/>
                </a:solidFill>
              </a:rPr>
              <a:t> = (u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-25000">
                <a:solidFill>
                  <a:schemeClr val="accent2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 for some i</a:t>
            </a:r>
            <a:r>
              <a:rPr lang="en-US" altLang="en-US" baseline="-25000">
                <a:solidFill>
                  <a:schemeClr val="accent2"/>
                </a:solidFill>
              </a:rPr>
              <a:t>2 </a:t>
            </a:r>
            <a:r>
              <a:rPr lang="en-US" altLang="en-US" sz="2400">
                <a:solidFill>
                  <a:srgbClr val="FF0000"/>
                </a:solidFill>
              </a:rPr>
              <a:t>(only edges to ins)</a:t>
            </a:r>
            <a:endParaRPr lang="en-US" altLang="en-US" sz="2400" baseline="-250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...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Hamilton path in G: </a:t>
            </a:r>
            <a:r>
              <a:rPr lang="en-US" altLang="en-US">
                <a:solidFill>
                  <a:schemeClr val="accent2"/>
                </a:solidFill>
              </a:rPr>
              <a:t>s, u</a:t>
            </a:r>
            <a:r>
              <a:rPr lang="en-US" altLang="en-US" baseline="-25000">
                <a:solidFill>
                  <a:schemeClr val="accent2"/>
                </a:solidFill>
              </a:rPr>
              <a:t>i1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i2</a:t>
            </a:r>
            <a:r>
              <a:rPr lang="en-US" altLang="en-US">
                <a:solidFill>
                  <a:schemeClr val="accent2"/>
                </a:solidFill>
              </a:rPr>
              <a:t>, u</a:t>
            </a:r>
            <a:r>
              <a:rPr lang="en-US" altLang="en-US" baseline="-25000">
                <a:solidFill>
                  <a:schemeClr val="accent2"/>
                </a:solidFill>
              </a:rPr>
              <a:t>i3</a:t>
            </a:r>
            <a:r>
              <a:rPr lang="en-US" altLang="en-US">
                <a:solidFill>
                  <a:schemeClr val="accent2"/>
                </a:solidFill>
              </a:rPr>
              <a:t>, …, u</a:t>
            </a:r>
            <a:r>
              <a:rPr lang="en-US" altLang="en-US" baseline="-25000">
                <a:solidFill>
                  <a:schemeClr val="accent2"/>
                </a:solidFill>
              </a:rPr>
              <a:t>ik</a:t>
            </a:r>
            <a:r>
              <a:rPr lang="en-US" altLang="en-US">
                <a:solidFill>
                  <a:schemeClr val="accent2"/>
                </a:solidFill>
              </a:rPr>
              <a:t>, t</a:t>
            </a:r>
          </a:p>
        </p:txBody>
      </p:sp>
    </p:spTree>
    <p:extLst>
      <p:ext uri="{BB962C8B-B14F-4D97-AF65-F5344CB8AC3E}">
        <p14:creationId xmlns:p14="http://schemas.microsoft.com/office/powerpoint/2010/main" val="1143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clique</a:t>
                </a:r>
                <a:r>
                  <a:rPr lang="en-US" altLang="en-US" dirty="0"/>
                  <a:t> in G is a subset V’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</a:t>
                </a:r>
                <a:r>
                  <a:rPr lang="en-US" altLang="en-US" dirty="0" err="1">
                    <a:sym typeface="Symbol" charset="2"/>
                  </a:rPr>
                  <a:t>u,v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V’,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 </a:t>
                </a:r>
                <a:endParaRPr lang="en-US" altLang="en-US" dirty="0"/>
              </a:p>
              <a:p>
                <a:r>
                  <a:rPr lang="en-US" altLang="en-US" dirty="0"/>
                  <a:t>A search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largest</a:t>
                </a:r>
                <a:r>
                  <a:rPr lang="en-US" altLang="en-US" dirty="0"/>
                  <a:t> clique</a:t>
                </a:r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CLIQUE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k}.</a:t>
                </a:r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444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5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Undirected Hamilton Cycle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undirected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cycle</a:t>
            </a:r>
            <a:r>
              <a:rPr lang="en-US" altLang="en-US"/>
              <a:t> in G is a </a:t>
            </a:r>
            <a:r>
              <a:rPr lang="en-US" altLang="en-US">
                <a:solidFill>
                  <a:schemeClr val="accent2"/>
                </a:solidFill>
              </a:rPr>
              <a:t>cycle</a:t>
            </a:r>
            <a:r>
              <a:rPr lang="en-US" altLang="en-US"/>
              <a:t> in G that touches every node exactly once.</a:t>
            </a:r>
          </a:p>
          <a:p>
            <a:r>
              <a:rPr lang="en-US" altLang="en-US"/>
              <a:t>Is finding one easier than finding a Hamilton path?</a:t>
            </a:r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HAMCYCLE = {G : G has a Hamilton cycle}</a:t>
            </a:r>
          </a:p>
        </p:txBody>
      </p:sp>
    </p:spTree>
    <p:extLst>
      <p:ext uri="{BB962C8B-B14F-4D97-AF65-F5344CB8AC3E}">
        <p14:creationId xmlns:p14="http://schemas.microsoft.com/office/powerpoint/2010/main" val="1433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73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UHAMCYCLE = {G: G has a Hamilton cycle}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UHAMCYCLE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UHAMCYCLE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33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813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UHAMCYCLE is NP-complete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reduction (from UHAMPATH):</a:t>
            </a: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6858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1524000" y="4510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11430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12954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14478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12954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3124200" y="2681288"/>
            <a:ext cx="1752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3962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3581400" y="26812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733800" y="4357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576" name="Oval 1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7" name="Oval 15"/>
          <p:cNvSpPr>
            <a:spLocks noChangeArrowheads="1"/>
          </p:cNvSpPr>
          <p:nvPr/>
        </p:nvSpPr>
        <p:spPr bwMode="auto">
          <a:xfrm>
            <a:off x="3886200" y="298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37338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G’</a:t>
            </a:r>
          </a:p>
        </p:txBody>
      </p:sp>
      <p:cxnSp>
        <p:nvCxnSpPr>
          <p:cNvPr id="66579" name="AutoShape 17"/>
          <p:cNvCxnSpPr>
            <a:cxnSpLocks noChangeShapeType="1"/>
            <a:stCxn id="66577" idx="5"/>
            <a:endCxn id="66576" idx="1"/>
          </p:cNvCxnSpPr>
          <p:nvPr/>
        </p:nvCxnSpPr>
        <p:spPr bwMode="auto">
          <a:xfrm>
            <a:off x="4016375" y="3116263"/>
            <a:ext cx="654050" cy="5635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18"/>
          <p:cNvCxnSpPr>
            <a:cxnSpLocks noChangeShapeType="1"/>
            <a:stCxn id="66576" idx="3"/>
            <a:endCxn id="66573" idx="0"/>
          </p:cNvCxnSpPr>
          <p:nvPr/>
        </p:nvCxnSpPr>
        <p:spPr bwMode="auto">
          <a:xfrm flipH="1">
            <a:off x="4038600" y="3787775"/>
            <a:ext cx="631825" cy="7080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1" name="Oval 19"/>
          <p:cNvSpPr>
            <a:spLocks noChangeArrowheads="1"/>
          </p:cNvSpPr>
          <p:nvPr/>
        </p:nvSpPr>
        <p:spPr bwMode="auto">
          <a:xfrm>
            <a:off x="10668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2" name="Oval 20"/>
          <p:cNvSpPr>
            <a:spLocks noChangeArrowheads="1"/>
          </p:cNvSpPr>
          <p:nvPr/>
        </p:nvSpPr>
        <p:spPr bwMode="auto">
          <a:xfrm>
            <a:off x="167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3" name="Oval 21"/>
          <p:cNvSpPr>
            <a:spLocks noChangeArrowheads="1"/>
          </p:cNvSpPr>
          <p:nvPr/>
        </p:nvSpPr>
        <p:spPr bwMode="auto">
          <a:xfrm>
            <a:off x="1371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4" name="Oval 22"/>
          <p:cNvSpPr>
            <a:spLocks noChangeArrowheads="1"/>
          </p:cNvSpPr>
          <p:nvPr/>
        </p:nvSpPr>
        <p:spPr bwMode="auto">
          <a:xfrm>
            <a:off x="91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5" name="Oval 23"/>
          <p:cNvSpPr>
            <a:spLocks noChangeArrowheads="1"/>
          </p:cNvSpPr>
          <p:nvPr/>
        </p:nvSpPr>
        <p:spPr bwMode="auto">
          <a:xfrm>
            <a:off x="16764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6" name="Oval 24"/>
          <p:cNvSpPr>
            <a:spLocks noChangeArrowheads="1"/>
          </p:cNvSpPr>
          <p:nvPr/>
        </p:nvSpPr>
        <p:spPr bwMode="auto">
          <a:xfrm>
            <a:off x="3429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7" name="Oval 25"/>
          <p:cNvSpPr>
            <a:spLocks noChangeArrowheads="1"/>
          </p:cNvSpPr>
          <p:nvPr/>
        </p:nvSpPr>
        <p:spPr bwMode="auto">
          <a:xfrm>
            <a:off x="40386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8" name="Oval 26"/>
          <p:cNvSpPr>
            <a:spLocks noChangeArrowheads="1"/>
          </p:cNvSpPr>
          <p:nvPr/>
        </p:nvSpPr>
        <p:spPr bwMode="auto">
          <a:xfrm>
            <a:off x="37338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9" name="Oval 27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0" name="Oval 28"/>
          <p:cNvSpPr>
            <a:spLocks noChangeArrowheads="1"/>
          </p:cNvSpPr>
          <p:nvPr/>
        </p:nvSpPr>
        <p:spPr bwMode="auto">
          <a:xfrm>
            <a:off x="4038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1" name="AutoShape 29"/>
          <p:cNvSpPr>
            <a:spLocks noChangeArrowheads="1"/>
          </p:cNvSpPr>
          <p:nvPr/>
        </p:nvSpPr>
        <p:spPr bwMode="auto">
          <a:xfrm>
            <a:off x="2590800" y="3276600"/>
            <a:ext cx="381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9422" name="Text Box 30"/>
          <p:cNvSpPr txBox="1">
            <a:spLocks noChangeArrowheads="1"/>
          </p:cNvSpPr>
          <p:nvPr/>
        </p:nvSpPr>
        <p:spPr bwMode="auto">
          <a:xfrm>
            <a:off x="5029200" y="23622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path from s to t implies H. cycle in G’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H. cycle in G’ must visit u via red edges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removing red edges gives H. path from s to t in G</a:t>
            </a:r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495800" y="3733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7168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Traveling Salesperson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1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Definition: given n cities v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v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n</a:t>
                </a:r>
                <a:r>
                  <a:rPr lang="en-US" altLang="en-US" dirty="0"/>
                  <a:t> and inter-city distances 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dirty="0"/>
                  <a:t>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TSP tour</a:t>
                </a:r>
                <a:r>
                  <a:rPr lang="en-US" altLang="en-US" dirty="0"/>
                  <a:t> in G is a permutation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𝜋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of {1…n}</a:t>
                </a:r>
                <a:r>
                  <a:rPr lang="en-US" altLang="en-US" dirty="0"/>
                  <a:t>. The tour’s length is 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= 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…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d</a:t>
                </a:r>
                <a14:m>
                  <m:oMath xmlns:m="http://schemas.openxmlformats.org/officeDocument/2006/math">
                    <m:r>
                      <a:rPr lang="en-US" altLang="en-US" b="0" i="1" baseline="-2500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𝜋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(i+1)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  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(where n+1 means 1).</a:t>
                </a:r>
                <a:endParaRPr lang="el-GR" altLang="en-US" baseline="-25000" dirty="0">
                  <a:ea typeface="Arial" charset="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 search problem: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/>
                  <a:t>given the 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i,j</a:t>
                </a:r>
                <a:r>
                  <a:rPr lang="en-US" altLang="en-US" dirty="0"/>
                  <a:t>},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shortest</a:t>
                </a:r>
                <a:r>
                  <a:rPr lang="en-US" altLang="en-US" dirty="0"/>
                  <a:t> TSP tour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</a:p>
            </p:txBody>
          </p:sp>
        </mc:Choice>
        <mc:Fallback xmlns="">
          <p:sp>
            <p:nvSpPr>
              <p:cNvPr id="1241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296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5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3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TSP = {({</a:t>
                </a:r>
                <a:r>
                  <a:rPr lang="en-US" altLang="en-US" dirty="0" err="1"/>
                  <a:t>d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 err="1"/>
                  <a:t>,</a:t>
                </a:r>
                <a:r>
                  <a:rPr lang="en-US" altLang="en-US" baseline="-25000" dirty="0" err="1"/>
                  <a:t>j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: 1 ≤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&lt;j ≤ n}, k) : these cities have a TSP tour of length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k</a:t>
                </a:r>
                <a:r>
                  <a:rPr lang="en-US" altLang="en-US" dirty="0">
                    <a:sym typeface="Symbol" charset="2"/>
                  </a:rPr>
                  <a:t>}</a:t>
                </a:r>
                <a:endParaRPr lang="en-US" altLang="en-US" dirty="0"/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TSP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TSP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43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01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buFontTx/>
              <a:buNone/>
            </a:pPr>
            <a:endParaRPr lang="en-US" altLang="en-US"/>
          </a:p>
          <a:p>
            <a:pPr lvl="1" algn="ctr">
              <a:buFontTx/>
              <a:buNone/>
            </a:pPr>
            <a:r>
              <a:rPr lang="en-US" altLang="en-US"/>
              <a:t>UHAMCYCLE = {G : G has a Hamilton cycle}</a:t>
            </a:r>
            <a:endParaRPr lang="en-US" altLang="en-US">
              <a:sym typeface="Symbol" charset="2"/>
            </a:endParaRP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TSP = {({d</a:t>
            </a:r>
            <a:r>
              <a:rPr lang="en-US" altLang="en-US" baseline="-25000"/>
              <a:t>i</a:t>
            </a:r>
            <a:r>
              <a:rPr lang="en-US" altLang="en-US"/>
              <a:t>,</a:t>
            </a:r>
            <a:r>
              <a:rPr lang="en-US" altLang="en-US" baseline="-25000"/>
              <a:t>j </a:t>
            </a:r>
            <a:r>
              <a:rPr lang="en-US" altLang="en-US"/>
              <a:t>: 1 ≤ i&lt;j ≤ n}, k) : these cities have a TSP tour of length </a:t>
            </a:r>
            <a:r>
              <a:rPr lang="en-US" altLang="en-US">
                <a:ea typeface="Arial" charset="0"/>
                <a:cs typeface="Arial" charset="0"/>
                <a:sym typeface="Symbol" charset="2"/>
              </a:rPr>
              <a:t>≤ k</a:t>
            </a:r>
            <a:r>
              <a:rPr lang="en-US" altLang="en-US">
                <a:sym typeface="Symbol" charset="2"/>
              </a:rPr>
              <a:t>}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883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reduction: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given G = (V, E) with n nodes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	produce: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n cities corresponding to the n nodes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1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 err="1">
                    <a:solidFill>
                      <a:schemeClr val="accent2"/>
                    </a:solidFill>
                  </a:rPr>
                  <a:t>d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,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= 2 if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E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set k = n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7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177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TSP is NP-complete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G has a Hamilton cycle, then visiting cities in that order gives TSP tour of length n</a:t>
            </a:r>
          </a:p>
          <a:p>
            <a:r>
              <a:rPr lang="en-US" altLang="en-US"/>
              <a:t>NO maps to NO?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if TSP tour of length ≤ n, it must have length exactly n.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all distances in tour are 1. Must be edges between every successive pair of cities in tour.</a:t>
            </a:r>
          </a:p>
        </p:txBody>
      </p:sp>
    </p:spTree>
    <p:extLst>
      <p:ext uri="{BB962C8B-B14F-4D97-AF65-F5344CB8AC3E}">
        <p14:creationId xmlns:p14="http://schemas.microsoft.com/office/powerpoint/2010/main" val="21424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CLIQUE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CLIQUE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CLIQUE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</a:t>
                </a:r>
                <a:endParaRPr lang="en-US" altLang="en-US" dirty="0"/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/>
                  <a:t>CLIQUE</a:t>
                </a:r>
                <a:r>
                  <a:rPr lang="en-US" altLang="en-US" dirty="0"/>
                  <a:t>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665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1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How are IS, CLIQUE related?</a:t>
                </a:r>
              </a:p>
              <a:p>
                <a:r>
                  <a:rPr lang="en-US" altLang="en-US" sz="2800" dirty="0"/>
                  <a:t>Given a graph G = (V, E), define its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altLang="en-US" sz="2800" dirty="0"/>
                  <a:t> G’ = (V, E’ = {(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: 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E})</a:t>
                </a:r>
                <a:endParaRPr lang="en-US" altLang="en-US" sz="2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V is an independent set in G of size k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then V’ is a clique in G’ of size k</a:t>
                </a:r>
              </a:p>
              <a:p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sz="2400" i="1" dirty="0">
                    <a:sym typeface="Symbol" charset="2"/>
                  </a:rPr>
                  <a:t>Every</a:t>
                </a:r>
                <a:r>
                  <a:rPr lang="en-US" altLang="en-US" sz="2400" dirty="0">
                    <a:sym typeface="Symbol" charset="2"/>
                  </a:rPr>
                  <a:t> pair of vertices </a:t>
                </a:r>
                <a:r>
                  <a:rPr lang="en-US" altLang="en-US" sz="2400" dirty="0" err="1">
                    <a:sym typeface="Symbol" charset="2"/>
                  </a:rPr>
                  <a:t>u,v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V’ has no edge between them in G. Therefore they have an edge between them in G’. </a:t>
                </a:r>
              </a:p>
            </p:txBody>
          </p:sp>
        </mc:Choice>
        <mc:Fallback xmlns="">
          <p:sp>
            <p:nvSpPr>
              <p:cNvPr id="1191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2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How are IS, CLIQUE related?</a:t>
                </a:r>
              </a:p>
              <a:p>
                <a:r>
                  <a:rPr lang="en-US" altLang="en-US" sz="2800" dirty="0"/>
                  <a:t>Given a graph G = (V, E), define its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altLang="en-US" sz="2800" dirty="0"/>
                  <a:t> G’ = (V, E’ = {(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: 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E})</a:t>
                </a:r>
                <a:endParaRPr lang="en-US" altLang="en-US" sz="2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V is a clique in G’ of size k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then V’ is an independent set in G of size k</a:t>
                </a:r>
              </a:p>
              <a:p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sz="2400" i="1" dirty="0">
                    <a:sym typeface="Symbol" charset="2"/>
                  </a:rPr>
                  <a:t>Every</a:t>
                </a:r>
                <a:r>
                  <a:rPr lang="en-US" altLang="en-US" sz="2400" dirty="0">
                    <a:sym typeface="Symbol" charset="2"/>
                  </a:rPr>
                  <a:t> pair of vertices </a:t>
                </a:r>
                <a:r>
                  <a:rPr lang="en-US" altLang="en-US" sz="2400" dirty="0" err="1">
                    <a:sym typeface="Symbol" charset="2"/>
                  </a:rPr>
                  <a:t>u,v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V’ has an edge between them in G’. Therefore they have no edge between them in G.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8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6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reduction:</a:t>
                </a:r>
              </a:p>
              <a:p>
                <a:pPr lvl="1"/>
                <a:r>
                  <a:rPr lang="en-US" altLang="en-US" dirty="0">
                    <a:sym typeface="Euclid Symbol" charset="0"/>
                  </a:rPr>
                  <a:t>given an instance of IS: (G, k) </a:t>
                </a:r>
                <a:r>
                  <a:rPr lang="en-US" altLang="en-US" dirty="0"/>
                  <a:t>f produces the pair (G’, k)</a:t>
                </a:r>
              </a:p>
              <a:p>
                <a:r>
                  <a:rPr lang="en-US" altLang="en-US" dirty="0"/>
                  <a:t>f poly-time computable?</a:t>
                </a:r>
              </a:p>
              <a:p>
                <a:r>
                  <a:rPr lang="en-US" altLang="en-US" dirty="0"/>
                  <a:t>YES maps to YES?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 in G’</a:t>
                </a:r>
              </a:p>
              <a:p>
                <a:r>
                  <a:rPr lang="en-US" altLang="en-US" dirty="0"/>
                  <a:t>NO maps to NO?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k in G</a:t>
                </a:r>
              </a:p>
            </p:txBody>
          </p:sp>
        </mc:Choice>
        <mc:Fallback xmlns="">
          <p:sp>
            <p:nvSpPr>
              <p:cNvPr id="1196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34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21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Hamilton Path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path</a:t>
            </a:r>
            <a:r>
              <a:rPr lang="en-US" altLang="en-US"/>
              <a:t> in G is a directed path that touches every node exactly once.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HAMPATH = {(G, s, t) : G has a Hamilton path </a:t>
            </a:r>
            <a:r>
              <a:rPr lang="en-US" altLang="en-US">
                <a:solidFill>
                  <a:schemeClr val="accent2"/>
                </a:solidFill>
              </a:rPr>
              <a:t>from s to t</a:t>
            </a:r>
            <a:r>
              <a:rPr lang="en-US" altLang="en-US"/>
              <a:t>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19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2548</Words>
  <Application>Microsoft Macintosh PowerPoint</Application>
  <PresentationFormat>On-screen Show (4:3)</PresentationFormat>
  <Paragraphs>463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Euclid Symbol</vt:lpstr>
      <vt:lpstr>Symbol</vt:lpstr>
      <vt:lpstr>ヒラギノ角ゴ Pro W3</vt:lpstr>
      <vt:lpstr>Default Design</vt:lpstr>
      <vt:lpstr>CS21  Decidability and Tractability</vt:lpstr>
      <vt:lpstr>Outline</vt:lpstr>
      <vt:lpstr>Clique</vt:lpstr>
      <vt:lpstr>Clique is NP-complete</vt:lpstr>
      <vt:lpstr>Clique is NP-complete</vt:lpstr>
      <vt:lpstr>Clique is NP-complete</vt:lpstr>
      <vt:lpstr>Clique is NP-complete</vt:lpstr>
      <vt:lpstr>Clique is NP-complete</vt:lpstr>
      <vt:lpstr>Hamilton Path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Undirected Hamilton Path</vt:lpstr>
      <vt:lpstr>UHAMPATH is NP-complete</vt:lpstr>
      <vt:lpstr>UHAMPATH is NP-complete</vt:lpstr>
      <vt:lpstr>UHAMPATH is NP-complete</vt:lpstr>
      <vt:lpstr>UHAMPATH is NP-complete</vt:lpstr>
      <vt:lpstr>UHAMPATH is NP-complete</vt:lpstr>
      <vt:lpstr>Undirected Hamilton Cycle</vt:lpstr>
      <vt:lpstr>UHAMCYCLE is NP-complete</vt:lpstr>
      <vt:lpstr>UHAMCYCLE is NP-complete</vt:lpstr>
      <vt:lpstr>Traveling Salesperson Problem</vt:lpstr>
      <vt:lpstr>TSP is NP-complete</vt:lpstr>
      <vt:lpstr>TSP is NP-complete</vt:lpstr>
      <vt:lpstr>TSP is NP-complete</vt:lpstr>
      <vt:lpstr>TSP is NP-complete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130</cp:revision>
  <cp:lastPrinted>2024-01-03T22:27:21Z</cp:lastPrinted>
  <dcterms:created xsi:type="dcterms:W3CDTF">2003-12-29T17:56:05Z</dcterms:created>
  <dcterms:modified xsi:type="dcterms:W3CDTF">2025-02-28T08:07:28Z</dcterms:modified>
</cp:coreProperties>
</file>