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0" r:id="rId3"/>
    <p:sldId id="722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  <p:sldId id="747" r:id="rId26"/>
    <p:sldId id="748" r:id="rId27"/>
    <p:sldId id="749" r:id="rId28"/>
    <p:sldId id="750" r:id="rId29"/>
    <p:sldId id="751" r:id="rId30"/>
    <p:sldId id="75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5"/>
    <p:restoredTop sz="94200"/>
  </p:normalViewPr>
  <p:slideViewPr>
    <p:cSldViewPr>
      <p:cViewPr varScale="1">
        <p:scale>
          <a:sx n="111" d="100"/>
          <a:sy n="111" d="100"/>
        </p:scale>
        <p:origin x="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EFB3A0-DA69-BA40-878C-14913AAC938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99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C8C4A8-84D5-EA40-BBD5-8E62E86EFB6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1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D005696-5B2E-194B-B0F7-14720EFEB4E9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C942FAA-B04C-D34A-A6A2-C34FED682367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8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9ABE43-4FA0-C04F-B64F-194B8BCDDD3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11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9679DC-7676-514B-9607-3C74A1DC1AB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2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FE7CFC-705E-9444-B0F5-CDEF42A40ED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8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1326E7-9485-FD41-BBA3-A8BBD98A886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21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52CFD8-BBEB-8649-9D9C-0F06421BC3E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5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03EC3B-7791-864A-BCDB-665BB867064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1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1B528E-BD2A-5646-8E31-C57893EAFEB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75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0EA2F91-EAD7-0649-B172-9DCBAA6508FB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1A03E4B-CB3C-C946-979C-E55ECC1386C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AE4ADAB-0755-0049-8440-FA9820BA4AE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1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6D61ED-DDB6-8145-B6E2-BA04141DBE83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D8E0AD-4D21-4E4E-8DF2-7A01FBEA819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7E3CAE-B790-3147-8F53-CD1983BE328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90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CEA20A-E909-E841-8CF9-6D7E347714F5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936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393B2D-5D6B-2E46-A150-29908BD4EFF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14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D8401C-E002-9F4C-9D38-D498F0B3AC7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23C254-E201-1042-8957-DF265F15547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675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9D5358F-2B07-E44E-B7AD-AC0D506CA4AB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6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6D9165-D94E-B74A-9D56-F74727EF9EE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0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B5BDF2-DD25-E84B-A89D-CAAB6A15CE6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8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886B8A-F982-E246-BBF4-01834702A58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8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3943E7-2B99-9248-A734-5D35720E2E2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8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CDF247B-1243-7644-A74C-613F57E4F82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1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CEC4AC-8659-2549-9790-12678FC86E5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80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24,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39" name="Rectangle 1553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0" name="Rectangle 1553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ee with a house and a rope&#10;&#10;Description automatically generated">
            <a:extLst>
              <a:ext uri="{FF2B5EF4-FFF2-40B4-BE49-F238E27FC236}">
                <a16:creationId xmlns:a16="http://schemas.microsoft.com/office/drawing/2014/main" id="{3FE897FF-BEB3-EB15-A08C-81113A81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3" b="3"/>
          <a:stretch/>
        </p:blipFill>
        <p:spPr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437" y="2852381"/>
            <a:ext cx="2371455" cy="264024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CS21 </a:t>
            </a:r>
            <a:b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436" y="5676901"/>
            <a:ext cx="2479567" cy="66580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Lecture 20</a:t>
            </a:r>
          </a:p>
          <a:p>
            <a:pPr algn="l" eaLnBrk="1" hangingPunct="1"/>
            <a:r>
              <a:rPr lang="en-US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February 24,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recall: we are reducing language A: </a:t>
                </a:r>
                <a:endParaRPr lang="en-US" altLang="en-US" dirty="0">
                  <a:sym typeface="Symbol" charset="2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 x |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to CIRCUIT-SAT.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f(x) produces the following circuit: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55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2057400"/>
              </a:xfrm>
              <a:blipFill rotWithShape="0">
                <a:blip r:embed="rId3"/>
                <a:stretch>
                  <a:fillRect t="-2959" b="-7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2057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27432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2" name="Text Box 8"/>
          <p:cNvSpPr txBox="1">
            <a:spLocks noChangeArrowheads="1"/>
          </p:cNvSpPr>
          <p:nvPr/>
        </p:nvSpPr>
        <p:spPr bwMode="auto">
          <a:xfrm>
            <a:off x="34290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3" name="Text Box 9"/>
          <p:cNvSpPr txBox="1">
            <a:spLocks noChangeArrowheads="1"/>
          </p:cNvSpPr>
          <p:nvPr/>
        </p:nvSpPr>
        <p:spPr bwMode="auto">
          <a:xfrm>
            <a:off x="41148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4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  <a:endParaRPr lang="el-GR" altLang="en-US" sz="2400">
              <a:latin typeface="Comic Sans MS" charset="0"/>
            </a:endParaRPr>
          </a:p>
        </p:txBody>
      </p:sp>
      <p:sp>
        <p:nvSpPr>
          <p:cNvPr id="1142795" name="Text Box 11"/>
          <p:cNvSpPr txBox="1">
            <a:spLocks noChangeArrowheads="1"/>
          </p:cNvSpPr>
          <p:nvPr/>
        </p:nvSpPr>
        <p:spPr bwMode="auto">
          <a:xfrm>
            <a:off x="5486400" y="3657600"/>
            <a:ext cx="685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</a:t>
            </a:r>
            <a:r>
              <a:rPr lang="en-US" altLang="en-US" sz="2400" baseline="-25000">
                <a:latin typeface="Comic Sans MS" charset="0"/>
              </a:rPr>
              <a:t>m</a:t>
            </a:r>
            <a:endParaRPr lang="el-GR" altLang="en-US" sz="2400" baseline="-25000">
              <a:latin typeface="Comic Sans MS" charset="0"/>
            </a:endParaRPr>
          </a:p>
        </p:txBody>
      </p:sp>
      <p:sp>
        <p:nvSpPr>
          <p:cNvPr id="1142796" name="AutoShape 12"/>
          <p:cNvSpPr>
            <a:spLocks noChangeArrowheads="1"/>
          </p:cNvSpPr>
          <p:nvPr/>
        </p:nvSpPr>
        <p:spPr bwMode="auto">
          <a:xfrm flipV="1">
            <a:off x="685800" y="4191000"/>
            <a:ext cx="5562600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42797" name="Text Box 13"/>
          <p:cNvSpPr txBox="1">
            <a:spLocks noChangeArrowheads="1"/>
          </p:cNvSpPr>
          <p:nvPr/>
        </p:nvSpPr>
        <p:spPr bwMode="auto">
          <a:xfrm>
            <a:off x="3657600" y="5500688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Circuit</a:t>
            </a:r>
            <a:r>
              <a:rPr lang="en-US" altLang="en-US" sz="2400"/>
              <a:t> </a:t>
            </a:r>
            <a:r>
              <a:rPr lang="en-US" altLang="en-US" sz="2800"/>
              <a:t>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</a:t>
            </a:r>
          </a:p>
        </p:txBody>
      </p:sp>
      <p:cxnSp>
        <p:nvCxnSpPr>
          <p:cNvPr id="1142798" name="AutoShape 14"/>
          <p:cNvCxnSpPr>
            <a:cxnSpLocks noChangeShapeType="1"/>
            <a:stCxn id="1142797" idx="0"/>
            <a:endCxn id="1142796" idx="5"/>
          </p:cNvCxnSpPr>
          <p:nvPr/>
        </p:nvCxnSpPr>
        <p:spPr bwMode="auto">
          <a:xfrm rot="5400000" flipH="1">
            <a:off x="4441031" y="5064919"/>
            <a:ext cx="852488" cy="19050"/>
          </a:xfrm>
          <a:prstGeom prst="curvedConnector4">
            <a:avLst>
              <a:gd name="adj1" fmla="val 23093"/>
              <a:gd name="adj2" fmla="val -23333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2799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1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x,y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R</a:t>
                </a:r>
                <a:r>
                  <a:rPr lang="en-US" altLang="en-US" sz="2400" dirty="0">
                    <a:latin typeface="Comic Sans MS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279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76800"/>
                <a:ext cx="23622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155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2800" name="AutoShape 16"/>
          <p:cNvCxnSpPr>
            <a:cxnSpLocks noChangeShapeType="1"/>
            <a:stCxn id="1142799" idx="2"/>
            <a:endCxn id="1142796" idx="0"/>
          </p:cNvCxnSpPr>
          <p:nvPr/>
        </p:nvCxnSpPr>
        <p:spPr bwMode="auto">
          <a:xfrm rot="5400000" flipH="1" flipV="1">
            <a:off x="2405390" y="4338310"/>
            <a:ext cx="294620" cy="1828800"/>
          </a:xfrm>
          <a:prstGeom prst="curvedConnector3">
            <a:avLst>
              <a:gd name="adj1" fmla="val -7759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2801" name="Text Box 17"/>
          <p:cNvSpPr txBox="1">
            <a:spLocks noChangeArrowheads="1"/>
          </p:cNvSpPr>
          <p:nvPr/>
        </p:nvSpPr>
        <p:spPr bwMode="auto">
          <a:xfrm>
            <a:off x="6477000" y="373380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en-US" altLang="en-US" sz="2800"/>
              <a:t> hardwire input x</a:t>
            </a:r>
          </a:p>
          <a:p>
            <a:pPr eaLnBrk="1" hangingPunct="1">
              <a:buFontTx/>
              <a:buChar char="–"/>
            </a:pPr>
            <a:r>
              <a:rPr lang="en-US" altLang="en-US" sz="2800"/>
              <a:t> leave y as variables</a:t>
            </a:r>
          </a:p>
        </p:txBody>
      </p:sp>
    </p:spTree>
    <p:extLst>
      <p:ext uri="{BB962C8B-B14F-4D97-AF65-F5344CB8AC3E}">
        <p14:creationId xmlns:p14="http://schemas.microsoft.com/office/powerpoint/2010/main" val="13747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/>
      <p:bldP spid="1142789" grpId="0" animBg="1"/>
      <p:bldP spid="1142790" grpId="0" animBg="1"/>
      <p:bldP spid="1142791" grpId="0" animBg="1"/>
      <p:bldP spid="1142792" grpId="0" animBg="1"/>
      <p:bldP spid="1142793" grpId="0" animBg="1"/>
      <p:bldP spid="1142794" grpId="0" animBg="1"/>
      <p:bldP spid="1142795" grpId="0" animBg="1"/>
      <p:bldP spid="1142796" grpId="0" animBg="1"/>
      <p:bldP spid="1142797" grpId="0"/>
      <p:bldP spid="1142799" grpId="0"/>
      <p:bldP spid="11428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4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/>
                  <a:t>is f(x) poly-time computable?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hardcode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k and c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circuit has size O(|w|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2c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); |w| = |(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)|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≤ n +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each component easy to describe efficiently from description of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R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dirty="0"/>
                  <a:t>YES maps to YES?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accepts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CIRCUIT-SAT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NO maps to NO?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y, M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Euclid Symbol" charset="0"/>
                  </a:rPr>
                  <a:t>R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rejects  (x, y)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f(x)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CIRCUIT-SAT</a:t>
                </a:r>
              </a:p>
            </p:txBody>
          </p:sp>
        </mc:Choice>
        <mc:Fallback xmlns="">
          <p:sp>
            <p:nvSpPr>
              <p:cNvPr id="1144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8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3SAT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3SAT = {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3-SAT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already done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2: need to show 3-SAT </a:t>
                </a:r>
                <a:r>
                  <a:rPr lang="en-US" altLang="en-US" dirty="0">
                    <a:sym typeface="Symbol" charset="2"/>
                  </a:rPr>
                  <a:t>is NP-hard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we will give a poly-time reduction from CIRCUIT-SAT to 3-SAT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sz="28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146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714875" y="6078538"/>
            <a:ext cx="120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/>
            <a:endParaRPr lang="en-US" altLang="en-US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201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56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560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07" name="AutoShape 5"/>
          <p:cNvCxnSpPr>
            <a:cxnSpLocks noChangeShapeType="1"/>
            <a:endCxn id="25606" idx="2"/>
          </p:cNvCxnSpPr>
          <p:nvPr/>
        </p:nvCxnSpPr>
        <p:spPr bwMode="auto">
          <a:xfrm flipH="1" flipV="1">
            <a:off x="1714500" y="4942820"/>
            <a:ext cx="38100" cy="924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>
            <a:off x="31242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9"/>
              <p:cNvSpPr txBox="1">
                <a:spLocks noChangeArrowheads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/>
                  <a:t>g</a:t>
                </a:r>
                <a:r>
                  <a:rPr lang="en-US" altLang="en-US" sz="2800" baseline="-25000" dirty="0"/>
                  <a:t>i</a:t>
                </a:r>
                <a:r>
                  <a:rPr lang="en-US" altLang="en-US" sz="2800" dirty="0"/>
                  <a:t>)</a:t>
                </a:r>
                <a:endParaRPr lang="en-US" altLang="en-US" sz="2800" baseline="-25000" dirty="0"/>
              </a:p>
            </p:txBody>
          </p:sp>
        </mc:Choice>
        <mc:Fallback xmlns="">
          <p:sp>
            <p:nvSpPr>
              <p:cNvPr id="256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724400"/>
                <a:ext cx="2057400" cy="1169551"/>
              </a:xfrm>
              <a:prstGeom prst="rect">
                <a:avLst/>
              </a:prstGeom>
              <a:blipFill rotWithShape="0">
                <a:blip r:embed="rId5"/>
                <a:stretch>
                  <a:fillRect l="-5325" t="-5208" r="-266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AutoShape 10"/>
          <p:cNvSpPr>
            <a:spLocks/>
          </p:cNvSpPr>
          <p:nvPr/>
        </p:nvSpPr>
        <p:spPr bwMode="auto">
          <a:xfrm>
            <a:off x="6705600" y="46482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3" name="Rectangle 11"/>
              <p:cNvSpPr>
                <a:spLocks noChangeArrowheads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561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5070475"/>
                <a:ext cx="1696298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7194" t="-12791" r="-5755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15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765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AutoShape 5"/>
          <p:cNvCxnSpPr>
            <a:cxnSpLocks noChangeShapeType="1"/>
            <a:endCxn id="27654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g</a:t>
            </a:r>
            <a:r>
              <a:rPr lang="en-US" altLang="en-US" sz="2800" baseline="-25000" dirty="0" err="1"/>
              <a:t>i</a:t>
            </a:r>
            <a:endParaRPr lang="en-US" altLang="en-US" sz="2800" dirty="0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7658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 err="1">
                    <a:sym typeface="Symbol" charset="2"/>
                  </a:rPr>
                  <a:t>g</a:t>
                </a:r>
                <a:r>
                  <a:rPr lang="en-US" altLang="en-US" sz="2800" baseline="-25000" dirty="0" err="1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z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765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0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1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766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160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468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2" name="AutoShape 12"/>
          <p:cNvCxnSpPr>
            <a:cxnSpLocks noChangeShapeType="1"/>
            <a:endCxn id="27654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4338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given a circuit C</a:t>
                </a:r>
              </a:p>
              <a:p>
                <a:pPr lvl="2"/>
                <a:r>
                  <a:rPr lang="en-US" altLang="en-US" sz="2800" dirty="0"/>
                  <a:t>variables 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</a:t>
                </a:r>
                <a:r>
                  <a:rPr lang="en-US" altLang="en-US" sz="2800" dirty="0" err="1"/>
                  <a:t>x</a:t>
                </a:r>
                <a:r>
                  <a:rPr lang="en-US" altLang="en-US" sz="2800" baseline="-25000" dirty="0" err="1"/>
                  <a:t>n</a:t>
                </a:r>
                <a:endParaRPr lang="en-US" altLang="en-US" sz="2800" baseline="-25000" dirty="0"/>
              </a:p>
              <a:p>
                <a:pPr lvl="2"/>
                <a:r>
                  <a:rPr lang="en-US" altLang="en-US" dirty="0"/>
                  <a:t>AND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OR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), NOT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gates g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g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, …, g</a:t>
                </a:r>
                <a:r>
                  <a:rPr lang="en-US" altLang="en-US" sz="2800" baseline="-25000" dirty="0"/>
                  <a:t>m</a:t>
                </a:r>
              </a:p>
              <a:p>
                <a:pPr lvl="1"/>
                <a:r>
                  <a:rPr lang="en-US" altLang="en-US" dirty="0"/>
                  <a:t>reduction f(C) produces these clauses for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/>
                  <a:t> on variables 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32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32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3200" dirty="0">
                    <a:solidFill>
                      <a:schemeClr val="accent2"/>
                    </a:solidFill>
                  </a:rPr>
                  <a:t>, …, g</a:t>
                </a:r>
                <a:r>
                  <a:rPr lang="en-US" altLang="en-US" sz="3200" baseline="-25000" dirty="0">
                    <a:solidFill>
                      <a:schemeClr val="accent2"/>
                    </a:solidFill>
                  </a:rPr>
                  <a:t>m</a:t>
                </a:r>
                <a:r>
                  <a:rPr lang="en-US" altLang="en-US" dirty="0"/>
                  <a:t>: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2667000"/>
              </a:xfrm>
              <a:blipFill rotWithShape="0">
                <a:blip r:embed="rId3"/>
                <a:stretch>
                  <a:fillRect t="-2283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Rectangle 4"/>
              <p:cNvSpPr>
                <a:spLocks noChangeArrowheads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36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970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4419600"/>
                <a:ext cx="533400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03" name="AutoShape 5"/>
          <p:cNvCxnSpPr>
            <a:cxnSpLocks noChangeShapeType="1"/>
            <a:endCxn id="29702" idx="2"/>
          </p:cNvCxnSpPr>
          <p:nvPr/>
        </p:nvCxnSpPr>
        <p:spPr bwMode="auto">
          <a:xfrm flipV="1">
            <a:off x="990600" y="5065931"/>
            <a:ext cx="7239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18288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</a:t>
            </a:r>
            <a:r>
              <a:rPr lang="en-US" altLang="en-US" sz="2800" baseline="-25000"/>
              <a:t>i</a:t>
            </a:r>
            <a:endParaRPr lang="en-US" altLang="en-US" sz="2800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1</a:t>
            </a:r>
            <a:endParaRPr lang="en-US" altLang="en-US" sz="2800"/>
          </a:p>
        </p:txBody>
      </p:sp>
      <p:sp>
        <p:nvSpPr>
          <p:cNvPr id="29706" name="AutoShape 8"/>
          <p:cNvSpPr>
            <a:spLocks noChangeArrowheads="1"/>
          </p:cNvSpPr>
          <p:nvPr/>
        </p:nvSpPr>
        <p:spPr bwMode="auto">
          <a:xfrm>
            <a:off x="2667000" y="4495800"/>
            <a:ext cx="9144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7" name="Text Box 9"/>
              <p:cNvSpPr txBox="1">
                <a:spLocks noChangeArrowheads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)	</a:t>
                </a:r>
                <a:endParaRPr lang="en-US" altLang="en-US" sz="2400" dirty="0"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z</a:t>
                </a:r>
                <a:r>
                  <a:rPr lang="en-US" altLang="en-US" sz="2800" baseline="-25000" dirty="0">
                    <a:sym typeface="Symbol" charset="2"/>
                  </a:rPr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 err="1"/>
                  <a:t>g</a:t>
                </a:r>
                <a:r>
                  <a:rPr lang="en-US" altLang="en-US" sz="2800" baseline="-25000" dirty="0" err="1"/>
                  <a:t>i</a:t>
                </a:r>
                <a:r>
                  <a:rPr lang="en-US" altLang="en-US" sz="2800" dirty="0"/>
                  <a:t>)</a:t>
                </a:r>
              </a:p>
            </p:txBody>
          </p:sp>
        </mc:Choice>
        <mc:Fallback xmlns="">
          <p:sp>
            <p:nvSpPr>
              <p:cNvPr id="2970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4343400"/>
                <a:ext cx="2971800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3696" t="-3704" b="-8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AutoShape 10"/>
          <p:cNvSpPr>
            <a:spLocks/>
          </p:cNvSpPr>
          <p:nvPr/>
        </p:nvSpPr>
        <p:spPr bwMode="auto">
          <a:xfrm>
            <a:off x="6629400" y="44958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9" name="Rectangle 11"/>
              <p:cNvSpPr>
                <a:spLocks noChangeArrowheads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∧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z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⇔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970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838" y="4768850"/>
                <a:ext cx="1554162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8235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710" name="AutoShape 12"/>
          <p:cNvCxnSpPr>
            <a:cxnSpLocks noChangeShapeType="1"/>
            <a:endCxn id="29702" idx="2"/>
          </p:cNvCxnSpPr>
          <p:nvPr/>
        </p:nvCxnSpPr>
        <p:spPr bwMode="auto">
          <a:xfrm flipH="1" flipV="1">
            <a:off x="1714500" y="5065931"/>
            <a:ext cx="571500" cy="953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Text Box 13"/>
          <p:cNvSpPr txBox="1">
            <a:spLocks noChangeArrowheads="1"/>
          </p:cNvSpPr>
          <p:nvPr/>
        </p:nvSpPr>
        <p:spPr bwMode="auto">
          <a:xfrm>
            <a:off x="2133600" y="54102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z</a:t>
            </a:r>
            <a:r>
              <a:rPr lang="en-US" altLang="en-US" sz="2800" baseline="-25000"/>
              <a:t>2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47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finally, reduction f(C) produces single clause </a:t>
            </a:r>
            <a:r>
              <a:rPr lang="en-US" altLang="en-US">
                <a:solidFill>
                  <a:srgbClr val="FF0000"/>
                </a:solidFill>
              </a:rPr>
              <a:t>(g</a:t>
            </a:r>
            <a:r>
              <a:rPr lang="en-US" altLang="en-US" baseline="-25000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)</a:t>
            </a:r>
            <a:r>
              <a:rPr lang="en-US" altLang="en-US"/>
              <a:t> where g</a:t>
            </a:r>
            <a:r>
              <a:rPr lang="en-US" altLang="en-US" baseline="-25000"/>
              <a:t>m</a:t>
            </a:r>
            <a:r>
              <a:rPr lang="en-US" altLang="en-US"/>
              <a:t> is the output gate.</a:t>
            </a:r>
          </a:p>
          <a:p>
            <a:pPr lvl="1"/>
            <a:r>
              <a:rPr lang="en-US" altLang="en-US"/>
              <a:t>f(C) computable in poly-time?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yes, simple transformation</a:t>
            </a:r>
          </a:p>
          <a:p>
            <a:pPr lvl="1"/>
            <a:r>
              <a:rPr lang="en-US" altLang="en-US"/>
              <a:t>YES maps to YES?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if C(x) = 1, then assigning x-values to x-variables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and gate values of C when evaluating x to the g-variables of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gives satsifying assignment.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 is NP-complete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lvl="1"/>
            <a:r>
              <a:rPr lang="en-US" altLang="en-US"/>
              <a:t>NO maps to NO?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show that</a:t>
            </a:r>
            <a:r>
              <a:rPr lang="en-US" altLang="en-US" sz="2800"/>
              <a:t>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satisfiable implies C satisfiable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satisfying assignment to </a:t>
            </a:r>
            <a:r>
              <a:rPr lang="el-GR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assigns values to x-variables and g-variables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output gate g</a:t>
            </a:r>
            <a:r>
              <a:rPr lang="en-US" altLang="en-US" sz="2800" baseline="-25000">
                <a:solidFill>
                  <a:schemeClr val="accent2"/>
                </a:solidFill>
                <a:ea typeface="Arial" charset="0"/>
                <a:cs typeface="Arial" charset="0"/>
              </a:rPr>
              <a:t>m</a:t>
            </a:r>
            <a:r>
              <a:rPr lang="en-US" altLang="en-US" sz="2800">
                <a:solidFill>
                  <a:schemeClr val="accent2"/>
                </a:solidFill>
                <a:ea typeface="Arial" charset="0"/>
                <a:cs typeface="Arial" charset="0"/>
              </a:rPr>
              <a:t> must be assigned 1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every other gate must be assigned value it would take given values of its inputs.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the assignment to the x-variables must be a satisfying assignment for C.</a:t>
            </a:r>
            <a:endParaRPr lang="el-GR" altLang="en-US" sz="2800">
              <a:solidFill>
                <a:schemeClr val="accent2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9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altLang="en-US" dirty="0"/>
                  <a:t> in G is a subset V’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V’  (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</a:t>
                </a:r>
                <a:endParaRPr lang="en-US" altLang="en-US" dirty="0"/>
              </a:p>
              <a:p>
                <a:r>
                  <a:rPr lang="en-US" altLang="en-US" dirty="0"/>
                  <a:t>A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largest</a:t>
                </a:r>
                <a:r>
                  <a:rPr lang="en-US" altLang="en-US" dirty="0"/>
                  <a:t> independent set</a:t>
                </a:r>
              </a:p>
              <a:p>
                <a:r>
                  <a:rPr lang="en-US" altLang="en-US" dirty="0"/>
                  <a:t>This is called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search problem</a:t>
                </a:r>
              </a:p>
              <a:p>
                <a:pPr lvl="1"/>
                <a:r>
                  <a:rPr lang="en-US" altLang="en-US" dirty="0"/>
                  <a:t>searching for </a:t>
                </a:r>
                <a:r>
                  <a:rPr lang="en-US" altLang="en-US" i="1" dirty="0"/>
                  <a:t>optimal</a:t>
                </a:r>
                <a:r>
                  <a:rPr lang="en-US" altLang="en-US" dirty="0"/>
                  <a:t> object of some type</a:t>
                </a:r>
              </a:p>
              <a:p>
                <a:pPr lvl="1"/>
                <a:r>
                  <a:rPr lang="en-US" altLang="en-US" dirty="0"/>
                  <a:t>comes up frequently </a:t>
                </a:r>
              </a:p>
            </p:txBody>
          </p:sp>
        </mc:Choice>
        <mc:Fallback xmlns="">
          <p:sp>
            <p:nvSpPr>
              <p:cNvPr id="1159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41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Search vs. Decision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want to talk about languages (or </a:t>
            </a:r>
            <a:r>
              <a:rPr lang="en-US" altLang="en-US">
                <a:solidFill>
                  <a:srgbClr val="FF0000"/>
                </a:solidFill>
              </a:rPr>
              <a:t>decision problems</a:t>
            </a:r>
            <a:r>
              <a:rPr lang="en-US" altLang="en-US"/>
              <a:t>)</a:t>
            </a:r>
          </a:p>
          <a:p>
            <a:r>
              <a:rPr lang="en-US" altLang="en-US"/>
              <a:t>Most search problems have a natural, related decision problem by adding a bound “k”; for example: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search problem</a:t>
            </a:r>
            <a:r>
              <a:rPr lang="en-US" altLang="en-US"/>
              <a:t>: given G, find the </a:t>
            </a:r>
            <a:r>
              <a:rPr lang="en-US" altLang="en-US">
                <a:solidFill>
                  <a:srgbClr val="FF0000"/>
                </a:solidFill>
              </a:rPr>
              <a:t>largest</a:t>
            </a:r>
            <a:r>
              <a:rPr lang="en-US" altLang="en-US"/>
              <a:t> independent set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decision problem</a:t>
            </a:r>
            <a:r>
              <a:rPr lang="en-US" altLang="en-US"/>
              <a:t>: given (G, k), is there an independent set of size </a:t>
            </a:r>
            <a:r>
              <a:rPr lang="en-US" altLang="en-US" i="1"/>
              <a:t>at least</a:t>
            </a:r>
            <a:r>
              <a:rPr lang="en-US" altLang="en-US"/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5371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24, 2025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20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3-SAT is NP-complete </a:t>
            </a:r>
          </a:p>
          <a:p>
            <a:pPr eaLnBrk="1" hangingPunct="1">
              <a:defRPr/>
            </a:pPr>
            <a:r>
              <a:rPr lang="en-US" altLang="x-none" dirty="0"/>
              <a:t>NP-complete problems: independent set, vertex cover, clique…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altLang="x-none" dirty="0"/>
              <a:t>NP-complete problems: Hamilton path and </a:t>
            </a:r>
            <a:r>
              <a:rPr lang="en-US" altLang="x-none" dirty="0" err="1"/>
              <a:t>cycle,Traveling</a:t>
            </a:r>
            <a:r>
              <a:rPr lang="en-US" altLang="x-none" dirty="0"/>
              <a:t> Salesperson Problem</a:t>
            </a:r>
          </a:p>
          <a:p>
            <a:pPr>
              <a:defRPr/>
            </a:pPr>
            <a:r>
              <a:rPr lang="en-US" altLang="x-none" dirty="0"/>
              <a:t>NP-complete problems: Subset Sum</a:t>
            </a:r>
          </a:p>
          <a:p>
            <a:pPr>
              <a:defRPr/>
            </a:pPr>
            <a:r>
              <a:rPr lang="en-US" altLang="x-none" dirty="0"/>
              <a:t>NP-complete problems: NAE-3-SAT, max cut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3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k}.</a:t>
                </a:r>
              </a:p>
              <a:p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IS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 3-SAT</a:t>
                </a:r>
              </a:p>
            </p:txBody>
          </p:sp>
        </mc:Choice>
        <mc:Fallback xmlns="">
          <p:sp>
            <p:nvSpPr>
              <p:cNvPr id="1163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46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dirty="0"/>
                  <a:t>3SAT = { </a:t>
                </a:r>
                <a:r>
                  <a:rPr lang="el-GR" altLang="en-US" dirty="0"/>
                  <a:t>φ</a:t>
                </a:r>
                <a:r>
                  <a:rPr lang="en-US" altLang="en-US" dirty="0"/>
                  <a:t> : </a:t>
                </a:r>
                <a:r>
                  <a:rPr lang="el-GR" altLang="en-US" dirty="0"/>
                  <a:t>φ</a:t>
                </a:r>
                <a:r>
                  <a:rPr lang="en-US" altLang="en-US" dirty="0"/>
                  <a:t> is a 3-CNF formula that has a satisfying assignment }</a:t>
                </a:r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k}.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19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 f: given</a:t>
                </a:r>
              </a:p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  <a:p>
                <a:pPr>
                  <a:buFontTx/>
                  <a:buNone/>
                </a:pPr>
                <a:r>
                  <a:rPr lang="en-US" altLang="en-US" sz="2800" dirty="0"/>
                  <a:t>we produce graph G</a:t>
                </a:r>
                <a:r>
                  <a:rPr lang="el-GR" altLang="en-US" sz="2800" baseline="-25000" dirty="0"/>
                  <a:t>φ</a:t>
                </a:r>
                <a:r>
                  <a:rPr lang="en-US" altLang="en-US" sz="2800" dirty="0"/>
                  <a:t>:</a:t>
                </a: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752600"/>
              </a:xfrm>
              <a:blipFill rotWithShape="0">
                <a:blip r:embed="rId3"/>
                <a:stretch>
                  <a:fillRect l="-1852" t="-4530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AutoShape 4"/>
          <p:cNvSpPr>
            <a:spLocks noChangeArrowheads="1"/>
          </p:cNvSpPr>
          <p:nvPr/>
        </p:nvSpPr>
        <p:spPr bwMode="auto">
          <a:xfrm>
            <a:off x="21336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AutoShape 5"/>
          <p:cNvSpPr>
            <a:spLocks noChangeArrowheads="1"/>
          </p:cNvSpPr>
          <p:nvPr/>
        </p:nvSpPr>
        <p:spPr bwMode="auto">
          <a:xfrm>
            <a:off x="3352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AutoShape 6"/>
          <p:cNvSpPr>
            <a:spLocks noChangeArrowheads="1"/>
          </p:cNvSpPr>
          <p:nvPr/>
        </p:nvSpPr>
        <p:spPr bwMode="auto">
          <a:xfrm>
            <a:off x="6019800" y="37338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22098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19050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3" name="Text Box 9"/>
              <p:cNvSpPr txBox="1">
                <a:spLocks noChangeArrowheads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404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1910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044" name="Text Box 10"/>
              <p:cNvSpPr txBox="1">
                <a:spLocks noChangeArrowheads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404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2766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r="-89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3200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39624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4047" name="AutoShape 13"/>
          <p:cNvCxnSpPr>
            <a:cxnSpLocks noChangeShapeType="1"/>
            <a:stCxn id="44038" idx="0"/>
            <a:endCxn id="44039" idx="0"/>
          </p:cNvCxnSpPr>
          <p:nvPr/>
        </p:nvCxnSpPr>
        <p:spPr bwMode="auto">
          <a:xfrm rot="5400000" flipV="1">
            <a:off x="3085306" y="31249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8" name="AutoShape 14"/>
          <p:cNvCxnSpPr>
            <a:cxnSpLocks noChangeShapeType="1"/>
            <a:stCxn id="44038" idx="4"/>
            <a:endCxn id="44039" idx="4"/>
          </p:cNvCxnSpPr>
          <p:nvPr/>
        </p:nvCxnSpPr>
        <p:spPr bwMode="auto">
          <a:xfrm rot="16200000" flipH="1">
            <a:off x="3428206" y="36583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375" name="Rectangle 15"/>
          <p:cNvSpPr>
            <a:spLocks noChangeArrowheads="1"/>
          </p:cNvSpPr>
          <p:nvPr/>
        </p:nvSpPr>
        <p:spPr bwMode="auto">
          <a:xfrm>
            <a:off x="533400" y="46482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one triangle for each of m clauses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edge between every pair of contradictory literals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set k = m</a:t>
            </a:r>
          </a:p>
        </p:txBody>
      </p:sp>
      <p:sp>
        <p:nvSpPr>
          <p:cNvPr id="44050" name="Rectangle 16"/>
          <p:cNvSpPr>
            <a:spLocks noChangeArrowheads="1"/>
          </p:cNvSpPr>
          <p:nvPr/>
        </p:nvSpPr>
        <p:spPr bwMode="auto">
          <a:xfrm>
            <a:off x="4876800" y="3657600"/>
            <a:ext cx="423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97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819400"/>
          </a:xfrm>
          <a:noFill/>
        </p:spPr>
        <p:txBody>
          <a:bodyPr/>
          <a:lstStyle/>
          <a:p>
            <a:r>
              <a:rPr lang="en-US" altLang="en-US"/>
              <a:t>Is f poly-time computable?</a:t>
            </a:r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1 true literal per clause in satisfying assign. A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choose corresponding vertices (1 per triangle)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IS, since no contradictory literals in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6" name="Rectangle 4"/>
              <p:cNvSpPr>
                <a:spLocks noChangeArrowheads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</p:txBody>
          </p:sp>
        </mc:Choice>
        <mc:Fallback xmlns="">
          <p:sp>
            <p:nvSpPr>
              <p:cNvPr id="4608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blipFill rotWithShape="0">
                <a:blip r:embed="rId3"/>
                <a:stretch>
                  <a:fillRect l="-720" t="-11765" r="-720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7" name="AutoShape 5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AutoShape 6"/>
          <p:cNvSpPr>
            <a:spLocks noChangeArrowheads="1"/>
          </p:cNvSpPr>
          <p:nvPr/>
        </p:nvSpPr>
        <p:spPr bwMode="auto">
          <a:xfrm>
            <a:off x="5181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AutoShape 7"/>
          <p:cNvSpPr>
            <a:spLocks noChangeArrowheads="1"/>
          </p:cNvSpPr>
          <p:nvPr/>
        </p:nvSpPr>
        <p:spPr bwMode="auto">
          <a:xfrm>
            <a:off x="7086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3733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92" name="Text Box 10"/>
              <p:cNvSpPr txBox="1">
                <a:spLocks noChangeArrowheads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609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5791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6095" name="AutoShape 13"/>
          <p:cNvCxnSpPr>
            <a:cxnSpLocks noChangeShapeType="1"/>
            <a:stCxn id="46087" idx="0"/>
            <a:endCxn id="46088" idx="0"/>
          </p:cNvCxnSpPr>
          <p:nvPr/>
        </p:nvCxnSpPr>
        <p:spPr bwMode="auto">
          <a:xfrm rot="5400000" flipV="1">
            <a:off x="4914106" y="17533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14"/>
          <p:cNvCxnSpPr>
            <a:cxnSpLocks noChangeShapeType="1"/>
            <a:stCxn id="46087" idx="4"/>
            <a:endCxn id="46088" idx="4"/>
          </p:cNvCxnSpPr>
          <p:nvPr/>
        </p:nvCxnSpPr>
        <p:spPr bwMode="auto">
          <a:xfrm rot="16200000" flipH="1">
            <a:off x="5257006" y="22867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7" name="Rectangle 15"/>
          <p:cNvSpPr>
            <a:spLocks noChangeArrowheads="1"/>
          </p:cNvSpPr>
          <p:nvPr/>
        </p:nvSpPr>
        <p:spPr bwMode="auto">
          <a:xfrm>
            <a:off x="6434138" y="2286000"/>
            <a:ext cx="42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914400" y="217805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f(</a:t>
            </a:r>
            <a:r>
              <a:rPr lang="el-GR" altLang="en-US" sz="2800"/>
              <a:t>φ</a:t>
            </a:r>
            <a:r>
              <a:rPr lang="en-US" altLang="en-US" sz="2800"/>
              <a:t>) =           (G, # clauses)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99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609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Ind. Set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1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819400"/>
              </a:xfrm>
              <a:noFill/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NO maps to NO?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can have at most 1 vertex per triangle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# clauses must have exactly 1 per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since IS, no contradictory vertices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can produce satisfying assignment by setting these literals to true</a:t>
                </a:r>
              </a:p>
            </p:txBody>
          </p:sp>
        </mc:Choice>
        <mc:Fallback xmlns="">
          <p:sp>
            <p:nvSpPr>
              <p:cNvPr id="1171459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352800"/>
                <a:ext cx="8229600" cy="2819400"/>
              </a:xfrm>
              <a:blipFill rotWithShape="0">
                <a:blip r:embed="rId3"/>
                <a:stretch>
                  <a:fillRect l="-1704" t="-4536" r="-1185" b="-4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Rectangle 4"/>
              <p:cNvSpPr>
                <a:spLocks noChangeArrowheads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y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800" dirty="0"/>
                  <a:t>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w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800" dirty="0"/>
                  <a:t> z)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(…)</a:t>
                </a:r>
              </a:p>
            </p:txBody>
          </p:sp>
        </mc:Choice>
        <mc:Fallback xmlns="">
          <p:sp>
            <p:nvSpPr>
              <p:cNvPr id="4813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371600"/>
                <a:ext cx="6777038" cy="519113"/>
              </a:xfrm>
              <a:prstGeom prst="rect">
                <a:avLst/>
              </a:prstGeom>
              <a:blipFill rotWithShape="0">
                <a:blip r:embed="rId4"/>
                <a:stretch>
                  <a:fillRect l="-720" t="-11765" r="-720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5" name="AutoShape 5"/>
          <p:cNvSpPr>
            <a:spLocks noChangeArrowheads="1"/>
          </p:cNvSpPr>
          <p:nvPr/>
        </p:nvSpPr>
        <p:spPr bwMode="auto">
          <a:xfrm>
            <a:off x="39624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AutoShape 6"/>
          <p:cNvSpPr>
            <a:spLocks noChangeArrowheads="1"/>
          </p:cNvSpPr>
          <p:nvPr/>
        </p:nvSpPr>
        <p:spPr bwMode="auto">
          <a:xfrm>
            <a:off x="5181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AutoShape 7"/>
          <p:cNvSpPr>
            <a:spLocks noChangeArrowheads="1"/>
          </p:cNvSpPr>
          <p:nvPr/>
        </p:nvSpPr>
        <p:spPr bwMode="auto">
          <a:xfrm>
            <a:off x="7086600" y="2362200"/>
            <a:ext cx="6858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9624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3733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0" name="Text Box 10"/>
              <p:cNvSpPr txBox="1">
                <a:spLocks noChangeArrowheads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z</a:t>
                </a:r>
              </a:p>
            </p:txBody>
          </p:sp>
        </mc:Choice>
        <mc:Fallback xmlns="">
          <p:sp>
            <p:nvSpPr>
              <p:cNvPr id="4814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819400"/>
                <a:ext cx="914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w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57912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z</a:t>
            </a:r>
          </a:p>
        </p:txBody>
      </p:sp>
      <p:cxnSp>
        <p:nvCxnSpPr>
          <p:cNvPr id="48143" name="AutoShape 13"/>
          <p:cNvCxnSpPr>
            <a:cxnSpLocks noChangeShapeType="1"/>
            <a:stCxn id="48135" idx="0"/>
            <a:endCxn id="48136" idx="0"/>
          </p:cNvCxnSpPr>
          <p:nvPr/>
        </p:nvCxnSpPr>
        <p:spPr bwMode="auto">
          <a:xfrm rot="5400000" flipV="1">
            <a:off x="4914106" y="1753394"/>
            <a:ext cx="1588" cy="12192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4"/>
          <p:cNvCxnSpPr>
            <a:cxnSpLocks noChangeShapeType="1"/>
            <a:stCxn id="48135" idx="4"/>
            <a:endCxn id="48136" idx="4"/>
          </p:cNvCxnSpPr>
          <p:nvPr/>
        </p:nvCxnSpPr>
        <p:spPr bwMode="auto">
          <a:xfrm rot="16200000" flipH="1">
            <a:off x="5257006" y="2286794"/>
            <a:ext cx="1588" cy="1219200"/>
          </a:xfrm>
          <a:prstGeom prst="curvedConnector3">
            <a:avLst>
              <a:gd name="adj1" fmla="val -138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5" name="Rectangle 15"/>
          <p:cNvSpPr>
            <a:spLocks noChangeArrowheads="1"/>
          </p:cNvSpPr>
          <p:nvPr/>
        </p:nvSpPr>
        <p:spPr bwMode="auto">
          <a:xfrm>
            <a:off x="6434138" y="2286000"/>
            <a:ext cx="42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charset="0"/>
              </a:rPr>
              <a:t>…</a:t>
            </a: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914400" y="217805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f(</a:t>
            </a:r>
            <a:r>
              <a:rPr lang="el-GR" altLang="en-US" sz="2800"/>
              <a:t>φ</a:t>
            </a:r>
            <a:r>
              <a:rPr lang="en-US" altLang="en-US" sz="2800"/>
              <a:t>) =           (G, # clauses)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7" name="Text Box 17"/>
              <p:cNvSpPr txBox="1">
                <a:spLocks noChangeArrowheads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814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1981200"/>
                <a:ext cx="685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89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9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3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Definition: given a graph G = (V, E),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vertex cover</a:t>
                </a:r>
                <a:r>
                  <a:rPr lang="en-US" altLang="en-US" dirty="0"/>
                  <a:t> in G is a subset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 such that for all (</a:t>
                </a:r>
                <a:r>
                  <a:rPr lang="en-US" altLang="en-US" dirty="0" err="1">
                    <a:sym typeface="Symbol" charset="2"/>
                  </a:rPr>
                  <a:t>u,w</a:t>
                </a:r>
                <a:r>
                  <a:rPr lang="en-US" altLang="en-US" dirty="0"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E,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V’ or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V’ </a:t>
                </a:r>
                <a:endParaRPr lang="en-US" altLang="en-US" dirty="0"/>
              </a:p>
              <a:p>
                <a:r>
                  <a:rPr lang="en-US" altLang="en-US" dirty="0"/>
                  <a:t>A search problem:</a:t>
                </a:r>
              </a:p>
              <a:p>
                <a:pPr algn="ctr">
                  <a:buFontTx/>
                  <a:buNone/>
                </a:pPr>
                <a:r>
                  <a:rPr lang="en-US" altLang="en-US" dirty="0"/>
                  <a:t>given G, find the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smallest</a:t>
                </a:r>
                <a:r>
                  <a:rPr lang="en-US" altLang="en-US" dirty="0"/>
                  <a:t> vertex cover</a:t>
                </a:r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corresponding language </a:t>
                </a:r>
                <a:r>
                  <a:rPr lang="en-US" altLang="en-US" sz="2800" dirty="0"/>
                  <a:t>(decision problem):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VC = {(G, k) : G has a VC of size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117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82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5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VC = {(G, k) : G has a 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k}.</a:t>
                </a:r>
              </a:p>
              <a:p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VC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VC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175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04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IS = {(G, k) : G has an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k}</a:t>
                </a:r>
                <a:endParaRPr lang="en-US" altLang="en-US" dirty="0"/>
              </a:p>
              <a:p>
                <a:pPr lvl="1">
                  <a:buFontTx/>
                  <a:buNone/>
                </a:pPr>
                <a:endParaRPr lang="en-US" altLang="en-US" dirty="0"/>
              </a:p>
              <a:p>
                <a:pPr lvl="1"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VC = {(G, k) : G has a VC of size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k}.</a:t>
                </a:r>
              </a:p>
            </p:txBody>
          </p:sp>
        </mc:Choice>
        <mc:Fallback xmlns="">
          <p:sp>
            <p:nvSpPr>
              <p:cNvPr id="542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4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9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are IS, VC related?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Given a graph G = (V, E) with n nodes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 is an independent set of size 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then V-V’ is a vertex cover of size n - 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suppose not. Then there is some edge with neither endpoint in V-V’. But then both endpoints are in V’. contradiction.</a:t>
                </a:r>
              </a:p>
            </p:txBody>
          </p:sp>
        </mc:Choice>
        <mc:Fallback xmlns="">
          <p:sp>
            <p:nvSpPr>
              <p:cNvPr id="1179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6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1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How are IS, VC related?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Given a graph G = (V, E) with n nodes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V’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 is a vertex cover of size 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then V-V’ is an independent set of size n - 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suppose not. Then there is some edge with both endpoints in V-V’. But then neither endpoint is in V’. contradiction.</a:t>
                </a:r>
              </a:p>
            </p:txBody>
          </p:sp>
        </mc:Choice>
        <mc:Fallback xmlns="">
          <p:sp>
            <p:nvSpPr>
              <p:cNvPr id="1181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11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/>
                  <a:t>Theorem:</a:t>
                </a:r>
                <a:r>
                  <a:rPr lang="en-US" altLang="en-US" dirty="0"/>
                  <a:t> CIRCUIT-SAT is NP-complete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Part 1: need to show CIRCUIT-SAT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can express CIRCUIT-SAT as: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 for which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 such that (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C, x)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R}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800" dirty="0">
                    <a:ea typeface="Arial" charset="0"/>
                    <a:cs typeface="Arial" charset="0"/>
                    <a:sym typeface="Symbol" charset="2"/>
                  </a:rPr>
                  <a:t>R = {(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C, x) : C is a Boolean circuit and C(x) = 1}</a:t>
                </a:r>
              </a:p>
            </p:txBody>
          </p:sp>
        </mc:Choice>
        <mc:Fallback xmlns="">
          <p:sp>
            <p:nvSpPr>
              <p:cNvPr id="1126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212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20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Vertex Cover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37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sym typeface="Euclid Symbol" charset="0"/>
                  </a:rPr>
                  <a:t>The reduction:</a:t>
                </a:r>
              </a:p>
              <a:p>
                <a:pPr lvl="1"/>
                <a:r>
                  <a:rPr lang="en-US" altLang="en-US" dirty="0">
                    <a:sym typeface="Euclid Symbol" charset="0"/>
                  </a:rPr>
                  <a:t>given an instance of IS: (G, k) </a:t>
                </a:r>
                <a:r>
                  <a:rPr lang="en-US" altLang="en-US" dirty="0"/>
                  <a:t>f produces the pair (G, n-k)</a:t>
                </a:r>
              </a:p>
              <a:p>
                <a:r>
                  <a:rPr lang="en-US" altLang="en-US" dirty="0"/>
                  <a:t>f poly-time computable?</a:t>
                </a:r>
              </a:p>
              <a:p>
                <a:r>
                  <a:rPr lang="en-US" altLang="en-US" dirty="0"/>
                  <a:t>YES maps to YES?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 n-k in G</a:t>
                </a:r>
              </a:p>
              <a:p>
                <a:r>
                  <a:rPr lang="en-US" altLang="en-US" dirty="0"/>
                  <a:t>NO maps to NO?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VC of size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n-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k in 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IS of size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k in G</a:t>
                </a:r>
              </a:p>
            </p:txBody>
          </p:sp>
        </mc:Choice>
        <mc:Fallback xmlns="">
          <p:sp>
            <p:nvSpPr>
              <p:cNvPr id="1183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0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CIRCUIT-SAT = {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 : C is a Boolean circuit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there exists a satisfying truth assignment}</a:t>
                </a:r>
                <a:endParaRPr lang="en-US" altLang="en-US" sz="2800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Part 2: for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each</a:t>
                </a:r>
                <a:r>
                  <a:rPr lang="en-US" altLang="en-US" dirty="0"/>
                  <a:t>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</a:t>
                </a:r>
                <a:r>
                  <a:rPr lang="en-US" altLang="en-US" dirty="0"/>
                  <a:t>need to give poly-time reduction from A to </a:t>
                </a:r>
                <a:r>
                  <a:rPr lang="en-US" altLang="en-US" sz="2000" dirty="0"/>
                  <a:t>CIRCUIT-SAT</a:t>
                </a:r>
              </a:p>
              <a:p>
                <a:pPr lvl="1"/>
                <a:r>
                  <a:rPr lang="en-US" altLang="en-US" dirty="0"/>
                  <a:t>for a given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NP, we know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A = {x |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 y, |y| ≤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Euclid Symbol" charset="0"/>
                  </a:rPr>
                  <a:t>x|</a:t>
                </a:r>
                <a:r>
                  <a:rPr lang="en-US" altLang="en-US" sz="2800" baseline="30000" dirty="0" err="1">
                    <a:solidFill>
                      <a:schemeClr val="accent2"/>
                    </a:solidFill>
                    <a:sym typeface="Euclid Symbol" charset="0"/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Euclid Symbol" charset="0"/>
                  </a:rPr>
                  <a:t>, (x, y)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R }</a:t>
                </a:r>
                <a:endParaRPr lang="en-US" altLang="en-US" dirty="0"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ym typeface="Symbol" charset="2"/>
                  </a:rPr>
                  <a:t>	and there is a (deterministic) TM M</a:t>
                </a:r>
                <a:r>
                  <a:rPr lang="en-US" altLang="en-US" baseline="-25000" dirty="0">
                    <a:sym typeface="Symbol" charset="2"/>
                  </a:rPr>
                  <a:t>R</a:t>
                </a:r>
                <a:r>
                  <a:rPr lang="en-US" altLang="en-US" dirty="0">
                    <a:sym typeface="Symbol" charset="2"/>
                  </a:rPr>
                  <a:t> that decides R in time g(n)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c</a:t>
                </a:r>
                <a:r>
                  <a:rPr lang="en-US" altLang="en-US" dirty="0">
                    <a:sym typeface="Symbol" charset="2"/>
                  </a:rPr>
                  <a:t> for some c.</a:t>
                </a:r>
              </a:p>
            </p:txBody>
          </p:sp>
        </mc:Choice>
        <mc:Fallback xmlns="">
          <p:sp>
            <p:nvSpPr>
              <p:cNvPr id="532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r="-44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79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Tableau </a:t>
            </a:r>
            <a:r>
              <a:rPr lang="en-US" altLang="en-US"/>
              <a:t>(configurations written in an array) for machine M</a:t>
            </a:r>
            <a:r>
              <a:rPr lang="en-US" altLang="en-US" baseline="-25000"/>
              <a:t>R</a:t>
            </a:r>
            <a:r>
              <a:rPr lang="en-US" altLang="en-US"/>
              <a:t> on input w = (x, y):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0574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30480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5" name="Text Box 7"/>
          <p:cNvSpPr txBox="1">
            <a:spLocks noChangeArrowheads="1"/>
          </p:cNvSpPr>
          <p:nvPr/>
        </p:nvSpPr>
        <p:spPr bwMode="auto">
          <a:xfrm>
            <a:off x="40386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5638800" y="2895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07" name="Rectangle 9"/>
          <p:cNvSpPr>
            <a:spLocks noChangeArrowheads="1"/>
          </p:cNvSpPr>
          <p:nvPr/>
        </p:nvSpPr>
        <p:spPr bwMode="auto">
          <a:xfrm>
            <a:off x="5095875" y="28194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0574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30480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40386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638800" y="3352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3" name="Rectangle 15"/>
          <p:cNvSpPr>
            <a:spLocks noChangeArrowheads="1"/>
          </p:cNvSpPr>
          <p:nvPr/>
        </p:nvSpPr>
        <p:spPr bwMode="auto">
          <a:xfrm>
            <a:off x="5095875" y="3276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4" name="Text Box 16"/>
          <p:cNvSpPr txBox="1">
            <a:spLocks noChangeArrowheads="1"/>
          </p:cNvSpPr>
          <p:nvPr/>
        </p:nvSpPr>
        <p:spPr bwMode="auto">
          <a:xfrm>
            <a:off x="1066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5315" name="Text Box 17"/>
          <p:cNvSpPr txBox="1">
            <a:spLocks noChangeArrowheads="1"/>
          </p:cNvSpPr>
          <p:nvPr/>
        </p:nvSpPr>
        <p:spPr bwMode="auto">
          <a:xfrm>
            <a:off x="20574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5316" name="Text Box 18"/>
          <p:cNvSpPr txBox="1">
            <a:spLocks noChangeArrowheads="1"/>
          </p:cNvSpPr>
          <p:nvPr/>
        </p:nvSpPr>
        <p:spPr bwMode="auto">
          <a:xfrm>
            <a:off x="30480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17" name="Text Box 19"/>
          <p:cNvSpPr txBox="1">
            <a:spLocks noChangeArrowheads="1"/>
          </p:cNvSpPr>
          <p:nvPr/>
        </p:nvSpPr>
        <p:spPr bwMode="auto">
          <a:xfrm>
            <a:off x="40386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18" name="Text Box 20"/>
          <p:cNvSpPr txBox="1">
            <a:spLocks noChangeArrowheads="1"/>
          </p:cNvSpPr>
          <p:nvPr/>
        </p:nvSpPr>
        <p:spPr bwMode="auto">
          <a:xfrm>
            <a:off x="5638800" y="38004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19" name="Rectangle 21"/>
          <p:cNvSpPr>
            <a:spLocks noChangeArrowheads="1"/>
          </p:cNvSpPr>
          <p:nvPr/>
        </p:nvSpPr>
        <p:spPr bwMode="auto">
          <a:xfrm>
            <a:off x="5095875" y="37242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0" name="Text Box 22"/>
          <p:cNvSpPr txBox="1">
            <a:spLocks noChangeArrowheads="1"/>
          </p:cNvSpPr>
          <p:nvPr/>
        </p:nvSpPr>
        <p:spPr bwMode="auto">
          <a:xfrm>
            <a:off x="1066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_/q</a:t>
            </a:r>
            <a:r>
              <a:rPr lang="en-US" altLang="en-US" sz="2400" baseline="-25000">
                <a:latin typeface="Comic Sans MS" charset="0"/>
              </a:rPr>
              <a:t>a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55321" name="Text Box 23"/>
          <p:cNvSpPr txBox="1">
            <a:spLocks noChangeArrowheads="1"/>
          </p:cNvSpPr>
          <p:nvPr/>
        </p:nvSpPr>
        <p:spPr bwMode="auto">
          <a:xfrm>
            <a:off x="20574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2" name="Text Box 24"/>
          <p:cNvSpPr txBox="1">
            <a:spLocks noChangeArrowheads="1"/>
          </p:cNvSpPr>
          <p:nvPr/>
        </p:nvSpPr>
        <p:spPr bwMode="auto">
          <a:xfrm>
            <a:off x="30480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3" name="Text Box 25"/>
          <p:cNvSpPr txBox="1">
            <a:spLocks noChangeArrowheads="1"/>
          </p:cNvSpPr>
          <p:nvPr/>
        </p:nvSpPr>
        <p:spPr bwMode="auto">
          <a:xfrm>
            <a:off x="40386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4" name="Text Box 26"/>
          <p:cNvSpPr txBox="1">
            <a:spLocks noChangeArrowheads="1"/>
          </p:cNvSpPr>
          <p:nvPr/>
        </p:nvSpPr>
        <p:spPr bwMode="auto">
          <a:xfrm>
            <a:off x="5638800" y="5095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55325" name="Rectangle 27"/>
          <p:cNvSpPr>
            <a:spLocks noChangeArrowheads="1"/>
          </p:cNvSpPr>
          <p:nvPr/>
        </p:nvSpPr>
        <p:spPr bwMode="auto">
          <a:xfrm>
            <a:off x="5095875" y="5019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55326" name="Text Box 28"/>
          <p:cNvSpPr txBox="1">
            <a:spLocks noChangeArrowheads="1"/>
          </p:cNvSpPr>
          <p:nvPr/>
        </p:nvSpPr>
        <p:spPr bwMode="auto">
          <a:xfrm>
            <a:off x="6019800" y="43132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55327" name="Text Box 29"/>
          <p:cNvSpPr txBox="1">
            <a:spLocks noChangeArrowheads="1"/>
          </p:cNvSpPr>
          <p:nvPr/>
        </p:nvSpPr>
        <p:spPr bwMode="auto">
          <a:xfrm>
            <a:off x="2895600" y="4343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1130526" name="Text Box 30"/>
          <p:cNvSpPr txBox="1">
            <a:spLocks noChangeArrowheads="1"/>
          </p:cNvSpPr>
          <p:nvPr/>
        </p:nvSpPr>
        <p:spPr bwMode="auto">
          <a:xfrm>
            <a:off x="6858000" y="2895600"/>
            <a:ext cx="22860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height = time taken   = |w|</a:t>
            </a:r>
            <a:r>
              <a:rPr lang="en-US" altLang="en-US" sz="2800" baseline="300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width = space used ≤ |w|</a:t>
            </a:r>
            <a:r>
              <a:rPr lang="en-US" altLang="en-US" sz="2800" baseline="30000"/>
              <a:t>c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459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/>
              <a:t>Important observation: contents of cell in tableau determined by 3 others above it: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7620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17526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2743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3" name="Text Box 7"/>
          <p:cNvSpPr txBox="1">
            <a:spLocks noChangeArrowheads="1"/>
          </p:cNvSpPr>
          <p:nvPr/>
        </p:nvSpPr>
        <p:spPr bwMode="auto">
          <a:xfrm>
            <a:off x="17526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4" name="Text Box 8"/>
          <p:cNvSpPr txBox="1">
            <a:spLocks noChangeArrowheads="1"/>
          </p:cNvSpPr>
          <p:nvPr/>
        </p:nvSpPr>
        <p:spPr bwMode="auto">
          <a:xfrm>
            <a:off x="50292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60198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6" name="Text Box 10"/>
          <p:cNvSpPr txBox="1">
            <a:spLocks noChangeArrowheads="1"/>
          </p:cNvSpPr>
          <p:nvPr/>
        </p:nvSpPr>
        <p:spPr bwMode="auto">
          <a:xfrm>
            <a:off x="7010400" y="3190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57" name="Text Box 11"/>
          <p:cNvSpPr txBox="1">
            <a:spLocks noChangeArrowheads="1"/>
          </p:cNvSpPr>
          <p:nvPr/>
        </p:nvSpPr>
        <p:spPr bwMode="auto">
          <a:xfrm>
            <a:off x="6019800" y="36480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29718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39624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4953000" y="4486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3962400" y="4943475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</a:t>
            </a:r>
            <a:endParaRPr lang="en-US" altLang="en-US" sz="2400" b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6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build Boolean circuit STEP</a:t>
            </a:r>
          </a:p>
          <a:p>
            <a:pPr lvl="1"/>
            <a:r>
              <a:rPr lang="en-US" altLang="en-US"/>
              <a:t>input (binary encoding of)  3 cells</a:t>
            </a:r>
          </a:p>
          <a:p>
            <a:pPr lvl="1"/>
            <a:r>
              <a:rPr lang="en-US" altLang="en-US"/>
              <a:t>output (binary encoding of) 1 cell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b/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276600" y="3429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2286000" y="5486400"/>
            <a:ext cx="99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a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59402" name="AutoShape 8"/>
          <p:cNvSpPr>
            <a:spLocks noChangeArrowheads="1"/>
          </p:cNvSpPr>
          <p:nvPr/>
        </p:nvSpPr>
        <p:spPr bwMode="auto">
          <a:xfrm>
            <a:off x="1295400" y="4191000"/>
            <a:ext cx="2971800" cy="990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12 w 21600"/>
              <a:gd name="T13" fmla="*/ 5412 h 21600"/>
              <a:gd name="T14" fmla="*/ 16188 w 21600"/>
              <a:gd name="T15" fmla="*/ 161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23" y="21600"/>
                </a:lnTo>
                <a:lnTo>
                  <a:pt x="1437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1371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1524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>
            <a:off x="1676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1828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1981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>
            <a:off x="2133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>
            <a:off x="2362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>
            <a:off x="2514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2667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>
            <a:off x="2819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>
            <a:off x="2971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>
            <a:off x="3124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>
            <a:off x="3429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35814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3"/>
          <p:cNvSpPr>
            <a:spLocks noChangeShapeType="1"/>
          </p:cNvSpPr>
          <p:nvPr/>
        </p:nvSpPr>
        <p:spPr bwMode="auto">
          <a:xfrm>
            <a:off x="37338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4"/>
          <p:cNvSpPr>
            <a:spLocks noChangeShapeType="1"/>
          </p:cNvSpPr>
          <p:nvPr/>
        </p:nvSpPr>
        <p:spPr bwMode="auto">
          <a:xfrm>
            <a:off x="38862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5"/>
          <p:cNvSpPr>
            <a:spLocks noChangeShapeType="1"/>
          </p:cNvSpPr>
          <p:nvPr/>
        </p:nvSpPr>
        <p:spPr bwMode="auto">
          <a:xfrm>
            <a:off x="40386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>
            <a:off x="4191000" y="3962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>
            <a:off x="2362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>
            <a:off x="2514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>
            <a:off x="26670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>
            <a:off x="28194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>
            <a:off x="2971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2"/>
          <p:cNvSpPr>
            <a:spLocks noChangeShapeType="1"/>
          </p:cNvSpPr>
          <p:nvPr/>
        </p:nvSpPr>
        <p:spPr bwMode="auto">
          <a:xfrm>
            <a:off x="31242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2286000" y="4495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4626" name="Text Box 34"/>
          <p:cNvSpPr txBox="1">
            <a:spLocks noChangeArrowheads="1"/>
          </p:cNvSpPr>
          <p:nvPr/>
        </p:nvSpPr>
        <p:spPr bwMode="auto">
          <a:xfrm>
            <a:off x="4419600" y="3363913"/>
            <a:ext cx="4495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each output bit is some function of inputs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build circuit for each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size is independent of size of tableau</a:t>
            </a:r>
          </a:p>
        </p:txBody>
      </p:sp>
    </p:spTree>
    <p:extLst>
      <p:ext uri="{BB962C8B-B14F-4D97-AF65-F5344CB8AC3E}">
        <p14:creationId xmlns:p14="http://schemas.microsoft.com/office/powerpoint/2010/main" val="7643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685800"/>
          </a:xfrm>
        </p:spPr>
        <p:txBody>
          <a:bodyPr/>
          <a:lstStyle/>
          <a:p>
            <a:r>
              <a:rPr lang="en-US" altLang="en-US"/>
              <a:t>|w|</a:t>
            </a:r>
            <a:r>
              <a:rPr lang="en-US" altLang="en-US" baseline="30000"/>
              <a:t>c</a:t>
            </a:r>
            <a:r>
              <a:rPr lang="en-US" altLang="en-US"/>
              <a:t> copies of STEP compute row i from i-1</a:t>
            </a: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2667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36576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46482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7239000" y="1447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1" name="Rectangle 9"/>
          <p:cNvSpPr>
            <a:spLocks noChangeArrowheads="1"/>
          </p:cNvSpPr>
          <p:nvPr/>
        </p:nvSpPr>
        <p:spPr bwMode="auto">
          <a:xfrm>
            <a:off x="6696075" y="1371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2667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36576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r>
              <a:rPr lang="en-US" altLang="en-US" sz="2400">
                <a:latin typeface="Comic Sans MS" charset="0"/>
              </a:rPr>
              <a:t>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1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1454" name="Text Box 12"/>
          <p:cNvSpPr txBox="1">
            <a:spLocks noChangeArrowheads="1"/>
          </p:cNvSpPr>
          <p:nvPr/>
        </p:nvSpPr>
        <p:spPr bwMode="auto">
          <a:xfrm>
            <a:off x="46482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5" name="Text Box 13"/>
          <p:cNvSpPr txBox="1">
            <a:spLocks noChangeArrowheads="1"/>
          </p:cNvSpPr>
          <p:nvPr/>
        </p:nvSpPr>
        <p:spPr bwMode="auto">
          <a:xfrm>
            <a:off x="56388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7239000" y="19050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1457" name="Rectangle 15"/>
          <p:cNvSpPr>
            <a:spLocks noChangeArrowheads="1"/>
          </p:cNvSpPr>
          <p:nvPr/>
        </p:nvSpPr>
        <p:spPr bwMode="auto">
          <a:xfrm>
            <a:off x="6696075" y="18288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1458" name="Text Box 16"/>
          <p:cNvSpPr txBox="1">
            <a:spLocks noChangeArrowheads="1"/>
          </p:cNvSpPr>
          <p:nvPr/>
        </p:nvSpPr>
        <p:spPr bwMode="auto">
          <a:xfrm>
            <a:off x="7620000" y="24384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4495800" y="2468563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1460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362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Tableau for M</a:t>
            </a:r>
            <a:r>
              <a:rPr lang="en-US" altLang="en-US" sz="2800" baseline="-25000"/>
              <a:t>R</a:t>
            </a:r>
            <a:r>
              <a:rPr lang="en-US" altLang="en-US" sz="2800"/>
              <a:t> on input w = (x, y)</a:t>
            </a:r>
          </a:p>
        </p:txBody>
      </p:sp>
      <p:sp>
        <p:nvSpPr>
          <p:cNvPr id="1138707" name="Text Box 19"/>
          <p:cNvSpPr txBox="1">
            <a:spLocks noChangeArrowheads="1"/>
          </p:cNvSpPr>
          <p:nvPr/>
        </p:nvSpPr>
        <p:spPr bwMode="auto">
          <a:xfrm>
            <a:off x="1447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08" name="Text Box 20"/>
          <p:cNvSpPr txBox="1">
            <a:spLocks noChangeArrowheads="1"/>
          </p:cNvSpPr>
          <p:nvPr/>
        </p:nvSpPr>
        <p:spPr bwMode="auto">
          <a:xfrm>
            <a:off x="24384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09" name="Text Box 21"/>
          <p:cNvSpPr txBox="1">
            <a:spLocks noChangeArrowheads="1"/>
          </p:cNvSpPr>
          <p:nvPr/>
        </p:nvSpPr>
        <p:spPr bwMode="auto">
          <a:xfrm>
            <a:off x="34290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0" name="Text Box 22"/>
          <p:cNvSpPr txBox="1">
            <a:spLocks noChangeArrowheads="1"/>
          </p:cNvSpPr>
          <p:nvPr/>
        </p:nvSpPr>
        <p:spPr bwMode="auto">
          <a:xfrm>
            <a:off x="44196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1" name="Text Box 23"/>
          <p:cNvSpPr txBox="1">
            <a:spLocks noChangeArrowheads="1"/>
          </p:cNvSpPr>
          <p:nvPr/>
        </p:nvSpPr>
        <p:spPr bwMode="auto">
          <a:xfrm>
            <a:off x="6019800" y="39528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2" name="Rectangle 24"/>
          <p:cNvSpPr>
            <a:spLocks noChangeArrowheads="1"/>
          </p:cNvSpPr>
          <p:nvPr/>
        </p:nvSpPr>
        <p:spPr bwMode="auto">
          <a:xfrm>
            <a:off x="5476875" y="38766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3" name="Text Box 25"/>
          <p:cNvSpPr txBox="1">
            <a:spLocks noChangeArrowheads="1"/>
          </p:cNvSpPr>
          <p:nvPr/>
        </p:nvSpPr>
        <p:spPr bwMode="auto">
          <a:xfrm>
            <a:off x="1447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Comic Sans MS" charset="0"/>
            </a:endParaRPr>
          </a:p>
        </p:txBody>
      </p:sp>
      <p:sp>
        <p:nvSpPr>
          <p:cNvPr id="1138714" name="Text Box 26"/>
          <p:cNvSpPr txBox="1">
            <a:spLocks noChangeArrowheads="1"/>
          </p:cNvSpPr>
          <p:nvPr/>
        </p:nvSpPr>
        <p:spPr bwMode="auto">
          <a:xfrm>
            <a:off x="24384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5" name="Text Box 27"/>
          <p:cNvSpPr txBox="1">
            <a:spLocks noChangeArrowheads="1"/>
          </p:cNvSpPr>
          <p:nvPr/>
        </p:nvSpPr>
        <p:spPr bwMode="auto">
          <a:xfrm>
            <a:off x="34290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6" name="Text Box 28"/>
          <p:cNvSpPr txBox="1">
            <a:spLocks noChangeArrowheads="1"/>
          </p:cNvSpPr>
          <p:nvPr/>
        </p:nvSpPr>
        <p:spPr bwMode="auto">
          <a:xfrm>
            <a:off x="44196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7" name="Text Box 29"/>
          <p:cNvSpPr txBox="1">
            <a:spLocks noChangeArrowheads="1"/>
          </p:cNvSpPr>
          <p:nvPr/>
        </p:nvSpPr>
        <p:spPr bwMode="auto">
          <a:xfrm>
            <a:off x="6019800" y="5629275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charset="0"/>
            </a:endParaRPr>
          </a:p>
        </p:txBody>
      </p:sp>
      <p:sp>
        <p:nvSpPr>
          <p:cNvPr id="1138718" name="Rectangle 30"/>
          <p:cNvSpPr>
            <a:spLocks noChangeArrowheads="1"/>
          </p:cNvSpPr>
          <p:nvPr/>
        </p:nvSpPr>
        <p:spPr bwMode="auto">
          <a:xfrm>
            <a:off x="5476875" y="5553075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1138719" name="Line 31"/>
          <p:cNvSpPr>
            <a:spLocks noChangeShapeType="1"/>
          </p:cNvSpPr>
          <p:nvPr/>
        </p:nvSpPr>
        <p:spPr bwMode="auto">
          <a:xfrm>
            <a:off x="152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0" name="Line 32"/>
          <p:cNvSpPr>
            <a:spLocks noChangeShapeType="1"/>
          </p:cNvSpPr>
          <p:nvPr/>
        </p:nvSpPr>
        <p:spPr bwMode="auto">
          <a:xfrm>
            <a:off x="1676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1" name="Line 33"/>
          <p:cNvSpPr>
            <a:spLocks noChangeShapeType="1"/>
          </p:cNvSpPr>
          <p:nvPr/>
        </p:nvSpPr>
        <p:spPr bwMode="auto">
          <a:xfrm>
            <a:off x="1828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2" name="Line 34"/>
          <p:cNvSpPr>
            <a:spLocks noChangeShapeType="1"/>
          </p:cNvSpPr>
          <p:nvPr/>
        </p:nvSpPr>
        <p:spPr bwMode="auto">
          <a:xfrm>
            <a:off x="1981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3" name="Line 35"/>
          <p:cNvSpPr>
            <a:spLocks noChangeShapeType="1"/>
          </p:cNvSpPr>
          <p:nvPr/>
        </p:nvSpPr>
        <p:spPr bwMode="auto">
          <a:xfrm>
            <a:off x="2133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4" name="Line 36"/>
          <p:cNvSpPr>
            <a:spLocks noChangeShapeType="1"/>
          </p:cNvSpPr>
          <p:nvPr/>
        </p:nvSpPr>
        <p:spPr bwMode="auto">
          <a:xfrm>
            <a:off x="228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5" name="Line 37"/>
          <p:cNvSpPr>
            <a:spLocks noChangeShapeType="1"/>
          </p:cNvSpPr>
          <p:nvPr/>
        </p:nvSpPr>
        <p:spPr bwMode="auto">
          <a:xfrm>
            <a:off x="2514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6" name="Line 38"/>
          <p:cNvSpPr>
            <a:spLocks noChangeShapeType="1"/>
          </p:cNvSpPr>
          <p:nvPr/>
        </p:nvSpPr>
        <p:spPr bwMode="auto">
          <a:xfrm>
            <a:off x="266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7" name="Line 39"/>
          <p:cNvSpPr>
            <a:spLocks noChangeShapeType="1"/>
          </p:cNvSpPr>
          <p:nvPr/>
        </p:nvSpPr>
        <p:spPr bwMode="auto">
          <a:xfrm>
            <a:off x="2819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8" name="Line 40"/>
          <p:cNvSpPr>
            <a:spLocks noChangeShapeType="1"/>
          </p:cNvSpPr>
          <p:nvPr/>
        </p:nvSpPr>
        <p:spPr bwMode="auto">
          <a:xfrm>
            <a:off x="2971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29" name="Line 41"/>
          <p:cNvSpPr>
            <a:spLocks noChangeShapeType="1"/>
          </p:cNvSpPr>
          <p:nvPr/>
        </p:nvSpPr>
        <p:spPr bwMode="auto">
          <a:xfrm>
            <a:off x="312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0" name="Line 42"/>
          <p:cNvSpPr>
            <a:spLocks noChangeShapeType="1"/>
          </p:cNvSpPr>
          <p:nvPr/>
        </p:nvSpPr>
        <p:spPr bwMode="auto">
          <a:xfrm>
            <a:off x="3276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1" name="Line 43"/>
          <p:cNvSpPr>
            <a:spLocks noChangeShapeType="1"/>
          </p:cNvSpPr>
          <p:nvPr/>
        </p:nvSpPr>
        <p:spPr bwMode="auto">
          <a:xfrm>
            <a:off x="3581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2" name="Line 44"/>
          <p:cNvSpPr>
            <a:spLocks noChangeShapeType="1"/>
          </p:cNvSpPr>
          <p:nvPr/>
        </p:nvSpPr>
        <p:spPr bwMode="auto">
          <a:xfrm>
            <a:off x="3733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3" name="Line 45"/>
          <p:cNvSpPr>
            <a:spLocks noChangeShapeType="1"/>
          </p:cNvSpPr>
          <p:nvPr/>
        </p:nvSpPr>
        <p:spPr bwMode="auto">
          <a:xfrm>
            <a:off x="3886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4" name="Line 46"/>
          <p:cNvSpPr>
            <a:spLocks noChangeShapeType="1"/>
          </p:cNvSpPr>
          <p:nvPr/>
        </p:nvSpPr>
        <p:spPr bwMode="auto">
          <a:xfrm>
            <a:off x="4038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5" name="Line 47"/>
          <p:cNvSpPr>
            <a:spLocks noChangeShapeType="1"/>
          </p:cNvSpPr>
          <p:nvPr/>
        </p:nvSpPr>
        <p:spPr bwMode="auto">
          <a:xfrm>
            <a:off x="4191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6" name="Line 48"/>
          <p:cNvSpPr>
            <a:spLocks noChangeShapeType="1"/>
          </p:cNvSpPr>
          <p:nvPr/>
        </p:nvSpPr>
        <p:spPr bwMode="auto">
          <a:xfrm>
            <a:off x="4343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7" name="Line 49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8" name="Line 50"/>
          <p:cNvSpPr>
            <a:spLocks noChangeShapeType="1"/>
          </p:cNvSpPr>
          <p:nvPr/>
        </p:nvSpPr>
        <p:spPr bwMode="auto">
          <a:xfrm>
            <a:off x="2667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39" name="Line 51"/>
          <p:cNvSpPr>
            <a:spLocks noChangeShapeType="1"/>
          </p:cNvSpPr>
          <p:nvPr/>
        </p:nvSpPr>
        <p:spPr bwMode="auto">
          <a:xfrm>
            <a:off x="2819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0" name="Line 52"/>
          <p:cNvSpPr>
            <a:spLocks noChangeShapeType="1"/>
          </p:cNvSpPr>
          <p:nvPr/>
        </p:nvSpPr>
        <p:spPr bwMode="auto">
          <a:xfrm>
            <a:off x="2971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1" name="Line 53"/>
          <p:cNvSpPr>
            <a:spLocks noChangeShapeType="1"/>
          </p:cNvSpPr>
          <p:nvPr/>
        </p:nvSpPr>
        <p:spPr bwMode="auto">
          <a:xfrm>
            <a:off x="3124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2" name="Line 54"/>
          <p:cNvSpPr>
            <a:spLocks noChangeShapeType="1"/>
          </p:cNvSpPr>
          <p:nvPr/>
        </p:nvSpPr>
        <p:spPr bwMode="auto">
          <a:xfrm>
            <a:off x="3276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3" name="Line 55"/>
          <p:cNvSpPr>
            <a:spLocks noChangeShapeType="1"/>
          </p:cNvSpPr>
          <p:nvPr/>
        </p:nvSpPr>
        <p:spPr bwMode="auto">
          <a:xfrm>
            <a:off x="4572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4" name="Line 56"/>
          <p:cNvSpPr>
            <a:spLocks noChangeShapeType="1"/>
          </p:cNvSpPr>
          <p:nvPr/>
        </p:nvSpPr>
        <p:spPr bwMode="auto">
          <a:xfrm>
            <a:off x="4724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5" name="Line 57"/>
          <p:cNvSpPr>
            <a:spLocks noChangeShapeType="1"/>
          </p:cNvSpPr>
          <p:nvPr/>
        </p:nvSpPr>
        <p:spPr bwMode="auto">
          <a:xfrm>
            <a:off x="4876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6" name="Line 58"/>
          <p:cNvSpPr>
            <a:spLocks noChangeShapeType="1"/>
          </p:cNvSpPr>
          <p:nvPr/>
        </p:nvSpPr>
        <p:spPr bwMode="auto">
          <a:xfrm>
            <a:off x="5029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7" name="Line 59"/>
          <p:cNvSpPr>
            <a:spLocks noChangeShapeType="1"/>
          </p:cNvSpPr>
          <p:nvPr/>
        </p:nvSpPr>
        <p:spPr bwMode="auto">
          <a:xfrm>
            <a:off x="5181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8" name="Line 60"/>
          <p:cNvSpPr>
            <a:spLocks noChangeShapeType="1"/>
          </p:cNvSpPr>
          <p:nvPr/>
        </p:nvSpPr>
        <p:spPr bwMode="auto">
          <a:xfrm>
            <a:off x="5334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49" name="Line 61"/>
          <p:cNvSpPr>
            <a:spLocks noChangeShapeType="1"/>
          </p:cNvSpPr>
          <p:nvPr/>
        </p:nvSpPr>
        <p:spPr bwMode="auto">
          <a:xfrm>
            <a:off x="3581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0" name="Line 62"/>
          <p:cNvSpPr>
            <a:spLocks noChangeShapeType="1"/>
          </p:cNvSpPr>
          <p:nvPr/>
        </p:nvSpPr>
        <p:spPr bwMode="auto">
          <a:xfrm>
            <a:off x="3733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1" name="Line 63"/>
          <p:cNvSpPr>
            <a:spLocks noChangeShapeType="1"/>
          </p:cNvSpPr>
          <p:nvPr/>
        </p:nvSpPr>
        <p:spPr bwMode="auto">
          <a:xfrm>
            <a:off x="3886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2" name="Line 64"/>
          <p:cNvSpPr>
            <a:spLocks noChangeShapeType="1"/>
          </p:cNvSpPr>
          <p:nvPr/>
        </p:nvSpPr>
        <p:spPr bwMode="auto">
          <a:xfrm>
            <a:off x="4038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3" name="Line 65"/>
          <p:cNvSpPr>
            <a:spLocks noChangeShapeType="1"/>
          </p:cNvSpPr>
          <p:nvPr/>
        </p:nvSpPr>
        <p:spPr bwMode="auto">
          <a:xfrm>
            <a:off x="4191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4" name="Line 66"/>
          <p:cNvSpPr>
            <a:spLocks noChangeShapeType="1"/>
          </p:cNvSpPr>
          <p:nvPr/>
        </p:nvSpPr>
        <p:spPr bwMode="auto">
          <a:xfrm>
            <a:off x="4343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5" name="Line 67"/>
          <p:cNvSpPr>
            <a:spLocks noChangeShapeType="1"/>
          </p:cNvSpPr>
          <p:nvPr/>
        </p:nvSpPr>
        <p:spPr bwMode="auto">
          <a:xfrm>
            <a:off x="6096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6" name="Line 68"/>
          <p:cNvSpPr>
            <a:spLocks noChangeShapeType="1"/>
          </p:cNvSpPr>
          <p:nvPr/>
        </p:nvSpPr>
        <p:spPr bwMode="auto">
          <a:xfrm>
            <a:off x="62484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7" name="Line 69"/>
          <p:cNvSpPr>
            <a:spLocks noChangeShapeType="1"/>
          </p:cNvSpPr>
          <p:nvPr/>
        </p:nvSpPr>
        <p:spPr bwMode="auto">
          <a:xfrm>
            <a:off x="6400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8" name="Line 70"/>
          <p:cNvSpPr>
            <a:spLocks noChangeShapeType="1"/>
          </p:cNvSpPr>
          <p:nvPr/>
        </p:nvSpPr>
        <p:spPr bwMode="auto">
          <a:xfrm>
            <a:off x="6553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59" name="Line 71"/>
          <p:cNvSpPr>
            <a:spLocks noChangeShapeType="1"/>
          </p:cNvSpPr>
          <p:nvPr/>
        </p:nvSpPr>
        <p:spPr bwMode="auto">
          <a:xfrm>
            <a:off x="67056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0" name="Line 72"/>
          <p:cNvSpPr>
            <a:spLocks noChangeShapeType="1"/>
          </p:cNvSpPr>
          <p:nvPr/>
        </p:nvSpPr>
        <p:spPr bwMode="auto">
          <a:xfrm>
            <a:off x="6858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1" name="Line 73"/>
          <p:cNvSpPr>
            <a:spLocks noChangeShapeType="1"/>
          </p:cNvSpPr>
          <p:nvPr/>
        </p:nvSpPr>
        <p:spPr bwMode="auto">
          <a:xfrm>
            <a:off x="609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2" name="Line 74"/>
          <p:cNvSpPr>
            <a:spLocks noChangeShapeType="1"/>
          </p:cNvSpPr>
          <p:nvPr/>
        </p:nvSpPr>
        <p:spPr bwMode="auto">
          <a:xfrm>
            <a:off x="624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3" name="Line 75"/>
          <p:cNvSpPr>
            <a:spLocks noChangeShapeType="1"/>
          </p:cNvSpPr>
          <p:nvPr/>
        </p:nvSpPr>
        <p:spPr bwMode="auto">
          <a:xfrm>
            <a:off x="6400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4" name="Line 76"/>
          <p:cNvSpPr>
            <a:spLocks noChangeShapeType="1"/>
          </p:cNvSpPr>
          <p:nvPr/>
        </p:nvSpPr>
        <p:spPr bwMode="auto">
          <a:xfrm>
            <a:off x="6553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5" name="Line 77"/>
          <p:cNvSpPr>
            <a:spLocks noChangeShapeType="1"/>
          </p:cNvSpPr>
          <p:nvPr/>
        </p:nvSpPr>
        <p:spPr bwMode="auto">
          <a:xfrm>
            <a:off x="6705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6" name="Line 78"/>
          <p:cNvSpPr>
            <a:spLocks noChangeShapeType="1"/>
          </p:cNvSpPr>
          <p:nvPr/>
        </p:nvSpPr>
        <p:spPr bwMode="auto">
          <a:xfrm>
            <a:off x="6858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7" name="Line 79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8" name="Line 80"/>
          <p:cNvSpPr>
            <a:spLocks noChangeShapeType="1"/>
          </p:cNvSpPr>
          <p:nvPr/>
        </p:nvSpPr>
        <p:spPr bwMode="auto">
          <a:xfrm>
            <a:off x="4724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69" name="Line 81"/>
          <p:cNvSpPr>
            <a:spLocks noChangeShapeType="1"/>
          </p:cNvSpPr>
          <p:nvPr/>
        </p:nvSpPr>
        <p:spPr bwMode="auto">
          <a:xfrm>
            <a:off x="4876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0" name="Line 82"/>
          <p:cNvSpPr>
            <a:spLocks noChangeShapeType="1"/>
          </p:cNvSpPr>
          <p:nvPr/>
        </p:nvSpPr>
        <p:spPr bwMode="auto">
          <a:xfrm>
            <a:off x="5029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1" name="Line 83"/>
          <p:cNvSpPr>
            <a:spLocks noChangeShapeType="1"/>
          </p:cNvSpPr>
          <p:nvPr/>
        </p:nvSpPr>
        <p:spPr bwMode="auto">
          <a:xfrm>
            <a:off x="5181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2" name="Line 84"/>
          <p:cNvSpPr>
            <a:spLocks noChangeShapeType="1"/>
          </p:cNvSpPr>
          <p:nvPr/>
        </p:nvSpPr>
        <p:spPr bwMode="auto">
          <a:xfrm>
            <a:off x="533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3" name="Line 85"/>
          <p:cNvSpPr>
            <a:spLocks noChangeShapeType="1"/>
          </p:cNvSpPr>
          <p:nvPr/>
        </p:nvSpPr>
        <p:spPr bwMode="auto">
          <a:xfrm>
            <a:off x="1524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4" name="Line 86"/>
          <p:cNvSpPr>
            <a:spLocks noChangeShapeType="1"/>
          </p:cNvSpPr>
          <p:nvPr/>
        </p:nvSpPr>
        <p:spPr bwMode="auto">
          <a:xfrm>
            <a:off x="1676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5" name="Line 87"/>
          <p:cNvSpPr>
            <a:spLocks noChangeShapeType="1"/>
          </p:cNvSpPr>
          <p:nvPr/>
        </p:nvSpPr>
        <p:spPr bwMode="auto">
          <a:xfrm>
            <a:off x="18288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6" name="Line 88"/>
          <p:cNvSpPr>
            <a:spLocks noChangeShapeType="1"/>
          </p:cNvSpPr>
          <p:nvPr/>
        </p:nvSpPr>
        <p:spPr bwMode="auto">
          <a:xfrm>
            <a:off x="19812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7" name="Line 89"/>
          <p:cNvSpPr>
            <a:spLocks noChangeShapeType="1"/>
          </p:cNvSpPr>
          <p:nvPr/>
        </p:nvSpPr>
        <p:spPr bwMode="auto">
          <a:xfrm>
            <a:off x="21336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8" name="Line 90"/>
          <p:cNvSpPr>
            <a:spLocks noChangeShapeType="1"/>
          </p:cNvSpPr>
          <p:nvPr/>
        </p:nvSpPr>
        <p:spPr bwMode="auto">
          <a:xfrm>
            <a:off x="22860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79" name="Text Box 91"/>
          <p:cNvSpPr txBox="1">
            <a:spLocks noChangeArrowheads="1"/>
          </p:cNvSpPr>
          <p:nvPr/>
        </p:nvSpPr>
        <p:spPr bwMode="auto">
          <a:xfrm>
            <a:off x="1447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0" name="Text Box 92"/>
          <p:cNvSpPr txBox="1">
            <a:spLocks noChangeArrowheads="1"/>
          </p:cNvSpPr>
          <p:nvPr/>
        </p:nvSpPr>
        <p:spPr bwMode="auto">
          <a:xfrm>
            <a:off x="24384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1" name="Text Box 93"/>
          <p:cNvSpPr txBox="1">
            <a:spLocks noChangeArrowheads="1"/>
          </p:cNvSpPr>
          <p:nvPr/>
        </p:nvSpPr>
        <p:spPr bwMode="auto">
          <a:xfrm>
            <a:off x="35052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2" name="Text Box 94"/>
          <p:cNvSpPr txBox="1">
            <a:spLocks noChangeArrowheads="1"/>
          </p:cNvSpPr>
          <p:nvPr/>
        </p:nvSpPr>
        <p:spPr bwMode="auto">
          <a:xfrm>
            <a:off x="4495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1138783" name="Text Box 95"/>
          <p:cNvSpPr txBox="1">
            <a:spLocks noChangeArrowheads="1"/>
          </p:cNvSpPr>
          <p:nvPr/>
        </p:nvSpPr>
        <p:spPr bwMode="auto">
          <a:xfrm>
            <a:off x="60198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856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707" grpId="0" animBg="1"/>
      <p:bldP spid="1138708" grpId="0" animBg="1"/>
      <p:bldP spid="1138709" grpId="0" animBg="1"/>
      <p:bldP spid="1138710" grpId="0" animBg="1"/>
      <p:bldP spid="1138711" grpId="0" animBg="1"/>
      <p:bldP spid="1138712" grpId="0"/>
      <p:bldP spid="1138713" grpId="0" animBg="1"/>
      <p:bldP spid="1138714" grpId="0" animBg="1"/>
      <p:bldP spid="1138715" grpId="0" animBg="1"/>
      <p:bldP spid="1138716" grpId="0" animBg="1"/>
      <p:bldP spid="1138717" grpId="0" animBg="1"/>
      <p:bldP spid="1138718" grpId="0"/>
      <p:bldP spid="1138719" grpId="0" animBg="1"/>
      <p:bldP spid="1138720" grpId="0" animBg="1"/>
      <p:bldP spid="1138721" grpId="0" animBg="1"/>
      <p:bldP spid="1138722" grpId="0" animBg="1"/>
      <p:bldP spid="1138723" grpId="0" animBg="1"/>
      <p:bldP spid="1138724" grpId="0" animBg="1"/>
      <p:bldP spid="1138725" grpId="0" animBg="1"/>
      <p:bldP spid="1138726" grpId="0" animBg="1"/>
      <p:bldP spid="1138727" grpId="0" animBg="1"/>
      <p:bldP spid="1138728" grpId="0" animBg="1"/>
      <p:bldP spid="1138729" grpId="0" animBg="1"/>
      <p:bldP spid="1138730" grpId="0" animBg="1"/>
      <p:bldP spid="1138731" grpId="0" animBg="1"/>
      <p:bldP spid="1138732" grpId="0" animBg="1"/>
      <p:bldP spid="1138733" grpId="0" animBg="1"/>
      <p:bldP spid="1138734" grpId="0" animBg="1"/>
      <p:bldP spid="1138735" grpId="0" animBg="1"/>
      <p:bldP spid="1138736" grpId="0" animBg="1"/>
      <p:bldP spid="1138737" grpId="0" animBg="1"/>
      <p:bldP spid="1138738" grpId="0" animBg="1"/>
      <p:bldP spid="1138739" grpId="0" animBg="1"/>
      <p:bldP spid="1138740" grpId="0" animBg="1"/>
      <p:bldP spid="1138741" grpId="0" animBg="1"/>
      <p:bldP spid="1138742" grpId="0" animBg="1"/>
      <p:bldP spid="1138743" grpId="0" animBg="1"/>
      <p:bldP spid="1138744" grpId="0" animBg="1"/>
      <p:bldP spid="1138745" grpId="0" animBg="1"/>
      <p:bldP spid="1138746" grpId="0" animBg="1"/>
      <p:bldP spid="1138747" grpId="0" animBg="1"/>
      <p:bldP spid="1138748" grpId="0" animBg="1"/>
      <p:bldP spid="1138749" grpId="0" animBg="1"/>
      <p:bldP spid="1138750" grpId="0" animBg="1"/>
      <p:bldP spid="1138751" grpId="0" animBg="1"/>
      <p:bldP spid="1138752" grpId="0" animBg="1"/>
      <p:bldP spid="1138753" grpId="0" animBg="1"/>
      <p:bldP spid="1138754" grpId="0" animBg="1"/>
      <p:bldP spid="1138755" grpId="0" animBg="1"/>
      <p:bldP spid="1138756" grpId="0" animBg="1"/>
      <p:bldP spid="1138757" grpId="0" animBg="1"/>
      <p:bldP spid="1138758" grpId="0" animBg="1"/>
      <p:bldP spid="1138759" grpId="0" animBg="1"/>
      <p:bldP spid="1138760" grpId="0" animBg="1"/>
      <p:bldP spid="1138761" grpId="0" animBg="1"/>
      <p:bldP spid="1138762" grpId="0" animBg="1"/>
      <p:bldP spid="1138763" grpId="0" animBg="1"/>
      <p:bldP spid="1138764" grpId="0" animBg="1"/>
      <p:bldP spid="1138765" grpId="0" animBg="1"/>
      <p:bldP spid="1138766" grpId="0" animBg="1"/>
      <p:bldP spid="1138767" grpId="0" animBg="1"/>
      <p:bldP spid="1138768" grpId="0" animBg="1"/>
      <p:bldP spid="1138769" grpId="0" animBg="1"/>
      <p:bldP spid="1138770" grpId="0" animBg="1"/>
      <p:bldP spid="1138771" grpId="0" animBg="1"/>
      <p:bldP spid="1138772" grpId="0" animBg="1"/>
      <p:bldP spid="1138773" grpId="0" animBg="1"/>
      <p:bldP spid="1138774" grpId="0" animBg="1"/>
      <p:bldP spid="1138775" grpId="0" animBg="1"/>
      <p:bldP spid="1138776" grpId="0" animBg="1"/>
      <p:bldP spid="1138777" grpId="0" animBg="1"/>
      <p:bldP spid="1138778" grpId="0" animBg="1"/>
      <p:bldP spid="1138779" grpId="0"/>
      <p:bldP spid="1138780" grpId="0"/>
      <p:bldP spid="1138781" grpId="0"/>
      <p:bldP spid="1138782" grpId="0"/>
      <p:bldP spid="11387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24, 2025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20</a:t>
            </a:r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CIRCUIT-SAT is NP-complete</a:t>
            </a: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1/</a:t>
            </a:r>
            <a:r>
              <a:rPr lang="en-US" altLang="en-US" sz="2400" b="1">
                <a:latin typeface="Comic Sans MS" charset="0"/>
              </a:rPr>
              <a:t>q</a:t>
            </a:r>
            <a:r>
              <a:rPr lang="en-US" altLang="en-US" sz="2400" b="1" baseline="-25000">
                <a:latin typeface="Comic Sans MS" charset="0"/>
              </a:rPr>
              <a:t>s</a:t>
            </a:r>
            <a:endParaRPr lang="en-US" altLang="en-US" sz="2400" b="1">
              <a:latin typeface="Comic Sans MS" charset="0"/>
            </a:endParaRPr>
          </a:p>
        </p:txBody>
      </p:sp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35814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  <a:endParaRPr lang="en-US" altLang="en-US" sz="2400">
              <a:latin typeface="Comic Sans MS" charset="0"/>
            </a:endParaRPr>
          </a:p>
        </p:txBody>
      </p:sp>
      <p:sp>
        <p:nvSpPr>
          <p:cNvPr id="63497" name="Text Box 7"/>
          <p:cNvSpPr txBox="1">
            <a:spLocks noChangeArrowheads="1"/>
          </p:cNvSpPr>
          <p:nvPr/>
        </p:nvSpPr>
        <p:spPr bwMode="auto">
          <a:xfrm>
            <a:off x="5181600" y="18288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_</a:t>
            </a:r>
          </a:p>
        </p:txBody>
      </p:sp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4638675" y="17526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…</a:t>
            </a:r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>
            <a:off x="68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0"/>
          <p:cNvSpPr>
            <a:spLocks noChangeShapeType="1"/>
          </p:cNvSpPr>
          <p:nvPr/>
        </p:nvSpPr>
        <p:spPr bwMode="auto">
          <a:xfrm>
            <a:off x="838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1"/>
          <p:cNvSpPr>
            <a:spLocks noChangeShapeType="1"/>
          </p:cNvSpPr>
          <p:nvPr/>
        </p:nvSpPr>
        <p:spPr bwMode="auto">
          <a:xfrm>
            <a:off x="990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2"/>
          <p:cNvSpPr>
            <a:spLocks noChangeShapeType="1"/>
          </p:cNvSpPr>
          <p:nvPr/>
        </p:nvSpPr>
        <p:spPr bwMode="auto">
          <a:xfrm>
            <a:off x="1143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3"/>
          <p:cNvSpPr>
            <a:spLocks noChangeShapeType="1"/>
          </p:cNvSpPr>
          <p:nvPr/>
        </p:nvSpPr>
        <p:spPr bwMode="auto">
          <a:xfrm>
            <a:off x="1295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4"/>
          <p:cNvSpPr>
            <a:spLocks noChangeShapeType="1"/>
          </p:cNvSpPr>
          <p:nvPr/>
        </p:nvSpPr>
        <p:spPr bwMode="auto">
          <a:xfrm>
            <a:off x="144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15"/>
          <p:cNvSpPr>
            <a:spLocks noChangeShapeType="1"/>
          </p:cNvSpPr>
          <p:nvPr/>
        </p:nvSpPr>
        <p:spPr bwMode="auto">
          <a:xfrm>
            <a:off x="1676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16"/>
          <p:cNvSpPr>
            <a:spLocks noChangeShapeType="1"/>
          </p:cNvSpPr>
          <p:nvPr/>
        </p:nvSpPr>
        <p:spPr bwMode="auto">
          <a:xfrm>
            <a:off x="1828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17"/>
          <p:cNvSpPr>
            <a:spLocks noChangeShapeType="1"/>
          </p:cNvSpPr>
          <p:nvPr/>
        </p:nvSpPr>
        <p:spPr bwMode="auto">
          <a:xfrm>
            <a:off x="1981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18"/>
          <p:cNvSpPr>
            <a:spLocks noChangeShapeType="1"/>
          </p:cNvSpPr>
          <p:nvPr/>
        </p:nvSpPr>
        <p:spPr bwMode="auto">
          <a:xfrm>
            <a:off x="2133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>
            <a:off x="2286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0"/>
          <p:cNvSpPr>
            <a:spLocks noChangeShapeType="1"/>
          </p:cNvSpPr>
          <p:nvPr/>
        </p:nvSpPr>
        <p:spPr bwMode="auto">
          <a:xfrm>
            <a:off x="2438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1"/>
          <p:cNvSpPr>
            <a:spLocks noChangeShapeType="1"/>
          </p:cNvSpPr>
          <p:nvPr/>
        </p:nvSpPr>
        <p:spPr bwMode="auto">
          <a:xfrm>
            <a:off x="2743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2"/>
          <p:cNvSpPr>
            <a:spLocks noChangeShapeType="1"/>
          </p:cNvSpPr>
          <p:nvPr/>
        </p:nvSpPr>
        <p:spPr bwMode="auto">
          <a:xfrm>
            <a:off x="2895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3048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4"/>
          <p:cNvSpPr>
            <a:spLocks noChangeShapeType="1"/>
          </p:cNvSpPr>
          <p:nvPr/>
        </p:nvSpPr>
        <p:spPr bwMode="auto">
          <a:xfrm>
            <a:off x="3200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25"/>
          <p:cNvSpPr>
            <a:spLocks noChangeShapeType="1"/>
          </p:cNvSpPr>
          <p:nvPr/>
        </p:nvSpPr>
        <p:spPr bwMode="auto">
          <a:xfrm>
            <a:off x="3352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3505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167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>
            <a:off x="1828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29"/>
          <p:cNvSpPr>
            <a:spLocks noChangeShapeType="1"/>
          </p:cNvSpPr>
          <p:nvPr/>
        </p:nvSpPr>
        <p:spPr bwMode="auto">
          <a:xfrm>
            <a:off x="1981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0"/>
          <p:cNvSpPr>
            <a:spLocks noChangeShapeType="1"/>
          </p:cNvSpPr>
          <p:nvPr/>
        </p:nvSpPr>
        <p:spPr bwMode="auto">
          <a:xfrm>
            <a:off x="2133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1"/>
          <p:cNvSpPr>
            <a:spLocks noChangeShapeType="1"/>
          </p:cNvSpPr>
          <p:nvPr/>
        </p:nvSpPr>
        <p:spPr bwMode="auto">
          <a:xfrm>
            <a:off x="2286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2"/>
          <p:cNvSpPr>
            <a:spLocks noChangeShapeType="1"/>
          </p:cNvSpPr>
          <p:nvPr/>
        </p:nvSpPr>
        <p:spPr bwMode="auto">
          <a:xfrm>
            <a:off x="2438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3"/>
          <p:cNvSpPr>
            <a:spLocks noChangeShapeType="1"/>
          </p:cNvSpPr>
          <p:nvPr/>
        </p:nvSpPr>
        <p:spPr bwMode="auto">
          <a:xfrm>
            <a:off x="3733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4"/>
          <p:cNvSpPr>
            <a:spLocks noChangeShapeType="1"/>
          </p:cNvSpPr>
          <p:nvPr/>
        </p:nvSpPr>
        <p:spPr bwMode="auto">
          <a:xfrm>
            <a:off x="3886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35"/>
          <p:cNvSpPr>
            <a:spLocks noChangeShapeType="1"/>
          </p:cNvSpPr>
          <p:nvPr/>
        </p:nvSpPr>
        <p:spPr bwMode="auto">
          <a:xfrm>
            <a:off x="4038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Line 36"/>
          <p:cNvSpPr>
            <a:spLocks noChangeShapeType="1"/>
          </p:cNvSpPr>
          <p:nvPr/>
        </p:nvSpPr>
        <p:spPr bwMode="auto">
          <a:xfrm>
            <a:off x="4191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7" name="Line 37"/>
          <p:cNvSpPr>
            <a:spLocks noChangeShapeType="1"/>
          </p:cNvSpPr>
          <p:nvPr/>
        </p:nvSpPr>
        <p:spPr bwMode="auto">
          <a:xfrm>
            <a:off x="4343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8" name="Line 38"/>
          <p:cNvSpPr>
            <a:spLocks noChangeShapeType="1"/>
          </p:cNvSpPr>
          <p:nvPr/>
        </p:nvSpPr>
        <p:spPr bwMode="auto">
          <a:xfrm>
            <a:off x="4495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9" name="Line 39"/>
          <p:cNvSpPr>
            <a:spLocks noChangeShapeType="1"/>
          </p:cNvSpPr>
          <p:nvPr/>
        </p:nvSpPr>
        <p:spPr bwMode="auto">
          <a:xfrm>
            <a:off x="2743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0" name="Line 40"/>
          <p:cNvSpPr>
            <a:spLocks noChangeShapeType="1"/>
          </p:cNvSpPr>
          <p:nvPr/>
        </p:nvSpPr>
        <p:spPr bwMode="auto">
          <a:xfrm>
            <a:off x="2895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3048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2" name="Line 42"/>
          <p:cNvSpPr>
            <a:spLocks noChangeShapeType="1"/>
          </p:cNvSpPr>
          <p:nvPr/>
        </p:nvSpPr>
        <p:spPr bwMode="auto">
          <a:xfrm>
            <a:off x="3200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43"/>
          <p:cNvSpPr>
            <a:spLocks noChangeShapeType="1"/>
          </p:cNvSpPr>
          <p:nvPr/>
        </p:nvSpPr>
        <p:spPr bwMode="auto">
          <a:xfrm>
            <a:off x="335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44"/>
          <p:cNvSpPr>
            <a:spLocks noChangeShapeType="1"/>
          </p:cNvSpPr>
          <p:nvPr/>
        </p:nvSpPr>
        <p:spPr bwMode="auto">
          <a:xfrm>
            <a:off x="3505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45"/>
          <p:cNvSpPr>
            <a:spLocks noChangeShapeType="1"/>
          </p:cNvSpPr>
          <p:nvPr/>
        </p:nvSpPr>
        <p:spPr bwMode="auto">
          <a:xfrm>
            <a:off x="5257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46"/>
          <p:cNvSpPr>
            <a:spLocks noChangeShapeType="1"/>
          </p:cNvSpPr>
          <p:nvPr/>
        </p:nvSpPr>
        <p:spPr bwMode="auto">
          <a:xfrm>
            <a:off x="54102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47"/>
          <p:cNvSpPr>
            <a:spLocks noChangeShapeType="1"/>
          </p:cNvSpPr>
          <p:nvPr/>
        </p:nvSpPr>
        <p:spPr bwMode="auto">
          <a:xfrm>
            <a:off x="55626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48"/>
          <p:cNvSpPr>
            <a:spLocks noChangeShapeType="1"/>
          </p:cNvSpPr>
          <p:nvPr/>
        </p:nvSpPr>
        <p:spPr bwMode="auto">
          <a:xfrm>
            <a:off x="57150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49"/>
          <p:cNvSpPr>
            <a:spLocks noChangeShapeType="1"/>
          </p:cNvSpPr>
          <p:nvPr/>
        </p:nvSpPr>
        <p:spPr bwMode="auto">
          <a:xfrm>
            <a:off x="58674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0"/>
          <p:cNvSpPr>
            <a:spLocks noChangeShapeType="1"/>
          </p:cNvSpPr>
          <p:nvPr/>
        </p:nvSpPr>
        <p:spPr bwMode="auto">
          <a:xfrm>
            <a:off x="6019800" y="2295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51"/>
          <p:cNvSpPr>
            <a:spLocks noChangeShapeType="1"/>
          </p:cNvSpPr>
          <p:nvPr/>
        </p:nvSpPr>
        <p:spPr bwMode="auto">
          <a:xfrm>
            <a:off x="525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52"/>
          <p:cNvSpPr>
            <a:spLocks noChangeShapeType="1"/>
          </p:cNvSpPr>
          <p:nvPr/>
        </p:nvSpPr>
        <p:spPr bwMode="auto">
          <a:xfrm>
            <a:off x="5410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53"/>
          <p:cNvSpPr>
            <a:spLocks noChangeShapeType="1"/>
          </p:cNvSpPr>
          <p:nvPr/>
        </p:nvSpPr>
        <p:spPr bwMode="auto">
          <a:xfrm>
            <a:off x="5562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54"/>
          <p:cNvSpPr>
            <a:spLocks noChangeShapeType="1"/>
          </p:cNvSpPr>
          <p:nvPr/>
        </p:nvSpPr>
        <p:spPr bwMode="auto">
          <a:xfrm>
            <a:off x="5715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55"/>
          <p:cNvSpPr>
            <a:spLocks noChangeShapeType="1"/>
          </p:cNvSpPr>
          <p:nvPr/>
        </p:nvSpPr>
        <p:spPr bwMode="auto">
          <a:xfrm>
            <a:off x="5867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56"/>
          <p:cNvSpPr>
            <a:spLocks noChangeShapeType="1"/>
          </p:cNvSpPr>
          <p:nvPr/>
        </p:nvSpPr>
        <p:spPr bwMode="auto">
          <a:xfrm>
            <a:off x="6019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57"/>
          <p:cNvSpPr>
            <a:spLocks noChangeShapeType="1"/>
          </p:cNvSpPr>
          <p:nvPr/>
        </p:nvSpPr>
        <p:spPr bwMode="auto">
          <a:xfrm>
            <a:off x="3733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58"/>
          <p:cNvSpPr>
            <a:spLocks noChangeShapeType="1"/>
          </p:cNvSpPr>
          <p:nvPr/>
        </p:nvSpPr>
        <p:spPr bwMode="auto">
          <a:xfrm>
            <a:off x="388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59"/>
          <p:cNvSpPr>
            <a:spLocks noChangeShapeType="1"/>
          </p:cNvSpPr>
          <p:nvPr/>
        </p:nvSpPr>
        <p:spPr bwMode="auto">
          <a:xfrm>
            <a:off x="4038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0"/>
          <p:cNvSpPr>
            <a:spLocks noChangeShapeType="1"/>
          </p:cNvSpPr>
          <p:nvPr/>
        </p:nvSpPr>
        <p:spPr bwMode="auto">
          <a:xfrm>
            <a:off x="419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61"/>
          <p:cNvSpPr>
            <a:spLocks noChangeShapeType="1"/>
          </p:cNvSpPr>
          <p:nvPr/>
        </p:nvSpPr>
        <p:spPr bwMode="auto">
          <a:xfrm>
            <a:off x="4343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62"/>
          <p:cNvSpPr>
            <a:spLocks noChangeShapeType="1"/>
          </p:cNvSpPr>
          <p:nvPr/>
        </p:nvSpPr>
        <p:spPr bwMode="auto">
          <a:xfrm>
            <a:off x="449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63"/>
          <p:cNvSpPr>
            <a:spLocks noChangeShapeType="1"/>
          </p:cNvSpPr>
          <p:nvPr/>
        </p:nvSpPr>
        <p:spPr bwMode="auto">
          <a:xfrm>
            <a:off x="685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64"/>
          <p:cNvSpPr>
            <a:spLocks noChangeShapeType="1"/>
          </p:cNvSpPr>
          <p:nvPr/>
        </p:nvSpPr>
        <p:spPr bwMode="auto">
          <a:xfrm>
            <a:off x="83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65"/>
          <p:cNvSpPr>
            <a:spLocks noChangeShapeType="1"/>
          </p:cNvSpPr>
          <p:nvPr/>
        </p:nvSpPr>
        <p:spPr bwMode="auto">
          <a:xfrm>
            <a:off x="990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66"/>
          <p:cNvSpPr>
            <a:spLocks noChangeShapeType="1"/>
          </p:cNvSpPr>
          <p:nvPr/>
        </p:nvSpPr>
        <p:spPr bwMode="auto">
          <a:xfrm>
            <a:off x="114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67"/>
          <p:cNvSpPr>
            <a:spLocks noChangeShapeType="1"/>
          </p:cNvSpPr>
          <p:nvPr/>
        </p:nvSpPr>
        <p:spPr bwMode="auto">
          <a:xfrm>
            <a:off x="1295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68"/>
          <p:cNvSpPr>
            <a:spLocks noChangeShapeType="1"/>
          </p:cNvSpPr>
          <p:nvPr/>
        </p:nvSpPr>
        <p:spPr bwMode="auto">
          <a:xfrm>
            <a:off x="1447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Text Box 69"/>
          <p:cNvSpPr txBox="1">
            <a:spLocks noChangeArrowheads="1"/>
          </p:cNvSpPr>
          <p:nvPr/>
        </p:nvSpPr>
        <p:spPr bwMode="auto">
          <a:xfrm>
            <a:off x="609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0" name="Text Box 70"/>
          <p:cNvSpPr txBox="1">
            <a:spLocks noChangeArrowheads="1"/>
          </p:cNvSpPr>
          <p:nvPr/>
        </p:nvSpPr>
        <p:spPr bwMode="auto">
          <a:xfrm>
            <a:off x="16002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1" name="Text Box 71"/>
          <p:cNvSpPr txBox="1">
            <a:spLocks noChangeArrowheads="1"/>
          </p:cNvSpPr>
          <p:nvPr/>
        </p:nvSpPr>
        <p:spPr bwMode="auto">
          <a:xfrm>
            <a:off x="26670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2" name="Text Box 72"/>
          <p:cNvSpPr txBox="1">
            <a:spLocks noChangeArrowheads="1"/>
          </p:cNvSpPr>
          <p:nvPr/>
        </p:nvSpPr>
        <p:spPr bwMode="auto">
          <a:xfrm>
            <a:off x="3657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3" name="Text Box 73"/>
          <p:cNvSpPr txBox="1">
            <a:spLocks noChangeArrowheads="1"/>
          </p:cNvSpPr>
          <p:nvPr/>
        </p:nvSpPr>
        <p:spPr bwMode="auto">
          <a:xfrm>
            <a:off x="5181600" y="27527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4" name="Text Box 74"/>
          <p:cNvSpPr txBox="1">
            <a:spLocks noChangeArrowheads="1"/>
          </p:cNvSpPr>
          <p:nvPr/>
        </p:nvSpPr>
        <p:spPr bwMode="auto">
          <a:xfrm>
            <a:off x="609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5" name="Text Box 75"/>
          <p:cNvSpPr txBox="1">
            <a:spLocks noChangeArrowheads="1"/>
          </p:cNvSpPr>
          <p:nvPr/>
        </p:nvSpPr>
        <p:spPr bwMode="auto">
          <a:xfrm>
            <a:off x="16002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6" name="Text Box 76"/>
          <p:cNvSpPr txBox="1">
            <a:spLocks noChangeArrowheads="1"/>
          </p:cNvSpPr>
          <p:nvPr/>
        </p:nvSpPr>
        <p:spPr bwMode="auto">
          <a:xfrm>
            <a:off x="26670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7" name="Text Box 77"/>
          <p:cNvSpPr txBox="1">
            <a:spLocks noChangeArrowheads="1"/>
          </p:cNvSpPr>
          <p:nvPr/>
        </p:nvSpPr>
        <p:spPr bwMode="auto">
          <a:xfrm>
            <a:off x="3657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8" name="Text Box 78"/>
          <p:cNvSpPr txBox="1">
            <a:spLocks noChangeArrowheads="1"/>
          </p:cNvSpPr>
          <p:nvPr/>
        </p:nvSpPr>
        <p:spPr bwMode="auto">
          <a:xfrm>
            <a:off x="51816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69" name="Text Box 79"/>
          <p:cNvSpPr txBox="1">
            <a:spLocks noChangeArrowheads="1"/>
          </p:cNvSpPr>
          <p:nvPr/>
        </p:nvSpPr>
        <p:spPr bwMode="auto">
          <a:xfrm>
            <a:off x="609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0" name="Text Box 80"/>
          <p:cNvSpPr txBox="1">
            <a:spLocks noChangeArrowheads="1"/>
          </p:cNvSpPr>
          <p:nvPr/>
        </p:nvSpPr>
        <p:spPr bwMode="auto">
          <a:xfrm>
            <a:off x="16002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1" name="Text Box 81"/>
          <p:cNvSpPr txBox="1">
            <a:spLocks noChangeArrowheads="1"/>
          </p:cNvSpPr>
          <p:nvPr/>
        </p:nvSpPr>
        <p:spPr bwMode="auto">
          <a:xfrm>
            <a:off x="26670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2" name="Text Box 82"/>
          <p:cNvSpPr txBox="1">
            <a:spLocks noChangeArrowheads="1"/>
          </p:cNvSpPr>
          <p:nvPr/>
        </p:nvSpPr>
        <p:spPr bwMode="auto">
          <a:xfrm>
            <a:off x="3657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3" name="Text Box 83"/>
          <p:cNvSpPr txBox="1">
            <a:spLocks noChangeArrowheads="1"/>
          </p:cNvSpPr>
          <p:nvPr/>
        </p:nvSpPr>
        <p:spPr bwMode="auto">
          <a:xfrm>
            <a:off x="51816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STEP</a:t>
            </a:r>
          </a:p>
        </p:txBody>
      </p:sp>
      <p:sp>
        <p:nvSpPr>
          <p:cNvPr id="63574" name="Text Box 84"/>
          <p:cNvSpPr txBox="1">
            <a:spLocks noChangeArrowheads="1"/>
          </p:cNvSpPr>
          <p:nvPr/>
        </p:nvSpPr>
        <p:spPr bwMode="auto">
          <a:xfrm>
            <a:off x="5562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5" name="Text Box 85"/>
          <p:cNvSpPr txBox="1">
            <a:spLocks noChangeArrowheads="1"/>
          </p:cNvSpPr>
          <p:nvPr/>
        </p:nvSpPr>
        <p:spPr bwMode="auto">
          <a:xfrm>
            <a:off x="2514600" y="36576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... </a:t>
            </a:r>
          </a:p>
        </p:txBody>
      </p:sp>
      <p:sp>
        <p:nvSpPr>
          <p:cNvPr id="63576" name="AutoShape 86"/>
          <p:cNvSpPr>
            <a:spLocks noChangeArrowheads="1"/>
          </p:cNvSpPr>
          <p:nvPr/>
        </p:nvSpPr>
        <p:spPr bwMode="auto">
          <a:xfrm flipV="1">
            <a:off x="533400" y="5029200"/>
            <a:ext cx="990600" cy="533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77" name="Text Box 87"/>
          <p:cNvSpPr txBox="1">
            <a:spLocks noChangeArrowheads="1"/>
          </p:cNvSpPr>
          <p:nvPr/>
        </p:nvSpPr>
        <p:spPr bwMode="auto">
          <a:xfrm>
            <a:off x="1905000" y="563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1 iff cell contains q</a:t>
            </a:r>
            <a:r>
              <a:rPr lang="en-US" altLang="en-US" sz="2400" baseline="-25000">
                <a:latin typeface="Comic Sans MS" charset="0"/>
              </a:rPr>
              <a:t>accept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63578" name="AutoShape 88"/>
          <p:cNvCxnSpPr>
            <a:cxnSpLocks noChangeShapeType="1"/>
            <a:stCxn id="63577" idx="1"/>
            <a:endCxn id="63576" idx="0"/>
          </p:cNvCxnSpPr>
          <p:nvPr/>
        </p:nvCxnSpPr>
        <p:spPr bwMode="auto">
          <a:xfrm rot="10800000">
            <a:off x="1028700" y="5562600"/>
            <a:ext cx="8763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79" name="AutoShape 89"/>
          <p:cNvSpPr>
            <a:spLocks/>
          </p:cNvSpPr>
          <p:nvPr/>
        </p:nvSpPr>
        <p:spPr bwMode="auto">
          <a:xfrm rot="-5400000">
            <a:off x="3695700" y="3009900"/>
            <a:ext cx="304800" cy="4343400"/>
          </a:xfrm>
          <a:prstGeom prst="leftBrace">
            <a:avLst>
              <a:gd name="adj1" fmla="val 1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580" name="Text Box 90"/>
          <p:cNvSpPr txBox="1">
            <a:spLocks noChangeArrowheads="1"/>
          </p:cNvSpPr>
          <p:nvPr/>
        </p:nvSpPr>
        <p:spPr bwMode="auto">
          <a:xfrm>
            <a:off x="2819400" y="5181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ignore these</a:t>
            </a:r>
          </a:p>
        </p:txBody>
      </p:sp>
      <p:sp>
        <p:nvSpPr>
          <p:cNvPr id="1140827" name="Text Box 91"/>
          <p:cNvSpPr txBox="1">
            <a:spLocks noChangeArrowheads="1"/>
          </p:cNvSpPr>
          <p:nvPr/>
        </p:nvSpPr>
        <p:spPr bwMode="auto">
          <a:xfrm>
            <a:off x="6400800" y="1752600"/>
            <a:ext cx="2514600" cy="394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This circuit C</a:t>
            </a:r>
            <a:r>
              <a:rPr lang="en-US" altLang="en-US" sz="2800" baseline="-25000"/>
              <a:t>M</a:t>
            </a:r>
            <a:r>
              <a:rPr lang="en-US" altLang="en-US" sz="2800" baseline="-46000"/>
              <a:t>R</a:t>
            </a:r>
            <a:r>
              <a:rPr lang="en-US" altLang="en-US" sz="2800" baseline="-25000"/>
              <a:t>, w</a:t>
            </a:r>
            <a:r>
              <a:rPr lang="en-US" altLang="en-US" sz="2800"/>
              <a:t> has inputs w</a:t>
            </a:r>
            <a:r>
              <a:rPr lang="en-US" altLang="en-US" sz="2800" baseline="-25000"/>
              <a:t>1</a:t>
            </a:r>
            <a:r>
              <a:rPr lang="en-US" altLang="en-US" sz="2800"/>
              <a:t>w</a:t>
            </a:r>
            <a:r>
              <a:rPr lang="en-US" altLang="en-US" sz="2800" baseline="-25000"/>
              <a:t>2</a:t>
            </a:r>
            <a:r>
              <a:rPr lang="en-US" altLang="en-US" sz="2800"/>
              <a:t>…w</a:t>
            </a:r>
            <a:r>
              <a:rPr lang="en-US" altLang="en-US" sz="2800" baseline="-25000"/>
              <a:t>n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and C(w) = 1 iff M</a:t>
            </a:r>
            <a:r>
              <a:rPr lang="en-US" altLang="en-US" sz="2800" baseline="-25000"/>
              <a:t>R</a:t>
            </a:r>
            <a:r>
              <a:rPr lang="en-US" altLang="en-US" sz="2800"/>
              <a:t> accepts input 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Size = O(|w|</a:t>
            </a:r>
            <a:r>
              <a:rPr lang="en-US" altLang="en-US" sz="2800" baseline="30000">
                <a:solidFill>
                  <a:srgbClr val="FF0000"/>
                </a:solidFill>
              </a:rPr>
              <a:t>2c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582" name="Line 92"/>
          <p:cNvSpPr>
            <a:spLocks noChangeShapeType="1"/>
          </p:cNvSpPr>
          <p:nvPr/>
        </p:nvSpPr>
        <p:spPr bwMode="auto">
          <a:xfrm>
            <a:off x="68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93"/>
          <p:cNvSpPr>
            <a:spLocks noChangeShapeType="1"/>
          </p:cNvSpPr>
          <p:nvPr/>
        </p:nvSpPr>
        <p:spPr bwMode="auto">
          <a:xfrm>
            <a:off x="838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94"/>
          <p:cNvSpPr>
            <a:spLocks noChangeShapeType="1"/>
          </p:cNvSpPr>
          <p:nvPr/>
        </p:nvSpPr>
        <p:spPr bwMode="auto">
          <a:xfrm>
            <a:off x="990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5" name="Line 95"/>
          <p:cNvSpPr>
            <a:spLocks noChangeShapeType="1"/>
          </p:cNvSpPr>
          <p:nvPr/>
        </p:nvSpPr>
        <p:spPr bwMode="auto">
          <a:xfrm>
            <a:off x="1143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6" name="Line 96"/>
          <p:cNvSpPr>
            <a:spLocks noChangeShapeType="1"/>
          </p:cNvSpPr>
          <p:nvPr/>
        </p:nvSpPr>
        <p:spPr bwMode="auto">
          <a:xfrm>
            <a:off x="1295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7" name="Line 97"/>
          <p:cNvSpPr>
            <a:spLocks noChangeShapeType="1"/>
          </p:cNvSpPr>
          <p:nvPr/>
        </p:nvSpPr>
        <p:spPr bwMode="auto">
          <a:xfrm>
            <a:off x="1447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8" name="Line 98"/>
          <p:cNvSpPr>
            <a:spLocks noChangeShapeType="1"/>
          </p:cNvSpPr>
          <p:nvPr/>
        </p:nvSpPr>
        <p:spPr bwMode="auto">
          <a:xfrm>
            <a:off x="1676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9" name="Line 99"/>
          <p:cNvSpPr>
            <a:spLocks noChangeShapeType="1"/>
          </p:cNvSpPr>
          <p:nvPr/>
        </p:nvSpPr>
        <p:spPr bwMode="auto">
          <a:xfrm>
            <a:off x="1828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0" name="Line 100"/>
          <p:cNvSpPr>
            <a:spLocks noChangeShapeType="1"/>
          </p:cNvSpPr>
          <p:nvPr/>
        </p:nvSpPr>
        <p:spPr bwMode="auto">
          <a:xfrm>
            <a:off x="1981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" name="Line 101"/>
          <p:cNvSpPr>
            <a:spLocks noChangeShapeType="1"/>
          </p:cNvSpPr>
          <p:nvPr/>
        </p:nvSpPr>
        <p:spPr bwMode="auto">
          <a:xfrm>
            <a:off x="2133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2" name="Line 102"/>
          <p:cNvSpPr>
            <a:spLocks noChangeShapeType="1"/>
          </p:cNvSpPr>
          <p:nvPr/>
        </p:nvSpPr>
        <p:spPr bwMode="auto">
          <a:xfrm>
            <a:off x="2286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3" name="Line 103"/>
          <p:cNvSpPr>
            <a:spLocks noChangeShapeType="1"/>
          </p:cNvSpPr>
          <p:nvPr/>
        </p:nvSpPr>
        <p:spPr bwMode="auto">
          <a:xfrm>
            <a:off x="2438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4" name="Line 104"/>
          <p:cNvSpPr>
            <a:spLocks noChangeShapeType="1"/>
          </p:cNvSpPr>
          <p:nvPr/>
        </p:nvSpPr>
        <p:spPr bwMode="auto">
          <a:xfrm>
            <a:off x="2743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5" name="Line 105"/>
          <p:cNvSpPr>
            <a:spLocks noChangeShapeType="1"/>
          </p:cNvSpPr>
          <p:nvPr/>
        </p:nvSpPr>
        <p:spPr bwMode="auto">
          <a:xfrm>
            <a:off x="2895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" name="Line 106"/>
          <p:cNvSpPr>
            <a:spLocks noChangeShapeType="1"/>
          </p:cNvSpPr>
          <p:nvPr/>
        </p:nvSpPr>
        <p:spPr bwMode="auto">
          <a:xfrm>
            <a:off x="3048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7" name="Line 107"/>
          <p:cNvSpPr>
            <a:spLocks noChangeShapeType="1"/>
          </p:cNvSpPr>
          <p:nvPr/>
        </p:nvSpPr>
        <p:spPr bwMode="auto">
          <a:xfrm>
            <a:off x="3200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8" name="Line 108"/>
          <p:cNvSpPr>
            <a:spLocks noChangeShapeType="1"/>
          </p:cNvSpPr>
          <p:nvPr/>
        </p:nvSpPr>
        <p:spPr bwMode="auto">
          <a:xfrm>
            <a:off x="3352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" name="Line 109"/>
          <p:cNvSpPr>
            <a:spLocks noChangeShapeType="1"/>
          </p:cNvSpPr>
          <p:nvPr/>
        </p:nvSpPr>
        <p:spPr bwMode="auto">
          <a:xfrm>
            <a:off x="3505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0" name="Line 110"/>
          <p:cNvSpPr>
            <a:spLocks noChangeShapeType="1"/>
          </p:cNvSpPr>
          <p:nvPr/>
        </p:nvSpPr>
        <p:spPr bwMode="auto">
          <a:xfrm>
            <a:off x="3733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1" name="Line 111"/>
          <p:cNvSpPr>
            <a:spLocks noChangeShapeType="1"/>
          </p:cNvSpPr>
          <p:nvPr/>
        </p:nvSpPr>
        <p:spPr bwMode="auto">
          <a:xfrm>
            <a:off x="38862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2" name="Line 112"/>
          <p:cNvSpPr>
            <a:spLocks noChangeShapeType="1"/>
          </p:cNvSpPr>
          <p:nvPr/>
        </p:nvSpPr>
        <p:spPr bwMode="auto">
          <a:xfrm>
            <a:off x="40386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3" name="Line 113"/>
          <p:cNvSpPr>
            <a:spLocks noChangeShapeType="1"/>
          </p:cNvSpPr>
          <p:nvPr/>
        </p:nvSpPr>
        <p:spPr bwMode="auto">
          <a:xfrm>
            <a:off x="4191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4" name="Line 114"/>
          <p:cNvSpPr>
            <a:spLocks noChangeShapeType="1"/>
          </p:cNvSpPr>
          <p:nvPr/>
        </p:nvSpPr>
        <p:spPr bwMode="auto">
          <a:xfrm>
            <a:off x="4343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5" name="Line 115"/>
          <p:cNvSpPr>
            <a:spLocks noChangeShapeType="1"/>
          </p:cNvSpPr>
          <p:nvPr/>
        </p:nvSpPr>
        <p:spPr bwMode="auto">
          <a:xfrm>
            <a:off x="44958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06" name="Rectangle 116"/>
          <p:cNvSpPr>
            <a:spLocks noChangeArrowheads="1"/>
          </p:cNvSpPr>
          <p:nvPr/>
        </p:nvSpPr>
        <p:spPr bwMode="auto">
          <a:xfrm>
            <a:off x="811213" y="1143000"/>
            <a:ext cx="48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1</a:t>
            </a:r>
          </a:p>
        </p:txBody>
      </p:sp>
      <p:sp>
        <p:nvSpPr>
          <p:cNvPr id="63607" name="Rectangle 117"/>
          <p:cNvSpPr>
            <a:spLocks noChangeArrowheads="1"/>
          </p:cNvSpPr>
          <p:nvPr/>
        </p:nvSpPr>
        <p:spPr bwMode="auto">
          <a:xfrm>
            <a:off x="1801813" y="1143000"/>
            <a:ext cx="5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2</a:t>
            </a:r>
          </a:p>
        </p:txBody>
      </p:sp>
      <p:sp>
        <p:nvSpPr>
          <p:cNvPr id="63608" name="Rectangle 118"/>
          <p:cNvSpPr>
            <a:spLocks noChangeArrowheads="1"/>
          </p:cNvSpPr>
          <p:nvPr/>
        </p:nvSpPr>
        <p:spPr bwMode="auto">
          <a:xfrm>
            <a:off x="3783013" y="11430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w</a:t>
            </a:r>
            <a:r>
              <a:rPr lang="en-US" altLang="en-US" sz="2400" baseline="-25000">
                <a:latin typeface="Comic Sans MS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306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12425</TotalTime>
  <Words>2265</Words>
  <Application>Microsoft Macintosh PowerPoint</Application>
  <PresentationFormat>On-screen Show (4:3)</PresentationFormat>
  <Paragraphs>440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Comic Sans MS</vt:lpstr>
      <vt:lpstr>Euclid Symbol</vt:lpstr>
      <vt:lpstr>Symbol</vt:lpstr>
      <vt:lpstr>ヒラギノ角ゴ Pro W3</vt:lpstr>
      <vt:lpstr>Default Design</vt:lpstr>
      <vt:lpstr>CS21  Decidability and Tractability</vt:lpstr>
      <vt:lpstr>Outline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CIRCUIT-SAT is NP-complete</vt:lpstr>
      <vt:lpstr>3SAT is NP-complete</vt:lpstr>
      <vt:lpstr>3SAT is NP-complete</vt:lpstr>
      <vt:lpstr>3SAT is NP-complete</vt:lpstr>
      <vt:lpstr>3SAT is NP-complete</vt:lpstr>
      <vt:lpstr>3SAT is NP-complete</vt:lpstr>
      <vt:lpstr>3SAT is NP-complete</vt:lpstr>
      <vt:lpstr>Search vs. Decision</vt:lpstr>
      <vt:lpstr>Search vs. Decision</vt:lpstr>
      <vt:lpstr>Ind. Set is NP-complete</vt:lpstr>
      <vt:lpstr>Ind. Set is NP-complete</vt:lpstr>
      <vt:lpstr>Ind. Set is NP-complete</vt:lpstr>
      <vt:lpstr>Ind. Set is NP-complete</vt:lpstr>
      <vt:lpstr>Ind. Set is NP-complete</vt:lpstr>
      <vt:lpstr>Vertex cover</vt:lpstr>
      <vt:lpstr>Vertex Cover is NP-complete</vt:lpstr>
      <vt:lpstr>Vertex Cover is NP-complete</vt:lpstr>
      <vt:lpstr>Vertex Cover is NP-complete</vt:lpstr>
      <vt:lpstr>Vertex Cover is NP-complete</vt:lpstr>
      <vt:lpstr>Vertex Cover is NP-complete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128</cp:revision>
  <cp:lastPrinted>2025-02-26T19:51:20Z</cp:lastPrinted>
  <dcterms:created xsi:type="dcterms:W3CDTF">2003-12-29T17:56:05Z</dcterms:created>
  <dcterms:modified xsi:type="dcterms:W3CDTF">2025-02-26T19:51:25Z</dcterms:modified>
</cp:coreProperties>
</file>