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685" r:id="rId3"/>
    <p:sldId id="686" r:id="rId4"/>
    <p:sldId id="687" r:id="rId5"/>
    <p:sldId id="688" r:id="rId6"/>
    <p:sldId id="689" r:id="rId7"/>
    <p:sldId id="690" r:id="rId8"/>
    <p:sldId id="691" r:id="rId9"/>
    <p:sldId id="692" r:id="rId10"/>
    <p:sldId id="693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0" r:id="rId28"/>
    <p:sldId id="711" r:id="rId29"/>
    <p:sldId id="712" r:id="rId30"/>
    <p:sldId id="713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354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3769DA2-7BB3-2C41-9270-AAA973AAF1D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608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8D37CF-B88E-DA42-8D17-AA04D1C77FEA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48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16448A2-673F-4B48-95EF-7C84D599D59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593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9726F00-7063-B74E-82E2-4AECD299D43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510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094059-8D7B-B74B-8665-4D707B114FE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69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1DB5FD8-AED6-3540-BDE1-E83456C3C2A3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975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3356A4A-E1F7-2F43-9A9F-08373FD1E13F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511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85F4C42-CCAF-834E-A21F-3383D9DD1BC4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614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3E395F5-8090-2D41-8B1C-59AF24C384C4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726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A112B6E-8CE9-0343-93A5-26591FA1BDEE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17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99EDFC9-831C-144D-8FB7-468DECE25535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118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F68644B-3CD8-0741-AC77-CE12FD8166B4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173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E9C7891-645F-E749-823B-A98E0F4953B3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8161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33F19F-8796-7743-B700-5031F2E3CC32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096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C6DECCF-DB4F-5E48-9267-B0737FF8C326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6518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F0AB2C-2F60-8C46-8AD1-101E9831F58B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89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2E7E9FC-2E52-C04C-A890-7B523D5C6DE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2947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9BF57AA-9EBE-5745-8646-F1F73580BE82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831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4CCE47B-4D92-1E4A-93D9-EE9D1688488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330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A3CC101-4DF2-8046-BC8D-C5D69359BE8D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1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96D2F9E-9254-B84C-8079-782A68F31F2F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193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6A95C10-5B5F-574E-A3FC-1CB4C8330C09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2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2751848-9763-2C46-91BA-13FEE2645D13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96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E0226E5-FFFC-7143-9693-76747E4176C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9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4E7BACC-5CD7-C74A-A40C-26C197551AD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2958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20BE1C6-5200-014B-A96D-04007B5D6517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16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3CB12B2-3DC6-D344-9E99-2A9A010AE0F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6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12" name="Rectangle 155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drawing a heart on a paper&#10;&#10;Description automatically generated">
            <a:extLst>
              <a:ext uri="{FF2B5EF4-FFF2-40B4-BE49-F238E27FC236}">
                <a16:creationId xmlns:a16="http://schemas.microsoft.com/office/drawing/2014/main" id="{35B76BA9-897E-DC88-942A-D895F748EF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5438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5514" name="Rectangle 155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1551" y="743447"/>
            <a:ext cx="2584324" cy="369202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500"/>
              <a:t>CS21 </a:t>
            </a:r>
            <a:br>
              <a:rPr lang="en-US" altLang="en-US" sz="3500"/>
            </a:br>
            <a:r>
              <a:rPr lang="en-US" altLang="en-US" sz="3500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51552" y="4629234"/>
            <a:ext cx="2584324" cy="1485319"/>
          </a:xfrm>
          <a:noFill/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Lecture 18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 sz="3000"/>
              <a:t>February 14,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819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far…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altLang="en-US"/>
              <a:t>We have defined the complexity classes P (polynomial time), EXP (exponential time)</a:t>
            </a:r>
          </a:p>
        </p:txBody>
      </p:sp>
      <p:sp>
        <p:nvSpPr>
          <p:cNvPr id="81926" name="Oval 4"/>
          <p:cNvSpPr>
            <a:spLocks noChangeArrowheads="1"/>
          </p:cNvSpPr>
          <p:nvPr/>
        </p:nvSpPr>
        <p:spPr bwMode="auto">
          <a:xfrm>
            <a:off x="2667000" y="38100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27" name="Oval 5"/>
          <p:cNvSpPr>
            <a:spLocks noChangeArrowheads="1"/>
          </p:cNvSpPr>
          <p:nvPr/>
        </p:nvSpPr>
        <p:spPr bwMode="auto">
          <a:xfrm>
            <a:off x="2667000" y="41910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28" name="Oval 6"/>
          <p:cNvSpPr>
            <a:spLocks noChangeArrowheads="1"/>
          </p:cNvSpPr>
          <p:nvPr/>
        </p:nvSpPr>
        <p:spPr bwMode="auto">
          <a:xfrm>
            <a:off x="2667000" y="43434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29" name="Text Box 7"/>
          <p:cNvSpPr txBox="1">
            <a:spLocks noChangeArrowheads="1"/>
          </p:cNvSpPr>
          <p:nvPr/>
        </p:nvSpPr>
        <p:spPr bwMode="auto">
          <a:xfrm>
            <a:off x="838200" y="38100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81930" name="AutoShape 8"/>
          <p:cNvCxnSpPr>
            <a:cxnSpLocks noChangeShapeType="1"/>
            <a:endCxn id="81928" idx="0"/>
          </p:cNvCxnSpPr>
          <p:nvPr/>
        </p:nvCxnSpPr>
        <p:spPr bwMode="auto">
          <a:xfrm>
            <a:off x="2590800" y="41910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1" name="Text Box 9"/>
          <p:cNvSpPr txBox="1">
            <a:spLocks noChangeArrowheads="1"/>
          </p:cNvSpPr>
          <p:nvPr/>
        </p:nvSpPr>
        <p:spPr bwMode="auto">
          <a:xfrm>
            <a:off x="762000" y="49688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81932" name="AutoShape 10"/>
          <p:cNvCxnSpPr>
            <a:cxnSpLocks noChangeShapeType="1"/>
            <a:stCxn id="81931" idx="3"/>
            <a:endCxn id="81927" idx="5"/>
          </p:cNvCxnSpPr>
          <p:nvPr/>
        </p:nvCxnSpPr>
        <p:spPr bwMode="auto">
          <a:xfrm flipV="1">
            <a:off x="2895600" y="49720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3" name="Text Box 11"/>
          <p:cNvSpPr txBox="1">
            <a:spLocks noChangeArrowheads="1"/>
          </p:cNvSpPr>
          <p:nvPr/>
        </p:nvSpPr>
        <p:spPr bwMode="auto">
          <a:xfrm>
            <a:off x="6553200" y="35052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81934" name="AutoShape 12"/>
          <p:cNvCxnSpPr>
            <a:cxnSpLocks noChangeShapeType="1"/>
            <a:stCxn id="81933" idx="2"/>
            <a:endCxn id="81926" idx="6"/>
          </p:cNvCxnSpPr>
          <p:nvPr/>
        </p:nvCxnSpPr>
        <p:spPr bwMode="auto">
          <a:xfrm rot="5400000">
            <a:off x="7231062" y="4259263"/>
            <a:ext cx="320675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5" name="Text Box 13"/>
          <p:cNvSpPr txBox="1">
            <a:spLocks noChangeArrowheads="1"/>
          </p:cNvSpPr>
          <p:nvPr/>
        </p:nvSpPr>
        <p:spPr bwMode="auto">
          <a:xfrm>
            <a:off x="3200400" y="32004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81936" name="AutoShape 14"/>
          <p:cNvCxnSpPr>
            <a:cxnSpLocks noChangeShapeType="1"/>
            <a:stCxn id="81935" idx="2"/>
            <a:endCxn id="81941" idx="0"/>
          </p:cNvCxnSpPr>
          <p:nvPr/>
        </p:nvCxnSpPr>
        <p:spPr bwMode="auto">
          <a:xfrm rot="16200000" flipH="1">
            <a:off x="3533775" y="3705225"/>
            <a:ext cx="361950" cy="266700"/>
          </a:xfrm>
          <a:prstGeom prst="curvedConnector3">
            <a:avLst>
              <a:gd name="adj1" fmla="val 5263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4735" name="Oval 15"/>
          <p:cNvSpPr>
            <a:spLocks noChangeArrowheads="1"/>
          </p:cNvSpPr>
          <p:nvPr/>
        </p:nvSpPr>
        <p:spPr bwMode="auto">
          <a:xfrm>
            <a:off x="5562600" y="441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54736" name="Text Box 16"/>
          <p:cNvSpPr txBox="1">
            <a:spLocks noChangeArrowheads="1"/>
          </p:cNvSpPr>
          <p:nvPr/>
        </p:nvSpPr>
        <p:spPr bwMode="auto">
          <a:xfrm>
            <a:off x="5257800" y="2895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1054737" name="AutoShape 17"/>
          <p:cNvCxnSpPr>
            <a:cxnSpLocks noChangeShapeType="1"/>
            <a:stCxn id="1054736" idx="2"/>
            <a:endCxn id="1054735" idx="5"/>
          </p:cNvCxnSpPr>
          <p:nvPr/>
        </p:nvCxnSpPr>
        <p:spPr bwMode="auto">
          <a:xfrm rot="5400000">
            <a:off x="5543550" y="3436938"/>
            <a:ext cx="1131888" cy="963612"/>
          </a:xfrm>
          <a:prstGeom prst="curvedConnector3">
            <a:avLst>
              <a:gd name="adj1" fmla="val 12117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40" name="Oval 18"/>
          <p:cNvSpPr>
            <a:spLocks noChangeArrowheads="1"/>
          </p:cNvSpPr>
          <p:nvPr/>
        </p:nvSpPr>
        <p:spPr bwMode="auto">
          <a:xfrm>
            <a:off x="2667000" y="3962400"/>
            <a:ext cx="35814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41" name="Oval 19"/>
          <p:cNvSpPr>
            <a:spLocks noChangeArrowheads="1"/>
          </p:cNvSpPr>
          <p:nvPr/>
        </p:nvSpPr>
        <p:spPr bwMode="auto">
          <a:xfrm>
            <a:off x="2667000" y="4038600"/>
            <a:ext cx="23622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42" name="Text Box 20"/>
          <p:cNvSpPr txBox="1">
            <a:spLocks noChangeArrowheads="1"/>
          </p:cNvSpPr>
          <p:nvPr/>
        </p:nvSpPr>
        <p:spPr bwMode="auto">
          <a:xfrm>
            <a:off x="63246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EXP</a:t>
            </a:r>
          </a:p>
        </p:txBody>
      </p:sp>
      <p:cxnSp>
        <p:nvCxnSpPr>
          <p:cNvPr id="81943" name="AutoShape 21"/>
          <p:cNvCxnSpPr>
            <a:cxnSpLocks noChangeShapeType="1"/>
            <a:stCxn id="81942" idx="0"/>
            <a:endCxn id="81940" idx="5"/>
          </p:cNvCxnSpPr>
          <p:nvPr/>
        </p:nvCxnSpPr>
        <p:spPr bwMode="auto">
          <a:xfrm rot="5400000" flipH="1">
            <a:off x="6047582" y="4828381"/>
            <a:ext cx="487362" cy="1133475"/>
          </a:xfrm>
          <a:prstGeom prst="curvedConnector3">
            <a:avLst>
              <a:gd name="adj1" fmla="val 312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4975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35" grpId="0" animBg="1"/>
      <p:bldP spid="10547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reductions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r>
              <a:rPr lang="en-US" altLang="en-US"/>
              <a:t>Type of reduction we will use: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“many-one” </a:t>
            </a:r>
            <a:r>
              <a:rPr lang="en-US" altLang="en-US">
                <a:solidFill>
                  <a:srgbClr val="FF0000"/>
                </a:solidFill>
              </a:rPr>
              <a:t>poly-time</a:t>
            </a:r>
            <a:r>
              <a:rPr lang="en-US" altLang="en-US">
                <a:solidFill>
                  <a:schemeClr val="accent2"/>
                </a:solidFill>
              </a:rPr>
              <a:t> reduction (commonly)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“mapping” </a:t>
            </a:r>
            <a:r>
              <a:rPr lang="en-US" altLang="en-US">
                <a:solidFill>
                  <a:srgbClr val="FF0000"/>
                </a:solidFill>
              </a:rPr>
              <a:t>poly-time </a:t>
            </a:r>
            <a:r>
              <a:rPr lang="en-US" altLang="en-US">
                <a:solidFill>
                  <a:schemeClr val="accent2"/>
                </a:solidFill>
              </a:rPr>
              <a:t>reduction (book)</a:t>
            </a:r>
          </a:p>
        </p:txBody>
      </p:sp>
      <p:sp>
        <p:nvSpPr>
          <p:cNvPr id="83974" name="Oval 4"/>
          <p:cNvSpPr>
            <a:spLocks noChangeArrowheads="1"/>
          </p:cNvSpPr>
          <p:nvPr/>
        </p:nvSpPr>
        <p:spPr bwMode="auto">
          <a:xfrm>
            <a:off x="1143000" y="34290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3975" name="AutoShape 5"/>
          <p:cNvCxnSpPr>
            <a:cxnSpLocks noChangeShapeType="1"/>
            <a:stCxn id="83974" idx="2"/>
            <a:endCxn id="83974" idx="6"/>
          </p:cNvCxnSpPr>
          <p:nvPr/>
        </p:nvCxnSpPr>
        <p:spPr bwMode="auto">
          <a:xfrm>
            <a:off x="1143000" y="45339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6" name="Oval 6"/>
          <p:cNvSpPr>
            <a:spLocks noChangeArrowheads="1"/>
          </p:cNvSpPr>
          <p:nvPr/>
        </p:nvSpPr>
        <p:spPr bwMode="auto">
          <a:xfrm>
            <a:off x="4114800" y="34290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3977" name="AutoShape 7"/>
          <p:cNvCxnSpPr>
            <a:cxnSpLocks noChangeShapeType="1"/>
            <a:stCxn id="83976" idx="2"/>
            <a:endCxn id="83976" idx="6"/>
          </p:cNvCxnSpPr>
          <p:nvPr/>
        </p:nvCxnSpPr>
        <p:spPr bwMode="auto">
          <a:xfrm>
            <a:off x="4114800" y="45339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8" name="Text Box 8"/>
          <p:cNvSpPr txBox="1">
            <a:spLocks noChangeArrowheads="1"/>
          </p:cNvSpPr>
          <p:nvPr/>
        </p:nvSpPr>
        <p:spPr bwMode="auto">
          <a:xfrm>
            <a:off x="167640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83979" name="Text Box 9"/>
          <p:cNvSpPr txBox="1">
            <a:spLocks noChangeArrowheads="1"/>
          </p:cNvSpPr>
          <p:nvPr/>
        </p:nvSpPr>
        <p:spPr bwMode="auto">
          <a:xfrm>
            <a:off x="16764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sp>
        <p:nvSpPr>
          <p:cNvPr id="83980" name="Text Box 10"/>
          <p:cNvSpPr txBox="1">
            <a:spLocks noChangeArrowheads="1"/>
          </p:cNvSpPr>
          <p:nvPr/>
        </p:nvSpPr>
        <p:spPr bwMode="auto">
          <a:xfrm>
            <a:off x="4648200" y="3810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83981" name="Text Box 11"/>
          <p:cNvSpPr txBox="1">
            <a:spLocks noChangeArrowheads="1"/>
          </p:cNvSpPr>
          <p:nvPr/>
        </p:nvSpPr>
        <p:spPr bwMode="auto">
          <a:xfrm>
            <a:off x="4648200" y="4724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cxnSp>
        <p:nvCxnSpPr>
          <p:cNvPr id="83982" name="AutoShape 12"/>
          <p:cNvCxnSpPr>
            <a:cxnSpLocks noChangeShapeType="1"/>
            <a:stCxn id="83978" idx="3"/>
            <a:endCxn id="83980" idx="1"/>
          </p:cNvCxnSpPr>
          <p:nvPr/>
        </p:nvCxnSpPr>
        <p:spPr bwMode="auto">
          <a:xfrm>
            <a:off x="2362200" y="40386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83" name="AutoShape 13"/>
          <p:cNvCxnSpPr>
            <a:cxnSpLocks noChangeShapeType="1"/>
            <a:stCxn id="83979" idx="3"/>
            <a:endCxn id="83981" idx="1"/>
          </p:cNvCxnSpPr>
          <p:nvPr/>
        </p:nvCxnSpPr>
        <p:spPr bwMode="auto">
          <a:xfrm>
            <a:off x="2362200" y="49530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84" name="Text Box 14"/>
          <p:cNvSpPr txBox="1">
            <a:spLocks noChangeArrowheads="1"/>
          </p:cNvSpPr>
          <p:nvPr/>
        </p:nvSpPr>
        <p:spPr bwMode="auto">
          <a:xfrm>
            <a:off x="6858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83985" name="Text Box 15"/>
          <p:cNvSpPr txBox="1">
            <a:spLocks noChangeArrowheads="1"/>
          </p:cNvSpPr>
          <p:nvPr/>
        </p:nvSpPr>
        <p:spPr bwMode="auto">
          <a:xfrm>
            <a:off x="5638800" y="34290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83986" name="Text Box 16"/>
          <p:cNvSpPr txBox="1">
            <a:spLocks noChangeArrowheads="1"/>
          </p:cNvSpPr>
          <p:nvPr/>
        </p:nvSpPr>
        <p:spPr bwMode="auto">
          <a:xfrm>
            <a:off x="6172200" y="4037013"/>
            <a:ext cx="25146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reduction </a:t>
            </a:r>
            <a:r>
              <a:rPr lang="en-US" altLang="en-US" sz="2800">
                <a:solidFill>
                  <a:schemeClr val="accent2"/>
                </a:solidFill>
              </a:rPr>
              <a:t>from</a:t>
            </a:r>
            <a:r>
              <a:rPr lang="en-US" altLang="en-US" sz="2800"/>
              <a:t> language A </a:t>
            </a:r>
            <a:r>
              <a:rPr lang="en-US" altLang="en-US" sz="2800">
                <a:solidFill>
                  <a:schemeClr val="accent2"/>
                </a:solidFill>
              </a:rPr>
              <a:t>to</a:t>
            </a:r>
            <a:r>
              <a:rPr lang="en-US" altLang="en-US" sz="2800"/>
              <a:t> language B</a:t>
            </a:r>
          </a:p>
        </p:txBody>
      </p:sp>
      <p:sp>
        <p:nvSpPr>
          <p:cNvPr id="83987" name="Text Box 17"/>
          <p:cNvSpPr txBox="1">
            <a:spLocks noChangeArrowheads="1"/>
          </p:cNvSpPr>
          <p:nvPr/>
        </p:nvSpPr>
        <p:spPr bwMode="auto">
          <a:xfrm>
            <a:off x="3352800" y="3581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  <p:sp>
        <p:nvSpPr>
          <p:cNvPr id="83988" name="Text Box 18"/>
          <p:cNvSpPr txBox="1">
            <a:spLocks noChangeArrowheads="1"/>
          </p:cNvSpPr>
          <p:nvPr/>
        </p:nvSpPr>
        <p:spPr bwMode="auto">
          <a:xfrm>
            <a:off x="33528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7844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8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627438"/>
                <a:ext cx="8229600" cy="2697162"/>
              </a:xfrm>
            </p:spPr>
            <p:txBody>
              <a:bodyPr/>
              <a:lstStyle/>
              <a:p>
                <a:r>
                  <a:rPr lang="en-US" altLang="en-US" dirty="0"/>
                  <a:t>function f should be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poly-time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computable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f :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*→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* is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poly-time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computable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if for some g(n) = </a:t>
                </a:r>
                <a:r>
                  <a:rPr lang="en-US" altLang="en-US" dirty="0" err="1">
                    <a:ea typeface="Arial" charset="0"/>
                    <a:cs typeface="Arial" charset="0"/>
                  </a:rPr>
                  <a:t>n</a:t>
                </a:r>
                <a:r>
                  <a:rPr lang="en-US" altLang="en-US" baseline="30000" dirty="0" err="1">
                    <a:ea typeface="Arial" charset="0"/>
                    <a:cs typeface="Arial" charset="0"/>
                  </a:rPr>
                  <a:t>O</a:t>
                </a:r>
                <a:r>
                  <a:rPr lang="en-US" altLang="en-US" baseline="30000" dirty="0">
                    <a:ea typeface="Arial" charset="0"/>
                    <a:cs typeface="Arial" charset="0"/>
                  </a:rPr>
                  <a:t>(1)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there exists a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g(n)-time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TM M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f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such that on every w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∈ </m:t>
                    </m:r>
                  </m:oMath>
                </a14:m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*, M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f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halts with f(w) on its tape. </a:t>
                </a:r>
              </a:p>
            </p:txBody>
          </p:sp>
        </mc:Choice>
        <mc:Fallback xmlns="">
          <p:sp>
            <p:nvSpPr>
              <p:cNvPr id="1058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627438"/>
                <a:ext cx="8229600" cy="2697162"/>
              </a:xfrm>
              <a:blipFill rotWithShape="0">
                <a:blip r:embed="rId3"/>
                <a:stretch>
                  <a:fillRect l="-1852" t="-2935" r="-1556" b="-4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022" name="Oval 4"/>
          <p:cNvSpPr>
            <a:spLocks noChangeArrowheads="1"/>
          </p:cNvSpPr>
          <p:nvPr/>
        </p:nvSpPr>
        <p:spPr bwMode="auto">
          <a:xfrm>
            <a:off x="2286000" y="13716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6023" name="AutoShape 5"/>
          <p:cNvCxnSpPr>
            <a:cxnSpLocks noChangeShapeType="1"/>
            <a:stCxn id="86022" idx="2"/>
            <a:endCxn id="86022" idx="6"/>
          </p:cNvCxnSpPr>
          <p:nvPr/>
        </p:nvCxnSpPr>
        <p:spPr bwMode="auto">
          <a:xfrm>
            <a:off x="2286000" y="24765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4" name="Oval 6"/>
          <p:cNvSpPr>
            <a:spLocks noChangeArrowheads="1"/>
          </p:cNvSpPr>
          <p:nvPr/>
        </p:nvSpPr>
        <p:spPr bwMode="auto">
          <a:xfrm>
            <a:off x="5257800" y="1371600"/>
            <a:ext cx="16764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86025" name="AutoShape 7"/>
          <p:cNvCxnSpPr>
            <a:cxnSpLocks noChangeShapeType="1"/>
            <a:stCxn id="86024" idx="2"/>
            <a:endCxn id="86024" idx="6"/>
          </p:cNvCxnSpPr>
          <p:nvPr/>
        </p:nvCxnSpPr>
        <p:spPr bwMode="auto">
          <a:xfrm>
            <a:off x="5257800" y="2476500"/>
            <a:ext cx="1676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6" name="Text Box 8"/>
          <p:cNvSpPr txBox="1">
            <a:spLocks noChangeArrowheads="1"/>
          </p:cNvSpPr>
          <p:nvPr/>
        </p:nvSpPr>
        <p:spPr bwMode="auto">
          <a:xfrm>
            <a:off x="28194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86027" name="Text Box 9"/>
          <p:cNvSpPr txBox="1">
            <a:spLocks noChangeArrowheads="1"/>
          </p:cNvSpPr>
          <p:nvPr/>
        </p:nvSpPr>
        <p:spPr bwMode="auto">
          <a:xfrm>
            <a:off x="28194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sp>
        <p:nvSpPr>
          <p:cNvPr id="86028" name="Text Box 10"/>
          <p:cNvSpPr txBox="1">
            <a:spLocks noChangeArrowheads="1"/>
          </p:cNvSpPr>
          <p:nvPr/>
        </p:nvSpPr>
        <p:spPr bwMode="auto">
          <a:xfrm>
            <a:off x="5791200" y="175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yes</a:t>
            </a:r>
          </a:p>
        </p:txBody>
      </p:sp>
      <p:sp>
        <p:nvSpPr>
          <p:cNvPr id="86029" name="Text Box 11"/>
          <p:cNvSpPr txBox="1">
            <a:spLocks noChangeArrowheads="1"/>
          </p:cNvSpPr>
          <p:nvPr/>
        </p:nvSpPr>
        <p:spPr bwMode="auto">
          <a:xfrm>
            <a:off x="5791200" y="2667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</a:t>
            </a:r>
          </a:p>
        </p:txBody>
      </p:sp>
      <p:cxnSp>
        <p:nvCxnSpPr>
          <p:cNvPr id="86030" name="AutoShape 12"/>
          <p:cNvCxnSpPr>
            <a:cxnSpLocks noChangeShapeType="1"/>
            <a:stCxn id="86026" idx="3"/>
            <a:endCxn id="86028" idx="1"/>
          </p:cNvCxnSpPr>
          <p:nvPr/>
        </p:nvCxnSpPr>
        <p:spPr bwMode="auto">
          <a:xfrm>
            <a:off x="3505200" y="19812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31" name="AutoShape 13"/>
          <p:cNvCxnSpPr>
            <a:cxnSpLocks noChangeShapeType="1"/>
            <a:stCxn id="86027" idx="3"/>
            <a:endCxn id="86029" idx="1"/>
          </p:cNvCxnSpPr>
          <p:nvPr/>
        </p:nvCxnSpPr>
        <p:spPr bwMode="auto">
          <a:xfrm>
            <a:off x="3505200" y="2895600"/>
            <a:ext cx="2286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32" name="Text Box 14"/>
          <p:cNvSpPr txBox="1">
            <a:spLocks noChangeArrowheads="1"/>
          </p:cNvSpPr>
          <p:nvPr/>
        </p:nvSpPr>
        <p:spPr bwMode="auto">
          <a:xfrm>
            <a:off x="1828800" y="1371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</a:t>
            </a:r>
          </a:p>
        </p:txBody>
      </p:sp>
      <p:sp>
        <p:nvSpPr>
          <p:cNvPr id="86033" name="Text Box 15"/>
          <p:cNvSpPr txBox="1">
            <a:spLocks noChangeArrowheads="1"/>
          </p:cNvSpPr>
          <p:nvPr/>
        </p:nvSpPr>
        <p:spPr bwMode="auto">
          <a:xfrm>
            <a:off x="6781800" y="1371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B</a:t>
            </a:r>
          </a:p>
        </p:txBody>
      </p:sp>
      <p:sp>
        <p:nvSpPr>
          <p:cNvPr id="86034" name="Text Box 16"/>
          <p:cNvSpPr txBox="1">
            <a:spLocks noChangeArrowheads="1"/>
          </p:cNvSpPr>
          <p:nvPr/>
        </p:nvSpPr>
        <p:spPr bwMode="auto">
          <a:xfrm>
            <a:off x="4495800" y="1524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  <p:sp>
        <p:nvSpPr>
          <p:cNvPr id="86035" name="Text Box 17"/>
          <p:cNvSpPr txBox="1">
            <a:spLocks noChangeArrowheads="1"/>
          </p:cNvSpPr>
          <p:nvPr/>
        </p:nvSpPr>
        <p:spPr bwMode="auto">
          <a:xfrm>
            <a:off x="44958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62664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880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08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A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P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B (“A reduces to B”) if there is a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poly-time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computable function f such that for all w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f(w)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B</a:t>
                </a:r>
              </a:p>
              <a:p>
                <a:r>
                  <a:rPr lang="en-US" altLang="en-US" dirty="0"/>
                  <a:t>as before, condition equivalent to: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YES maps to YES </a:t>
                </a:r>
                <a:r>
                  <a:rPr lang="en-US" altLang="en-US" i="1" dirty="0">
                    <a:solidFill>
                      <a:schemeClr val="accent2"/>
                    </a:solidFill>
                  </a:rPr>
                  <a:t>and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NO maps to NO</a:t>
                </a:r>
              </a:p>
              <a:p>
                <a:r>
                  <a:rPr lang="en-US" altLang="en-US" dirty="0"/>
                  <a:t>as before, meaning is:</a:t>
                </a:r>
              </a:p>
              <a:p>
                <a:pPr lvl="1"/>
                <a:r>
                  <a:rPr lang="en-US" altLang="en-US" dirty="0"/>
                  <a:t>B is at least as “hard” (or expressive) as A</a:t>
                </a:r>
              </a:p>
            </p:txBody>
          </p:sp>
        </mc:Choice>
        <mc:Fallback xmlns="">
          <p:sp>
            <p:nvSpPr>
              <p:cNvPr id="1060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01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Poly-time reductions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29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if A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P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B and B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∈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then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∈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altLang="en-US" dirty="0">
                  <a:ea typeface="Arial" charset="0"/>
                  <a:cs typeface="Arial" charset="0"/>
                </a:endParaRPr>
              </a:p>
              <a:p>
                <a:pPr>
                  <a:buFontTx/>
                  <a:buNone/>
                </a:pPr>
                <a:r>
                  <a:rPr lang="en-US" altLang="en-US" b="1" dirty="0">
                    <a:ea typeface="Arial" charset="0"/>
                    <a:cs typeface="Arial" charset="0"/>
                  </a:rPr>
                  <a:t>Proof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: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a poly-time algorithm for deciding A: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on input w, compute f(w) in poly-time.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run poly-time algorithm to decide if f(w)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</a:rPr>
                  <a:t> B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if it says “yes”, output “yes”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if it says “no”, output “no”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062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24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49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solidFill>
                      <a:schemeClr val="accent2"/>
                    </a:solidFill>
                  </a:rPr>
                  <a:t>2SAT = {CNF formulas with 2 literals per clause for which there exists a satisfying truth assignment}</a:t>
                </a:r>
              </a:p>
              <a:p>
                <a:r>
                  <a:rPr lang="en-US" altLang="en-US" sz="2800" dirty="0">
                    <a:solidFill>
                      <a:schemeClr val="accent2"/>
                    </a:solidFill>
                  </a:rPr>
                  <a:t>L = {directed graph G, and list of pairs of vertices (u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, v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), (u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, v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),…, (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u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v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), such that there is no 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for which [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u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is reachable from v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i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in G and v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 is reachable from </a:t>
                </a:r>
                <a:r>
                  <a:rPr lang="en-US" altLang="en-US" sz="2800" dirty="0" err="1">
                    <a:solidFill>
                      <a:schemeClr val="accent2"/>
                    </a:solidFill>
                  </a:rPr>
                  <a:t>u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in G]}</a:t>
                </a:r>
              </a:p>
              <a:p>
                <a:r>
                  <a:rPr lang="en-US" altLang="en-US" sz="2800" dirty="0"/>
                  <a:t>We gave a poly-time reduction from 2SAT to L. </a:t>
                </a:r>
              </a:p>
              <a:p>
                <a:r>
                  <a:rPr lang="en-US" altLang="en-US" sz="2800" dirty="0"/>
                  <a:t>determined that 2SAT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P from fact that </a:t>
                </a:r>
                <a:r>
                  <a:rPr lang="en-US" altLang="en-US" sz="2800" dirty="0"/>
                  <a:t>L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P </a:t>
                </a:r>
              </a:p>
            </p:txBody>
          </p:sp>
        </mc:Choice>
        <mc:Fallback xmlns="">
          <p:sp>
            <p:nvSpPr>
              <p:cNvPr id="1064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48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273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Hardness and completeness</a:t>
            </a:r>
          </a:p>
        </p:txBody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Reasonable that can efficiently transform one problem into another.</a:t>
            </a:r>
          </a:p>
          <a:p>
            <a:endParaRPr lang="en-US" altLang="en-US"/>
          </a:p>
          <a:p>
            <a:r>
              <a:rPr lang="en-US" altLang="en-US"/>
              <a:t>Surprising:</a:t>
            </a:r>
          </a:p>
          <a:p>
            <a:pPr lvl="1"/>
            <a:r>
              <a:rPr lang="en-US" altLang="en-US"/>
              <a:t> can often find a special language L so that </a:t>
            </a:r>
            <a:r>
              <a:rPr lang="en-US" altLang="en-US" b="1">
                <a:solidFill>
                  <a:srgbClr val="FF0000"/>
                </a:solidFill>
              </a:rPr>
              <a:t>every</a:t>
            </a:r>
            <a:r>
              <a:rPr lang="en-US" altLang="en-US"/>
              <a:t> language in a given complexity class reduces to L!</a:t>
            </a:r>
          </a:p>
          <a:p>
            <a:pPr lvl="1"/>
            <a:r>
              <a:rPr lang="en-US" altLang="en-US"/>
              <a:t>powerful tool </a:t>
            </a:r>
          </a:p>
        </p:txBody>
      </p:sp>
    </p:spTree>
    <p:extLst>
      <p:ext uri="{BB962C8B-B14F-4D97-AF65-F5344CB8AC3E}">
        <p14:creationId xmlns:p14="http://schemas.microsoft.com/office/powerpoint/2010/main" val="457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962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Hardness and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90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Recall:</a:t>
                </a:r>
              </a:p>
              <a:p>
                <a:pPr lvl="1"/>
                <a:r>
                  <a:rPr lang="en-US" altLang="en-US" dirty="0"/>
                  <a:t>a language L is a set of strings</a:t>
                </a:r>
              </a:p>
              <a:p>
                <a:pPr lvl="1"/>
                <a:r>
                  <a:rPr lang="en-US" altLang="en-US" dirty="0"/>
                  <a:t>a complexity class C is a set of languages</a:t>
                </a:r>
              </a:p>
              <a:p>
                <a:pPr lvl="1">
                  <a:buFontTx/>
                  <a:buNone/>
                </a:pPr>
                <a:endParaRPr lang="en-US" altLang="en-US" b="1" u="sng" dirty="0"/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a language L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C-hard</a:t>
                </a:r>
                <a:r>
                  <a:rPr lang="en-US" altLang="en-US" dirty="0"/>
                  <a:t> if for every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C, A poly-time reduces to L; i.e., A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P</a:t>
                </a:r>
                <a:r>
                  <a:rPr lang="en-US" altLang="en-US" baseline="300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L.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meaning: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L is at least as “hard” as anything in C</a:t>
                </a:r>
              </a:p>
            </p:txBody>
          </p:sp>
        </mc:Choice>
        <mc:Fallback xmlns="">
          <p:sp>
            <p:nvSpPr>
              <p:cNvPr id="1069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478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Hardness and completeness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Recall:</a:t>
                </a:r>
              </a:p>
              <a:p>
                <a:pPr lvl="1"/>
                <a:r>
                  <a:rPr lang="en-US" altLang="en-US" dirty="0"/>
                  <a:t>a language L is a set of strings</a:t>
                </a:r>
              </a:p>
              <a:p>
                <a:pPr lvl="1"/>
                <a:r>
                  <a:rPr lang="en-US" altLang="en-US" dirty="0"/>
                  <a:t>a complexity class C is a set of languages</a:t>
                </a:r>
              </a:p>
              <a:p>
                <a:pPr lvl="1">
                  <a:buFontTx/>
                  <a:buNone/>
                </a:pPr>
                <a:endParaRPr lang="en-US" altLang="en-US" b="1" u="sng" dirty="0"/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a language L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C-complete</a:t>
                </a:r>
                <a:r>
                  <a:rPr lang="en-US" altLang="en-US" dirty="0"/>
                  <a:t> if L is C-hard and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C</a:t>
                </a:r>
              </a:p>
              <a:p>
                <a:pPr algn="ctr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meaning: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L is a “hardest” problem in C</a:t>
                </a:r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39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Version of A</a:t>
            </a:r>
            <a:r>
              <a:rPr lang="en-US" altLang="en-US" baseline="-25000"/>
              <a:t>TM</a:t>
            </a:r>
            <a:r>
              <a:rPr lang="en-US" altLang="en-US"/>
              <a:t> with a time bound:</a:t>
            </a:r>
          </a:p>
          <a:p>
            <a:pPr algn="ctr"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chemeClr val="accent2"/>
                </a:solidFill>
              </a:rPr>
              <a:t>ATM</a:t>
            </a:r>
            <a:r>
              <a:rPr lang="en-US" altLang="en-US" baseline="-25000">
                <a:solidFill>
                  <a:schemeClr val="accent2"/>
                </a:solidFill>
              </a:rPr>
              <a:t>B </a:t>
            </a:r>
            <a:r>
              <a:rPr lang="en-US" altLang="en-US">
                <a:solidFill>
                  <a:schemeClr val="accent2"/>
                </a:solidFill>
              </a:rPr>
              <a:t>= {&lt;M, x, m&gt; : M is a TM that accepts x within at most m steps}</a:t>
            </a:r>
          </a:p>
          <a:p>
            <a:endParaRPr lang="en-US" altLang="en-US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ATM</a:t>
            </a:r>
            <a:r>
              <a:rPr lang="en-US" altLang="en-US" baseline="-25000"/>
              <a:t>B </a:t>
            </a:r>
            <a:r>
              <a:rPr lang="en-US" altLang="en-US"/>
              <a:t>is EXP-complete.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</a:t>
            </a:r>
          </a:p>
          <a:p>
            <a:pPr lvl="1"/>
            <a:r>
              <a:rPr lang="en-US" altLang="en-US"/>
              <a:t>what do we need to show?</a:t>
            </a:r>
          </a:p>
        </p:txBody>
      </p:sp>
    </p:spTree>
    <p:extLst>
      <p:ext uri="{BB962C8B-B14F-4D97-AF65-F5344CB8AC3E}">
        <p14:creationId xmlns:p14="http://schemas.microsoft.com/office/powerpoint/2010/main" val="599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Theorem</a:t>
                </a:r>
                <a:r>
                  <a:rPr lang="en-US" dirty="0"/>
                  <a:t>: for every proper complexity function f(n)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dirty="0"/>
                  <a:t> n: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TIME(f(n))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b="1" dirty="0"/>
                  <a:t> TIME(f(2n)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Note: 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dirty="0"/>
                  <a:t>TIME(2</a:t>
                </a:r>
                <a:r>
                  <a:rPr lang="en-US" baseline="30000" dirty="0"/>
                  <a:t>n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dirty="0"/>
                  <a:t>TIME(2</a:t>
                </a:r>
                <a:r>
                  <a:rPr lang="en-US" baseline="30000" dirty="0"/>
                  <a:t>(2n)3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dirty="0"/>
                  <a:t>EXP</a:t>
                </a:r>
              </a:p>
              <a:p>
                <a:r>
                  <a:rPr lang="en-US" dirty="0"/>
                  <a:t>Most natural functions (and 2</a:t>
                </a:r>
                <a:r>
                  <a:rPr lang="en-US" baseline="30000" dirty="0"/>
                  <a:t>n</a:t>
                </a:r>
                <a:r>
                  <a:rPr lang="en-US" dirty="0"/>
                  <a:t> in particular) are proper complexity functions. We will ignore this detail in this class.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2741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18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67200" y="30480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5800" y="41910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1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solidFill>
                      <a:schemeClr val="accent2"/>
                    </a:solidFill>
                  </a:rPr>
                  <a:t>ATM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B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= {&lt;M, x, m&gt; : M is a TM that accepts x within at most m steps}</a:t>
                </a:r>
              </a:p>
              <a:p>
                <a:r>
                  <a:rPr lang="en-US" altLang="en-US" dirty="0"/>
                  <a:t>Proof that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 is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EXP-complete</a:t>
                </a:r>
                <a:r>
                  <a:rPr lang="en-US" altLang="en-US" dirty="0"/>
                  <a:t>:</a:t>
                </a:r>
              </a:p>
              <a:p>
                <a:pPr lvl="1"/>
                <a:r>
                  <a:rPr lang="en-US" altLang="en-US" dirty="0"/>
                  <a:t>Part 1. Need to show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simulate M on x for m steps; accept if simulation accepts; reject if simulation doesn’t accept.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running time </a:t>
                </a:r>
                <a:r>
                  <a:rPr lang="en-US" altLang="en-US" dirty="0" err="1">
                    <a:sym typeface="Symbol" charset="2"/>
                  </a:rPr>
                  <a:t>m</a:t>
                </a:r>
                <a:r>
                  <a:rPr lang="en-US" altLang="en-US" baseline="30000" dirty="0" err="1">
                    <a:sym typeface="Symbol" charset="2"/>
                  </a:rPr>
                  <a:t>O</a:t>
                </a:r>
                <a:r>
                  <a:rPr lang="en-US" altLang="en-US" baseline="30000" dirty="0">
                    <a:sym typeface="Symbol" charset="2"/>
                  </a:rPr>
                  <a:t>(1)</a:t>
                </a:r>
                <a:r>
                  <a:rPr lang="en-US" altLang="en-US" dirty="0">
                    <a:sym typeface="Symbol" charset="2"/>
                  </a:rPr>
                  <a:t>.</a:t>
                </a:r>
              </a:p>
              <a:p>
                <a:pPr lvl="2"/>
                <a:r>
                  <a:rPr lang="en-US" altLang="en-US" dirty="0">
                    <a:sym typeface="Symbol" charset="2"/>
                  </a:rPr>
                  <a:t>n = length of input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≥ log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m</a:t>
                </a:r>
              </a:p>
              <a:p>
                <a:pPr lvl="2"/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running time ≤ </a:t>
                </a:r>
                <a:r>
                  <a:rPr lang="en-US" altLang="en-US" dirty="0" err="1">
                    <a:sym typeface="Symbol" charset="2"/>
                  </a:rPr>
                  <a:t>m</a:t>
                </a:r>
                <a:r>
                  <a:rPr lang="en-US" altLang="en-US" baseline="30000" dirty="0" err="1">
                    <a:sym typeface="Symbol" charset="2"/>
                  </a:rPr>
                  <a:t>k</a:t>
                </a:r>
                <a:r>
                  <a:rPr lang="en-US" altLang="en-US" baseline="30000" dirty="0">
                    <a:sym typeface="Symbol" charset="2"/>
                  </a:rPr>
                  <a:t> </a:t>
                </a:r>
                <a:r>
                  <a:rPr lang="en-US" altLang="en-US" dirty="0">
                    <a:sym typeface="Symbol" charset="2"/>
                  </a:rPr>
                  <a:t>=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baseline="30000" dirty="0">
                    <a:ea typeface="Arial" charset="0"/>
                    <a:cs typeface="Arial" charset="0"/>
                    <a:sym typeface="Symbol" charset="2"/>
                  </a:rPr>
                  <a:t>(log m)k</a:t>
                </a:r>
                <a:r>
                  <a:rPr lang="en-US" altLang="en-US" baseline="460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 2</a:t>
                </a:r>
                <a:r>
                  <a:rPr lang="en-US" altLang="en-US" baseline="30000" dirty="0">
                    <a:ea typeface="Arial" charset="0"/>
                    <a:cs typeface="Arial" charset="0"/>
                    <a:sym typeface="Symbol" charset="2"/>
                  </a:rPr>
                  <a:t>(</a:t>
                </a:r>
                <a:r>
                  <a:rPr lang="en-US" altLang="en-US" baseline="30000" dirty="0" err="1">
                    <a:ea typeface="Arial" charset="0"/>
                    <a:cs typeface="Arial" charset="0"/>
                    <a:sym typeface="Symbol" charset="2"/>
                  </a:rPr>
                  <a:t>kn</a:t>
                </a:r>
                <a:r>
                  <a:rPr lang="en-US" altLang="en-US" baseline="30000" dirty="0"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baseline="46000" dirty="0">
                    <a:ea typeface="Arial" charset="0"/>
                    <a:cs typeface="Arial" charset="0"/>
                    <a:sym typeface="Symbol" charset="2"/>
                  </a:rPr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075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64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72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800" dirty="0">
                    <a:solidFill>
                      <a:schemeClr val="accent2"/>
                    </a:solidFill>
                  </a:rPr>
                  <a:t>ATM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B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= {&lt;M, x, m&gt; : M is a TM that accepts x within at most m steps}</a:t>
                </a:r>
              </a:p>
              <a:p>
                <a:r>
                  <a:rPr lang="en-US" altLang="en-US" dirty="0"/>
                  <a:t>Proof that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EXP-complete</a:t>
                </a:r>
                <a:r>
                  <a:rPr lang="en-US" altLang="en-US" dirty="0"/>
                  <a:t>:</a:t>
                </a:r>
              </a:p>
              <a:p>
                <a:pPr lvl="1"/>
                <a:r>
                  <a:rPr lang="en-US" altLang="en-US" dirty="0"/>
                  <a:t>Part 2. For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each</a:t>
                </a:r>
                <a:r>
                  <a:rPr lang="en-US" altLang="en-US" dirty="0"/>
                  <a:t>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EXP, </a:t>
                </a:r>
                <a:r>
                  <a:rPr lang="en-US" altLang="en-US" dirty="0"/>
                  <a:t>need to give poly-time reduction from A to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.</a:t>
                </a:r>
              </a:p>
              <a:p>
                <a:pPr lvl="1"/>
                <a:r>
                  <a:rPr lang="en-US" altLang="en-US" dirty="0"/>
                  <a:t>for a given language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EXP, we know there is a TM M</a:t>
                </a:r>
                <a:r>
                  <a:rPr lang="en-US" altLang="en-US" baseline="-25000" dirty="0">
                    <a:sym typeface="Symbol" charset="2"/>
                  </a:rPr>
                  <a:t>A</a:t>
                </a:r>
                <a:r>
                  <a:rPr lang="en-US" altLang="en-US" dirty="0">
                    <a:sym typeface="Symbol" charset="2"/>
                  </a:rPr>
                  <a:t> that decides A in time g(n) 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dirty="0">
                    <a:sym typeface="Symbol" charset="2"/>
                  </a:rPr>
                  <a:t> 2</a:t>
                </a:r>
                <a:r>
                  <a:rPr lang="en-US" altLang="en-US" baseline="30000" dirty="0">
                    <a:sym typeface="Symbol" charset="2"/>
                  </a:rPr>
                  <a:t>n</a:t>
                </a:r>
                <a:r>
                  <a:rPr lang="en-US" altLang="en-US" baseline="46000" dirty="0">
                    <a:sym typeface="Symbol" charset="2"/>
                  </a:rPr>
                  <a:t>k</a:t>
                </a:r>
                <a:r>
                  <a:rPr lang="en-US" altLang="en-US" dirty="0">
                    <a:sym typeface="Symbol" charset="2"/>
                  </a:rPr>
                  <a:t> for some k.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what should reduction f(w) produce?</a:t>
                </a:r>
              </a:p>
            </p:txBody>
          </p:sp>
        </mc:Choice>
        <mc:Fallback xmlns="">
          <p:sp>
            <p:nvSpPr>
              <p:cNvPr id="1077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482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1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92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ATM</a:t>
                </a:r>
                <a:r>
                  <a:rPr lang="en-US" altLang="en-US" sz="2800" baseline="-25000" dirty="0">
                    <a:solidFill>
                      <a:schemeClr val="accent2"/>
                    </a:solidFill>
                  </a:rPr>
                  <a:t>B </a:t>
                </a:r>
                <a:r>
                  <a:rPr lang="en-US" altLang="en-US" sz="2800" dirty="0">
                    <a:solidFill>
                      <a:schemeClr val="accent2"/>
                    </a:solidFill>
                  </a:rPr>
                  <a:t>= {&lt;M, x, m&gt; : M is a TM that accepts x within at most m steps}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Proof that ATM</a:t>
                </a:r>
                <a:r>
                  <a:rPr lang="en-US" altLang="en-US" baseline="-25000" dirty="0"/>
                  <a:t>B</a:t>
                </a:r>
                <a:r>
                  <a:rPr lang="en-US" altLang="en-US" dirty="0"/>
                  <a:t>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EXP-complete</a:t>
                </a:r>
                <a:r>
                  <a:rPr lang="en-US" altLang="en-US" dirty="0"/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f(w) = &lt;M</a:t>
                </a:r>
                <a:r>
                  <a:rPr lang="en-US" altLang="en-US" baseline="-25000" dirty="0"/>
                  <a:t>A</a:t>
                </a:r>
                <a:r>
                  <a:rPr lang="en-US" altLang="en-US" dirty="0"/>
                  <a:t>, w, m&gt; where m = </a:t>
                </a:r>
                <a:r>
                  <a:rPr lang="en-US" altLang="en-US" dirty="0">
                    <a:sym typeface="Symbol" charset="2"/>
                  </a:rPr>
                  <a:t>2</a:t>
                </a:r>
                <a:r>
                  <a:rPr lang="en-US" altLang="en-US" baseline="30000" dirty="0">
                    <a:sym typeface="Symbol" charset="2"/>
                  </a:rPr>
                  <a:t>|w|</a:t>
                </a:r>
                <a:r>
                  <a:rPr lang="en-US" altLang="en-US" baseline="46000" dirty="0">
                    <a:sym typeface="Symbol" charset="2"/>
                  </a:rPr>
                  <a:t>k</a:t>
                </a:r>
                <a:r>
                  <a:rPr lang="en-US" altLang="en-US" dirty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is f(w) poly-time computable?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hardcode 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and k…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YES maps to YES?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A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 &lt;M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w, m&gt;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ATM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B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NO maps to NO?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 &lt;M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w, m&gt;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ATM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B</a:t>
                </a:r>
                <a:r>
                  <a:rPr lang="en-US" altLang="en-US" dirty="0">
                    <a:sym typeface="Symbol" charset="2"/>
                  </a:rPr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0792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426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3788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C-complete problem is a surrogate for the entire class C.</a:t>
            </a:r>
          </a:p>
          <a:p>
            <a:r>
              <a:rPr lang="en-US" altLang="en-US"/>
              <a:t>For example: if you can find a poly-time algorithm for ATM</a:t>
            </a:r>
            <a:r>
              <a:rPr lang="en-US" altLang="en-US" baseline="-25000"/>
              <a:t>B</a:t>
            </a:r>
            <a:r>
              <a:rPr lang="en-US" altLang="en-US"/>
              <a:t> then there is automatically a poly-time algorithm for every problem in EXP (i.e., EXP </a:t>
            </a:r>
            <a:r>
              <a:rPr lang="en-US" altLang="en-US">
                <a:sym typeface="Symbol" charset="2"/>
              </a:rPr>
              <a:t>= P).</a:t>
            </a:r>
          </a:p>
          <a:p>
            <a:pPr>
              <a:buFontTx/>
              <a:buNone/>
            </a:pPr>
            <a:endParaRPr lang="en-US" altLang="en-US">
              <a:sym typeface="Symbol" charset="2"/>
            </a:endParaRPr>
          </a:p>
          <a:p>
            <a:r>
              <a:rPr lang="en-US" altLang="en-US">
                <a:solidFill>
                  <a:schemeClr val="accent2"/>
                </a:solidFill>
              </a:rPr>
              <a:t>Can you find a poly-time alg for ATM</a:t>
            </a:r>
            <a:r>
              <a:rPr lang="en-US" altLang="en-US" baseline="-25000">
                <a:solidFill>
                  <a:schemeClr val="accent2"/>
                </a:solidFill>
              </a:rPr>
              <a:t>B</a:t>
            </a:r>
            <a:r>
              <a:rPr lang="en-US" altLang="en-US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386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33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chemeClr val="accent2"/>
                    </a:solidFill>
                  </a:rPr>
                  <a:t>Can you find a poly-time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alg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for ATM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B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?</a:t>
                </a:r>
              </a:p>
              <a:p>
                <a:r>
                  <a:rPr lang="en-US" altLang="en-US" dirty="0">
                    <a:solidFill>
                      <a:srgbClr val="FF0000"/>
                    </a:solidFill>
                  </a:rPr>
                  <a:t>NO!  </a:t>
                </a:r>
                <a:r>
                  <a:rPr lang="en-US" altLang="en-US" dirty="0"/>
                  <a:t>we showed that P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charset="0"/>
                      </a:rPr>
                      <m:t>⊆</m:t>
                    </m:r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>
                    <a:sym typeface="Euclid Math Two" charset="0"/>
                  </a:rPr>
                  <a:t>EXP.</a:t>
                </a:r>
              </a:p>
              <a:p>
                <a:r>
                  <a:rPr lang="en-US" altLang="en-US" dirty="0">
                    <a:sym typeface="Euclid Math Two" charset="0"/>
                  </a:rPr>
                  <a:t>ATM</a:t>
                </a:r>
                <a:r>
                  <a:rPr lang="en-US" altLang="en-US" baseline="-25000" dirty="0">
                    <a:sym typeface="Euclid Math Two" charset="0"/>
                  </a:rPr>
                  <a:t>B</a:t>
                </a:r>
                <a:r>
                  <a:rPr lang="en-US" altLang="en-US" dirty="0">
                    <a:sym typeface="Euclid Math Two" charset="0"/>
                  </a:rPr>
                  <a:t> is not tractable (intractable). </a:t>
                </a:r>
              </a:p>
            </p:txBody>
          </p:sp>
        </mc:Choice>
        <mc:Fallback xmlns="">
          <p:sp>
            <p:nvSpPr>
              <p:cNvPr id="1083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3396" name="Oval 4"/>
          <p:cNvSpPr>
            <a:spLocks noChangeArrowheads="1"/>
          </p:cNvSpPr>
          <p:nvPr/>
        </p:nvSpPr>
        <p:spPr bwMode="auto">
          <a:xfrm>
            <a:off x="2667000" y="41148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397" name="Oval 5"/>
          <p:cNvSpPr>
            <a:spLocks noChangeArrowheads="1"/>
          </p:cNvSpPr>
          <p:nvPr/>
        </p:nvSpPr>
        <p:spPr bwMode="auto">
          <a:xfrm>
            <a:off x="2667000" y="44958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398" name="Oval 6"/>
          <p:cNvSpPr>
            <a:spLocks noChangeArrowheads="1"/>
          </p:cNvSpPr>
          <p:nvPr/>
        </p:nvSpPr>
        <p:spPr bwMode="auto">
          <a:xfrm>
            <a:off x="2667000" y="46482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399" name="Text Box 7"/>
          <p:cNvSpPr txBox="1">
            <a:spLocks noChangeArrowheads="1"/>
          </p:cNvSpPr>
          <p:nvPr/>
        </p:nvSpPr>
        <p:spPr bwMode="auto">
          <a:xfrm>
            <a:off x="838200" y="41148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1083400" name="AutoShape 8"/>
          <p:cNvCxnSpPr>
            <a:cxnSpLocks noChangeShapeType="1"/>
            <a:endCxn id="1083398" idx="0"/>
          </p:cNvCxnSpPr>
          <p:nvPr/>
        </p:nvCxnSpPr>
        <p:spPr bwMode="auto">
          <a:xfrm>
            <a:off x="2590800" y="44958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01" name="Text Box 9"/>
          <p:cNvSpPr txBox="1">
            <a:spLocks noChangeArrowheads="1"/>
          </p:cNvSpPr>
          <p:nvPr/>
        </p:nvSpPr>
        <p:spPr bwMode="auto">
          <a:xfrm>
            <a:off x="762000" y="52736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1083402" name="AutoShape 10"/>
          <p:cNvCxnSpPr>
            <a:cxnSpLocks noChangeShapeType="1"/>
            <a:stCxn id="1083401" idx="3"/>
            <a:endCxn id="1083397" idx="5"/>
          </p:cNvCxnSpPr>
          <p:nvPr/>
        </p:nvCxnSpPr>
        <p:spPr bwMode="auto">
          <a:xfrm flipV="1">
            <a:off x="2895600" y="52768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03" name="Text Box 11"/>
          <p:cNvSpPr txBox="1">
            <a:spLocks noChangeArrowheads="1"/>
          </p:cNvSpPr>
          <p:nvPr/>
        </p:nvSpPr>
        <p:spPr bwMode="auto">
          <a:xfrm>
            <a:off x="6553200" y="38100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1083404" name="AutoShape 12"/>
          <p:cNvCxnSpPr>
            <a:cxnSpLocks noChangeShapeType="1"/>
            <a:stCxn id="1083403" idx="2"/>
            <a:endCxn id="1083396" idx="6"/>
          </p:cNvCxnSpPr>
          <p:nvPr/>
        </p:nvCxnSpPr>
        <p:spPr bwMode="auto">
          <a:xfrm rot="5400000">
            <a:off x="7231062" y="4564063"/>
            <a:ext cx="320675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05" name="Text Box 13"/>
          <p:cNvSpPr txBox="1">
            <a:spLocks noChangeArrowheads="1"/>
          </p:cNvSpPr>
          <p:nvPr/>
        </p:nvSpPr>
        <p:spPr bwMode="auto">
          <a:xfrm>
            <a:off x="3200400" y="3505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1083406" name="AutoShape 14"/>
          <p:cNvCxnSpPr>
            <a:cxnSpLocks noChangeShapeType="1"/>
            <a:stCxn id="1083405" idx="2"/>
            <a:endCxn id="1083411" idx="0"/>
          </p:cNvCxnSpPr>
          <p:nvPr/>
        </p:nvCxnSpPr>
        <p:spPr bwMode="auto">
          <a:xfrm rot="16200000" flipH="1">
            <a:off x="3533775" y="4010025"/>
            <a:ext cx="361950" cy="266700"/>
          </a:xfrm>
          <a:prstGeom prst="curvedConnector3">
            <a:avLst>
              <a:gd name="adj1" fmla="val 5263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07" name="Oval 15"/>
          <p:cNvSpPr>
            <a:spLocks noChangeArrowheads="1"/>
          </p:cNvSpPr>
          <p:nvPr/>
        </p:nvSpPr>
        <p:spPr bwMode="auto">
          <a:xfrm>
            <a:off x="5562600" y="4724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408" name="Text Box 16"/>
          <p:cNvSpPr txBox="1">
            <a:spLocks noChangeArrowheads="1"/>
          </p:cNvSpPr>
          <p:nvPr/>
        </p:nvSpPr>
        <p:spPr bwMode="auto">
          <a:xfrm>
            <a:off x="4648200" y="3657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ATM</a:t>
            </a:r>
            <a:r>
              <a:rPr lang="en-US" altLang="en-US" sz="2400" baseline="-25000">
                <a:solidFill>
                  <a:schemeClr val="accent2"/>
                </a:solidFill>
              </a:rPr>
              <a:t>B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1083409" name="AutoShape 17"/>
          <p:cNvCxnSpPr>
            <a:cxnSpLocks noChangeShapeType="1"/>
            <a:stCxn id="1083408" idx="2"/>
            <a:endCxn id="1083407" idx="5"/>
          </p:cNvCxnSpPr>
          <p:nvPr/>
        </p:nvCxnSpPr>
        <p:spPr bwMode="auto">
          <a:xfrm rot="5400000">
            <a:off x="5467350" y="4275138"/>
            <a:ext cx="674688" cy="354012"/>
          </a:xfrm>
          <a:prstGeom prst="curvedConnector3">
            <a:avLst>
              <a:gd name="adj1" fmla="val 13552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3410" name="Oval 18"/>
          <p:cNvSpPr>
            <a:spLocks noChangeArrowheads="1"/>
          </p:cNvSpPr>
          <p:nvPr/>
        </p:nvSpPr>
        <p:spPr bwMode="auto">
          <a:xfrm>
            <a:off x="2667000" y="4267200"/>
            <a:ext cx="35814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411" name="Oval 19"/>
          <p:cNvSpPr>
            <a:spLocks noChangeArrowheads="1"/>
          </p:cNvSpPr>
          <p:nvPr/>
        </p:nvSpPr>
        <p:spPr bwMode="auto">
          <a:xfrm>
            <a:off x="2667000" y="4343400"/>
            <a:ext cx="23622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83412" name="Text Box 20"/>
          <p:cNvSpPr txBox="1">
            <a:spLocks noChangeArrowheads="1"/>
          </p:cNvSpPr>
          <p:nvPr/>
        </p:nvSpPr>
        <p:spPr bwMode="auto">
          <a:xfrm>
            <a:off x="6324600" y="59436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EXP</a:t>
            </a:r>
          </a:p>
        </p:txBody>
      </p:sp>
      <p:cxnSp>
        <p:nvCxnSpPr>
          <p:cNvPr id="1083413" name="AutoShape 21"/>
          <p:cNvCxnSpPr>
            <a:cxnSpLocks noChangeShapeType="1"/>
            <a:stCxn id="1083412" idx="0"/>
            <a:endCxn id="1083410" idx="5"/>
          </p:cNvCxnSpPr>
          <p:nvPr/>
        </p:nvCxnSpPr>
        <p:spPr bwMode="auto">
          <a:xfrm rot="5400000" flipH="1">
            <a:off x="6047582" y="5133181"/>
            <a:ext cx="487362" cy="1133475"/>
          </a:xfrm>
          <a:prstGeom prst="curvedConnector3">
            <a:avLst>
              <a:gd name="adj1" fmla="val 312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Straight Connector 2"/>
          <p:cNvCxnSpPr/>
          <p:nvPr/>
        </p:nvCxnSpPr>
        <p:spPr>
          <a:xfrm flipH="1">
            <a:off x="5257800" y="25146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396" grpId="0" animBg="1"/>
      <p:bldP spid="1083397" grpId="0" animBg="1"/>
      <p:bldP spid="1083398" grpId="0" animBg="1"/>
      <p:bldP spid="1083399" grpId="0"/>
      <p:bldP spid="1083401" grpId="0"/>
      <p:bldP spid="1083403" grpId="0"/>
      <p:bldP spid="1083405" grpId="0"/>
      <p:bldP spid="1083407" grpId="0" animBg="1"/>
      <p:bldP spid="1083408" grpId="0"/>
      <p:bldP spid="1083410" grpId="0" animBg="1"/>
      <p:bldP spid="1083411" grpId="0" animBg="1"/>
      <p:bldP spid="10834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3SAT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4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Remember 3SAT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	3SAT = {formulas in CNF with 3 literals per clause for which there exists a satisfying truth assignment}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It seems hard. Can we show it is intractable?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formally, can we show 3SAT is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EXP-complete</a:t>
                </a:r>
                <a:r>
                  <a:rPr lang="en-US" altLang="en-US" dirty="0"/>
                  <a:t>?</a:t>
                </a:r>
              </a:p>
            </p:txBody>
          </p:sp>
        </mc:Choice>
        <mc:Fallback xmlns="">
          <p:sp>
            <p:nvSpPr>
              <p:cNvPr id="1126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357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 to 3SAT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 altLang="en-US"/>
              <a:t>can we show 3SAT is </a:t>
            </a:r>
            <a:r>
              <a:rPr lang="en-US" altLang="en-US">
                <a:solidFill>
                  <a:srgbClr val="FF0000"/>
                </a:solidFill>
              </a:rPr>
              <a:t>EXP-complete</a:t>
            </a:r>
            <a:r>
              <a:rPr lang="en-US" altLang="en-US"/>
              <a:t>?</a:t>
            </a:r>
          </a:p>
          <a:p>
            <a:r>
              <a:rPr lang="en-US" altLang="en-US"/>
              <a:t>Don’t know how to. Believed unlikely.</a:t>
            </a:r>
          </a:p>
          <a:p>
            <a:r>
              <a:rPr lang="en-US" altLang="en-US"/>
              <a:t>One reason: there is an important </a:t>
            </a:r>
            <a:r>
              <a:rPr lang="en-US" altLang="en-US">
                <a:solidFill>
                  <a:schemeClr val="accent2"/>
                </a:solidFill>
              </a:rPr>
              <a:t>positive</a:t>
            </a:r>
            <a:r>
              <a:rPr lang="en-US" altLang="en-US"/>
              <a:t> feature of 3SAT that doesn’t seem to hold for problems in EXP (e.g. ATM</a:t>
            </a:r>
            <a:r>
              <a:rPr lang="en-US" altLang="en-US" baseline="-25000"/>
              <a:t>B</a:t>
            </a:r>
            <a:r>
              <a:rPr lang="en-US" altLang="en-US"/>
              <a:t>):</a:t>
            </a:r>
          </a:p>
        </p:txBody>
      </p:sp>
      <p:sp>
        <p:nvSpPr>
          <p:cNvPr id="1087492" name="Text Box 4"/>
          <p:cNvSpPr txBox="1">
            <a:spLocks noChangeArrowheads="1"/>
          </p:cNvSpPr>
          <p:nvPr/>
        </p:nvSpPr>
        <p:spPr bwMode="auto">
          <a:xfrm>
            <a:off x="990600" y="4724400"/>
            <a:ext cx="7391400" cy="1076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3SAT is decidable in polynomial time by a </a:t>
            </a:r>
            <a:r>
              <a:rPr lang="en-US" altLang="en-US">
                <a:solidFill>
                  <a:srgbClr val="FF0000"/>
                </a:solidFill>
              </a:rPr>
              <a:t>nondeterministic</a:t>
            </a:r>
            <a:r>
              <a:rPr lang="en-US" altLang="en-US"/>
              <a:t> TM</a:t>
            </a:r>
          </a:p>
        </p:txBody>
      </p:sp>
    </p:spTree>
    <p:extLst>
      <p:ext uri="{BB962C8B-B14F-4D97-AF65-F5344CB8AC3E}">
        <p14:creationId xmlns:p14="http://schemas.microsoft.com/office/powerpoint/2010/main" val="21066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167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95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Recall: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nondeterministic TM</a:t>
                </a:r>
              </a:p>
              <a:p>
                <a:r>
                  <a:rPr lang="en-US" altLang="en-US" dirty="0"/>
                  <a:t>informally, TM with several possible next configurations at each step</a:t>
                </a:r>
              </a:p>
              <a:p>
                <a:r>
                  <a:rPr lang="en-US" altLang="en-US" dirty="0"/>
                  <a:t>formally, A NTM is a 7-tuple </a:t>
                </a:r>
              </a:p>
              <a:p>
                <a:pPr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(Q,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,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reject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where: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everything is the same as a TM except the transition function:</a:t>
                </a:r>
              </a:p>
              <a:p>
                <a:pPr lvl="1" algn="ctr"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:Q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→ </a:t>
                </a:r>
                <a:r>
                  <a:rPr lang="en-US" altLang="en-US" dirty="0">
                    <a:solidFill>
                      <a:srgbClr val="FF0000"/>
                    </a:solidFill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Q 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 {L, R})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0895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610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Nondeterministic TMs</a:t>
            </a:r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visualize computation of a NTM M as a tree</a:t>
            </a:r>
          </a:p>
        </p:txBody>
      </p:sp>
      <p:sp>
        <p:nvSpPr>
          <p:cNvPr id="118790" name="Text Box 4"/>
          <p:cNvSpPr txBox="1">
            <a:spLocks noChangeArrowheads="1"/>
          </p:cNvSpPr>
          <p:nvPr/>
        </p:nvSpPr>
        <p:spPr bwMode="auto">
          <a:xfrm>
            <a:off x="2209800" y="2133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 baseline="-25000"/>
              <a:t>start</a:t>
            </a:r>
            <a:endParaRPr lang="en-US" altLang="en-US" sz="2400"/>
          </a:p>
        </p:txBody>
      </p:sp>
      <p:sp>
        <p:nvSpPr>
          <p:cNvPr id="118791" name="Oval 5"/>
          <p:cNvSpPr>
            <a:spLocks noChangeArrowheads="1"/>
          </p:cNvSpPr>
          <p:nvPr/>
        </p:nvSpPr>
        <p:spPr bwMode="auto">
          <a:xfrm>
            <a:off x="20574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2" name="Oval 6"/>
          <p:cNvSpPr>
            <a:spLocks noChangeArrowheads="1"/>
          </p:cNvSpPr>
          <p:nvPr/>
        </p:nvSpPr>
        <p:spPr bwMode="auto">
          <a:xfrm>
            <a:off x="1524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3" name="Oval 7"/>
          <p:cNvSpPr>
            <a:spLocks noChangeArrowheads="1"/>
          </p:cNvSpPr>
          <p:nvPr/>
        </p:nvSpPr>
        <p:spPr bwMode="auto">
          <a:xfrm>
            <a:off x="2057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4" name="Oval 8"/>
          <p:cNvSpPr>
            <a:spLocks noChangeArrowheads="1"/>
          </p:cNvSpPr>
          <p:nvPr/>
        </p:nvSpPr>
        <p:spPr bwMode="auto">
          <a:xfrm>
            <a:off x="2590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5" name="Oval 9"/>
          <p:cNvSpPr>
            <a:spLocks noChangeArrowheads="1"/>
          </p:cNvSpPr>
          <p:nvPr/>
        </p:nvSpPr>
        <p:spPr bwMode="auto">
          <a:xfrm>
            <a:off x="11430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6" name="Oval 10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7" name="Oval 11"/>
          <p:cNvSpPr>
            <a:spLocks noChangeArrowheads="1"/>
          </p:cNvSpPr>
          <p:nvPr/>
        </p:nvSpPr>
        <p:spPr bwMode="auto">
          <a:xfrm>
            <a:off x="26670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8" name="Oval 12"/>
          <p:cNvSpPr>
            <a:spLocks noChangeArrowheads="1"/>
          </p:cNvSpPr>
          <p:nvPr/>
        </p:nvSpPr>
        <p:spPr bwMode="auto">
          <a:xfrm>
            <a:off x="24384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799" name="Oval 13"/>
          <p:cNvSpPr>
            <a:spLocks noChangeArrowheads="1"/>
          </p:cNvSpPr>
          <p:nvPr/>
        </p:nvSpPr>
        <p:spPr bwMode="auto">
          <a:xfrm>
            <a:off x="2971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00" name="Oval 14"/>
          <p:cNvSpPr>
            <a:spLocks noChangeArrowheads="1"/>
          </p:cNvSpPr>
          <p:nvPr/>
        </p:nvSpPr>
        <p:spPr bwMode="auto">
          <a:xfrm>
            <a:off x="3810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01" name="Oval 15"/>
          <p:cNvSpPr>
            <a:spLocks noChangeArrowheads="1"/>
          </p:cNvSpPr>
          <p:nvPr/>
        </p:nvSpPr>
        <p:spPr bwMode="auto">
          <a:xfrm>
            <a:off x="14478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02" name="Oval 16"/>
          <p:cNvSpPr>
            <a:spLocks noChangeArrowheads="1"/>
          </p:cNvSpPr>
          <p:nvPr/>
        </p:nvSpPr>
        <p:spPr bwMode="auto">
          <a:xfrm>
            <a:off x="914400" y="4343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8803" name="AutoShape 17"/>
          <p:cNvCxnSpPr>
            <a:cxnSpLocks noChangeShapeType="1"/>
            <a:stCxn id="118791" idx="3"/>
            <a:endCxn id="118792" idx="7"/>
          </p:cNvCxnSpPr>
          <p:nvPr/>
        </p:nvCxnSpPr>
        <p:spPr bwMode="auto">
          <a:xfrm flipH="1">
            <a:off x="1654175" y="2492375"/>
            <a:ext cx="4254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4" name="AutoShape 18"/>
          <p:cNvCxnSpPr>
            <a:cxnSpLocks noChangeShapeType="1"/>
            <a:stCxn id="118791" idx="4"/>
            <a:endCxn id="118793" idx="0"/>
          </p:cNvCxnSpPr>
          <p:nvPr/>
        </p:nvCxnSpPr>
        <p:spPr bwMode="auto">
          <a:xfrm>
            <a:off x="2133600" y="2514600"/>
            <a:ext cx="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5" name="AutoShape 19"/>
          <p:cNvCxnSpPr>
            <a:cxnSpLocks noChangeShapeType="1"/>
            <a:stCxn id="118791" idx="4"/>
            <a:endCxn id="118794" idx="0"/>
          </p:cNvCxnSpPr>
          <p:nvPr/>
        </p:nvCxnSpPr>
        <p:spPr bwMode="auto">
          <a:xfrm>
            <a:off x="2133600" y="25146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6" name="AutoShape 20"/>
          <p:cNvCxnSpPr>
            <a:cxnSpLocks noChangeShapeType="1"/>
            <a:stCxn id="118792" idx="3"/>
            <a:endCxn id="118795" idx="0"/>
          </p:cNvCxnSpPr>
          <p:nvPr/>
        </p:nvCxnSpPr>
        <p:spPr bwMode="auto">
          <a:xfrm flipH="1">
            <a:off x="1219200" y="3178175"/>
            <a:ext cx="327025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7" name="AutoShape 21"/>
          <p:cNvCxnSpPr>
            <a:cxnSpLocks noChangeShapeType="1"/>
            <a:stCxn id="118792" idx="4"/>
            <a:endCxn id="118796" idx="0"/>
          </p:cNvCxnSpPr>
          <p:nvPr/>
        </p:nvCxnSpPr>
        <p:spPr bwMode="auto">
          <a:xfrm>
            <a:off x="1600200" y="3200400"/>
            <a:ext cx="76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8" name="AutoShape 22"/>
          <p:cNvCxnSpPr>
            <a:cxnSpLocks noChangeShapeType="1"/>
            <a:stCxn id="118794" idx="4"/>
            <a:endCxn id="118797" idx="0"/>
          </p:cNvCxnSpPr>
          <p:nvPr/>
        </p:nvCxnSpPr>
        <p:spPr bwMode="auto">
          <a:xfrm>
            <a:off x="2667000" y="3200400"/>
            <a:ext cx="76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09" name="AutoShape 23"/>
          <p:cNvCxnSpPr>
            <a:cxnSpLocks noChangeShapeType="1"/>
            <a:stCxn id="118797" idx="4"/>
            <a:endCxn id="118798" idx="0"/>
          </p:cNvCxnSpPr>
          <p:nvPr/>
        </p:nvCxnSpPr>
        <p:spPr bwMode="auto">
          <a:xfrm flipH="1">
            <a:off x="2514600" y="38100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0" name="AutoShape 24"/>
          <p:cNvCxnSpPr>
            <a:cxnSpLocks noChangeShapeType="1"/>
            <a:stCxn id="118797" idx="4"/>
            <a:endCxn id="118799" idx="0"/>
          </p:cNvCxnSpPr>
          <p:nvPr/>
        </p:nvCxnSpPr>
        <p:spPr bwMode="auto">
          <a:xfrm>
            <a:off x="2743200" y="38100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1" name="AutoShape 25"/>
          <p:cNvCxnSpPr>
            <a:cxnSpLocks noChangeShapeType="1"/>
            <a:stCxn id="118795" idx="4"/>
            <a:endCxn id="118801" idx="0"/>
          </p:cNvCxnSpPr>
          <p:nvPr/>
        </p:nvCxnSpPr>
        <p:spPr bwMode="auto">
          <a:xfrm>
            <a:off x="1219200" y="38100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2" name="AutoShape 26"/>
          <p:cNvCxnSpPr>
            <a:cxnSpLocks noChangeShapeType="1"/>
            <a:stCxn id="118795" idx="4"/>
            <a:endCxn id="118802" idx="0"/>
          </p:cNvCxnSpPr>
          <p:nvPr/>
        </p:nvCxnSpPr>
        <p:spPr bwMode="auto">
          <a:xfrm flipH="1">
            <a:off x="990600" y="38100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3" name="AutoShape 27"/>
          <p:cNvCxnSpPr>
            <a:cxnSpLocks noChangeShapeType="1"/>
            <a:stCxn id="118795" idx="4"/>
            <a:endCxn id="118800" idx="0"/>
          </p:cNvCxnSpPr>
          <p:nvPr/>
        </p:nvCxnSpPr>
        <p:spPr bwMode="auto">
          <a:xfrm flipH="1">
            <a:off x="457200" y="3810000"/>
            <a:ext cx="7620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1612" name="Text Box 28"/>
          <p:cNvSpPr txBox="1">
            <a:spLocks noChangeArrowheads="1"/>
          </p:cNvSpPr>
          <p:nvPr/>
        </p:nvSpPr>
        <p:spPr bwMode="auto">
          <a:xfrm>
            <a:off x="3429000" y="2286000"/>
            <a:ext cx="52578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</a:t>
            </a:r>
            <a:r>
              <a:rPr lang="en-US" altLang="en-US" sz="2400"/>
              <a:t>nodes are configurations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leaves are accept/reject configurations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M accepts if and only if there exists an accept leaf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M is a decider, so no paths go on forever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running time is max. path length</a:t>
            </a:r>
          </a:p>
        </p:txBody>
      </p:sp>
      <p:sp>
        <p:nvSpPr>
          <p:cNvPr id="118815" name="Oval 29"/>
          <p:cNvSpPr>
            <a:spLocks noChangeArrowheads="1"/>
          </p:cNvSpPr>
          <p:nvPr/>
        </p:nvSpPr>
        <p:spPr bwMode="auto">
          <a:xfrm>
            <a:off x="6858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16" name="Oval 30"/>
          <p:cNvSpPr>
            <a:spLocks noChangeArrowheads="1"/>
          </p:cNvSpPr>
          <p:nvPr/>
        </p:nvSpPr>
        <p:spPr bwMode="auto">
          <a:xfrm>
            <a:off x="12192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8817" name="AutoShape 31"/>
          <p:cNvCxnSpPr>
            <a:cxnSpLocks noChangeShapeType="1"/>
            <a:stCxn id="118802" idx="4"/>
            <a:endCxn id="118815" idx="0"/>
          </p:cNvCxnSpPr>
          <p:nvPr/>
        </p:nvCxnSpPr>
        <p:spPr bwMode="auto">
          <a:xfrm flipH="1">
            <a:off x="762000" y="44958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18" name="AutoShape 32"/>
          <p:cNvCxnSpPr>
            <a:cxnSpLocks noChangeShapeType="1"/>
            <a:stCxn id="118802" idx="4"/>
            <a:endCxn id="118816" idx="0"/>
          </p:cNvCxnSpPr>
          <p:nvPr/>
        </p:nvCxnSpPr>
        <p:spPr bwMode="auto">
          <a:xfrm>
            <a:off x="990600" y="44958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19" name="Oval 33"/>
          <p:cNvSpPr>
            <a:spLocks noChangeArrowheads="1"/>
          </p:cNvSpPr>
          <p:nvPr/>
        </p:nvSpPr>
        <p:spPr bwMode="auto">
          <a:xfrm>
            <a:off x="9906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8820" name="Oval 34"/>
          <p:cNvSpPr>
            <a:spLocks noChangeArrowheads="1"/>
          </p:cNvSpPr>
          <p:nvPr/>
        </p:nvSpPr>
        <p:spPr bwMode="auto">
          <a:xfrm>
            <a:off x="15240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8821" name="AutoShape 35"/>
          <p:cNvCxnSpPr>
            <a:cxnSpLocks noChangeShapeType="1"/>
            <a:stCxn id="118816" idx="4"/>
            <a:endCxn id="118819" idx="0"/>
          </p:cNvCxnSpPr>
          <p:nvPr/>
        </p:nvCxnSpPr>
        <p:spPr bwMode="auto">
          <a:xfrm flipH="1">
            <a:off x="1066800" y="5181600"/>
            <a:ext cx="228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8822" name="AutoShape 36"/>
          <p:cNvCxnSpPr>
            <a:cxnSpLocks noChangeShapeType="1"/>
            <a:stCxn id="118816" idx="4"/>
            <a:endCxn id="118820" idx="0"/>
          </p:cNvCxnSpPr>
          <p:nvPr/>
        </p:nvCxnSpPr>
        <p:spPr bwMode="auto">
          <a:xfrm>
            <a:off x="1295400" y="5181600"/>
            <a:ext cx="304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823" name="Text Box 37"/>
          <p:cNvSpPr txBox="1">
            <a:spLocks noChangeArrowheads="1"/>
          </p:cNvSpPr>
          <p:nvPr/>
        </p:nvSpPr>
        <p:spPr bwMode="auto">
          <a:xfrm>
            <a:off x="21336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acc</a:t>
            </a:r>
          </a:p>
        </p:txBody>
      </p:sp>
      <p:sp>
        <p:nvSpPr>
          <p:cNvPr id="118824" name="Text Box 38"/>
          <p:cNvSpPr txBox="1">
            <a:spLocks noChangeArrowheads="1"/>
          </p:cNvSpPr>
          <p:nvPr/>
        </p:nvSpPr>
        <p:spPr bwMode="auto">
          <a:xfrm>
            <a:off x="12954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rej</a:t>
            </a:r>
          </a:p>
        </p:txBody>
      </p:sp>
    </p:spTree>
    <p:extLst>
      <p:ext uri="{BB962C8B-B14F-4D97-AF65-F5344CB8AC3E}">
        <p14:creationId xmlns:p14="http://schemas.microsoft.com/office/powerpoint/2010/main" val="16423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class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36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TIME(t(n))</a:t>
                </a:r>
                <a:r>
                  <a:rPr lang="en-US" altLang="en-US" dirty="0"/>
                  <a:t> = {L : there exists a TM M that decides L in time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</a:t>
                </a:r>
                <a:r>
                  <a:rPr lang="en-US" altLang="en-US" sz="36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NTIME(t(n))</a:t>
                </a:r>
                <a:r>
                  <a:rPr lang="en-US" altLang="en-US" dirty="0"/>
                  <a:t> = {L : there exists a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N</a:t>
                </a:r>
                <a:r>
                  <a:rPr lang="en-US" altLang="en-US" dirty="0"/>
                  <a:t>TM M that decides L in time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rgbClr val="FF0000"/>
                    </a:solidFill>
                    <a:sym typeface="Symbol" charset="2"/>
                  </a:rPr>
                  <a:t>NP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rgbClr val="FF0000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rgbClr val="FF0000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rgbClr val="FF0000"/>
                    </a:solidFill>
                    <a:sym typeface="Symbol" charset="2"/>
                  </a:rPr>
                  <a:t>NTIME(</a:t>
                </a:r>
                <a:r>
                  <a:rPr lang="en-US" altLang="en-US" sz="3600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rgbClr val="FF0000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:endParaRPr lang="en-US" altLang="en-US" dirty="0">
                  <a:solidFill>
                    <a:srgbClr val="FF0000"/>
                  </a:solidFill>
                </a:endParaRPr>
              </a:p>
              <a:p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0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Theorem</a:t>
                </a:r>
                <a:r>
                  <a:rPr lang="en-US" dirty="0"/>
                  <a:t>: for every proper complexity function f(n)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dirty="0"/>
                  <a:t> n: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TIME(f(n))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b="1" dirty="0"/>
                  <a:t> TIME(f(2n)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).</a:t>
                </a:r>
              </a:p>
              <a:p>
                <a:r>
                  <a:rPr lang="en-US" dirty="0"/>
                  <a:t>Proof idea:</a:t>
                </a:r>
              </a:p>
              <a:p>
                <a:pPr lvl="1"/>
                <a:r>
                  <a:rPr lang="en-US" dirty="0"/>
                  <a:t>use diagonalization to construct a language that is not in TIME(f(n)).</a:t>
                </a:r>
              </a:p>
              <a:p>
                <a:pPr lvl="1"/>
                <a:r>
                  <a:rPr lang="en-US" dirty="0"/>
                  <a:t>constructed language </a:t>
                </a:r>
                <a:r>
                  <a:rPr lang="en-US"/>
                  <a:t>comes with </a:t>
                </a:r>
                <a:r>
                  <a:rPr lang="en-US" dirty="0"/>
                  <a:t>a TM that decides it and runs in time f(2n)</a:t>
                </a:r>
                <a:r>
                  <a:rPr lang="en-US" baseline="30000" dirty="0"/>
                  <a:t>3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14,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18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67200" y="30480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86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NP in relation to P and EXP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56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429000"/>
                <a:ext cx="8229600" cy="2697163"/>
              </a:xfrm>
            </p:spPr>
            <p:txBody>
              <a:bodyPr/>
              <a:lstStyle/>
              <a:p>
                <a:r>
                  <a:rPr lang="en-US" altLang="en-US" dirty="0">
                    <a:sym typeface="Euclid Math Two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Euclid Math Two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Euclid Math Two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NP </a:t>
                </a:r>
                <a:r>
                  <a:rPr lang="en-US" altLang="en-US" sz="2800" dirty="0">
                    <a:sym typeface="Symbol" charset="2"/>
                  </a:rPr>
                  <a:t>(poly-time TM </a:t>
                </a:r>
                <a:r>
                  <a:rPr lang="en-US" altLang="en-US" sz="2800" b="1" i="1" dirty="0">
                    <a:sym typeface="Symbol" charset="2"/>
                  </a:rPr>
                  <a:t>is</a:t>
                </a:r>
                <a:r>
                  <a:rPr lang="en-US" altLang="en-US" sz="2800" dirty="0">
                    <a:sym typeface="Symbol" charset="2"/>
                  </a:rPr>
                  <a:t> a poly-time NTM)</a:t>
                </a:r>
              </a:p>
              <a:p>
                <a:r>
                  <a:rPr lang="en-US" altLang="en-US" dirty="0">
                    <a:sym typeface="Euclid Math Two" charset="0"/>
                  </a:rPr>
                  <a:t>NP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sym typeface="Euclid Math Two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sym typeface="Euclid Math Two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configuration tree of </a:t>
                </a:r>
                <a:r>
                  <a:rPr lang="en-US" altLang="en-US" sz="2400" dirty="0" err="1">
                    <a:sym typeface="Symbol" charset="2"/>
                  </a:rPr>
                  <a:t>n</a:t>
                </a:r>
                <a:r>
                  <a:rPr lang="en-US" altLang="en-US" sz="2400" baseline="30000" dirty="0" err="1">
                    <a:sym typeface="Symbol" charset="2"/>
                  </a:rPr>
                  <a:t>k</a:t>
                </a:r>
                <a:r>
                  <a:rPr lang="en-US" altLang="en-US" sz="2400" dirty="0">
                    <a:sym typeface="Symbol" charset="2"/>
                  </a:rPr>
                  <a:t>-time NTM has </a:t>
                </a:r>
                <a:r>
                  <a:rPr lang="en-US" altLang="en-US" sz="2400" dirty="0">
                    <a:ea typeface="Arial" charset="0"/>
                    <a:cs typeface="Arial" charset="0"/>
                    <a:sym typeface="Symbol" charset="2"/>
                  </a:rPr>
                  <a:t>≤</a:t>
                </a: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 err="1">
                    <a:sym typeface="Symbol" charset="2"/>
                  </a:rPr>
                  <a:t>b</a:t>
                </a:r>
                <a:r>
                  <a:rPr lang="en-US" altLang="en-US" sz="2400" baseline="30000" dirty="0" err="1">
                    <a:sym typeface="Symbol" charset="2"/>
                  </a:rPr>
                  <a:t>n</a:t>
                </a:r>
                <a:r>
                  <a:rPr lang="en-US" altLang="en-US" sz="2400" baseline="46000" dirty="0" err="1">
                    <a:sym typeface="Symbol" charset="2"/>
                  </a:rPr>
                  <a:t>k</a:t>
                </a:r>
                <a:r>
                  <a:rPr lang="en-US" altLang="en-US" sz="2400" baseline="46000" dirty="0">
                    <a:sym typeface="Symbol" charset="2"/>
                  </a:rPr>
                  <a:t> </a:t>
                </a:r>
                <a:r>
                  <a:rPr lang="en-US" altLang="en-US" sz="2400" dirty="0">
                    <a:sym typeface="Symbol" charset="2"/>
                  </a:rPr>
                  <a:t>nodes</a:t>
                </a:r>
              </a:p>
              <a:p>
                <a:pPr lvl="1"/>
                <a:r>
                  <a:rPr lang="en-US" altLang="en-US" sz="2400" dirty="0">
                    <a:sym typeface="Symbol" charset="2"/>
                  </a:rPr>
                  <a:t>can traverse entire tree in O(</a:t>
                </a:r>
                <a:r>
                  <a:rPr lang="en-US" altLang="en-US" sz="2400" dirty="0" err="1">
                    <a:sym typeface="Symbol" charset="2"/>
                  </a:rPr>
                  <a:t>b</a:t>
                </a:r>
                <a:r>
                  <a:rPr lang="en-US" altLang="en-US" sz="2400" baseline="30000" dirty="0" err="1">
                    <a:sym typeface="Symbol" charset="2"/>
                  </a:rPr>
                  <a:t>n</a:t>
                </a:r>
                <a:r>
                  <a:rPr lang="en-US" altLang="en-US" sz="2400" baseline="46000" dirty="0" err="1">
                    <a:sym typeface="Symbol" charset="2"/>
                  </a:rPr>
                  <a:t>k</a:t>
                </a:r>
                <a:r>
                  <a:rPr lang="en-US" altLang="en-US" sz="2400" dirty="0">
                    <a:sym typeface="Symbol" charset="2"/>
                  </a:rPr>
                  <a:t>) time</a:t>
                </a:r>
              </a:p>
              <a:p>
                <a:pPr algn="ctr">
                  <a:buFontTx/>
                  <a:buNone/>
                </a:pPr>
                <a:r>
                  <a:rPr lang="en-US" altLang="en-US" sz="2800" b="1" dirty="0">
                    <a:solidFill>
                      <a:srgbClr val="FF0000"/>
                    </a:solidFill>
                    <a:sym typeface="Symbol" charset="2"/>
                  </a:rPr>
                  <a:t>we do not know if either inclusion is proper</a:t>
                </a:r>
                <a:endParaRPr lang="en-US" altLang="en-US" sz="2800" b="1" baseline="460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1095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429000"/>
                <a:ext cx="8229600" cy="2697163"/>
              </a:xfrm>
              <a:blipFill rotWithShape="0">
                <a:blip r:embed="rId3"/>
                <a:stretch>
                  <a:fillRect l="-1704" t="-2941" b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886" name="Oval 4"/>
          <p:cNvSpPr>
            <a:spLocks noChangeArrowheads="1"/>
          </p:cNvSpPr>
          <p:nvPr/>
        </p:nvSpPr>
        <p:spPr bwMode="auto">
          <a:xfrm>
            <a:off x="2514600" y="1371600"/>
            <a:ext cx="4495800" cy="1828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87" name="Oval 5"/>
          <p:cNvSpPr>
            <a:spLocks noChangeArrowheads="1"/>
          </p:cNvSpPr>
          <p:nvPr/>
        </p:nvSpPr>
        <p:spPr bwMode="auto">
          <a:xfrm>
            <a:off x="2514600" y="18288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88" name="Oval 6"/>
          <p:cNvSpPr>
            <a:spLocks noChangeArrowheads="1"/>
          </p:cNvSpPr>
          <p:nvPr/>
        </p:nvSpPr>
        <p:spPr bwMode="auto">
          <a:xfrm>
            <a:off x="2514600" y="19812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89" name="Text Box 7"/>
          <p:cNvSpPr txBox="1">
            <a:spLocks noChangeArrowheads="1"/>
          </p:cNvSpPr>
          <p:nvPr/>
        </p:nvSpPr>
        <p:spPr bwMode="auto">
          <a:xfrm>
            <a:off x="685800" y="14478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122890" name="AutoShape 8"/>
          <p:cNvCxnSpPr>
            <a:cxnSpLocks noChangeShapeType="1"/>
            <a:endCxn id="122888" idx="0"/>
          </p:cNvCxnSpPr>
          <p:nvPr/>
        </p:nvCxnSpPr>
        <p:spPr bwMode="auto">
          <a:xfrm>
            <a:off x="2438400" y="18288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1" name="Text Box 9"/>
          <p:cNvSpPr txBox="1">
            <a:spLocks noChangeArrowheads="1"/>
          </p:cNvSpPr>
          <p:nvPr/>
        </p:nvSpPr>
        <p:spPr bwMode="auto">
          <a:xfrm>
            <a:off x="609600" y="26066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122892" name="AutoShape 10"/>
          <p:cNvCxnSpPr>
            <a:cxnSpLocks noChangeShapeType="1"/>
            <a:stCxn id="122891" idx="3"/>
            <a:endCxn id="122887" idx="5"/>
          </p:cNvCxnSpPr>
          <p:nvPr/>
        </p:nvCxnSpPr>
        <p:spPr bwMode="auto">
          <a:xfrm flipV="1">
            <a:off x="2743200" y="26098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3" name="Text Box 11"/>
          <p:cNvSpPr txBox="1">
            <a:spLocks noChangeArrowheads="1"/>
          </p:cNvSpPr>
          <p:nvPr/>
        </p:nvSpPr>
        <p:spPr bwMode="auto">
          <a:xfrm>
            <a:off x="6629400" y="13874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122894" name="AutoShape 12"/>
          <p:cNvCxnSpPr>
            <a:cxnSpLocks noChangeShapeType="1"/>
            <a:stCxn id="122893" idx="2"/>
            <a:endCxn id="122886" idx="6"/>
          </p:cNvCxnSpPr>
          <p:nvPr/>
        </p:nvCxnSpPr>
        <p:spPr bwMode="auto">
          <a:xfrm rot="5400000">
            <a:off x="7315200" y="1905000"/>
            <a:ext cx="76200" cy="6858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5" name="Text Box 13"/>
          <p:cNvSpPr txBox="1">
            <a:spLocks noChangeArrowheads="1"/>
          </p:cNvSpPr>
          <p:nvPr/>
        </p:nvSpPr>
        <p:spPr bwMode="auto">
          <a:xfrm>
            <a:off x="5257800" y="3124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</a:t>
            </a:r>
          </a:p>
        </p:txBody>
      </p:sp>
      <p:cxnSp>
        <p:nvCxnSpPr>
          <p:cNvPr id="122896" name="AutoShape 14"/>
          <p:cNvCxnSpPr>
            <a:cxnSpLocks noChangeShapeType="1"/>
            <a:stCxn id="122895" idx="1"/>
            <a:endCxn id="122901" idx="6"/>
          </p:cNvCxnSpPr>
          <p:nvPr/>
        </p:nvCxnSpPr>
        <p:spPr bwMode="auto">
          <a:xfrm rot="10800000">
            <a:off x="4895850" y="2286000"/>
            <a:ext cx="361950" cy="1066800"/>
          </a:xfrm>
          <a:prstGeom prst="curvedConnector3">
            <a:avLst>
              <a:gd name="adj1" fmla="val 5263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897" name="Oval 15"/>
          <p:cNvSpPr>
            <a:spLocks noChangeArrowheads="1"/>
          </p:cNvSpPr>
          <p:nvPr/>
        </p:nvSpPr>
        <p:spPr bwMode="auto">
          <a:xfrm>
            <a:off x="2514600" y="1524000"/>
            <a:ext cx="3581400" cy="15240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898" name="Text Box 16"/>
          <p:cNvSpPr txBox="1">
            <a:spLocks noChangeArrowheads="1"/>
          </p:cNvSpPr>
          <p:nvPr/>
        </p:nvSpPr>
        <p:spPr bwMode="auto">
          <a:xfrm>
            <a:off x="6858000" y="2590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EXP</a:t>
            </a:r>
          </a:p>
        </p:txBody>
      </p:sp>
      <p:cxnSp>
        <p:nvCxnSpPr>
          <p:cNvPr id="122899" name="AutoShape 17"/>
          <p:cNvCxnSpPr>
            <a:cxnSpLocks noChangeShapeType="1"/>
            <a:stCxn id="122898" idx="0"/>
            <a:endCxn id="122897" idx="6"/>
          </p:cNvCxnSpPr>
          <p:nvPr/>
        </p:nvCxnSpPr>
        <p:spPr bwMode="auto">
          <a:xfrm rot="5400000" flipH="1">
            <a:off x="6600825" y="1800225"/>
            <a:ext cx="304800" cy="12763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5698" name="Oval 18"/>
          <p:cNvSpPr>
            <a:spLocks noChangeArrowheads="1"/>
          </p:cNvSpPr>
          <p:nvPr/>
        </p:nvSpPr>
        <p:spPr bwMode="auto">
          <a:xfrm>
            <a:off x="2514600" y="1600200"/>
            <a:ext cx="29718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01" name="Oval 19"/>
          <p:cNvSpPr>
            <a:spLocks noChangeArrowheads="1"/>
          </p:cNvSpPr>
          <p:nvPr/>
        </p:nvSpPr>
        <p:spPr bwMode="auto">
          <a:xfrm>
            <a:off x="2514600" y="1676400"/>
            <a:ext cx="2362200" cy="12192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95700" name="Text Box 20"/>
          <p:cNvSpPr txBox="1">
            <a:spLocks noChangeArrowheads="1"/>
          </p:cNvSpPr>
          <p:nvPr/>
        </p:nvSpPr>
        <p:spPr bwMode="auto">
          <a:xfrm>
            <a:off x="6400800" y="28956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NP</a:t>
            </a:r>
          </a:p>
        </p:txBody>
      </p:sp>
      <p:cxnSp>
        <p:nvCxnSpPr>
          <p:cNvPr id="1095701" name="AutoShape 21"/>
          <p:cNvCxnSpPr>
            <a:cxnSpLocks noChangeShapeType="1"/>
            <a:stCxn id="1095700" idx="1"/>
            <a:endCxn id="1095698" idx="6"/>
          </p:cNvCxnSpPr>
          <p:nvPr/>
        </p:nvCxnSpPr>
        <p:spPr bwMode="auto">
          <a:xfrm rot="10800000">
            <a:off x="5505450" y="2286000"/>
            <a:ext cx="895350" cy="838200"/>
          </a:xfrm>
          <a:prstGeom prst="curvedConnector3">
            <a:avLst>
              <a:gd name="adj1" fmla="val 5106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01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98" grpId="0" animBg="1"/>
      <p:bldP spid="10957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Recall proof for Halting Problem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1981200" y="1828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38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Turing Machines </a:t>
            </a:r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1219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inputs </a:t>
            </a:r>
          </a:p>
        </p:txBody>
      </p:sp>
      <p:sp>
        <p:nvSpPr>
          <p:cNvPr id="69641" name="Line 7"/>
          <p:cNvSpPr>
            <a:spLocks noChangeShapeType="1"/>
          </p:cNvSpPr>
          <p:nvPr/>
        </p:nvSpPr>
        <p:spPr bwMode="auto">
          <a:xfrm>
            <a:off x="3429000" y="152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69643" name="Text Box 9"/>
          <p:cNvSpPr txBox="1">
            <a:spLocks noChangeArrowheads="1"/>
          </p:cNvSpPr>
          <p:nvPr/>
        </p:nvSpPr>
        <p:spPr bwMode="auto">
          <a:xfrm>
            <a:off x="2438400" y="2276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69644" name="Text Box 10"/>
          <p:cNvSpPr txBox="1">
            <a:spLocks noChangeArrowheads="1"/>
          </p:cNvSpPr>
          <p:nvPr/>
        </p:nvSpPr>
        <p:spPr bwMode="auto">
          <a:xfrm>
            <a:off x="2895600" y="2733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69645" name="Text Box 11"/>
          <p:cNvSpPr txBox="1">
            <a:spLocks noChangeArrowheads="1"/>
          </p:cNvSpPr>
          <p:nvPr/>
        </p:nvSpPr>
        <p:spPr bwMode="auto">
          <a:xfrm>
            <a:off x="3352800" y="3190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69646" name="Text Box 12"/>
          <p:cNvSpPr txBox="1">
            <a:spLocks noChangeArrowheads="1"/>
          </p:cNvSpPr>
          <p:nvPr/>
        </p:nvSpPr>
        <p:spPr bwMode="auto">
          <a:xfrm>
            <a:off x="3810000" y="3648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69647" name="Text Box 13"/>
          <p:cNvSpPr txBox="1">
            <a:spLocks noChangeArrowheads="1"/>
          </p:cNvSpPr>
          <p:nvPr/>
        </p:nvSpPr>
        <p:spPr bwMode="auto">
          <a:xfrm>
            <a:off x="4267200" y="4105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69648" name="Text Box 14"/>
          <p:cNvSpPr txBox="1">
            <a:spLocks noChangeArrowheads="1"/>
          </p:cNvSpPr>
          <p:nvPr/>
        </p:nvSpPr>
        <p:spPr bwMode="auto">
          <a:xfrm>
            <a:off x="4724400" y="4562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69649" name="Text Box 15"/>
          <p:cNvSpPr txBox="1">
            <a:spLocks noChangeArrowheads="1"/>
          </p:cNvSpPr>
          <p:nvPr/>
        </p:nvSpPr>
        <p:spPr bwMode="auto">
          <a:xfrm>
            <a:off x="2438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69650" name="Text Box 16"/>
          <p:cNvSpPr txBox="1">
            <a:spLocks noChangeArrowheads="1"/>
          </p:cNvSpPr>
          <p:nvPr/>
        </p:nvSpPr>
        <p:spPr bwMode="auto">
          <a:xfrm>
            <a:off x="28956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69651" name="Text Box 17"/>
          <p:cNvSpPr txBox="1">
            <a:spLocks noChangeArrowheads="1"/>
          </p:cNvSpPr>
          <p:nvPr/>
        </p:nvSpPr>
        <p:spPr bwMode="auto">
          <a:xfrm>
            <a:off x="33528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69652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69653" name="Text Box 19"/>
          <p:cNvSpPr txBox="1">
            <a:spLocks noChangeArrowheads="1"/>
          </p:cNvSpPr>
          <p:nvPr/>
        </p:nvSpPr>
        <p:spPr bwMode="auto">
          <a:xfrm>
            <a:off x="4267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69654" name="Text Box 20"/>
          <p:cNvSpPr txBox="1">
            <a:spLocks noChangeArrowheads="1"/>
          </p:cNvSpPr>
          <p:nvPr/>
        </p:nvSpPr>
        <p:spPr bwMode="auto">
          <a:xfrm>
            <a:off x="1981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69655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69656" name="Text Box 22"/>
          <p:cNvSpPr txBox="1">
            <a:spLocks noChangeArrowheads="1"/>
          </p:cNvSpPr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H’ :</a:t>
            </a:r>
          </a:p>
        </p:txBody>
      </p:sp>
      <p:sp>
        <p:nvSpPr>
          <p:cNvPr id="1042455" name="Text Box 23"/>
          <p:cNvSpPr txBox="1">
            <a:spLocks noChangeArrowheads="1"/>
          </p:cNvSpPr>
          <p:nvPr/>
        </p:nvSpPr>
        <p:spPr bwMode="auto">
          <a:xfrm>
            <a:off x="4267200" y="2286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2456" name="Text Box 24"/>
          <p:cNvSpPr txBox="1">
            <a:spLocks noChangeArrowheads="1"/>
          </p:cNvSpPr>
          <p:nvPr/>
        </p:nvSpPr>
        <p:spPr bwMode="auto">
          <a:xfrm>
            <a:off x="6629400" y="1143000"/>
            <a:ext cx="12954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box   (M, x): does M halt on x? </a:t>
            </a:r>
          </a:p>
        </p:txBody>
      </p:sp>
      <p:cxnSp>
        <p:nvCxnSpPr>
          <p:cNvPr id="1042457" name="AutoShape 25"/>
          <p:cNvCxnSpPr>
            <a:cxnSpLocks noChangeShapeType="1"/>
            <a:stCxn id="1042456" idx="1"/>
            <a:endCxn id="1042455" idx="0"/>
          </p:cNvCxnSpPr>
          <p:nvPr/>
        </p:nvCxnSpPr>
        <p:spPr bwMode="auto">
          <a:xfrm rot="10800000" flipV="1">
            <a:off x="4495800" y="2101850"/>
            <a:ext cx="2133600" cy="184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2458" name="Rectangle 26"/>
          <p:cNvSpPr>
            <a:spLocks noChangeArrowheads="1"/>
          </p:cNvSpPr>
          <p:nvPr/>
        </p:nvSpPr>
        <p:spPr bwMode="auto">
          <a:xfrm>
            <a:off x="5638800" y="3124200"/>
            <a:ext cx="3090863" cy="3090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The existence of H which tells us yes/no for each box allows us to construct a TM H’ that cannot be in the table.</a:t>
            </a:r>
          </a:p>
        </p:txBody>
      </p:sp>
    </p:spTree>
    <p:extLst>
      <p:ext uri="{BB962C8B-B14F-4D97-AF65-F5344CB8AC3E}">
        <p14:creationId xmlns:p14="http://schemas.microsoft.com/office/powerpoint/2010/main" val="91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55" grpId="0" animBg="1"/>
      <p:bldP spid="1042456" grpId="0"/>
      <p:bldP spid="10424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Proof of Time Hierarchy Theorem</a:t>
            </a: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1981200" y="18288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686" name="Text Box 4"/>
          <p:cNvSpPr txBox="1">
            <a:spLocks noChangeArrowheads="1"/>
          </p:cNvSpPr>
          <p:nvPr/>
        </p:nvSpPr>
        <p:spPr bwMode="auto">
          <a:xfrm>
            <a:off x="457200" y="21336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Turing Machines </a:t>
            </a:r>
          </a:p>
        </p:txBody>
      </p:sp>
      <p:sp>
        <p:nvSpPr>
          <p:cNvPr id="71687" name="Line 5"/>
          <p:cNvSpPr>
            <a:spLocks noChangeShapeType="1"/>
          </p:cNvSpPr>
          <p:nvPr/>
        </p:nvSpPr>
        <p:spPr bwMode="auto">
          <a:xfrm>
            <a:off x="1219200" y="3276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2133600" y="1295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inputs </a:t>
            </a:r>
          </a:p>
        </p:txBody>
      </p:sp>
      <p:sp>
        <p:nvSpPr>
          <p:cNvPr id="71689" name="Line 7"/>
          <p:cNvSpPr>
            <a:spLocks noChangeShapeType="1"/>
          </p:cNvSpPr>
          <p:nvPr/>
        </p:nvSpPr>
        <p:spPr bwMode="auto">
          <a:xfrm>
            <a:off x="3429000" y="15240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Text Box 8"/>
          <p:cNvSpPr txBox="1">
            <a:spLocks noChangeArrowheads="1"/>
          </p:cNvSpPr>
          <p:nvPr/>
        </p:nvSpPr>
        <p:spPr bwMode="auto">
          <a:xfrm>
            <a:off x="1981200" y="1828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71691" name="Text Box 9"/>
          <p:cNvSpPr txBox="1">
            <a:spLocks noChangeArrowheads="1"/>
          </p:cNvSpPr>
          <p:nvPr/>
        </p:nvSpPr>
        <p:spPr bwMode="auto">
          <a:xfrm>
            <a:off x="2438400" y="2276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71692" name="Text Box 10"/>
          <p:cNvSpPr txBox="1">
            <a:spLocks noChangeArrowheads="1"/>
          </p:cNvSpPr>
          <p:nvPr/>
        </p:nvSpPr>
        <p:spPr bwMode="auto">
          <a:xfrm>
            <a:off x="2895600" y="27336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71693" name="Text Box 11"/>
          <p:cNvSpPr txBox="1">
            <a:spLocks noChangeArrowheads="1"/>
          </p:cNvSpPr>
          <p:nvPr/>
        </p:nvSpPr>
        <p:spPr bwMode="auto">
          <a:xfrm>
            <a:off x="3352800" y="31908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71694" name="Text Box 12"/>
          <p:cNvSpPr txBox="1">
            <a:spLocks noChangeArrowheads="1"/>
          </p:cNvSpPr>
          <p:nvPr/>
        </p:nvSpPr>
        <p:spPr bwMode="auto">
          <a:xfrm>
            <a:off x="3810000" y="36480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71695" name="Text Box 13"/>
          <p:cNvSpPr txBox="1">
            <a:spLocks noChangeArrowheads="1"/>
          </p:cNvSpPr>
          <p:nvPr/>
        </p:nvSpPr>
        <p:spPr bwMode="auto">
          <a:xfrm>
            <a:off x="4267200" y="41052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71696" name="Text Box 14"/>
          <p:cNvSpPr txBox="1">
            <a:spLocks noChangeArrowheads="1"/>
          </p:cNvSpPr>
          <p:nvPr/>
        </p:nvSpPr>
        <p:spPr bwMode="auto">
          <a:xfrm>
            <a:off x="4724400" y="4562475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71697" name="Text Box 15"/>
          <p:cNvSpPr txBox="1">
            <a:spLocks noChangeArrowheads="1"/>
          </p:cNvSpPr>
          <p:nvPr/>
        </p:nvSpPr>
        <p:spPr bwMode="auto">
          <a:xfrm>
            <a:off x="2438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71698" name="Text Box 16"/>
          <p:cNvSpPr txBox="1">
            <a:spLocks noChangeArrowheads="1"/>
          </p:cNvSpPr>
          <p:nvPr/>
        </p:nvSpPr>
        <p:spPr bwMode="auto">
          <a:xfrm>
            <a:off x="28956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71699" name="Text Box 17"/>
          <p:cNvSpPr txBox="1">
            <a:spLocks noChangeArrowheads="1"/>
          </p:cNvSpPr>
          <p:nvPr/>
        </p:nvSpPr>
        <p:spPr bwMode="auto">
          <a:xfrm>
            <a:off x="33528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71700" name="Text Box 18"/>
          <p:cNvSpPr txBox="1">
            <a:spLocks noChangeArrowheads="1"/>
          </p:cNvSpPr>
          <p:nvPr/>
        </p:nvSpPr>
        <p:spPr bwMode="auto">
          <a:xfrm>
            <a:off x="38100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71701" name="Text Box 19"/>
          <p:cNvSpPr txBox="1">
            <a:spLocks noChangeArrowheads="1"/>
          </p:cNvSpPr>
          <p:nvPr/>
        </p:nvSpPr>
        <p:spPr bwMode="auto">
          <a:xfrm>
            <a:off x="4267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71702" name="Text Box 20"/>
          <p:cNvSpPr txBox="1">
            <a:spLocks noChangeArrowheads="1"/>
          </p:cNvSpPr>
          <p:nvPr/>
        </p:nvSpPr>
        <p:spPr bwMode="auto">
          <a:xfrm>
            <a:off x="19812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</a:t>
            </a:r>
          </a:p>
        </p:txBody>
      </p:sp>
      <p:sp>
        <p:nvSpPr>
          <p:cNvPr id="71703" name="Text Box 21"/>
          <p:cNvSpPr txBox="1">
            <a:spLocks noChangeArrowheads="1"/>
          </p:cNvSpPr>
          <p:nvPr/>
        </p:nvSpPr>
        <p:spPr bwMode="auto">
          <a:xfrm>
            <a:off x="4724400" y="52578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71704" name="Text Box 22"/>
          <p:cNvSpPr txBox="1">
            <a:spLocks noChangeArrowheads="1"/>
          </p:cNvSpPr>
          <p:nvPr/>
        </p:nvSpPr>
        <p:spPr bwMode="auto">
          <a:xfrm>
            <a:off x="1219200" y="5257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 :</a:t>
            </a:r>
          </a:p>
        </p:txBody>
      </p:sp>
      <p:sp>
        <p:nvSpPr>
          <p:cNvPr id="1044503" name="Text Box 23"/>
          <p:cNvSpPr txBox="1">
            <a:spLocks noChangeArrowheads="1"/>
          </p:cNvSpPr>
          <p:nvPr/>
        </p:nvSpPr>
        <p:spPr bwMode="auto">
          <a:xfrm>
            <a:off x="4267200" y="2286000"/>
            <a:ext cx="457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44504" name="Text Box 24"/>
          <p:cNvSpPr txBox="1">
            <a:spLocks noChangeArrowheads="1"/>
          </p:cNvSpPr>
          <p:nvPr/>
        </p:nvSpPr>
        <p:spPr bwMode="auto">
          <a:xfrm>
            <a:off x="5562600" y="1143000"/>
            <a:ext cx="3352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box   (M, x): does M </a:t>
            </a:r>
            <a:r>
              <a:rPr lang="en-US" altLang="en-US" sz="2400">
                <a:solidFill>
                  <a:srgbClr val="FF0000"/>
                </a:solidFill>
              </a:rPr>
              <a:t>accept x in time f(n)? </a:t>
            </a:r>
          </a:p>
        </p:txBody>
      </p:sp>
      <p:cxnSp>
        <p:nvCxnSpPr>
          <p:cNvPr id="1044505" name="AutoShape 25"/>
          <p:cNvCxnSpPr>
            <a:cxnSpLocks noChangeShapeType="1"/>
            <a:stCxn id="1044504" idx="1"/>
            <a:endCxn id="1044503" idx="0"/>
          </p:cNvCxnSpPr>
          <p:nvPr/>
        </p:nvCxnSpPr>
        <p:spPr bwMode="auto">
          <a:xfrm rot="10800000" flipV="1">
            <a:off x="4495800" y="1554163"/>
            <a:ext cx="1066800" cy="73183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506" name="Rectangle 26"/>
          <p:cNvSpPr>
            <a:spLocks noChangeArrowheads="1"/>
          </p:cNvSpPr>
          <p:nvPr/>
        </p:nvSpPr>
        <p:spPr bwMode="auto">
          <a:xfrm>
            <a:off x="5410200" y="2362200"/>
            <a:ext cx="3505200" cy="3517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 TM </a:t>
            </a:r>
            <a:r>
              <a:rPr lang="en-US" altLang="en-US" sz="2800">
                <a:solidFill>
                  <a:srgbClr val="FF0000"/>
                </a:solidFill>
              </a:rPr>
              <a:t>SIM</a:t>
            </a:r>
            <a:r>
              <a:rPr lang="en-US" altLang="en-US" sz="2800"/>
              <a:t> tells us yes/no for each box </a:t>
            </a:r>
            <a:r>
              <a:rPr lang="en-US" altLang="en-US" sz="2800" b="1"/>
              <a:t>in time g(n)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rows include all of </a:t>
            </a:r>
            <a:r>
              <a:rPr lang="en-US" altLang="en-US" sz="2800" b="1"/>
              <a:t>TIME(f(n))</a:t>
            </a:r>
            <a:r>
              <a:rPr lang="en-US" altLang="en-US" sz="280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construct TM D </a:t>
            </a:r>
            <a:r>
              <a:rPr lang="en-US" altLang="en-US" sz="2800">
                <a:sym typeface="Symbol" charset="2"/>
              </a:rPr>
              <a:t>running in time g(2n) </a:t>
            </a:r>
            <a:r>
              <a:rPr lang="en-US" altLang="en-US" sz="2800"/>
              <a:t>that is not in table</a:t>
            </a:r>
          </a:p>
        </p:txBody>
      </p:sp>
    </p:spTree>
    <p:extLst>
      <p:ext uri="{BB962C8B-B14F-4D97-AF65-F5344CB8AC3E}">
        <p14:creationId xmlns:p14="http://schemas.microsoft.com/office/powerpoint/2010/main" val="8399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3" grpId="0" animBg="1"/>
      <p:bldP spid="1044504" grpId="0"/>
      <p:bldP spid="10445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Proof of Time Hierarchy Theorem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ym typeface="Euclid Math Two" charset="0"/>
              </a:rPr>
              <a:t>Proof: </a:t>
            </a:r>
          </a:p>
          <a:p>
            <a:pPr lvl="1"/>
            <a:r>
              <a:rPr lang="en-US" altLang="en-US">
                <a:sym typeface="Euclid Math Two" charset="0"/>
              </a:rPr>
              <a:t>SIM is TM deciding language</a:t>
            </a:r>
          </a:p>
          <a:p>
            <a:pPr algn="ctr">
              <a:buFontTx/>
              <a:buNone/>
            </a:pPr>
            <a:r>
              <a:rPr lang="en-US" altLang="en-US" sz="2400">
                <a:sym typeface="Euclid Math Two" charset="0"/>
              </a:rPr>
              <a:t>	</a:t>
            </a:r>
            <a:r>
              <a:rPr lang="en-US" altLang="en-US" sz="2400">
                <a:solidFill>
                  <a:schemeClr val="accent2"/>
                </a:solidFill>
                <a:sym typeface="Euclid Math Two" charset="0"/>
              </a:rPr>
              <a:t>{ &lt;M, x&gt; : M accepts x in ≤ f(|x|) steps }</a:t>
            </a:r>
          </a:p>
          <a:p>
            <a:pPr lvl="1"/>
            <a:r>
              <a:rPr lang="en-US" altLang="en-US">
                <a:sym typeface="Euclid Math Two" charset="0"/>
              </a:rPr>
              <a:t>Claim: SIM runs in time g(n) = f(n)</a:t>
            </a:r>
            <a:r>
              <a:rPr lang="en-US" altLang="en-US" baseline="30000">
                <a:sym typeface="Euclid Math Two" charset="0"/>
              </a:rPr>
              <a:t>3</a:t>
            </a:r>
            <a:r>
              <a:rPr lang="en-US" altLang="en-US">
                <a:sym typeface="Euclid Math Two" charset="0"/>
              </a:rPr>
              <a:t>.</a:t>
            </a:r>
          </a:p>
          <a:p>
            <a:pPr lvl="1"/>
            <a:r>
              <a:rPr lang="en-US" altLang="en-US">
                <a:sym typeface="Euclid Math Two" charset="0"/>
              </a:rPr>
              <a:t>define new TM </a:t>
            </a:r>
            <a:r>
              <a:rPr lang="en-US" altLang="en-US"/>
              <a:t>D: on input &lt;M&gt;</a:t>
            </a:r>
          </a:p>
          <a:p>
            <a:pPr lvl="2"/>
            <a:r>
              <a:rPr lang="en-US" altLang="en-US" sz="2800"/>
              <a:t>if SIM accepts &lt;M, &lt;M&gt;&gt;, reject</a:t>
            </a:r>
          </a:p>
          <a:p>
            <a:pPr lvl="2"/>
            <a:r>
              <a:rPr lang="en-US" altLang="en-US" sz="2800"/>
              <a:t>if SIM rejects &lt;M, &lt;M&gt;&gt;, accept</a:t>
            </a:r>
          </a:p>
          <a:p>
            <a:pPr lvl="1"/>
            <a:r>
              <a:rPr lang="en-US" altLang="en-US"/>
              <a:t>D runs in time g(2n) </a:t>
            </a:r>
          </a:p>
        </p:txBody>
      </p:sp>
    </p:spTree>
    <p:extLst>
      <p:ext uri="{BB962C8B-B14F-4D97-AF65-F5344CB8AC3E}">
        <p14:creationId xmlns:p14="http://schemas.microsoft.com/office/powerpoint/2010/main" val="199089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Proof of Time Hierarchy Theorem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ym typeface="Euclid Math Two" charset="0"/>
              </a:rPr>
              <a:t>Proof (continued):</a:t>
            </a:r>
            <a:endParaRPr lang="en-US" altLang="en-US"/>
          </a:p>
          <a:p>
            <a:pPr lvl="1"/>
            <a:r>
              <a:rPr lang="en-US" altLang="en-US"/>
              <a:t>suppose M in </a:t>
            </a:r>
            <a:r>
              <a:rPr lang="en-US" altLang="en-US" b="1"/>
              <a:t>TIME(f(n))</a:t>
            </a:r>
            <a:r>
              <a:rPr lang="en-US" altLang="en-US"/>
              <a:t> decides L(D) </a:t>
            </a:r>
            <a:endParaRPr lang="en-US" altLang="en-US" b="1"/>
          </a:p>
          <a:p>
            <a:pPr lvl="2"/>
            <a:r>
              <a:rPr lang="en-US" altLang="en-US" sz="2800"/>
              <a:t>M(&lt;M&gt;) = SIM(&lt;M, &lt;M&gt;&gt;) ≠ D(&lt;M&gt;)</a:t>
            </a:r>
            <a:endParaRPr lang="en-US" altLang="en-US" sz="3200"/>
          </a:p>
          <a:p>
            <a:pPr lvl="2"/>
            <a:r>
              <a:rPr lang="en-US" altLang="en-US" sz="2800"/>
              <a:t>but M(&lt;M&gt;) = D(&lt;M&gt;)</a:t>
            </a:r>
          </a:p>
          <a:p>
            <a:pPr lvl="1"/>
            <a:r>
              <a:rPr lang="en-US" altLang="en-US"/>
              <a:t>contradiction.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111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Proof of Time Hierarchy Theorem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altLang="en-US">
                <a:sym typeface="Euclid Math Two" charset="0"/>
              </a:rPr>
              <a:t>Claim: there is a TM SIM that decides </a:t>
            </a:r>
          </a:p>
          <a:p>
            <a:pPr algn="ctr">
              <a:buFontTx/>
              <a:buNone/>
            </a:pPr>
            <a:r>
              <a:rPr lang="en-US" altLang="en-US" sz="2800">
                <a:sym typeface="Euclid Math Two" charset="0"/>
              </a:rPr>
              <a:t>	</a:t>
            </a:r>
            <a:r>
              <a:rPr lang="en-US" altLang="en-US" sz="2800">
                <a:solidFill>
                  <a:schemeClr val="accent2"/>
                </a:solidFill>
                <a:sym typeface="Euclid Math Two" charset="0"/>
              </a:rPr>
              <a:t>{&lt;M, x&gt; : M accepts x in ≤ f(|x|) steps}</a:t>
            </a:r>
          </a:p>
          <a:p>
            <a:pPr>
              <a:buFontTx/>
              <a:buNone/>
            </a:pPr>
            <a:r>
              <a:rPr lang="en-US" altLang="en-US">
                <a:sym typeface="Euclid Math Two" charset="0"/>
              </a:rPr>
              <a:t>	and runs in time g(n) = f(n)</a:t>
            </a:r>
            <a:r>
              <a:rPr lang="en-US" altLang="en-US" baseline="30000">
                <a:sym typeface="Euclid Math Two" charset="0"/>
              </a:rPr>
              <a:t>3</a:t>
            </a:r>
            <a:r>
              <a:rPr lang="en-US" altLang="en-US">
                <a:sym typeface="Euclid Math Two" charset="0"/>
              </a:rPr>
              <a:t>.</a:t>
            </a:r>
          </a:p>
          <a:p>
            <a:r>
              <a:rPr lang="en-US" altLang="en-US">
                <a:sym typeface="Euclid Math Two" charset="0"/>
              </a:rPr>
              <a:t>Proof sketch: SIM has 4 work tapes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sym typeface="Euclid Math Two" charset="0"/>
              </a:rPr>
              <a:t>contents and “virtual head” positions for M’s tapes 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sym typeface="Euclid Math Two" charset="0"/>
              </a:rPr>
              <a:t>M’s transition function and state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sym typeface="Euclid Math Two" charset="0"/>
              </a:rPr>
              <a:t>f(|x|) “+”s used as a clock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  <a:sym typeface="Euclid Math Two" charset="0"/>
              </a:rPr>
              <a:t>scratch space</a:t>
            </a:r>
          </a:p>
        </p:txBody>
      </p:sp>
    </p:spTree>
    <p:extLst>
      <p:ext uri="{BB962C8B-B14F-4D97-AF65-F5344CB8AC3E}">
        <p14:creationId xmlns:p14="http://schemas.microsoft.com/office/powerpoint/2010/main" val="121934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14, 2024</a:t>
            </a:r>
          </a:p>
        </p:txBody>
      </p:sp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18</a:t>
            </a:r>
            <a:endParaRPr lang="en-US" altLang="en-US" sz="140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Proof of Time Hierarchy Theorem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sym typeface="Euclid Math Two" charset="0"/>
              </a:rPr>
              <a:t>Proof sketch (continued): 4 work tapes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Euclid Math Two" charset="0"/>
              </a:rPr>
              <a:t>contents and “virtual head” positions for M’s tapes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Euclid Math Two" charset="0"/>
              </a:rPr>
              <a:t>M’s transition function and state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Euclid Math Two" charset="0"/>
              </a:rPr>
              <a:t>f(|x|) “+”s used as a clock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Euclid Math Two" charset="0"/>
              </a:rPr>
              <a:t>scratch space</a:t>
            </a:r>
            <a:endParaRPr lang="en-US" altLang="en-US" sz="2000">
              <a:solidFill>
                <a:schemeClr val="accent2"/>
              </a:solidFill>
              <a:sym typeface="Euclid Math Two" charset="0"/>
            </a:endParaRPr>
          </a:p>
          <a:p>
            <a:pPr lvl="1"/>
            <a:r>
              <a:rPr lang="en-US" altLang="en-US">
                <a:sym typeface="Euclid Math Two" charset="0"/>
              </a:rPr>
              <a:t>initialize tapes</a:t>
            </a:r>
          </a:p>
          <a:p>
            <a:pPr lvl="1"/>
            <a:r>
              <a:rPr lang="en-US" altLang="en-US">
                <a:sym typeface="Euclid Math Two" charset="0"/>
              </a:rPr>
              <a:t>simulate step of M, advance head on tape 3; repeat.</a:t>
            </a:r>
          </a:p>
          <a:p>
            <a:pPr lvl="1"/>
            <a:r>
              <a:rPr lang="en-US" altLang="en-US">
                <a:sym typeface="Euclid Math Two" charset="0"/>
              </a:rPr>
              <a:t>can check running time is as claimed.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5044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12502</TotalTime>
  <Words>2141</Words>
  <Application>Microsoft Macintosh PowerPoint</Application>
  <PresentationFormat>On-screen Show (4:3)</PresentationFormat>
  <Paragraphs>341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Euclid Math Two</vt:lpstr>
      <vt:lpstr>Lucida Calligraphy</vt:lpstr>
      <vt:lpstr>Symbol</vt:lpstr>
      <vt:lpstr>Default Design</vt:lpstr>
      <vt:lpstr>CS21  Decidability and Tractability</vt:lpstr>
      <vt:lpstr>Time Hierarchy Theorem</vt:lpstr>
      <vt:lpstr>Time Hierarchy Theorem</vt:lpstr>
      <vt:lpstr>Recall proof for Halting Problem</vt:lpstr>
      <vt:lpstr>Proof of Time Hierarchy Theorem</vt:lpstr>
      <vt:lpstr>Proof of Time Hierarchy Theorem</vt:lpstr>
      <vt:lpstr>Proof of Time Hierarchy Theorem</vt:lpstr>
      <vt:lpstr>Proof of Time Hierarchy Theorem</vt:lpstr>
      <vt:lpstr>Proof of Time Hierarchy Theorem</vt:lpstr>
      <vt:lpstr>So far…</vt:lpstr>
      <vt:lpstr>Poly-time reductions</vt:lpstr>
      <vt:lpstr>Poly-time reductions</vt:lpstr>
      <vt:lpstr>Poly-time reductions</vt:lpstr>
      <vt:lpstr>Poly-time reductions</vt:lpstr>
      <vt:lpstr>Example</vt:lpstr>
      <vt:lpstr>Hardness and completeness</vt:lpstr>
      <vt:lpstr>Hardness and completeness</vt:lpstr>
      <vt:lpstr>Hardness and completeness</vt:lpstr>
      <vt:lpstr>An EXP-complete problem</vt:lpstr>
      <vt:lpstr>An EXP-complete problem</vt:lpstr>
      <vt:lpstr>An EXP-complete problem</vt:lpstr>
      <vt:lpstr>An EXP-complete problem</vt:lpstr>
      <vt:lpstr>An EXP-complete problem</vt:lpstr>
      <vt:lpstr>An EXP-complete problem</vt:lpstr>
      <vt:lpstr>Back to 3SAT</vt:lpstr>
      <vt:lpstr>Back to 3SAT</vt:lpstr>
      <vt:lpstr>Nondeterministic TMs</vt:lpstr>
      <vt:lpstr>Nondeterministic TMs</vt:lpstr>
      <vt:lpstr>The class NP</vt:lpstr>
      <vt:lpstr>NP in relation to P and EXP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116</cp:revision>
  <cp:lastPrinted>2023-01-14T19:48:44Z</cp:lastPrinted>
  <dcterms:created xsi:type="dcterms:W3CDTF">2003-12-29T17:56:05Z</dcterms:created>
  <dcterms:modified xsi:type="dcterms:W3CDTF">2024-02-15T03:09:10Z</dcterms:modified>
</cp:coreProperties>
</file>