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668" r:id="rId3"/>
    <p:sldId id="672" r:id="rId4"/>
    <p:sldId id="673" r:id="rId5"/>
    <p:sldId id="674" r:id="rId6"/>
    <p:sldId id="675" r:id="rId7"/>
    <p:sldId id="676" r:id="rId8"/>
    <p:sldId id="677" r:id="rId9"/>
    <p:sldId id="678" r:id="rId10"/>
    <p:sldId id="681" r:id="rId11"/>
    <p:sldId id="682" r:id="rId12"/>
    <p:sldId id="683" r:id="rId13"/>
    <p:sldId id="684" r:id="rId14"/>
    <p:sldId id="685" r:id="rId15"/>
    <p:sldId id="686" r:id="rId16"/>
    <p:sldId id="687" r:id="rId17"/>
    <p:sldId id="688" r:id="rId18"/>
    <p:sldId id="689" r:id="rId19"/>
    <p:sldId id="690" r:id="rId20"/>
    <p:sldId id="691" r:id="rId21"/>
    <p:sldId id="692" r:id="rId22"/>
    <p:sldId id="693" r:id="rId23"/>
    <p:sldId id="694" r:id="rId24"/>
    <p:sldId id="695" r:id="rId25"/>
    <p:sldId id="696" r:id="rId26"/>
    <p:sldId id="697" r:id="rId27"/>
    <p:sldId id="698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877"/>
    <p:restoredTop sz="94156"/>
  </p:normalViewPr>
  <p:slideViewPr>
    <p:cSldViewPr>
      <p:cViewPr varScale="1">
        <p:scale>
          <a:sx n="113" d="100"/>
          <a:sy n="113" d="100"/>
        </p:scale>
        <p:origin x="75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A9D3BA0-C430-C04C-A731-59F63EA3477F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29833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E8AE6AE-7EA8-204B-9219-4F268245FD15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00854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D08A92A-82AE-2B40-BCB6-D4AEAD82F68D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20055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4B9BD924-3C1B-AE49-8305-13E2424E137A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59584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AEFEF2DA-57E0-EE4E-9403-B85EE5D954B6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0820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022803F5-5436-0746-8F5C-C4A9709D77F6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011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699EDFC9-831C-144D-8FB7-468DECE25535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41182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596D2F9E-9254-B84C-8079-782A68F31F2F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41937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B6A95C10-5B5F-574E-A3FC-1CB4C8330C09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54265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62751848-9763-2C46-91BA-13FEE2645D13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8962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DE0226E5-FFFC-7143-9693-76747E4176C5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7960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14E7BACC-5CD7-C74A-A40C-26C197551ADB}" type="slidenum">
              <a:rPr lang="en-US" altLang="en-US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29584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C20BE1C6-5200-014B-A96D-04007B5D6517}" type="slidenum">
              <a:rPr lang="en-US" altLang="en-US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9016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E5DD91CA-0BBC-8841-B16F-3C81BB7788A0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8928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3CB12B2-3DC6-D344-9E99-2A9A010AE0FC}" type="slidenum">
              <a:rPr lang="en-US" altLang="en-US"/>
              <a:pPr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1644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F3769DA2-7BB3-2C41-9270-AAA973AAF1D2}" type="slidenum">
              <a:rPr lang="en-US" altLang="en-US"/>
              <a:pPr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06084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BB8D37CF-B88E-DA42-8D17-AA04D1C77FEA}" type="slidenum">
              <a:rPr lang="en-US" altLang="en-US"/>
              <a:pPr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14884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E16448A2-673F-4B48-95EF-7C84D599D59B}" type="slidenum">
              <a:rPr lang="en-US" altLang="en-US"/>
              <a:pPr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35933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59726F00-7063-B74E-82E2-4AECD299D43A}" type="slidenum">
              <a:rPr lang="en-US" altLang="en-US"/>
              <a:pPr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0510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15D4BB88-1B8A-3740-956B-BA514AD7BC84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3779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92B8458D-3D56-A44A-AFC5-05B8F05324B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80000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228D819B-933E-914B-A469-D8FF71D872B7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3629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E47A7ABB-A12C-1E4A-879D-8AB9FCE2F40A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33049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4A55BB0-8A81-9246-90AD-DDCF1A0EEAAA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4664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AD503423-3D34-F540-A300-932FE916F792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0419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63164B70-B3A5-DC45-BFDD-A0933F9C2E9D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622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18,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CB819-88D6-A241-8258-4965769F71E1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12822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18,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173B4-CAF0-3243-80EA-72BCFA7DF672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54996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18,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3E02A-A165-BC46-86BD-57843E9A5504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72795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18,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0B7BA-5A0A-D24D-B0A4-B70E5C46B81E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53125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18,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F887E-3D1C-1F45-9D12-0894CB6F2AF8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91898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18,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461DE-D61B-E24E-A19F-6CF34A359ADC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06430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18, 2025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DFD98-247D-704B-94EB-014F79B43ADA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818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18, 2025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A50AF-871F-814E-ACF9-D793A98C1D6E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02457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18, 2025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4A66F-E8B1-7141-9124-39D0EEC8DB88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0501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18,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AF7AC-9A66-F94E-9D2F-4EFABC121DD2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111698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18,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BAFB2-97A3-EF48-B22E-BE338A34BF35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02292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r>
              <a:rPr lang="en-US"/>
              <a:t>February 18, 2025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en-US"/>
              <a:t>CS21 Lecture 18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C52198E-CBD3-D145-B50E-F4F879690DEA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524" name="Rectangle 15523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staircase with chalkboard on the wall&#10;&#10;Description automatically generated">
            <a:extLst>
              <a:ext uri="{FF2B5EF4-FFF2-40B4-BE49-F238E27FC236}">
                <a16:creationId xmlns:a16="http://schemas.microsoft.com/office/drawing/2014/main" id="{344AA0B8-8EDA-5C5E-0823-67B6CEA6BB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5438"/>
          <a:stretch/>
        </p:blipFill>
        <p:spPr>
          <a:xfrm>
            <a:off x="1891768" y="10"/>
            <a:ext cx="7252232" cy="6857990"/>
          </a:xfrm>
          <a:prstGeom prst="rect">
            <a:avLst/>
          </a:prstGeom>
        </p:spPr>
      </p:pic>
      <p:sp>
        <p:nvSpPr>
          <p:cNvPr id="15526" name="Rectangle 15525">
            <a:extLst>
              <a:ext uri="{FF2B5EF4-FFF2-40B4-BE49-F238E27FC236}">
                <a16:creationId xmlns:a16="http://schemas.microsoft.com/office/drawing/2014/main" id="{178FB36B-5BFE-42CA-BC60-1115E0D9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30023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171" y="743447"/>
            <a:ext cx="2980038" cy="3692028"/>
          </a:xfrm>
          <a:noFill/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4200"/>
              <a:t>CS21 </a:t>
            </a:r>
            <a:br>
              <a:rPr lang="en-US" altLang="en-US" sz="4200"/>
            </a:br>
            <a:r>
              <a:rPr lang="en-US" altLang="en-US" sz="4200"/>
              <a:t>Decidability and Tractability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4171" y="4629234"/>
            <a:ext cx="2980040" cy="1485319"/>
          </a:xfrm>
          <a:noFill/>
        </p:spPr>
        <p:txBody>
          <a:bodyPr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altLang="en-US" sz="3000" dirty="0"/>
              <a:t>Lecture 18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en-US" sz="3000" dirty="0"/>
              <a:t>February 19, 2025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18, 2025</a:t>
            </a:r>
          </a:p>
        </p:txBody>
      </p:sp>
      <p:sp>
        <p:nvSpPr>
          <p:cNvPr id="573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400"/>
              <a:t>CS21 Lecture 18</a:t>
            </a:r>
            <a:endParaRPr lang="en-US" altLang="en-US" sz="1400"/>
          </a:p>
        </p:txBody>
      </p:sp>
      <p:sp>
        <p:nvSpPr>
          <p:cNvPr id="573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084082E-F725-9140-95E6-178A3C28201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Another puzzle</a:t>
            </a:r>
          </a:p>
        </p:txBody>
      </p:sp>
      <p:sp>
        <p:nvSpPr>
          <p:cNvPr id="103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Find an efficient algorithm to solve the following problem.</a:t>
            </a:r>
          </a:p>
          <a:p>
            <a:r>
              <a:rPr lang="en-US" altLang="en-US"/>
              <a:t>Input: sequence of </a:t>
            </a:r>
            <a:r>
              <a:rPr lang="en-US" altLang="en-US" i="1"/>
              <a:t>triples</a:t>
            </a:r>
            <a:r>
              <a:rPr lang="en-US" altLang="en-US"/>
              <a:t> of symbols</a:t>
            </a:r>
          </a:p>
          <a:p>
            <a:pPr algn="ctr">
              <a:buFontTx/>
              <a:buNone/>
            </a:pPr>
            <a:r>
              <a:rPr lang="en-US" altLang="en-US"/>
              <a:t>e.g. </a:t>
            </a:r>
            <a:r>
              <a:rPr lang="en-US" altLang="en-US">
                <a:solidFill>
                  <a:schemeClr val="accent2"/>
                </a:solidFill>
              </a:rPr>
              <a:t>(</a:t>
            </a:r>
            <a:r>
              <a:rPr lang="en-US" altLang="en-US">
                <a:solidFill>
                  <a:srgbClr val="FF0000"/>
                </a:solidFill>
              </a:rPr>
              <a:t>A</a:t>
            </a:r>
            <a:r>
              <a:rPr lang="en-US" altLang="en-US">
                <a:solidFill>
                  <a:schemeClr val="accent2"/>
                </a:solidFill>
              </a:rPr>
              <a:t>, b, C), (E, </a:t>
            </a:r>
            <a:r>
              <a:rPr lang="en-US" altLang="en-US">
                <a:solidFill>
                  <a:srgbClr val="FF0000"/>
                </a:solidFill>
              </a:rPr>
              <a:t>D</a:t>
            </a:r>
            <a:r>
              <a:rPr lang="en-US" altLang="en-US">
                <a:solidFill>
                  <a:schemeClr val="accent2"/>
                </a:solidFill>
              </a:rPr>
              <a:t>, b), (d, A, </a:t>
            </a:r>
            <a:r>
              <a:rPr lang="en-US" altLang="en-US">
                <a:solidFill>
                  <a:srgbClr val="FF0000"/>
                </a:solidFill>
              </a:rPr>
              <a:t>C</a:t>
            </a:r>
            <a:r>
              <a:rPr lang="en-US" altLang="en-US">
                <a:solidFill>
                  <a:schemeClr val="accent2"/>
                </a:solidFill>
              </a:rPr>
              <a:t>), (c, </a:t>
            </a:r>
            <a:r>
              <a:rPr lang="en-US" altLang="en-US">
                <a:solidFill>
                  <a:srgbClr val="FF0000"/>
                </a:solidFill>
              </a:rPr>
              <a:t>b</a:t>
            </a:r>
            <a:r>
              <a:rPr lang="en-US" altLang="en-US">
                <a:solidFill>
                  <a:schemeClr val="accent2"/>
                </a:solidFill>
              </a:rPr>
              <a:t>, a)</a:t>
            </a:r>
          </a:p>
          <a:p>
            <a:r>
              <a:rPr lang="en-US" altLang="en-US"/>
              <a:t>Goal: determine if it is possible to circle at least one symbol in each </a:t>
            </a:r>
            <a:r>
              <a:rPr lang="en-US" altLang="en-US" i="1"/>
              <a:t>triple</a:t>
            </a:r>
            <a:r>
              <a:rPr lang="en-US" altLang="en-US"/>
              <a:t> without circling upper and lower case of same symbol.</a:t>
            </a:r>
          </a:p>
        </p:txBody>
      </p:sp>
    </p:spTree>
    <p:extLst>
      <p:ext uri="{BB962C8B-B14F-4D97-AF65-F5344CB8AC3E}">
        <p14:creationId xmlns:p14="http://schemas.microsoft.com/office/powerpoint/2010/main" val="727105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18, 2025</a:t>
            </a:r>
          </a:p>
        </p:txBody>
      </p:sp>
      <p:sp>
        <p:nvSpPr>
          <p:cNvPr id="593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400"/>
              <a:t>CS21 Lecture 18</a:t>
            </a:r>
            <a:endParaRPr lang="en-US" altLang="en-US" sz="1400"/>
          </a:p>
        </p:txBody>
      </p:sp>
      <p:sp>
        <p:nvSpPr>
          <p:cNvPr id="593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DB079E9-40FA-1646-B39C-380A79F1D77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3SAT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219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600200"/>
                <a:ext cx="8229600" cy="4724400"/>
              </a:xfrm>
            </p:spPr>
            <p:txBody>
              <a:bodyPr/>
              <a:lstStyle/>
              <a:p>
                <a:r>
                  <a:rPr lang="en-US" altLang="en-US" dirty="0"/>
                  <a:t>This is a disguised version of the language</a:t>
                </a:r>
              </a:p>
              <a:p>
                <a:pPr algn="ctr">
                  <a:buFontTx/>
                  <a:buNone/>
                </a:pPr>
                <a:r>
                  <a:rPr lang="en-US" altLang="en-US" dirty="0">
                    <a:solidFill>
                      <a:schemeClr val="accent2"/>
                    </a:solidFill>
                  </a:rPr>
                  <a:t>3SAT = {formulas in Conjunctive Normal Form with 3 literals per clause for which there exists a satisfying truth assignment}</a:t>
                </a:r>
              </a:p>
              <a:p>
                <a:pPr algn="ctr">
                  <a:buFontTx/>
                  <a:buNone/>
                </a:pPr>
                <a:r>
                  <a:rPr lang="en-US" altLang="en-US" dirty="0">
                    <a:solidFill>
                      <a:srgbClr val="FF0000"/>
                    </a:solidFill>
                  </a:rPr>
                  <a:t>e.g. (A, b, C), (E, D, b), (d, A, C), (c, b, a)</a:t>
                </a:r>
              </a:p>
              <a:p>
                <a:pPr algn="ctr">
                  <a:buFontTx/>
                  <a:buNone/>
                </a:pPr>
                <a:r>
                  <a:rPr lang="en-US" altLang="en-US" sz="2400" dirty="0">
                    <a:solidFill>
                      <a:srgbClr val="FF0000"/>
                    </a:solidFill>
                  </a:rPr>
                  <a:t>(x</a:t>
                </a:r>
                <a:r>
                  <a:rPr lang="en-US" altLang="en-US" sz="2400" baseline="-25000" dirty="0">
                    <a:solidFill>
                      <a:srgbClr val="FF0000"/>
                    </a:solidFill>
                  </a:rPr>
                  <a:t>1</a:t>
                </a:r>
                <a14:m>
                  <m:oMath xmlns:m="http://schemas.openxmlformats.org/officeDocument/2006/math">
                    <m:r>
                      <a:rPr lang="en-US" altLang="en-US" sz="2400" b="0" i="1" smtClean="0">
                        <a:solidFill>
                          <a:srgbClr val="FF0000"/>
                        </a:solidFill>
                        <a:latin typeface="Cambria Math" charset="0"/>
                      </a:rPr>
                      <m:t>∨¬</m:t>
                    </m:r>
                  </m:oMath>
                </a14:m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x</a:t>
                </a:r>
                <a:r>
                  <a:rPr lang="en-US" altLang="en-US" sz="2400" baseline="-25000" dirty="0">
                    <a:solidFill>
                      <a:srgbClr val="FF0000"/>
                    </a:solidFill>
                    <a:sym typeface="Symbol" charset="2"/>
                  </a:rPr>
                  <a:t>2</a:t>
                </a:r>
                <a14:m>
                  <m:oMath xmlns:m="http://schemas.openxmlformats.org/officeDocument/2006/math">
                    <m:r>
                      <a:rPr lang="en-US" altLang="en-US" sz="2400" b="0" i="1" dirty="0" smtClean="0">
                        <a:solidFill>
                          <a:srgbClr val="FF0000"/>
                        </a:solidFill>
                        <a:latin typeface="Cambria Math" charset="0"/>
                        <a:sym typeface="Symbol" charset="2"/>
                      </a:rPr>
                      <m:t>∨</m:t>
                    </m:r>
                  </m:oMath>
                </a14:m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x</a:t>
                </a:r>
                <a:r>
                  <a:rPr lang="en-US" altLang="en-US" sz="2400" baseline="-25000" dirty="0">
                    <a:solidFill>
                      <a:srgbClr val="FF0000"/>
                    </a:solidFill>
                    <a:sym typeface="Symbol" charset="2"/>
                  </a:rPr>
                  <a:t>3</a:t>
                </a:r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) </a:t>
                </a:r>
                <a14:m>
                  <m:oMath xmlns:m="http://schemas.openxmlformats.org/officeDocument/2006/math">
                    <m:r>
                      <a:rPr lang="en-US" altLang="en-US" sz="2400" b="0" i="1" smtClean="0">
                        <a:solidFill>
                          <a:srgbClr val="FF0000"/>
                        </a:solidFill>
                        <a:latin typeface="Cambria Math" charset="0"/>
                        <a:sym typeface="Symbol" charset="2"/>
                      </a:rPr>
                      <m:t>∧</m:t>
                    </m:r>
                  </m:oMath>
                </a14:m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( x</a:t>
                </a:r>
                <a:r>
                  <a:rPr lang="en-US" altLang="en-US" sz="2400" baseline="-25000" dirty="0">
                    <a:solidFill>
                      <a:srgbClr val="FF0000"/>
                    </a:solidFill>
                    <a:sym typeface="Symbol" charset="2"/>
                  </a:rPr>
                  <a:t>5</a:t>
                </a:r>
                <a14:m>
                  <m:oMath xmlns:m="http://schemas.openxmlformats.org/officeDocument/2006/math">
                    <m:r>
                      <a:rPr lang="en-US" altLang="en-US" sz="2400" b="0" i="1" smtClean="0">
                        <a:solidFill>
                          <a:srgbClr val="FF0000"/>
                        </a:solidFill>
                        <a:latin typeface="Cambria Math" charset="0"/>
                        <a:sym typeface="Symbol" charset="2"/>
                      </a:rPr>
                      <m:t>∨</m:t>
                    </m:r>
                  </m:oMath>
                </a14:m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x</a:t>
                </a:r>
                <a:r>
                  <a:rPr lang="en-US" altLang="en-US" sz="2400" baseline="-25000" dirty="0">
                    <a:solidFill>
                      <a:srgbClr val="FF0000"/>
                    </a:solidFill>
                    <a:sym typeface="Symbol" charset="2"/>
                  </a:rPr>
                  <a:t>4</a:t>
                </a:r>
                <a14:m>
                  <m:oMath xmlns:m="http://schemas.openxmlformats.org/officeDocument/2006/math">
                    <m:r>
                      <a:rPr lang="en-US" altLang="en-US" sz="2400" b="0" i="1" dirty="0" smtClean="0">
                        <a:solidFill>
                          <a:srgbClr val="FF0000"/>
                        </a:solidFill>
                        <a:latin typeface="Cambria Math" charset="0"/>
                        <a:sym typeface="Symbol" charset="2"/>
                      </a:rPr>
                      <m:t>∨¬</m:t>
                    </m:r>
                  </m:oMath>
                </a14:m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x</a:t>
                </a:r>
                <a:r>
                  <a:rPr lang="en-US" altLang="en-US" sz="2400" baseline="-25000" dirty="0">
                    <a:solidFill>
                      <a:srgbClr val="FF0000"/>
                    </a:solidFill>
                    <a:sym typeface="Symbol" charset="2"/>
                  </a:rPr>
                  <a:t>2</a:t>
                </a:r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)</a:t>
                </a:r>
                <a14:m>
                  <m:oMath xmlns:m="http://schemas.openxmlformats.org/officeDocument/2006/math">
                    <m:r>
                      <a:rPr lang="en-US" altLang="en-US" sz="2400" b="0" i="1" smtClean="0">
                        <a:solidFill>
                          <a:srgbClr val="FF0000"/>
                        </a:solidFill>
                        <a:latin typeface="Cambria Math" charset="0"/>
                        <a:sym typeface="Symbol" charset="2"/>
                      </a:rPr>
                      <m:t>∧</m:t>
                    </m:r>
                  </m:oMath>
                </a14:m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en-US" sz="2400" b="0" i="1" smtClean="0">
                        <a:solidFill>
                          <a:srgbClr val="FF0000"/>
                        </a:solidFill>
                        <a:latin typeface="Cambria Math" charset="0"/>
                        <a:sym typeface="Symbol" charset="2"/>
                      </a:rPr>
                      <m:t>¬</m:t>
                    </m:r>
                  </m:oMath>
                </a14:m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x</a:t>
                </a:r>
                <a:r>
                  <a:rPr lang="en-US" altLang="en-US" sz="2400" baseline="-25000" dirty="0">
                    <a:solidFill>
                      <a:srgbClr val="FF0000"/>
                    </a:solidFill>
                    <a:sym typeface="Symbol" charset="2"/>
                  </a:rPr>
                  <a:t>4</a:t>
                </a:r>
                <a14:m>
                  <m:oMath xmlns:m="http://schemas.openxmlformats.org/officeDocument/2006/math">
                    <m:r>
                      <a:rPr lang="en-US" altLang="en-US" sz="2400" b="0" i="1" dirty="0" smtClean="0">
                        <a:solidFill>
                          <a:srgbClr val="FF0000"/>
                        </a:solidFill>
                        <a:latin typeface="Cambria Math" charset="0"/>
                        <a:sym typeface="Symbol" charset="2"/>
                      </a:rPr>
                      <m:t>∨</m:t>
                    </m:r>
                  </m:oMath>
                </a14:m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x</a:t>
                </a:r>
                <a:r>
                  <a:rPr lang="en-US" altLang="en-US" sz="2400" baseline="-25000" dirty="0">
                    <a:solidFill>
                      <a:srgbClr val="FF0000"/>
                    </a:solidFill>
                    <a:sym typeface="Symbol" charset="2"/>
                  </a:rPr>
                  <a:t>1</a:t>
                </a:r>
                <a14:m>
                  <m:oMath xmlns:m="http://schemas.openxmlformats.org/officeDocument/2006/math">
                    <m:r>
                      <a:rPr lang="en-US" altLang="en-US" sz="2400" b="0" i="1" dirty="0" smtClean="0">
                        <a:solidFill>
                          <a:srgbClr val="FF0000"/>
                        </a:solidFill>
                        <a:latin typeface="Cambria Math" charset="0"/>
                        <a:sym typeface="Symbol" charset="2"/>
                      </a:rPr>
                      <m:t>∨</m:t>
                    </m:r>
                  </m:oMath>
                </a14:m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x</a:t>
                </a:r>
                <a:r>
                  <a:rPr lang="en-US" altLang="en-US" sz="2400" baseline="-25000" dirty="0">
                    <a:solidFill>
                      <a:srgbClr val="FF0000"/>
                    </a:solidFill>
                    <a:sym typeface="Symbol" charset="2"/>
                  </a:rPr>
                  <a:t>3</a:t>
                </a:r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)</a:t>
                </a:r>
                <a14:m>
                  <m:oMath xmlns:m="http://schemas.openxmlformats.org/officeDocument/2006/math">
                    <m:r>
                      <a:rPr lang="en-US" altLang="en-US" sz="2400" b="0" i="1" smtClean="0">
                        <a:solidFill>
                          <a:srgbClr val="FF0000"/>
                        </a:solidFill>
                        <a:latin typeface="Cambria Math" charset="0"/>
                        <a:sym typeface="Symbol" charset="2"/>
                      </a:rPr>
                      <m:t>∧</m:t>
                    </m:r>
                  </m:oMath>
                </a14:m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en-US" sz="2400" b="0" i="1" smtClean="0">
                        <a:solidFill>
                          <a:srgbClr val="FF0000"/>
                        </a:solidFill>
                        <a:latin typeface="Cambria Math" charset="0"/>
                        <a:sym typeface="Symbol" charset="2"/>
                      </a:rPr>
                      <m:t>¬</m:t>
                    </m:r>
                  </m:oMath>
                </a14:m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x</a:t>
                </a:r>
                <a:r>
                  <a:rPr lang="en-US" altLang="en-US" sz="2400" baseline="-25000" dirty="0">
                    <a:solidFill>
                      <a:srgbClr val="FF0000"/>
                    </a:solidFill>
                    <a:sym typeface="Symbol" charset="2"/>
                  </a:rPr>
                  <a:t>3</a:t>
                </a:r>
                <a14:m>
                  <m:oMath xmlns:m="http://schemas.openxmlformats.org/officeDocument/2006/math">
                    <m:r>
                      <a:rPr lang="en-US" altLang="en-US" sz="2400" b="0" i="1" smtClean="0">
                        <a:solidFill>
                          <a:srgbClr val="FF0000"/>
                        </a:solidFill>
                        <a:latin typeface="Cambria Math" charset="0"/>
                        <a:sym typeface="Symbol" charset="2"/>
                      </a:rPr>
                      <m:t>∨¬</m:t>
                    </m:r>
                  </m:oMath>
                </a14:m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x</a:t>
                </a:r>
                <a:r>
                  <a:rPr lang="en-US" altLang="en-US" sz="2400" baseline="-25000" dirty="0">
                    <a:solidFill>
                      <a:srgbClr val="FF0000"/>
                    </a:solidFill>
                    <a:sym typeface="Symbol" charset="2"/>
                  </a:rPr>
                  <a:t>2 </a:t>
                </a:r>
                <a14:m>
                  <m:oMath xmlns:m="http://schemas.openxmlformats.org/officeDocument/2006/math">
                    <m:r>
                      <a:rPr lang="en-US" altLang="en-US" sz="2400" b="0" i="1" smtClean="0">
                        <a:solidFill>
                          <a:srgbClr val="FF0000"/>
                        </a:solidFill>
                        <a:latin typeface="Cambria Math" charset="0"/>
                        <a:sym typeface="Symbol" charset="2"/>
                      </a:rPr>
                      <m:t>∨¬</m:t>
                    </m:r>
                  </m:oMath>
                </a14:m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x</a:t>
                </a:r>
                <a:r>
                  <a:rPr lang="en-US" altLang="en-US" sz="2400" baseline="-25000" dirty="0">
                    <a:solidFill>
                      <a:srgbClr val="FF0000"/>
                    </a:solidFill>
                    <a:sym typeface="Symbol" charset="2"/>
                  </a:rPr>
                  <a:t>1</a:t>
                </a:r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)</a:t>
                </a:r>
                <a:endParaRPr lang="en-US" altLang="en-US" sz="2400" dirty="0">
                  <a:solidFill>
                    <a:schemeClr val="accent2"/>
                  </a:solidFill>
                </a:endParaRPr>
              </a:p>
              <a:p>
                <a:pPr>
                  <a:buFontTx/>
                  <a:buNone/>
                </a:pPr>
                <a:endParaRPr lang="en-US" altLang="en-US" sz="2800" dirty="0">
                  <a:solidFill>
                    <a:schemeClr val="accent2"/>
                  </a:solidFill>
                </a:endParaRPr>
              </a:p>
              <a:p>
                <a:r>
                  <a:rPr lang="en-US" altLang="en-US" dirty="0"/>
                  <a:t>observe that this language is in TIME(2</a:t>
                </a:r>
                <a:r>
                  <a:rPr lang="en-US" altLang="en-US" baseline="30000" dirty="0"/>
                  <a:t>n</a:t>
                </a:r>
                <a:r>
                  <a:rPr lang="en-US" altLang="en-US" dirty="0"/>
                  <a:t>)</a:t>
                </a:r>
              </a:p>
            </p:txBody>
          </p:sp>
        </mc:Choice>
        <mc:Fallback xmlns="">
          <p:sp>
            <p:nvSpPr>
              <p:cNvPr id="103219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600200"/>
                <a:ext cx="8229600" cy="4724400"/>
              </a:xfrm>
              <a:blipFill rotWithShape="0">
                <a:blip r:embed="rId3"/>
                <a:stretch>
                  <a:fillRect l="-1704" t="-1677" r="-1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2309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18, 2025</a:t>
            </a:r>
          </a:p>
        </p:txBody>
      </p:sp>
      <p:sp>
        <p:nvSpPr>
          <p:cNvPr id="614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400"/>
              <a:t>CS21 Lecture 18</a:t>
            </a:r>
            <a:endParaRPr lang="en-US" altLang="en-US" sz="1400"/>
          </a:p>
        </p:txBody>
      </p:sp>
      <p:sp>
        <p:nvSpPr>
          <p:cNvPr id="614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407C7B3-46DB-0B48-AC2A-A11D92B38EE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Time Complexity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4243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buFontTx/>
                  <a:buNone/>
                </a:pPr>
                <a:r>
                  <a:rPr lang="en-US" altLang="en-US" b="1" u="sng" dirty="0"/>
                  <a:t>Key definition</a:t>
                </a:r>
                <a:r>
                  <a:rPr lang="en-US" altLang="en-US" dirty="0"/>
                  <a:t>: “P” or “polynomial-time” is</a:t>
                </a:r>
              </a:p>
              <a:p>
                <a:pPr algn="ctr">
                  <a:buFontTx/>
                  <a:buNone/>
                </a:pPr>
                <a:r>
                  <a:rPr lang="en-US" altLang="en-US" sz="3600" dirty="0">
                    <a:solidFill>
                      <a:schemeClr val="accent2"/>
                    </a:solidFill>
                    <a:sym typeface="Symbol" charset="2"/>
                  </a:rPr>
                  <a:t>P = </a:t>
                </a:r>
                <a14:m>
                  <m:oMath xmlns:m="http://schemas.openxmlformats.org/officeDocument/2006/math">
                    <m:r>
                      <a:rPr lang="en-US" altLang="en-US" sz="3600" b="0" i="1" smtClean="0">
                        <a:solidFill>
                          <a:schemeClr val="accent2"/>
                        </a:solidFill>
                        <a:latin typeface="Cambria Math" charset="0"/>
                        <a:sym typeface="Symbol" charset="2"/>
                      </a:rPr>
                      <m:t>∪</m:t>
                    </m:r>
                  </m:oMath>
                </a14:m>
                <a:r>
                  <a:rPr lang="en-US" altLang="en-US" sz="3600" baseline="-25000" dirty="0">
                    <a:solidFill>
                      <a:schemeClr val="accent2"/>
                    </a:solidFill>
                    <a:sym typeface="Symbol" charset="2"/>
                  </a:rPr>
                  <a:t>k </a:t>
                </a:r>
                <a:r>
                  <a:rPr lang="en-US" altLang="en-US" sz="3600" baseline="-25000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≥</a:t>
                </a:r>
                <a:r>
                  <a:rPr lang="en-US" altLang="en-US" sz="3600" baseline="-25000" dirty="0">
                    <a:solidFill>
                      <a:schemeClr val="accent2"/>
                    </a:solidFill>
                    <a:sym typeface="Symbol" charset="2"/>
                  </a:rPr>
                  <a:t> 1 </a:t>
                </a:r>
                <a:r>
                  <a:rPr lang="en-US" altLang="en-US" sz="3600" dirty="0">
                    <a:solidFill>
                      <a:schemeClr val="accent2"/>
                    </a:solidFill>
                    <a:sym typeface="Symbol" charset="2"/>
                  </a:rPr>
                  <a:t>TIME(</a:t>
                </a:r>
                <a:r>
                  <a:rPr lang="en-US" altLang="en-US" sz="3600" dirty="0" err="1">
                    <a:solidFill>
                      <a:schemeClr val="accent2"/>
                    </a:solidFill>
                    <a:sym typeface="Symbol" charset="2"/>
                  </a:rPr>
                  <a:t>n</a:t>
                </a:r>
                <a:r>
                  <a:rPr lang="en-US" altLang="en-US" sz="3600" baseline="30000" dirty="0" err="1">
                    <a:solidFill>
                      <a:schemeClr val="accent2"/>
                    </a:solidFill>
                    <a:sym typeface="Symbol" charset="2"/>
                  </a:rPr>
                  <a:t>k</a:t>
                </a:r>
                <a:r>
                  <a:rPr lang="en-US" altLang="en-US" sz="3600" dirty="0">
                    <a:solidFill>
                      <a:schemeClr val="accent2"/>
                    </a:solidFill>
                    <a:sym typeface="Symbol" charset="2"/>
                  </a:rPr>
                  <a:t>)</a:t>
                </a:r>
              </a:p>
              <a:p>
                <a:pPr>
                  <a:buFontTx/>
                  <a:buNone/>
                </a:pPr>
                <a:r>
                  <a:rPr lang="en-US" altLang="en-US" b="1" u="sng" dirty="0"/>
                  <a:t>Definition</a:t>
                </a:r>
                <a:r>
                  <a:rPr lang="en-US" altLang="en-US" dirty="0"/>
                  <a:t>: “EXP” or “exponential-time” is</a:t>
                </a:r>
              </a:p>
              <a:p>
                <a:pPr algn="ctr">
                  <a:buFontTx/>
                  <a:buNone/>
                </a:pPr>
                <a:r>
                  <a:rPr lang="en-US" altLang="en-US" sz="3600" dirty="0">
                    <a:solidFill>
                      <a:schemeClr val="accent2"/>
                    </a:solidFill>
                    <a:sym typeface="Symbol" charset="2"/>
                  </a:rPr>
                  <a:t>EXP = </a:t>
                </a:r>
                <a14:m>
                  <m:oMath xmlns:m="http://schemas.openxmlformats.org/officeDocument/2006/math">
                    <m:r>
                      <a:rPr lang="en-US" altLang="en-US" sz="3600" b="0" i="1" smtClean="0">
                        <a:solidFill>
                          <a:schemeClr val="accent2"/>
                        </a:solidFill>
                        <a:latin typeface="Cambria Math" charset="0"/>
                        <a:sym typeface="Symbol" charset="2"/>
                      </a:rPr>
                      <m:t>∪</m:t>
                    </m:r>
                  </m:oMath>
                </a14:m>
                <a:r>
                  <a:rPr lang="en-US" altLang="en-US" sz="3600" baseline="-25000" dirty="0">
                    <a:solidFill>
                      <a:schemeClr val="accent2"/>
                    </a:solidFill>
                    <a:sym typeface="Symbol" charset="2"/>
                  </a:rPr>
                  <a:t>k </a:t>
                </a:r>
                <a:r>
                  <a:rPr lang="en-US" altLang="en-US" sz="3600" baseline="-25000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≥</a:t>
                </a:r>
                <a:r>
                  <a:rPr lang="en-US" altLang="en-US" sz="3600" baseline="-25000" dirty="0">
                    <a:solidFill>
                      <a:schemeClr val="accent2"/>
                    </a:solidFill>
                    <a:sym typeface="Symbol" charset="2"/>
                  </a:rPr>
                  <a:t> 1 </a:t>
                </a:r>
                <a:r>
                  <a:rPr lang="en-US" altLang="en-US" sz="3600" dirty="0">
                    <a:solidFill>
                      <a:schemeClr val="accent2"/>
                    </a:solidFill>
                    <a:sym typeface="Symbol" charset="2"/>
                  </a:rPr>
                  <a:t>TIME(2</a:t>
                </a:r>
                <a:r>
                  <a:rPr lang="en-US" altLang="en-US" sz="3600" baseline="30000" dirty="0">
                    <a:solidFill>
                      <a:schemeClr val="accent2"/>
                    </a:solidFill>
                    <a:sym typeface="Symbol" charset="2"/>
                  </a:rPr>
                  <a:t>n</a:t>
                </a:r>
                <a:r>
                  <a:rPr lang="en-US" altLang="en-US" sz="3600" baseline="44000" dirty="0">
                    <a:solidFill>
                      <a:schemeClr val="accent2"/>
                    </a:solidFill>
                    <a:sym typeface="Symbol" charset="2"/>
                  </a:rPr>
                  <a:t>k</a:t>
                </a:r>
                <a:r>
                  <a:rPr lang="en-US" altLang="en-US" sz="3600" dirty="0">
                    <a:solidFill>
                      <a:schemeClr val="accent2"/>
                    </a:solidFill>
                    <a:sym typeface="Symbol" charset="2"/>
                  </a:rPr>
                  <a:t>)</a:t>
                </a:r>
              </a:p>
              <a:p>
                <a:pPr algn="ctr">
                  <a:buFontTx/>
                  <a:buNone/>
                </a:pPr>
                <a:endParaRPr lang="en-US" altLang="en-US" sz="36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103424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4244" name="Oval 4"/>
          <p:cNvSpPr>
            <a:spLocks noChangeArrowheads="1"/>
          </p:cNvSpPr>
          <p:nvPr/>
        </p:nvSpPr>
        <p:spPr bwMode="auto">
          <a:xfrm>
            <a:off x="609600" y="4495800"/>
            <a:ext cx="44958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34245" name="Text Box 5"/>
          <p:cNvSpPr txBox="1">
            <a:spLocks noChangeArrowheads="1"/>
          </p:cNvSpPr>
          <p:nvPr/>
        </p:nvSpPr>
        <p:spPr bwMode="auto">
          <a:xfrm>
            <a:off x="4419600" y="5562600"/>
            <a:ext cx="2133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decidable languages</a:t>
            </a:r>
          </a:p>
        </p:txBody>
      </p:sp>
      <p:cxnSp>
        <p:nvCxnSpPr>
          <p:cNvPr id="1034246" name="AutoShape 6"/>
          <p:cNvCxnSpPr>
            <a:cxnSpLocks noChangeShapeType="1"/>
            <a:stCxn id="1034245" idx="0"/>
            <a:endCxn id="1034244" idx="6"/>
          </p:cNvCxnSpPr>
          <p:nvPr/>
        </p:nvCxnSpPr>
        <p:spPr bwMode="auto">
          <a:xfrm rot="5400000" flipH="1">
            <a:off x="5181600" y="5257800"/>
            <a:ext cx="228600" cy="3810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4247" name="Text Box 7"/>
          <p:cNvSpPr txBox="1">
            <a:spLocks noChangeArrowheads="1"/>
          </p:cNvSpPr>
          <p:nvPr/>
        </p:nvSpPr>
        <p:spPr bwMode="auto">
          <a:xfrm>
            <a:off x="1143000" y="38862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1034248" name="Oval 8"/>
          <p:cNvSpPr>
            <a:spLocks noChangeArrowheads="1"/>
          </p:cNvSpPr>
          <p:nvPr/>
        </p:nvSpPr>
        <p:spPr bwMode="auto">
          <a:xfrm>
            <a:off x="609600" y="4648200"/>
            <a:ext cx="3581400" cy="1371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34249" name="Oval 9"/>
          <p:cNvSpPr>
            <a:spLocks noChangeArrowheads="1"/>
          </p:cNvSpPr>
          <p:nvPr/>
        </p:nvSpPr>
        <p:spPr bwMode="auto">
          <a:xfrm>
            <a:off x="609600" y="4800600"/>
            <a:ext cx="2362200" cy="1066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34250" name="Text Box 10"/>
          <p:cNvSpPr txBox="1">
            <a:spLocks noChangeArrowheads="1"/>
          </p:cNvSpPr>
          <p:nvPr/>
        </p:nvSpPr>
        <p:spPr bwMode="auto">
          <a:xfrm>
            <a:off x="5562600" y="44958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EXP</a:t>
            </a:r>
          </a:p>
        </p:txBody>
      </p:sp>
      <p:cxnSp>
        <p:nvCxnSpPr>
          <p:cNvPr id="1034251" name="AutoShape 11"/>
          <p:cNvCxnSpPr>
            <a:cxnSpLocks noChangeShapeType="1"/>
            <a:stCxn id="1034250" idx="1"/>
            <a:endCxn id="1034248" idx="6"/>
          </p:cNvCxnSpPr>
          <p:nvPr/>
        </p:nvCxnSpPr>
        <p:spPr bwMode="auto">
          <a:xfrm rot="10800000" flipV="1">
            <a:off x="4210050" y="4724400"/>
            <a:ext cx="1352550" cy="609600"/>
          </a:xfrm>
          <a:prstGeom prst="curvedConnector3">
            <a:avLst>
              <a:gd name="adj1" fmla="val 5070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4252" name="AutoShape 12"/>
          <p:cNvCxnSpPr>
            <a:cxnSpLocks noChangeShapeType="1"/>
            <a:stCxn id="1034247" idx="2"/>
            <a:endCxn id="1034249" idx="0"/>
          </p:cNvCxnSpPr>
          <p:nvPr/>
        </p:nvCxnSpPr>
        <p:spPr bwMode="auto">
          <a:xfrm rot="16200000" flipH="1">
            <a:off x="1438275" y="4429125"/>
            <a:ext cx="438150" cy="266700"/>
          </a:xfrm>
          <a:prstGeom prst="curvedConnector3">
            <a:avLst>
              <a:gd name="adj1" fmla="val 5217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27841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44" grpId="0" animBg="1"/>
      <p:bldP spid="1034245" grpId="0"/>
      <p:bldP spid="1034247" grpId="0"/>
      <p:bldP spid="1034248" grpId="0" animBg="1"/>
      <p:bldP spid="1034249" grpId="0" animBg="1"/>
      <p:bldP spid="103425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18, 2025</a:t>
            </a:r>
          </a:p>
        </p:txBody>
      </p:sp>
      <p:sp>
        <p:nvSpPr>
          <p:cNvPr id="634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400"/>
              <a:t>CS21 Lecture 18</a:t>
            </a:r>
            <a:endParaRPr lang="en-US" altLang="en-US" sz="1400"/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B2485A-DF2F-AE42-B567-9392D747D3E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629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295400"/>
                <a:ext cx="8229600" cy="4830763"/>
              </a:xfrm>
            </p:spPr>
            <p:txBody>
              <a:bodyPr/>
              <a:lstStyle/>
              <a:p>
                <a:pPr algn="ctr">
                  <a:buFontTx/>
                  <a:buNone/>
                </a:pPr>
                <a:r>
                  <a:rPr lang="en-US" altLang="en-US" sz="3600" dirty="0">
                    <a:solidFill>
                      <a:schemeClr val="accent2"/>
                    </a:solidFill>
                    <a:sym typeface="Symbol" charset="2"/>
                  </a:rPr>
                  <a:t>P = </a:t>
                </a:r>
                <a14:m>
                  <m:oMath xmlns:m="http://schemas.openxmlformats.org/officeDocument/2006/math">
                    <m:r>
                      <a:rPr lang="en-US" altLang="en-US" sz="3600" b="0" i="1" smtClean="0">
                        <a:solidFill>
                          <a:schemeClr val="accent2"/>
                        </a:solidFill>
                        <a:latin typeface="Cambria Math" charset="0"/>
                        <a:sym typeface="Symbol" charset="2"/>
                      </a:rPr>
                      <m:t>∪</m:t>
                    </m:r>
                  </m:oMath>
                </a14:m>
                <a:r>
                  <a:rPr lang="en-US" altLang="en-US" sz="3600" baseline="-25000" dirty="0">
                    <a:solidFill>
                      <a:schemeClr val="accent2"/>
                    </a:solidFill>
                    <a:sym typeface="Symbol" charset="2"/>
                  </a:rPr>
                  <a:t>k </a:t>
                </a:r>
                <a:r>
                  <a:rPr lang="en-US" altLang="en-US" sz="3600" baseline="-25000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≥</a:t>
                </a:r>
                <a:r>
                  <a:rPr lang="en-US" altLang="en-US" sz="3600" baseline="-25000" dirty="0">
                    <a:solidFill>
                      <a:schemeClr val="accent2"/>
                    </a:solidFill>
                    <a:sym typeface="Symbol" charset="2"/>
                  </a:rPr>
                  <a:t> 1 </a:t>
                </a:r>
                <a:r>
                  <a:rPr lang="en-US" altLang="en-US" sz="3600" dirty="0">
                    <a:solidFill>
                      <a:schemeClr val="accent2"/>
                    </a:solidFill>
                    <a:sym typeface="Symbol" charset="2"/>
                  </a:rPr>
                  <a:t>TIME(</a:t>
                </a:r>
                <a:r>
                  <a:rPr lang="en-US" altLang="en-US" sz="3600" dirty="0" err="1">
                    <a:solidFill>
                      <a:schemeClr val="accent2"/>
                    </a:solidFill>
                    <a:sym typeface="Symbol" charset="2"/>
                  </a:rPr>
                  <a:t>n</a:t>
                </a:r>
                <a:r>
                  <a:rPr lang="en-US" altLang="en-US" sz="3600" baseline="30000" dirty="0" err="1">
                    <a:solidFill>
                      <a:schemeClr val="accent2"/>
                    </a:solidFill>
                    <a:sym typeface="Symbol" charset="2"/>
                  </a:rPr>
                  <a:t>k</a:t>
                </a:r>
                <a:r>
                  <a:rPr lang="en-US" altLang="en-US" sz="3600" dirty="0">
                    <a:solidFill>
                      <a:schemeClr val="accent2"/>
                    </a:solidFill>
                    <a:sym typeface="Symbol" charset="2"/>
                  </a:rPr>
                  <a:t>)</a:t>
                </a:r>
              </a:p>
              <a:p>
                <a:pPr algn="ctr">
                  <a:buFontTx/>
                  <a:buNone/>
                </a:pPr>
                <a:r>
                  <a:rPr lang="en-US" altLang="en-US" sz="3600" dirty="0">
                    <a:solidFill>
                      <a:schemeClr val="accent2"/>
                    </a:solidFill>
                    <a:sym typeface="Symbol" charset="2"/>
                  </a:rPr>
                  <a:t>EXP = </a:t>
                </a:r>
                <a14:m>
                  <m:oMath xmlns:m="http://schemas.openxmlformats.org/officeDocument/2006/math">
                    <m:r>
                      <a:rPr lang="en-US" altLang="en-US" sz="3600" b="0" i="1" smtClean="0">
                        <a:solidFill>
                          <a:schemeClr val="accent2"/>
                        </a:solidFill>
                        <a:latin typeface="Cambria Math" charset="0"/>
                        <a:sym typeface="Symbol" charset="2"/>
                      </a:rPr>
                      <m:t>∪</m:t>
                    </m:r>
                  </m:oMath>
                </a14:m>
                <a:r>
                  <a:rPr lang="en-US" altLang="en-US" sz="3600" baseline="-25000" dirty="0">
                    <a:solidFill>
                      <a:schemeClr val="accent2"/>
                    </a:solidFill>
                    <a:sym typeface="Symbol" charset="2"/>
                  </a:rPr>
                  <a:t>k </a:t>
                </a:r>
                <a:r>
                  <a:rPr lang="en-US" altLang="en-US" sz="3600" baseline="-25000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≥</a:t>
                </a:r>
                <a:r>
                  <a:rPr lang="en-US" altLang="en-US" sz="3600" baseline="-25000" dirty="0">
                    <a:solidFill>
                      <a:schemeClr val="accent2"/>
                    </a:solidFill>
                    <a:sym typeface="Symbol" charset="2"/>
                  </a:rPr>
                  <a:t> 1 </a:t>
                </a:r>
                <a:r>
                  <a:rPr lang="en-US" altLang="en-US" sz="3600" dirty="0">
                    <a:solidFill>
                      <a:schemeClr val="accent2"/>
                    </a:solidFill>
                    <a:sym typeface="Symbol" charset="2"/>
                  </a:rPr>
                  <a:t>TIME(2</a:t>
                </a:r>
                <a:r>
                  <a:rPr lang="en-US" altLang="en-US" sz="3600" baseline="30000" dirty="0">
                    <a:solidFill>
                      <a:schemeClr val="accent2"/>
                    </a:solidFill>
                    <a:sym typeface="Symbol" charset="2"/>
                  </a:rPr>
                  <a:t>n</a:t>
                </a:r>
                <a:r>
                  <a:rPr lang="en-US" altLang="en-US" sz="3600" baseline="44000" dirty="0">
                    <a:solidFill>
                      <a:schemeClr val="accent2"/>
                    </a:solidFill>
                    <a:sym typeface="Symbol" charset="2"/>
                  </a:rPr>
                  <a:t>k</a:t>
                </a:r>
                <a:r>
                  <a:rPr lang="en-US" altLang="en-US" sz="3600" dirty="0">
                    <a:solidFill>
                      <a:schemeClr val="accent2"/>
                    </a:solidFill>
                    <a:sym typeface="Symbol" charset="2"/>
                  </a:rPr>
                  <a:t>)</a:t>
                </a:r>
              </a:p>
              <a:p>
                <a:r>
                  <a:rPr lang="en-US" altLang="en-US" dirty="0">
                    <a:sym typeface="Symbol" charset="2"/>
                  </a:rPr>
                  <a:t>Note: P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  <a:sym typeface="Symbol" charset="2"/>
                      </a:rPr>
                      <m:t>⊆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 EXP.</a:t>
                </a:r>
              </a:p>
              <a:p>
                <a:r>
                  <a:rPr lang="en-US" altLang="en-US" dirty="0">
                    <a:sym typeface="Symbol" charset="2"/>
                  </a:rPr>
                  <a:t>We have seen 3SAT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  <a:sym typeface="Symbol" charset="2"/>
                      </a:rPr>
                      <m:t>∈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 EXP. </a:t>
                </a:r>
              </a:p>
              <a:p>
                <a:pPr lvl="1"/>
                <a:r>
                  <a:rPr lang="en-US" altLang="en-US" b="1" dirty="0">
                    <a:solidFill>
                      <a:schemeClr val="accent2"/>
                    </a:solidFill>
                    <a:sym typeface="Symbol" charset="2"/>
                  </a:rPr>
                  <a:t>does not rule out possibility that it is in P</a:t>
                </a:r>
              </a:p>
              <a:p>
                <a:pPr lvl="1"/>
                <a:endParaRPr lang="en-US" altLang="en-US" b="1" dirty="0">
                  <a:solidFill>
                    <a:schemeClr val="accent2"/>
                  </a:solidFill>
                  <a:sym typeface="Symbol" charset="2"/>
                </a:endParaRPr>
              </a:p>
              <a:p>
                <a:r>
                  <a:rPr lang="en-US" altLang="en-US" dirty="0">
                    <a:sym typeface="Symbol" charset="2"/>
                  </a:rPr>
                  <a:t>Is P different from EXP?</a:t>
                </a:r>
              </a:p>
            </p:txBody>
          </p:sp>
        </mc:Choice>
        <mc:Fallback xmlns="">
          <p:sp>
            <p:nvSpPr>
              <p:cNvPr id="103629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95400"/>
                <a:ext cx="8229600" cy="4830763"/>
              </a:xfrm>
              <a:blipFill rotWithShape="0">
                <a:blip r:embed="rId3"/>
                <a:stretch>
                  <a:fillRect l="-1704" t="-20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0551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Hierarchy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b="1" u="sng" dirty="0"/>
                  <a:t>Theorem</a:t>
                </a:r>
                <a:r>
                  <a:rPr lang="en-US" dirty="0"/>
                  <a:t>: for every proper complexity function f(n)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charset="0"/>
                      </a:rPr>
                      <m:t>≥</m:t>
                    </m:r>
                  </m:oMath>
                </a14:m>
                <a:r>
                  <a:rPr lang="en-US" dirty="0"/>
                  <a:t> n:</a:t>
                </a:r>
              </a:p>
              <a:p>
                <a:pPr marL="0" indent="0" algn="ctr">
                  <a:buNone/>
                </a:pPr>
                <a:r>
                  <a:rPr lang="en-US" b="1" dirty="0"/>
                  <a:t>TIME(f(n))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charset="0"/>
                      </a:rPr>
                      <m:t>⊆</m:t>
                    </m:r>
                  </m:oMath>
                </a14:m>
                <a:r>
                  <a:rPr lang="en-US" b="1" dirty="0"/>
                  <a:t> TIME(f(2n)</a:t>
                </a:r>
                <a:r>
                  <a:rPr lang="en-US" b="1" baseline="30000" dirty="0"/>
                  <a:t>3</a:t>
                </a:r>
                <a:r>
                  <a:rPr lang="en-US" b="1" dirty="0"/>
                  <a:t>).</a:t>
                </a:r>
              </a:p>
              <a:p>
                <a:endParaRPr lang="en-US" dirty="0"/>
              </a:p>
              <a:p>
                <a:r>
                  <a:rPr lang="en-US" dirty="0"/>
                  <a:t>Note: P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charset="0"/>
                      </a:rPr>
                      <m:t>⊆</m:t>
                    </m:r>
                  </m:oMath>
                </a14:m>
                <a:r>
                  <a:rPr lang="en-US" dirty="0"/>
                  <a:t>TIME(2</a:t>
                </a:r>
                <a:r>
                  <a:rPr lang="en-US" baseline="30000" dirty="0"/>
                  <a:t>n</a:t>
                </a:r>
                <a:r>
                  <a:rPr lang="en-US" dirty="0"/>
                  <a:t>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⊆ </m:t>
                    </m:r>
                  </m:oMath>
                </a14:m>
                <a:r>
                  <a:rPr lang="en-US" dirty="0"/>
                  <a:t>TIME(2</a:t>
                </a:r>
                <a:r>
                  <a:rPr lang="en-US" baseline="30000" dirty="0"/>
                  <a:t>(2n)3</a:t>
                </a:r>
                <a:r>
                  <a:rPr lang="en-US" dirty="0"/>
                  <a:t>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⊆ </m:t>
                    </m:r>
                  </m:oMath>
                </a14:m>
                <a:r>
                  <a:rPr lang="en-US" dirty="0"/>
                  <a:t>EXP</a:t>
                </a:r>
              </a:p>
              <a:p>
                <a:r>
                  <a:rPr lang="en-US" dirty="0"/>
                  <a:t>Most natural functions (and 2</a:t>
                </a:r>
                <a:r>
                  <a:rPr lang="en-US" baseline="30000" dirty="0"/>
                  <a:t>n</a:t>
                </a:r>
                <a:r>
                  <a:rPr lang="en-US" dirty="0"/>
                  <a:t> in particular) are proper complexity functions. We will ignore this detail in this class.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852" t="-1752" r="-2741" b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18,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CS21 Lecture 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14</a:t>
            </a:fld>
            <a:endParaRPr lang="en-US" altLang="x-none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267200" y="3048000"/>
            <a:ext cx="7620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4495800" y="4191000"/>
            <a:ext cx="7620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901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Hierarchy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b="1" u="sng" dirty="0"/>
                  <a:t>Theorem</a:t>
                </a:r>
                <a:r>
                  <a:rPr lang="en-US" dirty="0"/>
                  <a:t>: for every proper complexity function f(n)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charset="0"/>
                      </a:rPr>
                      <m:t>≥</m:t>
                    </m:r>
                  </m:oMath>
                </a14:m>
                <a:r>
                  <a:rPr lang="en-US" dirty="0"/>
                  <a:t> n:</a:t>
                </a:r>
              </a:p>
              <a:p>
                <a:pPr marL="0" indent="0" algn="ctr">
                  <a:buNone/>
                </a:pPr>
                <a:r>
                  <a:rPr lang="en-US" b="1" dirty="0"/>
                  <a:t>TIME(f(n))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charset="0"/>
                      </a:rPr>
                      <m:t>⊆</m:t>
                    </m:r>
                  </m:oMath>
                </a14:m>
                <a:r>
                  <a:rPr lang="en-US" b="1" dirty="0"/>
                  <a:t> TIME(f(2n)</a:t>
                </a:r>
                <a:r>
                  <a:rPr lang="en-US" b="1" baseline="30000" dirty="0"/>
                  <a:t>3</a:t>
                </a:r>
                <a:r>
                  <a:rPr lang="en-US" b="1" dirty="0"/>
                  <a:t>).</a:t>
                </a:r>
              </a:p>
              <a:p>
                <a:r>
                  <a:rPr lang="en-US" dirty="0"/>
                  <a:t>Proof idea:</a:t>
                </a:r>
              </a:p>
              <a:p>
                <a:pPr lvl="1"/>
                <a:r>
                  <a:rPr lang="en-US" dirty="0"/>
                  <a:t>use diagonalization to construct a language that is not in TIME(f(n)).</a:t>
                </a:r>
              </a:p>
              <a:p>
                <a:pPr lvl="1"/>
                <a:r>
                  <a:rPr lang="en-US" dirty="0"/>
                  <a:t>constructed language </a:t>
                </a:r>
                <a:r>
                  <a:rPr lang="en-US"/>
                  <a:t>comes with </a:t>
                </a:r>
                <a:r>
                  <a:rPr lang="en-US" dirty="0"/>
                  <a:t>a TM that decides it and runs in time f(2n)</a:t>
                </a:r>
                <a:r>
                  <a:rPr lang="en-US" baseline="30000" dirty="0"/>
                  <a:t>3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18,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CS21 Lecture 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15</a:t>
            </a:fld>
            <a:endParaRPr lang="en-US" altLang="x-none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267200" y="3048000"/>
            <a:ext cx="7620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3386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18, 2025</a:t>
            </a:r>
          </a:p>
        </p:txBody>
      </p:sp>
      <p:sp>
        <p:nvSpPr>
          <p:cNvPr id="6963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400"/>
              <a:t>CS21 Lecture 18</a:t>
            </a:r>
            <a:endParaRPr lang="en-US" altLang="en-US" sz="1400"/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Recall proof for Halting Problem</a:t>
            </a:r>
          </a:p>
        </p:txBody>
      </p:sp>
      <p:sp>
        <p:nvSpPr>
          <p:cNvPr id="69637" name="Rectangle 3"/>
          <p:cNvSpPr>
            <a:spLocks noChangeArrowheads="1"/>
          </p:cNvSpPr>
          <p:nvPr/>
        </p:nvSpPr>
        <p:spPr bwMode="auto">
          <a:xfrm>
            <a:off x="1981200" y="1828800"/>
            <a:ext cx="3200400" cy="320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9638" name="Text Box 4"/>
          <p:cNvSpPr txBox="1">
            <a:spLocks noChangeArrowheads="1"/>
          </p:cNvSpPr>
          <p:nvPr/>
        </p:nvSpPr>
        <p:spPr bwMode="auto">
          <a:xfrm>
            <a:off x="457200" y="2133600"/>
            <a:ext cx="1676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Turing Machines </a:t>
            </a:r>
          </a:p>
        </p:txBody>
      </p:sp>
      <p:sp>
        <p:nvSpPr>
          <p:cNvPr id="69639" name="Line 5"/>
          <p:cNvSpPr>
            <a:spLocks noChangeShapeType="1"/>
          </p:cNvSpPr>
          <p:nvPr/>
        </p:nvSpPr>
        <p:spPr bwMode="auto">
          <a:xfrm>
            <a:off x="1219200" y="3276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40" name="Text Box 6"/>
          <p:cNvSpPr txBox="1">
            <a:spLocks noChangeArrowheads="1"/>
          </p:cNvSpPr>
          <p:nvPr/>
        </p:nvSpPr>
        <p:spPr bwMode="auto">
          <a:xfrm>
            <a:off x="2133600" y="12954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inputs </a:t>
            </a:r>
          </a:p>
        </p:txBody>
      </p:sp>
      <p:sp>
        <p:nvSpPr>
          <p:cNvPr id="69641" name="Line 7"/>
          <p:cNvSpPr>
            <a:spLocks noChangeShapeType="1"/>
          </p:cNvSpPr>
          <p:nvPr/>
        </p:nvSpPr>
        <p:spPr bwMode="auto">
          <a:xfrm>
            <a:off x="3429000" y="15240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42" name="Text Box 8"/>
          <p:cNvSpPr txBox="1">
            <a:spLocks noChangeArrowheads="1"/>
          </p:cNvSpPr>
          <p:nvPr/>
        </p:nvSpPr>
        <p:spPr bwMode="auto">
          <a:xfrm>
            <a:off x="1981200" y="1828800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Y</a:t>
            </a:r>
          </a:p>
        </p:txBody>
      </p:sp>
      <p:sp>
        <p:nvSpPr>
          <p:cNvPr id="69643" name="Text Box 9"/>
          <p:cNvSpPr txBox="1">
            <a:spLocks noChangeArrowheads="1"/>
          </p:cNvSpPr>
          <p:nvPr/>
        </p:nvSpPr>
        <p:spPr bwMode="auto">
          <a:xfrm>
            <a:off x="2438400" y="2276475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69644" name="Text Box 10"/>
          <p:cNvSpPr txBox="1">
            <a:spLocks noChangeArrowheads="1"/>
          </p:cNvSpPr>
          <p:nvPr/>
        </p:nvSpPr>
        <p:spPr bwMode="auto">
          <a:xfrm>
            <a:off x="2895600" y="2733675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Y</a:t>
            </a:r>
          </a:p>
        </p:txBody>
      </p:sp>
      <p:sp>
        <p:nvSpPr>
          <p:cNvPr id="69645" name="Text Box 11"/>
          <p:cNvSpPr txBox="1">
            <a:spLocks noChangeArrowheads="1"/>
          </p:cNvSpPr>
          <p:nvPr/>
        </p:nvSpPr>
        <p:spPr bwMode="auto">
          <a:xfrm>
            <a:off x="3352800" y="3190875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69646" name="Text Box 12"/>
          <p:cNvSpPr txBox="1">
            <a:spLocks noChangeArrowheads="1"/>
          </p:cNvSpPr>
          <p:nvPr/>
        </p:nvSpPr>
        <p:spPr bwMode="auto">
          <a:xfrm>
            <a:off x="3810000" y="3648075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69647" name="Text Box 13"/>
          <p:cNvSpPr txBox="1">
            <a:spLocks noChangeArrowheads="1"/>
          </p:cNvSpPr>
          <p:nvPr/>
        </p:nvSpPr>
        <p:spPr bwMode="auto">
          <a:xfrm>
            <a:off x="4267200" y="4105275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Y</a:t>
            </a:r>
          </a:p>
        </p:txBody>
      </p:sp>
      <p:sp>
        <p:nvSpPr>
          <p:cNvPr id="69648" name="Text Box 14"/>
          <p:cNvSpPr txBox="1">
            <a:spLocks noChangeArrowheads="1"/>
          </p:cNvSpPr>
          <p:nvPr/>
        </p:nvSpPr>
        <p:spPr bwMode="auto">
          <a:xfrm>
            <a:off x="4724400" y="4562475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69649" name="Text Box 15"/>
          <p:cNvSpPr txBox="1">
            <a:spLocks noChangeArrowheads="1"/>
          </p:cNvSpPr>
          <p:nvPr/>
        </p:nvSpPr>
        <p:spPr bwMode="auto">
          <a:xfrm>
            <a:off x="2438400" y="5257800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Y</a:t>
            </a:r>
          </a:p>
        </p:txBody>
      </p:sp>
      <p:sp>
        <p:nvSpPr>
          <p:cNvPr id="69650" name="Text Box 16"/>
          <p:cNvSpPr txBox="1">
            <a:spLocks noChangeArrowheads="1"/>
          </p:cNvSpPr>
          <p:nvPr/>
        </p:nvSpPr>
        <p:spPr bwMode="auto">
          <a:xfrm>
            <a:off x="2895600" y="5257800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69651" name="Text Box 17"/>
          <p:cNvSpPr txBox="1">
            <a:spLocks noChangeArrowheads="1"/>
          </p:cNvSpPr>
          <p:nvPr/>
        </p:nvSpPr>
        <p:spPr bwMode="auto">
          <a:xfrm>
            <a:off x="3352800" y="5257800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Y</a:t>
            </a:r>
          </a:p>
        </p:txBody>
      </p:sp>
      <p:sp>
        <p:nvSpPr>
          <p:cNvPr id="69652" name="Text Box 18"/>
          <p:cNvSpPr txBox="1">
            <a:spLocks noChangeArrowheads="1"/>
          </p:cNvSpPr>
          <p:nvPr/>
        </p:nvSpPr>
        <p:spPr bwMode="auto">
          <a:xfrm>
            <a:off x="3810000" y="5257800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Y</a:t>
            </a:r>
          </a:p>
        </p:txBody>
      </p:sp>
      <p:sp>
        <p:nvSpPr>
          <p:cNvPr id="69653" name="Text Box 19"/>
          <p:cNvSpPr txBox="1">
            <a:spLocks noChangeArrowheads="1"/>
          </p:cNvSpPr>
          <p:nvPr/>
        </p:nvSpPr>
        <p:spPr bwMode="auto">
          <a:xfrm>
            <a:off x="4267200" y="5257800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69654" name="Text Box 20"/>
          <p:cNvSpPr txBox="1">
            <a:spLocks noChangeArrowheads="1"/>
          </p:cNvSpPr>
          <p:nvPr/>
        </p:nvSpPr>
        <p:spPr bwMode="auto">
          <a:xfrm>
            <a:off x="1981200" y="5257800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69655" name="Text Box 21"/>
          <p:cNvSpPr txBox="1">
            <a:spLocks noChangeArrowheads="1"/>
          </p:cNvSpPr>
          <p:nvPr/>
        </p:nvSpPr>
        <p:spPr bwMode="auto">
          <a:xfrm>
            <a:off x="4724400" y="5257800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Y</a:t>
            </a:r>
          </a:p>
        </p:txBody>
      </p:sp>
      <p:sp>
        <p:nvSpPr>
          <p:cNvPr id="69656" name="Text Box 22"/>
          <p:cNvSpPr txBox="1">
            <a:spLocks noChangeArrowheads="1"/>
          </p:cNvSpPr>
          <p:nvPr/>
        </p:nvSpPr>
        <p:spPr bwMode="auto">
          <a:xfrm>
            <a:off x="1219200" y="52578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H’ :</a:t>
            </a:r>
          </a:p>
        </p:txBody>
      </p:sp>
      <p:sp>
        <p:nvSpPr>
          <p:cNvPr id="1042455" name="Text Box 23"/>
          <p:cNvSpPr txBox="1">
            <a:spLocks noChangeArrowheads="1"/>
          </p:cNvSpPr>
          <p:nvPr/>
        </p:nvSpPr>
        <p:spPr bwMode="auto">
          <a:xfrm>
            <a:off x="4267200" y="2286000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042456" name="Text Box 24"/>
          <p:cNvSpPr txBox="1">
            <a:spLocks noChangeArrowheads="1"/>
          </p:cNvSpPr>
          <p:nvPr/>
        </p:nvSpPr>
        <p:spPr bwMode="auto">
          <a:xfrm>
            <a:off x="6629400" y="1143000"/>
            <a:ext cx="12954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box   (M, x): does M halt on x? </a:t>
            </a:r>
          </a:p>
        </p:txBody>
      </p:sp>
      <p:cxnSp>
        <p:nvCxnSpPr>
          <p:cNvPr id="1042457" name="AutoShape 25"/>
          <p:cNvCxnSpPr>
            <a:cxnSpLocks noChangeShapeType="1"/>
            <a:stCxn id="1042456" idx="1"/>
            <a:endCxn id="1042455" idx="0"/>
          </p:cNvCxnSpPr>
          <p:nvPr/>
        </p:nvCxnSpPr>
        <p:spPr bwMode="auto">
          <a:xfrm rot="10800000" flipV="1">
            <a:off x="4495800" y="2101850"/>
            <a:ext cx="2133600" cy="18415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42458" name="Rectangle 26"/>
          <p:cNvSpPr>
            <a:spLocks noChangeArrowheads="1"/>
          </p:cNvSpPr>
          <p:nvPr/>
        </p:nvSpPr>
        <p:spPr bwMode="auto">
          <a:xfrm>
            <a:off x="5638800" y="3124200"/>
            <a:ext cx="3090863" cy="30908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/>
              <a:t>The existence of H which tells us yes/no for each box allows us to construct a TM H’ that cannot be in the table.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E9BD999-4D0F-3120-B0D3-1073012F4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16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133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2455" grpId="0" animBg="1"/>
      <p:bldP spid="1042456" grpId="0"/>
      <p:bldP spid="104245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18, 2025</a:t>
            </a:r>
          </a:p>
        </p:txBody>
      </p:sp>
      <p:sp>
        <p:nvSpPr>
          <p:cNvPr id="716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400"/>
              <a:t>CS21 Lecture 18</a:t>
            </a:r>
            <a:endParaRPr lang="en-US" altLang="en-US" sz="1400"/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Proof of Time Hierarchy Theorem</a:t>
            </a:r>
          </a:p>
        </p:txBody>
      </p:sp>
      <p:sp>
        <p:nvSpPr>
          <p:cNvPr id="71685" name="Rectangle 3"/>
          <p:cNvSpPr>
            <a:spLocks noChangeArrowheads="1"/>
          </p:cNvSpPr>
          <p:nvPr/>
        </p:nvSpPr>
        <p:spPr bwMode="auto">
          <a:xfrm>
            <a:off x="1981200" y="1828800"/>
            <a:ext cx="3200400" cy="320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686" name="Text Box 4"/>
          <p:cNvSpPr txBox="1">
            <a:spLocks noChangeArrowheads="1"/>
          </p:cNvSpPr>
          <p:nvPr/>
        </p:nvSpPr>
        <p:spPr bwMode="auto">
          <a:xfrm>
            <a:off x="457200" y="2133600"/>
            <a:ext cx="1676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Turing Machines </a:t>
            </a:r>
          </a:p>
        </p:txBody>
      </p:sp>
      <p:sp>
        <p:nvSpPr>
          <p:cNvPr id="71687" name="Line 5"/>
          <p:cNvSpPr>
            <a:spLocks noChangeShapeType="1"/>
          </p:cNvSpPr>
          <p:nvPr/>
        </p:nvSpPr>
        <p:spPr bwMode="auto">
          <a:xfrm>
            <a:off x="1219200" y="3276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88" name="Text Box 6"/>
          <p:cNvSpPr txBox="1">
            <a:spLocks noChangeArrowheads="1"/>
          </p:cNvSpPr>
          <p:nvPr/>
        </p:nvSpPr>
        <p:spPr bwMode="auto">
          <a:xfrm>
            <a:off x="2133600" y="12954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inputs </a:t>
            </a:r>
          </a:p>
        </p:txBody>
      </p:sp>
      <p:sp>
        <p:nvSpPr>
          <p:cNvPr id="71689" name="Line 7"/>
          <p:cNvSpPr>
            <a:spLocks noChangeShapeType="1"/>
          </p:cNvSpPr>
          <p:nvPr/>
        </p:nvSpPr>
        <p:spPr bwMode="auto">
          <a:xfrm>
            <a:off x="3429000" y="15240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90" name="Text Box 8"/>
          <p:cNvSpPr txBox="1">
            <a:spLocks noChangeArrowheads="1"/>
          </p:cNvSpPr>
          <p:nvPr/>
        </p:nvSpPr>
        <p:spPr bwMode="auto">
          <a:xfrm>
            <a:off x="1981200" y="1828800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Y</a:t>
            </a:r>
          </a:p>
        </p:txBody>
      </p:sp>
      <p:sp>
        <p:nvSpPr>
          <p:cNvPr id="71691" name="Text Box 9"/>
          <p:cNvSpPr txBox="1">
            <a:spLocks noChangeArrowheads="1"/>
          </p:cNvSpPr>
          <p:nvPr/>
        </p:nvSpPr>
        <p:spPr bwMode="auto">
          <a:xfrm>
            <a:off x="2438400" y="2276475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71692" name="Text Box 10"/>
          <p:cNvSpPr txBox="1">
            <a:spLocks noChangeArrowheads="1"/>
          </p:cNvSpPr>
          <p:nvPr/>
        </p:nvSpPr>
        <p:spPr bwMode="auto">
          <a:xfrm>
            <a:off x="2895600" y="2733675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Y</a:t>
            </a:r>
          </a:p>
        </p:txBody>
      </p:sp>
      <p:sp>
        <p:nvSpPr>
          <p:cNvPr id="71693" name="Text Box 11"/>
          <p:cNvSpPr txBox="1">
            <a:spLocks noChangeArrowheads="1"/>
          </p:cNvSpPr>
          <p:nvPr/>
        </p:nvSpPr>
        <p:spPr bwMode="auto">
          <a:xfrm>
            <a:off x="3352800" y="3190875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71694" name="Text Box 12"/>
          <p:cNvSpPr txBox="1">
            <a:spLocks noChangeArrowheads="1"/>
          </p:cNvSpPr>
          <p:nvPr/>
        </p:nvSpPr>
        <p:spPr bwMode="auto">
          <a:xfrm>
            <a:off x="3810000" y="3648075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71695" name="Text Box 13"/>
          <p:cNvSpPr txBox="1">
            <a:spLocks noChangeArrowheads="1"/>
          </p:cNvSpPr>
          <p:nvPr/>
        </p:nvSpPr>
        <p:spPr bwMode="auto">
          <a:xfrm>
            <a:off x="4267200" y="4105275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Y</a:t>
            </a:r>
          </a:p>
        </p:txBody>
      </p:sp>
      <p:sp>
        <p:nvSpPr>
          <p:cNvPr id="71696" name="Text Box 14"/>
          <p:cNvSpPr txBox="1">
            <a:spLocks noChangeArrowheads="1"/>
          </p:cNvSpPr>
          <p:nvPr/>
        </p:nvSpPr>
        <p:spPr bwMode="auto">
          <a:xfrm>
            <a:off x="4724400" y="4562475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71697" name="Text Box 15"/>
          <p:cNvSpPr txBox="1">
            <a:spLocks noChangeArrowheads="1"/>
          </p:cNvSpPr>
          <p:nvPr/>
        </p:nvSpPr>
        <p:spPr bwMode="auto">
          <a:xfrm>
            <a:off x="2438400" y="5257800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Y</a:t>
            </a:r>
          </a:p>
        </p:txBody>
      </p:sp>
      <p:sp>
        <p:nvSpPr>
          <p:cNvPr id="71698" name="Text Box 16"/>
          <p:cNvSpPr txBox="1">
            <a:spLocks noChangeArrowheads="1"/>
          </p:cNvSpPr>
          <p:nvPr/>
        </p:nvSpPr>
        <p:spPr bwMode="auto">
          <a:xfrm>
            <a:off x="2895600" y="5257800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71699" name="Text Box 17"/>
          <p:cNvSpPr txBox="1">
            <a:spLocks noChangeArrowheads="1"/>
          </p:cNvSpPr>
          <p:nvPr/>
        </p:nvSpPr>
        <p:spPr bwMode="auto">
          <a:xfrm>
            <a:off x="3352800" y="5257800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Y</a:t>
            </a:r>
          </a:p>
        </p:txBody>
      </p:sp>
      <p:sp>
        <p:nvSpPr>
          <p:cNvPr id="71700" name="Text Box 18"/>
          <p:cNvSpPr txBox="1">
            <a:spLocks noChangeArrowheads="1"/>
          </p:cNvSpPr>
          <p:nvPr/>
        </p:nvSpPr>
        <p:spPr bwMode="auto">
          <a:xfrm>
            <a:off x="3810000" y="5257800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Y</a:t>
            </a:r>
          </a:p>
        </p:txBody>
      </p:sp>
      <p:sp>
        <p:nvSpPr>
          <p:cNvPr id="71701" name="Text Box 19"/>
          <p:cNvSpPr txBox="1">
            <a:spLocks noChangeArrowheads="1"/>
          </p:cNvSpPr>
          <p:nvPr/>
        </p:nvSpPr>
        <p:spPr bwMode="auto">
          <a:xfrm>
            <a:off x="4267200" y="5257800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71702" name="Text Box 20"/>
          <p:cNvSpPr txBox="1">
            <a:spLocks noChangeArrowheads="1"/>
          </p:cNvSpPr>
          <p:nvPr/>
        </p:nvSpPr>
        <p:spPr bwMode="auto">
          <a:xfrm>
            <a:off x="1981200" y="5257800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n</a:t>
            </a:r>
          </a:p>
        </p:txBody>
      </p:sp>
      <p:sp>
        <p:nvSpPr>
          <p:cNvPr id="71703" name="Text Box 21"/>
          <p:cNvSpPr txBox="1">
            <a:spLocks noChangeArrowheads="1"/>
          </p:cNvSpPr>
          <p:nvPr/>
        </p:nvSpPr>
        <p:spPr bwMode="auto">
          <a:xfrm>
            <a:off x="4724400" y="5257800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Y</a:t>
            </a:r>
          </a:p>
        </p:txBody>
      </p:sp>
      <p:sp>
        <p:nvSpPr>
          <p:cNvPr id="71704" name="Text Box 22"/>
          <p:cNvSpPr txBox="1">
            <a:spLocks noChangeArrowheads="1"/>
          </p:cNvSpPr>
          <p:nvPr/>
        </p:nvSpPr>
        <p:spPr bwMode="auto">
          <a:xfrm>
            <a:off x="1219200" y="52578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D :</a:t>
            </a:r>
          </a:p>
        </p:txBody>
      </p:sp>
      <p:sp>
        <p:nvSpPr>
          <p:cNvPr id="1044503" name="Text Box 23"/>
          <p:cNvSpPr txBox="1">
            <a:spLocks noChangeArrowheads="1"/>
          </p:cNvSpPr>
          <p:nvPr/>
        </p:nvSpPr>
        <p:spPr bwMode="auto">
          <a:xfrm>
            <a:off x="4267200" y="2286000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044504" name="Text Box 24"/>
          <p:cNvSpPr txBox="1">
            <a:spLocks noChangeArrowheads="1"/>
          </p:cNvSpPr>
          <p:nvPr/>
        </p:nvSpPr>
        <p:spPr bwMode="auto">
          <a:xfrm>
            <a:off x="5562600" y="1143000"/>
            <a:ext cx="3352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box   (M, x): does M </a:t>
            </a:r>
            <a:r>
              <a:rPr lang="en-US" altLang="en-US" sz="2400">
                <a:solidFill>
                  <a:srgbClr val="FF0000"/>
                </a:solidFill>
              </a:rPr>
              <a:t>accept x in time f(n)? </a:t>
            </a:r>
          </a:p>
        </p:txBody>
      </p:sp>
      <p:cxnSp>
        <p:nvCxnSpPr>
          <p:cNvPr id="1044505" name="AutoShape 25"/>
          <p:cNvCxnSpPr>
            <a:cxnSpLocks noChangeShapeType="1"/>
            <a:stCxn id="1044504" idx="1"/>
            <a:endCxn id="1044503" idx="0"/>
          </p:cNvCxnSpPr>
          <p:nvPr/>
        </p:nvCxnSpPr>
        <p:spPr bwMode="auto">
          <a:xfrm rot="10800000" flipV="1">
            <a:off x="4495800" y="1554163"/>
            <a:ext cx="1066800" cy="73183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44506" name="Rectangle 26"/>
          <p:cNvSpPr>
            <a:spLocks noChangeArrowheads="1"/>
          </p:cNvSpPr>
          <p:nvPr/>
        </p:nvSpPr>
        <p:spPr bwMode="auto">
          <a:xfrm>
            <a:off x="5410200" y="2362200"/>
            <a:ext cx="3505200" cy="3517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800"/>
              <a:t> TM </a:t>
            </a:r>
            <a:r>
              <a:rPr lang="en-US" altLang="en-US" sz="2800">
                <a:solidFill>
                  <a:srgbClr val="FF0000"/>
                </a:solidFill>
              </a:rPr>
              <a:t>SIM</a:t>
            </a:r>
            <a:r>
              <a:rPr lang="en-US" altLang="en-US" sz="2800"/>
              <a:t> tells us yes/no for each box </a:t>
            </a:r>
            <a:r>
              <a:rPr lang="en-US" altLang="en-US" sz="2800" b="1"/>
              <a:t>in time g(n)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/>
              <a:t> rows include all of </a:t>
            </a:r>
            <a:r>
              <a:rPr lang="en-US" altLang="en-US" sz="2800" b="1"/>
              <a:t>TIME(f(n))</a:t>
            </a:r>
            <a:r>
              <a:rPr lang="en-US" altLang="en-US" sz="2800"/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/>
              <a:t> construct TM D </a:t>
            </a:r>
            <a:r>
              <a:rPr lang="en-US" altLang="en-US" sz="2800">
                <a:sym typeface="Symbol" charset="2"/>
              </a:rPr>
              <a:t>running in time g(2n) </a:t>
            </a:r>
            <a:r>
              <a:rPr lang="en-US" altLang="en-US" sz="2800"/>
              <a:t>that is not in table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60606CD-606A-81DD-7787-2A5656A5C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17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39953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3" grpId="0" animBg="1"/>
      <p:bldP spid="1044504" grpId="0"/>
      <p:bldP spid="104450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18, 2025</a:t>
            </a:r>
          </a:p>
        </p:txBody>
      </p:sp>
      <p:sp>
        <p:nvSpPr>
          <p:cNvPr id="7373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400"/>
              <a:t>CS21 Lecture 18</a:t>
            </a:r>
            <a:endParaRPr lang="en-US" altLang="en-US" sz="1400"/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Proof of Time Hierarchy Theorem</a:t>
            </a:r>
          </a:p>
        </p:txBody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ym typeface="Euclid Math Two" charset="0"/>
              </a:rPr>
              <a:t>Proof: </a:t>
            </a:r>
          </a:p>
          <a:p>
            <a:pPr lvl="1"/>
            <a:r>
              <a:rPr lang="en-US" altLang="en-US">
                <a:sym typeface="Euclid Math Two" charset="0"/>
              </a:rPr>
              <a:t>SIM is TM deciding language</a:t>
            </a:r>
          </a:p>
          <a:p>
            <a:pPr algn="ctr">
              <a:buFontTx/>
              <a:buNone/>
            </a:pPr>
            <a:r>
              <a:rPr lang="en-US" altLang="en-US" sz="2400">
                <a:sym typeface="Euclid Math Two" charset="0"/>
              </a:rPr>
              <a:t>	</a:t>
            </a:r>
            <a:r>
              <a:rPr lang="en-US" altLang="en-US" sz="2400">
                <a:solidFill>
                  <a:schemeClr val="accent2"/>
                </a:solidFill>
                <a:sym typeface="Euclid Math Two" charset="0"/>
              </a:rPr>
              <a:t>{ &lt;M, x&gt; : M accepts x in ≤ f(|x|) steps }</a:t>
            </a:r>
          </a:p>
          <a:p>
            <a:pPr lvl="1"/>
            <a:r>
              <a:rPr lang="en-US" altLang="en-US">
                <a:sym typeface="Euclid Math Two" charset="0"/>
              </a:rPr>
              <a:t>Claim: SIM runs in time g(n) = f(n)</a:t>
            </a:r>
            <a:r>
              <a:rPr lang="en-US" altLang="en-US" baseline="30000">
                <a:sym typeface="Euclid Math Two" charset="0"/>
              </a:rPr>
              <a:t>3</a:t>
            </a:r>
            <a:r>
              <a:rPr lang="en-US" altLang="en-US">
                <a:sym typeface="Euclid Math Two" charset="0"/>
              </a:rPr>
              <a:t>.</a:t>
            </a:r>
          </a:p>
          <a:p>
            <a:pPr lvl="1"/>
            <a:r>
              <a:rPr lang="en-US" altLang="en-US">
                <a:sym typeface="Euclid Math Two" charset="0"/>
              </a:rPr>
              <a:t>define new TM </a:t>
            </a:r>
            <a:r>
              <a:rPr lang="en-US" altLang="en-US"/>
              <a:t>D: on input &lt;M&gt;</a:t>
            </a:r>
          </a:p>
          <a:p>
            <a:pPr lvl="2"/>
            <a:r>
              <a:rPr lang="en-US" altLang="en-US" sz="2800"/>
              <a:t>if SIM accepts &lt;M, &lt;M&gt;&gt;, reject</a:t>
            </a:r>
          </a:p>
          <a:p>
            <a:pPr lvl="2"/>
            <a:r>
              <a:rPr lang="en-US" altLang="en-US" sz="2800"/>
              <a:t>if SIM rejects &lt;M, &lt;M&gt;&gt;, accept</a:t>
            </a:r>
          </a:p>
          <a:p>
            <a:pPr lvl="1"/>
            <a:r>
              <a:rPr lang="en-US" altLang="en-US"/>
              <a:t>D runs in time g(2n)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BA742A-FC1F-4E5F-EA36-039FB92AB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18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908947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18, 2025</a:t>
            </a:r>
          </a:p>
        </p:txBody>
      </p:sp>
      <p:sp>
        <p:nvSpPr>
          <p:cNvPr id="7577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400"/>
              <a:t>CS21 Lecture 18</a:t>
            </a:r>
            <a:endParaRPr lang="en-US" altLang="en-US" sz="1400"/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Proof of Time Hierarchy Theorem</a:t>
            </a:r>
          </a:p>
        </p:txBody>
      </p:sp>
      <p:sp>
        <p:nvSpPr>
          <p:cNvPr id="757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ym typeface="Euclid Math Two" charset="0"/>
              </a:rPr>
              <a:t>Proof (continued):</a:t>
            </a:r>
            <a:endParaRPr lang="en-US" altLang="en-US"/>
          </a:p>
          <a:p>
            <a:pPr lvl="1"/>
            <a:r>
              <a:rPr lang="en-US" altLang="en-US"/>
              <a:t>suppose M in </a:t>
            </a:r>
            <a:r>
              <a:rPr lang="en-US" altLang="en-US" b="1"/>
              <a:t>TIME(f(n))</a:t>
            </a:r>
            <a:r>
              <a:rPr lang="en-US" altLang="en-US"/>
              <a:t> decides L(D) </a:t>
            </a:r>
            <a:endParaRPr lang="en-US" altLang="en-US" b="1"/>
          </a:p>
          <a:p>
            <a:pPr lvl="2"/>
            <a:r>
              <a:rPr lang="en-US" altLang="en-US" sz="2800"/>
              <a:t>M(&lt;M&gt;) = SIM(&lt;M, &lt;M&gt;&gt;) ≠ D(&lt;M&gt;)</a:t>
            </a:r>
            <a:endParaRPr lang="en-US" altLang="en-US" sz="3200"/>
          </a:p>
          <a:p>
            <a:pPr lvl="2"/>
            <a:r>
              <a:rPr lang="en-US" altLang="en-US" sz="2800"/>
              <a:t>but M(&lt;M&gt;) = D(&lt;M&gt;)</a:t>
            </a:r>
          </a:p>
          <a:p>
            <a:pPr lvl="1"/>
            <a:r>
              <a:rPr lang="en-US" altLang="en-US"/>
              <a:t>contradiction.</a:t>
            </a:r>
          </a:p>
          <a:p>
            <a:endParaRPr lang="en-US" alt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C42C05F-A394-FB66-B939-3760D4A8B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19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788111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18, 2025</a:t>
            </a: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puzzle</a:t>
            </a:r>
          </a:p>
        </p:txBody>
      </p:sp>
      <p:sp>
        <p:nvSpPr>
          <p:cNvPr id="1015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Find an efficient algorithm to solve the following problem:</a:t>
            </a:r>
          </a:p>
          <a:p>
            <a:r>
              <a:rPr lang="en-US" altLang="en-US"/>
              <a:t>Input: sequence of pairs of symbols</a:t>
            </a:r>
          </a:p>
          <a:p>
            <a:pPr algn="ctr">
              <a:buFontTx/>
              <a:buNone/>
            </a:pPr>
            <a:r>
              <a:rPr lang="en-US" altLang="en-US"/>
              <a:t>e.g. </a:t>
            </a:r>
            <a:r>
              <a:rPr lang="en-US" altLang="en-US">
                <a:solidFill>
                  <a:schemeClr val="accent2"/>
                </a:solidFill>
              </a:rPr>
              <a:t>(A, b), (E, D), (d, C), (B, a)</a:t>
            </a:r>
          </a:p>
          <a:p>
            <a:r>
              <a:rPr lang="en-US" altLang="en-US"/>
              <a:t>Goal: determine if it is possible to circle at least one symbol in each pair without circling upper and lower case of same symbol.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CS21 Lecture 18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68022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18, 2025</a:t>
            </a:r>
          </a:p>
        </p:txBody>
      </p:sp>
      <p:sp>
        <p:nvSpPr>
          <p:cNvPr id="778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400"/>
              <a:t>CS21 Lecture 18</a:t>
            </a:r>
            <a:endParaRPr lang="en-US" altLang="en-US" sz="1400"/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Proof of Time Hierarchy Theorem</a:t>
            </a:r>
          </a:p>
        </p:txBody>
      </p:sp>
      <p:sp>
        <p:nvSpPr>
          <p:cNvPr id="778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r>
              <a:rPr lang="en-US" altLang="en-US">
                <a:sym typeface="Euclid Math Two" charset="0"/>
              </a:rPr>
              <a:t>Claim: there is a TM SIM that decides </a:t>
            </a:r>
          </a:p>
          <a:p>
            <a:pPr algn="ctr">
              <a:buFontTx/>
              <a:buNone/>
            </a:pPr>
            <a:r>
              <a:rPr lang="en-US" altLang="en-US" sz="2800">
                <a:sym typeface="Euclid Math Two" charset="0"/>
              </a:rPr>
              <a:t>	</a:t>
            </a:r>
            <a:r>
              <a:rPr lang="en-US" altLang="en-US" sz="2800">
                <a:solidFill>
                  <a:schemeClr val="accent2"/>
                </a:solidFill>
                <a:sym typeface="Euclid Math Two" charset="0"/>
              </a:rPr>
              <a:t>{&lt;M, x&gt; : M accepts x in ≤ f(|x|) steps}</a:t>
            </a:r>
          </a:p>
          <a:p>
            <a:pPr>
              <a:buFontTx/>
              <a:buNone/>
            </a:pPr>
            <a:r>
              <a:rPr lang="en-US" altLang="en-US">
                <a:sym typeface="Euclid Math Two" charset="0"/>
              </a:rPr>
              <a:t>	and runs in time g(n) = f(n)</a:t>
            </a:r>
            <a:r>
              <a:rPr lang="en-US" altLang="en-US" baseline="30000">
                <a:sym typeface="Euclid Math Two" charset="0"/>
              </a:rPr>
              <a:t>3</a:t>
            </a:r>
            <a:r>
              <a:rPr lang="en-US" altLang="en-US">
                <a:sym typeface="Euclid Math Two" charset="0"/>
              </a:rPr>
              <a:t>.</a:t>
            </a:r>
          </a:p>
          <a:p>
            <a:r>
              <a:rPr lang="en-US" altLang="en-US">
                <a:sym typeface="Euclid Math Two" charset="0"/>
              </a:rPr>
              <a:t>Proof sketch: SIM has 4 work tapes</a:t>
            </a:r>
          </a:p>
          <a:p>
            <a:pPr lvl="2"/>
            <a:r>
              <a:rPr lang="en-US" altLang="en-US" sz="2800">
                <a:solidFill>
                  <a:schemeClr val="accent2"/>
                </a:solidFill>
                <a:sym typeface="Euclid Math Two" charset="0"/>
              </a:rPr>
              <a:t>contents and “virtual head” positions for M’s tapes </a:t>
            </a:r>
          </a:p>
          <a:p>
            <a:pPr lvl="2"/>
            <a:r>
              <a:rPr lang="en-US" altLang="en-US" sz="2800">
                <a:solidFill>
                  <a:schemeClr val="accent2"/>
                </a:solidFill>
                <a:sym typeface="Euclid Math Two" charset="0"/>
              </a:rPr>
              <a:t>M’s transition function and state</a:t>
            </a:r>
          </a:p>
          <a:p>
            <a:pPr lvl="2"/>
            <a:r>
              <a:rPr lang="en-US" altLang="en-US" sz="2800">
                <a:solidFill>
                  <a:schemeClr val="accent2"/>
                </a:solidFill>
                <a:sym typeface="Euclid Math Two" charset="0"/>
              </a:rPr>
              <a:t>f(|x|) “+”s used as a clock</a:t>
            </a:r>
          </a:p>
          <a:p>
            <a:pPr lvl="2"/>
            <a:r>
              <a:rPr lang="en-US" altLang="en-US" sz="2800">
                <a:solidFill>
                  <a:schemeClr val="accent2"/>
                </a:solidFill>
                <a:sym typeface="Euclid Math Two" charset="0"/>
              </a:rPr>
              <a:t>scratch space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49A080E-6EDF-2D70-1488-4F7873ECD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20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193479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18, 2025</a:t>
            </a:r>
          </a:p>
        </p:txBody>
      </p:sp>
      <p:sp>
        <p:nvSpPr>
          <p:cNvPr id="798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400"/>
              <a:t>CS21 Lecture 18</a:t>
            </a:r>
            <a:endParaRPr lang="en-US" altLang="en-US" sz="1400"/>
          </a:p>
        </p:txBody>
      </p:sp>
      <p:sp>
        <p:nvSpPr>
          <p:cNvPr id="798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Proof of Time Hierarchy Theorem</a:t>
            </a:r>
          </a:p>
        </p:txBody>
      </p:sp>
      <p:sp>
        <p:nvSpPr>
          <p:cNvPr id="798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>
                <a:sym typeface="Euclid Math Two" charset="0"/>
              </a:rPr>
              <a:t>Proof sketch (continued): 4 work tapes</a:t>
            </a:r>
          </a:p>
          <a:p>
            <a:pPr lvl="2"/>
            <a:r>
              <a:rPr lang="en-US" altLang="en-US">
                <a:solidFill>
                  <a:schemeClr val="accent2"/>
                </a:solidFill>
                <a:sym typeface="Euclid Math Two" charset="0"/>
              </a:rPr>
              <a:t>contents and “virtual head” positions for M’s tapes </a:t>
            </a:r>
          </a:p>
          <a:p>
            <a:pPr lvl="2"/>
            <a:r>
              <a:rPr lang="en-US" altLang="en-US">
                <a:solidFill>
                  <a:schemeClr val="accent2"/>
                </a:solidFill>
                <a:sym typeface="Euclid Math Two" charset="0"/>
              </a:rPr>
              <a:t>M’s transition function and state</a:t>
            </a:r>
          </a:p>
          <a:p>
            <a:pPr lvl="2"/>
            <a:r>
              <a:rPr lang="en-US" altLang="en-US">
                <a:solidFill>
                  <a:schemeClr val="accent2"/>
                </a:solidFill>
                <a:sym typeface="Euclid Math Two" charset="0"/>
              </a:rPr>
              <a:t>f(|x|) “+”s used as a clock</a:t>
            </a:r>
          </a:p>
          <a:p>
            <a:pPr lvl="2"/>
            <a:r>
              <a:rPr lang="en-US" altLang="en-US">
                <a:solidFill>
                  <a:schemeClr val="accent2"/>
                </a:solidFill>
                <a:sym typeface="Euclid Math Two" charset="0"/>
              </a:rPr>
              <a:t>scratch space</a:t>
            </a:r>
            <a:endParaRPr lang="en-US" altLang="en-US" sz="2000">
              <a:solidFill>
                <a:schemeClr val="accent2"/>
              </a:solidFill>
              <a:sym typeface="Euclid Math Two" charset="0"/>
            </a:endParaRPr>
          </a:p>
          <a:p>
            <a:pPr lvl="1"/>
            <a:r>
              <a:rPr lang="en-US" altLang="en-US">
                <a:sym typeface="Euclid Math Two" charset="0"/>
              </a:rPr>
              <a:t>initialize tapes</a:t>
            </a:r>
          </a:p>
          <a:p>
            <a:pPr lvl="1"/>
            <a:r>
              <a:rPr lang="en-US" altLang="en-US">
                <a:sym typeface="Euclid Math Two" charset="0"/>
              </a:rPr>
              <a:t>simulate step of M, advance head on tape 3; repeat.</a:t>
            </a:r>
          </a:p>
          <a:p>
            <a:pPr lvl="1"/>
            <a:r>
              <a:rPr lang="en-US" altLang="en-US">
                <a:sym typeface="Euclid Math Two" charset="0"/>
              </a:rPr>
              <a:t>can check running time is as claimed. </a:t>
            </a:r>
            <a:endParaRPr lang="en-US" alt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B71CF9-4477-136F-CC2B-5A86C6D8C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21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605044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18, 2025</a:t>
            </a:r>
          </a:p>
        </p:txBody>
      </p:sp>
      <p:sp>
        <p:nvSpPr>
          <p:cNvPr id="819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400"/>
              <a:t>CS21 Lecture 18</a:t>
            </a:r>
            <a:endParaRPr lang="en-US" altLang="en-US" sz="1400"/>
          </a:p>
        </p:txBody>
      </p:sp>
      <p:sp>
        <p:nvSpPr>
          <p:cNvPr id="819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 far…</a:t>
            </a:r>
          </a:p>
        </p:txBody>
      </p:sp>
      <p:sp>
        <p:nvSpPr>
          <p:cNvPr id="819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752600"/>
          </a:xfrm>
        </p:spPr>
        <p:txBody>
          <a:bodyPr/>
          <a:lstStyle/>
          <a:p>
            <a:r>
              <a:rPr lang="en-US" altLang="en-US"/>
              <a:t>We have defined the complexity classes P (polynomial time), EXP (exponential time)</a:t>
            </a:r>
          </a:p>
        </p:txBody>
      </p:sp>
      <p:sp>
        <p:nvSpPr>
          <p:cNvPr id="81926" name="Oval 4"/>
          <p:cNvSpPr>
            <a:spLocks noChangeArrowheads="1"/>
          </p:cNvSpPr>
          <p:nvPr/>
        </p:nvSpPr>
        <p:spPr bwMode="auto">
          <a:xfrm>
            <a:off x="2667000" y="3810000"/>
            <a:ext cx="44958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27" name="Oval 5"/>
          <p:cNvSpPr>
            <a:spLocks noChangeArrowheads="1"/>
          </p:cNvSpPr>
          <p:nvPr/>
        </p:nvSpPr>
        <p:spPr bwMode="auto">
          <a:xfrm>
            <a:off x="2667000" y="4191000"/>
            <a:ext cx="1295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28" name="Oval 6"/>
          <p:cNvSpPr>
            <a:spLocks noChangeArrowheads="1"/>
          </p:cNvSpPr>
          <p:nvPr/>
        </p:nvSpPr>
        <p:spPr bwMode="auto">
          <a:xfrm>
            <a:off x="2667000" y="4343400"/>
            <a:ext cx="9144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29" name="Text Box 7"/>
          <p:cNvSpPr txBox="1">
            <a:spLocks noChangeArrowheads="1"/>
          </p:cNvSpPr>
          <p:nvPr/>
        </p:nvSpPr>
        <p:spPr bwMode="auto">
          <a:xfrm>
            <a:off x="838200" y="3810000"/>
            <a:ext cx="1676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regular languages</a:t>
            </a:r>
          </a:p>
        </p:txBody>
      </p:sp>
      <p:cxnSp>
        <p:nvCxnSpPr>
          <p:cNvPr id="81930" name="AutoShape 8"/>
          <p:cNvCxnSpPr>
            <a:cxnSpLocks noChangeShapeType="1"/>
            <a:endCxn id="81928" idx="0"/>
          </p:cNvCxnSpPr>
          <p:nvPr/>
        </p:nvCxnSpPr>
        <p:spPr bwMode="auto">
          <a:xfrm>
            <a:off x="2590800" y="4191000"/>
            <a:ext cx="533400" cy="1524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1931" name="Text Box 9"/>
          <p:cNvSpPr txBox="1">
            <a:spLocks noChangeArrowheads="1"/>
          </p:cNvSpPr>
          <p:nvPr/>
        </p:nvSpPr>
        <p:spPr bwMode="auto">
          <a:xfrm>
            <a:off x="762000" y="4968875"/>
            <a:ext cx="2133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context free languages</a:t>
            </a:r>
          </a:p>
        </p:txBody>
      </p:sp>
      <p:cxnSp>
        <p:nvCxnSpPr>
          <p:cNvPr id="81932" name="AutoShape 10"/>
          <p:cNvCxnSpPr>
            <a:cxnSpLocks noChangeShapeType="1"/>
            <a:stCxn id="81931" idx="3"/>
            <a:endCxn id="81927" idx="5"/>
          </p:cNvCxnSpPr>
          <p:nvPr/>
        </p:nvCxnSpPr>
        <p:spPr bwMode="auto">
          <a:xfrm flipV="1">
            <a:off x="2895600" y="4972050"/>
            <a:ext cx="877888" cy="4079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1933" name="Text Box 11"/>
          <p:cNvSpPr txBox="1">
            <a:spLocks noChangeArrowheads="1"/>
          </p:cNvSpPr>
          <p:nvPr/>
        </p:nvSpPr>
        <p:spPr bwMode="auto">
          <a:xfrm>
            <a:off x="6553200" y="3505200"/>
            <a:ext cx="2133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decidable languages</a:t>
            </a:r>
          </a:p>
        </p:txBody>
      </p:sp>
      <p:cxnSp>
        <p:nvCxnSpPr>
          <p:cNvPr id="81934" name="AutoShape 12"/>
          <p:cNvCxnSpPr>
            <a:cxnSpLocks noChangeShapeType="1"/>
            <a:stCxn id="81933" idx="2"/>
            <a:endCxn id="81926" idx="6"/>
          </p:cNvCxnSpPr>
          <p:nvPr/>
        </p:nvCxnSpPr>
        <p:spPr bwMode="auto">
          <a:xfrm rot="5400000">
            <a:off x="7231062" y="4259263"/>
            <a:ext cx="320675" cy="4572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1935" name="Text Box 13"/>
          <p:cNvSpPr txBox="1">
            <a:spLocks noChangeArrowheads="1"/>
          </p:cNvSpPr>
          <p:nvPr/>
        </p:nvSpPr>
        <p:spPr bwMode="auto">
          <a:xfrm>
            <a:off x="3200400" y="32004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P</a:t>
            </a:r>
          </a:p>
        </p:txBody>
      </p:sp>
      <p:cxnSp>
        <p:nvCxnSpPr>
          <p:cNvPr id="81936" name="AutoShape 14"/>
          <p:cNvCxnSpPr>
            <a:cxnSpLocks noChangeShapeType="1"/>
            <a:stCxn id="81935" idx="2"/>
            <a:endCxn id="81941" idx="0"/>
          </p:cNvCxnSpPr>
          <p:nvPr/>
        </p:nvCxnSpPr>
        <p:spPr bwMode="auto">
          <a:xfrm rot="16200000" flipH="1">
            <a:off x="3533775" y="3705225"/>
            <a:ext cx="361950" cy="266700"/>
          </a:xfrm>
          <a:prstGeom prst="curvedConnector3">
            <a:avLst>
              <a:gd name="adj1" fmla="val 5263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54735" name="Oval 15"/>
          <p:cNvSpPr>
            <a:spLocks noChangeArrowheads="1"/>
          </p:cNvSpPr>
          <p:nvPr/>
        </p:nvSpPr>
        <p:spPr bwMode="auto">
          <a:xfrm>
            <a:off x="5562600" y="4419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54736" name="Text Box 16"/>
          <p:cNvSpPr txBox="1">
            <a:spLocks noChangeArrowheads="1"/>
          </p:cNvSpPr>
          <p:nvPr/>
        </p:nvSpPr>
        <p:spPr bwMode="auto">
          <a:xfrm>
            <a:off x="5257800" y="28956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some language</a:t>
            </a:r>
          </a:p>
        </p:txBody>
      </p:sp>
      <p:cxnSp>
        <p:nvCxnSpPr>
          <p:cNvPr id="1054737" name="AutoShape 17"/>
          <p:cNvCxnSpPr>
            <a:cxnSpLocks noChangeShapeType="1"/>
            <a:stCxn id="1054736" idx="2"/>
            <a:endCxn id="1054735" idx="5"/>
          </p:cNvCxnSpPr>
          <p:nvPr/>
        </p:nvCxnSpPr>
        <p:spPr bwMode="auto">
          <a:xfrm rot="5400000">
            <a:off x="5543550" y="3436938"/>
            <a:ext cx="1131888" cy="963612"/>
          </a:xfrm>
          <a:prstGeom prst="curvedConnector3">
            <a:avLst>
              <a:gd name="adj1" fmla="val 12117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1940" name="Oval 18"/>
          <p:cNvSpPr>
            <a:spLocks noChangeArrowheads="1"/>
          </p:cNvSpPr>
          <p:nvPr/>
        </p:nvSpPr>
        <p:spPr bwMode="auto">
          <a:xfrm>
            <a:off x="2667000" y="3962400"/>
            <a:ext cx="3581400" cy="1371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41" name="Oval 19"/>
          <p:cNvSpPr>
            <a:spLocks noChangeArrowheads="1"/>
          </p:cNvSpPr>
          <p:nvPr/>
        </p:nvSpPr>
        <p:spPr bwMode="auto">
          <a:xfrm>
            <a:off x="2667000" y="4038600"/>
            <a:ext cx="2362200" cy="1219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42" name="Text Box 20"/>
          <p:cNvSpPr txBox="1">
            <a:spLocks noChangeArrowheads="1"/>
          </p:cNvSpPr>
          <p:nvPr/>
        </p:nvSpPr>
        <p:spPr bwMode="auto">
          <a:xfrm>
            <a:off x="6324600" y="56388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EXP</a:t>
            </a:r>
          </a:p>
        </p:txBody>
      </p:sp>
      <p:cxnSp>
        <p:nvCxnSpPr>
          <p:cNvPr id="81943" name="AutoShape 21"/>
          <p:cNvCxnSpPr>
            <a:cxnSpLocks noChangeShapeType="1"/>
            <a:stCxn id="81942" idx="0"/>
            <a:endCxn id="81940" idx="5"/>
          </p:cNvCxnSpPr>
          <p:nvPr/>
        </p:nvCxnSpPr>
        <p:spPr bwMode="auto">
          <a:xfrm rot="5400000" flipH="1">
            <a:off x="6047582" y="4828381"/>
            <a:ext cx="487362" cy="1133475"/>
          </a:xfrm>
          <a:prstGeom prst="curvedConnector3">
            <a:avLst>
              <a:gd name="adj1" fmla="val 312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6E56D9-3641-1AF8-DD7B-734CB0804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22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04975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35" grpId="0" animBg="1"/>
      <p:bldP spid="105473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18, 2025</a:t>
            </a:r>
          </a:p>
        </p:txBody>
      </p:sp>
      <p:sp>
        <p:nvSpPr>
          <p:cNvPr id="839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400"/>
              <a:t>CS21 Lecture 18</a:t>
            </a:r>
            <a:endParaRPr lang="en-US" altLang="en-US" sz="1400"/>
          </a:p>
        </p:txBody>
      </p:sp>
      <p:sp>
        <p:nvSpPr>
          <p:cNvPr id="839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Poly-time reductions</a:t>
            </a:r>
          </a:p>
        </p:txBody>
      </p:sp>
      <p:sp>
        <p:nvSpPr>
          <p:cNvPr id="839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76400"/>
          </a:xfrm>
        </p:spPr>
        <p:txBody>
          <a:bodyPr/>
          <a:lstStyle/>
          <a:p>
            <a:r>
              <a:rPr lang="en-US" altLang="en-US"/>
              <a:t>Type of reduction we will use:</a:t>
            </a:r>
          </a:p>
          <a:p>
            <a:pPr lvl="1"/>
            <a:r>
              <a:rPr lang="en-US" altLang="en-US">
                <a:solidFill>
                  <a:schemeClr val="accent2"/>
                </a:solidFill>
              </a:rPr>
              <a:t>“many-one” </a:t>
            </a:r>
            <a:r>
              <a:rPr lang="en-US" altLang="en-US">
                <a:solidFill>
                  <a:srgbClr val="FF0000"/>
                </a:solidFill>
              </a:rPr>
              <a:t>poly-time</a:t>
            </a:r>
            <a:r>
              <a:rPr lang="en-US" altLang="en-US">
                <a:solidFill>
                  <a:schemeClr val="accent2"/>
                </a:solidFill>
              </a:rPr>
              <a:t> reduction (commonly)</a:t>
            </a:r>
          </a:p>
          <a:p>
            <a:pPr lvl="1"/>
            <a:r>
              <a:rPr lang="en-US" altLang="en-US">
                <a:solidFill>
                  <a:schemeClr val="accent2"/>
                </a:solidFill>
              </a:rPr>
              <a:t>“mapping” </a:t>
            </a:r>
            <a:r>
              <a:rPr lang="en-US" altLang="en-US">
                <a:solidFill>
                  <a:srgbClr val="FF0000"/>
                </a:solidFill>
              </a:rPr>
              <a:t>poly-time </a:t>
            </a:r>
            <a:r>
              <a:rPr lang="en-US" altLang="en-US">
                <a:solidFill>
                  <a:schemeClr val="accent2"/>
                </a:solidFill>
              </a:rPr>
              <a:t>reduction (book)</a:t>
            </a:r>
          </a:p>
        </p:txBody>
      </p:sp>
      <p:sp>
        <p:nvSpPr>
          <p:cNvPr id="83974" name="Oval 4"/>
          <p:cNvSpPr>
            <a:spLocks noChangeArrowheads="1"/>
          </p:cNvSpPr>
          <p:nvPr/>
        </p:nvSpPr>
        <p:spPr bwMode="auto">
          <a:xfrm>
            <a:off x="1143000" y="3429000"/>
            <a:ext cx="1676400" cy="2209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83975" name="AutoShape 5"/>
          <p:cNvCxnSpPr>
            <a:cxnSpLocks noChangeShapeType="1"/>
            <a:stCxn id="83974" idx="2"/>
            <a:endCxn id="83974" idx="6"/>
          </p:cNvCxnSpPr>
          <p:nvPr/>
        </p:nvCxnSpPr>
        <p:spPr bwMode="auto">
          <a:xfrm>
            <a:off x="1143000" y="4533900"/>
            <a:ext cx="1676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3976" name="Oval 6"/>
          <p:cNvSpPr>
            <a:spLocks noChangeArrowheads="1"/>
          </p:cNvSpPr>
          <p:nvPr/>
        </p:nvSpPr>
        <p:spPr bwMode="auto">
          <a:xfrm>
            <a:off x="4114800" y="3429000"/>
            <a:ext cx="1676400" cy="2209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83977" name="AutoShape 7"/>
          <p:cNvCxnSpPr>
            <a:cxnSpLocks noChangeShapeType="1"/>
            <a:stCxn id="83976" idx="2"/>
            <a:endCxn id="83976" idx="6"/>
          </p:cNvCxnSpPr>
          <p:nvPr/>
        </p:nvCxnSpPr>
        <p:spPr bwMode="auto">
          <a:xfrm>
            <a:off x="4114800" y="4533900"/>
            <a:ext cx="1676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3978" name="Text Box 8"/>
          <p:cNvSpPr txBox="1">
            <a:spLocks noChangeArrowheads="1"/>
          </p:cNvSpPr>
          <p:nvPr/>
        </p:nvSpPr>
        <p:spPr bwMode="auto">
          <a:xfrm>
            <a:off x="1676400" y="38100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yes</a:t>
            </a:r>
          </a:p>
        </p:txBody>
      </p:sp>
      <p:sp>
        <p:nvSpPr>
          <p:cNvPr id="83979" name="Text Box 9"/>
          <p:cNvSpPr txBox="1">
            <a:spLocks noChangeArrowheads="1"/>
          </p:cNvSpPr>
          <p:nvPr/>
        </p:nvSpPr>
        <p:spPr bwMode="auto">
          <a:xfrm>
            <a:off x="1676400" y="47244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no</a:t>
            </a:r>
          </a:p>
        </p:txBody>
      </p:sp>
      <p:sp>
        <p:nvSpPr>
          <p:cNvPr id="83980" name="Text Box 10"/>
          <p:cNvSpPr txBox="1">
            <a:spLocks noChangeArrowheads="1"/>
          </p:cNvSpPr>
          <p:nvPr/>
        </p:nvSpPr>
        <p:spPr bwMode="auto">
          <a:xfrm>
            <a:off x="4648200" y="38100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yes</a:t>
            </a:r>
          </a:p>
        </p:txBody>
      </p:sp>
      <p:sp>
        <p:nvSpPr>
          <p:cNvPr id="83981" name="Text Box 11"/>
          <p:cNvSpPr txBox="1">
            <a:spLocks noChangeArrowheads="1"/>
          </p:cNvSpPr>
          <p:nvPr/>
        </p:nvSpPr>
        <p:spPr bwMode="auto">
          <a:xfrm>
            <a:off x="4648200" y="47244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no</a:t>
            </a:r>
          </a:p>
        </p:txBody>
      </p:sp>
      <p:cxnSp>
        <p:nvCxnSpPr>
          <p:cNvPr id="83982" name="AutoShape 12"/>
          <p:cNvCxnSpPr>
            <a:cxnSpLocks noChangeShapeType="1"/>
            <a:stCxn id="83978" idx="3"/>
            <a:endCxn id="83980" idx="1"/>
          </p:cNvCxnSpPr>
          <p:nvPr/>
        </p:nvCxnSpPr>
        <p:spPr bwMode="auto">
          <a:xfrm>
            <a:off x="2362200" y="4038600"/>
            <a:ext cx="22860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983" name="AutoShape 13"/>
          <p:cNvCxnSpPr>
            <a:cxnSpLocks noChangeShapeType="1"/>
            <a:stCxn id="83979" idx="3"/>
            <a:endCxn id="83981" idx="1"/>
          </p:cNvCxnSpPr>
          <p:nvPr/>
        </p:nvCxnSpPr>
        <p:spPr bwMode="auto">
          <a:xfrm>
            <a:off x="2362200" y="4953000"/>
            <a:ext cx="22860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3984" name="Text Box 14"/>
          <p:cNvSpPr txBox="1">
            <a:spLocks noChangeArrowheads="1"/>
          </p:cNvSpPr>
          <p:nvPr/>
        </p:nvSpPr>
        <p:spPr bwMode="auto">
          <a:xfrm>
            <a:off x="685800" y="34290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A</a:t>
            </a:r>
          </a:p>
        </p:txBody>
      </p:sp>
      <p:sp>
        <p:nvSpPr>
          <p:cNvPr id="83985" name="Text Box 15"/>
          <p:cNvSpPr txBox="1">
            <a:spLocks noChangeArrowheads="1"/>
          </p:cNvSpPr>
          <p:nvPr/>
        </p:nvSpPr>
        <p:spPr bwMode="auto">
          <a:xfrm>
            <a:off x="5638800" y="34290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B</a:t>
            </a:r>
          </a:p>
        </p:txBody>
      </p:sp>
      <p:sp>
        <p:nvSpPr>
          <p:cNvPr id="83986" name="Text Box 16"/>
          <p:cNvSpPr txBox="1">
            <a:spLocks noChangeArrowheads="1"/>
          </p:cNvSpPr>
          <p:nvPr/>
        </p:nvSpPr>
        <p:spPr bwMode="auto">
          <a:xfrm>
            <a:off x="6172200" y="4037013"/>
            <a:ext cx="2514600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reduction </a:t>
            </a:r>
            <a:r>
              <a:rPr lang="en-US" altLang="en-US" sz="2800">
                <a:solidFill>
                  <a:schemeClr val="accent2"/>
                </a:solidFill>
              </a:rPr>
              <a:t>from</a:t>
            </a:r>
            <a:r>
              <a:rPr lang="en-US" altLang="en-US" sz="2800"/>
              <a:t> language A </a:t>
            </a:r>
            <a:r>
              <a:rPr lang="en-US" altLang="en-US" sz="2800">
                <a:solidFill>
                  <a:schemeClr val="accent2"/>
                </a:solidFill>
              </a:rPr>
              <a:t>to</a:t>
            </a:r>
            <a:r>
              <a:rPr lang="en-US" altLang="en-US" sz="2800"/>
              <a:t> language B</a:t>
            </a:r>
          </a:p>
        </p:txBody>
      </p:sp>
      <p:sp>
        <p:nvSpPr>
          <p:cNvPr id="83987" name="Text Box 17"/>
          <p:cNvSpPr txBox="1">
            <a:spLocks noChangeArrowheads="1"/>
          </p:cNvSpPr>
          <p:nvPr/>
        </p:nvSpPr>
        <p:spPr bwMode="auto">
          <a:xfrm>
            <a:off x="3352800" y="3581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f</a:t>
            </a:r>
          </a:p>
        </p:txBody>
      </p:sp>
      <p:sp>
        <p:nvSpPr>
          <p:cNvPr id="83988" name="Text Box 18"/>
          <p:cNvSpPr txBox="1">
            <a:spLocks noChangeArrowheads="1"/>
          </p:cNvSpPr>
          <p:nvPr/>
        </p:nvSpPr>
        <p:spPr bwMode="auto">
          <a:xfrm>
            <a:off x="3352800" y="44958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f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F7ED03-9F4A-F94A-3C34-04D23C6EC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23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784461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18, 2025</a:t>
            </a:r>
          </a:p>
        </p:txBody>
      </p:sp>
      <p:sp>
        <p:nvSpPr>
          <p:cNvPr id="8601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400"/>
              <a:t>CS21 Lecture 18</a:t>
            </a:r>
            <a:endParaRPr lang="en-US" altLang="en-US" sz="1400"/>
          </a:p>
        </p:txBody>
      </p:sp>
      <p:sp>
        <p:nvSpPr>
          <p:cNvPr id="860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Poly-time reductions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5881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3627438"/>
                <a:ext cx="8229600" cy="2697162"/>
              </a:xfrm>
            </p:spPr>
            <p:txBody>
              <a:bodyPr/>
              <a:lstStyle/>
              <a:p>
                <a:r>
                  <a:rPr lang="en-US" altLang="en-US" dirty="0"/>
                  <a:t>function f should be </a:t>
                </a:r>
                <a:r>
                  <a:rPr lang="en-US" altLang="en-US" dirty="0">
                    <a:solidFill>
                      <a:srgbClr val="FF0000"/>
                    </a:solidFill>
                  </a:rPr>
                  <a:t>poly-time </a:t>
                </a:r>
                <a:r>
                  <a:rPr lang="en-US" altLang="en-US" dirty="0">
                    <a:solidFill>
                      <a:schemeClr val="accent2"/>
                    </a:solidFill>
                  </a:rPr>
                  <a:t>computable</a:t>
                </a:r>
              </a:p>
              <a:p>
                <a:pPr>
                  <a:buFontTx/>
                  <a:buNone/>
                </a:pPr>
                <a:r>
                  <a:rPr lang="en-US" altLang="en-US" b="1" u="sng" dirty="0"/>
                  <a:t>Definition</a:t>
                </a:r>
                <a:r>
                  <a:rPr lang="en-US" altLang="en-US" dirty="0"/>
                  <a:t>: f : </a:t>
                </a:r>
                <a:r>
                  <a:rPr lang="el-GR" altLang="en-US" dirty="0">
                    <a:ea typeface="Arial" charset="0"/>
                    <a:cs typeface="Arial" charset="0"/>
                  </a:rPr>
                  <a:t>Σ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*→ </a:t>
                </a:r>
                <a:r>
                  <a:rPr lang="el-GR" altLang="en-US" dirty="0">
                    <a:ea typeface="Arial" charset="0"/>
                    <a:cs typeface="Arial" charset="0"/>
                  </a:rPr>
                  <a:t>Σ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* is 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poly-time 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computable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 if for some g(n) = </a:t>
                </a:r>
                <a:r>
                  <a:rPr lang="en-US" altLang="en-US" dirty="0" err="1">
                    <a:ea typeface="Arial" charset="0"/>
                    <a:cs typeface="Arial" charset="0"/>
                  </a:rPr>
                  <a:t>n</a:t>
                </a:r>
                <a:r>
                  <a:rPr lang="en-US" altLang="en-US" baseline="30000" dirty="0" err="1">
                    <a:ea typeface="Arial" charset="0"/>
                    <a:cs typeface="Arial" charset="0"/>
                  </a:rPr>
                  <a:t>O</a:t>
                </a:r>
                <a:r>
                  <a:rPr lang="en-US" altLang="en-US" baseline="30000" dirty="0">
                    <a:ea typeface="Arial" charset="0"/>
                    <a:cs typeface="Arial" charset="0"/>
                  </a:rPr>
                  <a:t>(1) 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there exists a 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g(n)-time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 TM M</a:t>
                </a:r>
                <a:r>
                  <a:rPr lang="en-US" altLang="en-US" baseline="-25000" dirty="0">
                    <a:ea typeface="Arial" charset="0"/>
                    <a:cs typeface="Arial" charset="0"/>
                  </a:rPr>
                  <a:t>f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 such that on every w</a:t>
                </a:r>
                <a14:m>
                  <m:oMath xmlns:m="http://schemas.openxmlformats.org/officeDocument/2006/math">
                    <m:r>
                      <a:rPr lang="en-US" altLang="en-US">
                        <a:latin typeface="Cambria Math" charset="0"/>
                        <a:ea typeface="Arial" charset="0"/>
                        <a:cs typeface="Arial" charset="0"/>
                      </a:rPr>
                      <m:t> </m:t>
                    </m:r>
                    <m:r>
                      <a:rPr lang="en-US" altLang="en-US" b="0" i="1" smtClean="0">
                        <a:latin typeface="Cambria Math" charset="0"/>
                        <a:ea typeface="Arial" charset="0"/>
                        <a:cs typeface="Arial" charset="0"/>
                      </a:rPr>
                      <m:t>∈ </m:t>
                    </m:r>
                  </m:oMath>
                </a14:m>
                <a:r>
                  <a:rPr lang="el-GR" altLang="en-US" dirty="0">
                    <a:ea typeface="Arial" charset="0"/>
                    <a:cs typeface="Arial" charset="0"/>
                  </a:rPr>
                  <a:t>Σ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*, M</a:t>
                </a:r>
                <a:r>
                  <a:rPr lang="en-US" altLang="en-US" baseline="-25000" dirty="0">
                    <a:ea typeface="Arial" charset="0"/>
                    <a:cs typeface="Arial" charset="0"/>
                  </a:rPr>
                  <a:t>f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 halts with f(w) on its tape. </a:t>
                </a:r>
              </a:p>
            </p:txBody>
          </p:sp>
        </mc:Choice>
        <mc:Fallback xmlns="">
          <p:sp>
            <p:nvSpPr>
              <p:cNvPr id="105881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3627438"/>
                <a:ext cx="8229600" cy="2697162"/>
              </a:xfrm>
              <a:blipFill rotWithShape="0">
                <a:blip r:embed="rId3"/>
                <a:stretch>
                  <a:fillRect l="-1852" t="-2935" r="-1556" b="-47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022" name="Oval 4"/>
          <p:cNvSpPr>
            <a:spLocks noChangeArrowheads="1"/>
          </p:cNvSpPr>
          <p:nvPr/>
        </p:nvSpPr>
        <p:spPr bwMode="auto">
          <a:xfrm>
            <a:off x="2286000" y="1371600"/>
            <a:ext cx="1676400" cy="2209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86023" name="AutoShape 5"/>
          <p:cNvCxnSpPr>
            <a:cxnSpLocks noChangeShapeType="1"/>
            <a:stCxn id="86022" idx="2"/>
            <a:endCxn id="86022" idx="6"/>
          </p:cNvCxnSpPr>
          <p:nvPr/>
        </p:nvCxnSpPr>
        <p:spPr bwMode="auto">
          <a:xfrm>
            <a:off x="2286000" y="2476500"/>
            <a:ext cx="1676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6024" name="Oval 6"/>
          <p:cNvSpPr>
            <a:spLocks noChangeArrowheads="1"/>
          </p:cNvSpPr>
          <p:nvPr/>
        </p:nvSpPr>
        <p:spPr bwMode="auto">
          <a:xfrm>
            <a:off x="5257800" y="1371600"/>
            <a:ext cx="1676400" cy="2209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86025" name="AutoShape 7"/>
          <p:cNvCxnSpPr>
            <a:cxnSpLocks noChangeShapeType="1"/>
            <a:stCxn id="86024" idx="2"/>
            <a:endCxn id="86024" idx="6"/>
          </p:cNvCxnSpPr>
          <p:nvPr/>
        </p:nvCxnSpPr>
        <p:spPr bwMode="auto">
          <a:xfrm>
            <a:off x="5257800" y="2476500"/>
            <a:ext cx="1676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6026" name="Text Box 8"/>
          <p:cNvSpPr txBox="1">
            <a:spLocks noChangeArrowheads="1"/>
          </p:cNvSpPr>
          <p:nvPr/>
        </p:nvSpPr>
        <p:spPr bwMode="auto">
          <a:xfrm>
            <a:off x="2819400" y="17526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yes</a:t>
            </a:r>
          </a:p>
        </p:txBody>
      </p:sp>
      <p:sp>
        <p:nvSpPr>
          <p:cNvPr id="86027" name="Text Box 9"/>
          <p:cNvSpPr txBox="1">
            <a:spLocks noChangeArrowheads="1"/>
          </p:cNvSpPr>
          <p:nvPr/>
        </p:nvSpPr>
        <p:spPr bwMode="auto">
          <a:xfrm>
            <a:off x="2819400" y="26670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no</a:t>
            </a:r>
          </a:p>
        </p:txBody>
      </p:sp>
      <p:sp>
        <p:nvSpPr>
          <p:cNvPr id="86028" name="Text Box 10"/>
          <p:cNvSpPr txBox="1">
            <a:spLocks noChangeArrowheads="1"/>
          </p:cNvSpPr>
          <p:nvPr/>
        </p:nvSpPr>
        <p:spPr bwMode="auto">
          <a:xfrm>
            <a:off x="5791200" y="17526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yes</a:t>
            </a:r>
          </a:p>
        </p:txBody>
      </p:sp>
      <p:sp>
        <p:nvSpPr>
          <p:cNvPr id="86029" name="Text Box 11"/>
          <p:cNvSpPr txBox="1">
            <a:spLocks noChangeArrowheads="1"/>
          </p:cNvSpPr>
          <p:nvPr/>
        </p:nvSpPr>
        <p:spPr bwMode="auto">
          <a:xfrm>
            <a:off x="5791200" y="26670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no</a:t>
            </a:r>
          </a:p>
        </p:txBody>
      </p:sp>
      <p:cxnSp>
        <p:nvCxnSpPr>
          <p:cNvPr id="86030" name="AutoShape 12"/>
          <p:cNvCxnSpPr>
            <a:cxnSpLocks noChangeShapeType="1"/>
            <a:stCxn id="86026" idx="3"/>
            <a:endCxn id="86028" idx="1"/>
          </p:cNvCxnSpPr>
          <p:nvPr/>
        </p:nvCxnSpPr>
        <p:spPr bwMode="auto">
          <a:xfrm>
            <a:off x="3505200" y="1981200"/>
            <a:ext cx="22860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6031" name="AutoShape 13"/>
          <p:cNvCxnSpPr>
            <a:cxnSpLocks noChangeShapeType="1"/>
            <a:stCxn id="86027" idx="3"/>
            <a:endCxn id="86029" idx="1"/>
          </p:cNvCxnSpPr>
          <p:nvPr/>
        </p:nvCxnSpPr>
        <p:spPr bwMode="auto">
          <a:xfrm>
            <a:off x="3505200" y="2895600"/>
            <a:ext cx="22860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6032" name="Text Box 14"/>
          <p:cNvSpPr txBox="1">
            <a:spLocks noChangeArrowheads="1"/>
          </p:cNvSpPr>
          <p:nvPr/>
        </p:nvSpPr>
        <p:spPr bwMode="auto">
          <a:xfrm>
            <a:off x="1828800" y="13716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A</a:t>
            </a:r>
          </a:p>
        </p:txBody>
      </p:sp>
      <p:sp>
        <p:nvSpPr>
          <p:cNvPr id="86033" name="Text Box 15"/>
          <p:cNvSpPr txBox="1">
            <a:spLocks noChangeArrowheads="1"/>
          </p:cNvSpPr>
          <p:nvPr/>
        </p:nvSpPr>
        <p:spPr bwMode="auto">
          <a:xfrm>
            <a:off x="6781800" y="13716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B</a:t>
            </a:r>
          </a:p>
        </p:txBody>
      </p:sp>
      <p:sp>
        <p:nvSpPr>
          <p:cNvPr id="86034" name="Text Box 16"/>
          <p:cNvSpPr txBox="1">
            <a:spLocks noChangeArrowheads="1"/>
          </p:cNvSpPr>
          <p:nvPr/>
        </p:nvSpPr>
        <p:spPr bwMode="auto">
          <a:xfrm>
            <a:off x="4495800" y="15240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f</a:t>
            </a:r>
          </a:p>
        </p:txBody>
      </p:sp>
      <p:sp>
        <p:nvSpPr>
          <p:cNvPr id="86035" name="Text Box 17"/>
          <p:cNvSpPr txBox="1">
            <a:spLocks noChangeArrowheads="1"/>
          </p:cNvSpPr>
          <p:nvPr/>
        </p:nvSpPr>
        <p:spPr bwMode="auto">
          <a:xfrm>
            <a:off x="4495800" y="243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f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98F8BCD-4C79-3BEB-1179-B0BA36E92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24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266419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18, 2025</a:t>
            </a:r>
          </a:p>
        </p:txBody>
      </p:sp>
      <p:sp>
        <p:nvSpPr>
          <p:cNvPr id="8806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400"/>
              <a:t>CS21 Lecture 18</a:t>
            </a:r>
            <a:endParaRPr lang="en-US" altLang="en-US" sz="1400"/>
          </a:p>
        </p:txBody>
      </p:sp>
      <p:sp>
        <p:nvSpPr>
          <p:cNvPr id="880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Poly-time reductions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0867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buFontTx/>
                  <a:buNone/>
                </a:pPr>
                <a:r>
                  <a:rPr lang="en-US" altLang="en-US" b="1" u="sng" dirty="0"/>
                  <a:t>Definition</a:t>
                </a:r>
                <a:r>
                  <a:rPr lang="en-US" altLang="en-US" dirty="0"/>
                  <a:t>: A 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≤</a:t>
                </a:r>
                <a:r>
                  <a:rPr lang="en-US" altLang="en-US" baseline="-25000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P</a:t>
                </a:r>
                <a:r>
                  <a:rPr lang="en-US" altLang="en-US" baseline="-25000" dirty="0">
                    <a:ea typeface="Arial" charset="0"/>
                    <a:cs typeface="Arial" charset="0"/>
                  </a:rPr>
                  <a:t> 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B (“A reduces to B”) if there is a 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poly-time 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computable function f such that for all w </a:t>
                </a:r>
              </a:p>
              <a:p>
                <a:pPr lvl="1" algn="ctr">
                  <a:buFontTx/>
                  <a:buNone/>
                </a:pPr>
                <a:r>
                  <a:rPr lang="en-US" altLang="en-US" dirty="0">
                    <a:solidFill>
                      <a:schemeClr val="accent2"/>
                    </a:solidFill>
                  </a:rPr>
                  <a:t>w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chemeClr val="accent2"/>
                        </a:solidFill>
                        <a:latin typeface="Cambria Math" charset="0"/>
                      </a:rPr>
                      <m:t>∈</m:t>
                    </m:r>
                  </m:oMath>
                </a14:m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 A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chemeClr val="accent2"/>
                        </a:solidFill>
                        <a:latin typeface="Cambria Math" charset="0"/>
                        <a:sym typeface="Symbol" charset="2"/>
                      </a:rPr>
                      <m:t>⇔</m:t>
                    </m:r>
                  </m:oMath>
                </a14:m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 f(w)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chemeClr val="accent2"/>
                        </a:solidFill>
                        <a:latin typeface="Cambria Math" charset="0"/>
                        <a:sym typeface="Symbol" charset="2"/>
                      </a:rPr>
                      <m:t>∈ </m:t>
                    </m:r>
                  </m:oMath>
                </a14:m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B</a:t>
                </a:r>
              </a:p>
              <a:p>
                <a:r>
                  <a:rPr lang="en-US" altLang="en-US" dirty="0"/>
                  <a:t>as before, condition equivalent to:</a:t>
                </a:r>
              </a:p>
              <a:p>
                <a:pPr lvl="1"/>
                <a:r>
                  <a:rPr lang="en-US" altLang="en-US" dirty="0">
                    <a:solidFill>
                      <a:schemeClr val="accent2"/>
                    </a:solidFill>
                  </a:rPr>
                  <a:t>YES maps to YES </a:t>
                </a:r>
                <a:r>
                  <a:rPr lang="en-US" altLang="en-US" i="1" dirty="0">
                    <a:solidFill>
                      <a:schemeClr val="accent2"/>
                    </a:solidFill>
                  </a:rPr>
                  <a:t>and</a:t>
                </a:r>
                <a:r>
                  <a:rPr lang="en-US" altLang="en-US" dirty="0">
                    <a:solidFill>
                      <a:schemeClr val="accent2"/>
                    </a:solidFill>
                  </a:rPr>
                  <a:t> NO maps to NO</a:t>
                </a:r>
              </a:p>
              <a:p>
                <a:r>
                  <a:rPr lang="en-US" altLang="en-US" dirty="0"/>
                  <a:t>as before, meaning is:</a:t>
                </a:r>
              </a:p>
              <a:p>
                <a:pPr lvl="1"/>
                <a:r>
                  <a:rPr lang="en-US" altLang="en-US" dirty="0"/>
                  <a:t>B is at least as “hard” (or expressive) as A</a:t>
                </a:r>
              </a:p>
            </p:txBody>
          </p:sp>
        </mc:Choice>
        <mc:Fallback xmlns="">
          <p:sp>
            <p:nvSpPr>
              <p:cNvPr id="106086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852" t="-1752" r="-1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AA87D1-6077-CF0D-DAB4-22DB6E535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25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0390195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18, 2025</a:t>
            </a:r>
          </a:p>
        </p:txBody>
      </p:sp>
      <p:sp>
        <p:nvSpPr>
          <p:cNvPr id="901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400"/>
              <a:t>CS21 Lecture 18</a:t>
            </a:r>
            <a:endParaRPr lang="en-US" altLang="en-US" sz="1400"/>
          </a:p>
        </p:txBody>
      </p:sp>
      <p:sp>
        <p:nvSpPr>
          <p:cNvPr id="901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Poly-time reductions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2915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buFontTx/>
                  <a:buNone/>
                </a:pPr>
                <a:r>
                  <a:rPr lang="en-US" altLang="en-US" b="1" u="sng" dirty="0"/>
                  <a:t>Theorem</a:t>
                </a:r>
                <a:r>
                  <a:rPr lang="en-US" altLang="en-US" dirty="0"/>
                  <a:t>: if A 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≤</a:t>
                </a:r>
                <a:r>
                  <a:rPr lang="en-US" altLang="en-US" baseline="-25000" dirty="0">
                    <a:ea typeface="Arial" charset="0"/>
                    <a:cs typeface="Arial" charset="0"/>
                  </a:rPr>
                  <a:t>P 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B and B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  <a:ea typeface="Arial" charset="0"/>
                        <a:cs typeface="Arial" charset="0"/>
                      </a:rPr>
                      <m:t>∈ </m:t>
                    </m:r>
                  </m:oMath>
                </a14:m>
                <a:r>
                  <a:rPr lang="en-US" altLang="en-US" dirty="0">
                    <a:ea typeface="Arial" charset="0"/>
                    <a:cs typeface="Arial" charset="0"/>
                    <a:sym typeface="Symbol" charset="2"/>
                  </a:rPr>
                  <a:t>P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 then A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  <a:ea typeface="Arial" charset="0"/>
                        <a:cs typeface="Arial" charset="0"/>
                      </a:rPr>
                      <m:t>∈ </m:t>
                    </m:r>
                  </m:oMath>
                </a14:m>
                <a:r>
                  <a:rPr lang="en-US" altLang="en-US" dirty="0">
                    <a:ea typeface="Arial" charset="0"/>
                    <a:cs typeface="Arial" charset="0"/>
                    <a:sym typeface="Symbol" charset="2"/>
                  </a:rPr>
                  <a:t>P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.</a:t>
                </a:r>
              </a:p>
              <a:p>
                <a:pPr>
                  <a:buFontTx/>
                  <a:buNone/>
                </a:pPr>
                <a:endParaRPr lang="en-US" altLang="en-US" dirty="0">
                  <a:ea typeface="Arial" charset="0"/>
                  <a:cs typeface="Arial" charset="0"/>
                </a:endParaRPr>
              </a:p>
              <a:p>
                <a:pPr>
                  <a:buFontTx/>
                  <a:buNone/>
                </a:pPr>
                <a:r>
                  <a:rPr lang="en-US" altLang="en-US" b="1" dirty="0">
                    <a:ea typeface="Arial" charset="0"/>
                    <a:cs typeface="Arial" charset="0"/>
                  </a:rPr>
                  <a:t>Proof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:</a:t>
                </a:r>
              </a:p>
              <a:p>
                <a:pPr lvl="1"/>
                <a:r>
                  <a:rPr lang="en-US" altLang="en-US" dirty="0">
                    <a:ea typeface="Arial" charset="0"/>
                    <a:cs typeface="Arial" charset="0"/>
                  </a:rPr>
                  <a:t>a poly-time algorithm for deciding A:</a:t>
                </a:r>
              </a:p>
              <a:p>
                <a:pPr lvl="1"/>
                <a:r>
                  <a:rPr lang="en-US" altLang="en-US" dirty="0">
                    <a:ea typeface="Arial" charset="0"/>
                    <a:cs typeface="Arial" charset="0"/>
                  </a:rPr>
                  <a:t>on input w, compute f(w) in poly-time.</a:t>
                </a:r>
              </a:p>
              <a:p>
                <a:pPr lvl="1"/>
                <a:r>
                  <a:rPr lang="en-US" altLang="en-US" dirty="0">
                    <a:ea typeface="Arial" charset="0"/>
                    <a:cs typeface="Arial" charset="0"/>
                  </a:rPr>
                  <a:t>run poly-time algorithm to decide if f(w)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  <a:ea typeface="Arial" charset="0"/>
                        <a:cs typeface="Arial" charset="0"/>
                      </a:rPr>
                      <m:t>∈</m:t>
                    </m:r>
                  </m:oMath>
                </a14:m>
                <a:r>
                  <a:rPr lang="en-US" altLang="en-US" dirty="0">
                    <a:ea typeface="Arial" charset="0"/>
                    <a:cs typeface="Arial" charset="0"/>
                  </a:rPr>
                  <a:t> B</a:t>
                </a:r>
              </a:p>
              <a:p>
                <a:pPr lvl="1"/>
                <a:r>
                  <a:rPr lang="en-US" altLang="en-US" dirty="0">
                    <a:ea typeface="Arial" charset="0"/>
                    <a:cs typeface="Arial" charset="0"/>
                  </a:rPr>
                  <a:t>if it says “yes”, output “yes”</a:t>
                </a:r>
              </a:p>
              <a:p>
                <a:pPr lvl="1"/>
                <a:r>
                  <a:rPr lang="en-US" altLang="en-US" dirty="0">
                    <a:ea typeface="Arial" charset="0"/>
                    <a:cs typeface="Arial" charset="0"/>
                  </a:rPr>
                  <a:t>if it says “no”, output “no”</a:t>
                </a:r>
                <a:endParaRPr lang="en-US" altLang="en-US" dirty="0"/>
              </a:p>
            </p:txBody>
          </p:sp>
        </mc:Choice>
        <mc:Fallback xmlns="">
          <p:sp>
            <p:nvSpPr>
              <p:cNvPr id="106291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6DA7C29-F678-0015-8A53-0D8683FC4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26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228248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18, 2025</a:t>
            </a:r>
          </a:p>
        </p:txBody>
      </p:sp>
      <p:sp>
        <p:nvSpPr>
          <p:cNvPr id="921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400"/>
              <a:t>CS21 Lecture 18</a:t>
            </a:r>
            <a:endParaRPr lang="en-US" altLang="en-US" sz="1400"/>
          </a:p>
        </p:txBody>
      </p:sp>
      <p:sp>
        <p:nvSpPr>
          <p:cNvPr id="921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4963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altLang="en-US" sz="2800" dirty="0">
                    <a:solidFill>
                      <a:schemeClr val="accent2"/>
                    </a:solidFill>
                  </a:rPr>
                  <a:t>2SAT = {CNF formulas with 2 literals per clause for which there exists a satisfying truth assignment}</a:t>
                </a:r>
              </a:p>
              <a:p>
                <a:r>
                  <a:rPr lang="en-US" altLang="en-US" sz="2800" dirty="0">
                    <a:solidFill>
                      <a:schemeClr val="accent2"/>
                    </a:solidFill>
                  </a:rPr>
                  <a:t>L = {directed graph G, and list of pairs of vertices (u</a:t>
                </a:r>
                <a:r>
                  <a:rPr lang="en-US" altLang="en-US" sz="2800" baseline="-25000" dirty="0">
                    <a:solidFill>
                      <a:schemeClr val="accent2"/>
                    </a:solidFill>
                  </a:rPr>
                  <a:t>1</a:t>
                </a:r>
                <a:r>
                  <a:rPr lang="en-US" altLang="en-US" sz="2800" dirty="0">
                    <a:solidFill>
                      <a:schemeClr val="accent2"/>
                    </a:solidFill>
                  </a:rPr>
                  <a:t>, v</a:t>
                </a:r>
                <a:r>
                  <a:rPr lang="en-US" altLang="en-US" sz="2800" baseline="-25000" dirty="0">
                    <a:solidFill>
                      <a:schemeClr val="accent2"/>
                    </a:solidFill>
                  </a:rPr>
                  <a:t>1</a:t>
                </a:r>
                <a:r>
                  <a:rPr lang="en-US" altLang="en-US" sz="2800" dirty="0">
                    <a:solidFill>
                      <a:schemeClr val="accent2"/>
                    </a:solidFill>
                  </a:rPr>
                  <a:t>), (u</a:t>
                </a:r>
                <a:r>
                  <a:rPr lang="en-US" altLang="en-US" sz="2800" baseline="-25000" dirty="0">
                    <a:solidFill>
                      <a:schemeClr val="accent2"/>
                    </a:solidFill>
                  </a:rPr>
                  <a:t>2</a:t>
                </a:r>
                <a:r>
                  <a:rPr lang="en-US" altLang="en-US" sz="2800" dirty="0">
                    <a:solidFill>
                      <a:schemeClr val="accent2"/>
                    </a:solidFill>
                  </a:rPr>
                  <a:t>, v</a:t>
                </a:r>
                <a:r>
                  <a:rPr lang="en-US" altLang="en-US" sz="2800" baseline="-25000" dirty="0">
                    <a:solidFill>
                      <a:schemeClr val="accent2"/>
                    </a:solidFill>
                  </a:rPr>
                  <a:t>2</a:t>
                </a:r>
                <a:r>
                  <a:rPr lang="en-US" altLang="en-US" sz="2800" dirty="0">
                    <a:solidFill>
                      <a:schemeClr val="accent2"/>
                    </a:solidFill>
                  </a:rPr>
                  <a:t>),…, (</a:t>
                </a:r>
                <a:r>
                  <a:rPr lang="en-US" altLang="en-US" sz="2800" dirty="0" err="1">
                    <a:solidFill>
                      <a:schemeClr val="accent2"/>
                    </a:solidFill>
                  </a:rPr>
                  <a:t>u</a:t>
                </a:r>
                <a:r>
                  <a:rPr lang="en-US" altLang="en-US" sz="2800" baseline="-25000" dirty="0" err="1">
                    <a:solidFill>
                      <a:schemeClr val="accent2"/>
                    </a:solidFill>
                  </a:rPr>
                  <a:t>k</a:t>
                </a:r>
                <a:r>
                  <a:rPr lang="en-US" altLang="en-US" sz="2800" dirty="0">
                    <a:solidFill>
                      <a:schemeClr val="accent2"/>
                    </a:solidFill>
                  </a:rPr>
                  <a:t>, </a:t>
                </a:r>
                <a:r>
                  <a:rPr lang="en-US" altLang="en-US" sz="2800" dirty="0" err="1">
                    <a:solidFill>
                      <a:schemeClr val="accent2"/>
                    </a:solidFill>
                  </a:rPr>
                  <a:t>v</a:t>
                </a:r>
                <a:r>
                  <a:rPr lang="en-US" altLang="en-US" sz="2800" baseline="-25000" dirty="0" err="1">
                    <a:solidFill>
                      <a:schemeClr val="accent2"/>
                    </a:solidFill>
                  </a:rPr>
                  <a:t>k</a:t>
                </a:r>
                <a:r>
                  <a:rPr lang="en-US" altLang="en-US" sz="2800" dirty="0">
                    <a:solidFill>
                      <a:schemeClr val="accent2"/>
                    </a:solidFill>
                  </a:rPr>
                  <a:t>), such that there is no </a:t>
                </a:r>
                <a:r>
                  <a:rPr lang="en-US" altLang="en-US" sz="2800" dirty="0" err="1">
                    <a:solidFill>
                      <a:schemeClr val="accent2"/>
                    </a:solidFill>
                  </a:rPr>
                  <a:t>i</a:t>
                </a:r>
                <a:r>
                  <a:rPr lang="en-US" altLang="en-US" sz="2800" dirty="0">
                    <a:solidFill>
                      <a:schemeClr val="accent2"/>
                    </a:solidFill>
                  </a:rPr>
                  <a:t> for which [</a:t>
                </a:r>
                <a:r>
                  <a:rPr lang="en-US" altLang="en-US" sz="2800" dirty="0" err="1">
                    <a:solidFill>
                      <a:schemeClr val="accent2"/>
                    </a:solidFill>
                  </a:rPr>
                  <a:t>u</a:t>
                </a:r>
                <a:r>
                  <a:rPr lang="en-US" altLang="en-US" sz="2800" baseline="-25000" dirty="0" err="1">
                    <a:solidFill>
                      <a:schemeClr val="accent2"/>
                    </a:solidFill>
                  </a:rPr>
                  <a:t>i</a:t>
                </a:r>
                <a:r>
                  <a:rPr lang="en-US" altLang="en-US" sz="2800" dirty="0">
                    <a:solidFill>
                      <a:schemeClr val="accent2"/>
                    </a:solidFill>
                  </a:rPr>
                  <a:t> is reachable from v</a:t>
                </a:r>
                <a:r>
                  <a:rPr lang="en-US" altLang="en-US" sz="2800" baseline="-25000" dirty="0">
                    <a:solidFill>
                      <a:schemeClr val="accent2"/>
                    </a:solidFill>
                  </a:rPr>
                  <a:t>i </a:t>
                </a:r>
                <a:r>
                  <a:rPr lang="en-US" altLang="en-US" sz="2800" dirty="0">
                    <a:solidFill>
                      <a:schemeClr val="accent2"/>
                    </a:solidFill>
                  </a:rPr>
                  <a:t>in G and v</a:t>
                </a:r>
                <a:r>
                  <a:rPr lang="en-US" altLang="en-US" sz="2800" baseline="-25000" dirty="0">
                    <a:solidFill>
                      <a:schemeClr val="accent2"/>
                    </a:solidFill>
                  </a:rPr>
                  <a:t>i</a:t>
                </a:r>
                <a:r>
                  <a:rPr lang="en-US" altLang="en-US" sz="2800" dirty="0">
                    <a:solidFill>
                      <a:schemeClr val="accent2"/>
                    </a:solidFill>
                  </a:rPr>
                  <a:t> is reachable from </a:t>
                </a:r>
                <a:r>
                  <a:rPr lang="en-US" altLang="en-US" sz="2800" dirty="0" err="1">
                    <a:solidFill>
                      <a:schemeClr val="accent2"/>
                    </a:solidFill>
                  </a:rPr>
                  <a:t>u</a:t>
                </a:r>
                <a:r>
                  <a:rPr lang="en-US" altLang="en-US" sz="2800" baseline="-25000" dirty="0" err="1">
                    <a:solidFill>
                      <a:schemeClr val="accent2"/>
                    </a:solidFill>
                  </a:rPr>
                  <a:t>i</a:t>
                </a:r>
                <a:r>
                  <a:rPr lang="en-US" altLang="en-US" sz="2800" baseline="-25000" dirty="0">
                    <a:solidFill>
                      <a:schemeClr val="accent2"/>
                    </a:solidFill>
                  </a:rPr>
                  <a:t> </a:t>
                </a:r>
                <a:r>
                  <a:rPr lang="en-US" altLang="en-US" sz="2800" dirty="0">
                    <a:solidFill>
                      <a:schemeClr val="accent2"/>
                    </a:solidFill>
                  </a:rPr>
                  <a:t>in G]}</a:t>
                </a:r>
              </a:p>
              <a:p>
                <a:r>
                  <a:rPr lang="en-US" altLang="en-US" sz="2800" dirty="0"/>
                  <a:t>We gave a poly-time reduction from 2SAT to L. </a:t>
                </a:r>
              </a:p>
              <a:p>
                <a:r>
                  <a:rPr lang="en-US" altLang="en-US" sz="2800" dirty="0"/>
                  <a:t>determined that 2SAT </a:t>
                </a:r>
                <a14:m>
                  <m:oMath xmlns:m="http://schemas.openxmlformats.org/officeDocument/2006/math">
                    <m:r>
                      <a:rPr lang="en-US" altLang="en-US" sz="2800" b="0" i="1" smtClean="0">
                        <a:latin typeface="Cambria Math" charset="0"/>
                      </a:rPr>
                      <m:t>∈</m:t>
                    </m:r>
                  </m:oMath>
                </a14:m>
                <a:r>
                  <a:rPr lang="en-US" altLang="en-US" sz="2800" dirty="0">
                    <a:sym typeface="Symbol" charset="2"/>
                  </a:rPr>
                  <a:t> P from fact that </a:t>
                </a:r>
                <a:r>
                  <a:rPr lang="en-US" altLang="en-US" sz="2800" dirty="0"/>
                  <a:t>L </a:t>
                </a:r>
                <a14:m>
                  <m:oMath xmlns:m="http://schemas.openxmlformats.org/officeDocument/2006/math">
                    <m:r>
                      <a:rPr lang="en-US" altLang="en-US" sz="2800" b="0" i="1" smtClean="0">
                        <a:latin typeface="Cambria Math" charset="0"/>
                      </a:rPr>
                      <m:t>∈</m:t>
                    </m:r>
                  </m:oMath>
                </a14:m>
                <a:r>
                  <a:rPr lang="en-US" altLang="en-US" sz="2800" dirty="0">
                    <a:sym typeface="Symbol" charset="2"/>
                  </a:rPr>
                  <a:t> P </a:t>
                </a:r>
              </a:p>
            </p:txBody>
          </p:sp>
        </mc:Choice>
        <mc:Fallback xmlns="">
          <p:sp>
            <p:nvSpPr>
              <p:cNvPr id="106496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333" t="-1482" r="-2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450B0A3-C7D4-E5E8-8B89-DED5A6D7D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27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66273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18, 2025</a:t>
            </a: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puzzle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Find an efficient algorithm to solve the following problem.</a:t>
            </a:r>
          </a:p>
          <a:p>
            <a:r>
              <a:rPr lang="en-US" altLang="en-US"/>
              <a:t>Input: sequence of pairs of symbols</a:t>
            </a:r>
          </a:p>
          <a:p>
            <a:pPr algn="ctr">
              <a:buFontTx/>
              <a:buNone/>
            </a:pPr>
            <a:r>
              <a:rPr lang="en-US" altLang="en-US"/>
              <a:t>e.g. </a:t>
            </a:r>
            <a:r>
              <a:rPr lang="en-US" altLang="en-US">
                <a:solidFill>
                  <a:schemeClr val="accent2"/>
                </a:solidFill>
              </a:rPr>
              <a:t>(</a:t>
            </a:r>
            <a:r>
              <a:rPr lang="en-US" altLang="en-US">
                <a:solidFill>
                  <a:srgbClr val="FF0000"/>
                </a:solidFill>
              </a:rPr>
              <a:t>A</a:t>
            </a:r>
            <a:r>
              <a:rPr lang="en-US" altLang="en-US">
                <a:solidFill>
                  <a:schemeClr val="accent2"/>
                </a:solidFill>
              </a:rPr>
              <a:t>, b), (E, </a:t>
            </a:r>
            <a:r>
              <a:rPr lang="en-US" altLang="en-US">
                <a:solidFill>
                  <a:srgbClr val="FF0000"/>
                </a:solidFill>
              </a:rPr>
              <a:t>D</a:t>
            </a:r>
            <a:r>
              <a:rPr lang="en-US" altLang="en-US">
                <a:solidFill>
                  <a:schemeClr val="accent2"/>
                </a:solidFill>
              </a:rPr>
              <a:t>), (d, </a:t>
            </a:r>
            <a:r>
              <a:rPr lang="en-US" altLang="en-US">
                <a:solidFill>
                  <a:srgbClr val="FF0000"/>
                </a:solidFill>
              </a:rPr>
              <a:t>C</a:t>
            </a:r>
            <a:r>
              <a:rPr lang="en-US" altLang="en-US">
                <a:solidFill>
                  <a:schemeClr val="accent2"/>
                </a:solidFill>
              </a:rPr>
              <a:t>), (</a:t>
            </a:r>
            <a:r>
              <a:rPr lang="en-US" altLang="en-US">
                <a:solidFill>
                  <a:srgbClr val="FF0000"/>
                </a:solidFill>
              </a:rPr>
              <a:t>b</a:t>
            </a:r>
            <a:r>
              <a:rPr lang="en-US" altLang="en-US">
                <a:solidFill>
                  <a:schemeClr val="accent2"/>
                </a:solidFill>
              </a:rPr>
              <a:t>, a)</a:t>
            </a:r>
          </a:p>
          <a:p>
            <a:r>
              <a:rPr lang="en-US" altLang="en-US"/>
              <a:t>Goal: determine if it is possible to circle at least one symbol in each pair without circling upper and lower case of same symbol.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CS21 Lecture 18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21529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18, 2025</a:t>
            </a:r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2SAT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9907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371600"/>
                <a:ext cx="8229600" cy="4724400"/>
              </a:xfrm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en-US" altLang="en-US" dirty="0"/>
                  <a:t>This is a disguised version of the language</a:t>
                </a:r>
              </a:p>
              <a:p>
                <a:pPr algn="ctr">
                  <a:lnSpc>
                    <a:spcPct val="90000"/>
                  </a:lnSpc>
                  <a:buFontTx/>
                  <a:buNone/>
                </a:pPr>
                <a:r>
                  <a:rPr lang="en-US" altLang="en-US" dirty="0">
                    <a:solidFill>
                      <a:schemeClr val="accent2"/>
                    </a:solidFill>
                  </a:rPr>
                  <a:t>2SAT = {formulas in Conjunctive Normal Form with 2 literals per clause for which there exists a satisfying truth assignment}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/>
                  <a:t>CNF = “AND of ORs”</a:t>
                </a:r>
              </a:p>
              <a:p>
                <a:pPr algn="ctr">
                  <a:lnSpc>
                    <a:spcPct val="90000"/>
                  </a:lnSpc>
                  <a:buFontTx/>
                  <a:buNone/>
                </a:pPr>
                <a:r>
                  <a:rPr lang="en-US" altLang="en-US" dirty="0">
                    <a:solidFill>
                      <a:srgbClr val="FF0000"/>
                    </a:solidFill>
                  </a:rPr>
                  <a:t>(A, b), (E, D), (d, C), (b, a)</a:t>
                </a:r>
              </a:p>
              <a:p>
                <a:pPr algn="ctr">
                  <a:lnSpc>
                    <a:spcPct val="90000"/>
                  </a:lnSpc>
                  <a:buFontTx/>
                  <a:buNone/>
                </a:pPr>
                <a:r>
                  <a:rPr lang="en-US" altLang="en-US" dirty="0">
                    <a:solidFill>
                      <a:srgbClr val="FF0000"/>
                    </a:solidFill>
                  </a:rPr>
                  <a:t>(x</a:t>
                </a:r>
                <a:r>
                  <a:rPr lang="en-US" altLang="en-US" baseline="-25000" dirty="0">
                    <a:solidFill>
                      <a:srgbClr val="FF0000"/>
                    </a:solidFill>
                  </a:rPr>
                  <a:t>1</a:t>
                </a:r>
                <a:r>
                  <a:rPr lang="en-US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charset="0"/>
                      </a:rPr>
                      <m:t>∨¬</m:t>
                    </m:r>
                  </m:oMath>
                </a14:m>
                <a:r>
                  <a:rPr lang="en-US" altLang="en-US" dirty="0">
                    <a:solidFill>
                      <a:srgbClr val="FF0000"/>
                    </a:solidFill>
                    <a:sym typeface="Symbol" charset="2"/>
                  </a:rPr>
                  <a:t>x</a:t>
                </a:r>
                <a:r>
                  <a:rPr lang="en-US" altLang="en-US" baseline="-25000" dirty="0">
                    <a:solidFill>
                      <a:srgbClr val="FF0000"/>
                    </a:solidFill>
                    <a:sym typeface="Symbol" charset="2"/>
                  </a:rPr>
                  <a:t>2</a:t>
                </a:r>
                <a:r>
                  <a:rPr lang="en-US" altLang="en-US" dirty="0">
                    <a:solidFill>
                      <a:srgbClr val="FF0000"/>
                    </a:solidFill>
                    <a:sym typeface="Symbol" charset="2"/>
                  </a:rPr>
                  <a:t>)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charset="0"/>
                        <a:sym typeface="Symbol" charset="2"/>
                      </a:rPr>
                      <m:t>∧</m:t>
                    </m:r>
                  </m:oMath>
                </a14:m>
                <a:r>
                  <a:rPr lang="en-US" altLang="en-US" dirty="0">
                    <a:solidFill>
                      <a:srgbClr val="FF0000"/>
                    </a:solidFill>
                    <a:sym typeface="Symbol" charset="2"/>
                  </a:rPr>
                  <a:t>(x</a:t>
                </a:r>
                <a:r>
                  <a:rPr lang="en-US" altLang="en-US" baseline="-25000" dirty="0">
                    <a:solidFill>
                      <a:srgbClr val="FF0000"/>
                    </a:solidFill>
                    <a:sym typeface="Symbol" charset="2"/>
                  </a:rPr>
                  <a:t>5 </a:t>
                </a:r>
                <a14:m>
                  <m:oMath xmlns:m="http://schemas.openxmlformats.org/officeDocument/2006/math">
                    <m:r>
                      <a:rPr lang="en-US" altLang="en-US" b="0" i="1" dirty="0" smtClean="0">
                        <a:solidFill>
                          <a:srgbClr val="FF0000"/>
                        </a:solidFill>
                        <a:latin typeface="Cambria Math" charset="0"/>
                        <a:sym typeface="Symbol" charset="2"/>
                      </a:rPr>
                      <m:t>∨ </m:t>
                    </m:r>
                  </m:oMath>
                </a14:m>
                <a:r>
                  <a:rPr lang="en-US" altLang="en-US" dirty="0">
                    <a:solidFill>
                      <a:srgbClr val="FF0000"/>
                    </a:solidFill>
                    <a:sym typeface="Symbol" charset="2"/>
                  </a:rPr>
                  <a:t>x</a:t>
                </a:r>
                <a:r>
                  <a:rPr lang="en-US" altLang="en-US" baseline="-25000" dirty="0">
                    <a:solidFill>
                      <a:srgbClr val="FF0000"/>
                    </a:solidFill>
                    <a:sym typeface="Symbol" charset="2"/>
                  </a:rPr>
                  <a:t>4</a:t>
                </a:r>
                <a:r>
                  <a:rPr lang="en-US" altLang="en-US" dirty="0">
                    <a:solidFill>
                      <a:srgbClr val="FF0000"/>
                    </a:solidFill>
                    <a:sym typeface="Symbol" charset="2"/>
                  </a:rPr>
                  <a:t>)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charset="0"/>
                        <a:sym typeface="Symbol" charset="2"/>
                      </a:rPr>
                      <m:t>∧</m:t>
                    </m:r>
                  </m:oMath>
                </a14:m>
                <a:r>
                  <a:rPr lang="en-US" altLang="en-US" dirty="0">
                    <a:solidFill>
                      <a:srgbClr val="FF0000"/>
                    </a:solidFill>
                    <a:sym typeface="Symbol" charset="2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en-US" b="0" i="1" dirty="0" smtClean="0">
                        <a:solidFill>
                          <a:srgbClr val="FF0000"/>
                        </a:solidFill>
                        <a:latin typeface="Cambria Math" charset="0"/>
                        <a:sym typeface="Symbol" charset="2"/>
                      </a:rPr>
                      <m:t>¬</m:t>
                    </m:r>
                  </m:oMath>
                </a14:m>
                <a:r>
                  <a:rPr lang="en-US" altLang="en-US" dirty="0">
                    <a:solidFill>
                      <a:srgbClr val="FF0000"/>
                    </a:solidFill>
                    <a:sym typeface="Symbol" charset="2"/>
                  </a:rPr>
                  <a:t>x</a:t>
                </a:r>
                <a:r>
                  <a:rPr lang="en-US" altLang="en-US" baseline="-25000" dirty="0">
                    <a:solidFill>
                      <a:srgbClr val="FF0000"/>
                    </a:solidFill>
                    <a:sym typeface="Symbol" charset="2"/>
                  </a:rPr>
                  <a:t>4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charset="0"/>
                        <a:sym typeface="Symbol" charset="2"/>
                      </a:rPr>
                      <m:t>∨ </m:t>
                    </m:r>
                  </m:oMath>
                </a14:m>
                <a:r>
                  <a:rPr lang="en-US" altLang="en-US" dirty="0">
                    <a:solidFill>
                      <a:srgbClr val="FF0000"/>
                    </a:solidFill>
                    <a:sym typeface="Symbol" charset="2"/>
                  </a:rPr>
                  <a:t>x</a:t>
                </a:r>
                <a:r>
                  <a:rPr lang="en-US" altLang="en-US" baseline="-25000" dirty="0">
                    <a:solidFill>
                      <a:srgbClr val="FF0000"/>
                    </a:solidFill>
                    <a:sym typeface="Symbol" charset="2"/>
                  </a:rPr>
                  <a:t>3</a:t>
                </a:r>
                <a:r>
                  <a:rPr lang="en-US" altLang="en-US" dirty="0">
                    <a:solidFill>
                      <a:srgbClr val="FF0000"/>
                    </a:solidFill>
                    <a:sym typeface="Symbol" charset="2"/>
                  </a:rPr>
                  <a:t>)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charset="0"/>
                        <a:sym typeface="Symbol" charset="2"/>
                      </a:rPr>
                      <m:t>∧</m:t>
                    </m:r>
                  </m:oMath>
                </a14:m>
                <a:r>
                  <a:rPr lang="en-US" altLang="en-US" dirty="0">
                    <a:solidFill>
                      <a:srgbClr val="FF0000"/>
                    </a:solidFill>
                    <a:sym typeface="Symbol" charset="2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charset="0"/>
                        <a:sym typeface="Symbol" charset="2"/>
                      </a:rPr>
                      <m:t>¬</m:t>
                    </m:r>
                  </m:oMath>
                </a14:m>
                <a:r>
                  <a:rPr lang="en-US" altLang="en-US" dirty="0">
                    <a:solidFill>
                      <a:srgbClr val="FF0000"/>
                    </a:solidFill>
                    <a:sym typeface="Symbol" charset="2"/>
                  </a:rPr>
                  <a:t>x</a:t>
                </a:r>
                <a:r>
                  <a:rPr lang="en-US" altLang="en-US" baseline="-25000" dirty="0">
                    <a:solidFill>
                      <a:srgbClr val="FF0000"/>
                    </a:solidFill>
                    <a:sym typeface="Symbol" charset="2"/>
                  </a:rPr>
                  <a:t>2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charset="0"/>
                        <a:sym typeface="Symbol" charset="2"/>
                      </a:rPr>
                      <m:t>∨¬</m:t>
                    </m:r>
                  </m:oMath>
                </a14:m>
                <a:r>
                  <a:rPr lang="en-US" altLang="en-US" dirty="0">
                    <a:solidFill>
                      <a:srgbClr val="FF0000"/>
                    </a:solidFill>
                    <a:sym typeface="Symbol" charset="2"/>
                  </a:rPr>
                  <a:t>x</a:t>
                </a:r>
                <a:r>
                  <a:rPr lang="en-US" altLang="en-US" baseline="-25000" dirty="0">
                    <a:solidFill>
                      <a:srgbClr val="FF0000"/>
                    </a:solidFill>
                    <a:sym typeface="Symbol" charset="2"/>
                  </a:rPr>
                  <a:t>1</a:t>
                </a:r>
                <a:r>
                  <a:rPr lang="en-US" altLang="en-US" dirty="0">
                    <a:solidFill>
                      <a:srgbClr val="FF0000"/>
                    </a:solidFill>
                    <a:sym typeface="Symbol" charset="2"/>
                  </a:rPr>
                  <a:t>)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>
                    <a:sym typeface="Symbol" charset="2"/>
                  </a:rPr>
                  <a:t>satisfying truth assignment = assignment of TRUE/FALSE to each variable so that whole formula is TRUE </a:t>
                </a:r>
              </a:p>
            </p:txBody>
          </p:sp>
        </mc:Choice>
        <mc:Fallback xmlns="">
          <p:sp>
            <p:nvSpPr>
              <p:cNvPr id="101990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371600"/>
                <a:ext cx="8229600" cy="4724400"/>
              </a:xfrm>
              <a:blipFill rotWithShape="0">
                <a:blip r:embed="rId3"/>
                <a:stretch>
                  <a:fillRect l="-1704" t="-2710" r="-1407" b="-3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CS21 Lecture 18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39032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2SAT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130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Tx/>
                  <a:buNone/>
                </a:pPr>
                <a:r>
                  <a:rPr lang="en-US" altLang="en-US" b="1" u="sng" dirty="0"/>
                  <a:t>Theorem</a:t>
                </a:r>
                <a:r>
                  <a:rPr lang="en-US" altLang="en-US" dirty="0"/>
                  <a:t>: There is a polynomial-time algorithm deciding 2SAT (“2SAT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</a:rPr>
                      <m:t>∈ </m:t>
                    </m:r>
                  </m:oMath>
                </a14:m>
                <a:r>
                  <a:rPr lang="en-US" altLang="en-US" dirty="0"/>
                  <a:t>P”). </a:t>
                </a:r>
              </a:p>
              <a:p>
                <a:pPr>
                  <a:buFontTx/>
                  <a:buNone/>
                </a:pPr>
                <a:endParaRPr lang="en-US" altLang="en-US" b="1" u="sng" dirty="0"/>
              </a:p>
              <a:p>
                <a:pPr>
                  <a:buFontTx/>
                  <a:buNone/>
                </a:pPr>
                <a:r>
                  <a:rPr lang="en-US" altLang="en-US" dirty="0"/>
                  <a:t>Proof: algorithm described on next slides.</a:t>
                </a:r>
              </a:p>
            </p:txBody>
          </p:sp>
        </mc:Choice>
        <mc:Fallback xmlns="">
          <p:sp>
            <p:nvSpPr>
              <p:cNvPr id="48130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13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18, 2025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CS21 Lecture 18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52337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18, 2025</a:t>
            </a:r>
          </a:p>
        </p:txBody>
      </p:sp>
      <p:sp>
        <p:nvSpPr>
          <p:cNvPr id="491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400"/>
              <a:t>CS21 Lecture 18</a:t>
            </a:r>
            <a:endParaRPr lang="en-US" altLang="en-US" sz="1400"/>
          </a:p>
        </p:txBody>
      </p:sp>
      <p:sp>
        <p:nvSpPr>
          <p:cNvPr id="491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31B8022-4FAC-7F45-8BE1-86020BDE52D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1954" name="Text Box 2"/>
              <p:cNvSpPr txBox="1">
                <a:spLocks noChangeArrowheads="1"/>
              </p:cNvSpPr>
              <p:nvPr/>
            </p:nvSpPr>
            <p:spPr bwMode="auto">
              <a:xfrm>
                <a:off x="3733800" y="5043488"/>
                <a:ext cx="7620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altLang="en-US" sz="1800" b="0" i="1" smtClean="0">
                        <a:latin typeface="Cambria Math" charset="0"/>
                      </a:rPr>
                      <m:t>¬</m:t>
                    </m:r>
                  </m:oMath>
                </a14:m>
                <a:r>
                  <a:rPr lang="en-US" altLang="en-US" sz="1800" dirty="0"/>
                  <a:t>x</a:t>
                </a:r>
                <a:r>
                  <a:rPr lang="en-US" altLang="en-US" sz="1800" baseline="-25000" dirty="0"/>
                  <a:t>2</a:t>
                </a:r>
              </a:p>
            </p:txBody>
          </p:sp>
        </mc:Choice>
        <mc:Fallback xmlns="">
          <p:sp>
            <p:nvSpPr>
              <p:cNvPr id="1021954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33800" y="5043488"/>
                <a:ext cx="762000" cy="369332"/>
              </a:xfrm>
              <a:prstGeom prst="rect">
                <a:avLst/>
              </a:prstGeom>
              <a:blipFill rotWithShape="0">
                <a:blip r:embed="rId3"/>
                <a:stretch>
                  <a:fillRect t="-8197" b="-2459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1955" name="Text Box 3"/>
              <p:cNvSpPr txBox="1">
                <a:spLocks noChangeArrowheads="1"/>
              </p:cNvSpPr>
              <p:nvPr/>
            </p:nvSpPr>
            <p:spPr bwMode="auto">
              <a:xfrm>
                <a:off x="3200400" y="3900488"/>
                <a:ext cx="7620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altLang="en-US" sz="1800" b="0" i="1" smtClean="0">
                        <a:latin typeface="Cambria Math" charset="0"/>
                      </a:rPr>
                      <m:t>¬</m:t>
                    </m:r>
                  </m:oMath>
                </a14:m>
                <a:r>
                  <a:rPr lang="en-US" altLang="en-US" sz="1800" dirty="0"/>
                  <a:t>x</a:t>
                </a:r>
                <a:r>
                  <a:rPr lang="en-US" altLang="en-US" sz="1800" baseline="-25000" dirty="0"/>
                  <a:t>1</a:t>
                </a:r>
              </a:p>
            </p:txBody>
          </p:sp>
        </mc:Choice>
        <mc:Fallback xmlns="">
          <p:sp>
            <p:nvSpPr>
              <p:cNvPr id="1021955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0400" y="3900488"/>
                <a:ext cx="762000" cy="369332"/>
              </a:xfrm>
              <a:prstGeom prst="rect">
                <a:avLst/>
              </a:prstGeom>
              <a:blipFill rotWithShape="0">
                <a:blip r:embed="rId4"/>
                <a:stretch>
                  <a:fillRect t="-10000" b="-26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1956" name="Text Box 4"/>
          <p:cNvSpPr txBox="1">
            <a:spLocks noChangeArrowheads="1"/>
          </p:cNvSpPr>
          <p:nvPr/>
        </p:nvSpPr>
        <p:spPr bwMode="auto">
          <a:xfrm>
            <a:off x="4343400" y="373380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x</a:t>
            </a:r>
            <a:r>
              <a:rPr lang="en-US" altLang="en-US" sz="1800" baseline="-25000"/>
              <a:t>4</a:t>
            </a:r>
            <a:endParaRPr lang="en-US" altLang="en-US" sz="1800"/>
          </a:p>
        </p:txBody>
      </p:sp>
      <p:sp>
        <p:nvSpPr>
          <p:cNvPr id="1021957" name="Text Box 5"/>
          <p:cNvSpPr txBox="1">
            <a:spLocks noChangeArrowheads="1"/>
          </p:cNvSpPr>
          <p:nvPr/>
        </p:nvSpPr>
        <p:spPr bwMode="auto">
          <a:xfrm>
            <a:off x="2667000" y="4967288"/>
            <a:ext cx="68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x</a:t>
            </a:r>
            <a:r>
              <a:rPr lang="en-US" altLang="en-US" sz="1800" baseline="-25000"/>
              <a:t>1</a:t>
            </a:r>
            <a:endParaRPr lang="en-US" altLang="en-US" sz="1800"/>
          </a:p>
        </p:txBody>
      </p:sp>
      <p:sp>
        <p:nvSpPr>
          <p:cNvPr id="4916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Algorithm for 2SAT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161" name="Rectangle 7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600200"/>
                <a:ext cx="8229600" cy="2209800"/>
              </a:xfrm>
            </p:spPr>
            <p:txBody>
              <a:bodyPr/>
              <a:lstStyle/>
              <a:p>
                <a:r>
                  <a:rPr lang="en-US" altLang="en-US" dirty="0"/>
                  <a:t>Build a graph with separate nodes for each literal.</a:t>
                </a:r>
              </a:p>
              <a:p>
                <a:pPr lvl="1"/>
                <a:r>
                  <a:rPr lang="en-US" altLang="en-US" dirty="0"/>
                  <a:t>add directed edge (x, y) </a:t>
                </a:r>
                <a:r>
                  <a:rPr lang="en-US" altLang="en-US" dirty="0" err="1"/>
                  <a:t>iff</a:t>
                </a:r>
                <a:r>
                  <a:rPr lang="en-US" altLang="en-US" dirty="0"/>
                  <a:t> formula includes clause (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</a:rPr>
                      <m:t>¬</m:t>
                    </m:r>
                  </m:oMath>
                </a14:m>
                <a:r>
                  <a:rPr lang="en-US" altLang="en-US" dirty="0"/>
                  <a:t>x</a:t>
                </a:r>
                <a14:m>
                  <m:oMath xmlns:m="http://schemas.openxmlformats.org/officeDocument/2006/math">
                    <m:r>
                      <a:rPr lang="en-US" altLang="en-US" b="0" i="0" smtClean="0">
                        <a:latin typeface="Cambria Math" charset="0"/>
                      </a:rPr>
                      <m:t> </m:t>
                    </m:r>
                    <m:r>
                      <a:rPr lang="en-US" altLang="en-US" b="0" i="1" smtClean="0">
                        <a:latin typeface="Cambria Math" charset="0"/>
                      </a:rPr>
                      <m:t>∨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 y) </a:t>
                </a:r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(equiv. to x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chemeClr val="accent2"/>
                        </a:solidFill>
                        <a:latin typeface="Cambria Math" charset="0"/>
                        <a:sym typeface="Symbol" charset="2"/>
                      </a:rPr>
                      <m:t>⇒</m:t>
                    </m:r>
                  </m:oMath>
                </a14:m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 </a:t>
                </a:r>
                <a:r>
                  <a:rPr lang="en-US" altLang="en-US" dirty="0">
                    <a:solidFill>
                      <a:schemeClr val="accent2"/>
                    </a:solidFill>
                  </a:rPr>
                  <a:t>y)</a:t>
                </a:r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 </a:t>
                </a:r>
              </a:p>
            </p:txBody>
          </p:sp>
        </mc:Choice>
        <mc:Fallback xmlns="">
          <p:sp>
            <p:nvSpPr>
              <p:cNvPr id="49161" name="Rectangle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600200"/>
                <a:ext cx="8229600" cy="2209800"/>
              </a:xfrm>
              <a:blipFill rotWithShape="0">
                <a:blip r:embed="rId5"/>
                <a:stretch>
                  <a:fillRect l="-1704" t="-35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1960" name="Rectangle 8"/>
              <p:cNvSpPr>
                <a:spLocks noChangeArrowheads="1"/>
              </p:cNvSpPr>
              <p:nvPr/>
            </p:nvSpPr>
            <p:spPr bwMode="auto">
              <a:xfrm>
                <a:off x="1291807" y="5485477"/>
                <a:ext cx="6560386" cy="9664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buNone/>
                </a:pPr>
                <a:r>
                  <a:rPr lang="en-US" altLang="en-US" sz="2800" dirty="0"/>
                  <a:t>e.g. </a:t>
                </a:r>
                <a:r>
                  <a:rPr lang="en-US" altLang="en-US" sz="2400" dirty="0">
                    <a:solidFill>
                      <a:srgbClr val="FF0000"/>
                    </a:solidFill>
                  </a:rPr>
                  <a:t>(x</a:t>
                </a:r>
                <a:r>
                  <a:rPr lang="en-US" altLang="en-US" sz="2400" baseline="-25000" dirty="0">
                    <a:solidFill>
                      <a:srgbClr val="FF0000"/>
                    </a:solidFill>
                  </a:rPr>
                  <a:t>1</a:t>
                </a:r>
                <a:r>
                  <a:rPr lang="en-US" altLang="en-US" sz="24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400" i="1">
                        <a:solidFill>
                          <a:srgbClr val="FF0000"/>
                        </a:solidFill>
                        <a:latin typeface="Cambria Math" charset="0"/>
                      </a:rPr>
                      <m:t>∨¬</m:t>
                    </m:r>
                  </m:oMath>
                </a14:m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x</a:t>
                </a:r>
                <a:r>
                  <a:rPr lang="en-US" altLang="en-US" sz="2400" baseline="-25000" dirty="0">
                    <a:solidFill>
                      <a:srgbClr val="FF0000"/>
                    </a:solidFill>
                    <a:sym typeface="Symbol" charset="2"/>
                  </a:rPr>
                  <a:t>2</a:t>
                </a:r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)</a:t>
                </a:r>
                <a14:m>
                  <m:oMath xmlns:m="http://schemas.openxmlformats.org/officeDocument/2006/math">
                    <m:r>
                      <a:rPr lang="en-US" altLang="en-US" sz="2400" i="1">
                        <a:solidFill>
                          <a:srgbClr val="FF0000"/>
                        </a:solidFill>
                        <a:latin typeface="Cambria Math" charset="0"/>
                        <a:sym typeface="Symbol" charset="2"/>
                      </a:rPr>
                      <m:t>∧</m:t>
                    </m:r>
                  </m:oMath>
                </a14:m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(x</a:t>
                </a:r>
                <a:r>
                  <a:rPr lang="en-US" altLang="en-US" sz="2400" baseline="-25000" dirty="0">
                    <a:solidFill>
                      <a:srgbClr val="FF0000"/>
                    </a:solidFill>
                    <a:sym typeface="Symbol" charset="2"/>
                  </a:rPr>
                  <a:t>5 </a:t>
                </a:r>
                <a14:m>
                  <m:oMath xmlns:m="http://schemas.openxmlformats.org/officeDocument/2006/math">
                    <m:r>
                      <a:rPr lang="en-US" altLang="en-US" sz="2400" i="1" dirty="0">
                        <a:solidFill>
                          <a:srgbClr val="FF0000"/>
                        </a:solidFill>
                        <a:latin typeface="Cambria Math" charset="0"/>
                        <a:sym typeface="Symbol" charset="2"/>
                      </a:rPr>
                      <m:t>∨ </m:t>
                    </m:r>
                  </m:oMath>
                </a14:m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x</a:t>
                </a:r>
                <a:r>
                  <a:rPr lang="en-US" altLang="en-US" sz="2400" baseline="-25000" dirty="0">
                    <a:solidFill>
                      <a:srgbClr val="FF0000"/>
                    </a:solidFill>
                    <a:sym typeface="Symbol" charset="2"/>
                  </a:rPr>
                  <a:t>4</a:t>
                </a:r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)</a:t>
                </a:r>
                <a14:m>
                  <m:oMath xmlns:m="http://schemas.openxmlformats.org/officeDocument/2006/math">
                    <m:r>
                      <a:rPr lang="en-US" altLang="en-US" sz="2400" i="1">
                        <a:solidFill>
                          <a:srgbClr val="FF0000"/>
                        </a:solidFill>
                        <a:latin typeface="Cambria Math" charset="0"/>
                        <a:sym typeface="Symbol" charset="2"/>
                      </a:rPr>
                      <m:t>∧</m:t>
                    </m:r>
                  </m:oMath>
                </a14:m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en-US" sz="2400" i="1" dirty="0">
                        <a:solidFill>
                          <a:srgbClr val="FF0000"/>
                        </a:solidFill>
                        <a:latin typeface="Cambria Math" charset="0"/>
                        <a:sym typeface="Symbol" charset="2"/>
                      </a:rPr>
                      <m:t>¬</m:t>
                    </m:r>
                  </m:oMath>
                </a14:m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x</a:t>
                </a:r>
                <a:r>
                  <a:rPr lang="en-US" altLang="en-US" sz="2400" baseline="-25000" dirty="0">
                    <a:solidFill>
                      <a:srgbClr val="FF0000"/>
                    </a:solidFill>
                    <a:sym typeface="Symbol" charset="2"/>
                  </a:rPr>
                  <a:t>4 </a:t>
                </a:r>
                <a14:m>
                  <m:oMath xmlns:m="http://schemas.openxmlformats.org/officeDocument/2006/math">
                    <m:r>
                      <a:rPr lang="en-US" altLang="en-US" sz="2400" i="1">
                        <a:solidFill>
                          <a:srgbClr val="FF0000"/>
                        </a:solidFill>
                        <a:latin typeface="Cambria Math" charset="0"/>
                        <a:sym typeface="Symbol" charset="2"/>
                      </a:rPr>
                      <m:t>∨ </m:t>
                    </m:r>
                  </m:oMath>
                </a14:m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x</a:t>
                </a:r>
                <a:r>
                  <a:rPr lang="en-US" altLang="en-US" sz="2400" baseline="-25000" dirty="0">
                    <a:solidFill>
                      <a:srgbClr val="FF0000"/>
                    </a:solidFill>
                    <a:sym typeface="Symbol" charset="2"/>
                  </a:rPr>
                  <a:t>3</a:t>
                </a:r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)</a:t>
                </a:r>
                <a14:m>
                  <m:oMath xmlns:m="http://schemas.openxmlformats.org/officeDocument/2006/math">
                    <m:r>
                      <a:rPr lang="en-US" altLang="en-US" sz="2400" i="1">
                        <a:solidFill>
                          <a:srgbClr val="FF0000"/>
                        </a:solidFill>
                        <a:latin typeface="Cambria Math" charset="0"/>
                        <a:sym typeface="Symbol" charset="2"/>
                      </a:rPr>
                      <m:t>∧</m:t>
                    </m:r>
                  </m:oMath>
                </a14:m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en-US" sz="2400" i="1">
                        <a:solidFill>
                          <a:srgbClr val="FF0000"/>
                        </a:solidFill>
                        <a:latin typeface="Cambria Math" charset="0"/>
                        <a:sym typeface="Symbol" charset="2"/>
                      </a:rPr>
                      <m:t>¬</m:t>
                    </m:r>
                  </m:oMath>
                </a14:m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x</a:t>
                </a:r>
                <a:r>
                  <a:rPr lang="en-US" altLang="en-US" sz="2400" baseline="-25000" dirty="0">
                    <a:solidFill>
                      <a:srgbClr val="FF0000"/>
                    </a:solidFill>
                    <a:sym typeface="Symbol" charset="2"/>
                  </a:rPr>
                  <a:t>2 </a:t>
                </a:r>
                <a14:m>
                  <m:oMath xmlns:m="http://schemas.openxmlformats.org/officeDocument/2006/math">
                    <m:r>
                      <a:rPr lang="en-US" altLang="en-US" sz="2400" i="1">
                        <a:solidFill>
                          <a:srgbClr val="FF0000"/>
                        </a:solidFill>
                        <a:latin typeface="Cambria Math" charset="0"/>
                        <a:sym typeface="Symbol" charset="2"/>
                      </a:rPr>
                      <m:t>∨¬</m:t>
                    </m:r>
                  </m:oMath>
                </a14:m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x</a:t>
                </a:r>
                <a:r>
                  <a:rPr lang="en-US" altLang="en-US" sz="2400" baseline="-25000" dirty="0">
                    <a:solidFill>
                      <a:srgbClr val="FF0000"/>
                    </a:solidFill>
                    <a:sym typeface="Symbol" charset="2"/>
                  </a:rPr>
                  <a:t>1</a:t>
                </a:r>
                <a:r>
                  <a:rPr lang="en-US" altLang="en-US" sz="2400" dirty="0">
                    <a:solidFill>
                      <a:srgbClr val="FF0000"/>
                    </a:solidFill>
                    <a:sym typeface="Symbol" charset="2"/>
                  </a:rPr>
                  <a:t>)</a:t>
                </a:r>
              </a:p>
              <a:p>
                <a:pPr eaLnBrk="1" hangingPunct="1">
                  <a:buFontTx/>
                  <a:buNone/>
                </a:pPr>
                <a:endParaRPr lang="en-US" altLang="en-US" sz="2400" dirty="0">
                  <a:solidFill>
                    <a:srgbClr val="FF0000"/>
                  </a:solidFill>
                  <a:sym typeface="Symbol" charset="2"/>
                </a:endParaRPr>
              </a:p>
            </p:txBody>
          </p:sp>
        </mc:Choice>
        <mc:Fallback xmlns="">
          <p:sp>
            <p:nvSpPr>
              <p:cNvPr id="1021960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91807" y="5485477"/>
                <a:ext cx="6560386" cy="966418"/>
              </a:xfrm>
              <a:prstGeom prst="rect">
                <a:avLst/>
              </a:prstGeom>
              <a:blipFill rotWithShape="0">
                <a:blip r:embed="rId6"/>
                <a:stretch>
                  <a:fillRect l="-1952" t="-6962" r="-27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1961" name="Oval 9"/>
          <p:cNvSpPr>
            <a:spLocks noChangeArrowheads="1"/>
          </p:cNvSpPr>
          <p:nvPr/>
        </p:nvSpPr>
        <p:spPr bwMode="auto">
          <a:xfrm>
            <a:off x="3733800" y="4114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1962" name="Oval 10"/>
          <p:cNvSpPr>
            <a:spLocks noChangeArrowheads="1"/>
          </p:cNvSpPr>
          <p:nvPr/>
        </p:nvSpPr>
        <p:spPr bwMode="auto">
          <a:xfrm>
            <a:off x="3048000" y="5105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1963" name="Oval 11"/>
          <p:cNvSpPr>
            <a:spLocks noChangeArrowheads="1"/>
          </p:cNvSpPr>
          <p:nvPr/>
        </p:nvSpPr>
        <p:spPr bwMode="auto">
          <a:xfrm>
            <a:off x="4191000" y="5029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1964" name="Oval 12"/>
          <p:cNvSpPr>
            <a:spLocks noChangeArrowheads="1"/>
          </p:cNvSpPr>
          <p:nvPr/>
        </p:nvSpPr>
        <p:spPr bwMode="auto">
          <a:xfrm>
            <a:off x="4724400" y="3962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1965" name="Oval 13"/>
          <p:cNvSpPr>
            <a:spLocks noChangeArrowheads="1"/>
          </p:cNvSpPr>
          <p:nvPr/>
        </p:nvSpPr>
        <p:spPr bwMode="auto">
          <a:xfrm>
            <a:off x="5562600" y="4267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1966" name="Oval 14"/>
          <p:cNvSpPr>
            <a:spLocks noChangeArrowheads="1"/>
          </p:cNvSpPr>
          <p:nvPr/>
        </p:nvSpPr>
        <p:spPr bwMode="auto">
          <a:xfrm>
            <a:off x="5410200" y="5105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1967" name="Oval 15"/>
          <p:cNvSpPr>
            <a:spLocks noChangeArrowheads="1"/>
          </p:cNvSpPr>
          <p:nvPr/>
        </p:nvSpPr>
        <p:spPr bwMode="auto">
          <a:xfrm>
            <a:off x="6248400" y="4953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1968" name="Text Box 16"/>
          <p:cNvSpPr txBox="1">
            <a:spLocks noChangeArrowheads="1"/>
          </p:cNvSpPr>
          <p:nvPr/>
        </p:nvSpPr>
        <p:spPr bwMode="auto">
          <a:xfrm>
            <a:off x="5257800" y="5195888"/>
            <a:ext cx="68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x</a:t>
            </a:r>
            <a:r>
              <a:rPr lang="en-US" altLang="en-US" sz="1800" baseline="-25000"/>
              <a:t>5</a:t>
            </a:r>
            <a:endParaRPr lang="en-US" altLang="en-US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1969" name="Text Box 17"/>
              <p:cNvSpPr txBox="1">
                <a:spLocks noChangeArrowheads="1"/>
              </p:cNvSpPr>
              <p:nvPr/>
            </p:nvSpPr>
            <p:spPr bwMode="auto">
              <a:xfrm>
                <a:off x="5334000" y="3824288"/>
                <a:ext cx="7620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altLang="en-US" sz="1800" b="0" i="1" smtClean="0">
                        <a:latin typeface="Cambria Math" charset="0"/>
                      </a:rPr>
                      <m:t>¬</m:t>
                    </m:r>
                  </m:oMath>
                </a14:m>
                <a:r>
                  <a:rPr lang="en-US" altLang="en-US" sz="1800" dirty="0"/>
                  <a:t>x</a:t>
                </a:r>
                <a:r>
                  <a:rPr lang="en-US" altLang="en-US" sz="1800" baseline="-25000" dirty="0"/>
                  <a:t>4</a:t>
                </a:r>
              </a:p>
            </p:txBody>
          </p:sp>
        </mc:Choice>
        <mc:Fallback xmlns="">
          <p:sp>
            <p:nvSpPr>
              <p:cNvPr id="1021969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0" y="3824288"/>
                <a:ext cx="762000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8197" b="-2459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1970" name="Text Box 18"/>
          <p:cNvSpPr txBox="1">
            <a:spLocks noChangeArrowheads="1"/>
          </p:cNvSpPr>
          <p:nvPr/>
        </p:nvSpPr>
        <p:spPr bwMode="auto">
          <a:xfrm>
            <a:off x="6400800" y="472440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x</a:t>
            </a:r>
            <a:r>
              <a:rPr lang="en-US" altLang="en-US" sz="1800" baseline="-25000"/>
              <a:t>3</a:t>
            </a:r>
            <a:endParaRPr lang="en-US" altLang="en-US" sz="1800"/>
          </a:p>
        </p:txBody>
      </p:sp>
      <p:cxnSp>
        <p:nvCxnSpPr>
          <p:cNvPr id="1021971" name="AutoShape 19"/>
          <p:cNvCxnSpPr>
            <a:cxnSpLocks noChangeShapeType="1"/>
            <a:stCxn id="1021961" idx="4"/>
            <a:endCxn id="1021963" idx="0"/>
          </p:cNvCxnSpPr>
          <p:nvPr/>
        </p:nvCxnSpPr>
        <p:spPr bwMode="auto">
          <a:xfrm>
            <a:off x="3810000" y="4267200"/>
            <a:ext cx="4572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1972" name="Oval 20"/>
          <p:cNvSpPr>
            <a:spLocks noChangeArrowheads="1"/>
          </p:cNvSpPr>
          <p:nvPr/>
        </p:nvSpPr>
        <p:spPr bwMode="auto">
          <a:xfrm>
            <a:off x="2362200" y="4419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1973" name="Text Box 21"/>
          <p:cNvSpPr txBox="1">
            <a:spLocks noChangeArrowheads="1"/>
          </p:cNvSpPr>
          <p:nvPr/>
        </p:nvSpPr>
        <p:spPr bwMode="auto">
          <a:xfrm>
            <a:off x="2362200" y="396240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x</a:t>
            </a:r>
            <a:r>
              <a:rPr lang="en-US" altLang="en-US" sz="1800" baseline="-25000"/>
              <a:t>2</a:t>
            </a:r>
            <a:endParaRPr lang="en-US" altLang="en-US" sz="1800"/>
          </a:p>
        </p:txBody>
      </p:sp>
      <p:cxnSp>
        <p:nvCxnSpPr>
          <p:cNvPr id="1021974" name="AutoShape 22"/>
          <p:cNvCxnSpPr>
            <a:cxnSpLocks noChangeShapeType="1"/>
            <a:stCxn id="1021972" idx="5"/>
            <a:endCxn id="1021962" idx="0"/>
          </p:cNvCxnSpPr>
          <p:nvPr/>
        </p:nvCxnSpPr>
        <p:spPr bwMode="auto">
          <a:xfrm>
            <a:off x="2492375" y="4549775"/>
            <a:ext cx="631825" cy="555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1975" name="Oval 23"/>
          <p:cNvSpPr>
            <a:spLocks noChangeArrowheads="1"/>
          </p:cNvSpPr>
          <p:nvPr/>
        </p:nvSpPr>
        <p:spPr bwMode="auto">
          <a:xfrm>
            <a:off x="4572000" y="4724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1976" name="Text Box 24"/>
              <p:cNvSpPr txBox="1">
                <a:spLocks noChangeArrowheads="1"/>
              </p:cNvSpPr>
              <p:nvPr/>
            </p:nvSpPr>
            <p:spPr bwMode="auto">
              <a:xfrm>
                <a:off x="4114800" y="4281488"/>
                <a:ext cx="7620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altLang="en-US" sz="1800" b="0" i="1" smtClean="0">
                        <a:latin typeface="Cambria Math" charset="0"/>
                      </a:rPr>
                      <m:t>¬</m:t>
                    </m:r>
                  </m:oMath>
                </a14:m>
                <a:r>
                  <a:rPr lang="en-US" altLang="en-US" sz="1800" dirty="0"/>
                  <a:t>x</a:t>
                </a:r>
                <a:r>
                  <a:rPr lang="en-US" altLang="en-US" sz="1800" baseline="-25000" dirty="0"/>
                  <a:t>5</a:t>
                </a:r>
              </a:p>
            </p:txBody>
          </p:sp>
        </mc:Choice>
        <mc:Fallback xmlns="">
          <p:sp>
            <p:nvSpPr>
              <p:cNvPr id="1021976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14800" y="4281488"/>
                <a:ext cx="762000" cy="369332"/>
              </a:xfrm>
              <a:prstGeom prst="rect">
                <a:avLst/>
              </a:prstGeom>
              <a:blipFill rotWithShape="0">
                <a:blip r:embed="rId8"/>
                <a:stretch>
                  <a:fillRect t="-8197" b="-2459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21977" name="AutoShape 25"/>
          <p:cNvCxnSpPr>
            <a:cxnSpLocks noChangeShapeType="1"/>
            <a:stCxn id="1021975" idx="7"/>
            <a:endCxn id="1021964" idx="4"/>
          </p:cNvCxnSpPr>
          <p:nvPr/>
        </p:nvCxnSpPr>
        <p:spPr bwMode="auto">
          <a:xfrm flipV="1">
            <a:off x="4702175" y="4114800"/>
            <a:ext cx="98425" cy="631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1978" name="AutoShape 26"/>
          <p:cNvCxnSpPr>
            <a:cxnSpLocks noChangeShapeType="1"/>
            <a:stCxn id="1021965" idx="4"/>
            <a:endCxn id="1021966" idx="0"/>
          </p:cNvCxnSpPr>
          <p:nvPr/>
        </p:nvCxnSpPr>
        <p:spPr bwMode="auto">
          <a:xfrm flipH="1">
            <a:off x="5486400" y="4419600"/>
            <a:ext cx="15240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1979" name="AutoShape 27"/>
          <p:cNvCxnSpPr>
            <a:cxnSpLocks noChangeShapeType="1"/>
            <a:stCxn id="1021964" idx="5"/>
            <a:endCxn id="1021967" idx="2"/>
          </p:cNvCxnSpPr>
          <p:nvPr/>
        </p:nvCxnSpPr>
        <p:spPr bwMode="auto">
          <a:xfrm>
            <a:off x="4854575" y="4092575"/>
            <a:ext cx="1393825" cy="936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1980" name="Oval 28"/>
          <p:cNvSpPr>
            <a:spLocks noChangeArrowheads="1"/>
          </p:cNvSpPr>
          <p:nvPr/>
        </p:nvSpPr>
        <p:spPr bwMode="auto">
          <a:xfrm>
            <a:off x="6553200" y="4114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1981" name="Text Box 29"/>
              <p:cNvSpPr txBox="1">
                <a:spLocks noChangeArrowheads="1"/>
              </p:cNvSpPr>
              <p:nvPr/>
            </p:nvSpPr>
            <p:spPr bwMode="auto">
              <a:xfrm>
                <a:off x="6705600" y="3886200"/>
                <a:ext cx="6858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altLang="en-US" sz="1800" b="0" i="1" smtClean="0">
                        <a:latin typeface="Cambria Math" charset="0"/>
                      </a:rPr>
                      <m:t>¬</m:t>
                    </m:r>
                  </m:oMath>
                </a14:m>
                <a:r>
                  <a:rPr lang="en-US" altLang="en-US" sz="1800" dirty="0"/>
                  <a:t>x</a:t>
                </a:r>
                <a:r>
                  <a:rPr lang="en-US" altLang="en-US" sz="1800" baseline="-25000" dirty="0"/>
                  <a:t>3</a:t>
                </a:r>
              </a:p>
            </p:txBody>
          </p:sp>
        </mc:Choice>
        <mc:Fallback xmlns="">
          <p:sp>
            <p:nvSpPr>
              <p:cNvPr id="1021981" name="Text 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05600" y="3886200"/>
                <a:ext cx="685800" cy="369332"/>
              </a:xfrm>
              <a:prstGeom prst="rect">
                <a:avLst/>
              </a:prstGeom>
              <a:blipFill rotWithShape="0">
                <a:blip r:embed="rId9"/>
                <a:stretch>
                  <a:fillRect t="-10000" b="-250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21982" name="AutoShape 30"/>
          <p:cNvCxnSpPr>
            <a:cxnSpLocks noChangeShapeType="1"/>
            <a:stCxn id="1021980" idx="2"/>
            <a:endCxn id="1021965" idx="7"/>
          </p:cNvCxnSpPr>
          <p:nvPr/>
        </p:nvCxnSpPr>
        <p:spPr bwMode="auto">
          <a:xfrm flipH="1">
            <a:off x="5692775" y="4191000"/>
            <a:ext cx="860425" cy="98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1983" name="AutoShape 31"/>
          <p:cNvCxnSpPr>
            <a:cxnSpLocks noChangeShapeType="1"/>
            <a:stCxn id="1021972" idx="6"/>
            <a:endCxn id="1021961" idx="3"/>
          </p:cNvCxnSpPr>
          <p:nvPr/>
        </p:nvCxnSpPr>
        <p:spPr bwMode="auto">
          <a:xfrm flipV="1">
            <a:off x="2514600" y="4244975"/>
            <a:ext cx="1241425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1984" name="AutoShape 32"/>
          <p:cNvCxnSpPr>
            <a:cxnSpLocks noChangeShapeType="1"/>
            <a:stCxn id="1021962" idx="6"/>
            <a:endCxn id="1021963" idx="2"/>
          </p:cNvCxnSpPr>
          <p:nvPr/>
        </p:nvCxnSpPr>
        <p:spPr bwMode="auto">
          <a:xfrm flipV="1">
            <a:off x="3200400" y="5105400"/>
            <a:ext cx="9906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547844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1954" grpId="0"/>
      <p:bldP spid="1021955" grpId="0"/>
      <p:bldP spid="1021956" grpId="0"/>
      <p:bldP spid="1021957" grpId="0"/>
      <p:bldP spid="1021961" grpId="0" animBg="1"/>
      <p:bldP spid="1021962" grpId="0" animBg="1"/>
      <p:bldP spid="1021963" grpId="0" animBg="1"/>
      <p:bldP spid="1021964" grpId="0" animBg="1"/>
      <p:bldP spid="1021965" grpId="0" animBg="1"/>
      <p:bldP spid="1021966" grpId="0" animBg="1"/>
      <p:bldP spid="1021967" grpId="0" animBg="1"/>
      <p:bldP spid="1021968" grpId="0"/>
      <p:bldP spid="1021969" grpId="0"/>
      <p:bldP spid="1021970" grpId="0"/>
      <p:bldP spid="1021972" grpId="0" animBg="1"/>
      <p:bldP spid="1021973" grpId="0"/>
      <p:bldP spid="1021975" grpId="0" animBg="1"/>
      <p:bldP spid="1021976" grpId="0"/>
      <p:bldP spid="1021980" grpId="0" animBg="1"/>
      <p:bldP spid="102198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18, 2025</a:t>
            </a:r>
          </a:p>
        </p:txBody>
      </p:sp>
      <p:sp>
        <p:nvSpPr>
          <p:cNvPr id="512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400"/>
              <a:t>CS21 Lecture 18</a:t>
            </a:r>
            <a:endParaRPr lang="en-US" altLang="en-US" sz="1400"/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5037B5-70CC-D24E-9C1D-6B1C1CE059E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Algorithm for 2SAT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05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buFontTx/>
                  <a:buNone/>
                </a:pPr>
                <a:r>
                  <a:rPr lang="en-US" altLang="en-US" b="1" u="sng" dirty="0"/>
                  <a:t>Claim</a:t>
                </a:r>
                <a:r>
                  <a:rPr lang="en-US" altLang="en-US" dirty="0"/>
                  <a:t>: formula is </a:t>
                </a:r>
                <a:r>
                  <a:rPr lang="en-US" altLang="en-US" dirty="0" err="1"/>
                  <a:t>unsatisfiable</a:t>
                </a:r>
                <a:r>
                  <a:rPr lang="en-US" altLang="en-US" dirty="0"/>
                  <a:t> </a:t>
                </a:r>
                <a:r>
                  <a:rPr lang="en-US" altLang="en-US" dirty="0" err="1"/>
                  <a:t>iff</a:t>
                </a:r>
                <a:r>
                  <a:rPr lang="en-US" altLang="en-US" dirty="0"/>
                  <a:t> there is some variable x with a path from x to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</a:rPr>
                      <m:t>¬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x and a path from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  <a:sym typeface="Symbol" charset="2"/>
                      </a:rPr>
                      <m:t>¬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x to x in derived graph.</a:t>
                </a:r>
              </a:p>
              <a:p>
                <a:pPr>
                  <a:buFontTx/>
                  <a:buNone/>
                </a:pPr>
                <a:endParaRPr lang="en-US" altLang="en-US" dirty="0">
                  <a:sym typeface="Symbol" charset="2"/>
                </a:endParaRPr>
              </a:p>
              <a:p>
                <a:r>
                  <a:rPr lang="en-US" altLang="en-US" dirty="0">
                    <a:sym typeface="Symbol" charset="2"/>
                  </a:rPr>
                  <a:t>Proof (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  <a:sym typeface="Symbol" charset="2"/>
                      </a:rPr>
                      <m:t>⇐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)</a:t>
                </a:r>
              </a:p>
              <a:p>
                <a:pPr lvl="1"/>
                <a:r>
                  <a:rPr lang="en-US" altLang="en-US" dirty="0">
                    <a:sym typeface="Symbol" charset="2"/>
                  </a:rPr>
                  <a:t>edges represent implication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  <a:sym typeface="Symbol" charset="2"/>
                      </a:rPr>
                      <m:t>⇒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. By transitivity of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  <a:sym typeface="Symbol" charset="2"/>
                      </a:rPr>
                      <m:t>⇒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, </a:t>
                </a:r>
                <a:r>
                  <a:rPr lang="en-US" altLang="en-US" dirty="0"/>
                  <a:t>a path from x to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</a:rPr>
                      <m:t>¬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x means x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  <a:sym typeface="Symbol" charset="2"/>
                      </a:rPr>
                      <m:t>⇒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  <a:sym typeface="Symbol" charset="2"/>
                      </a:rPr>
                      <m:t>¬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x, and a path from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  <a:sym typeface="Symbol" charset="2"/>
                      </a:rPr>
                      <m:t>¬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x to x means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  <a:sym typeface="Symbol" charset="2"/>
                      </a:rPr>
                      <m:t>¬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x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  <a:sym typeface="Symbol" charset="2"/>
                      </a:rPr>
                      <m:t>⇒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 x.  </a:t>
                </a:r>
              </a:p>
            </p:txBody>
          </p:sp>
        </mc:Choice>
        <mc:Fallback xmlns="">
          <p:sp>
            <p:nvSpPr>
              <p:cNvPr id="5120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852" t="-1752" r="-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40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18, 2025</a:t>
            </a:r>
          </a:p>
        </p:txBody>
      </p:sp>
      <p:sp>
        <p:nvSpPr>
          <p:cNvPr id="532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400"/>
              <a:t>CS21 Lecture 18</a:t>
            </a:r>
            <a:endParaRPr lang="en-US" altLang="en-US" sz="1400"/>
          </a:p>
        </p:txBody>
      </p:sp>
      <p:sp>
        <p:nvSpPr>
          <p:cNvPr id="532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147085-BEEE-2A44-B000-543A82A23EB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Algorithm for 2SAT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6051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en-US" altLang="en-US" dirty="0">
                    <a:sym typeface="Symbol" charset="2"/>
                  </a:rPr>
                  <a:t>Proof (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  <a:sym typeface="Symbol" charset="2"/>
                      </a:rPr>
                      <m:t>⇒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)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>
                    <a:sym typeface="Symbol" charset="2"/>
                  </a:rPr>
                  <a:t>to construct a satisfying assign. (if no </a:t>
                </a:r>
                <a:r>
                  <a:rPr lang="en-US" altLang="en-US" dirty="0"/>
                  <a:t>x with a path from x to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</a:rPr>
                      <m:t>¬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x and a path from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  <a:sym typeface="Symbol" charset="2"/>
                      </a:rPr>
                      <m:t>¬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x to x):</a:t>
                </a:r>
              </a:p>
              <a:p>
                <a:pPr lvl="2">
                  <a:lnSpc>
                    <a:spcPct val="90000"/>
                  </a:lnSpc>
                </a:pPr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pick unassigned literal s with no path </a:t>
                </a:r>
                <a:r>
                  <a:rPr lang="en-US" altLang="en-US" dirty="0">
                    <a:solidFill>
                      <a:schemeClr val="accent2"/>
                    </a:solidFill>
                  </a:rPr>
                  <a:t>from s to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chemeClr val="accent2"/>
                        </a:solidFill>
                        <a:latin typeface="Cambria Math" charset="0"/>
                      </a:rPr>
                      <m:t>¬</m:t>
                    </m:r>
                  </m:oMath>
                </a14:m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s </a:t>
                </a:r>
              </a:p>
              <a:p>
                <a:pPr lvl="2">
                  <a:lnSpc>
                    <a:spcPct val="90000"/>
                  </a:lnSpc>
                </a:pPr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assign it TRUE, as well as all nodes reachable from it; assign negations of these literals FALSE</a:t>
                </a:r>
              </a:p>
              <a:p>
                <a:pPr lvl="2">
                  <a:lnSpc>
                    <a:spcPct val="90000"/>
                  </a:lnSpc>
                </a:pPr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note: </a:t>
                </a:r>
                <a:r>
                  <a:rPr lang="en-US" altLang="en-US" dirty="0">
                    <a:solidFill>
                      <a:srgbClr val="FF0000"/>
                    </a:solidFill>
                    <a:sym typeface="Symbol" charset="2"/>
                  </a:rPr>
                  <a:t>path from s to t and s to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charset="0"/>
                        <a:sym typeface="Symbol" charset="2"/>
                      </a:rPr>
                      <m:t>¬</m:t>
                    </m:r>
                  </m:oMath>
                </a14:m>
                <a:r>
                  <a:rPr lang="en-US" altLang="en-US" dirty="0">
                    <a:solidFill>
                      <a:srgbClr val="FF0000"/>
                    </a:solidFill>
                    <a:sym typeface="Symbol" charset="2"/>
                  </a:rPr>
                  <a:t>t</a:t>
                </a:r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 implies path from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chemeClr val="accent2"/>
                        </a:solidFill>
                        <a:latin typeface="Cambria Math" charset="0"/>
                        <a:sym typeface="Symbol" charset="2"/>
                      </a:rPr>
                      <m:t>¬</m:t>
                    </m:r>
                  </m:oMath>
                </a14:m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t to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chemeClr val="accent2"/>
                        </a:solidFill>
                        <a:latin typeface="Cambria Math" charset="0"/>
                        <a:sym typeface="Symbol" charset="2"/>
                      </a:rPr>
                      <m:t>¬</m:t>
                    </m:r>
                  </m:oMath>
                </a14:m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s and t to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chemeClr val="accent2"/>
                        </a:solidFill>
                        <a:latin typeface="Cambria Math" charset="0"/>
                        <a:sym typeface="Symbol" charset="2"/>
                      </a:rPr>
                      <m:t>¬</m:t>
                    </m:r>
                  </m:oMath>
                </a14:m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s, implies path </a:t>
                </a:r>
                <a:r>
                  <a:rPr lang="en-US" altLang="en-US" dirty="0">
                    <a:solidFill>
                      <a:schemeClr val="accent2"/>
                    </a:solidFill>
                  </a:rPr>
                  <a:t>from s to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chemeClr val="accent2"/>
                        </a:solidFill>
                        <a:latin typeface="Cambria Math" charset="0"/>
                      </a:rPr>
                      <m:t>¬</m:t>
                    </m:r>
                  </m:oMath>
                </a14:m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s</a:t>
                </a:r>
              </a:p>
              <a:p>
                <a:pPr lvl="2">
                  <a:lnSpc>
                    <a:spcPct val="90000"/>
                  </a:lnSpc>
                </a:pPr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note: </a:t>
                </a:r>
                <a:r>
                  <a:rPr lang="en-US" altLang="en-US" dirty="0">
                    <a:solidFill>
                      <a:srgbClr val="FF0000"/>
                    </a:solidFill>
                    <a:sym typeface="Symbol" charset="2"/>
                  </a:rPr>
                  <a:t>path s to t (assigned FALSE)</a:t>
                </a:r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 implies path from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chemeClr val="accent2"/>
                        </a:solidFill>
                        <a:latin typeface="Cambria Math" charset="0"/>
                        <a:sym typeface="Symbol" charset="2"/>
                      </a:rPr>
                      <m:t>¬</m:t>
                    </m:r>
                  </m:oMath>
                </a14:m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t (assigned TRUE) to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chemeClr val="accent2"/>
                        </a:solidFill>
                        <a:latin typeface="Cambria Math" charset="0"/>
                        <a:sym typeface="Symbol" charset="2"/>
                      </a:rPr>
                      <m:t>¬</m:t>
                    </m:r>
                  </m:oMath>
                </a14:m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s, so s already assigned at that point.</a:t>
                </a:r>
              </a:p>
            </p:txBody>
          </p:sp>
        </mc:Choice>
        <mc:Fallback xmlns="">
          <p:sp>
            <p:nvSpPr>
              <p:cNvPr id="102605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704" t="-2830" r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706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February 18, 2025</a:t>
            </a:r>
          </a:p>
        </p:txBody>
      </p:sp>
      <p:sp>
        <p:nvSpPr>
          <p:cNvPr id="5529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400"/>
              <a:t>CS21 Lecture 18</a:t>
            </a:r>
            <a:endParaRPr lang="en-US" altLang="en-US" sz="1400"/>
          </a:p>
        </p:txBody>
      </p:sp>
      <p:sp>
        <p:nvSpPr>
          <p:cNvPr id="552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A37BFE1-427C-A841-867E-357BC6D087A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Algorithm for 2SAT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8099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en-US" altLang="en-US" dirty="0"/>
                  <a:t>Algorithm: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>
                    <a:solidFill>
                      <a:schemeClr val="accent2"/>
                    </a:solidFill>
                  </a:rPr>
                  <a:t>build derived graph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>
                    <a:solidFill>
                      <a:schemeClr val="accent2"/>
                    </a:solidFill>
                  </a:rPr>
                  <a:t>for every pair x,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chemeClr val="accent2"/>
                        </a:solidFill>
                        <a:latin typeface="Cambria Math" charset="0"/>
                      </a:rPr>
                      <m:t>¬</m:t>
                    </m:r>
                  </m:oMath>
                </a14:m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x check if there is a path from x to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chemeClr val="accent2"/>
                        </a:solidFill>
                        <a:latin typeface="Cambria Math" charset="0"/>
                        <a:sym typeface="Symbol" charset="2"/>
                      </a:rPr>
                      <m:t>¬</m:t>
                    </m:r>
                  </m:oMath>
                </a14:m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x and from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chemeClr val="accent2"/>
                        </a:solidFill>
                        <a:latin typeface="Cambria Math" charset="0"/>
                        <a:sym typeface="Symbol" charset="2"/>
                      </a:rPr>
                      <m:t>¬</m:t>
                    </m:r>
                  </m:oMath>
                </a14:m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x to x in the graph</a:t>
                </a:r>
                <a:endParaRPr lang="en-US" altLang="en-US" dirty="0">
                  <a:solidFill>
                    <a:schemeClr val="accent2"/>
                  </a:solidFill>
                </a:endParaRPr>
              </a:p>
              <a:p>
                <a:pPr>
                  <a:lnSpc>
                    <a:spcPct val="90000"/>
                  </a:lnSpc>
                </a:pPr>
                <a:r>
                  <a:rPr lang="en-US" altLang="en-US" dirty="0"/>
                  <a:t>Running time of algorithm (input length n): 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/>
                  <a:t>O(n) to build graph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/>
                  <a:t>O(n) to perform each check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/>
                  <a:t>O(n) checks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/>
                  <a:t>running time O(n</a:t>
                </a:r>
                <a:r>
                  <a:rPr lang="en-US" altLang="en-US" baseline="30000" dirty="0"/>
                  <a:t>2</a:t>
                </a:r>
                <a:r>
                  <a:rPr lang="en-US" altLang="en-US" dirty="0"/>
                  <a:t>). 2SAT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</a:rPr>
                      <m:t>∈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 P.</a:t>
                </a:r>
              </a:p>
            </p:txBody>
          </p:sp>
        </mc:Choice>
        <mc:Fallback xmlns="">
          <p:sp>
            <p:nvSpPr>
              <p:cNvPr id="10280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704" t="-2830" r="-1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646086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9576</TotalTime>
  <Words>2099</Words>
  <Application>Microsoft Macintosh PowerPoint</Application>
  <PresentationFormat>On-screen Show (4:3)</PresentationFormat>
  <Paragraphs>329</Paragraphs>
  <Slides>27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Cambria Math</vt:lpstr>
      <vt:lpstr>Euclid Math Two</vt:lpstr>
      <vt:lpstr>Symbol</vt:lpstr>
      <vt:lpstr>Default Design</vt:lpstr>
      <vt:lpstr>CS21  Decidability and Tractability</vt:lpstr>
      <vt:lpstr>A puzzle</vt:lpstr>
      <vt:lpstr>A puzzle</vt:lpstr>
      <vt:lpstr>2SAT</vt:lpstr>
      <vt:lpstr>2SAT</vt:lpstr>
      <vt:lpstr>Algorithm for 2SAT</vt:lpstr>
      <vt:lpstr>Algorithm for 2SAT</vt:lpstr>
      <vt:lpstr>Algorithm for 2SAT</vt:lpstr>
      <vt:lpstr>Algorithm for 2SAT</vt:lpstr>
      <vt:lpstr>Another puzzle</vt:lpstr>
      <vt:lpstr>3SAT</vt:lpstr>
      <vt:lpstr>Time Complexity</vt:lpstr>
      <vt:lpstr>EXP</vt:lpstr>
      <vt:lpstr>Time Hierarchy Theorem</vt:lpstr>
      <vt:lpstr>Time Hierarchy Theorem</vt:lpstr>
      <vt:lpstr>Recall proof for Halting Problem</vt:lpstr>
      <vt:lpstr>Proof of Time Hierarchy Theorem</vt:lpstr>
      <vt:lpstr>Proof of Time Hierarchy Theorem</vt:lpstr>
      <vt:lpstr>Proof of Time Hierarchy Theorem</vt:lpstr>
      <vt:lpstr>Proof of Time Hierarchy Theorem</vt:lpstr>
      <vt:lpstr>Proof of Time Hierarchy Theorem</vt:lpstr>
      <vt:lpstr>So far…</vt:lpstr>
      <vt:lpstr>Poly-time reductions</vt:lpstr>
      <vt:lpstr>Poly-time reductions</vt:lpstr>
      <vt:lpstr>Poly-time reductions</vt:lpstr>
      <vt:lpstr>Poly-time reductions</vt:lpstr>
      <vt:lpstr>Example</vt:lpstr>
    </vt:vector>
  </TitlesOfParts>
  <Company> Caltech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 Lecture 1</dc:title>
  <dc:creator>Chris Umans</dc:creator>
  <cp:lastModifiedBy>Umans, Christopher M. (Chris)</cp:lastModifiedBy>
  <cp:revision>123</cp:revision>
  <cp:lastPrinted>2024-01-03T22:27:21Z</cp:lastPrinted>
  <dcterms:created xsi:type="dcterms:W3CDTF">2003-12-29T17:56:05Z</dcterms:created>
  <dcterms:modified xsi:type="dcterms:W3CDTF">2025-02-21T01:57:50Z</dcterms:modified>
</cp:coreProperties>
</file>