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648" r:id="rId3"/>
    <p:sldId id="649" r:id="rId4"/>
    <p:sldId id="650" r:id="rId5"/>
    <p:sldId id="651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  <p:sldId id="669" r:id="rId19"/>
    <p:sldId id="670" r:id="rId20"/>
    <p:sldId id="671" r:id="rId21"/>
    <p:sldId id="667" r:id="rId22"/>
    <p:sldId id="66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3"/>
    <p:restoredTop sz="94156"/>
  </p:normalViewPr>
  <p:slideViewPr>
    <p:cSldViewPr>
      <p:cViewPr varScale="1">
        <p:scale>
          <a:sx n="113" d="100"/>
          <a:sy n="113" d="100"/>
        </p:scale>
        <p:origin x="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ED7F4B-6ED0-EA42-9D5D-227943FA039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244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3284A9E-E95A-794E-9C73-1E953D365B7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0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BFF9F0E-77EF-5747-976F-21829BDC385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1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FE318CD-9C6B-464E-8E57-A5301C79B39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22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07DB8C-F0A2-3E46-9115-3B7398E79EE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11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5441D18-8AC2-CD41-A476-3A313850782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60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FF79A86-FAF8-3149-B81B-AF6390954D4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14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7D05A0A-892D-D748-B652-B56C150EE97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67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C13663F-80FD-5540-8F42-FA833745C18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18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6A3317-4030-D149-814B-58CFA23E4DD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8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A0FBE1-4434-0F46-A6E2-DBFD5DB0634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6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DFE2C5-DCCD-BA4E-B926-F5B304525BA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83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F57CF4-1B6D-0A47-BBF2-01014C21B29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DD91CA-0BBC-8841-B16F-3C81BB7788A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89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D0D247E-BF44-9B47-9D6A-EDB4232AA4B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A8D891D-FF51-864B-998C-FEF884FA70C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93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491F9D1-EFA4-A844-B084-BD21B6F49C0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2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DC1B56-BEAF-264E-98AF-5AEEEF999F7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73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23D3A4-90DC-5F41-885E-2588BFC65BE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7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A97953B-3FDD-2749-B07E-099A7B94C35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7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AE1452-F3FC-0947-B143-4F68B2637F2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1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14,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17" name="Rectangle 155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rtoon of a person juggling with many objects&#10;&#10;Description automatically generated">
            <a:extLst>
              <a:ext uri="{FF2B5EF4-FFF2-40B4-BE49-F238E27FC236}">
                <a16:creationId xmlns:a16="http://schemas.microsoft.com/office/drawing/2014/main" id="{32EA5895-A2F4-D45A-7BC7-3831809A5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519" name="Rectangle 155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Lecture 17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February 14,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B007C-C64F-7346-95A2-98F845CE24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/>
              <a:t>2-tape TM M deciding L = {0</a:t>
            </a:r>
            <a:r>
              <a:rPr lang="en-US" altLang="en-US" baseline="30000"/>
              <a:t>k</a:t>
            </a:r>
            <a:r>
              <a:rPr lang="en-US" altLang="en-US"/>
              <a:t>1</a:t>
            </a:r>
            <a:r>
              <a:rPr lang="en-US" altLang="en-US" baseline="30000"/>
              <a:t>k </a:t>
            </a:r>
            <a:r>
              <a:rPr lang="en-US" altLang="en-US"/>
              <a:t>: k </a:t>
            </a:r>
            <a:r>
              <a:rPr lang="en-US" altLang="en-US">
                <a:ea typeface="Arial" charset="0"/>
                <a:cs typeface="Arial" charset="0"/>
              </a:rPr>
              <a:t>≥ 0}.</a:t>
            </a:r>
            <a:endParaRPr lang="en-US" altLang="en-US"/>
          </a:p>
        </p:txBody>
      </p:sp>
      <p:sp>
        <p:nvSpPr>
          <p:cNvPr id="99123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6553200" cy="3935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tape left-to-right, reject if 0 to right of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0’s on tape 1, copying them to tape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1’s on tape 1, crossing off 0’s on tape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all 0’s crossed off before done with 1’s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0’s remain after done with ones, reject; otherwise accept.</a:t>
            </a:r>
          </a:p>
        </p:txBody>
      </p:sp>
      <p:sp>
        <p:nvSpPr>
          <p:cNvPr id="991237" name="Text Box 5"/>
          <p:cNvSpPr txBox="1">
            <a:spLocks noChangeArrowheads="1"/>
          </p:cNvSpPr>
          <p:nvPr/>
        </p:nvSpPr>
        <p:spPr bwMode="auto">
          <a:xfrm>
            <a:off x="7467600" y="2743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</a:t>
            </a:r>
          </a:p>
        </p:txBody>
      </p:sp>
      <p:sp>
        <p:nvSpPr>
          <p:cNvPr id="991238" name="Text Box 6"/>
          <p:cNvSpPr txBox="1">
            <a:spLocks noChangeArrowheads="1"/>
          </p:cNvSpPr>
          <p:nvPr/>
        </p:nvSpPr>
        <p:spPr bwMode="auto">
          <a:xfrm>
            <a:off x="7467600" y="3276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</a:t>
            </a:r>
          </a:p>
        </p:txBody>
      </p:sp>
      <p:sp>
        <p:nvSpPr>
          <p:cNvPr id="991239" name="Text Box 7"/>
          <p:cNvSpPr txBox="1">
            <a:spLocks noChangeArrowheads="1"/>
          </p:cNvSpPr>
          <p:nvPr/>
        </p:nvSpPr>
        <p:spPr bwMode="auto">
          <a:xfrm>
            <a:off x="7467600" y="3810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</a:t>
            </a:r>
          </a:p>
        </p:txBody>
      </p:sp>
      <p:sp>
        <p:nvSpPr>
          <p:cNvPr id="991240" name="Text Box 8"/>
          <p:cNvSpPr txBox="1">
            <a:spLocks noChangeArrowheads="1"/>
          </p:cNvSpPr>
          <p:nvPr/>
        </p:nvSpPr>
        <p:spPr bwMode="auto">
          <a:xfrm>
            <a:off x="7391400" y="487680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total: 3*O(n) = O(n)</a:t>
            </a:r>
          </a:p>
        </p:txBody>
      </p:sp>
    </p:spTree>
    <p:extLst>
      <p:ext uri="{BB962C8B-B14F-4D97-AF65-F5344CB8AC3E}">
        <p14:creationId xmlns:p14="http://schemas.microsoft.com/office/powerpoint/2010/main" val="15205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6" grpId="0" animBg="1"/>
      <p:bldP spid="991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A31CD-C607-3544-BA7B-32B72EDA59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Convenient to “program” multitape TMs rather than single ones</a:t>
            </a:r>
          </a:p>
          <a:p>
            <a:pPr lvl="1"/>
            <a:r>
              <a:rPr lang="en-US" altLang="en-US"/>
              <a:t>equivalent when talking about decidability</a:t>
            </a:r>
          </a:p>
          <a:p>
            <a:pPr lvl="1"/>
            <a:r>
              <a:rPr lang="en-US" altLang="en-US"/>
              <a:t>not equivalent when talking about time complexity</a:t>
            </a:r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Let </a:t>
            </a:r>
            <a:r>
              <a:rPr lang="en-US" altLang="en-US">
                <a:solidFill>
                  <a:schemeClr val="accent2"/>
                </a:solidFill>
              </a:rPr>
              <a:t>t(n)</a:t>
            </a:r>
            <a:r>
              <a:rPr lang="en-US" altLang="en-US"/>
              <a:t> satisfy </a:t>
            </a:r>
            <a:r>
              <a:rPr lang="en-US" altLang="en-US">
                <a:solidFill>
                  <a:schemeClr val="accent2"/>
                </a:solidFill>
              </a:rPr>
              <a:t>t(n)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≥ n</a:t>
            </a:r>
            <a:r>
              <a:rPr lang="en-US" altLang="en-US">
                <a:ea typeface="Arial" charset="0"/>
                <a:cs typeface="Arial" charset="0"/>
              </a:rPr>
              <a:t>. Every multi-tape TM running in time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t(n)</a:t>
            </a:r>
            <a:r>
              <a:rPr lang="en-US" altLang="en-US">
                <a:ea typeface="Arial" charset="0"/>
                <a:cs typeface="Arial" charset="0"/>
              </a:rPr>
              <a:t> has an equivalent TM running in time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O(t(n)</a:t>
            </a:r>
            <a:r>
              <a:rPr lang="en-US" altLang="en-US" baseline="30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).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DDB2F8-65A4-2847-BE5B-8AA8E15EFD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simulation of k-tape TM by single-tape TM:</a:t>
            </a:r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3735" name="AutoShape 5"/>
          <p:cNvSpPr>
            <a:spLocks noChangeArrowheads="1"/>
          </p:cNvSpPr>
          <p:nvPr/>
        </p:nvSpPr>
        <p:spPr bwMode="auto">
          <a:xfrm>
            <a:off x="1219200" y="3186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838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37" name="Text Box 7"/>
          <p:cNvSpPr txBox="1">
            <a:spLocks noChangeArrowheads="1"/>
          </p:cNvSpPr>
          <p:nvPr/>
        </p:nvSpPr>
        <p:spPr bwMode="auto">
          <a:xfrm>
            <a:off x="1219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1600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39" name="Text Box 9"/>
          <p:cNvSpPr txBox="1">
            <a:spLocks noChangeArrowheads="1"/>
          </p:cNvSpPr>
          <p:nvPr/>
        </p:nvSpPr>
        <p:spPr bwMode="auto">
          <a:xfrm>
            <a:off x="1981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40" name="Text Box 10"/>
          <p:cNvSpPr txBox="1">
            <a:spLocks noChangeArrowheads="1"/>
          </p:cNvSpPr>
          <p:nvPr/>
        </p:nvSpPr>
        <p:spPr bwMode="auto">
          <a:xfrm>
            <a:off x="2362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1" name="Text Box 11"/>
          <p:cNvSpPr txBox="1">
            <a:spLocks noChangeArrowheads="1"/>
          </p:cNvSpPr>
          <p:nvPr/>
        </p:nvSpPr>
        <p:spPr bwMode="auto">
          <a:xfrm>
            <a:off x="2743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2" name="Text Box 12"/>
          <p:cNvSpPr txBox="1">
            <a:spLocks noChangeArrowheads="1"/>
          </p:cNvSpPr>
          <p:nvPr/>
        </p:nvSpPr>
        <p:spPr bwMode="auto">
          <a:xfrm>
            <a:off x="3124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3" name="Text Box 13"/>
          <p:cNvSpPr txBox="1">
            <a:spLocks noChangeArrowheads="1"/>
          </p:cNvSpPr>
          <p:nvPr/>
        </p:nvSpPr>
        <p:spPr bwMode="auto">
          <a:xfrm>
            <a:off x="3505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4" name="Text Box 14"/>
          <p:cNvSpPr txBox="1">
            <a:spLocks noChangeArrowheads="1"/>
          </p:cNvSpPr>
          <p:nvPr/>
        </p:nvSpPr>
        <p:spPr bwMode="auto">
          <a:xfrm>
            <a:off x="3886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5" name="AutoShape 15"/>
          <p:cNvSpPr>
            <a:spLocks noChangeArrowheads="1"/>
          </p:cNvSpPr>
          <p:nvPr/>
        </p:nvSpPr>
        <p:spPr bwMode="auto">
          <a:xfrm>
            <a:off x="838200" y="4176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46" name="Text Box 16"/>
          <p:cNvSpPr txBox="1">
            <a:spLocks noChangeArrowheads="1"/>
          </p:cNvSpPr>
          <p:nvPr/>
        </p:nvSpPr>
        <p:spPr bwMode="auto">
          <a:xfrm>
            <a:off x="838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47" name="Text Box 17"/>
          <p:cNvSpPr txBox="1">
            <a:spLocks noChangeArrowheads="1"/>
          </p:cNvSpPr>
          <p:nvPr/>
        </p:nvSpPr>
        <p:spPr bwMode="auto">
          <a:xfrm>
            <a:off x="1219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48" name="Text Box 18"/>
          <p:cNvSpPr txBox="1">
            <a:spLocks noChangeArrowheads="1"/>
          </p:cNvSpPr>
          <p:nvPr/>
        </p:nvSpPr>
        <p:spPr bwMode="auto">
          <a:xfrm>
            <a:off x="1600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49" name="Text Box 19"/>
          <p:cNvSpPr txBox="1">
            <a:spLocks noChangeArrowheads="1"/>
          </p:cNvSpPr>
          <p:nvPr/>
        </p:nvSpPr>
        <p:spPr bwMode="auto">
          <a:xfrm>
            <a:off x="1981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0" name="Text Box 20"/>
          <p:cNvSpPr txBox="1">
            <a:spLocks noChangeArrowheads="1"/>
          </p:cNvSpPr>
          <p:nvPr/>
        </p:nvSpPr>
        <p:spPr bwMode="auto">
          <a:xfrm>
            <a:off x="2362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1" name="Text Box 21"/>
          <p:cNvSpPr txBox="1">
            <a:spLocks noChangeArrowheads="1"/>
          </p:cNvSpPr>
          <p:nvPr/>
        </p:nvSpPr>
        <p:spPr bwMode="auto">
          <a:xfrm>
            <a:off x="2743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2" name="Text Box 22"/>
          <p:cNvSpPr txBox="1">
            <a:spLocks noChangeArrowheads="1"/>
          </p:cNvSpPr>
          <p:nvPr/>
        </p:nvSpPr>
        <p:spPr bwMode="auto">
          <a:xfrm>
            <a:off x="3124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3" name="Text Box 23"/>
          <p:cNvSpPr txBox="1">
            <a:spLocks noChangeArrowheads="1"/>
          </p:cNvSpPr>
          <p:nvPr/>
        </p:nvSpPr>
        <p:spPr bwMode="auto">
          <a:xfrm>
            <a:off x="3505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4" name="Text Box 24"/>
          <p:cNvSpPr txBox="1">
            <a:spLocks noChangeArrowheads="1"/>
          </p:cNvSpPr>
          <p:nvPr/>
        </p:nvSpPr>
        <p:spPr bwMode="auto">
          <a:xfrm>
            <a:off x="3886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55" name="AutoShape 25"/>
          <p:cNvSpPr>
            <a:spLocks noChangeArrowheads="1"/>
          </p:cNvSpPr>
          <p:nvPr/>
        </p:nvSpPr>
        <p:spPr bwMode="auto">
          <a:xfrm>
            <a:off x="1600200" y="5181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56" name="Text Box 26"/>
          <p:cNvSpPr txBox="1">
            <a:spLocks noChangeArrowheads="1"/>
          </p:cNvSpPr>
          <p:nvPr/>
        </p:nvSpPr>
        <p:spPr bwMode="auto">
          <a:xfrm>
            <a:off x="838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57" name="Text Box 27"/>
          <p:cNvSpPr txBox="1">
            <a:spLocks noChangeArrowheads="1"/>
          </p:cNvSpPr>
          <p:nvPr/>
        </p:nvSpPr>
        <p:spPr bwMode="auto">
          <a:xfrm>
            <a:off x="1219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58" name="Text Box 28"/>
          <p:cNvSpPr txBox="1">
            <a:spLocks noChangeArrowheads="1"/>
          </p:cNvSpPr>
          <p:nvPr/>
        </p:nvSpPr>
        <p:spPr bwMode="auto">
          <a:xfrm>
            <a:off x="1600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c</a:t>
            </a:r>
          </a:p>
        </p:txBody>
      </p:sp>
      <p:sp>
        <p:nvSpPr>
          <p:cNvPr id="73759" name="Text Box 29"/>
          <p:cNvSpPr txBox="1">
            <a:spLocks noChangeArrowheads="1"/>
          </p:cNvSpPr>
          <p:nvPr/>
        </p:nvSpPr>
        <p:spPr bwMode="auto">
          <a:xfrm>
            <a:off x="1981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73760" name="Text Box 30"/>
          <p:cNvSpPr txBox="1">
            <a:spLocks noChangeArrowheads="1"/>
          </p:cNvSpPr>
          <p:nvPr/>
        </p:nvSpPr>
        <p:spPr bwMode="auto">
          <a:xfrm>
            <a:off x="2362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61" name="Text Box 31"/>
          <p:cNvSpPr txBox="1">
            <a:spLocks noChangeArrowheads="1"/>
          </p:cNvSpPr>
          <p:nvPr/>
        </p:nvSpPr>
        <p:spPr bwMode="auto">
          <a:xfrm>
            <a:off x="2743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62" name="Text Box 32"/>
          <p:cNvSpPr txBox="1">
            <a:spLocks noChangeArrowheads="1"/>
          </p:cNvSpPr>
          <p:nvPr/>
        </p:nvSpPr>
        <p:spPr bwMode="auto">
          <a:xfrm>
            <a:off x="3124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63" name="Text Box 33"/>
          <p:cNvSpPr txBox="1">
            <a:spLocks noChangeArrowheads="1"/>
          </p:cNvSpPr>
          <p:nvPr/>
        </p:nvSpPr>
        <p:spPr bwMode="auto">
          <a:xfrm>
            <a:off x="3505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64" name="Text Box 34"/>
          <p:cNvSpPr txBox="1">
            <a:spLocks noChangeArrowheads="1"/>
          </p:cNvSpPr>
          <p:nvPr/>
        </p:nvSpPr>
        <p:spPr bwMode="auto">
          <a:xfrm>
            <a:off x="3886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3765" name="Text Box 35"/>
          <p:cNvSpPr txBox="1">
            <a:spLocks noChangeArrowheads="1"/>
          </p:cNvSpPr>
          <p:nvPr/>
        </p:nvSpPr>
        <p:spPr bwMode="auto">
          <a:xfrm>
            <a:off x="4343400" y="3581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3766" name="Text Box 36"/>
          <p:cNvSpPr txBox="1">
            <a:spLocks noChangeArrowheads="1"/>
          </p:cNvSpPr>
          <p:nvPr/>
        </p:nvSpPr>
        <p:spPr bwMode="auto">
          <a:xfrm>
            <a:off x="4343400" y="4495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3767" name="Text Box 37"/>
          <p:cNvSpPr txBox="1">
            <a:spLocks noChangeArrowheads="1"/>
          </p:cNvSpPr>
          <p:nvPr/>
        </p:nvSpPr>
        <p:spPr bwMode="auto">
          <a:xfrm>
            <a:off x="2514600" y="31099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(input tape)</a:t>
            </a:r>
          </a:p>
        </p:txBody>
      </p:sp>
      <p:sp>
        <p:nvSpPr>
          <p:cNvPr id="73768" name="Text Box 38"/>
          <p:cNvSpPr txBox="1">
            <a:spLocks noChangeArrowheads="1"/>
          </p:cNvSpPr>
          <p:nvPr/>
        </p:nvSpPr>
        <p:spPr bwMode="auto">
          <a:xfrm>
            <a:off x="2438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3769" name="Text Box 39"/>
          <p:cNvSpPr txBox="1">
            <a:spLocks noChangeArrowheads="1"/>
          </p:cNvSpPr>
          <p:nvPr/>
        </p:nvSpPr>
        <p:spPr bwMode="auto">
          <a:xfrm>
            <a:off x="2819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70" name="Text Box 40"/>
          <p:cNvSpPr txBox="1">
            <a:spLocks noChangeArrowheads="1"/>
          </p:cNvSpPr>
          <p:nvPr/>
        </p:nvSpPr>
        <p:spPr bwMode="auto">
          <a:xfrm>
            <a:off x="3200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b</a:t>
            </a:r>
          </a:p>
        </p:txBody>
      </p:sp>
      <p:sp>
        <p:nvSpPr>
          <p:cNvPr id="73771" name="Text Box 41"/>
          <p:cNvSpPr txBox="1">
            <a:spLocks noChangeArrowheads="1"/>
          </p:cNvSpPr>
          <p:nvPr/>
        </p:nvSpPr>
        <p:spPr bwMode="auto">
          <a:xfrm>
            <a:off x="3581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72" name="Text Box 42"/>
          <p:cNvSpPr txBox="1">
            <a:spLocks noChangeArrowheads="1"/>
          </p:cNvSpPr>
          <p:nvPr/>
        </p:nvSpPr>
        <p:spPr bwMode="auto">
          <a:xfrm>
            <a:off x="3962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73" name="Text Box 43"/>
          <p:cNvSpPr txBox="1">
            <a:spLocks noChangeArrowheads="1"/>
          </p:cNvSpPr>
          <p:nvPr/>
        </p:nvSpPr>
        <p:spPr bwMode="auto">
          <a:xfrm>
            <a:off x="4343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3774" name="Text Box 44"/>
          <p:cNvSpPr txBox="1">
            <a:spLocks noChangeArrowheads="1"/>
          </p:cNvSpPr>
          <p:nvPr/>
        </p:nvSpPr>
        <p:spPr bwMode="auto">
          <a:xfrm>
            <a:off x="4724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a</a:t>
            </a:r>
          </a:p>
        </p:txBody>
      </p:sp>
      <p:sp>
        <p:nvSpPr>
          <p:cNvPr id="73775" name="Text Box 45"/>
          <p:cNvSpPr txBox="1">
            <a:spLocks noChangeArrowheads="1"/>
          </p:cNvSpPr>
          <p:nvPr/>
        </p:nvSpPr>
        <p:spPr bwMode="auto">
          <a:xfrm>
            <a:off x="5105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3776" name="Text Box 46"/>
          <p:cNvSpPr txBox="1">
            <a:spLocks noChangeArrowheads="1"/>
          </p:cNvSpPr>
          <p:nvPr/>
        </p:nvSpPr>
        <p:spPr bwMode="auto">
          <a:xfrm>
            <a:off x="5486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3777" name="Text Box 47"/>
          <p:cNvSpPr txBox="1">
            <a:spLocks noChangeArrowheads="1"/>
          </p:cNvSpPr>
          <p:nvPr/>
        </p:nvSpPr>
        <p:spPr bwMode="auto">
          <a:xfrm>
            <a:off x="5867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78" name="Text Box 48"/>
          <p:cNvSpPr txBox="1">
            <a:spLocks noChangeArrowheads="1"/>
          </p:cNvSpPr>
          <p:nvPr/>
        </p:nvSpPr>
        <p:spPr bwMode="auto">
          <a:xfrm>
            <a:off x="6248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3779" name="Text Box 49"/>
          <p:cNvSpPr txBox="1">
            <a:spLocks noChangeArrowheads="1"/>
          </p:cNvSpPr>
          <p:nvPr/>
        </p:nvSpPr>
        <p:spPr bwMode="auto">
          <a:xfrm>
            <a:off x="6629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c</a:t>
            </a:r>
          </a:p>
        </p:txBody>
      </p:sp>
      <p:sp>
        <p:nvSpPr>
          <p:cNvPr id="73780" name="Text Box 50"/>
          <p:cNvSpPr txBox="1">
            <a:spLocks noChangeArrowheads="1"/>
          </p:cNvSpPr>
          <p:nvPr/>
        </p:nvSpPr>
        <p:spPr bwMode="auto">
          <a:xfrm>
            <a:off x="7010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73781" name="Text Box 51"/>
          <p:cNvSpPr txBox="1">
            <a:spLocks noChangeArrowheads="1"/>
          </p:cNvSpPr>
          <p:nvPr/>
        </p:nvSpPr>
        <p:spPr bwMode="auto">
          <a:xfrm>
            <a:off x="7391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3782" name="Text Box 52"/>
          <p:cNvSpPr txBox="1">
            <a:spLocks noChangeArrowheads="1"/>
          </p:cNvSpPr>
          <p:nvPr/>
        </p:nvSpPr>
        <p:spPr bwMode="auto">
          <a:xfrm>
            <a:off x="79248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3783" name="Text Box 53"/>
          <p:cNvSpPr txBox="1">
            <a:spLocks noChangeArrowheads="1"/>
          </p:cNvSpPr>
          <p:nvPr/>
        </p:nvSpPr>
        <p:spPr bwMode="auto">
          <a:xfrm>
            <a:off x="5029200" y="27432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add new symbol </a:t>
            </a:r>
            <a:r>
              <a:rPr lang="en-US" altLang="en-US" b="1" u="sng"/>
              <a:t>x</a:t>
            </a:r>
            <a:r>
              <a:rPr lang="en-US" altLang="en-US"/>
              <a:t> for each old 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 marks location of “virtual heads”</a:t>
            </a:r>
          </a:p>
        </p:txBody>
      </p:sp>
    </p:spTree>
    <p:extLst>
      <p:ext uri="{BB962C8B-B14F-4D97-AF65-F5344CB8AC3E}">
        <p14:creationId xmlns:p14="http://schemas.microsoft.com/office/powerpoint/2010/main" val="105868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80EA1-526B-904E-B492-A2E5965D35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5782" name="AutoShape 4"/>
          <p:cNvSpPr>
            <a:spLocks noChangeArrowheads="1"/>
          </p:cNvSpPr>
          <p:nvPr/>
        </p:nvSpPr>
        <p:spPr bwMode="auto">
          <a:xfrm>
            <a:off x="990600" y="2043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609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990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1371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1752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2133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5788" name="AutoShape 10"/>
          <p:cNvSpPr>
            <a:spLocks noChangeArrowheads="1"/>
          </p:cNvSpPr>
          <p:nvPr/>
        </p:nvSpPr>
        <p:spPr bwMode="auto">
          <a:xfrm>
            <a:off x="609600" y="3033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609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990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1371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1752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2133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5794" name="AutoShape 16"/>
          <p:cNvSpPr>
            <a:spLocks noChangeArrowheads="1"/>
          </p:cNvSpPr>
          <p:nvPr/>
        </p:nvSpPr>
        <p:spPr bwMode="auto">
          <a:xfrm>
            <a:off x="1371600" y="4038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>
            <a:off x="609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796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797" name="Text Box 19"/>
          <p:cNvSpPr txBox="1">
            <a:spLocks noChangeArrowheads="1"/>
          </p:cNvSpPr>
          <p:nvPr/>
        </p:nvSpPr>
        <p:spPr bwMode="auto">
          <a:xfrm>
            <a:off x="1371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c</a:t>
            </a:r>
          </a:p>
        </p:txBody>
      </p:sp>
      <p:sp>
        <p:nvSpPr>
          <p:cNvPr id="75798" name="Text Box 20"/>
          <p:cNvSpPr txBox="1">
            <a:spLocks noChangeArrowheads="1"/>
          </p:cNvSpPr>
          <p:nvPr/>
        </p:nvSpPr>
        <p:spPr bwMode="auto">
          <a:xfrm>
            <a:off x="1752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75799" name="Text Box 21"/>
          <p:cNvSpPr txBox="1">
            <a:spLocks noChangeArrowheads="1"/>
          </p:cNvSpPr>
          <p:nvPr/>
        </p:nvSpPr>
        <p:spPr bwMode="auto">
          <a:xfrm>
            <a:off x="2133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75800" name="Text Box 22"/>
          <p:cNvSpPr txBox="1">
            <a:spLocks noChangeArrowheads="1"/>
          </p:cNvSpPr>
          <p:nvPr/>
        </p:nvSpPr>
        <p:spPr bwMode="auto">
          <a:xfrm>
            <a:off x="2667000" y="2438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5801" name="Text Box 23"/>
          <p:cNvSpPr txBox="1">
            <a:spLocks noChangeArrowheads="1"/>
          </p:cNvSpPr>
          <p:nvPr/>
        </p:nvSpPr>
        <p:spPr bwMode="auto">
          <a:xfrm>
            <a:off x="2667000" y="3352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5802" name="Text Box 24"/>
          <p:cNvSpPr txBox="1">
            <a:spLocks noChangeArrowheads="1"/>
          </p:cNvSpPr>
          <p:nvPr/>
        </p:nvSpPr>
        <p:spPr bwMode="auto">
          <a:xfrm>
            <a:off x="838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5803" name="Text Box 25"/>
          <p:cNvSpPr txBox="1">
            <a:spLocks noChangeArrowheads="1"/>
          </p:cNvSpPr>
          <p:nvPr/>
        </p:nvSpPr>
        <p:spPr bwMode="auto">
          <a:xfrm>
            <a:off x="1219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804" name="Text Box 26"/>
          <p:cNvSpPr txBox="1">
            <a:spLocks noChangeArrowheads="1"/>
          </p:cNvSpPr>
          <p:nvPr/>
        </p:nvSpPr>
        <p:spPr bwMode="auto">
          <a:xfrm>
            <a:off x="1600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b</a:t>
            </a:r>
          </a:p>
        </p:txBody>
      </p:sp>
      <p:sp>
        <p:nvSpPr>
          <p:cNvPr id="75805" name="Text Box 27"/>
          <p:cNvSpPr txBox="1">
            <a:spLocks noChangeArrowheads="1"/>
          </p:cNvSpPr>
          <p:nvPr/>
        </p:nvSpPr>
        <p:spPr bwMode="auto">
          <a:xfrm>
            <a:off x="1981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806" name="Text Box 28"/>
          <p:cNvSpPr txBox="1">
            <a:spLocks noChangeArrowheads="1"/>
          </p:cNvSpPr>
          <p:nvPr/>
        </p:nvSpPr>
        <p:spPr bwMode="auto">
          <a:xfrm>
            <a:off x="2362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807" name="Text Box 29"/>
          <p:cNvSpPr txBox="1">
            <a:spLocks noChangeArrowheads="1"/>
          </p:cNvSpPr>
          <p:nvPr/>
        </p:nvSpPr>
        <p:spPr bwMode="auto">
          <a:xfrm>
            <a:off x="2743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5808" name="Text Box 30"/>
          <p:cNvSpPr txBox="1">
            <a:spLocks noChangeArrowheads="1"/>
          </p:cNvSpPr>
          <p:nvPr/>
        </p:nvSpPr>
        <p:spPr bwMode="auto">
          <a:xfrm>
            <a:off x="3124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a</a:t>
            </a:r>
          </a:p>
        </p:txBody>
      </p:sp>
      <p:sp>
        <p:nvSpPr>
          <p:cNvPr id="75809" name="Text Box 31"/>
          <p:cNvSpPr txBox="1">
            <a:spLocks noChangeArrowheads="1"/>
          </p:cNvSpPr>
          <p:nvPr/>
        </p:nvSpPr>
        <p:spPr bwMode="auto">
          <a:xfrm>
            <a:off x="3505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75810" name="Text Box 32"/>
          <p:cNvSpPr txBox="1">
            <a:spLocks noChangeArrowheads="1"/>
          </p:cNvSpPr>
          <p:nvPr/>
        </p:nvSpPr>
        <p:spPr bwMode="auto">
          <a:xfrm>
            <a:off x="3886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5811" name="Text Box 33"/>
          <p:cNvSpPr txBox="1">
            <a:spLocks noChangeArrowheads="1"/>
          </p:cNvSpPr>
          <p:nvPr/>
        </p:nvSpPr>
        <p:spPr bwMode="auto">
          <a:xfrm>
            <a:off x="4267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812" name="Text Box 34"/>
          <p:cNvSpPr txBox="1">
            <a:spLocks noChangeArrowheads="1"/>
          </p:cNvSpPr>
          <p:nvPr/>
        </p:nvSpPr>
        <p:spPr bwMode="auto">
          <a:xfrm>
            <a:off x="4648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75813" name="Text Box 35"/>
          <p:cNvSpPr txBox="1">
            <a:spLocks noChangeArrowheads="1"/>
          </p:cNvSpPr>
          <p:nvPr/>
        </p:nvSpPr>
        <p:spPr bwMode="auto">
          <a:xfrm>
            <a:off x="5029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c</a:t>
            </a:r>
          </a:p>
        </p:txBody>
      </p:sp>
      <p:sp>
        <p:nvSpPr>
          <p:cNvPr id="75814" name="Text Box 36"/>
          <p:cNvSpPr txBox="1">
            <a:spLocks noChangeArrowheads="1"/>
          </p:cNvSpPr>
          <p:nvPr/>
        </p:nvSpPr>
        <p:spPr bwMode="auto">
          <a:xfrm>
            <a:off x="5410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75815" name="Text Box 37"/>
          <p:cNvSpPr txBox="1">
            <a:spLocks noChangeArrowheads="1"/>
          </p:cNvSpPr>
          <p:nvPr/>
        </p:nvSpPr>
        <p:spPr bwMode="auto">
          <a:xfrm>
            <a:off x="5791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75816" name="Text Box 38"/>
          <p:cNvSpPr txBox="1">
            <a:spLocks noChangeArrowheads="1"/>
          </p:cNvSpPr>
          <p:nvPr/>
        </p:nvSpPr>
        <p:spPr bwMode="auto">
          <a:xfrm>
            <a:off x="64770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5817" name="Text Box 39"/>
          <p:cNvSpPr txBox="1">
            <a:spLocks noChangeArrowheads="1"/>
          </p:cNvSpPr>
          <p:nvPr/>
        </p:nvSpPr>
        <p:spPr bwMode="auto">
          <a:xfrm>
            <a:off x="3048000" y="1100138"/>
            <a:ext cx="5867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Repeat</a:t>
            </a:r>
            <a:r>
              <a:rPr lang="en-US" altLang="en-US" sz="2800"/>
              <a:t>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 tape, remembering the symbols under each virtual head in the state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altLang="en-US" sz="160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make changes to reflect 1 step of M; if hit #, shift to right to</a:t>
            </a:r>
            <a:r>
              <a:rPr lang="en-US" altLang="en-US"/>
              <a:t> </a:t>
            </a:r>
            <a:r>
              <a:rPr lang="en-US" altLang="en-US" sz="2400"/>
              <a:t>make room.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when M halts, erase all but 1st string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37088" y="1138238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O(t(n)) times</a:t>
            </a:r>
            <a:endParaRPr lang="en-US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2200" y="2530475"/>
            <a:ext cx="288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O(k t(n)) = O(t(n))</a:t>
            </a:r>
            <a:endParaRPr lang="en-US" altLang="en-US" sz="24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632200" y="3922713"/>
            <a:ext cx="288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O(k t(n)) = O(t(n))</a:t>
            </a:r>
            <a:endParaRPr lang="en-US" altLang="en-US" sz="240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0" y="4960938"/>
            <a:ext cx="288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O(t(n))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056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91981E-C2E0-8740-BF40-5EA4B5B352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Moral: feel free to use k-tape TMs, but be aware of slowdown in conversion to TM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note: if t(n) = O(n</a:t>
            </a:r>
            <a:r>
              <a:rPr lang="en-US" altLang="en-US" sz="2400" baseline="30000">
                <a:solidFill>
                  <a:schemeClr val="accent2"/>
                </a:solidFill>
              </a:rPr>
              <a:t>c</a:t>
            </a:r>
            <a:r>
              <a:rPr lang="en-US" altLang="en-US" sz="2400">
                <a:solidFill>
                  <a:schemeClr val="accent2"/>
                </a:solidFill>
              </a:rPr>
              <a:t>) then t(n)</a:t>
            </a:r>
            <a:r>
              <a:rPr lang="en-US" altLang="en-US" sz="2400" baseline="30000">
                <a:solidFill>
                  <a:schemeClr val="accent2"/>
                </a:solidFill>
              </a:rPr>
              <a:t>2</a:t>
            </a:r>
            <a:r>
              <a:rPr lang="en-US" altLang="en-US" sz="2400">
                <a:solidFill>
                  <a:schemeClr val="accent2"/>
                </a:solidFill>
              </a:rPr>
              <a:t> = O(n</a:t>
            </a:r>
            <a:r>
              <a:rPr lang="en-US" altLang="en-US" sz="2400" baseline="30000">
                <a:solidFill>
                  <a:schemeClr val="accent2"/>
                </a:solidFill>
              </a:rPr>
              <a:t>2c </a:t>
            </a:r>
            <a:r>
              <a:rPr lang="en-US" altLang="en-US" sz="2400">
                <a:solidFill>
                  <a:schemeClr val="accent2"/>
                </a:solidFill>
              </a:rPr>
              <a:t>)= O(n</a:t>
            </a:r>
            <a:r>
              <a:rPr lang="en-US" altLang="en-US" sz="2400" baseline="30000">
                <a:solidFill>
                  <a:schemeClr val="accent2"/>
                </a:solidFill>
              </a:rPr>
              <a:t>c’</a:t>
            </a:r>
            <a:r>
              <a:rPr lang="en-US" altLang="en-US" sz="240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note: if t(n) = O(2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l-GR" altLang="en-US" sz="2400" baseline="46000">
                <a:solidFill>
                  <a:schemeClr val="accent2"/>
                </a:solidFill>
                <a:ea typeface="Arial" charset="0"/>
                <a:cs typeface="Arial" charset="0"/>
              </a:rPr>
              <a:t>δ</a:t>
            </a:r>
            <a:r>
              <a:rPr lang="en-US" altLang="en-US" sz="2400">
                <a:solidFill>
                  <a:schemeClr val="accent2"/>
                </a:solidFill>
              </a:rPr>
              <a:t>) for </a:t>
            </a:r>
            <a:r>
              <a:rPr lang="el-GR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δ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 &gt; 0 then t(n)</a:t>
            </a:r>
            <a:r>
              <a:rPr lang="en-US" altLang="en-US" sz="2400" baseline="30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 = </a:t>
            </a:r>
            <a:r>
              <a:rPr lang="en-US" altLang="en-US" sz="2400">
                <a:solidFill>
                  <a:schemeClr val="accent2"/>
                </a:solidFill>
              </a:rPr>
              <a:t>O(2</a:t>
            </a:r>
            <a:r>
              <a:rPr lang="en-US" altLang="en-US" sz="2400" baseline="30000">
                <a:solidFill>
                  <a:schemeClr val="accent2"/>
                </a:solidFill>
              </a:rPr>
              <a:t>2n</a:t>
            </a:r>
            <a:r>
              <a:rPr lang="el-GR" altLang="en-US" sz="2400" baseline="46000">
                <a:solidFill>
                  <a:schemeClr val="accent2"/>
                </a:solidFill>
                <a:ea typeface="Arial" charset="0"/>
                <a:cs typeface="Arial" charset="0"/>
              </a:rPr>
              <a:t>δ</a:t>
            </a:r>
            <a:r>
              <a:rPr lang="en-US" altLang="en-US" sz="2400">
                <a:solidFill>
                  <a:schemeClr val="accent2"/>
                </a:solidFill>
              </a:rPr>
              <a:t>) = O(2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l-GR" altLang="en-US" sz="2400" baseline="46000">
                <a:solidFill>
                  <a:schemeClr val="accent2"/>
                </a:solidFill>
                <a:ea typeface="Arial" charset="0"/>
                <a:cs typeface="Arial" charset="0"/>
              </a:rPr>
              <a:t>δ</a:t>
            </a:r>
            <a:r>
              <a:rPr lang="en-US" altLang="en-US" sz="2400" baseline="46000">
                <a:solidFill>
                  <a:schemeClr val="accent2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sz="2400">
                <a:solidFill>
                  <a:schemeClr val="accent2"/>
                </a:solidFill>
              </a:rPr>
              <a:t>) for </a:t>
            </a:r>
            <a:r>
              <a:rPr lang="el-GR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δ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’ &gt; 0 </a:t>
            </a:r>
          </a:p>
          <a:p>
            <a:r>
              <a:rPr lang="en-US" altLang="en-US" sz="2800">
                <a:ea typeface="Arial" charset="0"/>
                <a:cs typeface="Arial" charset="0"/>
              </a:rPr>
              <a:t>high-level operations you are used to using can be simulated by TM with only polynomial slowdown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e.g., copying, moving, incrementing/decrementing, arithmetic operations +, -, *, /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5243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6EFC4-58D8-5948-A2FB-CF0E031DAC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solidFill>
                  <a:schemeClr val="accent2"/>
                </a:solidFill>
              </a:rPr>
              <a:t>quantum computers</a:t>
            </a:r>
            <a:r>
              <a:rPr lang="en-US" altLang="en-US"/>
              <a:t> challenge this belief</a:t>
            </a:r>
          </a:p>
        </p:txBody>
      </p:sp>
      <p:sp>
        <p:nvSpPr>
          <p:cNvPr id="1001476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78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everything we can compute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/>
              <a:t> on a physical computer can be computed on a Turing Machine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 baseline="30000">
                <a:solidFill>
                  <a:srgbClr val="FF0000"/>
                </a:solidFill>
              </a:rPr>
              <a:t>O(1)</a:t>
            </a:r>
            <a:r>
              <a:rPr lang="en-US" altLang="en-US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14440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CA0EFF-FF7E-0E4B-B723-DF2901DA98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interested in a coarse classification of problems. For this purpose, </a:t>
                </a:r>
              </a:p>
              <a:p>
                <a:pPr lvl="1"/>
                <a:r>
                  <a:rPr lang="en-US" altLang="en-US" dirty="0"/>
                  <a:t>treat any polynomial running time as “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efficient</a:t>
                </a:r>
                <a:r>
                  <a:rPr lang="en-US" altLang="en-US" dirty="0"/>
                  <a:t>” or “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tractable</a:t>
                </a:r>
                <a:r>
                  <a:rPr lang="en-US" altLang="en-US" dirty="0"/>
                  <a:t>”</a:t>
                </a:r>
              </a:p>
              <a:p>
                <a:pPr lvl="1"/>
                <a:r>
                  <a:rPr lang="en-US" altLang="en-US" dirty="0"/>
                  <a:t>treat any exponential running time as inefficient or “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intractable</a:t>
                </a:r>
                <a:r>
                  <a:rPr lang="en-US" altLang="en-US" dirty="0"/>
                  <a:t>”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Key definition</a:t>
                </a:r>
                <a:r>
                  <a:rPr lang="en-US" altLang="en-US" dirty="0"/>
                  <a:t>: “P” or “polynomial-time” is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0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32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CA5281-04C7-F846-9211-30ACD239AA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Why polynomial-time?</a:t>
            </a:r>
          </a:p>
          <a:p>
            <a:pPr lvl="1"/>
            <a:r>
              <a:rPr lang="en-US" altLang="en-US"/>
              <a:t>insensitive to particular deterministic model of computation chosen</a:t>
            </a:r>
          </a:p>
          <a:p>
            <a:pPr lvl="1"/>
            <a:r>
              <a:rPr lang="en-US" altLang="en-US"/>
              <a:t>closed under </a:t>
            </a:r>
            <a:r>
              <a:rPr lang="en-US" altLang="en-US">
                <a:solidFill>
                  <a:schemeClr val="accent2"/>
                </a:solidFill>
              </a:rPr>
              <a:t>modular composition</a:t>
            </a:r>
          </a:p>
          <a:p>
            <a:pPr lvl="1"/>
            <a:r>
              <a:rPr lang="en-US" altLang="en-US"/>
              <a:t>empirically: qualitative breakthrough to achieve polynomial running time is followed by quantitative improvements from impractical (e.g. n</a:t>
            </a:r>
            <a:r>
              <a:rPr lang="en-US" altLang="en-US" baseline="30000"/>
              <a:t>100</a:t>
            </a:r>
            <a:r>
              <a:rPr lang="en-US" altLang="en-US"/>
              <a:t>) to practical (e.g. n</a:t>
            </a:r>
            <a:r>
              <a:rPr lang="en-US" altLang="en-US" baseline="30000"/>
              <a:t>3</a:t>
            </a:r>
            <a:r>
              <a:rPr lang="en-US" altLang="en-US"/>
              <a:t> or n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  <a:p>
            <a:pPr lvl="1">
              <a:buFontTx/>
              <a:buNone/>
            </a:pP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57CCE-8602-5A47-8D0D-26512C69E04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languages in P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Recall: positive integers x, y are relatively prime if their Greatest Common Divisor (GCD) is 1.</a:t>
            </a:r>
          </a:p>
          <a:p>
            <a:r>
              <a:rPr lang="en-US" altLang="en-US"/>
              <a:t>will show the following language is in P: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RELPRIME = {&lt;x, y&gt; : x and y are relatively prime}</a:t>
            </a:r>
          </a:p>
          <a:p>
            <a:r>
              <a:rPr lang="en-US" altLang="en-US"/>
              <a:t>what is the running time of the algorithm that tries all divisors up to min{x, y}?</a:t>
            </a:r>
          </a:p>
        </p:txBody>
      </p:sp>
    </p:spTree>
    <p:extLst>
      <p:ext uri="{BB962C8B-B14F-4D97-AF65-F5344CB8AC3E}">
        <p14:creationId xmlns:p14="http://schemas.microsoft.com/office/powerpoint/2010/main" val="21153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957A1-D40B-3046-8843-709C751C67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Euclid’s Algorithm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/>
              <a:t>possibly earliest recorded algorithm </a:t>
            </a:r>
          </a:p>
        </p:txBody>
      </p:sp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4343400" cy="302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&lt;x, y&gt;: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repeat until y = 0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set x = x mod 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swap x,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x is the GCD(x, y). If x = 1, accept; otherwise reject</a:t>
            </a:r>
          </a:p>
        </p:txBody>
      </p:sp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5562600" y="2362200"/>
            <a:ext cx="26670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Example run on input &lt;10, 22&gt;: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10, 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22, 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10,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</a:t>
            </a: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2400"/>
              <a:t>,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19552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A89D-080D-EE45-BE6D-E6DAF0E431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Example: TM M deciding L = {0</a:t>
            </a:r>
            <a:r>
              <a:rPr lang="en-US" altLang="en-US" baseline="30000"/>
              <a:t>k</a:t>
            </a:r>
            <a:r>
              <a:rPr lang="en-US" altLang="en-US"/>
              <a:t>1</a:t>
            </a:r>
            <a:r>
              <a:rPr lang="en-US" altLang="en-US" baseline="30000"/>
              <a:t>k </a:t>
            </a:r>
            <a:r>
              <a:rPr lang="en-US" altLang="en-US"/>
              <a:t>: k </a:t>
            </a:r>
            <a:r>
              <a:rPr lang="en-US" altLang="en-US">
                <a:ea typeface="Arial" charset="0"/>
                <a:cs typeface="Arial" charset="0"/>
              </a:rPr>
              <a:t>≥ 0}.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5257800" cy="3387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tape left-to-right, reject if 0 to right of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repeat while 0’s, 1’s on tape: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scan, crossing off one 0, one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only 0’s or only 1’s remain, reject; if neither 0’s nor 1’s remain, accept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64770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6477000" y="419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6477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steps?</a:t>
            </a:r>
          </a:p>
        </p:txBody>
      </p:sp>
    </p:spTree>
    <p:extLst>
      <p:ext uri="{BB962C8B-B14F-4D97-AF65-F5344CB8AC3E}">
        <p14:creationId xmlns:p14="http://schemas.microsoft.com/office/powerpoint/2010/main" val="1920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3" grpId="0"/>
      <p:bldP spid="974854" grpId="0"/>
      <p:bldP spid="9748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02C1E-0F7F-444E-81D4-6CEE9BE9E6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Euclid’s Algorithm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/>
              <a:t>possibly earliest recorded algorithm </a:t>
            </a:r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4343400" cy="302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&lt;x, y&gt;: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repeat until y = 0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set x = x mod 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swap x,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x is the GCD(x, y). If x = 1, accept; otherwise reject</a:t>
            </a:r>
          </a:p>
        </p:txBody>
      </p: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5562600" y="2362200"/>
            <a:ext cx="26670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Example run on input &lt;24, 5&gt;: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24,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5,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4,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x, y = 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/>
              <a:t>,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19622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F45B8-98A3-A243-97F2-9ACC42F88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Euclid’s Algorithm</a:t>
            </a: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343400" cy="2751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&lt;x, y&gt;: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(1)</a:t>
            </a:r>
            <a:r>
              <a:rPr lang="en-US" altLang="en-US" sz="2400"/>
              <a:t> repeat until y = 0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(2)</a:t>
            </a:r>
            <a:r>
              <a:rPr lang="en-US" altLang="en-US" sz="2400"/>
              <a:t> set x = x mod y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(3)</a:t>
            </a:r>
            <a:r>
              <a:rPr lang="en-US" altLang="en-US" sz="2400"/>
              <a:t> swap x,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x is the GCD(x, y). If x = 1, accept; otherwise reject</a:t>
            </a:r>
          </a:p>
        </p:txBody>
      </p:sp>
      <p:sp>
        <p:nvSpPr>
          <p:cNvPr id="1013764" name="Text Box 4"/>
          <p:cNvSpPr txBox="1">
            <a:spLocks noChangeArrowheads="1"/>
          </p:cNvSpPr>
          <p:nvPr/>
        </p:nvSpPr>
        <p:spPr bwMode="auto">
          <a:xfrm>
            <a:off x="4953000" y="1295400"/>
            <a:ext cx="35814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Claim</a:t>
            </a:r>
            <a:r>
              <a:rPr lang="en-US" altLang="en-US" sz="2400"/>
              <a:t>: value of x reduced by ½ at every execution of (2) except possibly first 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Proof: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after (2) x &lt;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after (3) x &gt;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x/2 </a:t>
            </a:r>
            <a:r>
              <a:rPr lang="en-US" altLang="en-US" sz="2400">
                <a:ea typeface="Arial" charset="0"/>
                <a:cs typeface="Arial" charset="0"/>
              </a:rPr>
              <a:t>≥ y, then x mod y &lt; y ≤ x/2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ea typeface="Arial" charset="0"/>
                <a:cs typeface="Arial" charset="0"/>
              </a:rPr>
              <a:t> if x/2 &lt; y, then x mod y = x – y &lt; x/2</a:t>
            </a:r>
            <a:endParaRPr lang="en-US" altLang="en-US" sz="2400"/>
          </a:p>
        </p:txBody>
      </p:sp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411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every 2 times through loop, (x, y) each reduced by 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loops ≤ 2max{log</a:t>
            </a:r>
            <a:r>
              <a:rPr lang="en-US" altLang="en-US" sz="2400" baseline="-25000"/>
              <a:t>2</a:t>
            </a:r>
            <a:r>
              <a:rPr lang="en-US" altLang="en-US" sz="2400"/>
              <a:t>x, log</a:t>
            </a:r>
            <a:r>
              <a:rPr lang="en-US" altLang="en-US" sz="2400" baseline="-25000"/>
              <a:t>2</a:t>
            </a:r>
            <a:r>
              <a:rPr lang="en-US" altLang="en-US" sz="2400"/>
              <a:t>y} = O(n = |&lt;x, y&gt;|); poly time for each loop </a:t>
            </a:r>
          </a:p>
        </p:txBody>
      </p:sp>
    </p:spTree>
    <p:extLst>
      <p:ext uri="{BB962C8B-B14F-4D97-AF65-F5344CB8AC3E}">
        <p14:creationId xmlns:p14="http://schemas.microsoft.com/office/powerpoint/2010/main" val="14484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 an efficient algorithm to solve the following problem:</a:t>
            </a:r>
          </a:p>
          <a:p>
            <a:r>
              <a:rPr lang="en-US" altLang="en-US"/>
              <a:t>Input: sequence of pairs of symbols</a:t>
            </a:r>
          </a:p>
          <a:p>
            <a:pPr algn="ctr">
              <a:buFontTx/>
              <a:buNone/>
            </a:pPr>
            <a:r>
              <a:rPr lang="en-US" altLang="en-US"/>
              <a:t>e.g. </a:t>
            </a:r>
            <a:r>
              <a:rPr lang="en-US" altLang="en-US">
                <a:solidFill>
                  <a:schemeClr val="accent2"/>
                </a:solidFill>
              </a:rPr>
              <a:t>(A, b), (E, D), (d, C), (B, a)</a:t>
            </a:r>
          </a:p>
          <a:p>
            <a:r>
              <a:rPr lang="en-US" altLang="en-US"/>
              <a:t>Goal: determine if it is possible to circle at least one symbol in each pair without circling upper and lower case of same symbol.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80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11BBA-DA9C-D946-98E2-EEFF5A75B8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do not care about fine distinctions </a:t>
            </a:r>
          </a:p>
          <a:p>
            <a:pPr lvl="1"/>
            <a:r>
              <a:rPr lang="en-US" altLang="en-US"/>
              <a:t>e.g. how many additional steps M takes to check that it is at the left of tape</a:t>
            </a:r>
          </a:p>
          <a:p>
            <a:r>
              <a:rPr lang="en-US" altLang="en-US"/>
              <a:t>We care about the behavior on </a:t>
            </a:r>
            <a:r>
              <a:rPr lang="en-US" altLang="en-US">
                <a:solidFill>
                  <a:srgbClr val="FF0000"/>
                </a:solidFill>
              </a:rPr>
              <a:t>large inputs</a:t>
            </a:r>
            <a:endParaRPr lang="en-US" altLang="en-US"/>
          </a:p>
          <a:p>
            <a:pPr lvl="1"/>
            <a:r>
              <a:rPr lang="en-US" altLang="en-US"/>
              <a:t>general-purpose algorithm should be “scalable”</a:t>
            </a:r>
          </a:p>
          <a:p>
            <a:pPr lvl="1"/>
            <a:r>
              <a:rPr lang="en-US" altLang="en-US"/>
              <a:t>overhead for e.g. initialization shouldn’t matter in big picture</a:t>
            </a:r>
          </a:p>
        </p:txBody>
      </p:sp>
    </p:spTree>
    <p:extLst>
      <p:ext uri="{BB962C8B-B14F-4D97-AF65-F5344CB8AC3E}">
        <p14:creationId xmlns:p14="http://schemas.microsoft.com/office/powerpoint/2010/main" val="18624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FB66C-5881-A94D-BC57-98CDC703CD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 time complexity using </a:t>
            </a:r>
            <a:r>
              <a:rPr lang="en-US" altLang="en-US">
                <a:solidFill>
                  <a:srgbClr val="FF0000"/>
                </a:solidFill>
              </a:rPr>
              <a:t>asymptotic notation </a:t>
            </a:r>
            <a:r>
              <a:rPr lang="en-US" altLang="en-US"/>
              <a:t>(“big-oh notation”)</a:t>
            </a:r>
          </a:p>
          <a:p>
            <a:pPr lvl="1"/>
            <a:r>
              <a:rPr lang="en-US" altLang="en-US"/>
              <a:t>disregard lower-order terms in running time</a:t>
            </a:r>
          </a:p>
          <a:p>
            <a:pPr lvl="1"/>
            <a:r>
              <a:rPr lang="en-US" altLang="en-US"/>
              <a:t>disregard coefficient on highest order term</a:t>
            </a:r>
          </a:p>
          <a:p>
            <a:r>
              <a:rPr lang="en-US" altLang="en-US"/>
              <a:t>example: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f(n) = 6n</a:t>
            </a:r>
            <a:r>
              <a:rPr lang="en-US" altLang="en-US" baseline="30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 + 2n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+ 100n + 102781</a:t>
            </a:r>
          </a:p>
          <a:p>
            <a:pPr lvl="1"/>
            <a:r>
              <a:rPr lang="en-US" altLang="en-US"/>
              <a:t>“f(n) is order n</a:t>
            </a:r>
            <a:r>
              <a:rPr lang="en-US" altLang="en-US" baseline="30000"/>
              <a:t>3</a:t>
            </a:r>
            <a:r>
              <a:rPr lang="en-US" altLang="en-US"/>
              <a:t>” </a:t>
            </a:r>
          </a:p>
          <a:p>
            <a:pPr lvl="1"/>
            <a:r>
              <a:rPr lang="en-US" altLang="en-US"/>
              <a:t>write f(n) = O(n</a:t>
            </a:r>
            <a:r>
              <a:rPr lang="en-US" altLang="en-US" baseline="30000"/>
              <a:t>3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1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ECACB8-0C91-2441-9032-1500D5D55E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notation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Definition</a:t>
            </a:r>
            <a:r>
              <a:rPr lang="en-US" altLang="en-US"/>
              <a:t>: given functions f,g: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/>
              <a:t> </a:t>
            </a:r>
            <a:r>
              <a:rPr lang="en-US" altLang="en-US">
                <a:ea typeface="Arial" charset="0"/>
                <a:cs typeface="Arial" charset="0"/>
              </a:rPr>
              <a:t>→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R</a:t>
            </a:r>
            <a:r>
              <a:rPr lang="en-US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+</a:t>
            </a:r>
            <a:r>
              <a:rPr lang="en-US" altLang="en-US">
                <a:ea typeface="Arial" charset="0"/>
                <a:cs typeface="Arial" charset="0"/>
              </a:rPr>
              <a:t>, we say f(n) = O(g(n)) if there exist positive integers c, n</a:t>
            </a:r>
            <a:r>
              <a:rPr lang="en-US" altLang="en-US" baseline="-25000">
                <a:ea typeface="Arial" charset="0"/>
                <a:cs typeface="Arial" charset="0"/>
              </a:rPr>
              <a:t>0</a:t>
            </a:r>
            <a:r>
              <a:rPr lang="en-US" altLang="en-US">
                <a:ea typeface="Arial" charset="0"/>
                <a:cs typeface="Arial" charset="0"/>
              </a:rPr>
              <a:t> such that for all n ≥ n</a:t>
            </a:r>
            <a:r>
              <a:rPr lang="en-US" altLang="en-US" baseline="-25000">
                <a:ea typeface="Arial" charset="0"/>
                <a:cs typeface="Arial" charset="0"/>
              </a:rPr>
              <a:t>0</a:t>
            </a:r>
            <a:endParaRPr lang="en-US" altLang="en-US">
              <a:ea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f(n) ≤ cg(n).</a:t>
            </a:r>
          </a:p>
          <a:p>
            <a:r>
              <a:rPr lang="en-US" altLang="en-US">
                <a:ea typeface="Arial" charset="0"/>
                <a:cs typeface="Arial" charset="0"/>
              </a:rPr>
              <a:t>meaning: f(n) is (asymptotically)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less than or equal</a:t>
            </a:r>
            <a:r>
              <a:rPr lang="en-US" altLang="en-US">
                <a:ea typeface="Arial" charset="0"/>
                <a:cs typeface="Arial" charset="0"/>
              </a:rPr>
              <a:t> to g(n)</a:t>
            </a:r>
          </a:p>
          <a:p>
            <a:r>
              <a:rPr lang="en-US" altLang="en-US">
                <a:ea typeface="Arial" charset="0"/>
                <a:cs typeface="Arial" charset="0"/>
              </a:rPr>
              <a:t>if g &gt; 0 can assume n</a:t>
            </a:r>
            <a:r>
              <a:rPr lang="en-US" altLang="en-US" baseline="-25000">
                <a:ea typeface="Arial" charset="0"/>
                <a:cs typeface="Arial" charset="0"/>
              </a:rPr>
              <a:t>0</a:t>
            </a:r>
            <a:r>
              <a:rPr lang="en-US" altLang="en-US">
                <a:ea typeface="Arial" charset="0"/>
                <a:cs typeface="Arial" charset="0"/>
              </a:rPr>
              <a:t> = 0, by setting 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c’ = max</a:t>
            </a:r>
            <a:r>
              <a:rPr lang="en-US" altLang="en-US" baseline="-25000">
                <a:ea typeface="Arial" charset="0"/>
                <a:cs typeface="Arial" charset="0"/>
              </a:rPr>
              <a:t>0≤n≤n</a:t>
            </a:r>
            <a:r>
              <a:rPr lang="en-US" altLang="en-US" baseline="-46000">
                <a:ea typeface="Arial" charset="0"/>
                <a:cs typeface="Arial" charset="0"/>
              </a:rPr>
              <a:t>0</a:t>
            </a:r>
            <a:r>
              <a:rPr lang="en-US" altLang="en-US">
                <a:ea typeface="Arial" charset="0"/>
                <a:cs typeface="Arial" charset="0"/>
              </a:rPr>
              <a:t>{c, f(n)/g(n)}</a:t>
            </a:r>
          </a:p>
          <a:p>
            <a:pPr algn="ctr"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A59E8-9391-0749-AE08-5FAC863467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notation facts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“logarithmic”: O(log n)</a:t>
            </a:r>
          </a:p>
          <a:p>
            <a:pPr lvl="1"/>
            <a:r>
              <a:rPr lang="en-US" altLang="en-US"/>
              <a:t>log</a:t>
            </a:r>
            <a:r>
              <a:rPr lang="en-US" altLang="en-US" baseline="-25000"/>
              <a:t>b </a:t>
            </a:r>
            <a:r>
              <a:rPr lang="en-US" altLang="en-US"/>
              <a:t>n = (log</a:t>
            </a:r>
            <a:r>
              <a:rPr lang="en-US" altLang="en-US" baseline="-25000"/>
              <a:t>2</a:t>
            </a:r>
            <a:r>
              <a:rPr lang="en-US" altLang="en-US"/>
              <a:t> n)/(log</a:t>
            </a:r>
            <a:r>
              <a:rPr lang="en-US" altLang="en-US" baseline="-25000"/>
              <a:t>2</a:t>
            </a:r>
            <a:r>
              <a:rPr lang="en-US" altLang="en-US"/>
              <a:t> b) </a:t>
            </a:r>
          </a:p>
          <a:p>
            <a:pPr lvl="1"/>
            <a:r>
              <a:rPr lang="en-US" altLang="en-US"/>
              <a:t>so log</a:t>
            </a:r>
            <a:r>
              <a:rPr lang="en-US" altLang="en-US" baseline="-25000"/>
              <a:t>b</a:t>
            </a:r>
            <a:r>
              <a:rPr lang="en-US" altLang="en-US"/>
              <a:t>n = O(log</a:t>
            </a:r>
            <a:r>
              <a:rPr lang="en-US" altLang="en-US" baseline="-25000"/>
              <a:t>2 </a:t>
            </a:r>
            <a:r>
              <a:rPr lang="en-US" altLang="en-US"/>
              <a:t>n) for any constant b; therefore suppress base when write it</a:t>
            </a:r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>
                <a:solidFill>
                  <a:schemeClr val="accent2"/>
                </a:solidFill>
              </a:rPr>
              <a:t>“polynomial”: O(n</a:t>
            </a:r>
            <a:r>
              <a:rPr lang="en-US" altLang="en-US" baseline="30000">
                <a:solidFill>
                  <a:schemeClr val="accent2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) = n</a:t>
            </a:r>
            <a:r>
              <a:rPr lang="en-US" altLang="en-US" baseline="30000">
                <a:solidFill>
                  <a:schemeClr val="accent2"/>
                </a:solidFill>
              </a:rPr>
              <a:t>O(1)</a:t>
            </a:r>
            <a:endParaRPr lang="en-US" altLang="en-US" baseline="-25000">
              <a:solidFill>
                <a:schemeClr val="accent2"/>
              </a:solidFill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also: c</a:t>
            </a:r>
            <a:r>
              <a:rPr lang="en-US" altLang="en-US" baseline="30000">
                <a:solidFill>
                  <a:schemeClr val="accent2"/>
                </a:solidFill>
              </a:rPr>
              <a:t>O(log n) </a:t>
            </a:r>
            <a:r>
              <a:rPr lang="en-US" altLang="en-US">
                <a:solidFill>
                  <a:schemeClr val="accent2"/>
                </a:solidFill>
              </a:rPr>
              <a:t> = O(n</a:t>
            </a:r>
            <a:r>
              <a:rPr lang="en-US" altLang="en-US" baseline="30000">
                <a:solidFill>
                  <a:schemeClr val="accent2"/>
                </a:solidFill>
              </a:rPr>
              <a:t>c’</a:t>
            </a:r>
            <a:r>
              <a:rPr lang="en-US" altLang="en-US">
                <a:solidFill>
                  <a:schemeClr val="accent2"/>
                </a:solidFill>
              </a:rPr>
              <a:t>) = n</a:t>
            </a:r>
            <a:r>
              <a:rPr lang="en-US" altLang="en-US" baseline="30000">
                <a:solidFill>
                  <a:schemeClr val="accent2"/>
                </a:solidFill>
              </a:rPr>
              <a:t>O(1)</a:t>
            </a:r>
          </a:p>
          <a:p>
            <a:r>
              <a:rPr lang="en-US" altLang="en-US"/>
              <a:t>“exponential”: O(2</a:t>
            </a:r>
            <a:r>
              <a:rPr lang="en-US" altLang="en-US" baseline="30000"/>
              <a:t>n</a:t>
            </a:r>
            <a:r>
              <a:rPr lang="el-GR" altLang="en-US" baseline="46000">
                <a:ea typeface="Arial" charset="0"/>
                <a:cs typeface="Arial" charset="0"/>
              </a:rPr>
              <a:t>δ</a:t>
            </a:r>
            <a:r>
              <a:rPr lang="en-US" altLang="en-US"/>
              <a:t>) for </a:t>
            </a:r>
            <a:r>
              <a:rPr lang="el-GR" altLang="en-US">
                <a:ea typeface="Arial" charset="0"/>
                <a:cs typeface="Arial" charset="0"/>
              </a:rPr>
              <a:t>δ</a:t>
            </a:r>
            <a:r>
              <a:rPr lang="en-US" altLang="en-US">
                <a:ea typeface="Arial" charset="0"/>
                <a:cs typeface="Arial" charset="0"/>
              </a:rPr>
              <a:t> &gt; 0</a:t>
            </a:r>
            <a:endParaRPr lang="el-GR" altLang="en-US">
              <a:ea typeface="Arial" charset="0"/>
              <a:cs typeface="Arial" charset="0"/>
            </a:endParaRPr>
          </a:p>
        </p:txBody>
      </p:sp>
      <p:sp>
        <p:nvSpPr>
          <p:cNvPr id="985092" name="Text Box 4"/>
          <p:cNvSpPr txBox="1">
            <a:spLocks noChangeArrowheads="1"/>
          </p:cNvSpPr>
          <p:nvPr/>
        </p:nvSpPr>
        <p:spPr bwMode="auto">
          <a:xfrm>
            <a:off x="6324600" y="1447800"/>
            <a:ext cx="22860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each bound asymptotically less than next</a:t>
            </a:r>
          </a:p>
        </p:txBody>
      </p:sp>
    </p:spTree>
    <p:extLst>
      <p:ext uri="{BB962C8B-B14F-4D97-AF65-F5344CB8AC3E}">
        <p14:creationId xmlns:p14="http://schemas.microsoft.com/office/powerpoint/2010/main" val="9371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0B43AE-13ED-AB4E-AD32-F66B64C618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685800"/>
          </a:xfrm>
        </p:spPr>
        <p:txBody>
          <a:bodyPr/>
          <a:lstStyle/>
          <a:p>
            <a:r>
              <a:rPr lang="en-US" altLang="en-US"/>
              <a:t>total = O(n) + nO(n) + O(n) = O(n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5257800" cy="3387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scan tape left-to-right, reject if 0 to right of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repeat while 0’s, 1’s on tape: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scan, crossing off one 0, one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only 0’s or only 1’s remain, reject; if neither 0’s nor 1’s remain, accept</a:t>
            </a:r>
          </a:p>
        </p:txBody>
      </p:sp>
      <p:sp>
        <p:nvSpPr>
          <p:cNvPr id="983045" name="Text Box 5"/>
          <p:cNvSpPr txBox="1">
            <a:spLocks noChangeArrowheads="1"/>
          </p:cNvSpPr>
          <p:nvPr/>
        </p:nvSpPr>
        <p:spPr bwMode="auto">
          <a:xfrm>
            <a:off x="6477000" y="2133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 steps</a:t>
            </a:r>
          </a:p>
        </p:txBody>
      </p:sp>
      <p:sp>
        <p:nvSpPr>
          <p:cNvPr id="983046" name="Text Box 6"/>
          <p:cNvSpPr txBox="1">
            <a:spLocks noChangeArrowheads="1"/>
          </p:cNvSpPr>
          <p:nvPr/>
        </p:nvSpPr>
        <p:spPr bwMode="auto">
          <a:xfrm>
            <a:off x="6858000" y="3429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 steps</a:t>
            </a:r>
          </a:p>
        </p:txBody>
      </p:sp>
      <p:sp>
        <p:nvSpPr>
          <p:cNvPr id="983047" name="Text Box 7"/>
          <p:cNvSpPr txBox="1">
            <a:spLocks noChangeArrowheads="1"/>
          </p:cNvSpPr>
          <p:nvPr/>
        </p:nvSpPr>
        <p:spPr bwMode="auto">
          <a:xfrm>
            <a:off x="6477000" y="419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O(n) steps</a:t>
            </a:r>
          </a:p>
        </p:txBody>
      </p:sp>
      <p:sp>
        <p:nvSpPr>
          <p:cNvPr id="983048" name="Text Box 8"/>
          <p:cNvSpPr txBox="1">
            <a:spLocks noChangeArrowheads="1"/>
          </p:cNvSpPr>
          <p:nvPr/>
        </p:nvSpPr>
        <p:spPr bwMode="auto">
          <a:xfrm>
            <a:off x="6477000" y="2971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≤ </a:t>
            </a:r>
            <a:r>
              <a:rPr lang="en-US" altLang="en-US" sz="2400"/>
              <a:t>n repeats</a:t>
            </a:r>
          </a:p>
        </p:txBody>
      </p:sp>
    </p:spTree>
    <p:extLst>
      <p:ext uri="{BB962C8B-B14F-4D97-AF65-F5344CB8AC3E}">
        <p14:creationId xmlns:p14="http://schemas.microsoft.com/office/powerpoint/2010/main" val="8866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  <p:bldP spid="983045" grpId="0"/>
      <p:bldP spid="983046" grpId="0"/>
      <p:bldP spid="983047" grpId="0"/>
      <p:bldP spid="9830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FFDDE-002B-E043-A468-9EB0855E9C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Recall:</a:t>
            </a:r>
          </a:p>
          <a:p>
            <a:pPr lvl="1"/>
            <a:r>
              <a:rPr lang="en-US" altLang="en-US"/>
              <a:t>language is a set of strings</a:t>
            </a:r>
          </a:p>
          <a:p>
            <a:pPr lvl="1"/>
            <a:r>
              <a:rPr lang="en-US" altLang="en-US"/>
              <a:t>a </a:t>
            </a:r>
            <a:r>
              <a:rPr lang="en-US" altLang="en-US">
                <a:solidFill>
                  <a:srgbClr val="FF0000"/>
                </a:solidFill>
              </a:rPr>
              <a:t>complexity class</a:t>
            </a:r>
            <a:r>
              <a:rPr lang="en-US" altLang="en-US"/>
              <a:t> is a set of languages</a:t>
            </a:r>
          </a:p>
          <a:p>
            <a:pPr lvl="1"/>
            <a:r>
              <a:rPr lang="en-US" altLang="en-US"/>
              <a:t>complexity classes we’ve seen:</a:t>
            </a:r>
          </a:p>
          <a:p>
            <a:pPr lvl="2"/>
            <a:r>
              <a:rPr lang="en-US" altLang="en-US"/>
              <a:t>Regular Languages, Context-Free Languages, Decidable Languages, RE Languages, co-RE languages</a:t>
            </a:r>
          </a:p>
          <a:p>
            <a:pPr>
              <a:buFontTx/>
              <a:buNone/>
            </a:pPr>
            <a:r>
              <a:rPr lang="en-US" altLang="en-US" b="1" u="sng"/>
              <a:t>Definition</a:t>
            </a:r>
            <a:r>
              <a:rPr lang="en-US" altLang="en-US"/>
              <a:t>: </a:t>
            </a:r>
            <a:r>
              <a:rPr lang="en-US" altLang="en-US">
                <a:solidFill>
                  <a:schemeClr val="accent2"/>
                </a:solidFill>
              </a:rPr>
              <a:t>TIME(t(n))</a:t>
            </a:r>
            <a:r>
              <a:rPr lang="en-US" altLang="en-US"/>
              <a:t> = {L : there exists a TM M that decides L in time O(t(n))}</a:t>
            </a:r>
          </a:p>
        </p:txBody>
      </p:sp>
    </p:spTree>
    <p:extLst>
      <p:ext uri="{BB962C8B-B14F-4D97-AF65-F5344CB8AC3E}">
        <p14:creationId xmlns:p14="http://schemas.microsoft.com/office/powerpoint/2010/main" val="12173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2025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17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A635CF-40F0-6E48-9A32-CE639B154E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saw that L = {0</a:t>
            </a:r>
            <a:r>
              <a:rPr lang="en-US" altLang="en-US" baseline="30000"/>
              <a:t>k</a:t>
            </a:r>
            <a:r>
              <a:rPr lang="en-US" altLang="en-US"/>
              <a:t>1</a:t>
            </a:r>
            <a:r>
              <a:rPr lang="en-US" altLang="en-US" baseline="30000"/>
              <a:t>k </a:t>
            </a:r>
            <a:r>
              <a:rPr lang="en-US" altLang="en-US"/>
              <a:t>: k </a:t>
            </a:r>
            <a:r>
              <a:rPr lang="en-US" altLang="en-US">
                <a:ea typeface="Arial" charset="0"/>
                <a:cs typeface="Arial" charset="0"/>
              </a:rPr>
              <a:t>≥ 0} is in TIME(n</a:t>
            </a:r>
            <a:r>
              <a:rPr lang="en-US" altLang="en-US" baseline="30000">
                <a:ea typeface="Arial" charset="0"/>
                <a:cs typeface="Arial" charset="0"/>
              </a:rPr>
              <a:t>2</a:t>
            </a:r>
            <a:r>
              <a:rPr lang="en-US" altLang="en-US">
                <a:ea typeface="Arial" charset="0"/>
                <a:cs typeface="Arial" charset="0"/>
              </a:rPr>
              <a:t>).</a:t>
            </a:r>
          </a:p>
          <a:p>
            <a:r>
              <a:rPr lang="en-US" altLang="en-US">
                <a:ea typeface="Arial" charset="0"/>
                <a:cs typeface="Arial" charset="0"/>
              </a:rPr>
              <a:t>Book: it is also in TIME(n log n) by giving a more clever algorithm</a:t>
            </a:r>
          </a:p>
          <a:p>
            <a:r>
              <a:rPr lang="en-US" altLang="en-US">
                <a:ea typeface="Arial" charset="0"/>
                <a:cs typeface="Arial" charset="0"/>
              </a:rPr>
              <a:t>Can prove: There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does not exist</a:t>
            </a:r>
            <a:r>
              <a:rPr lang="en-US" altLang="en-US">
                <a:ea typeface="Arial" charset="0"/>
                <a:cs typeface="Arial" charset="0"/>
              </a:rPr>
              <a:t> a (single tape) TM which decides L in time (asymptotically) </a:t>
            </a:r>
            <a:r>
              <a:rPr lang="en-US" altLang="en-US">
                <a:solidFill>
                  <a:srgbClr val="0070C0"/>
                </a:solidFill>
                <a:ea typeface="Arial" charset="0"/>
                <a:cs typeface="Arial" charset="0"/>
              </a:rPr>
              <a:t>less than n log n</a:t>
            </a:r>
          </a:p>
          <a:p>
            <a:r>
              <a:rPr lang="en-US" altLang="en-US">
                <a:ea typeface="Arial" charset="0"/>
                <a:cs typeface="Arial" charset="0"/>
              </a:rPr>
              <a:t>How about on a multitape TM?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1955</Words>
  <Application>Microsoft Macintosh PowerPoint</Application>
  <PresentationFormat>On-screen Show (4:3)</PresentationFormat>
  <Paragraphs>317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Comic Sans MS</vt:lpstr>
      <vt:lpstr>Symbol</vt:lpstr>
      <vt:lpstr>Default Design</vt:lpstr>
      <vt:lpstr>CS21  Decidability and Tractability</vt:lpstr>
      <vt:lpstr>Time complexity</vt:lpstr>
      <vt:lpstr>Time complexity</vt:lpstr>
      <vt:lpstr>Time complexity</vt:lpstr>
      <vt:lpstr>Asymptotic notation</vt:lpstr>
      <vt:lpstr>Asymptotic notation facts</vt:lpstr>
      <vt:lpstr>Time complexity</vt:lpstr>
      <vt:lpstr>Time complexity</vt:lpstr>
      <vt:lpstr>Time complexity</vt:lpstr>
      <vt:lpstr>Time complexity</vt:lpstr>
      <vt:lpstr>Multitape TMs</vt:lpstr>
      <vt:lpstr>Multitape TMs</vt:lpstr>
      <vt:lpstr>Multitape TMs</vt:lpstr>
      <vt:lpstr>Multitape TMs</vt:lpstr>
      <vt:lpstr>Extended Church-Turing Thesis</vt:lpstr>
      <vt:lpstr>Time Complexity</vt:lpstr>
      <vt:lpstr>Time Complexity</vt:lpstr>
      <vt:lpstr>Examples of languages in P</vt:lpstr>
      <vt:lpstr>Euclid’s Algorithm</vt:lpstr>
      <vt:lpstr>Euclid’s Algorithm</vt:lpstr>
      <vt:lpstr>Euclid’s Algorithm</vt:lpstr>
      <vt:lpstr>A puzzle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121</cp:revision>
  <cp:lastPrinted>2024-01-03T22:27:21Z</cp:lastPrinted>
  <dcterms:created xsi:type="dcterms:W3CDTF">2003-12-29T17:56:05Z</dcterms:created>
  <dcterms:modified xsi:type="dcterms:W3CDTF">2025-02-18T23:02:35Z</dcterms:modified>
</cp:coreProperties>
</file>