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0" r:id="rId3"/>
    <p:sldId id="647" r:id="rId4"/>
    <p:sldId id="664" r:id="rId5"/>
    <p:sldId id="665" r:id="rId6"/>
    <p:sldId id="666" r:id="rId7"/>
    <p:sldId id="667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2" r:id="rId16"/>
    <p:sldId id="623" r:id="rId17"/>
    <p:sldId id="640" r:id="rId18"/>
    <p:sldId id="641" r:id="rId19"/>
    <p:sldId id="642" r:id="rId20"/>
    <p:sldId id="644" r:id="rId21"/>
    <p:sldId id="645" r:id="rId22"/>
    <p:sldId id="646" r:id="rId23"/>
    <p:sldId id="668" r:id="rId24"/>
    <p:sldId id="648" r:id="rId25"/>
    <p:sldId id="649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150"/>
  </p:normalViewPr>
  <p:slideViewPr>
    <p:cSldViewPr>
      <p:cViewPr varScale="1">
        <p:scale>
          <a:sx n="120" d="100"/>
          <a:sy n="120" d="100"/>
        </p:scale>
        <p:origin x="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AEF9046-CA26-4144-8245-F3EF9398020A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Ask students to justify the non-binary OR</a:t>
            </a:r>
          </a:p>
        </p:txBody>
      </p:sp>
    </p:spTree>
    <p:extLst>
      <p:ext uri="{BB962C8B-B14F-4D97-AF65-F5344CB8AC3E}">
        <p14:creationId xmlns:p14="http://schemas.microsoft.com/office/powerpoint/2010/main" val="1328696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8EBC318-CED2-2947-8085-6663504454FF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582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B48980F-D680-5640-A152-42E874348788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011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7747F30-4EF7-894F-BA26-B8FA5B6950F9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93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15D8D9-ED6C-714D-9DB4-921AF19BD543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962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BEFF4E-44E3-A84E-A37F-A8DA6B9482E3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097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89BC8FF-6878-3547-8D59-C12D3BF0C1D7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423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87FA429-4EA4-1441-8D5B-F73105E2EAF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19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54F5204-C3F1-F048-820C-F063972A6612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96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DADEF7E-4615-294F-BF38-6ECA4473458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05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F6633C-4057-194A-AC40-CA76784C4C40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16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7615398-D87D-FF4C-8C96-452233AFB300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466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398FE53-2D9B-8C4A-8C4C-22FD60745289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566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AEC18A3-EFCA-9441-9404-ACE47162A277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097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DA0FBE1-4434-0F46-A6E2-DBFD5DB0634C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366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D0D247E-BF44-9B47-9D6A-EDB4232AA4B6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2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1F324D0-F178-2745-AC74-794BEADF1C88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91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BF53137-18E8-AB4F-A9E3-C4C62C897ED3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450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3D058E1-63B7-E84A-9B31-49B68F5EC265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848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62B5609-FD61-AB4A-99CC-D9A0152A6957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547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458EAD3-4C0C-D04D-9539-68F347C41C5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156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00E1BC1-5025-E947-9814-CB87C03663F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Explain what we’re shooting for: digits of v are symbols in string</a:t>
            </a:r>
          </a:p>
        </p:txBody>
      </p:sp>
    </p:spTree>
    <p:extLst>
      <p:ext uri="{BB962C8B-B14F-4D97-AF65-F5344CB8AC3E}">
        <p14:creationId xmlns:p14="http://schemas.microsoft.com/office/powerpoint/2010/main" val="59538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7635C3E-0BB7-CE46-AB5F-C05989DCE12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Clarify what “position y” means</a:t>
            </a:r>
          </a:p>
        </p:txBody>
      </p:sp>
    </p:spTree>
    <p:extLst>
      <p:ext uri="{BB962C8B-B14F-4D97-AF65-F5344CB8AC3E}">
        <p14:creationId xmlns:p14="http://schemas.microsoft.com/office/powerpoint/2010/main" val="88518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February 12, 2025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10" name="Rectangle 1550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arge roll of hay in a field&#10;&#10;Description automatically generated">
            <a:extLst>
              <a:ext uri="{FF2B5EF4-FFF2-40B4-BE49-F238E27FC236}">
                <a16:creationId xmlns:a16="http://schemas.microsoft.com/office/drawing/2014/main" id="{EB56B94E-9EC3-76AA-40A6-3F66CCF7A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 t="9091" r="-3" b="-3"/>
          <a:stretch/>
        </p:blipFill>
        <p:spPr>
          <a:xfrm>
            <a:off x="20" y="10"/>
            <a:ext cx="6501364" cy="6857990"/>
          </a:xfrm>
          <a:prstGeom prst="rect">
            <a:avLst/>
          </a:prstGeom>
        </p:spPr>
      </p:pic>
      <p:sp>
        <p:nvSpPr>
          <p:cNvPr id="15512" name="Rectangle 155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3739" y="0"/>
            <a:ext cx="636026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86450" y="1122363"/>
            <a:ext cx="3017520" cy="320413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4200"/>
              <a:t>CS21 </a:t>
            </a:r>
            <a:br>
              <a:rPr lang="en-US" altLang="en-US" sz="4200"/>
            </a:br>
            <a:r>
              <a:rPr lang="en-US" altLang="en-US" sz="4200"/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86450" y="4872922"/>
            <a:ext cx="3017520" cy="120814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700"/>
              <a:t>Lecture 16</a:t>
            </a:r>
          </a:p>
          <a:p>
            <a:pPr algn="l" eaLnBrk="1" hangingPunct="1"/>
            <a:r>
              <a:rPr lang="en-US" altLang="en-US" sz="1700"/>
              <a:t>February 12, 2025</a:t>
            </a:r>
          </a:p>
        </p:txBody>
      </p:sp>
      <p:sp>
        <p:nvSpPr>
          <p:cNvPr id="15509" name="Rectangle 1550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796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511" name="Rectangle 1551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736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559C99-36B9-9E44-8DF4-4A329DEBD63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Expressing computation in the language of number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56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/>
                  <a:t>the p-</a:t>
                </a:r>
                <a:r>
                  <a:rPr lang="en-US" altLang="en-US" dirty="0" err="1"/>
                  <a:t>ary</a:t>
                </a:r>
                <a:r>
                  <a:rPr lang="en-US" altLang="en-US" dirty="0"/>
                  <a:t> digit of v at position y is b (assuming y is a power of p):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DIGIT(v, y, b)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≡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u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(v = a + by +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upy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∧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a &lt; 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b &lt; p)</a:t>
                </a:r>
              </a:p>
              <a:p>
                <a:pPr lvl="1"/>
                <a:r>
                  <a:rPr lang="en-US" altLang="en-US" dirty="0"/>
                  <a:t>the three  p-</a:t>
                </a:r>
                <a:r>
                  <a:rPr lang="en-US" altLang="en-US" dirty="0" err="1"/>
                  <a:t>ary</a:t>
                </a:r>
                <a:r>
                  <a:rPr lang="en-US" altLang="en-US" dirty="0"/>
                  <a:t> digits of v at position y are </a:t>
                </a:r>
                <a:r>
                  <a:rPr lang="en-US" altLang="en-US" dirty="0" err="1"/>
                  <a:t>b,c</a:t>
                </a:r>
                <a:r>
                  <a:rPr lang="en-US" altLang="en-US" dirty="0"/>
                  <a:t>, and d (assuming y is a power of p):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3DIGIT(v, y, b, c, d)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≡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u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(v = a + by +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cpy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+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dppy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+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upppy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∧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a &lt; 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b &lt; p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c &lt; p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∧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d &lt; p)</a:t>
                </a:r>
                <a:endParaRPr lang="en-US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25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 r="-2667" b="-10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12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0C1419-B2F9-2B42-8719-74F29D3998F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Expressing computation in the language of number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the three p-</a:t>
                </a:r>
                <a:r>
                  <a:rPr lang="en-US" altLang="en-US" dirty="0" err="1"/>
                  <a:t>ary</a:t>
                </a:r>
                <a:r>
                  <a:rPr lang="en-US" altLang="en-US" dirty="0"/>
                  <a:t> digits of v at position y “match” the three p-</a:t>
                </a:r>
                <a:r>
                  <a:rPr lang="en-US" altLang="en-US" dirty="0" err="1"/>
                  <a:t>ary</a:t>
                </a:r>
                <a:r>
                  <a:rPr lang="en-US" altLang="en-US" dirty="0"/>
                  <a:t> digits of v at position z according to M’s transition function (assuming y and z are powers of p):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MATCH(v, y, z)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≡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endParaRPr lang="en-US" altLang="en-US" sz="4400" b="0" baseline="-25000" dirty="0">
                  <a:solidFill>
                    <a:schemeClr val="accent2"/>
                  </a:solidFill>
                  <a:ea typeface="Arial" charset="0"/>
                  <a:cs typeface="Arial" charset="0"/>
                  <a:sym typeface="Symbol" charset="2"/>
                </a:endParaRP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				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	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ea typeface="Arial" charset="0"/>
                  <a:cs typeface="Arial" charset="0"/>
                  <a:sym typeface="Symbol" charset="2"/>
                </a:endParaRP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ea typeface="Arial" charset="0"/>
                  <a:cs typeface="Arial" charset="0"/>
                  <a:sym typeface="Symbol" charset="2"/>
                </a:endParaRP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where C = {(</a:t>
                </a:r>
                <a:r>
                  <a:rPr lang="en-US" altLang="en-US" dirty="0" err="1">
                    <a:ea typeface="Arial" charset="0"/>
                    <a:cs typeface="Arial" charset="0"/>
                    <a:sym typeface="Symbol" charset="2"/>
                  </a:rPr>
                  <a:t>a,b,c,d,e,f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) : </a:t>
                </a: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abc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in </a:t>
                </a:r>
                <a:r>
                  <a:rPr lang="en-US" altLang="en-US" dirty="0" err="1">
                    <a:ea typeface="Arial" charset="0"/>
                    <a:cs typeface="Arial" charset="0"/>
                    <a:sym typeface="Symbol" charset="2"/>
                  </a:rPr>
                  <a:t>config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. C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i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can legally change to </a:t>
                </a: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def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in </a:t>
                </a:r>
                <a:r>
                  <a:rPr lang="en-US" altLang="en-US" dirty="0" err="1">
                    <a:ea typeface="Arial" charset="0"/>
                    <a:cs typeface="Arial" charset="0"/>
                    <a:sym typeface="Symbol" charset="2"/>
                  </a:rPr>
                  <a:t>config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. C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i+1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}</a:t>
                </a:r>
              </a:p>
            </p:txBody>
          </p:sp>
        </mc:Choice>
        <mc:Fallback xmlns="">
          <p:sp>
            <p:nvSpPr>
              <p:cNvPr id="6656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426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14870" y="4010775"/>
                <a:ext cx="331717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kern="0" dirty="0">
                    <a:solidFill>
                      <a:srgbClr val="333399"/>
                    </a:solidFill>
                    <a:latin typeface="Arial"/>
                    <a:ea typeface="Arial" charset="0"/>
                    <a:cs typeface="Arial" charset="0"/>
                    <a:sym typeface="Symbol" charset="2"/>
                  </a:rPr>
                  <a:t>(</a:t>
                </a:r>
                <a:r>
                  <a:rPr lang="en-US" sz="2400" kern="0" dirty="0" err="1">
                    <a:solidFill>
                      <a:srgbClr val="333399"/>
                    </a:solidFill>
                    <a:latin typeface="Arial"/>
                    <a:ea typeface="Arial" charset="0"/>
                    <a:cs typeface="Arial" charset="0"/>
                    <a:sym typeface="Symbol" charset="2"/>
                  </a:rPr>
                  <a:t>a,b,c,d,e,f</a:t>
                </a:r>
                <a:r>
                  <a:rPr lang="en-US" sz="2400" kern="0" dirty="0">
                    <a:solidFill>
                      <a:srgbClr val="333399"/>
                    </a:solidFill>
                    <a:latin typeface="Arial"/>
                    <a:ea typeface="Arial" charset="0"/>
                    <a:cs typeface="Arial" charset="0"/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333399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∈</m:t>
                    </m:r>
                    <m:r>
                      <a:rPr lang="en-US" sz="2400" b="0" i="1" kern="0" smtClean="0">
                        <a:solidFill>
                          <a:srgbClr val="333399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𝐶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870" y="4010775"/>
                <a:ext cx="331717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94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2600" y="3581400"/>
                <a:ext cx="457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⋁</m:t>
                      </m:r>
                    </m:oMath>
                  </m:oMathPara>
                </a14:m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581400"/>
                <a:ext cx="457200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29000" y="3922693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742950" lvl="1" indent="-285750" algn="ctr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800" kern="0" dirty="0">
                    <a:solidFill>
                      <a:srgbClr val="333399"/>
                    </a:solidFill>
                    <a:latin typeface="Arial"/>
                    <a:ea typeface="Arial" charset="0"/>
                    <a:cs typeface="Arial" charset="0"/>
                    <a:sym typeface="Symbol" charset="2"/>
                  </a:rPr>
                  <a:t>3DIGIT(v, y, a, b, c) </a:t>
                </a:r>
              </a:p>
              <a:p>
                <a:pPr marL="742950" lvl="1" indent="-285750" algn="ctr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800" kern="0" dirty="0">
                    <a:solidFill>
                      <a:srgbClr val="333399"/>
                    </a:solidFill>
                    <a:ea typeface="Arial" charset="0"/>
                    <a:cs typeface="Arial" charset="0"/>
                    <a:sym typeface="Symbol" charset="2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2800" i="1" kern="0">
                        <a:solidFill>
                          <a:srgbClr val="333399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800" kern="0" dirty="0">
                    <a:solidFill>
                      <a:srgbClr val="333399"/>
                    </a:solidFill>
                    <a:latin typeface="Arial"/>
                    <a:ea typeface="Arial" charset="0"/>
                    <a:cs typeface="Arial" charset="0"/>
                    <a:sym typeface="Symbol" charset="2"/>
                  </a:rPr>
                  <a:t> 3DIGIT(v, z, d, e, f)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922693"/>
                <a:ext cx="4572000" cy="954107"/>
              </a:xfrm>
              <a:prstGeom prst="rect">
                <a:avLst/>
              </a:prstGeom>
              <a:blipFill rotWithShape="0">
                <a:blip r:embed="rId6"/>
                <a:stretch>
                  <a:fillRect t="-10828" r="-4667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57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C60ED-E1F8-E840-8288-ACF6A0DA6F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Expressing computation in the language of number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/>
                  <a:t>all pairs of 3-digit sequences in v up to d that are exactly c apart “match” according to M’s transition function (assuming c, d powers of p)</a:t>
                </a:r>
              </a:p>
              <a:p>
                <a:pPr lvl="1" algn="ctr">
                  <a:buFontTx/>
                  <a:buNone/>
                </a:pPr>
                <a:endParaRPr lang="en-US" altLang="en-US" dirty="0"/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MOVE(v, c, d)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≡</m:t>
                    </m:r>
                  </m:oMath>
                </a14:m>
                <a:endParaRPr lang="en-US" altLang="en-US" dirty="0">
                  <a:solidFill>
                    <a:schemeClr val="accent2"/>
                  </a:solidFill>
                  <a:ea typeface="Arial" charset="0"/>
                  <a:cs typeface="Arial" charset="0"/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 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POWER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p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(y)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 </m:t>
                    </m:r>
                  </m:oMath>
                </a14:m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yppc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&lt; d)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MATCH(v, y,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yc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)</a:t>
                </a:r>
              </a:p>
              <a:p>
                <a:pPr lvl="1"/>
                <a:endParaRPr lang="en-US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86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31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60412E-1940-604E-A8CA-75F186D2E3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Expressing computation in the language of number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/>
                  <a:t>the string v starts with the start configuration of M on input w = w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…</a:t>
                </a:r>
                <a:r>
                  <a:rPr lang="en-US" altLang="en-US" dirty="0" err="1"/>
                  <a:t>w</a:t>
                </a:r>
                <a:r>
                  <a:rPr lang="en-US" altLang="en-US" baseline="-25000" dirty="0" err="1"/>
                  <a:t>n</a:t>
                </a:r>
                <a:r>
                  <a:rPr lang="en-US" altLang="en-US" dirty="0"/>
                  <a:t> padded with blanks out to length c (assuming c is a power of p):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START(v, c)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≡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</a:p>
              <a:p>
                <a:pPr lvl="1" algn="ctr">
                  <a:buFontTx/>
                  <a:buNone/>
                </a:pPr>
                <a:endParaRPr lang="en-US" altLang="en-US" sz="2400" dirty="0">
                  <a:solidFill>
                    <a:schemeClr val="accent2"/>
                  </a:solidFill>
                  <a:ea typeface="Arial" charset="0"/>
                  <a:cs typeface="Arial" charset="0"/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 </m:t>
                    </m:r>
                  </m:oMath>
                </a14:m>
                <a:r>
                  <a:rPr lang="en-US" altLang="en-US" sz="24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p</a:t>
                </a:r>
                <a:r>
                  <a:rPr lang="en-US" altLang="en-US" sz="2400" baseline="3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&lt; c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 (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POWER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(y)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p</a:t>
                </a:r>
                <a:r>
                  <a:rPr lang="en-US" altLang="en-US" sz="2400" baseline="3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&lt; y &lt; c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DIGIT(v, y, k))</a:t>
                </a:r>
                <a:endParaRPr lang="en-US" altLang="en-US" dirty="0">
                  <a:solidFill>
                    <a:schemeClr val="accent2"/>
                  </a:solidFill>
                  <a:ea typeface="Arial" charset="0"/>
                  <a:cs typeface="Arial" charset="0"/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	where k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0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k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k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k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3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…</a:t>
                </a:r>
                <a:r>
                  <a:rPr lang="en-US" altLang="en-US" dirty="0" err="1">
                    <a:ea typeface="Arial" charset="0"/>
                    <a:cs typeface="Arial" charset="0"/>
                    <a:sym typeface="Symbol" charset="2"/>
                  </a:rPr>
                  <a:t>k</a:t>
                </a:r>
                <a:r>
                  <a:rPr lang="en-US" altLang="en-US" baseline="-25000" dirty="0" err="1"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is the p-</a:t>
                </a:r>
                <a:r>
                  <a:rPr lang="en-US" altLang="en-US" dirty="0" err="1">
                    <a:ea typeface="Arial" charset="0"/>
                    <a:cs typeface="Arial" charset="0"/>
                    <a:sym typeface="Symbol" charset="2"/>
                  </a:rPr>
                  <a:t>ary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encoding of the start configuration, and k is the p-</a:t>
                </a:r>
                <a:r>
                  <a:rPr lang="en-US" altLang="en-US" dirty="0" err="1">
                    <a:ea typeface="Arial" charset="0"/>
                    <a:cs typeface="Arial" charset="0"/>
                    <a:sym typeface="Symbol" charset="2"/>
                  </a:rPr>
                  <a:t>ary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encoding of a blank symbol.</a:t>
                </a:r>
              </a:p>
            </p:txBody>
          </p:sp>
        </mc:Choice>
        <mc:Fallback xmlns="">
          <p:sp>
            <p:nvSpPr>
              <p:cNvPr id="706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12022" y="3576935"/>
            <a:ext cx="3317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err="1">
                <a:solidFill>
                  <a:srgbClr val="333399"/>
                </a:solidFill>
                <a:latin typeface="Arial"/>
                <a:ea typeface="Arial" charset="0"/>
                <a:cs typeface="Arial" charset="0"/>
                <a:sym typeface="Symbol" charset="2"/>
              </a:rPr>
              <a:t>i</a:t>
            </a:r>
            <a:r>
              <a:rPr lang="en-US" sz="2400" kern="0" dirty="0">
                <a:solidFill>
                  <a:srgbClr val="333399"/>
                </a:solidFill>
                <a:latin typeface="Arial"/>
                <a:ea typeface="Arial" charset="0"/>
                <a:cs typeface="Arial" charset="0"/>
                <a:sym typeface="Symbol" charset="2"/>
              </a:rPr>
              <a:t> = 0,1,2,3, </a:t>
            </a:r>
            <a:r>
              <a:rPr lang="mr-IN" sz="2400" kern="0" dirty="0">
                <a:solidFill>
                  <a:srgbClr val="333399"/>
                </a:solidFill>
                <a:latin typeface="Arial"/>
                <a:ea typeface="Arial" charset="0"/>
                <a:cs typeface="Arial" charset="0"/>
                <a:sym typeface="Symbol" charset="2"/>
              </a:rPr>
              <a:t>…</a:t>
            </a:r>
            <a:r>
              <a:rPr lang="en-US" sz="2400" kern="0" dirty="0">
                <a:solidFill>
                  <a:srgbClr val="333399"/>
                </a:solidFill>
                <a:latin typeface="Arial"/>
                <a:ea typeface="Arial" charset="0"/>
                <a:cs typeface="Arial" charset="0"/>
                <a:sym typeface="Symbol" charset="2"/>
              </a:rPr>
              <a:t>, 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31022" y="3147560"/>
                <a:ext cx="457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∧</m:t>
                      </m:r>
                    </m:oMath>
                  </m:oMathPara>
                </a14:m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22" y="3147560"/>
                <a:ext cx="457200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581400" y="3429000"/>
            <a:ext cx="266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ctr">
              <a:spcBef>
                <a:spcPct val="20000"/>
              </a:spcBef>
            </a:pPr>
            <a:r>
              <a:rPr lang="en-US" altLang="en-US" sz="2400" kern="0" dirty="0">
                <a:solidFill>
                  <a:srgbClr val="333399"/>
                </a:solidFill>
                <a:latin typeface="Arial"/>
                <a:ea typeface="Arial" charset="0"/>
                <a:cs typeface="Arial" charset="0"/>
                <a:sym typeface="Symbol" charset="2"/>
              </a:rPr>
              <a:t>DIGIT(v, p</a:t>
            </a:r>
            <a:r>
              <a:rPr lang="en-US" altLang="en-US" sz="2400" kern="0" baseline="30000" dirty="0">
                <a:solidFill>
                  <a:srgbClr val="333399"/>
                </a:solidFill>
                <a:latin typeface="Arial"/>
                <a:ea typeface="Arial" charset="0"/>
                <a:cs typeface="Arial" charset="0"/>
                <a:sym typeface="Symbol" charset="2"/>
              </a:rPr>
              <a:t>i</a:t>
            </a:r>
            <a:r>
              <a:rPr lang="en-US" altLang="en-US" sz="2400" kern="0" dirty="0">
                <a:solidFill>
                  <a:srgbClr val="333399"/>
                </a:solidFill>
                <a:latin typeface="Arial"/>
                <a:ea typeface="Arial" charset="0"/>
                <a:cs typeface="Arial" charset="0"/>
                <a:sym typeface="Symbol" charset="2"/>
              </a:rPr>
              <a:t>, </a:t>
            </a:r>
            <a:r>
              <a:rPr lang="en-US" altLang="en-US" sz="2400" kern="0" dirty="0" err="1">
                <a:solidFill>
                  <a:srgbClr val="333399"/>
                </a:solidFill>
                <a:latin typeface="Arial"/>
                <a:ea typeface="Arial" charset="0"/>
                <a:cs typeface="Arial" charset="0"/>
                <a:sym typeface="Symbol" charset="2"/>
              </a:rPr>
              <a:t>k</a:t>
            </a:r>
            <a:r>
              <a:rPr lang="en-US" altLang="en-US" sz="2400" kern="0" baseline="-25000" dirty="0" err="1">
                <a:solidFill>
                  <a:srgbClr val="333399"/>
                </a:solidFill>
                <a:latin typeface="Arial"/>
                <a:ea typeface="Arial" charset="0"/>
                <a:cs typeface="Arial" charset="0"/>
                <a:sym typeface="Symbol" charset="2"/>
              </a:rPr>
              <a:t>i</a:t>
            </a:r>
            <a:r>
              <a:rPr lang="en-US" altLang="en-US" sz="2400" kern="0" dirty="0">
                <a:solidFill>
                  <a:srgbClr val="333399"/>
                </a:solidFill>
                <a:latin typeface="Arial"/>
                <a:ea typeface="Arial" charset="0"/>
                <a:cs typeface="Arial" charset="0"/>
                <a:sym typeface="Symbol" charset="2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560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EA0A2E-299F-D74D-BC0D-C7926001C64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Expressing computation in the language of number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/>
                  <a:t>string v has a halt state in it somewhere before position d (assuming d is power of p):</a:t>
                </a:r>
              </a:p>
              <a:p>
                <a:pPr lvl="1">
                  <a:buFontTx/>
                  <a:buNone/>
                </a:pPr>
                <a:endParaRPr lang="en-US" altLang="en-US" dirty="0"/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HALT(v, d)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≡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 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POWER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p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(y)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 &lt; 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</m:t>
                    </m:r>
                    <m:r>
                      <a:rPr lang="en-US" altLang="en-US" sz="2400" b="0" i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   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  DIGIT(v,y,a))</a:t>
                </a:r>
              </a:p>
              <a:p>
                <a:pPr lvl="1" algn="ctr">
                  <a:buFontTx/>
                  <a:buNone/>
                </a:pPr>
                <a:endParaRPr lang="en-US" altLang="en-US" sz="1600" dirty="0">
                  <a:solidFill>
                    <a:schemeClr val="accent2"/>
                  </a:solidFill>
                  <a:ea typeface="Arial" charset="0"/>
                  <a:cs typeface="Arial" charset="0"/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	where H is the set of p-</a:t>
                </a:r>
                <a:r>
                  <a:rPr lang="en-US" altLang="en-US" dirty="0" err="1">
                    <a:ea typeface="Arial" charset="0"/>
                    <a:cs typeface="Arial" charset="0"/>
                    <a:sym typeface="Symbol" charset="2"/>
                  </a:rPr>
                  <a:t>ary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digits “containing” states </a:t>
                </a:r>
                <a:r>
                  <a:rPr lang="en-US" altLang="en-US" dirty="0" err="1"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ea typeface="Arial" charset="0"/>
                    <a:cs typeface="Arial" charset="0"/>
                    <a:sym typeface="Symbol" charset="2"/>
                  </a:rPr>
                  <a:t>accept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or </a:t>
                </a:r>
                <a:r>
                  <a:rPr lang="en-US" altLang="en-US" dirty="0" err="1"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ea typeface="Arial" charset="0"/>
                    <a:cs typeface="Arial" charset="0"/>
                    <a:sym typeface="Symbol" charset="2"/>
                  </a:rPr>
                  <a:t>reject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.</a:t>
                </a:r>
              </a:p>
            </p:txBody>
          </p:sp>
        </mc:Choice>
        <mc:Fallback xmlns="">
          <p:sp>
            <p:nvSpPr>
              <p:cNvPr id="7270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81894" y="4110335"/>
                <a:ext cx="14141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∈</m:t>
                    </m:r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𝐻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894" y="4110335"/>
                <a:ext cx="1414106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19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3ABFFE-1CD1-914F-B7AA-E33164DC623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Expressing computation in the language of number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5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/>
                  <a:t>string v is a valid (halting) computation history of machine M on string w:</a:t>
                </a:r>
              </a:p>
              <a:p>
                <a:pPr lvl="1"/>
                <a:endParaRPr lang="en-US" altLang="en-US" dirty="0"/>
              </a:p>
              <a:p>
                <a:pPr lvl="1" algn="ctr">
                  <a:buFontTx/>
                  <a:buNone/>
                </a:pPr>
                <a:r>
                  <a:rPr lang="en-US" altLang="en-US" dirty="0" err="1">
                    <a:solidFill>
                      <a:schemeClr val="accent2"/>
                    </a:solidFill>
                  </a:rPr>
                  <a:t>VALCOMP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M,w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(v)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≡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c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d 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POWER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p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(c)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c &lt; 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LENGTH(v, d)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START(v, c)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MOVE(v, c, d)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HALT(v, d))</a:t>
                </a:r>
              </a:p>
              <a:p>
                <a:pPr lvl="1" algn="ctr">
                  <a:buFontTx/>
                  <a:buNone/>
                </a:pPr>
                <a:endParaRPr lang="en-US" altLang="en-US" sz="2400" dirty="0">
                  <a:solidFill>
                    <a:schemeClr val="accent2"/>
                  </a:solidFill>
                  <a:ea typeface="Arial" charset="0"/>
                  <a:cs typeface="Arial" charset="0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M does not halt on input w:                            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¬∃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v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VALCOMP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M,w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(v)</a:t>
                </a:r>
              </a:p>
              <a:p>
                <a:pPr lvl="1" algn="ctr">
                  <a:spcAft>
                    <a:spcPts val="600"/>
                  </a:spcAft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35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82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921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B5BC2F-127A-764C-86D0-B8324B9B6F9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Incompleteness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Lemma: </a:t>
                </a:r>
                <a:r>
                  <a:rPr lang="en-US" altLang="en-US" dirty="0" err="1"/>
                  <a:t>Th</a:t>
                </a:r>
                <a:r>
                  <a:rPr lang="en-US" altLang="en-US" dirty="0"/>
                  <a:t>(</a:t>
                </a:r>
                <a:r>
                  <a:rPr lang="en-US" alt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en-US" dirty="0"/>
                  <a:t>) is not RE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Proof:</a:t>
                </a:r>
              </a:p>
              <a:p>
                <a:pPr lvl="1"/>
                <a:r>
                  <a:rPr lang="en-US" altLang="en-US" dirty="0"/>
                  <a:t>reduce from co-HALT </a:t>
                </a:r>
                <a:r>
                  <a:rPr lang="en-US" altLang="en-US" sz="2400" dirty="0"/>
                  <a:t>(show co-HALT </a:t>
                </a:r>
                <a:r>
                  <a:rPr lang="en-US" altLang="en-US" sz="2400" dirty="0">
                    <a:ea typeface="Arial" charset="0"/>
                    <a:cs typeface="Arial" charset="0"/>
                  </a:rPr>
                  <a:t>≤</a:t>
                </a:r>
                <a:r>
                  <a:rPr lang="en-US" altLang="en-US" sz="2400" baseline="-25000" dirty="0">
                    <a:ea typeface="Arial" charset="0"/>
                    <a:cs typeface="Arial" charset="0"/>
                  </a:rPr>
                  <a:t>m </a:t>
                </a:r>
                <a:r>
                  <a:rPr lang="en-US" altLang="en-US" sz="2400" dirty="0" err="1"/>
                  <a:t>Th</a:t>
                </a:r>
                <a:r>
                  <a:rPr lang="en-US" altLang="en-US" sz="2400" dirty="0"/>
                  <a:t>(</a:t>
                </a:r>
                <a:r>
                  <a:rPr lang="en-US" altLang="en-US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en-US" sz="2400" dirty="0"/>
                  <a:t>))</a:t>
                </a:r>
                <a:r>
                  <a:rPr lang="en-US" altLang="en-US" sz="2400" dirty="0">
                    <a:ea typeface="Arial" charset="0"/>
                    <a:cs typeface="Arial" charset="0"/>
                  </a:rPr>
                  <a:t> 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recall co-HALT is not RE</a:t>
                </a:r>
              </a:p>
              <a:p>
                <a:pPr lvl="1"/>
                <a:endParaRPr lang="en-US" altLang="en-US" dirty="0">
                  <a:ea typeface="Arial" charset="0"/>
                  <a:cs typeface="Arial" charset="0"/>
                </a:endParaRP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constructed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𝛾</m:t>
                    </m:r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such that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M loops on 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⇔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𝛾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is true</a:t>
                </a:r>
              </a:p>
            </p:txBody>
          </p:sp>
        </mc:Choice>
        <mc:Fallback xmlns="">
          <p:sp>
            <p:nvSpPr>
              <p:cNvPr id="952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48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942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942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EE7599-694C-0F48-B6A5-2ED95167A13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full-fledged model of computation: </a:t>
            </a:r>
            <a:r>
              <a:rPr lang="en-US" altLang="en-US">
                <a:solidFill>
                  <a:srgbClr val="FF0000"/>
                </a:solidFill>
              </a:rPr>
              <a:t>TM</a:t>
            </a:r>
          </a:p>
          <a:p>
            <a:r>
              <a:rPr lang="en-US" altLang="en-US"/>
              <a:t>many equivalent models</a:t>
            </a:r>
          </a:p>
          <a:p>
            <a:r>
              <a:rPr lang="en-US" altLang="en-US"/>
              <a:t>Church-Turing Thesis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encoding of inputs</a:t>
            </a:r>
          </a:p>
          <a:p>
            <a:r>
              <a:rPr lang="en-US" altLang="en-US"/>
              <a:t>Universal TM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332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962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962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5F5BC8-0C13-B340-B79F-4854460E043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classes of problems: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decidable</a:t>
            </a:r>
            <a:r>
              <a:rPr lang="en-US" altLang="en-US"/>
              <a:t> (“solvable by algorithms”)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recursively enumerable</a:t>
            </a:r>
            <a:r>
              <a:rPr lang="en-US" altLang="en-US"/>
              <a:t> (RE)</a:t>
            </a:r>
          </a:p>
          <a:p>
            <a:pPr lvl="1"/>
            <a:r>
              <a:rPr lang="en-US" altLang="en-US"/>
              <a:t>co-RE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counting</a:t>
            </a:r>
            <a:r>
              <a:rPr lang="en-US" altLang="en-US"/>
              <a:t>: </a:t>
            </a:r>
          </a:p>
          <a:p>
            <a:pPr lvl="1"/>
            <a:r>
              <a:rPr lang="en-US" altLang="en-US"/>
              <a:t>not all problems are decidable</a:t>
            </a:r>
          </a:p>
          <a:p>
            <a:pPr lvl="1"/>
            <a:r>
              <a:rPr lang="en-US" altLang="en-US"/>
              <a:t>not all problems are RE </a:t>
            </a:r>
          </a:p>
        </p:txBody>
      </p:sp>
    </p:spTree>
    <p:extLst>
      <p:ext uri="{BB962C8B-B14F-4D97-AF65-F5344CB8AC3E}">
        <p14:creationId xmlns:p14="http://schemas.microsoft.com/office/powerpoint/2010/main" val="1377530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983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983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08FE66-D3B7-FA42-B541-1BD1ABF6EC3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diagonalization</a:t>
            </a:r>
            <a:r>
              <a:rPr lang="en-US" altLang="en-US"/>
              <a:t>: HALT is undecidable</a:t>
            </a:r>
          </a:p>
          <a:p>
            <a:r>
              <a:rPr lang="en-US" altLang="en-US">
                <a:solidFill>
                  <a:srgbClr val="FF0000"/>
                </a:solidFill>
              </a:rPr>
              <a:t>reductions</a:t>
            </a:r>
            <a:r>
              <a:rPr lang="en-US" altLang="en-US"/>
              <a:t>: other problems undecidable</a:t>
            </a:r>
          </a:p>
          <a:p>
            <a:pPr lvl="1"/>
            <a:r>
              <a:rPr lang="en-US" altLang="en-US"/>
              <a:t>many examples</a:t>
            </a:r>
          </a:p>
          <a:p>
            <a:pPr lvl="1"/>
            <a:r>
              <a:rPr lang="en-US" altLang="en-US"/>
              <a:t>Rice’s Theorem</a:t>
            </a:r>
          </a:p>
          <a:p>
            <a:r>
              <a:rPr lang="en-US" altLang="en-US"/>
              <a:t>natural problems that are not RE </a:t>
            </a:r>
          </a:p>
          <a:p>
            <a:r>
              <a:rPr lang="en-US" altLang="en-US">
                <a:solidFill>
                  <a:srgbClr val="FF0000"/>
                </a:solidFill>
              </a:rPr>
              <a:t>Recursion Theorem</a:t>
            </a:r>
            <a:r>
              <a:rPr lang="en-US" altLang="en-US"/>
              <a:t>: non-obvious capability of TMs: </a:t>
            </a:r>
            <a:r>
              <a:rPr lang="en-US" altLang="en-US" sz="2800"/>
              <a:t>printing out own description</a:t>
            </a:r>
          </a:p>
          <a:p>
            <a:r>
              <a:rPr lang="en-US" altLang="en-US">
                <a:solidFill>
                  <a:srgbClr val="FF0000"/>
                </a:solidFill>
              </a:rPr>
              <a:t>Incompleteness Theorem</a:t>
            </a:r>
          </a:p>
        </p:txBody>
      </p:sp>
    </p:spTree>
    <p:extLst>
      <p:ext uri="{BB962C8B-B14F-4D97-AF65-F5344CB8AC3E}">
        <p14:creationId xmlns:p14="http://schemas.microsoft.com/office/powerpoint/2010/main" val="77929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February 12, 2025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16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5B95D-966A-6D47-A87A-BB82C864FF5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ö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 Incompleteness Theorem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rPr>
              <a:t> (finishing)</a:t>
            </a:r>
          </a:p>
          <a:p>
            <a:endParaRPr lang="en-US" altLang="en-US" dirty="0">
              <a:solidFill>
                <a:srgbClr val="000000"/>
              </a:solidFill>
              <a:latin typeface="Arial"/>
              <a:ea typeface="ヒラギノ角ゴ Pro W3" charset="-128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Arial"/>
                <a:ea typeface="ヒラギノ角ゴ Pro W3" charset="-128"/>
              </a:rPr>
              <a:t>Complexity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 charset="-128"/>
              <a:cs typeface="+mn-cs"/>
            </a:endParaRP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x-none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4C911C-C3E7-D944-8E7D-DF2A2C0EB45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Complexity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So far we have classified problems by whether they have an algorithm at all.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real world, we have </a:t>
            </a:r>
            <a:r>
              <a:rPr lang="en-US" altLang="en-US">
                <a:solidFill>
                  <a:srgbClr val="FF0000"/>
                </a:solidFill>
              </a:rPr>
              <a:t>limited resources</a:t>
            </a:r>
            <a:r>
              <a:rPr lang="en-US" altLang="en-US"/>
              <a:t> with which to run an algorithm: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one resource: time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another: storage space</a:t>
            </a:r>
          </a:p>
          <a:p>
            <a:pPr>
              <a:lnSpc>
                <a:spcPct val="90000"/>
              </a:lnSpc>
            </a:pPr>
            <a:r>
              <a:rPr lang="en-US" altLang="en-US"/>
              <a:t>need to further classify decidable problems according to resources they require</a:t>
            </a:r>
          </a:p>
        </p:txBody>
      </p:sp>
    </p:spTree>
    <p:extLst>
      <p:ext uri="{BB962C8B-B14F-4D97-AF65-F5344CB8AC3E}">
        <p14:creationId xmlns:p14="http://schemas.microsoft.com/office/powerpoint/2010/main" val="130922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09BFEC-E92F-B74D-B769-A2025713A8D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Complexity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Complexity Theory</a:t>
            </a:r>
            <a:r>
              <a:rPr lang="en-US" altLang="en-US"/>
              <a:t> = study of what is computationally feasible (or </a:t>
            </a:r>
            <a:r>
              <a:rPr lang="en-US" altLang="en-US">
                <a:solidFill>
                  <a:schemeClr val="accent2"/>
                </a:solidFill>
              </a:rPr>
              <a:t>tractable</a:t>
            </a:r>
            <a:r>
              <a:rPr lang="en-US" altLang="en-US"/>
              <a:t>) with limited resources: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running </a:t>
            </a:r>
            <a:r>
              <a:rPr lang="en-US" altLang="en-US" i="1"/>
              <a:t>time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storage </a:t>
            </a:r>
            <a:r>
              <a:rPr lang="en-US" altLang="en-US" i="1"/>
              <a:t>space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number of </a:t>
            </a:r>
            <a:r>
              <a:rPr lang="en-US" altLang="en-US" i="1"/>
              <a:t>random bits</a:t>
            </a:r>
            <a:r>
              <a:rPr lang="en-US" alt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degree of </a:t>
            </a:r>
            <a:r>
              <a:rPr lang="en-US" altLang="en-US" i="1"/>
              <a:t>parallelism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rounds of </a:t>
            </a:r>
            <a:r>
              <a:rPr lang="en-US" altLang="en-US" i="1"/>
              <a:t>interaction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others…</a:t>
            </a:r>
            <a:endParaRPr lang="en-US" altLang="en-US"/>
          </a:p>
        </p:txBody>
      </p:sp>
      <p:sp>
        <p:nvSpPr>
          <p:cNvPr id="968708" name="AutoShape 4"/>
          <p:cNvSpPr>
            <a:spLocks/>
          </p:cNvSpPr>
          <p:nvPr/>
        </p:nvSpPr>
        <p:spPr bwMode="auto">
          <a:xfrm>
            <a:off x="4800600" y="2743200"/>
            <a:ext cx="1981200" cy="457200"/>
          </a:xfrm>
          <a:prstGeom prst="borderCallout1">
            <a:avLst>
              <a:gd name="adj1" fmla="val 25000"/>
              <a:gd name="adj2" fmla="val -3847"/>
              <a:gd name="adj3" fmla="val 107639"/>
              <a:gd name="adj4" fmla="val -709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main focus</a:t>
            </a:r>
          </a:p>
        </p:txBody>
      </p:sp>
      <p:sp>
        <p:nvSpPr>
          <p:cNvPr id="968709" name="AutoShape 5"/>
          <p:cNvSpPr>
            <a:spLocks/>
          </p:cNvSpPr>
          <p:nvPr/>
        </p:nvSpPr>
        <p:spPr bwMode="auto">
          <a:xfrm>
            <a:off x="5029200" y="4038600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68710" name="Text Box 6"/>
          <p:cNvSpPr txBox="1">
            <a:spLocks noChangeArrowheads="1"/>
          </p:cNvSpPr>
          <p:nvPr/>
        </p:nvSpPr>
        <p:spPr bwMode="auto">
          <a:xfrm>
            <a:off x="5562600" y="47244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not in this course</a:t>
            </a:r>
          </a:p>
        </p:txBody>
      </p:sp>
    </p:spTree>
    <p:extLst>
      <p:ext uri="{BB962C8B-B14F-4D97-AF65-F5344CB8AC3E}">
        <p14:creationId xmlns:p14="http://schemas.microsoft.com/office/powerpoint/2010/main" val="19599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08" grpId="0" animBg="1"/>
      <p:bldP spid="968709" grpId="0" animBg="1"/>
      <p:bldP spid="9687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967621-129E-BB4A-9A07-7D6E495ACF8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Worst-case analysis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Always measure resource (e.g. running time) in the following way: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 a function of the input length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value of the fn. is the </a:t>
            </a:r>
            <a:r>
              <a:rPr lang="en-US" altLang="en-US">
                <a:solidFill>
                  <a:srgbClr val="FF0000"/>
                </a:solidFill>
              </a:rPr>
              <a:t>maximum</a:t>
            </a:r>
            <a:r>
              <a:rPr lang="en-US" altLang="en-US"/>
              <a:t> quantity of resource used over </a:t>
            </a:r>
            <a:r>
              <a:rPr lang="en-US" altLang="en-US">
                <a:solidFill>
                  <a:schemeClr val="accent2"/>
                </a:solidFill>
              </a:rPr>
              <a:t>all</a:t>
            </a:r>
            <a:r>
              <a:rPr lang="en-US" altLang="en-US"/>
              <a:t> inputs of given length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called “worst-case analysis”</a:t>
            </a:r>
          </a:p>
          <a:p>
            <a:pPr>
              <a:lnSpc>
                <a:spcPct val="90000"/>
              </a:lnSpc>
            </a:pPr>
            <a:r>
              <a:rPr lang="en-US" altLang="en-US"/>
              <a:t>“input length” is the length of input string, which might encode another object with a separate notion of size  </a:t>
            </a:r>
          </a:p>
        </p:txBody>
      </p:sp>
    </p:spTree>
    <p:extLst>
      <p:ext uri="{BB962C8B-B14F-4D97-AF65-F5344CB8AC3E}">
        <p14:creationId xmlns:p14="http://schemas.microsoft.com/office/powerpoint/2010/main" val="3705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3F7F5E-DCA8-ED4B-BEC3-C1AF22127B9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complexity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Definition</a:t>
            </a:r>
            <a:r>
              <a:rPr lang="en-US" altLang="en-US"/>
              <a:t>: the running time (“time complexity”) of a TM M is a function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f:</a:t>
            </a: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→ </a:t>
            </a: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  <a:cs typeface="Arial" charset="0"/>
              </a:rPr>
              <a:t>N</a:t>
            </a:r>
          </a:p>
          <a:p>
            <a:pPr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where f(n) is the maximum number of steps M uses on any input of length n.</a:t>
            </a:r>
          </a:p>
          <a:p>
            <a:pPr>
              <a:buFontTx/>
              <a:buNone/>
            </a:pPr>
            <a:endParaRPr lang="en-US" altLang="en-US">
              <a:ea typeface="Arial" charset="0"/>
              <a:cs typeface="Arial" charset="0"/>
            </a:endParaRPr>
          </a:p>
          <a:p>
            <a:r>
              <a:rPr lang="en-US" altLang="en-US">
                <a:ea typeface="Arial" charset="0"/>
                <a:cs typeface="Arial" charset="0"/>
              </a:rPr>
              <a:t>“M runs in time f(n),” “M is a f(n) time TM”</a:t>
            </a:r>
          </a:p>
        </p:txBody>
      </p:sp>
    </p:spTree>
    <p:extLst>
      <p:ext uri="{BB962C8B-B14F-4D97-AF65-F5344CB8AC3E}">
        <p14:creationId xmlns:p14="http://schemas.microsoft.com/office/powerpoint/2010/main" val="2235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80A89D-080D-EE45-BE6D-E6DAF0E431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complexity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en-US"/>
              <a:t>Example: TM M deciding L = {0</a:t>
            </a:r>
            <a:r>
              <a:rPr lang="en-US" altLang="en-US" baseline="30000"/>
              <a:t>k</a:t>
            </a:r>
            <a:r>
              <a:rPr lang="en-US" altLang="en-US"/>
              <a:t>1</a:t>
            </a:r>
            <a:r>
              <a:rPr lang="en-US" altLang="en-US" baseline="30000"/>
              <a:t>k </a:t>
            </a:r>
            <a:r>
              <a:rPr lang="en-US" altLang="en-US"/>
              <a:t>: k </a:t>
            </a:r>
            <a:r>
              <a:rPr lang="en-US" altLang="en-US">
                <a:ea typeface="Arial" charset="0"/>
                <a:cs typeface="Arial" charset="0"/>
              </a:rPr>
              <a:t>≥ 0}.</a:t>
            </a: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533400" y="2362200"/>
            <a:ext cx="5257800" cy="3387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 input x: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scan tape left-to-right, reject if 0 to right of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repeat while 0’s, 1’s on tape: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scan, crossing off one 0, one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if only 0’s or only 1’s remain, reject; if neither 0’s nor 1’s remain, accept</a:t>
            </a:r>
          </a:p>
        </p:txBody>
      </p:sp>
      <p:sp>
        <p:nvSpPr>
          <p:cNvPr id="974853" name="Text Box 5"/>
          <p:cNvSpPr txBox="1">
            <a:spLocks noChangeArrowheads="1"/>
          </p:cNvSpPr>
          <p:nvPr/>
        </p:nvSpPr>
        <p:spPr bwMode="auto">
          <a:xfrm>
            <a:off x="6477000" y="3048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 steps?</a:t>
            </a:r>
          </a:p>
        </p:txBody>
      </p:sp>
      <p:sp>
        <p:nvSpPr>
          <p:cNvPr id="974854" name="Text Box 6"/>
          <p:cNvSpPr txBox="1">
            <a:spLocks noChangeArrowheads="1"/>
          </p:cNvSpPr>
          <p:nvPr/>
        </p:nvSpPr>
        <p:spPr bwMode="auto">
          <a:xfrm>
            <a:off x="6477000" y="4191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 steps?</a:t>
            </a:r>
          </a:p>
        </p:txBody>
      </p:sp>
      <p:sp>
        <p:nvSpPr>
          <p:cNvPr id="974855" name="Text Box 7"/>
          <p:cNvSpPr txBox="1">
            <a:spLocks noChangeArrowheads="1"/>
          </p:cNvSpPr>
          <p:nvPr/>
        </p:nvSpPr>
        <p:spPr bwMode="auto">
          <a:xfrm>
            <a:off x="64770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 steps?</a:t>
            </a:r>
          </a:p>
        </p:txBody>
      </p:sp>
    </p:spTree>
    <p:extLst>
      <p:ext uri="{BB962C8B-B14F-4D97-AF65-F5344CB8AC3E}">
        <p14:creationId xmlns:p14="http://schemas.microsoft.com/office/powerpoint/2010/main" val="19209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53" grpId="0"/>
      <p:bldP spid="974854" grpId="0"/>
      <p:bldP spid="9748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E11BBA-DA9C-D946-98E2-EEFF5A75B8E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complexity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do not care about fine distinctions </a:t>
            </a:r>
          </a:p>
          <a:p>
            <a:pPr lvl="1"/>
            <a:r>
              <a:rPr lang="en-US" altLang="en-US"/>
              <a:t>e.g. how many additional steps M takes to check that it is at the left of tape</a:t>
            </a:r>
          </a:p>
          <a:p>
            <a:r>
              <a:rPr lang="en-US" altLang="en-US"/>
              <a:t>We care about the behavior on </a:t>
            </a:r>
            <a:r>
              <a:rPr lang="en-US" altLang="en-US">
                <a:solidFill>
                  <a:srgbClr val="FF0000"/>
                </a:solidFill>
              </a:rPr>
              <a:t>large inputs</a:t>
            </a:r>
            <a:endParaRPr lang="en-US" altLang="en-US"/>
          </a:p>
          <a:p>
            <a:pPr lvl="1"/>
            <a:r>
              <a:rPr lang="en-US" altLang="en-US"/>
              <a:t>general-purpose algorithm should be “scalable”</a:t>
            </a:r>
          </a:p>
          <a:p>
            <a:pPr lvl="1"/>
            <a:r>
              <a:rPr lang="en-US" altLang="en-US"/>
              <a:t>overhead for e.g. initialization shouldn’t matter in big picture</a:t>
            </a:r>
          </a:p>
        </p:txBody>
      </p:sp>
    </p:spTree>
    <p:extLst>
      <p:ext uri="{BB962C8B-B14F-4D97-AF65-F5344CB8AC3E}">
        <p14:creationId xmlns:p14="http://schemas.microsoft.com/office/powerpoint/2010/main" val="18624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sz="4800" dirty="0"/>
              <a:t>G</a:t>
            </a:r>
            <a:r>
              <a:rPr lang="en-US" altLang="en-US" sz="4800" dirty="0">
                <a:ea typeface="Arial" charset="0"/>
                <a:cs typeface="Arial" charset="0"/>
              </a:rPr>
              <a:t>ö</a:t>
            </a:r>
            <a:r>
              <a:rPr lang="en-US" altLang="en-US" sz="4800" dirty="0"/>
              <a:t>del Incompleteness Theorem</a:t>
            </a:r>
            <a:r>
              <a:rPr lang="en-US" altLang="en-US" sz="4800" dirty="0">
                <a:ea typeface="ヒラギノ角ゴ Pro W3" charset="-128"/>
              </a:rPr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1343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DC5F01-0A0A-C947-AF89-DE73F4FD7B3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Incompleteness Theorem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b="1" u="sng"/>
              <a:t>Theorem</a:t>
            </a:r>
            <a:r>
              <a:rPr lang="en-US"/>
              <a:t>: Peano Arithmetic is not complete.</a:t>
            </a:r>
          </a:p>
          <a:p>
            <a:pPr>
              <a:buFontTx/>
              <a:buNone/>
              <a:defRPr/>
            </a:pPr>
            <a:endParaRPr lang="en-US"/>
          </a:p>
          <a:p>
            <a:pPr algn="ctr">
              <a:buFontTx/>
              <a:buNone/>
              <a:defRPr/>
            </a:pPr>
            <a:r>
              <a:rPr lang="en-US"/>
              <a:t>(same holds for </a:t>
            </a:r>
            <a:r>
              <a:rPr lang="en-US">
                <a:solidFill>
                  <a:srgbClr val="FF0000"/>
                </a:solidFill>
              </a:rPr>
              <a:t>any</a:t>
            </a:r>
            <a:r>
              <a:rPr lang="en-US"/>
              <a:t> reasonable proof system for number theory)</a:t>
            </a:r>
          </a:p>
          <a:p>
            <a:pPr>
              <a:buFontTx/>
              <a:buNone/>
              <a:defRPr/>
            </a:pPr>
            <a:endParaRPr lang="en-US"/>
          </a:p>
          <a:p>
            <a:pPr>
              <a:buFontTx/>
              <a:buNone/>
              <a:defRPr/>
            </a:pPr>
            <a:r>
              <a:rPr lang="en-US"/>
              <a:t>Proof outline:</a:t>
            </a:r>
          </a:p>
          <a:p>
            <a:pPr lvl="1">
              <a:defRPr/>
            </a:pPr>
            <a:r>
              <a:rPr lang="en-US"/>
              <a:t>the set of theorems of PA is RE</a:t>
            </a:r>
          </a:p>
          <a:p>
            <a:pPr lvl="1">
              <a:defRPr/>
            </a:pPr>
            <a:r>
              <a:rPr lang="en-US"/>
              <a:t>the set of true sentences (= Th(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/>
              <a:t>)) is not RE</a:t>
            </a:r>
          </a:p>
        </p:txBody>
      </p:sp>
    </p:spTree>
    <p:extLst>
      <p:ext uri="{BB962C8B-B14F-4D97-AF65-F5344CB8AC3E}">
        <p14:creationId xmlns:p14="http://schemas.microsoft.com/office/powerpoint/2010/main" val="11358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D19CB7-30FC-AF44-A56E-89F2316AB8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Incompleteness Theorem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Lemma: the set of theorems of PA is RE.</a:t>
            </a:r>
          </a:p>
          <a:p>
            <a:endParaRPr lang="en-US" altLang="en-US"/>
          </a:p>
          <a:p>
            <a:r>
              <a:rPr lang="en-US" altLang="en-US"/>
              <a:t>Proof: </a:t>
            </a:r>
          </a:p>
          <a:p>
            <a:pPr lvl="1"/>
            <a:r>
              <a:rPr lang="en-US" altLang="en-US"/>
              <a:t>TM that recognizes the set of theorems of PA:</a:t>
            </a:r>
          </a:p>
          <a:p>
            <a:pPr lvl="1"/>
            <a:r>
              <a:rPr lang="en-US" altLang="en-US"/>
              <a:t>systematically try all possible ways of writing down sequences of formulas</a:t>
            </a:r>
          </a:p>
          <a:p>
            <a:pPr lvl="1"/>
            <a:r>
              <a:rPr lang="en-US" altLang="en-US"/>
              <a:t>accept if encounter a proof of input sentence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(note: true for any reasonable proof system)</a:t>
            </a:r>
          </a:p>
        </p:txBody>
      </p:sp>
    </p:spTree>
    <p:extLst>
      <p:ext uri="{BB962C8B-B14F-4D97-AF65-F5344CB8AC3E}">
        <p14:creationId xmlns:p14="http://schemas.microsoft.com/office/powerpoint/2010/main" val="631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4A39BD-5CD0-3742-95C5-D146D7D9320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Incompleteness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95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Lemma: </a:t>
                </a:r>
                <a:r>
                  <a:rPr lang="en-US" altLang="en-US" dirty="0" err="1"/>
                  <a:t>Th</a:t>
                </a:r>
                <a:r>
                  <a:rPr lang="en-US" altLang="en-US" dirty="0"/>
                  <a:t>(</a:t>
                </a:r>
                <a:r>
                  <a:rPr lang="en-US" alt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en-US" dirty="0"/>
                  <a:t>) is not RE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Proof:</a:t>
                </a:r>
              </a:p>
              <a:p>
                <a:pPr lvl="1"/>
                <a:r>
                  <a:rPr lang="en-US" altLang="en-US" dirty="0"/>
                  <a:t>reduce from co-HALT </a:t>
                </a:r>
                <a:r>
                  <a:rPr lang="en-US" altLang="en-US" sz="2400" dirty="0"/>
                  <a:t>(show co-HALT </a:t>
                </a:r>
                <a:r>
                  <a:rPr lang="en-US" altLang="en-US" sz="2400" dirty="0">
                    <a:ea typeface="Arial" charset="0"/>
                    <a:cs typeface="Arial" charset="0"/>
                  </a:rPr>
                  <a:t>≤</a:t>
                </a:r>
                <a:r>
                  <a:rPr lang="en-US" altLang="en-US" sz="2400" baseline="-25000" dirty="0">
                    <a:ea typeface="Arial" charset="0"/>
                    <a:cs typeface="Arial" charset="0"/>
                  </a:rPr>
                  <a:t>m </a:t>
                </a:r>
                <a:r>
                  <a:rPr lang="en-US" altLang="en-US" sz="2400" dirty="0" err="1"/>
                  <a:t>Th</a:t>
                </a:r>
                <a:r>
                  <a:rPr lang="en-US" altLang="en-US" sz="2400" dirty="0"/>
                  <a:t>(</a:t>
                </a:r>
                <a:r>
                  <a:rPr lang="en-US" altLang="en-US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en-US" sz="2400" dirty="0"/>
                  <a:t>))</a:t>
                </a:r>
                <a:r>
                  <a:rPr lang="en-US" altLang="en-US" sz="2400" dirty="0">
                    <a:ea typeface="Arial" charset="0"/>
                    <a:cs typeface="Arial" charset="0"/>
                  </a:rPr>
                  <a:t> 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recall co-HALT is not RE</a:t>
                </a:r>
              </a:p>
              <a:p>
                <a:pPr lvl="1"/>
                <a:endParaRPr lang="en-US" altLang="en-US" dirty="0">
                  <a:ea typeface="Arial" charset="0"/>
                  <a:cs typeface="Arial" charset="0"/>
                </a:endParaRP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what should f(&lt;M, w&gt;) produce?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construct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𝛾</m:t>
                    </m:r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such that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M loops on 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⇔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𝛾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is true</a:t>
                </a:r>
              </a:p>
            </p:txBody>
          </p:sp>
        </mc:Choice>
        <mc:Fallback xmlns="">
          <p:sp>
            <p:nvSpPr>
              <p:cNvPr id="919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02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22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D0B76F-1D9D-E54A-8B3F-2655C12B932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Incompleteness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90000"/>
                  </a:lnSpc>
                  <a:tabLst>
                    <a:tab pos="1776413" algn="l"/>
                  </a:tabLst>
                  <a:defRPr/>
                </a:pPr>
                <a:r>
                  <a:rPr lang="en-US" dirty="0"/>
                  <a:t>we will define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  <a:tabLst>
                    <a:tab pos="1776413" algn="l"/>
                  </a:tabLst>
                  <a:defRPr/>
                </a:pPr>
                <a:r>
                  <a:rPr lang="en-US" dirty="0" err="1">
                    <a:solidFill>
                      <a:srgbClr val="0070C0"/>
                    </a:solidFill>
                  </a:rPr>
                  <a:t>VALCOMP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M,w</a:t>
                </a:r>
                <a:r>
                  <a:rPr lang="en-US" dirty="0">
                    <a:solidFill>
                      <a:srgbClr val="0070C0"/>
                    </a:solidFill>
                  </a:rPr>
                  <a:t>(v)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sym typeface="Symbol" pitchFamily="18" charset="2"/>
                      </a:rPr>
                      <m:t>≡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… (details to come)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  <a:tabLst>
                    <a:tab pos="1776413" algn="l"/>
                  </a:tabLst>
                  <a:defRPr/>
                </a:pPr>
                <a:r>
                  <a:rPr lang="en-US" dirty="0"/>
                  <a:t>	so that it is true </a:t>
                </a:r>
                <a:r>
                  <a:rPr lang="en-US" dirty="0" err="1"/>
                  <a:t>iff</a:t>
                </a:r>
                <a:r>
                  <a:rPr lang="en-US" dirty="0"/>
                  <a:t> v is a (halting) computation history of M on input w</a:t>
                </a:r>
              </a:p>
              <a:p>
                <a:pPr lvl="1">
                  <a:lnSpc>
                    <a:spcPct val="90000"/>
                  </a:lnSpc>
                  <a:tabLst>
                    <a:tab pos="1776413" algn="l"/>
                  </a:tabLst>
                  <a:defRPr/>
                </a:pPr>
                <a:r>
                  <a:rPr lang="en-US" dirty="0"/>
                  <a:t>then define f(&lt;M, w&gt;) to be:</a:t>
                </a:r>
              </a:p>
              <a:p>
                <a:pPr lvl="1" algn="ctr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  <a:tabLst>
                    <a:tab pos="1776413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sym typeface="Symbol" pitchFamily="18" charset="2"/>
                      </a:rPr>
                      <m:t>𝛾</m:t>
                    </m:r>
                    <m:r>
                      <a:rPr lang="en-US" b="0" i="1" smtClean="0">
                        <a:latin typeface="Cambria Math" charset="0"/>
                        <a:sym typeface="Symbol" pitchFamily="18" charset="2"/>
                      </a:rPr>
                      <m:t>≡¬ ∃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v </a:t>
                </a:r>
                <a:r>
                  <a:rPr lang="en-US" dirty="0" err="1">
                    <a:sym typeface="Symbol" pitchFamily="18" charset="2"/>
                  </a:rPr>
                  <a:t>VALCOMP</a:t>
                </a:r>
                <a:r>
                  <a:rPr lang="en-US" baseline="-25000" dirty="0" err="1">
                    <a:sym typeface="Symbol" pitchFamily="18" charset="2"/>
                  </a:rPr>
                  <a:t>M,w</a:t>
                </a:r>
                <a:r>
                  <a:rPr lang="en-US" dirty="0">
                    <a:sym typeface="Symbol" pitchFamily="18" charset="2"/>
                  </a:rPr>
                  <a:t>(v)</a:t>
                </a:r>
              </a:p>
              <a:p>
                <a:pPr lvl="1">
                  <a:lnSpc>
                    <a:spcPct val="90000"/>
                  </a:lnSpc>
                  <a:tabLst>
                    <a:tab pos="1776413" algn="l"/>
                  </a:tabLst>
                  <a:defRPr/>
                </a:pPr>
                <a:r>
                  <a:rPr lang="en-US" dirty="0">
                    <a:sym typeface="Symbol" pitchFamily="18" charset="2"/>
                  </a:rPr>
                  <a:t>YES maps YES?</a:t>
                </a:r>
              </a:p>
              <a:p>
                <a:pPr lvl="2">
                  <a:lnSpc>
                    <a:spcPct val="90000"/>
                  </a:lnSpc>
                  <a:tabLst>
                    <a:tab pos="1776413" algn="l"/>
                  </a:tabLst>
                  <a:defRPr/>
                </a:pPr>
                <a:r>
                  <a:rPr lang="en-US" dirty="0">
                    <a:solidFill>
                      <a:schemeClr val="accent2"/>
                    </a:solidFill>
                    <a:sym typeface="Symbol" pitchFamily="18" charset="2"/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pitchFamily="18" charset="2"/>
                      </a:rPr>
                      <m:t>∈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  <a:sym typeface="Symbol" pitchFamily="18" charset="2"/>
                  </a:rPr>
                  <a:t>co-HALT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pitchFamily="18" charset="2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pitchFamily="18" charset="2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  <a:sym typeface="Symbol" pitchFamily="18" charset="2"/>
                  </a:rPr>
                  <a:t>is true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pitchFamily="18" charset="2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pitchFamily="18" charset="2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pitchFamily="18" charset="2"/>
                      </a:rPr>
                      <m:t>∈</m:t>
                    </m:r>
                  </m:oMath>
                </a14:m>
                <a:r>
                  <a:rPr lang="en-US" b="0" i="0" dirty="0">
                    <a:solidFill>
                      <a:schemeClr val="accent2"/>
                    </a:solidFill>
                    <a:latin typeface="+mj-lt"/>
                    <a:sym typeface="Symbol" pitchFamily="18" charset="2"/>
                  </a:rPr>
                  <a:t> </a:t>
                </a:r>
                <a:r>
                  <a:rPr lang="en-US" dirty="0" err="1">
                    <a:solidFill>
                      <a:schemeClr val="accent2"/>
                    </a:solidFill>
                    <a:sym typeface="Symbol" pitchFamily="18" charset="2"/>
                  </a:rPr>
                  <a:t>Th</a:t>
                </a:r>
                <a:r>
                  <a:rPr lang="en-US" dirty="0">
                    <a:solidFill>
                      <a:schemeClr val="accent2"/>
                    </a:solidFill>
                    <a:sym typeface="Symbol" pitchFamily="18" charset="2"/>
                  </a:rPr>
                  <a:t>(</a:t>
                </a:r>
                <a:r>
                  <a:rPr lang="en-US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itchFamily="18" charset="2"/>
                  </a:rPr>
                  <a:t>N</a:t>
                </a:r>
                <a:r>
                  <a:rPr lang="en-US" dirty="0">
                    <a:solidFill>
                      <a:schemeClr val="accent2"/>
                    </a:solidFill>
                    <a:sym typeface="Symbol" pitchFamily="18" charset="2"/>
                  </a:rPr>
                  <a:t>)</a:t>
                </a:r>
              </a:p>
              <a:p>
                <a:pPr lvl="1">
                  <a:lnSpc>
                    <a:spcPct val="90000"/>
                  </a:lnSpc>
                  <a:tabLst>
                    <a:tab pos="1776413" algn="l"/>
                  </a:tabLst>
                  <a:defRPr/>
                </a:pPr>
                <a:r>
                  <a:rPr lang="en-US" dirty="0">
                    <a:sym typeface="Symbol" pitchFamily="18" charset="2"/>
                  </a:rPr>
                  <a:t>NO maps to NO?</a:t>
                </a:r>
              </a:p>
              <a:p>
                <a:pPr lvl="2">
                  <a:lnSpc>
                    <a:spcPct val="90000"/>
                  </a:lnSpc>
                  <a:tabLst>
                    <a:tab pos="1776413" algn="l"/>
                  </a:tabLst>
                  <a:defRPr/>
                </a:pPr>
                <a:r>
                  <a:rPr lang="en-US" dirty="0">
                    <a:solidFill>
                      <a:schemeClr val="accent2"/>
                    </a:solidFill>
                    <a:sym typeface="Symbol" pitchFamily="18" charset="2"/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pitchFamily="18" charset="2"/>
                      </a:rPr>
                      <m:t>∉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  <a:sym typeface="Symbol" pitchFamily="18" charset="2"/>
                  </a:rPr>
                  <a:t> co-HALT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pitchFamily="18" charset="2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pitchFamily="18" charset="2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  <a:sym typeface="Symbol" pitchFamily="18" charset="2"/>
                  </a:rPr>
                  <a:t> is false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pitchFamily="18" charset="2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pitchFamily="18" charset="2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pitchFamily="18" charset="2"/>
                      </a:rPr>
                      <m:t>∉ </m:t>
                    </m:r>
                  </m:oMath>
                </a14:m>
                <a:r>
                  <a:rPr lang="en-US" dirty="0" err="1">
                    <a:solidFill>
                      <a:schemeClr val="accent2"/>
                    </a:solidFill>
                    <a:sym typeface="Symbol" pitchFamily="18" charset="2"/>
                  </a:rPr>
                  <a:t>Th</a:t>
                </a:r>
                <a:r>
                  <a:rPr lang="en-US" dirty="0">
                    <a:solidFill>
                      <a:schemeClr val="accent2"/>
                    </a:solidFill>
                    <a:sym typeface="Symbol" pitchFamily="18" charset="2"/>
                  </a:rPr>
                  <a:t>(</a:t>
                </a:r>
                <a:r>
                  <a:rPr lang="en-US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itchFamily="18" charset="2"/>
                  </a:rPr>
                  <a:t>N</a:t>
                </a:r>
                <a:r>
                  <a:rPr lang="en-US" dirty="0">
                    <a:solidFill>
                      <a:schemeClr val="accent2"/>
                    </a:solidFill>
                    <a:sym typeface="Symbol" pitchFamily="18" charset="2"/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921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426" r="-74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76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57EEE7-A8F5-CC42-8F4A-CBD63525FC1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Expressing computation in the language of number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8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752600"/>
                <a:ext cx="8229600" cy="4373563"/>
              </a:xfrm>
            </p:spPr>
            <p:txBody>
              <a:bodyPr/>
              <a:lstStyle/>
              <a:p>
                <a:r>
                  <a:rPr lang="en-US" altLang="en-US" dirty="0"/>
                  <a:t>Recall: basic building blocks</a:t>
                </a:r>
              </a:p>
              <a:p>
                <a:pPr lvl="1"/>
                <a:r>
                  <a:rPr lang="en-US" altLang="en-US" dirty="0">
                    <a:solidFill>
                      <a:srgbClr val="0070C0"/>
                    </a:solidFill>
                  </a:rPr>
                  <a:t>x </a:t>
                </a:r>
                <a:r>
                  <a:rPr lang="en-US" altLang="en-US" dirty="0">
                    <a:solidFill>
                      <a:srgbClr val="0070C0"/>
                    </a:solidFill>
                    <a:ea typeface="Arial" charset="0"/>
                    <a:cs typeface="Arial" charset="0"/>
                  </a:rPr>
                  <a:t>&lt; y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≡∃</m:t>
                    </m:r>
                  </m:oMath>
                </a14:m>
                <a:r>
                  <a:rPr lang="en-US" altLang="en-US" dirty="0"/>
                  <a:t>z  x + z = y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∧¬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(z = 0)</a:t>
                </a:r>
              </a:p>
              <a:p>
                <a:pPr lvl="1"/>
                <a:r>
                  <a:rPr lang="en-US" altLang="en-US" dirty="0">
                    <a:solidFill>
                      <a:srgbClr val="0070C0"/>
                    </a:solidFill>
                  </a:rPr>
                  <a:t>INTDIV(x, y, q, r)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≡</m:t>
                    </m:r>
                    <m:r>
                      <a:rPr lang="en-US" altLang="en-US" i="1">
                        <a:solidFill>
                          <a:srgbClr val="0070C0"/>
                        </a:solidFill>
                        <a:latin typeface="Cambria Math" charset="0"/>
                      </a:rPr>
                      <m:t> 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x = </a:t>
                </a:r>
                <a:r>
                  <a:rPr lang="en-US" altLang="en-US" dirty="0" err="1">
                    <a:ea typeface="Arial" charset="0"/>
                    <a:cs typeface="Arial" charset="0"/>
                    <a:sym typeface="Symbol" charset="2"/>
                  </a:rPr>
                  <a:t>qy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+ r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r &lt; y</a:t>
                </a:r>
              </a:p>
              <a:p>
                <a:pPr lvl="1"/>
                <a:r>
                  <a:rPr lang="en-US" altLang="en-US" dirty="0">
                    <a:solidFill>
                      <a:srgbClr val="0070C0"/>
                    </a:solidFill>
                  </a:rPr>
                  <a:t>DIV(y, x)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≡ ∃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q INTDIV(x,y,q,0)</a:t>
                </a:r>
              </a:p>
              <a:p>
                <a:pPr lvl="1"/>
                <a:r>
                  <a:rPr lang="en-US" altLang="en-US" dirty="0">
                    <a:solidFill>
                      <a:srgbClr val="0070C0"/>
                    </a:solidFill>
                  </a:rPr>
                  <a:t>PRIME(x)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≡</m:t>
                    </m:r>
                    <m:r>
                      <a:rPr lang="en-US" altLang="en-US" i="1">
                        <a:solidFill>
                          <a:srgbClr val="0070C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altLang="en-US" dirty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	x ≥ (1+1)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∧∀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y (DIV(y, x)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(y = 1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y = x)) </a:t>
                </a:r>
                <a:endParaRPr lang="en-US" altLang="en-US" dirty="0"/>
              </a:p>
              <a:p>
                <a:pPr lvl="1"/>
                <a:endParaRPr lang="en-US" altLang="en-US" dirty="0">
                  <a:ea typeface="Arial" charset="0"/>
                  <a:cs typeface="Arial" charset="0"/>
                  <a:sym typeface="Symbol" charset="2"/>
                </a:endParaRPr>
              </a:p>
              <a:p>
                <a:pPr lvl="1"/>
                <a:endParaRPr lang="en-US" altLang="en-US" dirty="0">
                  <a:ea typeface="Arial" charset="0"/>
                  <a:cs typeface="Arial" charset="0"/>
                  <a:sym typeface="Symbol" charset="2"/>
                </a:endParaRPr>
              </a:p>
              <a:p>
                <a:pPr lvl="1">
                  <a:buFontTx/>
                  <a:buNone/>
                </a:pPr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890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752600"/>
                <a:ext cx="8229600" cy="4373563"/>
              </a:xfrm>
              <a:blipFill rotWithShape="0">
                <a:blip r:embed="rId3"/>
                <a:stretch>
                  <a:fillRect l="-1704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46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2025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16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A833FF-BB6E-CA44-A55D-7D30C7969C1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Expressing computation in the language of number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36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/>
                  <a:t> we’ll write configurations over an alphabet of size p, where p is a prime that depends on M</a:t>
                </a:r>
              </a:p>
              <a:p>
                <a:pPr lvl="1"/>
                <a:endParaRPr lang="en-US" altLang="en-US" dirty="0"/>
              </a:p>
              <a:p>
                <a:pPr lvl="1"/>
                <a:r>
                  <a:rPr lang="en-US" altLang="en-US" dirty="0"/>
                  <a:t>d is a power of p:</a:t>
                </a:r>
              </a:p>
              <a:p>
                <a:pPr lvl="1" algn="ctr">
                  <a:spcAft>
                    <a:spcPts val="600"/>
                  </a:spcAft>
                  <a:buFontTx/>
                  <a:buNone/>
                </a:pPr>
                <a:r>
                  <a:rPr lang="en-US" altLang="en-US" dirty="0" err="1">
                    <a:solidFill>
                      <a:schemeClr val="accent2"/>
                    </a:solidFill>
                  </a:rPr>
                  <a:t>POWER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p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(d)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≡∀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z (DIV(z, d)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PRIME(z))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z = p</a:t>
                </a:r>
              </a:p>
              <a:p>
                <a:pPr lvl="1" algn="ctr">
                  <a:buFontTx/>
                  <a:buNone/>
                </a:pPr>
                <a:endParaRPr lang="en-US" altLang="en-US" sz="24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lvl="1"/>
                <a:r>
                  <a:rPr lang="en-US" altLang="en-US" dirty="0"/>
                  <a:t>d = </a:t>
                </a:r>
                <a:r>
                  <a:rPr lang="en-US" altLang="en-US" dirty="0" err="1"/>
                  <a:t>p</a:t>
                </a:r>
                <a:r>
                  <a:rPr lang="en-US" altLang="en-US" baseline="30000" dirty="0" err="1"/>
                  <a:t>k</a:t>
                </a:r>
                <a:r>
                  <a:rPr lang="en-US" altLang="en-US" dirty="0"/>
                  <a:t> and length of v as a p-</a:t>
                </a:r>
                <a:r>
                  <a:rPr lang="en-US" altLang="en-US" dirty="0" err="1"/>
                  <a:t>ary</a:t>
                </a:r>
                <a:r>
                  <a:rPr lang="en-US" altLang="en-US" dirty="0"/>
                  <a:t> string is k</a:t>
                </a:r>
              </a:p>
              <a:p>
                <a:pPr lvl="1" algn="ctr"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LENGTH(v, d)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≡ </m:t>
                    </m:r>
                  </m:oMath>
                </a14:m>
                <a:r>
                  <a:rPr lang="en-US" altLang="en-US" dirty="0" err="1">
                    <a:solidFill>
                      <a:schemeClr val="accent2"/>
                    </a:solidFill>
                  </a:rPr>
                  <a:t>POWER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p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(d)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∧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v &lt; d</a:t>
                </a:r>
                <a:endParaRPr lang="en-US" altLang="en-US" dirty="0">
                  <a:solidFill>
                    <a:schemeClr val="accent2"/>
                  </a:solidFill>
                </a:endParaRPr>
              </a:p>
              <a:p>
                <a:pPr lvl="1"/>
                <a:endParaRPr lang="en-US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23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9583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9568</TotalTime>
  <Words>1806</Words>
  <Application>Microsoft Macintosh PowerPoint</Application>
  <PresentationFormat>On-screen Show (4:3)</PresentationFormat>
  <Paragraphs>297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ヒラギノ角ゴ Pro W3</vt:lpstr>
      <vt:lpstr>Default Design</vt:lpstr>
      <vt:lpstr>CS21  Decidability and Tractability</vt:lpstr>
      <vt:lpstr>Outline</vt:lpstr>
      <vt:lpstr>PowerPoint Presentation</vt:lpstr>
      <vt:lpstr>Incompleteness Theorem</vt:lpstr>
      <vt:lpstr>Incompleteness Theorem</vt:lpstr>
      <vt:lpstr>Incompleteness Theorem</vt:lpstr>
      <vt:lpstr>Incompleteness Theorem</vt:lpstr>
      <vt:lpstr>Expressing computation in the language of number theory</vt:lpstr>
      <vt:lpstr>Expressing computation in the language of number theory</vt:lpstr>
      <vt:lpstr>Expressing computation in the language of number theory</vt:lpstr>
      <vt:lpstr>Expressing computation in the language of number theory</vt:lpstr>
      <vt:lpstr>Expressing computation in the language of number theory</vt:lpstr>
      <vt:lpstr>Expressing computation in the language of number theory</vt:lpstr>
      <vt:lpstr>Expressing computation in the language of number theory</vt:lpstr>
      <vt:lpstr>Expressing computation in the language of number theory</vt:lpstr>
      <vt:lpstr>Incompleteness Theorem</vt:lpstr>
      <vt:lpstr>Summary</vt:lpstr>
      <vt:lpstr>Summary</vt:lpstr>
      <vt:lpstr>Summary</vt:lpstr>
      <vt:lpstr>Complexity</vt:lpstr>
      <vt:lpstr>Complexity</vt:lpstr>
      <vt:lpstr>Worst-case analysis</vt:lpstr>
      <vt:lpstr>Time complexity</vt:lpstr>
      <vt:lpstr>Time complexity</vt:lpstr>
      <vt:lpstr>Time complexity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120</cp:revision>
  <cp:lastPrinted>2024-01-03T22:27:21Z</cp:lastPrinted>
  <dcterms:created xsi:type="dcterms:W3CDTF">2003-12-29T17:56:05Z</dcterms:created>
  <dcterms:modified xsi:type="dcterms:W3CDTF">2025-02-13T07:52:39Z</dcterms:modified>
</cp:coreProperties>
</file>