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0" r:id="rId3"/>
    <p:sldId id="599" r:id="rId4"/>
    <p:sldId id="600" r:id="rId5"/>
    <p:sldId id="601" r:id="rId6"/>
    <p:sldId id="602" r:id="rId7"/>
    <p:sldId id="603" r:id="rId8"/>
    <p:sldId id="604" r:id="rId9"/>
    <p:sldId id="605" r:id="rId10"/>
    <p:sldId id="606" r:id="rId11"/>
    <p:sldId id="607" r:id="rId12"/>
    <p:sldId id="608" r:id="rId13"/>
    <p:sldId id="609" r:id="rId14"/>
    <p:sldId id="610" r:id="rId15"/>
    <p:sldId id="611" r:id="rId16"/>
    <p:sldId id="612" r:id="rId17"/>
    <p:sldId id="647" r:id="rId18"/>
    <p:sldId id="648" r:id="rId19"/>
    <p:sldId id="649" r:id="rId20"/>
    <p:sldId id="650" r:id="rId21"/>
    <p:sldId id="651" r:id="rId22"/>
    <p:sldId id="652" r:id="rId23"/>
    <p:sldId id="653" r:id="rId24"/>
    <p:sldId id="654" r:id="rId25"/>
    <p:sldId id="655" r:id="rId26"/>
    <p:sldId id="656" r:id="rId27"/>
    <p:sldId id="657" r:id="rId28"/>
    <p:sldId id="658" r:id="rId29"/>
    <p:sldId id="659" r:id="rId30"/>
    <p:sldId id="660" r:id="rId31"/>
    <p:sldId id="661" r:id="rId32"/>
    <p:sldId id="662" r:id="rId33"/>
    <p:sldId id="663" r:id="rId34"/>
    <p:sldId id="664" r:id="rId35"/>
    <p:sldId id="665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75"/>
    <p:restoredTop sz="94156"/>
  </p:normalViewPr>
  <p:slideViewPr>
    <p:cSldViewPr>
      <p:cViewPr varScale="1">
        <p:scale>
          <a:sx n="113" d="100"/>
          <a:sy n="113" d="100"/>
        </p:scale>
        <p:origin x="7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DCA531D-3B6D-FB4E-BFF3-F80DCFF5EA2E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35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CF6E611-F0AB-9749-9DBF-E99E5585046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03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9F196CB-4DF3-6B42-9395-7D6F8CEA5E6A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365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AF13DD-FE2D-7D41-90C4-04315D6A5E85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91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D853E33-E2E6-694F-B6A4-1EBD442129FC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795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44D64FA-B132-3A48-8A4F-DFF51EF5C0F1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06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E2B8C9-70A8-0B49-8BF8-1AB14AA6F869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79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E176270-3556-CE4D-82AA-BA72C1390605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266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4CA4774-010E-E240-AB49-61CCF5EF239F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530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1D86B2-61A3-C041-8F64-C096DDFC84C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3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A70FE8-9D79-7146-B396-9771BF2B93D5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640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62B8317-A511-044A-8CB2-7D6783A8175A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05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FF5FB13-B46B-2C48-81A7-99E5B465D7BB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65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54B02E4-1231-8045-A017-CA0003516049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785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351E97F-988B-4342-BAB3-8BFDD106355B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988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B25A7F5-4D5A-B34C-934A-AB1A949DD661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556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C5C821C-3962-BC46-8226-9BFB011FA44E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15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82FCCA1-5DE7-EE46-80FB-7AF8EB9D305E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35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D56240A-7B87-E34E-B3F8-4072A073F540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192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92EA707-255D-4344-B551-6DE806E59E0A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61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311B0D5-6013-8B4F-B48E-872E349AB9B3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903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E8F3211-7BC0-4643-A6B9-72B586ED5CD6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201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9E0126B-D1CC-1146-BD9B-BB54720719F6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3366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484FFFC-84BE-904E-AC36-CEB5FD7EDAFE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857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1F324D0-F178-2745-AC74-794BEADF1C88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914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F53137-18E8-AB4F-A9E3-C4C62C897ED3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45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DD8C739-4BDA-EF4D-8976-D1966E4FF85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96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95FED45-9D59-9C42-B97B-898F00BE1AE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19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DCA531D-3B6D-FB4E-BFF3-F80DCFF5EA2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3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CF6E611-F0AB-9749-9DBF-E99E5585046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0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9F196CB-4DF3-6B42-9395-7D6F8CEA5E6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36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AF13DD-FE2D-7D41-90C4-04315D6A5E85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9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10,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10,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10,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10,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10,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10,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10, 2025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10, 2025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10, 2025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10,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10,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10, 2025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98" name="Rectangle 1549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cube shaped object on a reflective surface&#10;&#10;Description automatically generated">
            <a:extLst>
              <a:ext uri="{FF2B5EF4-FFF2-40B4-BE49-F238E27FC236}">
                <a16:creationId xmlns:a16="http://schemas.microsoft.com/office/drawing/2014/main" id="{0C088F5B-B7E2-495A-20BE-3F18BBC71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r="3" b="3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5500" name="Rectangle 1549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1551" y="743447"/>
            <a:ext cx="2584324" cy="3692028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500"/>
              <a:t>CS21 </a:t>
            </a:r>
            <a:br>
              <a:rPr lang="en-US" altLang="en-US" sz="3500"/>
            </a:br>
            <a:r>
              <a:rPr lang="en-US" altLang="en-US" sz="35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51552" y="4629234"/>
            <a:ext cx="2584324" cy="1485319"/>
          </a:xfrm>
          <a:noFill/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000"/>
              <a:t>Lecture 15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3000"/>
              <a:t>February 10,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7E9AB2-9A86-7F4D-8AF2-6942671A96E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Lemma: there is a computable function</a:t>
            </a:r>
          </a:p>
          <a:p>
            <a:pPr lvl="1" algn="ctr">
              <a:buFontTx/>
              <a:buNone/>
            </a:pPr>
            <a:r>
              <a:rPr lang="en-US" altLang="en-US"/>
              <a:t>q:</a:t>
            </a:r>
            <a:r>
              <a:rPr lang="el-GR" altLang="en-US">
                <a:ea typeface="Arial" charset="0"/>
                <a:cs typeface="Arial" charset="0"/>
              </a:rPr>
              <a:t>Σ</a:t>
            </a:r>
            <a:r>
              <a:rPr lang="en-US" altLang="en-US">
                <a:ea typeface="Arial" charset="0"/>
                <a:cs typeface="Arial" charset="0"/>
              </a:rPr>
              <a:t>* → </a:t>
            </a:r>
            <a:r>
              <a:rPr lang="el-GR" altLang="en-US">
                <a:ea typeface="Arial" charset="0"/>
                <a:cs typeface="Arial" charset="0"/>
              </a:rPr>
              <a:t>Σ</a:t>
            </a:r>
            <a:r>
              <a:rPr lang="en-US" altLang="en-US">
                <a:ea typeface="Arial" charset="0"/>
                <a:cs typeface="Arial" charset="0"/>
              </a:rPr>
              <a:t>* </a:t>
            </a:r>
          </a:p>
          <a:p>
            <a:pPr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such that q(w) is a description of a TM P</a:t>
            </a:r>
            <a:r>
              <a:rPr lang="en-US" altLang="en-US" baseline="-25000">
                <a:ea typeface="Arial" charset="0"/>
                <a:cs typeface="Arial" charset="0"/>
              </a:rPr>
              <a:t>w</a:t>
            </a:r>
            <a:r>
              <a:rPr lang="en-US" altLang="en-US">
                <a:ea typeface="Arial" charset="0"/>
                <a:cs typeface="Arial" charset="0"/>
              </a:rPr>
              <a:t> that prints out w and then halts.</a:t>
            </a:r>
          </a:p>
          <a:p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Proof: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on input w, construct TM P</a:t>
            </a:r>
            <a:r>
              <a:rPr lang="en-US" altLang="en-US" baseline="-25000">
                <a:ea typeface="Arial" charset="0"/>
                <a:cs typeface="Arial" charset="0"/>
              </a:rPr>
              <a:t>w</a:t>
            </a:r>
            <a:r>
              <a:rPr lang="en-US" altLang="en-US">
                <a:ea typeface="Arial" charset="0"/>
                <a:cs typeface="Arial" charset="0"/>
              </a:rPr>
              <a:t> that has w hard-coded into it; output &lt;P</a:t>
            </a:r>
            <a:r>
              <a:rPr lang="en-US" altLang="en-US" baseline="-25000">
                <a:ea typeface="Arial" charset="0"/>
                <a:cs typeface="Arial" charset="0"/>
              </a:rPr>
              <a:t>w</a:t>
            </a:r>
            <a:r>
              <a:rPr lang="en-US" altLang="en-US">
                <a:ea typeface="Arial" charset="0"/>
                <a:cs typeface="Arial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9455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1BEA31-784A-6D47-9A44-D7BC9FFE5C8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Warm-up: produce a TM SELF that prints out its own description.</a:t>
            </a:r>
          </a:p>
          <a:p>
            <a:r>
              <a:rPr lang="en-US" altLang="en-US"/>
              <a:t>Two parts:</a:t>
            </a:r>
          </a:p>
          <a:p>
            <a:pPr lvl="1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Part A: 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output a description of B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pass control to B.</a:t>
            </a:r>
          </a:p>
          <a:p>
            <a:pPr lvl="1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Part B: 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prepend a description of A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3514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D5CCA8-1C01-F04E-A0A8-CB8525C545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895600"/>
          </a:xfrm>
        </p:spPr>
        <p:txBody>
          <a:bodyPr/>
          <a:lstStyle/>
          <a:p>
            <a:pPr lvl="1"/>
            <a:r>
              <a:rPr lang="en-US" altLang="en-US">
                <a:solidFill>
                  <a:schemeClr val="accent2"/>
                </a:solidFill>
              </a:rPr>
              <a:t>Part A: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output a description of B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pass control to B.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Part B: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prepend a description of A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done</a:t>
            </a:r>
          </a:p>
        </p:txBody>
      </p:sp>
      <p:sp>
        <p:nvSpPr>
          <p:cNvPr id="872452" name="Text Box 4"/>
          <p:cNvSpPr txBox="1">
            <a:spLocks noChangeArrowheads="1"/>
          </p:cNvSpPr>
          <p:nvPr/>
        </p:nvSpPr>
        <p:spPr bwMode="auto">
          <a:xfrm>
            <a:off x="914400" y="4776788"/>
            <a:ext cx="32766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output &lt;B&gt;</a:t>
            </a:r>
          </a:p>
        </p:txBody>
      </p:sp>
      <p:sp>
        <p:nvSpPr>
          <p:cNvPr id="872453" name="Text Box 5"/>
          <p:cNvSpPr txBox="1">
            <a:spLocks noChangeArrowheads="1"/>
          </p:cNvSpPr>
          <p:nvPr/>
        </p:nvSpPr>
        <p:spPr bwMode="auto">
          <a:xfrm>
            <a:off x="5181600" y="3733800"/>
            <a:ext cx="3581400" cy="2124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read contents of tape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apply q to it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prepend* result to tape </a:t>
            </a:r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5486400" y="1571625"/>
            <a:ext cx="2895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ea typeface="Arial" charset="0"/>
                <a:cs typeface="Arial" charset="0"/>
              </a:rPr>
              <a:t>Recall: q(w) is a description of a TM P</a:t>
            </a:r>
            <a:r>
              <a:rPr lang="en-US" altLang="en-US" sz="2400" baseline="-25000">
                <a:ea typeface="Arial" charset="0"/>
                <a:cs typeface="Arial" charset="0"/>
              </a:rPr>
              <a:t>w</a:t>
            </a:r>
            <a:r>
              <a:rPr lang="en-US" altLang="en-US" sz="2400">
                <a:ea typeface="Arial" charset="0"/>
                <a:cs typeface="Arial" charset="0"/>
              </a:rPr>
              <a:t> that prints out w and then halts.</a:t>
            </a:r>
            <a:endParaRPr lang="en-US" altLang="en-US" sz="1400"/>
          </a:p>
        </p:txBody>
      </p:sp>
      <p:sp>
        <p:nvSpPr>
          <p:cNvPr id="872455" name="Text Box 7"/>
          <p:cNvSpPr txBox="1">
            <a:spLocks noChangeArrowheads="1"/>
          </p:cNvSpPr>
          <p:nvPr/>
        </p:nvSpPr>
        <p:spPr bwMode="auto">
          <a:xfrm>
            <a:off x="990600" y="4267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Note: &lt;A&gt; = q(&lt;B&gt;)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66800" y="58674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*combine with description on tape to produce a complete TM</a:t>
            </a:r>
          </a:p>
        </p:txBody>
      </p:sp>
    </p:spTree>
    <p:extLst>
      <p:ext uri="{BB962C8B-B14F-4D97-AF65-F5344CB8AC3E}">
        <p14:creationId xmlns:p14="http://schemas.microsoft.com/office/powerpoint/2010/main" val="28605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2" grpId="0" animBg="1"/>
      <p:bldP spid="872453" grpId="0" animBg="1"/>
      <p:bldP spid="87245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371B9B-3D57-7140-AAAB-EE6C7A50909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/>
              <a:t>watch closely as TM AB runs: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runs. Tape contents: &lt;B&gt;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 runs. </a:t>
            </a:r>
            <a:r>
              <a:rPr lang="en-US" altLang="en-US"/>
              <a:t>Tape contents: q(&lt;B&gt;)&lt;B&gt; </a:t>
            </a:r>
            <a:r>
              <a:rPr lang="en-US" altLang="en-US">
                <a:latin typeface="cmsy10" charset="0"/>
              </a:rPr>
              <a:t>=</a:t>
            </a:r>
            <a:r>
              <a:rPr lang="en-US" altLang="en-US"/>
              <a:t> &lt;AB&gt;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AB is our desired machine SELF.</a:t>
            </a:r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609600" y="1652588"/>
            <a:ext cx="32766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output &lt;B&gt;</a:t>
            </a:r>
          </a:p>
        </p:txBody>
      </p:sp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4648200" y="1547813"/>
            <a:ext cx="3657600" cy="2109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read contents of tape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apply q to it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prepend result  to tape </a:t>
            </a:r>
          </a:p>
        </p:txBody>
      </p:sp>
      <p:sp>
        <p:nvSpPr>
          <p:cNvPr id="60424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Note: &lt;A&gt; = q(&lt;B&gt;)</a:t>
            </a:r>
          </a:p>
        </p:txBody>
      </p:sp>
      <p:sp>
        <p:nvSpPr>
          <p:cNvPr id="60425" name="Text Box 7"/>
          <p:cNvSpPr txBox="1">
            <a:spLocks noChangeArrowheads="1"/>
          </p:cNvSpPr>
          <p:nvPr/>
        </p:nvSpPr>
        <p:spPr bwMode="auto">
          <a:xfrm>
            <a:off x="609600" y="2714625"/>
            <a:ext cx="3886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ea typeface="Arial" charset="0"/>
                <a:cs typeface="Arial" charset="0"/>
              </a:rPr>
              <a:t>Recall: q(w) is a description of a TM P</a:t>
            </a:r>
            <a:r>
              <a:rPr lang="en-US" altLang="en-US" sz="2400" baseline="-25000">
                <a:ea typeface="Arial" charset="0"/>
                <a:cs typeface="Arial" charset="0"/>
              </a:rPr>
              <a:t>w</a:t>
            </a:r>
            <a:r>
              <a:rPr lang="en-US" altLang="en-US" sz="2400">
                <a:ea typeface="Arial" charset="0"/>
                <a:cs typeface="Arial" charset="0"/>
              </a:rPr>
              <a:t> that prints out w and then halts.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3762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53914-8298-5341-95A3-00888CC1F5E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Let T be a TM that computes fn: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t: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 x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 →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There is a TM R that computes the fn: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r: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 →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defined as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r(w) = t(w, &lt;R&gt;).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Arial" charset="0"/>
                <a:cs typeface="Arial" charset="0"/>
              </a:rPr>
              <a:t>This allows “obtain own description” as valid step in TM program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first modify TM so that it takes an additional input (that is own description); use at will</a:t>
            </a:r>
          </a:p>
        </p:txBody>
      </p:sp>
    </p:spTree>
    <p:extLst>
      <p:ext uri="{BB962C8B-B14F-4D97-AF65-F5344CB8AC3E}">
        <p14:creationId xmlns:p14="http://schemas.microsoft.com/office/powerpoint/2010/main" val="20113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32134E-6C7F-614F-807D-B960C4AA2C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Let T be a TM that computes fn: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t: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 x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 →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There is a TM R that computes the fn: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r: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 →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defined as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r(w) = t(w, &lt;R&gt;).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Proof outline: TM R has 3 parts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Part A: output description of BT</a:t>
            </a:r>
            <a:endParaRPr lang="en-US" altLang="en-US" sz="2400">
              <a:solidFill>
                <a:schemeClr val="accent2"/>
              </a:solidFill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Part B: prepend description of 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Part “T”: run TM T</a:t>
            </a:r>
          </a:p>
        </p:txBody>
      </p:sp>
    </p:spTree>
    <p:extLst>
      <p:ext uri="{BB962C8B-B14F-4D97-AF65-F5344CB8AC3E}">
        <p14:creationId xmlns:p14="http://schemas.microsoft.com/office/powerpoint/2010/main" val="21342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9B2555-562D-C544-979C-FB1308814E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Proof details: TM R has 3 parts</a:t>
            </a:r>
          </a:p>
          <a:p>
            <a:pPr lvl="1"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Part A: output description of BT 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&lt;A&gt; = q(&lt;BT&gt;)</a:t>
            </a:r>
          </a:p>
          <a:p>
            <a:pPr lvl="1"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Part B: prepend description of A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read contents of tape		&lt;BT&gt;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apply q to it				q(&lt;BT&gt;) = &lt;A&gt;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prepend to tape			&lt;ABT&gt;</a:t>
            </a:r>
          </a:p>
          <a:p>
            <a:pPr lvl="1"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Part “T”: run TM T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2</a:t>
            </a:r>
            <a:r>
              <a:rPr lang="en-US" altLang="en-US" baseline="30000">
                <a:solidFill>
                  <a:schemeClr val="accent2"/>
                </a:solidFill>
                <a:ea typeface="Arial" charset="0"/>
                <a:cs typeface="Arial" charset="0"/>
              </a:rPr>
              <a:t>nd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argument on tape is description of 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17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4800" dirty="0"/>
              <a:t>G</a:t>
            </a:r>
            <a:r>
              <a:rPr lang="en-US" altLang="en-US" sz="4800" dirty="0">
                <a:ea typeface="Arial" charset="0"/>
                <a:cs typeface="Arial" charset="0"/>
              </a:rPr>
              <a:t>ö</a:t>
            </a:r>
            <a:r>
              <a:rPr lang="en-US" altLang="en-US" sz="4800" dirty="0"/>
              <a:t>del Incompleteness Theorem</a:t>
            </a:r>
            <a:r>
              <a:rPr lang="en-US" altLang="en-US" sz="4800" dirty="0">
                <a:ea typeface="ヒラギノ角ゴ Pro W3" charset="-128"/>
              </a:rPr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10,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1343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95D371-ED26-CB4B-9844-1C45BFE86E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Hilbert’s program (1920’s):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formalize mathematics in axiomatic form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derive </a:t>
            </a:r>
            <a:r>
              <a:rPr lang="en-US" altLang="en-US">
                <a:solidFill>
                  <a:srgbClr val="FF0000"/>
                </a:solidFill>
              </a:rPr>
              <a:t>all</a:t>
            </a:r>
            <a:r>
              <a:rPr lang="en-US" altLang="en-US"/>
              <a:t> true statements “mechanically” from initial axioms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would put mathematicians out of business!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very influential proposal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to start: try for all true statements about the natural numbers (“number theory”)</a:t>
            </a:r>
          </a:p>
        </p:txBody>
      </p:sp>
    </p:spTree>
    <p:extLst>
      <p:ext uri="{BB962C8B-B14F-4D97-AF65-F5344CB8AC3E}">
        <p14:creationId xmlns:p14="http://schemas.microsoft.com/office/powerpoint/2010/main" val="15368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5D75FF-FD3F-4743-A784-86C1A3A5AEA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Background: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Kurt G</a:t>
            </a:r>
            <a:r>
              <a:rPr lang="en-US" altLang="en-US">
                <a:ea typeface="Arial" charset="0"/>
                <a:cs typeface="Arial" charset="0"/>
              </a:rPr>
              <a:t>ö</a:t>
            </a:r>
            <a:r>
              <a:rPr lang="en-US" altLang="en-US"/>
              <a:t>del (1931): it is not possible!</a:t>
            </a:r>
          </a:p>
          <a:p>
            <a:endParaRPr lang="en-US" altLang="en-US"/>
          </a:p>
          <a:p>
            <a:r>
              <a:rPr lang="en-US" altLang="en-US"/>
              <a:t>no formalization of number theory can prove all true statements</a:t>
            </a:r>
          </a:p>
          <a:p>
            <a:endParaRPr lang="en-US" altLang="en-US"/>
          </a:p>
          <a:p>
            <a:r>
              <a:rPr lang="en-US" altLang="en-US"/>
              <a:t>stunning result</a:t>
            </a:r>
          </a:p>
          <a:p>
            <a:r>
              <a:rPr lang="en-US" altLang="en-US"/>
              <a:t>considered one of greatest 20</a:t>
            </a:r>
            <a:r>
              <a:rPr lang="en-US" altLang="en-US" baseline="30000"/>
              <a:t>th</a:t>
            </a:r>
            <a:r>
              <a:rPr lang="en-US" altLang="en-US"/>
              <a:t> century achievements in mathematics</a:t>
            </a:r>
          </a:p>
        </p:txBody>
      </p:sp>
    </p:spTree>
    <p:extLst>
      <p:ext uri="{BB962C8B-B14F-4D97-AF65-F5344CB8AC3E}">
        <p14:creationId xmlns:p14="http://schemas.microsoft.com/office/powerpoint/2010/main" val="21191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February 10, 2025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15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5B95D-966A-6D47-A87A-BB82C864FF5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Recursion Theorem</a:t>
            </a:r>
          </a:p>
          <a:p>
            <a:endParaRPr kumimoji="0" lang="en-US" alt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ö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 Incompleteness Theorem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rPr>
              <a:t>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CC13D4-D294-C34F-8B32-F39824D2EF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will prove using:</a:t>
            </a:r>
          </a:p>
          <a:p>
            <a:pPr lvl="1"/>
            <a:r>
              <a:rPr lang="en-US" altLang="en-US"/>
              <a:t>RE languages and non-RE languages</a:t>
            </a:r>
          </a:p>
          <a:p>
            <a:pPr lvl="1"/>
            <a:r>
              <a:rPr lang="en-US" altLang="en-US"/>
              <a:t>reductions</a:t>
            </a:r>
          </a:p>
          <a:p>
            <a:r>
              <a:rPr lang="en-US" altLang="en-US"/>
              <a:t>Idea:</a:t>
            </a:r>
          </a:p>
          <a:p>
            <a:pPr lvl="1"/>
            <a:r>
              <a:rPr lang="en-US" altLang="en-US"/>
              <a:t>set of all theorems is RE</a:t>
            </a:r>
          </a:p>
          <a:p>
            <a:pPr lvl="1"/>
            <a:r>
              <a:rPr lang="en-US" altLang="en-US"/>
              <a:t>set of all true statements is not RE</a:t>
            </a:r>
          </a:p>
          <a:p>
            <a:r>
              <a:rPr lang="en-US" altLang="en-US"/>
              <a:t>This kind of proof of G</a:t>
            </a:r>
            <a:r>
              <a:rPr lang="en-US" altLang="en-US">
                <a:ea typeface="Arial" charset="0"/>
                <a:cs typeface="Arial" charset="0"/>
              </a:rPr>
              <a:t>ö</a:t>
            </a:r>
            <a:r>
              <a:rPr lang="en-US" altLang="en-US"/>
              <a:t>del’s result attributed to Turing (1937).</a:t>
            </a:r>
          </a:p>
        </p:txBody>
      </p:sp>
    </p:spTree>
    <p:extLst>
      <p:ext uri="{BB962C8B-B14F-4D97-AF65-F5344CB8AC3E}">
        <p14:creationId xmlns:p14="http://schemas.microsoft.com/office/powerpoint/2010/main" val="16152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3AB73-7C6F-AB45-999F-491FCB72B6C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8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sz="2800" dirty="0"/>
                  <a:t>formal language to express properties of </a:t>
                </a:r>
              </a:p>
              <a:p>
                <a:pPr lvl="1" algn="ctr">
                  <a:buFontTx/>
                  <a:buNone/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 </a:t>
                </a:r>
                <a:r>
                  <a:rPr lang="en-US" sz="2400" dirty="0"/>
                  <a:t>= {0, 1, 2, 3, …}</a:t>
                </a:r>
              </a:p>
              <a:p>
                <a:pPr>
                  <a:defRPr/>
                </a:pPr>
                <a:r>
                  <a:rPr lang="en-US" sz="2800" dirty="0"/>
                  <a:t>allowable symbols: parentheses, and</a:t>
                </a:r>
              </a:p>
              <a:p>
                <a:pPr lvl="1">
                  <a:defRPr/>
                </a:pPr>
                <a:r>
                  <a:rPr lang="en-US" sz="2400" dirty="0"/>
                  <a:t>variables </a:t>
                </a:r>
                <a:r>
                  <a:rPr lang="en-US" sz="2400" dirty="0" err="1"/>
                  <a:t>x,y,z</a:t>
                </a:r>
                <a:r>
                  <a:rPr lang="en-US" sz="2400" dirty="0"/>
                  <a:t>,… ranging over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</a:p>
              <a:p>
                <a:pPr lvl="1">
                  <a:defRPr/>
                </a:pPr>
                <a:r>
                  <a:rPr lang="en-US" sz="2400" dirty="0"/>
                  <a:t>operators + (addition) and * (multiplication)</a:t>
                </a:r>
              </a:p>
              <a:p>
                <a:pPr lvl="1">
                  <a:defRPr/>
                </a:pPr>
                <a:r>
                  <a:rPr lang="en-US" sz="2400" dirty="0"/>
                  <a:t>constants 0 (additive id) and 1 (</a:t>
                </a:r>
                <a:r>
                  <a:rPr lang="en-US" sz="2400" dirty="0" err="1"/>
                  <a:t>mult</a:t>
                </a:r>
                <a:r>
                  <a:rPr lang="en-US" sz="2400" dirty="0"/>
                  <a:t>. identity)</a:t>
                </a:r>
              </a:p>
              <a:p>
                <a:pPr lvl="1">
                  <a:defRPr/>
                </a:pPr>
                <a:r>
                  <a:rPr lang="en-US" sz="2400" dirty="0"/>
                  <a:t>relation = (equality)</a:t>
                </a:r>
              </a:p>
              <a:p>
                <a:pPr lvl="1">
                  <a:defRPr/>
                </a:pPr>
                <a:r>
                  <a:rPr lang="en-US" sz="2400" dirty="0"/>
                  <a:t>quantifiers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∀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(for all)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sym typeface="Symbol" pitchFamily="18" charset="2"/>
                      </a:rPr>
                      <m:t>∃ 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(exists)</a:t>
                </a:r>
              </a:p>
              <a:p>
                <a:pPr lvl="1">
                  <a:defRPr/>
                </a:pPr>
                <a:r>
                  <a:rPr lang="en-US" sz="2400" dirty="0">
                    <a:sym typeface="Symbol" pitchFamily="18" charset="2"/>
                  </a:rPr>
                  <a:t>propositional operators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sym typeface="Symbol" pitchFamily="18" charset="2"/>
                      </a:rPr>
                      <m:t>∨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(or)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sym typeface="Symbol" pitchFamily="18" charset="2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sym typeface="Symbol" pitchFamily="18" charset="2"/>
                      </a:rPr>
                      <m:t>∧ 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(and)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sym typeface="Symbol" pitchFamily="18" charset="2"/>
                      </a:rPr>
                      <m:t>¬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(not)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sym typeface="Symbol" pitchFamily="18" charset="2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sym typeface="Symbol" pitchFamily="18" charset="2"/>
                      </a:rPr>
                      <m:t>⇒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(implies)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sym typeface="Symbol" pitchFamily="18" charset="2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sym typeface="Symbol" pitchFamily="18" charset="2"/>
                      </a:rPr>
                      <m:t>⇔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(</a:t>
                </a:r>
                <a:r>
                  <a:rPr lang="en-US" sz="2400" dirty="0" err="1">
                    <a:sym typeface="Symbol" pitchFamily="18" charset="2"/>
                  </a:rPr>
                  <a:t>iff</a:t>
                </a:r>
                <a:r>
                  <a:rPr lang="en-US" sz="2400" dirty="0">
                    <a:sym typeface="Symbol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888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 b="-1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999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E22E09-EDF6-6140-8C98-D87FAF40F0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can formalize syntax of allowable formulas (skip)</a:t>
                </a:r>
              </a:p>
              <a:p>
                <a:r>
                  <a:rPr lang="en-US" altLang="en-US" dirty="0"/>
                  <a:t>defining comparison relations:</a:t>
                </a:r>
              </a:p>
              <a:p>
                <a:endParaRPr lang="en-US" altLang="en-US" dirty="0"/>
              </a:p>
              <a:p>
                <a:pPr lvl="1"/>
                <a:r>
                  <a:rPr lang="en-US" altLang="en-US" dirty="0">
                    <a:solidFill>
                      <a:srgbClr val="0070C0"/>
                    </a:solidFill>
                  </a:rPr>
                  <a:t>x </a:t>
                </a:r>
                <a:r>
                  <a:rPr lang="en-US" altLang="en-US" dirty="0">
                    <a:solidFill>
                      <a:srgbClr val="0070C0"/>
                    </a:solidFill>
                    <a:ea typeface="Arial" charset="0"/>
                    <a:cs typeface="Arial" charset="0"/>
                  </a:rPr>
                  <a:t>≤ 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≡∃</m:t>
                    </m:r>
                  </m:oMath>
                </a14:m>
                <a:r>
                  <a:rPr lang="en-US" altLang="en-US" dirty="0"/>
                  <a:t>z  x + z = y</a:t>
                </a:r>
              </a:p>
              <a:p>
                <a:pPr lvl="1">
                  <a:buFontTx/>
                  <a:buNone/>
                </a:pPr>
                <a:endParaRPr lang="en-US" altLang="en-US" dirty="0"/>
              </a:p>
              <a:p>
                <a:pPr lvl="1"/>
                <a:r>
                  <a:rPr lang="en-US" altLang="en-US" dirty="0">
                    <a:solidFill>
                      <a:srgbClr val="0070C0"/>
                    </a:solidFill>
                  </a:rPr>
                  <a:t>x </a:t>
                </a:r>
                <a:r>
                  <a:rPr lang="en-US" altLang="en-US" dirty="0">
                    <a:solidFill>
                      <a:srgbClr val="0070C0"/>
                    </a:solidFill>
                    <a:ea typeface="Arial" charset="0"/>
                    <a:cs typeface="Arial" charset="0"/>
                  </a:rPr>
                  <a:t>&lt; y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≡∃</m:t>
                    </m:r>
                  </m:oMath>
                </a14:m>
                <a:r>
                  <a:rPr lang="en-US" altLang="en-US" dirty="0"/>
                  <a:t>z  x + z = 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(z = 0)</a:t>
                </a:r>
                <a:endParaRPr lang="en-US" altLang="en-US" dirty="0"/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890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103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E82DDE-FA06-E74E-A243-3C3E271FB1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29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Other natural concepts we will need: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quotient q and remainder r when divide x by y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INTDIV(x, y, q, r)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≡</m:t>
                    </m:r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 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x = </a:t>
                </a:r>
                <a:r>
                  <a:rPr lang="en-US" altLang="en-US" dirty="0" err="1">
                    <a:ea typeface="Arial" charset="0"/>
                    <a:cs typeface="Arial" charset="0"/>
                    <a:sym typeface="Symbol" charset="2"/>
                  </a:rPr>
                  <a:t>qy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+ 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r &lt; y</a:t>
                </a:r>
                <a:endParaRPr lang="en-US" alt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y divides x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DIV(y, x)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≡ ∃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q INTDIV(x,y,q,0)</a:t>
                </a:r>
                <a:endParaRPr lang="en-US" alt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x is even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EVEN(x)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≡ 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DIV(1+1, x)</a:t>
                </a:r>
                <a:endParaRPr lang="en-US" alt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x is odd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ODD(x)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≡¬</m:t>
                    </m:r>
                  </m:oMath>
                </a14:m>
                <a:r>
                  <a:rPr lang="en-US" altLang="en-US" dirty="0"/>
                  <a:t>EVEN(x) </a:t>
                </a:r>
              </a:p>
            </p:txBody>
          </p:sp>
        </mc:Choice>
        <mc:Fallback xmlns="">
          <p:sp>
            <p:nvSpPr>
              <p:cNvPr id="892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727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22AD9B-7EA5-4B46-8979-8E9BA3EE6E4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49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Other natural concepts we will need:</a:t>
                </a:r>
              </a:p>
              <a:p>
                <a:pPr lvl="1"/>
                <a:r>
                  <a:rPr lang="en-US" altLang="en-US" dirty="0"/>
                  <a:t>x is prime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PRIME(x)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≡</m:t>
                    </m:r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x ≥ (1+1)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∧∀ </m:t>
                    </m:r>
                  </m:oMath>
                </a14:m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y (DIV(y, x)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(y = 1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y = x)) </a:t>
                </a:r>
                <a:endParaRPr lang="en-US" altLang="en-US" sz="2400" dirty="0"/>
              </a:p>
              <a:p>
                <a:pPr lvl="1"/>
                <a:r>
                  <a:rPr lang="en-US" altLang="en-US" dirty="0"/>
                  <a:t>x is a power of 2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POWER</a:t>
                </a:r>
                <a:r>
                  <a:rPr lang="en-US" alt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(x)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≡∀</m:t>
                    </m:r>
                  </m:oMath>
                </a14:m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y (DIV(y, x)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PRIME(y))</a:t>
                </a:r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y = (1+1)</a:t>
                </a:r>
              </a:p>
              <a:p>
                <a:pPr lvl="1"/>
                <a:r>
                  <a:rPr lang="en-US" altLang="en-US" dirty="0"/>
                  <a:t>y = 2</a:t>
                </a:r>
                <a:r>
                  <a:rPr lang="en-US" altLang="en-US" baseline="30000" dirty="0"/>
                  <a:t>k</a:t>
                </a:r>
                <a:r>
                  <a:rPr lang="en-US" altLang="en-US" dirty="0"/>
                  <a:t> and k</a:t>
                </a:r>
                <a:r>
                  <a:rPr lang="en-US" altLang="en-US" baseline="30000" dirty="0"/>
                  <a:t>th</a:t>
                </a:r>
                <a:r>
                  <a:rPr lang="en-US" altLang="en-US" dirty="0"/>
                  <a:t> bit of x is 1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BIT(x,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≡</m:t>
                    </m:r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POWER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(y)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sym typeface="Symbol" charset="2"/>
                      </a:rPr>
                      <m:t>∧∀</m:t>
                    </m:r>
                  </m:oMath>
                </a14:m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q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r (INTDIV(x, y, q, r)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ODD(q))</a:t>
                </a:r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</a:p>
            </p:txBody>
          </p:sp>
        </mc:Choice>
        <mc:Fallback xmlns="">
          <p:sp>
            <p:nvSpPr>
              <p:cNvPr id="894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899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50A369-EFD7-554F-8D33-CC007AD202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3200400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y = 2</a:t>
                </a:r>
                <a:r>
                  <a:rPr lang="en-US" altLang="en-US" baseline="30000" dirty="0"/>
                  <a:t>k</a:t>
                </a:r>
                <a:r>
                  <a:rPr lang="en-US" altLang="en-US" dirty="0"/>
                  <a:t> and k</a:t>
                </a:r>
                <a:r>
                  <a:rPr lang="en-US" altLang="en-US" baseline="30000" dirty="0"/>
                  <a:t>th</a:t>
                </a:r>
                <a:r>
                  <a:rPr lang="en-US" altLang="en-US" dirty="0"/>
                  <a:t> bit of x is 1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BIT(x, y)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≡</m:t>
                    </m:r>
                    <m:r>
                      <a:rPr lang="en-US" alt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POWER</a:t>
                </a:r>
                <a:r>
                  <a:rPr lang="en-US" altLang="en-US" sz="2400" baseline="-25000" dirty="0"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(y)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∧∀</m:t>
                    </m:r>
                  </m:oMath>
                </a14:m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q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r (INTDIV(x, y, q, r)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ODD(q))</a:t>
                </a:r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</a:p>
              <a:p>
                <a:pPr lvl="1" algn="ctr">
                  <a:buFontTx/>
                  <a:buNone/>
                </a:pPr>
                <a:endParaRPr lang="en-US" altLang="en-US" sz="2400" dirty="0">
                  <a:ea typeface="Arial" charset="0"/>
                  <a:cs typeface="Arial" charset="0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y = 			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0000000000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x = 	10101110101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1001001001				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37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3200400"/>
              </a:xfrm>
              <a:blipFill rotWithShape="0">
                <a:blip r:embed="rId3"/>
                <a:stretch>
                  <a:fillRect t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8" name="AutoShape 4"/>
          <p:cNvSpPr>
            <a:spLocks/>
          </p:cNvSpPr>
          <p:nvPr/>
        </p:nvSpPr>
        <p:spPr bwMode="auto">
          <a:xfrm rot="-5400000">
            <a:off x="3200400" y="3505200"/>
            <a:ext cx="457200" cy="198120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9" name="AutoShape 5"/>
          <p:cNvSpPr>
            <a:spLocks/>
          </p:cNvSpPr>
          <p:nvPr/>
        </p:nvSpPr>
        <p:spPr bwMode="auto">
          <a:xfrm rot="-5400000">
            <a:off x="5067300" y="3695700"/>
            <a:ext cx="457200" cy="16002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3200400" y="4724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</a:p>
        </p:txBody>
      </p:sp>
      <p:sp>
        <p:nvSpPr>
          <p:cNvPr id="33801" name="Text Box 7"/>
          <p:cNvSpPr txBox="1">
            <a:spLocks noChangeArrowheads="1"/>
          </p:cNvSpPr>
          <p:nvPr/>
        </p:nvSpPr>
        <p:spPr bwMode="auto">
          <a:xfrm>
            <a:off x="5181600" y="4724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067582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A1045-238C-A24A-B130-4A19162841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90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sentence</a:t>
                </a:r>
                <a:r>
                  <a:rPr lang="en-US" dirty="0"/>
                  <a:t> is a formula with no un-quantified variables</a:t>
                </a:r>
              </a:p>
              <a:p>
                <a:pPr lvl="1">
                  <a:lnSpc>
                    <a:spcPct val="90000"/>
                  </a:lnSpc>
                  <a:defRPr/>
                </a:pPr>
                <a:r>
                  <a:rPr lang="en-US" dirty="0"/>
                  <a:t>every number has a successor: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sym typeface="Symbol" pitchFamily="18" charset="2"/>
                      </a:rPr>
                      <m:t>∀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sym typeface="Symbol" pitchFamily="18" charset="2"/>
                      </a:rPr>
                      <m:t>∃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y y = x + 1 </a:t>
                </a:r>
              </a:p>
              <a:p>
                <a:pPr lvl="1">
                  <a:lnSpc>
                    <a:spcPct val="90000"/>
                  </a:lnSpc>
                  <a:defRPr/>
                </a:pPr>
                <a:r>
                  <a:rPr lang="en-US" dirty="0"/>
                  <a:t>every number has a predecessor: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sym typeface="Symbol" pitchFamily="18" charset="2"/>
                      </a:rPr>
                      <m:t>∀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sym typeface="Symbol" pitchFamily="18" charset="2"/>
                      </a:rPr>
                      <m:t>∃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y x = y + 1</a:t>
                </a:r>
              </a:p>
              <a:p>
                <a:pPr lvl="1">
                  <a:lnSpc>
                    <a:spcPct val="90000"/>
                  </a:lnSpc>
                  <a:defRPr/>
                </a:pPr>
                <a:r>
                  <a:rPr lang="en-US" dirty="0">
                    <a:sym typeface="Symbol" pitchFamily="18" charset="2"/>
                  </a:rPr>
                  <a:t>not a sentence: x + y = 1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dirty="0">
                    <a:sym typeface="Symbol" pitchFamily="18" charset="2"/>
                  </a:rPr>
                  <a:t>“number theory” = set of true sentences </a:t>
                </a:r>
              </a:p>
              <a:p>
                <a:pPr lvl="1">
                  <a:lnSpc>
                    <a:spcPct val="90000"/>
                  </a:lnSpc>
                  <a:defRPr/>
                </a:pPr>
                <a:r>
                  <a:rPr lang="en-US" dirty="0">
                    <a:sym typeface="Symbol" pitchFamily="18" charset="2"/>
                  </a:rPr>
                  <a:t>denoted </a:t>
                </a:r>
                <a:r>
                  <a:rPr lang="en-US" dirty="0" err="1">
                    <a:sym typeface="Symbol" pitchFamily="18" charset="2"/>
                  </a:rPr>
                  <a:t>Th</a:t>
                </a:r>
                <a:r>
                  <a:rPr lang="en-US" dirty="0">
                    <a:sym typeface="Symbol" pitchFamily="18" charset="2"/>
                  </a:rPr>
                  <a:t>(</a:t>
                </a: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itchFamily="18" charset="2"/>
                  </a:rPr>
                  <a:t>N</a:t>
                </a:r>
                <a:r>
                  <a:rPr lang="en-US" dirty="0">
                    <a:sym typeface="Symbol" pitchFamily="18" charset="2"/>
                  </a:rPr>
                  <a:t>) </a:t>
                </a:r>
              </a:p>
            </p:txBody>
          </p:sp>
        </mc:Choice>
        <mc:Fallback xmlns="">
          <p:sp>
            <p:nvSpPr>
              <p:cNvPr id="899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9076" name="AutoShape 4"/>
          <p:cNvSpPr>
            <a:spLocks noChangeArrowheads="1"/>
          </p:cNvSpPr>
          <p:nvPr/>
        </p:nvSpPr>
        <p:spPr bwMode="auto">
          <a:xfrm>
            <a:off x="6705600" y="2438400"/>
            <a:ext cx="1447800" cy="1219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true</a:t>
            </a:r>
          </a:p>
        </p:txBody>
      </p:sp>
      <p:sp>
        <p:nvSpPr>
          <p:cNvPr id="899077" name="AutoShape 5"/>
          <p:cNvSpPr>
            <a:spLocks noChangeArrowheads="1"/>
          </p:cNvSpPr>
          <p:nvPr/>
        </p:nvSpPr>
        <p:spPr bwMode="auto">
          <a:xfrm>
            <a:off x="7010400" y="3810000"/>
            <a:ext cx="1447800" cy="1219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06019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6" grpId="0" animBg="1"/>
      <p:bldP spid="8990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2AF708-8955-554B-96B7-D8843CBA25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Proof system components: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axioms (asserted to be true)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rules of inference (mechanical way to derive theorems from axioms)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axioms for manipulating symbols (e.g.):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charset="0"/>
                            <a:sym typeface="Symbol" charset="2"/>
                          </a:rPr>
                          <m:t>𝜙</m:t>
                        </m:r>
                        <m:r>
                          <a:rPr lang="en-US" altLang="en-US" b="0" i="1" smtClean="0">
                            <a:latin typeface="Cambria Math" charset="0"/>
                            <a:sym typeface="Symbol" charset="2"/>
                          </a:rPr>
                          <m:t>∧</m:t>
                        </m:r>
                        <m:r>
                          <a:rPr lang="en-US" altLang="en-US" b="0" i="1" smtClean="0">
                            <a:latin typeface="Cambria Math" charset="0"/>
                            <a:sym typeface="Symbol" charset="2"/>
                          </a:rPr>
                          <m:t>𝜓</m:t>
                        </m:r>
                      </m:e>
                    </m:d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𝜙</m:t>
                    </m:r>
                  </m:oMath>
                </a14:m>
                <a:endParaRPr lang="en-US" altLang="en-US" b="0" dirty="0"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charset="0"/>
                            <a:sym typeface="Symbol" charset="2"/>
                          </a:rPr>
                          <m:t>∀</m:t>
                        </m:r>
                        <m:r>
                          <a:rPr lang="en-US" altLang="en-US" b="0" i="1" smtClean="0">
                            <a:latin typeface="Cambria Math" charset="0"/>
                            <a:sym typeface="Symbol" charset="2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charset="0"/>
                            <a:sym typeface="Symbol" charset="2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charset="0"/>
                            <a:sym typeface="Symbol" charset="2"/>
                          </a:rPr>
                          <m:t>𝜙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charset="0"/>
                                <a:sym typeface="Symbol" charset="2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𝜙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charset="0"/>
                            <a:sym typeface="Symbol" charset="2"/>
                          </a:rPr>
                          <m:t>1+1+1</m:t>
                        </m:r>
                      </m:e>
                    </m:d>
                  </m:oMath>
                </a14:m>
                <a:endParaRPr lang="en-US" altLang="en-US" b="0" dirty="0"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∀</m:t>
                    </m:r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𝑥</m:t>
                    </m:r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 ∀</m:t>
                    </m:r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𝑦</m:t>
                    </m:r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 ∀</m:t>
                    </m:r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𝑧</m:t>
                    </m:r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 </m:t>
                    </m:r>
                    <m:d>
                      <m:d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latin typeface="Cambria Math" charset="0"/>
                            <a:sym typeface="Symbol" charset="2"/>
                          </a:rPr>
                          <m:t>𝑥</m:t>
                        </m:r>
                        <m:r>
                          <a:rPr lang="en-US" altLang="en-US" b="0" i="1" dirty="0" smtClean="0">
                            <a:latin typeface="Cambria Math" charset="0"/>
                            <a:sym typeface="Symbol" charset="2"/>
                          </a:rPr>
                          <m:t>=</m:t>
                        </m:r>
                        <m:r>
                          <a:rPr lang="en-US" altLang="en-US" b="0" i="1" dirty="0" smtClean="0">
                            <a:latin typeface="Cambria Math" charset="0"/>
                            <a:sym typeface="Symbol" charset="2"/>
                          </a:rPr>
                          <m:t>𝑦</m:t>
                        </m:r>
                        <m:r>
                          <a:rPr lang="en-US" altLang="en-US" b="0" i="1" dirty="0" smtClean="0">
                            <a:latin typeface="Cambria Math" charset="0"/>
                            <a:sym typeface="Symbol" charset="2"/>
                          </a:rPr>
                          <m:t>∧</m:t>
                        </m:r>
                        <m:r>
                          <a:rPr lang="en-US" altLang="en-US" b="0" i="1" dirty="0" smtClean="0">
                            <a:latin typeface="Cambria Math" charset="0"/>
                            <a:sym typeface="Symbol" charset="2"/>
                          </a:rPr>
                          <m:t>𝑦</m:t>
                        </m:r>
                        <m:r>
                          <a:rPr lang="en-US" altLang="en-US" b="0" i="1" dirty="0" smtClean="0">
                            <a:latin typeface="Cambria Math" charset="0"/>
                            <a:sym typeface="Symbol" charset="2"/>
                          </a:rPr>
                          <m:t>=</m:t>
                        </m:r>
                        <m:r>
                          <a:rPr lang="en-US" altLang="en-US" b="0" i="1" dirty="0" smtClean="0">
                            <a:latin typeface="Cambria Math" charset="0"/>
                            <a:sym typeface="Symbol" charset="2"/>
                          </a:rPr>
                          <m:t>𝑧</m:t>
                        </m:r>
                        <m:r>
                          <a:rPr lang="en-US" altLang="en-US" b="0" i="1" dirty="0" smtClean="0">
                            <a:latin typeface="Cambria Math" charset="0"/>
                            <a:sym typeface="Symbol" charset="2"/>
                          </a:rPr>
                          <m:t>  ⇒  </m:t>
                        </m:r>
                        <m:r>
                          <a:rPr lang="en-US" altLang="en-US" b="0" i="1" dirty="0" smtClean="0">
                            <a:latin typeface="Cambria Math" charset="0"/>
                            <a:sym typeface="Symbol" charset="2"/>
                          </a:rPr>
                          <m:t>𝑥</m:t>
                        </m:r>
                        <m:r>
                          <a:rPr lang="en-US" altLang="en-US" b="0" i="1" dirty="0" smtClean="0">
                            <a:latin typeface="Cambria Math" charset="0"/>
                            <a:sym typeface="Symbol" charset="2"/>
                          </a:rPr>
                          <m:t>=</m:t>
                        </m:r>
                        <m:r>
                          <a:rPr lang="en-US" altLang="en-US" b="0" i="1" dirty="0" smtClean="0">
                            <a:latin typeface="Cambria Math" charset="0"/>
                            <a:sym typeface="Symbol" charset="2"/>
                          </a:rPr>
                          <m:t>𝑧</m:t>
                        </m:r>
                      </m:e>
                    </m:d>
                  </m:oMath>
                </a14:m>
                <a:endParaRPr lang="en-US" altLang="en-US" b="0" dirty="0"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others…</a:t>
                </a:r>
              </a:p>
            </p:txBody>
          </p:sp>
        </mc:Choice>
        <mc:Fallback xmlns="">
          <p:sp>
            <p:nvSpPr>
              <p:cNvPr id="901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990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56B254-E1A6-6446-9EE5-458EB518B6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Peano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3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Peano Arithmetic: proof system for number theory. Axioms:</a:t>
                </a:r>
              </a:p>
              <a:p>
                <a:pPr lvl="1"/>
                <a:r>
                  <a:rPr lang="en-US" altLang="en-US" dirty="0"/>
                  <a:t>0 is not a successor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(0 = x + 1)</a:t>
                </a:r>
              </a:p>
              <a:p>
                <a:pPr lvl="1"/>
                <a:r>
                  <a:rPr lang="en-US" altLang="en-US" dirty="0"/>
                  <a:t>the successor function is one-to-one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y (x+1 = y+1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</a:t>
                </a:r>
                <a:r>
                  <a:rPr lang="en-US" altLang="en-US" dirty="0">
                    <a:sym typeface="Symbol" charset="2"/>
                  </a:rPr>
                  <a:t>x = y</a:t>
                </a:r>
                <a:r>
                  <a:rPr lang="en-US" altLang="en-US" sz="2400" dirty="0">
                    <a:sym typeface="Symbol" charset="2"/>
                  </a:rPr>
                  <a:t>)</a:t>
                </a:r>
                <a:endParaRPr lang="en-US" altLang="en-US" dirty="0">
                  <a:sym typeface="Symbol" charset="2"/>
                </a:endParaRPr>
              </a:p>
              <a:p>
                <a:pPr lvl="1"/>
                <a:r>
                  <a:rPr lang="en-US" altLang="en-US" dirty="0"/>
                  <a:t>0 is an identity for +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x + 0 = x</a:t>
                </a:r>
              </a:p>
            </p:txBody>
          </p:sp>
        </mc:Choice>
        <mc:Fallback xmlns="">
          <p:sp>
            <p:nvSpPr>
              <p:cNvPr id="903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983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74DE19-1D14-3448-8587-79528604A51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Peano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5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/>
                  <a:t>+ is associative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y  x + (y + 1) = (x + y) + 1   </a:t>
                </a:r>
              </a:p>
              <a:p>
                <a:pPr lvl="1"/>
                <a:r>
                  <a:rPr lang="en-US" altLang="en-US" dirty="0"/>
                  <a:t>multiplying by zero gives 0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x*0 = 0</a:t>
                </a:r>
              </a:p>
              <a:p>
                <a:pPr lvl="1"/>
                <a:r>
                  <a:rPr lang="en-US" altLang="en-US" dirty="0"/>
                  <a:t>* distributes over +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y  x * (y + 1) = (x * y) + x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/>
                  <a:t>induction axiom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𝜙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(0)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∧∀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𝜙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(x)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𝜙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(x+1)))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𝜙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(x)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905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B08BD5-BC13-A34C-842E-222C45AB5E9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48133" name="Oval 3"/>
          <p:cNvSpPr>
            <a:spLocks noChangeArrowheads="1"/>
          </p:cNvSpPr>
          <p:nvPr/>
        </p:nvSpPr>
        <p:spPr bwMode="auto">
          <a:xfrm>
            <a:off x="2286000" y="30480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4" name="Oval 4"/>
          <p:cNvSpPr>
            <a:spLocks noChangeArrowheads="1"/>
          </p:cNvSpPr>
          <p:nvPr/>
        </p:nvSpPr>
        <p:spPr bwMode="auto">
          <a:xfrm>
            <a:off x="2286000" y="34290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5" name="Oval 5"/>
          <p:cNvSpPr>
            <a:spLocks noChangeArrowheads="1"/>
          </p:cNvSpPr>
          <p:nvPr/>
        </p:nvSpPr>
        <p:spPr bwMode="auto">
          <a:xfrm>
            <a:off x="2286000" y="35814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457200" y="30480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48137" name="AutoShape 7"/>
          <p:cNvCxnSpPr>
            <a:cxnSpLocks noChangeShapeType="1"/>
            <a:endCxn id="48135" idx="0"/>
          </p:cNvCxnSpPr>
          <p:nvPr/>
        </p:nvCxnSpPr>
        <p:spPr bwMode="auto">
          <a:xfrm>
            <a:off x="2209800" y="34290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381000" y="42068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48139" name="AutoShape 9"/>
          <p:cNvCxnSpPr>
            <a:cxnSpLocks noChangeShapeType="1"/>
            <a:stCxn id="48138" idx="3"/>
            <a:endCxn id="48134" idx="5"/>
          </p:cNvCxnSpPr>
          <p:nvPr/>
        </p:nvCxnSpPr>
        <p:spPr bwMode="auto">
          <a:xfrm flipV="1">
            <a:off x="2514600" y="42100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0" name="Text Box 10"/>
          <p:cNvSpPr txBox="1">
            <a:spLocks noChangeArrowheads="1"/>
          </p:cNvSpPr>
          <p:nvPr/>
        </p:nvSpPr>
        <p:spPr bwMode="auto">
          <a:xfrm>
            <a:off x="6172200" y="2743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all languages</a:t>
            </a:r>
          </a:p>
        </p:txBody>
      </p:sp>
      <p:cxnSp>
        <p:nvCxnSpPr>
          <p:cNvPr id="48141" name="AutoShape 11"/>
          <p:cNvCxnSpPr>
            <a:cxnSpLocks noChangeShapeType="1"/>
            <a:stCxn id="48140" idx="2"/>
            <a:endCxn id="48133" idx="6"/>
          </p:cNvCxnSpPr>
          <p:nvPr/>
        </p:nvCxnSpPr>
        <p:spPr bwMode="auto">
          <a:xfrm rot="5400000">
            <a:off x="6667500" y="33147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2" name="Oval 12"/>
          <p:cNvSpPr>
            <a:spLocks noChangeArrowheads="1"/>
          </p:cNvSpPr>
          <p:nvPr/>
        </p:nvSpPr>
        <p:spPr bwMode="auto">
          <a:xfrm rot="309908">
            <a:off x="2286000" y="32766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3" name="Text Box 13"/>
          <p:cNvSpPr txBox="1">
            <a:spLocks noChangeArrowheads="1"/>
          </p:cNvSpPr>
          <p:nvPr/>
        </p:nvSpPr>
        <p:spPr bwMode="auto">
          <a:xfrm>
            <a:off x="2133600" y="2514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</a:t>
            </a:r>
          </a:p>
        </p:txBody>
      </p:sp>
      <p:sp>
        <p:nvSpPr>
          <p:cNvPr id="48144" name="Text Box 14"/>
          <p:cNvSpPr txBox="1">
            <a:spLocks noChangeArrowheads="1"/>
          </p:cNvSpPr>
          <p:nvPr/>
        </p:nvSpPr>
        <p:spPr bwMode="auto">
          <a:xfrm>
            <a:off x="6172200" y="4191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</a:t>
            </a:r>
          </a:p>
        </p:txBody>
      </p:sp>
      <p:cxnSp>
        <p:nvCxnSpPr>
          <p:cNvPr id="48145" name="AutoShape 15"/>
          <p:cNvCxnSpPr>
            <a:cxnSpLocks noChangeShapeType="1"/>
            <a:stCxn id="48143" idx="2"/>
          </p:cNvCxnSpPr>
          <p:nvPr/>
        </p:nvCxnSpPr>
        <p:spPr bwMode="auto">
          <a:xfrm rot="16200000" flipH="1">
            <a:off x="3385344" y="2786856"/>
            <a:ext cx="536575" cy="906463"/>
          </a:xfrm>
          <a:prstGeom prst="curvedConnector3">
            <a:avLst>
              <a:gd name="adj1" fmla="val 35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AutoShape 16"/>
          <p:cNvCxnSpPr>
            <a:cxnSpLocks noChangeShapeType="1"/>
            <a:stCxn id="48144" idx="0"/>
            <a:endCxn id="48142" idx="6"/>
          </p:cNvCxnSpPr>
          <p:nvPr/>
        </p:nvCxnSpPr>
        <p:spPr bwMode="auto">
          <a:xfrm rot="5400000" flipH="1">
            <a:off x="6287294" y="3239294"/>
            <a:ext cx="87312" cy="1816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7" name="Text Box 17"/>
          <p:cNvSpPr txBox="1">
            <a:spLocks noChangeArrowheads="1"/>
          </p:cNvSpPr>
          <p:nvPr/>
        </p:nvSpPr>
        <p:spPr bwMode="auto">
          <a:xfrm>
            <a:off x="228600" y="2209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48148" name="Oval 18"/>
          <p:cNvSpPr>
            <a:spLocks noChangeArrowheads="1"/>
          </p:cNvSpPr>
          <p:nvPr/>
        </p:nvSpPr>
        <p:spPr bwMode="auto">
          <a:xfrm>
            <a:off x="31242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9" name="Oval 19"/>
          <p:cNvSpPr>
            <a:spLocks noChangeArrowheads="1"/>
          </p:cNvSpPr>
          <p:nvPr/>
        </p:nvSpPr>
        <p:spPr bwMode="auto">
          <a:xfrm>
            <a:off x="36576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0" name="Oval 20"/>
          <p:cNvSpPr>
            <a:spLocks noChangeArrowheads="1"/>
          </p:cNvSpPr>
          <p:nvPr/>
        </p:nvSpPr>
        <p:spPr bwMode="auto">
          <a:xfrm>
            <a:off x="64770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1" name="Text Box 21"/>
          <p:cNvSpPr txBox="1">
            <a:spLocks noChangeArrowheads="1"/>
          </p:cNvSpPr>
          <p:nvPr/>
        </p:nvSpPr>
        <p:spPr bwMode="auto">
          <a:xfrm>
            <a:off x="2971800" y="5029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c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48152" name="Text Box 22"/>
          <p:cNvSpPr txBox="1">
            <a:spLocks noChangeArrowheads="1"/>
          </p:cNvSpPr>
          <p:nvPr/>
        </p:nvSpPr>
        <p:spPr bwMode="auto">
          <a:xfrm>
            <a:off x="6324600" y="2133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some language</a:t>
            </a:r>
          </a:p>
        </p:txBody>
      </p:sp>
      <p:cxnSp>
        <p:nvCxnSpPr>
          <p:cNvPr id="48153" name="AutoShape 23"/>
          <p:cNvCxnSpPr>
            <a:cxnSpLocks noChangeShapeType="1"/>
            <a:stCxn id="48147" idx="2"/>
            <a:endCxn id="48148" idx="1"/>
          </p:cNvCxnSpPr>
          <p:nvPr/>
        </p:nvCxnSpPr>
        <p:spPr bwMode="auto">
          <a:xfrm rot="16200000" flipH="1">
            <a:off x="1885950" y="2343150"/>
            <a:ext cx="925513" cy="15732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4" name="AutoShape 24"/>
          <p:cNvCxnSpPr>
            <a:cxnSpLocks noChangeShapeType="1"/>
            <a:stCxn id="48151" idx="0"/>
            <a:endCxn id="48149" idx="7"/>
          </p:cNvCxnSpPr>
          <p:nvPr/>
        </p:nvCxnSpPr>
        <p:spPr bwMode="auto">
          <a:xfrm rot="5400000" flipH="1">
            <a:off x="3600450" y="4324351"/>
            <a:ext cx="827087" cy="5826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5" name="AutoShape 25"/>
          <p:cNvCxnSpPr>
            <a:cxnSpLocks noChangeShapeType="1"/>
            <a:stCxn id="48152" idx="2"/>
            <a:endCxn id="48150" idx="5"/>
          </p:cNvCxnSpPr>
          <p:nvPr/>
        </p:nvCxnSpPr>
        <p:spPr bwMode="auto">
          <a:xfrm rot="5400000">
            <a:off x="6496050" y="2636838"/>
            <a:ext cx="1208088" cy="1116012"/>
          </a:xfrm>
          <a:prstGeom prst="curvedConnector3">
            <a:avLst>
              <a:gd name="adj1" fmla="val 1198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6" name="Text Box 26"/>
          <p:cNvSpPr txBox="1">
            <a:spLocks noChangeArrowheads="1"/>
          </p:cNvSpPr>
          <p:nvPr/>
        </p:nvSpPr>
        <p:spPr bwMode="auto">
          <a:xfrm>
            <a:off x="5562600" y="5105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HALT</a:t>
            </a:r>
          </a:p>
        </p:txBody>
      </p:sp>
      <p:sp>
        <p:nvSpPr>
          <p:cNvPr id="48157" name="Oval 27"/>
          <p:cNvSpPr>
            <a:spLocks noChangeArrowheads="1"/>
          </p:cNvSpPr>
          <p:nvPr/>
        </p:nvSpPr>
        <p:spPr bwMode="auto">
          <a:xfrm>
            <a:off x="4648200" y="4419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58" name="AutoShape 28"/>
          <p:cNvCxnSpPr>
            <a:cxnSpLocks noChangeShapeType="1"/>
            <a:stCxn id="48156" idx="0"/>
            <a:endCxn id="48157" idx="6"/>
          </p:cNvCxnSpPr>
          <p:nvPr/>
        </p:nvCxnSpPr>
        <p:spPr bwMode="auto">
          <a:xfrm rot="5400000" flipH="1">
            <a:off x="5105400" y="4076700"/>
            <a:ext cx="647700" cy="1409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9" name="Oval 29"/>
          <p:cNvSpPr>
            <a:spLocks noChangeArrowheads="1"/>
          </p:cNvSpPr>
          <p:nvPr/>
        </p:nvSpPr>
        <p:spPr bwMode="auto">
          <a:xfrm rot="21290092" flipV="1">
            <a:off x="2286000" y="31242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0" name="Text Box 30"/>
          <p:cNvSpPr txBox="1">
            <a:spLocks noChangeArrowheads="1"/>
          </p:cNvSpPr>
          <p:nvPr/>
        </p:nvSpPr>
        <p:spPr bwMode="auto">
          <a:xfrm>
            <a:off x="3352800" y="2286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co-RE</a:t>
            </a:r>
          </a:p>
        </p:txBody>
      </p:sp>
      <p:cxnSp>
        <p:nvCxnSpPr>
          <p:cNvPr id="48161" name="AutoShape 31"/>
          <p:cNvCxnSpPr>
            <a:cxnSpLocks noChangeShapeType="1"/>
            <a:stCxn id="48160" idx="2"/>
            <a:endCxn id="48159" idx="5"/>
          </p:cNvCxnSpPr>
          <p:nvPr/>
        </p:nvCxnSpPr>
        <p:spPr bwMode="auto">
          <a:xfrm rot="16200000" flipH="1">
            <a:off x="4428331" y="2734469"/>
            <a:ext cx="465138" cy="482600"/>
          </a:xfrm>
          <a:prstGeom prst="curvedConnector3">
            <a:avLst>
              <a:gd name="adj1" fmla="val 2594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62" name="Text Box 32"/>
          <p:cNvSpPr txBox="1">
            <a:spLocks noChangeArrowheads="1"/>
          </p:cNvSpPr>
          <p:nvPr/>
        </p:nvSpPr>
        <p:spPr bwMode="auto">
          <a:xfrm>
            <a:off x="2819400" y="1905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co-HALT</a:t>
            </a:r>
          </a:p>
        </p:txBody>
      </p:sp>
      <p:sp>
        <p:nvSpPr>
          <p:cNvPr id="48163" name="Oval 33"/>
          <p:cNvSpPr>
            <a:spLocks noChangeArrowheads="1"/>
          </p:cNvSpPr>
          <p:nvPr/>
        </p:nvSpPr>
        <p:spPr bwMode="auto">
          <a:xfrm>
            <a:off x="4572000" y="3276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64" name="AutoShape 34"/>
          <p:cNvCxnSpPr>
            <a:cxnSpLocks noChangeShapeType="1"/>
            <a:stCxn id="48162" idx="2"/>
            <a:endCxn id="48163" idx="1"/>
          </p:cNvCxnSpPr>
          <p:nvPr/>
        </p:nvCxnSpPr>
        <p:spPr bwMode="auto">
          <a:xfrm rot="16200000" flipH="1">
            <a:off x="3695700" y="2400300"/>
            <a:ext cx="925513" cy="8493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2243" name="Oval 35"/>
          <p:cNvSpPr>
            <a:spLocks noChangeArrowheads="1"/>
          </p:cNvSpPr>
          <p:nvPr/>
        </p:nvSpPr>
        <p:spPr bwMode="auto">
          <a:xfrm>
            <a:off x="51054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2244" name="Text Box 36"/>
          <p:cNvSpPr txBox="1">
            <a:spLocks noChangeArrowheads="1"/>
          </p:cNvSpPr>
          <p:nvPr/>
        </p:nvSpPr>
        <p:spPr bwMode="auto">
          <a:xfrm>
            <a:off x="7620000" y="441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PCP</a:t>
            </a:r>
          </a:p>
        </p:txBody>
      </p:sp>
      <p:cxnSp>
        <p:nvCxnSpPr>
          <p:cNvPr id="862245" name="AutoShape 37"/>
          <p:cNvCxnSpPr>
            <a:cxnSpLocks noChangeShapeType="1"/>
            <a:stCxn id="862244" idx="1"/>
            <a:endCxn id="862243" idx="5"/>
          </p:cNvCxnSpPr>
          <p:nvPr/>
        </p:nvCxnSpPr>
        <p:spPr bwMode="auto">
          <a:xfrm rot="10800000">
            <a:off x="5170488" y="4256088"/>
            <a:ext cx="2449512" cy="3921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2246" name="Oval 38"/>
          <p:cNvSpPr>
            <a:spLocks noChangeArrowheads="1"/>
          </p:cNvSpPr>
          <p:nvPr/>
        </p:nvSpPr>
        <p:spPr bwMode="auto">
          <a:xfrm>
            <a:off x="57150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2247" name="Text Box 39"/>
          <p:cNvSpPr txBox="1">
            <a:spLocks noChangeArrowheads="1"/>
          </p:cNvSpPr>
          <p:nvPr/>
        </p:nvSpPr>
        <p:spPr bwMode="auto">
          <a:xfrm>
            <a:off x="4876800" y="2362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EQ</a:t>
            </a:r>
            <a:r>
              <a:rPr lang="en-US" altLang="en-US" sz="2400" baseline="-25000">
                <a:solidFill>
                  <a:schemeClr val="accent2"/>
                </a:solidFill>
              </a:rPr>
              <a:t>TM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cxnSp>
        <p:nvCxnSpPr>
          <p:cNvPr id="862248" name="AutoShape 40"/>
          <p:cNvCxnSpPr>
            <a:cxnSpLocks noChangeShapeType="1"/>
            <a:stCxn id="862247" idx="2"/>
            <a:endCxn id="862246" idx="1"/>
          </p:cNvCxnSpPr>
          <p:nvPr/>
        </p:nvCxnSpPr>
        <p:spPr bwMode="auto">
          <a:xfrm rot="5400000">
            <a:off x="5295900" y="3249613"/>
            <a:ext cx="925513" cy="65087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844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43" grpId="0" animBg="1"/>
      <p:bldP spid="862244" grpId="0"/>
      <p:bldP spid="862246" grpId="0" animBg="1"/>
      <p:bldP spid="8622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FFEF2D-484E-F241-9C76-8CDF03415B1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Peano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rules of inference:</a:t>
                </a:r>
              </a:p>
              <a:p>
                <a:pPr lvl="1"/>
                <a:endParaRPr lang="en-US" altLang="en-US" dirty="0"/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𝜙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		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𝜙</m:t>
                    </m:r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𝜓</m:t>
                    </m:r>
                  </m:oMath>
                </a14:m>
                <a:endParaRPr lang="en-US" altLang="en-US" dirty="0"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𝜓</m:t>
                      </m:r>
                    </m:oMath>
                  </m:oMathPara>
                </a14:m>
                <a:endParaRPr lang="en-US" altLang="en-US" dirty="0"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:endParaRPr lang="en-US" altLang="en-US" dirty="0"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𝜙</m:t>
                      </m:r>
                    </m:oMath>
                  </m:oMathPara>
                </a14:m>
                <a:endParaRPr lang="en-US" altLang="en-US" dirty="0"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charset="0"/>
                          <a:sym typeface="Symbol" charset="2"/>
                        </a:rPr>
                        <m:t>  ∀</m:t>
                      </m:r>
                      <m:r>
                        <a:rPr lang="en-US" altLang="en-US" b="0" i="1" dirty="0" smtClean="0">
                          <a:latin typeface="Cambria Math" charset="0"/>
                          <a:sym typeface="Symbol" charset="2"/>
                        </a:rPr>
                        <m:t>𝑥</m:t>
                      </m:r>
                      <m:r>
                        <a:rPr lang="en-US" altLang="en-US" b="0" i="1" dirty="0" smtClean="0">
                          <a:latin typeface="Cambria Math" charset="0"/>
                          <a:sym typeface="Symbol" charset="2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 charset="0"/>
                          <a:sym typeface="Symbol" charset="2"/>
                        </a:rPr>
                        <m:t>𝜙</m:t>
                      </m:r>
                    </m:oMath>
                  </m:oMathPara>
                </a14:m>
                <a:endParaRPr lang="en-US" altLang="en-US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440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8" name="Line 4"/>
          <p:cNvSpPr>
            <a:spLocks noChangeShapeType="1"/>
          </p:cNvSpPr>
          <p:nvPr/>
        </p:nvSpPr>
        <p:spPr bwMode="auto">
          <a:xfrm>
            <a:off x="3048000" y="3200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5"/>
          <p:cNvSpPr>
            <a:spLocks noChangeShapeType="1"/>
          </p:cNvSpPr>
          <p:nvPr/>
        </p:nvSpPr>
        <p:spPr bwMode="auto">
          <a:xfrm>
            <a:off x="3657600" y="4572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7270" name="Text Box 6"/>
          <p:cNvSpPr txBox="1">
            <a:spLocks noChangeArrowheads="1"/>
          </p:cNvSpPr>
          <p:nvPr/>
        </p:nvSpPr>
        <p:spPr bwMode="auto">
          <a:xfrm>
            <a:off x="685800" y="2895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modus ponens</a:t>
            </a:r>
          </a:p>
        </p:txBody>
      </p:sp>
      <p:sp>
        <p:nvSpPr>
          <p:cNvPr id="907271" name="Text Box 7"/>
          <p:cNvSpPr txBox="1">
            <a:spLocks noChangeArrowheads="1"/>
          </p:cNvSpPr>
          <p:nvPr/>
        </p:nvSpPr>
        <p:spPr bwMode="auto">
          <a:xfrm>
            <a:off x="609600" y="4495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24718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70" grpId="0"/>
      <p:bldP spid="9072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93D768-5A72-A34D-B74A-4F3F4706ED5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9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proof</a:t>
                </a:r>
                <a:r>
                  <a:rPr lang="en-US" altLang="en-US" dirty="0"/>
                  <a:t> is a sequence of formulas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charset="0"/>
                              <a:sym typeface="Symbol" charset="2"/>
                            </a:rPr>
                            <m:t>𝜙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charset="0"/>
                              <a:sym typeface="Symbol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, 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charset="0"/>
                              <a:sym typeface="Symbol" charset="2"/>
                            </a:rPr>
                            <m:t>𝜙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charset="0"/>
                              <a:sym typeface="Symbol" charset="2"/>
                            </a:rPr>
                            <m:t>2</m:t>
                          </m:r>
                        </m:sub>
                      </m:sSub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,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charset="0"/>
                              <a:sym typeface="Symbol" charset="2"/>
                            </a:rPr>
                            <m:t>𝜙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charset="0"/>
                              <a:sym typeface="Symbol" charset="2"/>
                            </a:rPr>
                            <m:t>3</m:t>
                          </m:r>
                        </m:sub>
                      </m:sSub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,…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charset="0"/>
                              <a:sym typeface="Symbol" charset="2"/>
                            </a:rPr>
                            <m:t>𝜙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charset="0"/>
                              <a:sym typeface="Symbol" charset="2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ym typeface="Symbol" charset="2"/>
                </a:endParaRPr>
              </a:p>
              <a:p>
                <a:pPr algn="ctr"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	such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sym typeface="Symbol" charset="2"/>
                          </a:rPr>
                          <m:t>𝜙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sym typeface="Symbol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charset="2"/>
                  </a:rPr>
                  <a:t> is either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an axiom, or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follows from formulas earlier in list from rules of inference</a:t>
                </a:r>
              </a:p>
              <a:p>
                <a:r>
                  <a:rPr lang="en-US" altLang="en-US" dirty="0">
                    <a:sym typeface="Symbol" charset="2"/>
                  </a:rPr>
                  <a:t>A sentence is a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theorem</a:t>
                </a:r>
                <a:r>
                  <a:rPr lang="en-US" altLang="en-US" dirty="0">
                    <a:sym typeface="Symbol" charset="2"/>
                  </a:rPr>
                  <a:t> of the proof system if it has a proof</a:t>
                </a:r>
              </a:p>
            </p:txBody>
          </p:sp>
        </mc:Choice>
        <mc:Fallback xmlns="">
          <p:sp>
            <p:nvSpPr>
              <p:cNvPr id="909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015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2157B3-1F13-EE49-8C84-5056B5FF9B2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systems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altLang="en-US"/>
              <a:t>A proof system is </a:t>
            </a:r>
            <a:r>
              <a:rPr lang="en-US" altLang="en-US">
                <a:solidFill>
                  <a:srgbClr val="FF0000"/>
                </a:solidFill>
              </a:rPr>
              <a:t>sound </a:t>
            </a:r>
            <a:r>
              <a:rPr lang="en-US" altLang="en-US"/>
              <a:t>if all theorems in that proof system are true </a:t>
            </a:r>
            <a:r>
              <a:rPr lang="en-US" altLang="en-US" sz="2800"/>
              <a:t>(better have this)</a:t>
            </a:r>
          </a:p>
          <a:p>
            <a:r>
              <a:rPr lang="en-US" altLang="en-US"/>
              <a:t>Peano Arithmetic (PA) is sound.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11364" name="Rectangle 4"/>
          <p:cNvSpPr>
            <a:spLocks noChangeArrowheads="1"/>
          </p:cNvSpPr>
          <p:nvPr/>
        </p:nvSpPr>
        <p:spPr bwMode="auto">
          <a:xfrm>
            <a:off x="1752600" y="3429000"/>
            <a:ext cx="2819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11365" name="Rectangle 5"/>
          <p:cNvSpPr>
            <a:spLocks noChangeArrowheads="1"/>
          </p:cNvSpPr>
          <p:nvPr/>
        </p:nvSpPr>
        <p:spPr bwMode="auto">
          <a:xfrm>
            <a:off x="4572000" y="3429000"/>
            <a:ext cx="2819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11366" name="Text Box 6"/>
          <p:cNvSpPr txBox="1">
            <a:spLocks noChangeArrowheads="1"/>
          </p:cNvSpPr>
          <p:nvPr/>
        </p:nvSpPr>
        <p:spPr bwMode="auto">
          <a:xfrm>
            <a:off x="1905000" y="35814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/>
              <a:t>true sentences = Th(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2400"/>
              <a:t>)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911367" name="Text Box 7"/>
          <p:cNvSpPr txBox="1">
            <a:spLocks noChangeArrowheads="1"/>
          </p:cNvSpPr>
          <p:nvPr/>
        </p:nvSpPr>
        <p:spPr bwMode="auto">
          <a:xfrm>
            <a:off x="4724400" y="35814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/>
              <a:t>false sentences = co-Th(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2400"/>
              <a:t>)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911368" name="Rectangle 8"/>
          <p:cNvSpPr>
            <a:spLocks noChangeArrowheads="1"/>
          </p:cNvSpPr>
          <p:nvPr/>
        </p:nvSpPr>
        <p:spPr bwMode="auto">
          <a:xfrm>
            <a:off x="2362200" y="4495800"/>
            <a:ext cx="1676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theorems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PA</a:t>
            </a:r>
          </a:p>
        </p:txBody>
      </p:sp>
    </p:spTree>
    <p:extLst>
      <p:ext uri="{BB962C8B-B14F-4D97-AF65-F5344CB8AC3E}">
        <p14:creationId xmlns:p14="http://schemas.microsoft.com/office/powerpoint/2010/main" val="1717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64" grpId="0" animBg="1"/>
      <p:bldP spid="911365" grpId="0" animBg="1"/>
      <p:bldP spid="911366" grpId="0"/>
      <p:bldP spid="911367" grpId="0"/>
      <p:bldP spid="9113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BE92D2-3F30-914C-B871-7C3C9D548BD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systems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proof system is </a:t>
            </a:r>
            <a:r>
              <a:rPr lang="en-US" altLang="en-US">
                <a:solidFill>
                  <a:srgbClr val="FF0000"/>
                </a:solidFill>
              </a:rPr>
              <a:t>complete </a:t>
            </a:r>
            <a:r>
              <a:rPr lang="en-US" altLang="en-US"/>
              <a:t>if all true sentences are theorems in that proof system </a:t>
            </a:r>
          </a:p>
          <a:p>
            <a:r>
              <a:rPr lang="en-US" altLang="en-US"/>
              <a:t>hope to have this (recall Hilbert’s program) </a:t>
            </a:r>
          </a:p>
        </p:txBody>
      </p:sp>
      <p:sp>
        <p:nvSpPr>
          <p:cNvPr id="913412" name="Rectangle 4"/>
          <p:cNvSpPr>
            <a:spLocks noChangeArrowheads="1"/>
          </p:cNvSpPr>
          <p:nvPr/>
        </p:nvSpPr>
        <p:spPr bwMode="auto">
          <a:xfrm>
            <a:off x="1752600" y="3733800"/>
            <a:ext cx="2819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13413" name="Rectangle 5"/>
          <p:cNvSpPr>
            <a:spLocks noChangeArrowheads="1"/>
          </p:cNvSpPr>
          <p:nvPr/>
        </p:nvSpPr>
        <p:spPr bwMode="auto">
          <a:xfrm>
            <a:off x="4572000" y="3733800"/>
            <a:ext cx="2819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13414" name="Text Box 6"/>
          <p:cNvSpPr txBox="1">
            <a:spLocks noChangeArrowheads="1"/>
          </p:cNvSpPr>
          <p:nvPr/>
        </p:nvSpPr>
        <p:spPr bwMode="auto">
          <a:xfrm>
            <a:off x="1905000" y="38862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/>
              <a:t>true sentences = Th(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2400"/>
              <a:t>)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913415" name="Text Box 7"/>
          <p:cNvSpPr txBox="1">
            <a:spLocks noChangeArrowheads="1"/>
          </p:cNvSpPr>
          <p:nvPr/>
        </p:nvSpPr>
        <p:spPr bwMode="auto">
          <a:xfrm>
            <a:off x="4724400" y="38862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/>
              <a:t>false sentences = co-Th(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2400"/>
              <a:t>)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50186" name="Text Box 8"/>
          <p:cNvSpPr txBox="1">
            <a:spLocks noChangeArrowheads="1"/>
          </p:cNvSpPr>
          <p:nvPr/>
        </p:nvSpPr>
        <p:spPr bwMode="auto">
          <a:xfrm>
            <a:off x="3413125" y="4303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13417" name="Text Box 9"/>
          <p:cNvSpPr txBox="1">
            <a:spLocks noChangeArrowheads="1"/>
          </p:cNvSpPr>
          <p:nvPr/>
        </p:nvSpPr>
        <p:spPr bwMode="auto">
          <a:xfrm>
            <a:off x="1981200" y="4800600"/>
            <a:ext cx="243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/>
              <a:t>theorems of a complete proof system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42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2" grpId="0" animBg="1"/>
      <p:bldP spid="913413" grpId="0" animBg="1"/>
      <p:bldP spid="913414" grpId="0"/>
      <p:bldP spid="913415" grpId="0"/>
      <p:bldP spid="9134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DC5F01-0A0A-C947-AF89-DE73F4FD7B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Incompleteness Theorem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b="1" u="sng"/>
              <a:t>Theorem</a:t>
            </a:r>
            <a:r>
              <a:rPr lang="en-US"/>
              <a:t>: Peano Arithmetic is not complete.</a:t>
            </a:r>
          </a:p>
          <a:p>
            <a:pPr>
              <a:buFontTx/>
              <a:buNone/>
              <a:defRPr/>
            </a:pPr>
            <a:endParaRPr lang="en-US"/>
          </a:p>
          <a:p>
            <a:pPr algn="ctr">
              <a:buFontTx/>
              <a:buNone/>
              <a:defRPr/>
            </a:pPr>
            <a:r>
              <a:rPr lang="en-US"/>
              <a:t>(same holds for </a:t>
            </a:r>
            <a:r>
              <a:rPr lang="en-US">
                <a:solidFill>
                  <a:srgbClr val="FF0000"/>
                </a:solidFill>
              </a:rPr>
              <a:t>any</a:t>
            </a:r>
            <a:r>
              <a:rPr lang="en-US"/>
              <a:t> reasonable proof system for number theory)</a:t>
            </a:r>
          </a:p>
          <a:p>
            <a:pPr>
              <a:buFontTx/>
              <a:buNone/>
              <a:defRPr/>
            </a:pPr>
            <a:endParaRPr lang="en-US"/>
          </a:p>
          <a:p>
            <a:pPr>
              <a:buFontTx/>
              <a:buNone/>
              <a:defRPr/>
            </a:pPr>
            <a:r>
              <a:rPr lang="en-US"/>
              <a:t>Proof outline:</a:t>
            </a:r>
          </a:p>
          <a:p>
            <a:pPr lvl="1">
              <a:defRPr/>
            </a:pPr>
            <a:r>
              <a:rPr lang="en-US"/>
              <a:t>the set of theorems of PA is RE</a:t>
            </a:r>
          </a:p>
          <a:p>
            <a:pPr lvl="1">
              <a:defRPr/>
            </a:pPr>
            <a:r>
              <a:rPr lang="en-US"/>
              <a:t>the set of true sentences (= Th(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/>
              <a:t>)) is not RE</a:t>
            </a:r>
          </a:p>
        </p:txBody>
      </p:sp>
    </p:spTree>
    <p:extLst>
      <p:ext uri="{BB962C8B-B14F-4D97-AF65-F5344CB8AC3E}">
        <p14:creationId xmlns:p14="http://schemas.microsoft.com/office/powerpoint/2010/main" val="11358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D19CB7-30FC-AF44-A56E-89F2316AB8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Incompleteness Theorem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Lemma: the set of theorems of PA is RE.</a:t>
            </a:r>
          </a:p>
          <a:p>
            <a:endParaRPr lang="en-US" altLang="en-US"/>
          </a:p>
          <a:p>
            <a:r>
              <a:rPr lang="en-US" altLang="en-US"/>
              <a:t>Proof: </a:t>
            </a:r>
          </a:p>
          <a:p>
            <a:pPr lvl="1"/>
            <a:r>
              <a:rPr lang="en-US" altLang="en-US"/>
              <a:t>TM that recognizes the set of theorems of PA:</a:t>
            </a:r>
          </a:p>
          <a:p>
            <a:pPr lvl="1"/>
            <a:r>
              <a:rPr lang="en-US" altLang="en-US"/>
              <a:t>systematically try all possible ways of writing down sequences of formulas</a:t>
            </a:r>
          </a:p>
          <a:p>
            <a:pPr lvl="1"/>
            <a:r>
              <a:rPr lang="en-US" altLang="en-US"/>
              <a:t>accept if encounter a proof of input sentence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(note: true for any reasonable proof system)</a:t>
            </a:r>
          </a:p>
        </p:txBody>
      </p:sp>
    </p:spTree>
    <p:extLst>
      <p:ext uri="{BB962C8B-B14F-4D97-AF65-F5344CB8AC3E}">
        <p14:creationId xmlns:p14="http://schemas.microsoft.com/office/powerpoint/2010/main" val="631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06C003-1F8D-3B46-955C-55D849707E7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very useful, and non-obvious, capability of Turing Machines:</a:t>
            </a:r>
          </a:p>
          <a:p>
            <a:pPr lvl="1"/>
            <a:r>
              <a:rPr lang="en-US" altLang="en-US"/>
              <a:t>in the course of computation, can print out a description of itself!</a:t>
            </a:r>
          </a:p>
          <a:p>
            <a:r>
              <a:rPr lang="en-US" altLang="en-US"/>
              <a:t>how is this possible?</a:t>
            </a:r>
          </a:p>
          <a:p>
            <a:pPr lvl="1"/>
            <a:r>
              <a:rPr lang="en-US" altLang="en-US"/>
              <a:t>an example of a program that prints out self:</a:t>
            </a:r>
          </a:p>
          <a:p>
            <a:pPr lvl="1" algn="ctr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Print two copies of the following, the 2</a:t>
            </a:r>
            <a:r>
              <a:rPr lang="en-US" altLang="en-US" sz="2400" baseline="30000">
                <a:solidFill>
                  <a:srgbClr val="FF0000"/>
                </a:solidFill>
              </a:rPr>
              <a:t>nd</a:t>
            </a:r>
            <a:r>
              <a:rPr lang="en-US" altLang="en-US" sz="2400">
                <a:solidFill>
                  <a:srgbClr val="FF0000"/>
                </a:solidFill>
              </a:rPr>
              <a:t> one in quotes:</a:t>
            </a:r>
          </a:p>
          <a:p>
            <a:pPr lvl="1" algn="ctr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“Print two copies of the following, the 2</a:t>
            </a:r>
            <a:r>
              <a:rPr lang="en-US" altLang="en-US" sz="2400" baseline="30000">
                <a:solidFill>
                  <a:srgbClr val="FF0000"/>
                </a:solidFill>
              </a:rPr>
              <a:t>nd</a:t>
            </a:r>
            <a:r>
              <a:rPr lang="en-US" altLang="en-US" sz="2400">
                <a:solidFill>
                  <a:srgbClr val="FF0000"/>
                </a:solidFill>
              </a:rPr>
              <a:t> one in quotes:”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67214B-00E2-0848-B154-917E59A05E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209800"/>
          </a:xfrm>
        </p:spPr>
        <p:txBody>
          <a:bodyPr/>
          <a:lstStyle/>
          <a:p>
            <a:r>
              <a:rPr lang="en-US" altLang="en-US"/>
              <a:t>Why is this useful?</a:t>
            </a:r>
          </a:p>
          <a:p>
            <a:r>
              <a:rPr lang="en-US" altLang="en-US"/>
              <a:t>Example: slick proof that A</a:t>
            </a:r>
            <a:r>
              <a:rPr lang="en-US" altLang="en-US" baseline="-25000"/>
              <a:t>TM </a:t>
            </a:r>
            <a:r>
              <a:rPr lang="en-US" altLang="en-US"/>
              <a:t>undecidable</a:t>
            </a:r>
          </a:p>
          <a:p>
            <a:pPr lvl="1"/>
            <a:r>
              <a:rPr lang="en-US" altLang="en-US"/>
              <a:t>assume TM M decides A</a:t>
            </a:r>
            <a:r>
              <a:rPr lang="en-US" altLang="en-US" baseline="-25000"/>
              <a:t>TM</a:t>
            </a:r>
          </a:p>
          <a:p>
            <a:pPr lvl="1"/>
            <a:r>
              <a:rPr lang="en-US" altLang="en-US"/>
              <a:t>construct machine M’ as follows: 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86630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4267200" cy="2474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x,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 obtain own description &lt;M’&gt;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run M on input &lt;M’, x&gt;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if M rejects, accept; if M accepts, reject.</a:t>
            </a:r>
          </a:p>
        </p:txBody>
      </p:sp>
      <p:sp>
        <p:nvSpPr>
          <p:cNvPr id="866309" name="Text Box 5"/>
          <p:cNvSpPr txBox="1">
            <a:spLocks noChangeArrowheads="1"/>
          </p:cNvSpPr>
          <p:nvPr/>
        </p:nvSpPr>
        <p:spPr bwMode="auto">
          <a:xfrm>
            <a:off x="4876800" y="3584575"/>
            <a:ext cx="4191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if M’ on input x: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accepts, then M rejects  &lt;M’, x&gt;, but then M’ does not accept!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rejects, then M accepts    &lt;M’, x&gt;, but then M’ accepts!</a:t>
            </a:r>
          </a:p>
        </p:txBody>
      </p:sp>
    </p:spTree>
    <p:extLst>
      <p:ext uri="{BB962C8B-B14F-4D97-AF65-F5344CB8AC3E}">
        <p14:creationId xmlns:p14="http://schemas.microsoft.com/office/powerpoint/2010/main" val="52098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7E9AB2-9A86-7F4D-8AF2-6942671A96E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Lemma: there is a computable function</a:t>
            </a:r>
          </a:p>
          <a:p>
            <a:pPr lvl="1" algn="ctr">
              <a:buFontTx/>
              <a:buNone/>
            </a:pPr>
            <a:r>
              <a:rPr lang="en-US" altLang="en-US"/>
              <a:t>q:</a:t>
            </a:r>
            <a:r>
              <a:rPr lang="el-GR" altLang="en-US">
                <a:ea typeface="Arial" charset="0"/>
                <a:cs typeface="Arial" charset="0"/>
              </a:rPr>
              <a:t>Σ</a:t>
            </a:r>
            <a:r>
              <a:rPr lang="en-US" altLang="en-US">
                <a:ea typeface="Arial" charset="0"/>
                <a:cs typeface="Arial" charset="0"/>
              </a:rPr>
              <a:t>* → </a:t>
            </a:r>
            <a:r>
              <a:rPr lang="el-GR" altLang="en-US">
                <a:ea typeface="Arial" charset="0"/>
                <a:cs typeface="Arial" charset="0"/>
              </a:rPr>
              <a:t>Σ</a:t>
            </a:r>
            <a:r>
              <a:rPr lang="en-US" altLang="en-US">
                <a:ea typeface="Arial" charset="0"/>
                <a:cs typeface="Arial" charset="0"/>
              </a:rPr>
              <a:t>* </a:t>
            </a:r>
          </a:p>
          <a:p>
            <a:pPr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such that q(w) is a description of a TM P</a:t>
            </a:r>
            <a:r>
              <a:rPr lang="en-US" altLang="en-US" baseline="-25000">
                <a:ea typeface="Arial" charset="0"/>
                <a:cs typeface="Arial" charset="0"/>
              </a:rPr>
              <a:t>w</a:t>
            </a:r>
            <a:r>
              <a:rPr lang="en-US" altLang="en-US">
                <a:ea typeface="Arial" charset="0"/>
                <a:cs typeface="Arial" charset="0"/>
              </a:rPr>
              <a:t> that prints out w and then halts.</a:t>
            </a:r>
          </a:p>
          <a:p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Proof: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on input w, construct TM P</a:t>
            </a:r>
            <a:r>
              <a:rPr lang="en-US" altLang="en-US" baseline="-25000">
                <a:ea typeface="Arial" charset="0"/>
                <a:cs typeface="Arial" charset="0"/>
              </a:rPr>
              <a:t>w</a:t>
            </a:r>
            <a:r>
              <a:rPr lang="en-US" altLang="en-US">
                <a:ea typeface="Arial" charset="0"/>
                <a:cs typeface="Arial" charset="0"/>
              </a:rPr>
              <a:t> that has w hard-coded into it; output &lt;P</a:t>
            </a:r>
            <a:r>
              <a:rPr lang="en-US" altLang="en-US" baseline="-25000">
                <a:ea typeface="Arial" charset="0"/>
                <a:cs typeface="Arial" charset="0"/>
              </a:rPr>
              <a:t>w</a:t>
            </a:r>
            <a:r>
              <a:rPr lang="en-US" altLang="en-US">
                <a:ea typeface="Arial" charset="0"/>
                <a:cs typeface="Arial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4084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1BEA31-784A-6D47-9A44-D7BC9FFE5C8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Warm-up: produce a TM SELF that prints out its own description.</a:t>
            </a:r>
          </a:p>
          <a:p>
            <a:r>
              <a:rPr lang="en-US" altLang="en-US"/>
              <a:t>Two parts:</a:t>
            </a:r>
          </a:p>
          <a:p>
            <a:pPr lvl="1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Part A: 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output a description of B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pass control to B.</a:t>
            </a:r>
          </a:p>
          <a:p>
            <a:pPr lvl="1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Part B: 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prepend a description of A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0592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D5CCA8-1C01-F04E-A0A8-CB8525C545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895600"/>
          </a:xfrm>
        </p:spPr>
        <p:txBody>
          <a:bodyPr/>
          <a:lstStyle/>
          <a:p>
            <a:pPr lvl="1"/>
            <a:r>
              <a:rPr lang="en-US" altLang="en-US">
                <a:solidFill>
                  <a:schemeClr val="accent2"/>
                </a:solidFill>
              </a:rPr>
              <a:t>Part A: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output a description of B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pass control to B.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Part B: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prepend a description of A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done</a:t>
            </a:r>
          </a:p>
        </p:txBody>
      </p:sp>
      <p:sp>
        <p:nvSpPr>
          <p:cNvPr id="872452" name="Text Box 4"/>
          <p:cNvSpPr txBox="1">
            <a:spLocks noChangeArrowheads="1"/>
          </p:cNvSpPr>
          <p:nvPr/>
        </p:nvSpPr>
        <p:spPr bwMode="auto">
          <a:xfrm>
            <a:off x="914400" y="4776788"/>
            <a:ext cx="32766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output &lt;B&gt;</a:t>
            </a:r>
          </a:p>
        </p:txBody>
      </p:sp>
      <p:sp>
        <p:nvSpPr>
          <p:cNvPr id="872453" name="Text Box 5"/>
          <p:cNvSpPr txBox="1">
            <a:spLocks noChangeArrowheads="1"/>
          </p:cNvSpPr>
          <p:nvPr/>
        </p:nvSpPr>
        <p:spPr bwMode="auto">
          <a:xfrm>
            <a:off x="5181600" y="3733800"/>
            <a:ext cx="3581400" cy="2124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read contents of tape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apply q to it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prepend* result to tape </a:t>
            </a:r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5486400" y="1571625"/>
            <a:ext cx="2895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ea typeface="Arial" charset="0"/>
                <a:cs typeface="Arial" charset="0"/>
              </a:rPr>
              <a:t>Recall: q(w) is a description of a TM P</a:t>
            </a:r>
            <a:r>
              <a:rPr lang="en-US" altLang="en-US" sz="2400" baseline="-25000">
                <a:ea typeface="Arial" charset="0"/>
                <a:cs typeface="Arial" charset="0"/>
              </a:rPr>
              <a:t>w</a:t>
            </a:r>
            <a:r>
              <a:rPr lang="en-US" altLang="en-US" sz="2400">
                <a:ea typeface="Arial" charset="0"/>
                <a:cs typeface="Arial" charset="0"/>
              </a:rPr>
              <a:t> that prints out w and then halts.</a:t>
            </a:r>
            <a:endParaRPr lang="en-US" altLang="en-US" sz="1400"/>
          </a:p>
        </p:txBody>
      </p:sp>
      <p:sp>
        <p:nvSpPr>
          <p:cNvPr id="872455" name="Text Box 7"/>
          <p:cNvSpPr txBox="1">
            <a:spLocks noChangeArrowheads="1"/>
          </p:cNvSpPr>
          <p:nvPr/>
        </p:nvSpPr>
        <p:spPr bwMode="auto">
          <a:xfrm>
            <a:off x="990600" y="4267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Note: &lt;A&gt; = q(&lt;B&gt;)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66800" y="58674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*combine with description on tape to produce a complete TM</a:t>
            </a:r>
          </a:p>
        </p:txBody>
      </p:sp>
    </p:spTree>
    <p:extLst>
      <p:ext uri="{BB962C8B-B14F-4D97-AF65-F5344CB8AC3E}">
        <p14:creationId xmlns:p14="http://schemas.microsoft.com/office/powerpoint/2010/main" val="11137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2" grpId="0" animBg="1"/>
      <p:bldP spid="872453" grpId="0" animBg="1"/>
      <p:bldP spid="87245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10, 2025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371B9B-3D57-7140-AAAB-EE6C7A50909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/>
              <a:t>watch closely as TM AB runs: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runs. Tape contents: &lt;B&gt;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 runs. </a:t>
            </a:r>
            <a:r>
              <a:rPr lang="en-US" altLang="en-US"/>
              <a:t>Tape contents: q(&lt;B&gt;)&lt;B&gt; </a:t>
            </a:r>
            <a:r>
              <a:rPr lang="en-US" altLang="en-US">
                <a:latin typeface="cmsy10" charset="0"/>
              </a:rPr>
              <a:t>=</a:t>
            </a:r>
            <a:r>
              <a:rPr lang="en-US" altLang="en-US"/>
              <a:t> &lt;AB&gt;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AB is our desired machine SELF.</a:t>
            </a:r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609600" y="1652588"/>
            <a:ext cx="32766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output &lt;B&gt;</a:t>
            </a:r>
          </a:p>
        </p:txBody>
      </p:sp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4648200" y="1547813"/>
            <a:ext cx="3657600" cy="2109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read contents of tape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apply q to it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prepend result  to tape </a:t>
            </a:r>
          </a:p>
        </p:txBody>
      </p:sp>
      <p:sp>
        <p:nvSpPr>
          <p:cNvPr id="60424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Note: &lt;A&gt; = q(&lt;B&gt;)</a:t>
            </a:r>
          </a:p>
        </p:txBody>
      </p:sp>
      <p:sp>
        <p:nvSpPr>
          <p:cNvPr id="60425" name="Text Box 7"/>
          <p:cNvSpPr txBox="1">
            <a:spLocks noChangeArrowheads="1"/>
          </p:cNvSpPr>
          <p:nvPr/>
        </p:nvSpPr>
        <p:spPr bwMode="auto">
          <a:xfrm>
            <a:off x="609600" y="2714625"/>
            <a:ext cx="3886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ea typeface="Arial" charset="0"/>
                <a:cs typeface="Arial" charset="0"/>
              </a:rPr>
              <a:t>Recall: q(w) is a description of a TM P</a:t>
            </a:r>
            <a:r>
              <a:rPr lang="en-US" altLang="en-US" sz="2400" baseline="-25000">
                <a:ea typeface="Arial" charset="0"/>
                <a:cs typeface="Arial" charset="0"/>
              </a:rPr>
              <a:t>w</a:t>
            </a:r>
            <a:r>
              <a:rPr lang="en-US" altLang="en-US" sz="2400">
                <a:ea typeface="Arial" charset="0"/>
                <a:cs typeface="Arial" charset="0"/>
              </a:rPr>
              <a:t> that prints out w and then halts.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694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9559</TotalTime>
  <Words>2408</Words>
  <Application>Microsoft Macintosh PowerPoint</Application>
  <PresentationFormat>On-screen Show (4:3)</PresentationFormat>
  <Paragraphs>455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Cambria Math</vt:lpstr>
      <vt:lpstr>cmsy10</vt:lpstr>
      <vt:lpstr>Symbol</vt:lpstr>
      <vt:lpstr>ヒラギノ角ゴ Pro W3</vt:lpstr>
      <vt:lpstr>Default Design</vt:lpstr>
      <vt:lpstr>CS21  Decidability and Tractability</vt:lpstr>
      <vt:lpstr>Outline</vt:lpstr>
      <vt:lpstr>Summary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PowerPoint Presentation</vt:lpstr>
      <vt:lpstr>Background</vt:lpstr>
      <vt:lpstr>Background:</vt:lpstr>
      <vt:lpstr>Background</vt:lpstr>
      <vt:lpstr>Number Theory</vt:lpstr>
      <vt:lpstr>Number Theory</vt:lpstr>
      <vt:lpstr>Number Theory</vt:lpstr>
      <vt:lpstr>Number Theory</vt:lpstr>
      <vt:lpstr>Number Theory</vt:lpstr>
      <vt:lpstr>Number Theory</vt:lpstr>
      <vt:lpstr>Proof systems</vt:lpstr>
      <vt:lpstr>Peano Arithmetic</vt:lpstr>
      <vt:lpstr>Peano Arithmetic</vt:lpstr>
      <vt:lpstr>Peano Arithmetic</vt:lpstr>
      <vt:lpstr>Proof systems</vt:lpstr>
      <vt:lpstr>Proof systems</vt:lpstr>
      <vt:lpstr>Proof systems</vt:lpstr>
      <vt:lpstr>Incompleteness Theorem</vt:lpstr>
      <vt:lpstr>Incompleteness Theorem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118</cp:revision>
  <cp:lastPrinted>2024-01-03T22:27:21Z</cp:lastPrinted>
  <dcterms:created xsi:type="dcterms:W3CDTF">2003-12-29T17:56:05Z</dcterms:created>
  <dcterms:modified xsi:type="dcterms:W3CDTF">2025-02-11T05:45:58Z</dcterms:modified>
</cp:coreProperties>
</file>