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0" r:id="rId3"/>
    <p:sldId id="560" r:id="rId4"/>
    <p:sldId id="561" r:id="rId5"/>
    <p:sldId id="562" r:id="rId6"/>
    <p:sldId id="563" r:id="rId7"/>
    <p:sldId id="564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81" r:id="rId17"/>
    <p:sldId id="582" r:id="rId18"/>
    <p:sldId id="583" r:id="rId19"/>
    <p:sldId id="584" r:id="rId20"/>
    <p:sldId id="585" r:id="rId21"/>
    <p:sldId id="586" r:id="rId22"/>
    <p:sldId id="587" r:id="rId23"/>
    <p:sldId id="588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597" r:id="rId33"/>
    <p:sldId id="598" r:id="rId34"/>
    <p:sldId id="59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41"/>
    <p:restoredTop sz="94147"/>
  </p:normalViewPr>
  <p:slideViewPr>
    <p:cSldViewPr>
      <p:cViewPr varScale="1">
        <p:scale>
          <a:sx n="113" d="100"/>
          <a:sy n="113" d="100"/>
        </p:scale>
        <p:origin x="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3C2764-9A33-7743-AF73-722DF129ACB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71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1F3F55E-8AB0-C845-80E5-4B5C1B7C850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287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10AFE3-635E-1A41-A8AE-42B3C8D7BAF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434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431746A-7052-BA46-8A44-310B07AA2F1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989B645-3C6B-374E-AD90-4D7E967DD62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761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2FC3426-F4A0-E347-A602-61965BC2ECD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137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1586D66-BBE8-4C49-84F5-5E34052A855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8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EBD8DE5-3F13-3047-969D-004459AA2194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415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569C0E-4352-0445-A97A-BDD129988FC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93A0BD-1BD7-4442-959A-F9DF5E014BE6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5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255901-6BAB-064E-BA8B-BA87818E85C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590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6924F3D-F0F1-8B4A-9983-F3E093C61972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74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5BA5A00-AD0E-B14B-B832-5041DBF94CF9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283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96723AA-3299-4B44-BC53-C81644B0987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59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C88783C-E4D8-A849-9A1D-B88F91D53BA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533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95293BC-AAA8-1B4B-84B7-40DB965CF1F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93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67FA14-6606-6141-89C6-AC6FB9B8246C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778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40AA86C-544F-FD4C-ABE2-311D2657AAF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87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374A93-BFFD-3444-A793-C253B9BB30B5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09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CC9D68-7871-1346-A660-51F34091D85C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2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F9023FA-2C87-4147-B689-B489FEC893C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873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A3FF281-FD0D-EE44-AAA2-50899F06257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794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8EF2BB8-1553-6D47-B4A2-5470B583D3B1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0576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241BA83-13BB-4244-8EC5-EF1E3F738E7C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10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ABD390E-36F1-1C42-A870-2EFD9844DF4C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747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311B0D5-6013-8B4F-B48E-872E349AB9B3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90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89BEA1A-B4E6-4145-8F6F-B269541EB65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9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2A7663D-B18E-8341-A6FD-F08C50D2CCB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9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83A9FC-C021-7446-998D-6CB53F4048EC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1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4DEAC02-CEC2-034C-9026-AA88B79942B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4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CF9D2A-FB33-B846-82EE-F76BA7C910F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28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BC0F7C-EF96-6C4B-81B3-1ECB38986A7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03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7, 2025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87" name="Rectangle 1548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taircase leading to a castle&#10;&#10;Description automatically generated with medium confidence">
            <a:extLst>
              <a:ext uri="{FF2B5EF4-FFF2-40B4-BE49-F238E27FC236}">
                <a16:creationId xmlns:a16="http://schemas.microsoft.com/office/drawing/2014/main" id="{E9004F12-06FD-0ADA-C3FD-E679BEA9B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r="13816" b="405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489" name="Rectangle 1548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>
                <a:solidFill>
                  <a:schemeClr val="bg1"/>
                </a:solidFill>
              </a:rPr>
              <a:t>CS21 </a:t>
            </a:r>
            <a:br>
              <a:rPr lang="en-US" altLang="en-US" sz="4200">
                <a:solidFill>
                  <a:schemeClr val="bg1"/>
                </a:solidFill>
              </a:rPr>
            </a:br>
            <a:r>
              <a:rPr lang="en-US" altLang="en-US" sz="4200">
                <a:solidFill>
                  <a:schemeClr val="bg1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 dirty="0">
                <a:solidFill>
                  <a:schemeClr val="bg1"/>
                </a:solidFill>
              </a:rPr>
              <a:t>Lecture 14</a:t>
            </a:r>
          </a:p>
          <a:p>
            <a:pPr algn="l" eaLnBrk="1" hangingPunct="1"/>
            <a:r>
              <a:rPr lang="en-US" altLang="en-US" sz="1700" dirty="0">
                <a:solidFill>
                  <a:schemeClr val="bg1"/>
                </a:solidFill>
              </a:rPr>
              <a:t>February 7, 2025</a:t>
            </a:r>
          </a:p>
        </p:txBody>
      </p:sp>
      <p:sp>
        <p:nvSpPr>
          <p:cNvPr id="15491" name="Rectangle 1549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93" name="Rectangle 1549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34061-3C44-7E4A-A367-78488A4DF0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30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TM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property</a:t>
                </a:r>
                <a:r>
                  <a:rPr lang="en-US" altLang="en-US" dirty="0"/>
                  <a:t> is a language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P</a:t>
                </a:r>
                <a:r>
                  <a:rPr lang="en-US" altLang="en-US" dirty="0"/>
                  <a:t> for which</a:t>
                </a:r>
              </a:p>
              <a:p>
                <a:pPr lvl="1"/>
                <a:r>
                  <a:rPr lang="en-US" altLang="en-US" dirty="0"/>
                  <a:t>if L(M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) = L(M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) then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iff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&lt;M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r>
                  <a:rPr lang="en-US" altLang="en-US" dirty="0">
                    <a:sym typeface="Symbol" charset="2"/>
                  </a:rPr>
                  <a:t>TM property P is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nontrivial</a:t>
                </a:r>
                <a:r>
                  <a:rPr lang="en-US" altLang="en-US" dirty="0">
                    <a:sym typeface="Symbol" charset="2"/>
                  </a:rPr>
                  <a:t> if 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there exists a TM M</a:t>
                </a:r>
                <a:r>
                  <a:rPr lang="en-US" altLang="en-US" baseline="-25000" dirty="0">
                    <a:sym typeface="Symbol" charset="2"/>
                  </a:rPr>
                  <a:t>1</a:t>
                </a:r>
                <a:r>
                  <a:rPr lang="en-US" altLang="en-US" dirty="0">
                    <a:sym typeface="Symbol" charset="2"/>
                  </a:rPr>
                  <a:t> for which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</a:t>
                </a:r>
                <a:r>
                  <a:rPr lang="en-US" altLang="en-US" dirty="0">
                    <a:sym typeface="Symbol" charset="2"/>
                  </a:rPr>
                  <a:t>, and</a:t>
                </a:r>
                <a:endParaRPr lang="en-US" altLang="en-US" dirty="0">
                  <a:solidFill>
                    <a:srgbClr val="FF0000"/>
                  </a:solidFill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there exists a TM M</a:t>
                </a:r>
                <a:r>
                  <a:rPr lang="en-US" altLang="en-US" baseline="-25000" dirty="0">
                    <a:sym typeface="Symbol" charset="2"/>
                  </a:rPr>
                  <a:t>2</a:t>
                </a:r>
                <a:r>
                  <a:rPr lang="en-US" altLang="en-US" dirty="0">
                    <a:sym typeface="Symbol" charset="2"/>
                  </a:rPr>
                  <a:t> for which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&lt;M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</a:t>
                </a:r>
                <a:r>
                  <a:rPr lang="en-US" altLang="en-US" dirty="0">
                    <a:sym typeface="Symbol" charset="2"/>
                  </a:rPr>
                  <a:t>.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ym typeface="Symbol" charset="2"/>
                </a:endParaRPr>
              </a:p>
              <a:p>
                <a:pPr>
                  <a:buFontTx/>
                  <a:buNone/>
                </a:pPr>
                <a:r>
                  <a:rPr lang="en-US" altLang="en-US" b="1" u="sng" dirty="0">
                    <a:sym typeface="Symbol" charset="2"/>
                  </a:rPr>
                  <a:t>Rice’s Theorem</a:t>
                </a:r>
                <a:r>
                  <a:rPr lang="en-US" altLang="en-US" dirty="0">
                    <a:sym typeface="Symbol" charset="2"/>
                  </a:rPr>
                  <a:t>: Every nontrivial TM property is undecidable.</a:t>
                </a:r>
                <a:endParaRPr lang="en-US" altLang="en-US" b="1" u="sng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13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55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39AF01-80DD-884A-82AD-A08DE7C87D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5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setup: </a:t>
                </a:r>
              </a:p>
              <a:p>
                <a:pPr lvl="1"/>
                <a:r>
                  <a:rPr lang="en-US" altLang="en-US" dirty="0"/>
                  <a:t>let T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be a TM for which L(</a:t>
                </a:r>
                <a:r>
                  <a:rPr lang="en-US" altLang="en-US" dirty="0"/>
                  <a:t>T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) = </a:t>
                </a:r>
                <a:r>
                  <a:rPr lang="en-US" altLang="en-US" dirty="0" err="1"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</a:t>
                </a:r>
                <a:endParaRPr lang="en-US" altLang="en-US" baseline="-25000" dirty="0"/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technicality: if &lt;T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P then work with property co-P instead of P.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conclude co-P undecidable; therefore P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undec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. due to closure under complement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so, WLOG, assume </a:t>
                </a:r>
                <a:r>
                  <a:rPr lang="en-US" altLang="en-US" dirty="0"/>
                  <a:t>&lt;T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Ø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∉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P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non-triviality ensures existence of TM M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such that &lt;M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P </a:t>
                </a:r>
              </a:p>
            </p:txBody>
          </p:sp>
        </mc:Choice>
        <mc:Fallback xmlns="">
          <p:sp>
            <p:nvSpPr>
              <p:cNvPr id="815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66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988651-487C-9A45-A756-C208439F3C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reduce from 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what should f(&lt;M, w&gt;) produce?</a:t>
            </a:r>
          </a:p>
          <a:p>
            <a:pPr lvl="1"/>
            <a:r>
              <a:rPr lang="en-US" altLang="en-US"/>
              <a:t>f(&lt;M, w&gt;) = &lt;M’&gt; described below:</a:t>
            </a:r>
          </a:p>
        </p:txBody>
      </p:sp>
      <p:sp>
        <p:nvSpPr>
          <p:cNvPr id="817156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3810000" cy="2292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x, </a:t>
            </a:r>
            <a:endParaRPr lang="en-US" altLang="en-US" sz="2400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accept </a:t>
            </a: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iff</a:t>
            </a:r>
            <a:r>
              <a:rPr lang="en-US" altLang="en-US" sz="2400">
                <a:sym typeface="Symbol" charset="2"/>
              </a:rPr>
              <a:t> M accepts w </a:t>
            </a: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and</a:t>
            </a:r>
            <a:r>
              <a:rPr lang="en-US" altLang="en-US" sz="2400">
                <a:sym typeface="Symbol" charset="2"/>
              </a:rPr>
              <a:t> M</a:t>
            </a:r>
            <a:r>
              <a:rPr lang="en-US" altLang="en-US" sz="2400" baseline="-25000">
                <a:sym typeface="Symbol" charset="2"/>
              </a:rPr>
              <a:t>1</a:t>
            </a:r>
            <a:r>
              <a:rPr lang="en-US" altLang="en-US" sz="2400">
                <a:sym typeface="Symbol" charset="2"/>
              </a:rPr>
              <a:t> accepts 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ym typeface="Symbol" charset="2"/>
              </a:rPr>
              <a:t>(intersection of two RE languages)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7157" name="Text Box 5"/>
              <p:cNvSpPr txBox="1">
                <a:spLocks noChangeArrowheads="1"/>
              </p:cNvSpPr>
              <p:nvPr/>
            </p:nvSpPr>
            <p:spPr bwMode="auto">
              <a:xfrm>
                <a:off x="5029200" y="3798888"/>
                <a:ext cx="3505200" cy="2308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f computable?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L(f(M, w)) =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P</a:t>
                </a:r>
              </a:p>
            </p:txBody>
          </p:sp>
        </mc:Choice>
        <mc:Fallback xmlns="">
          <p:sp>
            <p:nvSpPr>
              <p:cNvPr id="8171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798888"/>
                <a:ext cx="3505200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2261" t="-1847" b="-258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4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9B8305-ACAC-704E-BAA3-532E021588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reduce from 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what should f(&lt;M, w&gt;) produce?</a:t>
            </a:r>
          </a:p>
          <a:p>
            <a:pPr lvl="1"/>
            <a:r>
              <a:rPr lang="en-US" altLang="en-US"/>
              <a:t>f(&lt;M, w&gt;) = &lt;M’&gt; described below: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914400" y="3810000"/>
            <a:ext cx="3810000" cy="2292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x, </a:t>
            </a:r>
            <a:endParaRPr lang="en-US" altLang="en-US" sz="2400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accept </a:t>
            </a: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iff</a:t>
            </a:r>
            <a:r>
              <a:rPr lang="en-US" altLang="en-US" sz="2400">
                <a:sym typeface="Symbol" charset="2"/>
              </a:rPr>
              <a:t> M accepts w </a:t>
            </a:r>
            <a:r>
              <a:rPr lang="en-US" altLang="en-US" sz="2400">
                <a:solidFill>
                  <a:srgbClr val="FF0000"/>
                </a:solidFill>
                <a:sym typeface="Symbol" charset="2"/>
              </a:rPr>
              <a:t>and</a:t>
            </a:r>
            <a:r>
              <a:rPr lang="en-US" altLang="en-US" sz="2400">
                <a:sym typeface="Symbol" charset="2"/>
              </a:rPr>
              <a:t> M</a:t>
            </a:r>
            <a:r>
              <a:rPr lang="en-US" altLang="en-US" sz="2400" baseline="-25000">
                <a:sym typeface="Symbol" charset="2"/>
              </a:rPr>
              <a:t>1</a:t>
            </a:r>
            <a:r>
              <a:rPr lang="en-US" altLang="en-US" sz="2400">
                <a:sym typeface="Symbol" charset="2"/>
              </a:rPr>
              <a:t> accepts 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ym typeface="Symbol" charset="2"/>
              </a:rPr>
              <a:t>(intersection of two RE languages)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05" name="Text Box 5"/>
              <p:cNvSpPr txBox="1">
                <a:spLocks noChangeArrowheads="1"/>
              </p:cNvSpPr>
              <p:nvPr/>
            </p:nvSpPr>
            <p:spPr bwMode="auto">
              <a:xfrm>
                <a:off x="5029200" y="3798888"/>
                <a:ext cx="3505200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L(f(M, w)) = L(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T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P</a:t>
                </a:r>
              </a:p>
            </p:txBody>
          </p:sp>
        </mc:Choice>
        <mc:Fallback xmlns="">
          <p:sp>
            <p:nvSpPr>
              <p:cNvPr id="81920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3798888"/>
                <a:ext cx="35052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2261" t="-2431" b="-34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2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5AF39-9E4C-6B49-81F5-A4865B949F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many undecidable problems unrelated to TMs and automata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classic example: Post Correspondence Problem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PCP = {&lt;(x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)&gt; 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 and there exists (a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…,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 for which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=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440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75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82E480-670E-444A-9E38-63EA419BB3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600200"/>
              </a:xfrm>
            </p:spPr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PCP = {&lt;(x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)&gt; 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 and there exists (a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…,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 for which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=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608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600200"/>
              </a:xfrm>
              <a:blipFill rotWithShape="0">
                <a:blip r:embed="rId3"/>
                <a:stretch>
                  <a:fillRect t="-4198" b="-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3300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823301" name="Text Box 5"/>
          <p:cNvSpPr txBox="1">
            <a:spLocks noChangeArrowheads="1"/>
          </p:cNvSpPr>
          <p:nvPr/>
        </p:nvSpPr>
        <p:spPr bwMode="auto">
          <a:xfrm>
            <a:off x="2057400" y="33289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823302" name="Text Box 6"/>
          <p:cNvSpPr txBox="1">
            <a:spLocks noChangeArrowheads="1"/>
          </p:cNvSpPr>
          <p:nvPr/>
        </p:nvSpPr>
        <p:spPr bwMode="auto">
          <a:xfrm>
            <a:off x="1219200" y="43195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823303" name="Text Box 7"/>
          <p:cNvSpPr txBox="1">
            <a:spLocks noChangeArrowheads="1"/>
          </p:cNvSpPr>
          <p:nvPr/>
        </p:nvSpPr>
        <p:spPr bwMode="auto">
          <a:xfrm>
            <a:off x="2286000" y="45481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k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k</a:t>
            </a:r>
            <a:endParaRPr lang="en-US" altLang="en-US" sz="2400"/>
          </a:p>
        </p:txBody>
      </p:sp>
      <p:sp>
        <p:nvSpPr>
          <p:cNvPr id="823304" name="Text Box 8"/>
          <p:cNvSpPr txBox="1">
            <a:spLocks noChangeArrowheads="1"/>
          </p:cNvSpPr>
          <p:nvPr/>
        </p:nvSpPr>
        <p:spPr bwMode="auto">
          <a:xfrm>
            <a:off x="685800" y="548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“tiles”</a:t>
            </a:r>
          </a:p>
        </p:txBody>
      </p:sp>
      <p:sp>
        <p:nvSpPr>
          <p:cNvPr id="823305" name="Text Box 9"/>
          <p:cNvSpPr txBox="1">
            <a:spLocks noChangeArrowheads="1"/>
          </p:cNvSpPr>
          <p:nvPr/>
        </p:nvSpPr>
        <p:spPr bwMode="auto">
          <a:xfrm>
            <a:off x="38862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823306" name="Text Box 10"/>
          <p:cNvSpPr txBox="1">
            <a:spLocks noChangeArrowheads="1"/>
          </p:cNvSpPr>
          <p:nvPr/>
        </p:nvSpPr>
        <p:spPr bwMode="auto">
          <a:xfrm>
            <a:off x="44196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823307" name="Text Box 11"/>
          <p:cNvSpPr txBox="1">
            <a:spLocks noChangeArrowheads="1"/>
          </p:cNvSpPr>
          <p:nvPr/>
        </p:nvSpPr>
        <p:spPr bwMode="auto">
          <a:xfrm>
            <a:off x="49530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5</a:t>
            </a:r>
            <a:endParaRPr lang="en-US" altLang="en-US" sz="2400"/>
          </a:p>
        </p:txBody>
      </p:sp>
      <p:sp>
        <p:nvSpPr>
          <p:cNvPr id="823308" name="Text Box 12"/>
          <p:cNvSpPr txBox="1">
            <a:spLocks noChangeArrowheads="1"/>
          </p:cNvSpPr>
          <p:nvPr/>
        </p:nvSpPr>
        <p:spPr bwMode="auto">
          <a:xfrm>
            <a:off x="54864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823309" name="Text Box 13"/>
          <p:cNvSpPr txBox="1">
            <a:spLocks noChangeArrowheads="1"/>
          </p:cNvSpPr>
          <p:nvPr/>
        </p:nvSpPr>
        <p:spPr bwMode="auto">
          <a:xfrm>
            <a:off x="60198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823310" name="Text Box 14"/>
          <p:cNvSpPr txBox="1">
            <a:spLocks noChangeArrowheads="1"/>
          </p:cNvSpPr>
          <p:nvPr/>
        </p:nvSpPr>
        <p:spPr bwMode="auto">
          <a:xfrm>
            <a:off x="65532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823311" name="Text Box 15"/>
          <p:cNvSpPr txBox="1">
            <a:spLocks noChangeArrowheads="1"/>
          </p:cNvSpPr>
          <p:nvPr/>
        </p:nvSpPr>
        <p:spPr bwMode="auto">
          <a:xfrm>
            <a:off x="70866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23312" name="Text Box 16"/>
          <p:cNvSpPr txBox="1">
            <a:spLocks noChangeArrowheads="1"/>
          </p:cNvSpPr>
          <p:nvPr/>
        </p:nvSpPr>
        <p:spPr bwMode="auto">
          <a:xfrm>
            <a:off x="3352800" y="48006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x</a:t>
            </a:r>
            <a:r>
              <a:rPr lang="en-US" altLang="en-US" sz="2400" baseline="-25000"/>
              <a:t>5</a:t>
            </a: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  <a:r>
              <a:rPr lang="en-US" altLang="en-US" sz="2400"/>
              <a:t>x</a:t>
            </a:r>
            <a:r>
              <a:rPr lang="en-US" altLang="en-US" sz="2400" baseline="-25000"/>
              <a:t>4 </a:t>
            </a:r>
            <a:r>
              <a:rPr lang="en-US" altLang="en-US" sz="2400"/>
              <a:t>= y</a:t>
            </a:r>
            <a:r>
              <a:rPr lang="en-US" altLang="en-US" sz="2400" baseline="-25000"/>
              <a:t>2</a:t>
            </a: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r>
              <a:rPr lang="en-US" altLang="en-US" sz="2400"/>
              <a:t>y</a:t>
            </a:r>
            <a:r>
              <a:rPr lang="en-US" altLang="en-US" sz="2400" baseline="-25000"/>
              <a:t>5</a:t>
            </a: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</a:p>
        </p:txBody>
      </p:sp>
      <p:sp>
        <p:nvSpPr>
          <p:cNvPr id="823313" name="Text Box 17"/>
          <p:cNvSpPr txBox="1">
            <a:spLocks noChangeArrowheads="1"/>
          </p:cNvSpPr>
          <p:nvPr/>
        </p:nvSpPr>
        <p:spPr bwMode="auto">
          <a:xfrm>
            <a:off x="76200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23314" name="Text Box 18"/>
          <p:cNvSpPr txBox="1">
            <a:spLocks noChangeArrowheads="1"/>
          </p:cNvSpPr>
          <p:nvPr/>
        </p:nvSpPr>
        <p:spPr bwMode="auto">
          <a:xfrm>
            <a:off x="5334000" y="548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“match”</a:t>
            </a:r>
          </a:p>
        </p:txBody>
      </p:sp>
    </p:spTree>
    <p:extLst>
      <p:ext uri="{BB962C8B-B14F-4D97-AF65-F5344CB8AC3E}">
        <p14:creationId xmlns:p14="http://schemas.microsoft.com/office/powerpoint/2010/main" val="19929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0" grpId="0" animBg="1"/>
      <p:bldP spid="823301" grpId="0" animBg="1"/>
      <p:bldP spid="823302" grpId="0" animBg="1"/>
      <p:bldP spid="823303" grpId="0" animBg="1"/>
      <p:bldP spid="823304" grpId="0"/>
      <p:bldP spid="823305" grpId="0" animBg="1"/>
      <p:bldP spid="823306" grpId="0" animBg="1"/>
      <p:bldP spid="823307" grpId="0" animBg="1"/>
      <p:bldP spid="823308" grpId="0" animBg="1"/>
      <p:bldP spid="823309" grpId="0" animBg="1"/>
      <p:bldP spid="823310" grpId="0" animBg="1"/>
      <p:bldP spid="823311" grpId="0" animBg="1"/>
      <p:bldP spid="823312" grpId="0"/>
      <p:bldP spid="823313" grpId="0" animBg="1"/>
      <p:bldP spid="82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5A46CE-451C-E849-AAFB-EA07ED489B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PCP 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</a:t>
            </a:r>
          </a:p>
          <a:p>
            <a:pPr lvl="1"/>
            <a:r>
              <a:rPr lang="en-US" altLang="en-US"/>
              <a:t>reduce from 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PCP)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two step reduction makes it easier</a:t>
            </a:r>
          </a:p>
          <a:p>
            <a:pPr lvl="1"/>
            <a:r>
              <a:rPr lang="en-US" altLang="en-US"/>
              <a:t>first,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MPCP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(MPCP = “modified PCP”)</a:t>
            </a:r>
          </a:p>
          <a:p>
            <a:pPr lvl="1"/>
            <a:r>
              <a:rPr lang="en-US" altLang="en-US"/>
              <a:t>next, show MPCP</a:t>
            </a:r>
            <a:r>
              <a:rPr lang="en-US" altLang="en-US" baseline="-25000"/>
              <a:t>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PCP</a:t>
            </a:r>
          </a:p>
        </p:txBody>
      </p:sp>
    </p:spTree>
    <p:extLst>
      <p:ext uri="{BB962C8B-B14F-4D97-AF65-F5344CB8AC3E}">
        <p14:creationId xmlns:p14="http://schemas.microsoft.com/office/powerpoint/2010/main" val="17016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01AD7E-3145-CA42-A6DA-6159BF5A63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73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MPCP = {&lt;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)&gt; : 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 and there exists (a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…,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 for which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=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 of MPCP</a:t>
                </a:r>
                <a:r>
                  <a:rPr lang="en-US" altLang="en-US" baseline="-25000" dirty="0"/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PCP: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notation: for a string u = u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u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u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3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…u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</a:t>
                </a:r>
                <a:endParaRPr lang="en-US" altLang="en-US" dirty="0">
                  <a:ea typeface="Arial" charset="0"/>
                  <a:cs typeface="Arial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 </a:t>
                </a:r>
                <a:r>
                  <a:rPr lang="en-US" altLang="en-US" dirty="0">
                    <a:sym typeface="Symbol" charset="2"/>
                  </a:rPr>
                  <a:t>	means the string 	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4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…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m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	means the string 	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4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…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  <m:r>
                      <a:rPr lang="en-US" altLang="en-US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endParaRPr lang="en-US" altLang="en-US" i="1" dirty="0">
                  <a:solidFill>
                    <a:schemeClr val="accent2"/>
                  </a:solidFill>
                  <a:latin typeface="Cambria Math" charset="0"/>
                  <a:sym typeface="Symbol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	</a:t>
                </a:r>
                <a:r>
                  <a:rPr lang="en-US" altLang="en-US" dirty="0">
                    <a:sym typeface="Symbol" charset="2"/>
                  </a:rPr>
                  <a:t>means the string 	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4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…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82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90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26D29E-460A-F341-9108-8DC755CC3B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Proof of MPCP</a:t>
                </a:r>
                <a:r>
                  <a:rPr lang="en-US" altLang="en-US" baseline="-25000" dirty="0"/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PCP: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given an instance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 </a:t>
                </a:r>
                <a:r>
                  <a:rPr lang="en-US" altLang="en-US" dirty="0"/>
                  <a:t>of MPCP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produce an instance of PCP: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), 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), …, 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),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□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□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YES maps to YES?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given a match in original MPCP instance, can produce a match in the new PCP instance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NO maps to NO?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given a match in the new PCP instance, can produce a match in the original MPCP instance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82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791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006A3-B323-7449-94ED-BEC08EA939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>
                <a:sym typeface="Symbol" charset="2"/>
              </a:rPr>
              <a:t>YES maps to YES?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sym typeface="Symbol" charset="2"/>
              </a:rPr>
              <a:t>given a match in original MPCP instance, can produce a match in the new PCP instance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y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15240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20574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5</a:t>
            </a:r>
            <a:endParaRPr lang="en-US" altLang="en-US" sz="2400"/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25908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31242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36576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54284" name="Text Box 10"/>
          <p:cNvSpPr txBox="1">
            <a:spLocks noChangeArrowheads="1"/>
          </p:cNvSpPr>
          <p:nvPr/>
        </p:nvSpPr>
        <p:spPr bwMode="auto">
          <a:xfrm>
            <a:off x="41910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47244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1500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4700588"/>
                <a:ext cx="8382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83150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700588"/>
                <a:ext cx="8382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4379" b="-5858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1" name="Text Box 13"/>
              <p:cNvSpPr txBox="1">
                <a:spLocks noChangeArrowheads="1"/>
              </p:cNvSpPr>
              <p:nvPr/>
            </p:nvSpPr>
            <p:spPr bwMode="auto">
              <a:xfrm>
                <a:off x="1828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4700588"/>
                <a:ext cx="7620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5512" t="-44379" b="-5858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2" name="Text Box 14"/>
              <p:cNvSpPr txBox="1">
                <a:spLocks noChangeArrowheads="1"/>
              </p:cNvSpPr>
              <p:nvPr/>
            </p:nvSpPr>
            <p:spPr bwMode="auto">
              <a:xfrm>
                <a:off x="2590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5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5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700588"/>
                <a:ext cx="762000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3" name="Text Box 15"/>
              <p:cNvSpPr txBox="1">
                <a:spLocks noChangeArrowheads="1"/>
              </p:cNvSpPr>
              <p:nvPr/>
            </p:nvSpPr>
            <p:spPr bwMode="auto">
              <a:xfrm>
                <a:off x="3352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4700588"/>
                <a:ext cx="762000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4" name="Text Box 16"/>
              <p:cNvSpPr txBox="1">
                <a:spLocks noChangeArrowheads="1"/>
              </p:cNvSpPr>
              <p:nvPr/>
            </p:nvSpPr>
            <p:spPr bwMode="auto">
              <a:xfrm>
                <a:off x="4114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4700588"/>
                <a:ext cx="762000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5" name="Text Box 17"/>
              <p:cNvSpPr txBox="1">
                <a:spLocks noChangeArrowheads="1"/>
              </p:cNvSpPr>
              <p:nvPr/>
            </p:nvSpPr>
            <p:spPr bwMode="auto">
              <a:xfrm>
                <a:off x="4876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4700588"/>
                <a:ext cx="7620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6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700588"/>
                <a:ext cx="762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7" name="Text Box 19"/>
              <p:cNvSpPr txBox="1">
                <a:spLocks noChangeArrowheads="1"/>
              </p:cNvSpPr>
              <p:nvPr/>
            </p:nvSpPr>
            <p:spPr bwMode="auto">
              <a:xfrm>
                <a:off x="6400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4700588"/>
                <a:ext cx="762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8" name="Text Box 20"/>
              <p:cNvSpPr txBox="1">
                <a:spLocks noChangeArrowheads="1"/>
              </p:cNvSpPr>
              <p:nvPr/>
            </p:nvSpPr>
            <p:spPr bwMode="auto">
              <a:xfrm>
                <a:off x="7162800" y="4700588"/>
                <a:ext cx="609600" cy="10057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⋆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□</m:t>
                      </m:r>
                    </m:oMath>
                  </m:oMathPara>
                </a14:m>
                <a:endParaRPr lang="en-US" altLang="en-US" sz="2000" baseline="-25000" dirty="0">
                  <a:solidFill>
                    <a:srgbClr val="FF0000"/>
                  </a:solidFill>
                </a:endParaRP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□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83150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4700588"/>
                <a:ext cx="609600" cy="100572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6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00" grpId="0" animBg="1"/>
      <p:bldP spid="831501" grpId="0" animBg="1"/>
      <p:bldP spid="831502" grpId="0" animBg="1"/>
      <p:bldP spid="831503" grpId="0" animBg="1"/>
      <p:bldP spid="831504" grpId="0" animBg="1"/>
      <p:bldP spid="831505" grpId="0" animBg="1"/>
      <p:bldP spid="831506" grpId="0" animBg="1"/>
      <p:bldP spid="831507" grpId="0" animBg="1"/>
      <p:bldP spid="8315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7, 2025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14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</a:rPr>
              <a:t>undecidable problems</a:t>
            </a:r>
          </a:p>
          <a:p>
            <a:pPr marL="1009650" lvl="1" indent="-609600"/>
            <a:r>
              <a:rPr lang="en-US" altLang="en-US" dirty="0">
                <a:solidFill>
                  <a:schemeClr val="bg2"/>
                </a:solidFill>
              </a:rPr>
              <a:t>computation histories</a:t>
            </a:r>
          </a:p>
          <a:p>
            <a:pPr marL="1009650" lvl="1" indent="-609600"/>
            <a:r>
              <a:rPr lang="en-US" altLang="en-US" dirty="0">
                <a:solidFill>
                  <a:schemeClr val="bg2"/>
                </a:solidFill>
              </a:rPr>
              <a:t>surprising contrasts between decidable/undecidable</a:t>
            </a:r>
            <a:endParaRPr lang="en-US" altLang="en-US" dirty="0">
              <a:solidFill>
                <a:schemeClr val="bg2"/>
              </a:solidFill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Rice’s Theorem</a:t>
            </a:r>
          </a:p>
          <a:p>
            <a:r>
              <a:rPr lang="en-US" altLang="en-US" dirty="0">
                <a:ea typeface="ヒラギノ角ゴ Pro W3" charset="-128"/>
              </a:rPr>
              <a:t>Post Correspondence Problem (skip?)</a:t>
            </a:r>
            <a:endParaRPr lang="en-US" altLang="en-US" dirty="0"/>
          </a:p>
          <a:p>
            <a:r>
              <a:rPr lang="en-US" altLang="en-US" dirty="0"/>
              <a:t>Beyond RE and co-RE</a:t>
            </a:r>
          </a:p>
          <a:p>
            <a:r>
              <a:rPr lang="en-US" altLang="en-US" dirty="0"/>
              <a:t>Recursion Theorem</a:t>
            </a: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CF75C3-A5F0-184B-9DAF-B72AE253078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lvl="1"/>
            <a:r>
              <a:rPr lang="en-US" altLang="en-US">
                <a:sym typeface="Symbol" charset="2"/>
              </a:rPr>
              <a:t>NO maps to NO?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given a match in the new PCP instance, can produce a match in the original MPCP instance</a:t>
            </a:r>
          </a:p>
        </p:txBody>
      </p:sp>
      <p:sp>
        <p:nvSpPr>
          <p:cNvPr id="833540" name="Text Box 4"/>
          <p:cNvSpPr txBox="1">
            <a:spLocks noChangeArrowheads="1"/>
          </p:cNvSpPr>
          <p:nvPr/>
        </p:nvSpPr>
        <p:spPr bwMode="auto">
          <a:xfrm>
            <a:off x="7620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y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12954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33542" name="Text Box 6"/>
          <p:cNvSpPr txBox="1">
            <a:spLocks noChangeArrowheads="1"/>
          </p:cNvSpPr>
          <p:nvPr/>
        </p:nvSpPr>
        <p:spPr bwMode="auto">
          <a:xfrm>
            <a:off x="18288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5</a:t>
            </a:r>
            <a:endParaRPr lang="en-US" altLang="en-US" sz="2400"/>
          </a:p>
        </p:txBody>
      </p:sp>
      <p:sp>
        <p:nvSpPr>
          <p:cNvPr id="833543" name="Text Box 7"/>
          <p:cNvSpPr txBox="1">
            <a:spLocks noChangeArrowheads="1"/>
          </p:cNvSpPr>
          <p:nvPr/>
        </p:nvSpPr>
        <p:spPr bwMode="auto">
          <a:xfrm>
            <a:off x="23622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833544" name="Text Box 8"/>
          <p:cNvSpPr txBox="1">
            <a:spLocks noChangeArrowheads="1"/>
          </p:cNvSpPr>
          <p:nvPr/>
        </p:nvSpPr>
        <p:spPr bwMode="auto">
          <a:xfrm>
            <a:off x="28956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833545" name="Text Box 9"/>
          <p:cNvSpPr txBox="1">
            <a:spLocks noChangeArrowheads="1"/>
          </p:cNvSpPr>
          <p:nvPr/>
        </p:nvSpPr>
        <p:spPr bwMode="auto">
          <a:xfrm>
            <a:off x="34290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833546" name="Text Box 10"/>
          <p:cNvSpPr txBox="1">
            <a:spLocks noChangeArrowheads="1"/>
          </p:cNvSpPr>
          <p:nvPr/>
        </p:nvSpPr>
        <p:spPr bwMode="auto">
          <a:xfrm>
            <a:off x="39624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33547" name="Text Box 11"/>
          <p:cNvSpPr txBox="1">
            <a:spLocks noChangeArrowheads="1"/>
          </p:cNvSpPr>
          <p:nvPr/>
        </p:nvSpPr>
        <p:spPr bwMode="auto">
          <a:xfrm>
            <a:off x="44958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33557" name="AutoShape 21"/>
          <p:cNvSpPr>
            <a:spLocks/>
          </p:cNvSpPr>
          <p:nvPr/>
        </p:nvSpPr>
        <p:spPr bwMode="auto">
          <a:xfrm>
            <a:off x="4495800" y="1219200"/>
            <a:ext cx="3733800" cy="800100"/>
          </a:xfrm>
          <a:prstGeom prst="borderCallout1">
            <a:avLst>
              <a:gd name="adj1" fmla="val 14287"/>
              <a:gd name="adj2" fmla="val -2042"/>
              <a:gd name="adj3" fmla="val 235120"/>
              <a:gd name="adj4" fmla="val -88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can’t match unless start with this tile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3558" name="Text Box 22"/>
              <p:cNvSpPr txBox="1">
                <a:spLocks noChangeArrowheads="1"/>
              </p:cNvSpPr>
              <p:nvPr/>
            </p:nvSpPr>
            <p:spPr bwMode="auto">
              <a:xfrm>
                <a:off x="5181600" y="4724400"/>
                <a:ext cx="3352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⋆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symbols must align</a:t>
                </a:r>
              </a:p>
            </p:txBody>
          </p:sp>
        </mc:Choice>
        <mc:Fallback xmlns="">
          <p:sp>
            <p:nvSpPr>
              <p:cNvPr id="83355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4724400"/>
                <a:ext cx="33528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0000" b="-132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3559" name="AutoShape 23"/>
          <p:cNvSpPr>
            <a:spLocks/>
          </p:cNvSpPr>
          <p:nvPr/>
        </p:nvSpPr>
        <p:spPr bwMode="auto">
          <a:xfrm>
            <a:off x="5867400" y="5334000"/>
            <a:ext cx="2743200" cy="876300"/>
          </a:xfrm>
          <a:prstGeom prst="borderCallout3">
            <a:avLst>
              <a:gd name="adj1" fmla="val 13042"/>
              <a:gd name="adj2" fmla="val 102778"/>
              <a:gd name="adj3" fmla="val 13042"/>
              <a:gd name="adj4" fmla="val 103532"/>
              <a:gd name="adj5" fmla="val -60870"/>
              <a:gd name="adj6" fmla="val 103532"/>
              <a:gd name="adj7" fmla="val -134782"/>
              <a:gd name="adj8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can only appear at the 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2"/>
              <p:cNvSpPr txBox="1">
                <a:spLocks noChangeArrowheads="1"/>
              </p:cNvSpPr>
              <p:nvPr/>
            </p:nvSpPr>
            <p:spPr bwMode="auto">
              <a:xfrm>
                <a:off x="914400" y="3124200"/>
                <a:ext cx="8382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7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3124200"/>
                <a:ext cx="8382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45238" b="-589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1752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2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124200"/>
                <a:ext cx="762000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6299" t="-45238" b="-589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2514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5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5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29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124200"/>
                <a:ext cx="762000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3276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0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124200"/>
                <a:ext cx="762000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4038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1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3124200"/>
                <a:ext cx="7620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auto">
              <a:xfrm>
                <a:off x="4800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2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124200"/>
                <a:ext cx="762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5562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3124200"/>
                <a:ext cx="762000" cy="1015663"/>
              </a:xfrm>
              <a:prstGeom prst="rect">
                <a:avLst/>
              </a:prstGeom>
              <a:blipFill rotWithShape="0">
                <a:blip r:embed="rId10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6324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3124200"/>
                <a:ext cx="762000" cy="1015663"/>
              </a:xfrm>
              <a:prstGeom prst="rect">
                <a:avLst/>
              </a:prstGeom>
              <a:blipFill rotWithShape="0">
                <a:blip r:embed="rId10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7086600" y="3124200"/>
                <a:ext cx="609600" cy="10057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⋆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□</m:t>
                      </m:r>
                    </m:oMath>
                  </m:oMathPara>
                </a14:m>
                <a:endParaRPr lang="en-US" altLang="en-US" sz="2000" baseline="-25000" dirty="0">
                  <a:solidFill>
                    <a:srgbClr val="FF0000"/>
                  </a:solidFill>
                </a:endParaRP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□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3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3124200"/>
                <a:ext cx="609600" cy="100572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0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0" grpId="0" animBg="1"/>
      <p:bldP spid="833541" grpId="0" animBg="1"/>
      <p:bldP spid="833542" grpId="0" animBg="1"/>
      <p:bldP spid="833543" grpId="0" animBg="1"/>
      <p:bldP spid="833544" grpId="0" animBg="1"/>
      <p:bldP spid="833545" grpId="0" animBg="1"/>
      <p:bldP spid="833546" grpId="0" animBg="1"/>
      <p:bldP spid="833547" grpId="0" animBg="1"/>
      <p:bldP spid="833557" grpId="0" animBg="1"/>
      <p:bldP spid="833558" grpId="0"/>
      <p:bldP spid="83355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BB4AFE-11D1-6A4B-A780-692DFBE613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PCP is undecidable.</a:t>
                </a:r>
              </a:p>
              <a:p>
                <a:pPr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/>
                <a:r>
                  <a:rPr lang="en-US" altLang="en-US" dirty="0"/>
                  <a:t>show A</a:t>
                </a:r>
                <a:r>
                  <a:rPr lang="en-US" altLang="en-US" baseline="-25000" dirty="0"/>
                  <a:t>TM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MPCP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MPCP = {&lt;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)&gt; 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 and there exists (a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…,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 for which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=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  <a:p>
                <a:pPr lvl="1" algn="ctr">
                  <a:buFontTx/>
                  <a:buNone/>
                </a:pPr>
                <a:endParaRPr lang="en-US" altLang="en-US" dirty="0"/>
              </a:p>
              <a:p>
                <a:pPr lvl="1"/>
                <a:r>
                  <a:rPr lang="en-US" altLang="en-US" dirty="0"/>
                  <a:t>show MPCP</a:t>
                </a:r>
                <a:r>
                  <a:rPr lang="en-US" altLang="en-US" baseline="-25000" dirty="0"/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PCP</a:t>
                </a:r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5588" name="Picture 4" descr="MCWB01372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5305425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CC0EA-53A6-9942-8C36-F79A5D13CD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Proof of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MPCP: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given instance of A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: &lt;M, w&gt;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idea: a match will record an accepting computation history for M on input w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start tile records starting configuration: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add tile (#, #q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0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w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w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w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3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…w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#)</a:t>
            </a:r>
          </a:p>
          <a:p>
            <a:pPr lvl="1"/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837636" name="Text Box 4"/>
          <p:cNvSpPr txBox="1">
            <a:spLocks noChangeArrowheads="1"/>
          </p:cNvSpPr>
          <p:nvPr/>
        </p:nvSpPr>
        <p:spPr bwMode="auto">
          <a:xfrm>
            <a:off x="1905000" y="4776788"/>
            <a:ext cx="22098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0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1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2</a:t>
            </a:r>
            <a:r>
              <a:rPr lang="en-US" altLang="en-US" sz="2400">
                <a:ea typeface="Arial" charset="0"/>
                <a:cs typeface="Arial" charset="0"/>
              </a:rPr>
              <a:t>…w</a:t>
            </a:r>
            <a:r>
              <a:rPr lang="en-US" altLang="en-US" sz="2400" baseline="-25000">
                <a:ea typeface="Arial" charset="0"/>
                <a:cs typeface="Arial" charset="0"/>
              </a:rPr>
              <a:t>n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4953000" y="4800600"/>
            <a:ext cx="914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837638" name="Text Box 6"/>
          <p:cNvSpPr txBox="1">
            <a:spLocks noChangeArrowheads="1"/>
          </p:cNvSpPr>
          <p:nvPr/>
        </p:nvSpPr>
        <p:spPr bwMode="auto">
          <a:xfrm>
            <a:off x="4343400" y="49672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1987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6" grpId="0" animBg="1"/>
      <p:bldP spid="837637" grpId="0" animBg="1"/>
      <p:bldP spid="8376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12E28-2DD6-E74D-95CD-A359406257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6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819400"/>
                <a:ext cx="8229600" cy="33067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head motions to the right: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a,b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and all q, r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Q with q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reject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          if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(q, a) = (r, b, R), add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br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altLang="en-US" dirty="0"/>
                  <a:t>tiles for head motions to the left: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a,b,c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and all q, r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Q with q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≠ 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reject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          if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(q, a) = (r, b, L), add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cqa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rcb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839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819400"/>
                <a:ext cx="8229600" cy="3306763"/>
              </a:xfrm>
              <a:blipFill rotWithShape="0">
                <a:blip r:embed="rId3"/>
                <a:stretch>
                  <a:fillRect t="-2030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0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1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2</a:t>
            </a:r>
            <a:r>
              <a:rPr lang="en-US" altLang="en-US" sz="2400">
                <a:ea typeface="Arial" charset="0"/>
                <a:cs typeface="Arial" charset="0"/>
              </a:rPr>
              <a:t>…w</a:t>
            </a:r>
            <a:r>
              <a:rPr lang="en-US" altLang="en-US" sz="2400" baseline="-25000">
                <a:ea typeface="Arial" charset="0"/>
                <a:cs typeface="Arial" charset="0"/>
              </a:rPr>
              <a:t>n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33528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839686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839687" name="Text Box 7"/>
          <p:cNvSpPr txBox="1">
            <a:spLocks noChangeArrowheads="1"/>
          </p:cNvSpPr>
          <p:nvPr/>
        </p:nvSpPr>
        <p:spPr bwMode="auto">
          <a:xfrm>
            <a:off x="50292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839688" name="Text Box 8"/>
          <p:cNvSpPr txBox="1">
            <a:spLocks noChangeArrowheads="1"/>
          </p:cNvSpPr>
          <p:nvPr/>
        </p:nvSpPr>
        <p:spPr bwMode="auto">
          <a:xfrm>
            <a:off x="44958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839689" name="Text Box 9"/>
          <p:cNvSpPr txBox="1">
            <a:spLocks noChangeArrowheads="1"/>
          </p:cNvSpPr>
          <p:nvPr/>
        </p:nvSpPr>
        <p:spPr bwMode="auto">
          <a:xfrm>
            <a:off x="57912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839690" name="Text Box 10"/>
          <p:cNvSpPr txBox="1">
            <a:spLocks noChangeArrowheads="1"/>
          </p:cNvSpPr>
          <p:nvPr/>
        </p:nvSpPr>
        <p:spPr bwMode="auto">
          <a:xfrm>
            <a:off x="6324600" y="1524000"/>
            <a:ext cx="13716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839691" name="Text Box 11"/>
          <p:cNvSpPr txBox="1">
            <a:spLocks noChangeArrowheads="1"/>
          </p:cNvSpPr>
          <p:nvPr/>
        </p:nvSpPr>
        <p:spPr bwMode="auto">
          <a:xfrm>
            <a:off x="7848600" y="28956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q</a:t>
            </a:r>
            <a:r>
              <a:rPr lang="en-US" altLang="en-US" sz="2400"/>
              <a:t>a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  <a:r>
              <a:rPr lang="en-US" altLang="en-US" sz="24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39692" name="Text Box 12"/>
          <p:cNvSpPr txBox="1">
            <a:spLocks noChangeArrowheads="1"/>
          </p:cNvSpPr>
          <p:nvPr/>
        </p:nvSpPr>
        <p:spPr bwMode="auto">
          <a:xfrm>
            <a:off x="7010400" y="5310188"/>
            <a:ext cx="7620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>
                <a:solidFill>
                  <a:srgbClr val="FF0000"/>
                </a:solidFill>
              </a:rPr>
              <a:t>q</a:t>
            </a:r>
            <a:r>
              <a:rPr lang="en-US" altLang="en-US" sz="2400"/>
              <a:t>a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/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4455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5" grpId="0" animBg="1"/>
      <p:bldP spid="839686" grpId="0" animBg="1"/>
      <p:bldP spid="839687" grpId="0" animBg="1"/>
      <p:bldP spid="839688" grpId="0"/>
      <p:bldP spid="839689" grpId="0"/>
      <p:bldP spid="839690" grpId="0" animBg="1"/>
      <p:bldP spid="839691" grpId="0" animBg="1"/>
      <p:bldP spid="8396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2F5F8A-9B3F-344B-8B84-8A1E5B1044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17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743200"/>
                <a:ext cx="8229600" cy="33829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copying (not near head)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add tile (a, a) </a:t>
                </a:r>
              </a:p>
              <a:p>
                <a:pPr lvl="1"/>
                <a:r>
                  <a:rPr lang="en-US" altLang="en-US" dirty="0"/>
                  <a:t>tiles for copying # marker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add tile (#, #) </a:t>
                </a:r>
              </a:p>
              <a:p>
                <a:pPr lvl="1"/>
                <a:r>
                  <a:rPr lang="en-US" altLang="en-US" dirty="0"/>
                  <a:t>tiles for copying # marker and adding _ to end of tape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add tile (#, _#)</a:t>
                </a:r>
              </a:p>
            </p:txBody>
          </p:sp>
        </mc:Choice>
        <mc:Fallback xmlns="">
          <p:sp>
            <p:nvSpPr>
              <p:cNvPr id="841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743200"/>
                <a:ext cx="8229600" cy="3382963"/>
              </a:xfrm>
              <a:blipFill rotWithShape="0">
                <a:blip r:embed="rId3"/>
                <a:stretch>
                  <a:fillRect t="-1802" r="-1778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0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1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2</a:t>
            </a:r>
            <a:r>
              <a:rPr lang="en-US" altLang="en-US" sz="2400">
                <a:ea typeface="Arial" charset="0"/>
                <a:cs typeface="Arial" charset="0"/>
              </a:rPr>
              <a:t>…w</a:t>
            </a:r>
            <a:r>
              <a:rPr lang="en-US" altLang="en-US" sz="2400" baseline="-25000">
                <a:ea typeface="Arial" charset="0"/>
                <a:cs typeface="Arial" charset="0"/>
              </a:rPr>
              <a:t>n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33528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4521" name="Text Box 7"/>
          <p:cNvSpPr txBox="1">
            <a:spLocks noChangeArrowheads="1"/>
          </p:cNvSpPr>
          <p:nvPr/>
        </p:nvSpPr>
        <p:spPr bwMode="auto">
          <a:xfrm>
            <a:off x="50292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4522" name="Text Box 8"/>
          <p:cNvSpPr txBox="1">
            <a:spLocks noChangeArrowheads="1"/>
          </p:cNvSpPr>
          <p:nvPr/>
        </p:nvSpPr>
        <p:spPr bwMode="auto">
          <a:xfrm>
            <a:off x="44958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64523" name="Text Box 9"/>
          <p:cNvSpPr txBox="1">
            <a:spLocks noChangeArrowheads="1"/>
          </p:cNvSpPr>
          <p:nvPr/>
        </p:nvSpPr>
        <p:spPr bwMode="auto">
          <a:xfrm>
            <a:off x="57912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64524" name="Text Box 10"/>
          <p:cNvSpPr txBox="1">
            <a:spLocks noChangeArrowheads="1"/>
          </p:cNvSpPr>
          <p:nvPr/>
        </p:nvSpPr>
        <p:spPr bwMode="auto">
          <a:xfrm>
            <a:off x="6324600" y="1524000"/>
            <a:ext cx="13716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>
            <a:off x="6858000" y="29479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841740" name="Text Box 12"/>
          <p:cNvSpPr txBox="1">
            <a:spLocks noChangeArrowheads="1"/>
          </p:cNvSpPr>
          <p:nvPr/>
        </p:nvSpPr>
        <p:spPr bwMode="auto">
          <a:xfrm>
            <a:off x="5943600" y="35814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</a:p>
        </p:txBody>
      </p:sp>
      <p:sp>
        <p:nvSpPr>
          <p:cNvPr id="841741" name="Text Box 13"/>
          <p:cNvSpPr txBox="1">
            <a:spLocks noChangeArrowheads="1"/>
          </p:cNvSpPr>
          <p:nvPr/>
        </p:nvSpPr>
        <p:spPr bwMode="auto">
          <a:xfrm>
            <a:off x="6019800" y="53101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_#</a:t>
            </a:r>
          </a:p>
        </p:txBody>
      </p:sp>
    </p:spTree>
    <p:extLst>
      <p:ext uri="{BB962C8B-B14F-4D97-AF65-F5344CB8AC3E}">
        <p14:creationId xmlns:p14="http://schemas.microsoft.com/office/powerpoint/2010/main" val="14511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40" grpId="0" animBg="1"/>
      <p:bldP spid="8417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447A6-76E6-104F-ACEB-EAD6A7F590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deleting symbols to left of </a:t>
                </a:r>
                <a:r>
                  <a:rPr lang="en-US" altLang="en-US" dirty="0" err="1"/>
                  <a:t>q</a:t>
                </a:r>
                <a:r>
                  <a:rPr lang="en-US" altLang="en-US" baseline="-25000" dirty="0" err="1"/>
                  <a:t>accept</a:t>
                </a:r>
                <a:endParaRPr lang="en-US" altLang="en-US" dirty="0"/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add 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aq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lvl="2"/>
                <a:endParaRPr lang="en-US" altLang="en-US" dirty="0"/>
              </a:p>
            </p:txBody>
          </p:sp>
        </mc:Choice>
        <mc:Fallback xmlns="">
          <p:sp>
            <p:nvSpPr>
              <p:cNvPr id="204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  <a:blipFill rotWithShape="0">
                <a:blip r:embed="rId3"/>
                <a:stretch>
                  <a:fillRect t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uaq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34290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47244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5257800" y="1524000"/>
            <a:ext cx="34290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uaq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 </a:t>
            </a: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uaq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v#uq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</a:t>
            </a:r>
          </a:p>
        </p:txBody>
      </p:sp>
      <p:sp>
        <p:nvSpPr>
          <p:cNvPr id="20493" name="Text Box 10"/>
          <p:cNvSpPr txBox="1">
            <a:spLocks noChangeArrowheads="1"/>
          </p:cNvSpPr>
          <p:nvPr/>
        </p:nvSpPr>
        <p:spPr bwMode="auto">
          <a:xfrm>
            <a:off x="3962400" y="4471988"/>
            <a:ext cx="1295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aq</a:t>
            </a:r>
            <a:r>
              <a:rPr lang="en-US" altLang="en-US" sz="2400" baseline="-25000"/>
              <a:t>accept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284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0" grpId="0"/>
      <p:bldP spid="20491" grpId="0"/>
      <p:bldP spid="20492" grpId="0" animBg="1"/>
      <p:bldP spid="204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899E1F-A8AE-5F4E-A84B-029288FAEC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deleting symbols to right of </a:t>
                </a:r>
                <a:r>
                  <a:rPr lang="en-US" altLang="en-US" dirty="0" err="1"/>
                  <a:t>q</a:t>
                </a:r>
                <a:r>
                  <a:rPr lang="en-US" altLang="en-US" baseline="-25000" dirty="0" err="1"/>
                  <a:t>accept</a:t>
                </a:r>
                <a:endParaRPr lang="en-US" altLang="en-US" dirty="0"/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add 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lvl="2"/>
                <a:endParaRPr lang="en-US" altLang="en-US" dirty="0"/>
              </a:p>
            </p:txBody>
          </p:sp>
        </mc:Choice>
        <mc:Fallback xmlns="">
          <p:sp>
            <p:nvSpPr>
              <p:cNvPr id="215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  <a:blipFill rotWithShape="0">
                <a:blip r:embed="rId3"/>
                <a:stretch>
                  <a:fillRect t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av#</a:t>
            </a:r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34290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47244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68619" name="Text Box 9"/>
          <p:cNvSpPr txBox="1">
            <a:spLocks noChangeArrowheads="1"/>
          </p:cNvSpPr>
          <p:nvPr/>
        </p:nvSpPr>
        <p:spPr bwMode="auto">
          <a:xfrm>
            <a:off x="5257800" y="1524000"/>
            <a:ext cx="34290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av# </a:t>
            </a: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av#q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</a:t>
            </a:r>
          </a:p>
        </p:txBody>
      </p:sp>
      <p:sp>
        <p:nvSpPr>
          <p:cNvPr id="21517" name="Text Box 10"/>
          <p:cNvSpPr txBox="1">
            <a:spLocks noChangeArrowheads="1"/>
          </p:cNvSpPr>
          <p:nvPr/>
        </p:nvSpPr>
        <p:spPr bwMode="auto">
          <a:xfrm>
            <a:off x="3962400" y="4471988"/>
            <a:ext cx="1295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r>
              <a:rPr lang="en-US" altLang="en-US" sz="2400"/>
              <a:t>a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056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5EA715-D26D-4440-A68F-368A0DA2A5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completing the match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add 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##, #) </a:t>
                </a:r>
              </a:p>
              <a:p>
                <a:pPr lvl="2"/>
                <a:endParaRPr lang="en-US" altLang="en-US" dirty="0"/>
              </a:p>
            </p:txBody>
          </p:sp>
        </mc:Choice>
        <mc:Fallback xmlns="">
          <p:sp>
            <p:nvSpPr>
              <p:cNvPr id="225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  <a:blipFill rotWithShape="0">
                <a:blip r:embed="rId3"/>
                <a:stretch>
                  <a:fillRect t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2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22538" name="Text Box 7"/>
          <p:cNvSpPr txBox="1">
            <a:spLocks noChangeArrowheads="1"/>
          </p:cNvSpPr>
          <p:nvPr/>
        </p:nvSpPr>
        <p:spPr bwMode="auto">
          <a:xfrm>
            <a:off x="34290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2539" name="Text Box 8"/>
          <p:cNvSpPr txBox="1">
            <a:spLocks noChangeArrowheads="1"/>
          </p:cNvSpPr>
          <p:nvPr/>
        </p:nvSpPr>
        <p:spPr bwMode="auto">
          <a:xfrm>
            <a:off x="47244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22540" name="Text Box 9"/>
          <p:cNvSpPr txBox="1">
            <a:spLocks noChangeArrowheads="1"/>
          </p:cNvSpPr>
          <p:nvPr/>
        </p:nvSpPr>
        <p:spPr bwMode="auto">
          <a:xfrm>
            <a:off x="5257800" y="1524000"/>
            <a:ext cx="34290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##</a:t>
            </a: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##</a:t>
            </a:r>
          </a:p>
        </p:txBody>
      </p:sp>
      <p:sp>
        <p:nvSpPr>
          <p:cNvPr id="22541" name="Text Box 10"/>
          <p:cNvSpPr txBox="1">
            <a:spLocks noChangeArrowheads="1"/>
          </p:cNvSpPr>
          <p:nvPr/>
        </p:nvSpPr>
        <p:spPr bwMode="auto">
          <a:xfrm>
            <a:off x="3962400" y="4471988"/>
            <a:ext cx="16002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r>
              <a:rPr lang="en-US" altLang="en-US" sz="2400"/>
              <a:t>##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988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/>
      <p:bldP spid="22538" grpId="0"/>
      <p:bldP spid="22539" grpId="0"/>
      <p:bldP spid="22540" grpId="0" animBg="1"/>
      <p:bldP spid="225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8C0C08-C246-DE4C-8CBD-A440CBED7B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1"/>
            <a:r>
              <a:rPr lang="en-US" altLang="en-US"/>
              <a:t>YES maps to YES?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by construction, if M accepts w, there is a way to assemble the tiles to achieve this match:</a:t>
            </a:r>
          </a:p>
          <a:p>
            <a:pPr lvl="2"/>
            <a:endParaRPr lang="en-US" altLang="en-US">
              <a:solidFill>
                <a:schemeClr val="accent2"/>
              </a:solidFill>
              <a:sym typeface="Symbol" charset="2"/>
            </a:endParaRPr>
          </a:p>
          <a:p>
            <a:pPr lvl="2"/>
            <a:endParaRPr lang="en-US" altLang="en-US">
              <a:solidFill>
                <a:schemeClr val="accent2"/>
              </a:solidFill>
              <a:sym typeface="Symbol" charset="2"/>
            </a:endParaRPr>
          </a:p>
          <a:p>
            <a:pPr lvl="2"/>
            <a:endParaRPr lang="en-US" altLang="en-US">
              <a:solidFill>
                <a:schemeClr val="accent2"/>
              </a:solidFill>
              <a:sym typeface="Symbol" charset="2"/>
            </a:endParaRPr>
          </a:p>
          <a:p>
            <a:pPr lvl="1"/>
            <a:r>
              <a:rPr lang="en-US" altLang="en-US"/>
              <a:t>NO maps to NO?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sketch: at any step if the “intended” next tile is not used, then it is impossible to recover and produce a match in the end (case analysis)</a:t>
            </a:r>
            <a:endParaRPr lang="en-US" altLang="en-US"/>
          </a:p>
        </p:txBody>
      </p:sp>
      <p:sp>
        <p:nvSpPr>
          <p:cNvPr id="849924" name="Text Box 4"/>
          <p:cNvSpPr txBox="1">
            <a:spLocks noChangeArrowheads="1"/>
          </p:cNvSpPr>
          <p:nvPr/>
        </p:nvSpPr>
        <p:spPr bwMode="auto">
          <a:xfrm>
            <a:off x="1524000" y="2971800"/>
            <a:ext cx="28956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/>
              <a:t>#C</a:t>
            </a:r>
            <a:r>
              <a:rPr lang="en-US" altLang="en-US" sz="2400" baseline="-25000"/>
              <a:t>3</a:t>
            </a:r>
            <a:r>
              <a:rPr lang="en-US" altLang="en-US" sz="2400"/>
              <a:t>#...#C</a:t>
            </a:r>
            <a:r>
              <a:rPr lang="en-US" altLang="en-US" sz="2400" baseline="-25000"/>
              <a:t>m</a:t>
            </a: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/>
              <a:t>#C</a:t>
            </a:r>
            <a:r>
              <a:rPr lang="en-US" altLang="en-US" sz="2400" baseline="-25000"/>
              <a:t>3</a:t>
            </a:r>
            <a:r>
              <a:rPr lang="en-US" altLang="en-US" sz="2400"/>
              <a:t>#...#C</a:t>
            </a:r>
            <a:r>
              <a:rPr lang="en-US" altLang="en-US" sz="2400" baseline="-25000"/>
              <a:t>m</a:t>
            </a:r>
            <a:r>
              <a:rPr lang="en-US" altLang="en-US" sz="2400"/>
              <a:t>#</a:t>
            </a:r>
          </a:p>
        </p:txBody>
      </p:sp>
      <p:sp>
        <p:nvSpPr>
          <p:cNvPr id="72711" name="Text Box 5"/>
          <p:cNvSpPr txBox="1">
            <a:spLocks noChangeArrowheads="1"/>
          </p:cNvSpPr>
          <p:nvPr/>
        </p:nvSpPr>
        <p:spPr bwMode="auto">
          <a:xfrm>
            <a:off x="5334000" y="2971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49926" name="Text Box 6"/>
          <p:cNvSpPr txBox="1">
            <a:spLocks noChangeArrowheads="1"/>
          </p:cNvSpPr>
          <p:nvPr/>
        </p:nvSpPr>
        <p:spPr bwMode="auto">
          <a:xfrm>
            <a:off x="4724400" y="3049588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where #C</a:t>
            </a:r>
            <a:r>
              <a:rPr lang="en-US" altLang="en-US" sz="2400" baseline="-25000">
                <a:solidFill>
                  <a:schemeClr val="accent2"/>
                </a:solidFill>
              </a:rPr>
              <a:t>1</a:t>
            </a:r>
            <a:r>
              <a:rPr lang="en-US" altLang="en-US" sz="2400">
                <a:solidFill>
                  <a:schemeClr val="accent2"/>
                </a:solidFill>
              </a:rPr>
              <a:t>#C</a:t>
            </a:r>
            <a:r>
              <a:rPr lang="en-US" altLang="en-US" sz="2400" baseline="-25000">
                <a:solidFill>
                  <a:schemeClr val="accent2"/>
                </a:solidFill>
              </a:rPr>
              <a:t>2</a:t>
            </a:r>
            <a:r>
              <a:rPr lang="en-US" altLang="en-US" sz="2400">
                <a:solidFill>
                  <a:schemeClr val="accent2"/>
                </a:solidFill>
              </a:rPr>
              <a:t>#C</a:t>
            </a:r>
            <a:r>
              <a:rPr lang="en-US" altLang="en-US" sz="2400" baseline="-25000">
                <a:solidFill>
                  <a:schemeClr val="accent2"/>
                </a:solidFill>
              </a:rPr>
              <a:t>3</a:t>
            </a:r>
            <a:r>
              <a:rPr lang="en-US" altLang="en-US" sz="2400">
                <a:solidFill>
                  <a:schemeClr val="accent2"/>
                </a:solidFill>
              </a:rPr>
              <a:t>#...#C</a:t>
            </a:r>
            <a:r>
              <a:rPr lang="en-US" altLang="en-US" sz="2400" baseline="-25000">
                <a:solidFill>
                  <a:schemeClr val="accent2"/>
                </a:solidFill>
              </a:rPr>
              <a:t>m</a:t>
            </a:r>
            <a:r>
              <a:rPr lang="en-US" altLang="en-US" sz="2400">
                <a:solidFill>
                  <a:schemeClr val="accent2"/>
                </a:solidFill>
              </a:rPr>
              <a:t>#</a:t>
            </a:r>
            <a:r>
              <a:rPr lang="en-US" altLang="en-US" sz="2400" baseline="-25000">
                <a:solidFill>
                  <a:schemeClr val="accent2"/>
                </a:solidFill>
              </a:rPr>
              <a:t> </a:t>
            </a:r>
            <a:r>
              <a:rPr lang="en-US" altLang="en-US" sz="2400">
                <a:solidFill>
                  <a:schemeClr val="accent2"/>
                </a:solidFill>
              </a:rPr>
              <a:t>is an accepting computation history</a:t>
            </a:r>
          </a:p>
        </p:txBody>
      </p:sp>
    </p:spTree>
    <p:extLst>
      <p:ext uri="{BB962C8B-B14F-4D97-AF65-F5344CB8AC3E}">
        <p14:creationId xmlns:p14="http://schemas.microsoft.com/office/powerpoint/2010/main" val="7442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4" grpId="0" animBg="1"/>
      <p:bldP spid="849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951CF9-9E86-5042-81E4-A41C5F9C6C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We have proved: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PCP 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by showing:</a:t>
            </a:r>
          </a:p>
          <a:p>
            <a:pPr lvl="1"/>
            <a:r>
              <a:rPr lang="en-US" altLang="en-US"/>
              <a:t>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MPCP</a:t>
            </a:r>
          </a:p>
          <a:p>
            <a:pPr lvl="1"/>
            <a:r>
              <a:rPr lang="en-US" altLang="en-US"/>
              <a:t>MPCP</a:t>
            </a:r>
            <a:r>
              <a:rPr lang="en-US" altLang="en-US" baseline="-25000"/>
              <a:t>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PCP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conclude 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 baseline="-25000">
                <a:solidFill>
                  <a:srgbClr val="FF0000"/>
                </a:solidFill>
              </a:rPr>
              <a:t>TM 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solidFill>
                  <a:srgbClr val="FF0000"/>
                </a:solidFill>
                <a:ea typeface="Arial" charset="0"/>
                <a:cs typeface="Arial" charset="0"/>
              </a:rPr>
              <a:t>m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PCP</a:t>
            </a:r>
          </a:p>
        </p:txBody>
      </p:sp>
    </p:spTree>
    <p:extLst>
      <p:ext uri="{BB962C8B-B14F-4D97-AF65-F5344CB8AC3E}">
        <p14:creationId xmlns:p14="http://schemas.microsoft.com/office/powerpoint/2010/main" val="13300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77129-FE60-7240-9BC0-C16488A8B1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ALL</a:t>
            </a:r>
            <a:r>
              <a:rPr lang="en-US" altLang="en-US" baseline="-25000"/>
              <a:t>CFG</a:t>
            </a:r>
            <a:r>
              <a:rPr lang="en-US" altLang="en-US"/>
              <a:t> 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reduce from co-A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</a:t>
            </a:r>
            <a:r>
              <a:rPr lang="en-US" altLang="en-US" sz="2400"/>
              <a:t>i.e. show co-A</a:t>
            </a:r>
            <a:r>
              <a:rPr lang="en-US" altLang="en-US" sz="2400" baseline="-25000"/>
              <a:t>TM </a:t>
            </a:r>
            <a:r>
              <a:rPr lang="en-US" altLang="en-US" sz="2400">
                <a:ea typeface="Arial" charset="0"/>
                <a:cs typeface="Arial" charset="0"/>
              </a:rPr>
              <a:t>≤</a:t>
            </a:r>
            <a:r>
              <a:rPr lang="en-US" altLang="en-US" sz="2400" baseline="-25000">
                <a:ea typeface="Arial" charset="0"/>
                <a:cs typeface="Arial" charset="0"/>
              </a:rPr>
              <a:t>m </a:t>
            </a:r>
            <a:r>
              <a:rPr lang="en-US" altLang="en-US" sz="2400">
                <a:ea typeface="Arial" charset="0"/>
                <a:cs typeface="Arial" charset="0"/>
              </a:rPr>
              <a:t>ALL</a:t>
            </a:r>
            <a:r>
              <a:rPr lang="en-US" altLang="en-US" sz="2400" baseline="-25000">
                <a:ea typeface="Arial" charset="0"/>
                <a:cs typeface="Arial" charset="0"/>
              </a:rPr>
              <a:t>CFG</a:t>
            </a:r>
            <a:r>
              <a:rPr lang="en-US" altLang="en-US" sz="2400">
                <a:ea typeface="Arial" charset="0"/>
                <a:cs typeface="Arial" charset="0"/>
              </a:rPr>
              <a:t>)</a:t>
            </a:r>
            <a:endParaRPr lang="en-US" altLang="en-US" sz="2400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what should f(&lt;M, w&gt;) produce?</a:t>
            </a:r>
          </a:p>
          <a:p>
            <a:pPr lvl="1"/>
            <a:r>
              <a:rPr lang="en-US" altLang="en-US"/>
              <a:t>Idea:</a:t>
            </a:r>
          </a:p>
          <a:p>
            <a:pPr lvl="2"/>
            <a:r>
              <a:rPr lang="en-US" altLang="en-US"/>
              <a:t>produce CFG G that generates all strings that are  </a:t>
            </a:r>
            <a:r>
              <a:rPr lang="en-US" altLang="en-US" b="1" i="1"/>
              <a:t>not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accepting computation histories</a:t>
            </a:r>
            <a:r>
              <a:rPr lang="en-US" altLang="en-US"/>
              <a:t> of M on w</a:t>
            </a:r>
          </a:p>
        </p:txBody>
      </p:sp>
    </p:spTree>
    <p:extLst>
      <p:ext uri="{BB962C8B-B14F-4D97-AF65-F5344CB8AC3E}">
        <p14:creationId xmlns:p14="http://schemas.microsoft.com/office/powerpoint/2010/main" val="659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0C14B-7168-494C-8975-5AC904B108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RE and co-RE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saw (by a counting argument) that there is </a:t>
            </a:r>
            <a:r>
              <a:rPr lang="en-US" altLang="en-US" i="1"/>
              <a:t>some</a:t>
            </a:r>
            <a:r>
              <a:rPr lang="en-US" altLang="en-US"/>
              <a:t> language that is neither RE or co-RE.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will prove this for a natural language: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EQ</a:t>
            </a:r>
            <a:r>
              <a:rPr lang="en-US" altLang="en-US" baseline="-25000">
                <a:solidFill>
                  <a:schemeClr val="accent2"/>
                </a:solidFill>
              </a:rPr>
              <a:t>TM</a:t>
            </a:r>
            <a:r>
              <a:rPr lang="en-US" altLang="en-US">
                <a:solidFill>
                  <a:schemeClr val="accent2"/>
                </a:solidFill>
              </a:rPr>
              <a:t> = {&lt;M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, M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&gt; : L(M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 = L(M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)}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Recall: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</a:t>
            </a:r>
            <a:r>
              <a:rPr lang="en-US" altLang="en-US" baseline="-25000"/>
              <a:t>TM</a:t>
            </a:r>
            <a:r>
              <a:rPr lang="en-US" altLang="en-US"/>
              <a:t> is undecidable, but 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co-A</a:t>
            </a:r>
            <a:r>
              <a:rPr lang="en-US" altLang="en-US" baseline="-25000"/>
              <a:t>TM</a:t>
            </a:r>
            <a:r>
              <a:rPr lang="en-US" altLang="en-US"/>
              <a:t> is undecidable, but coRE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854020" name="AutoShape 4"/>
          <p:cNvSpPr>
            <a:spLocks/>
          </p:cNvSpPr>
          <p:nvPr/>
        </p:nvSpPr>
        <p:spPr bwMode="auto">
          <a:xfrm>
            <a:off x="3048000" y="1981200"/>
            <a:ext cx="2133600" cy="800100"/>
          </a:xfrm>
          <a:prstGeom prst="borderCallout2">
            <a:avLst>
              <a:gd name="adj1" fmla="val 14287"/>
              <a:gd name="adj2" fmla="val -3569"/>
              <a:gd name="adj3" fmla="val 14287"/>
              <a:gd name="adj4" fmla="val -34745"/>
              <a:gd name="adj5" fmla="val 342856"/>
              <a:gd name="adj6" fmla="val -67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Therefore, </a:t>
            </a:r>
            <a:r>
              <a:rPr lang="en-US" altLang="en-US" sz="2400">
                <a:solidFill>
                  <a:srgbClr val="FF0000"/>
                </a:solidFill>
              </a:rPr>
              <a:t>not</a:t>
            </a:r>
            <a:r>
              <a:rPr lang="en-US" altLang="en-US" sz="2400"/>
              <a:t> in co-RE</a:t>
            </a:r>
          </a:p>
        </p:txBody>
      </p:sp>
      <p:sp>
        <p:nvSpPr>
          <p:cNvPr id="854021" name="AutoShape 5"/>
          <p:cNvSpPr>
            <a:spLocks/>
          </p:cNvSpPr>
          <p:nvPr/>
        </p:nvSpPr>
        <p:spPr bwMode="auto">
          <a:xfrm>
            <a:off x="6172200" y="2220913"/>
            <a:ext cx="2133600" cy="800100"/>
          </a:xfrm>
          <a:prstGeom prst="borderCallout2">
            <a:avLst>
              <a:gd name="adj1" fmla="val 14287"/>
              <a:gd name="adj2" fmla="val -3569"/>
              <a:gd name="adj3" fmla="val 14287"/>
              <a:gd name="adj4" fmla="val -17782"/>
              <a:gd name="adj5" fmla="val 365278"/>
              <a:gd name="adj6" fmla="val -188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Therefore, </a:t>
            </a:r>
            <a:r>
              <a:rPr lang="en-US" altLang="en-US" sz="2400">
                <a:solidFill>
                  <a:srgbClr val="FF0000"/>
                </a:solidFill>
              </a:rPr>
              <a:t>not</a:t>
            </a:r>
            <a:r>
              <a:rPr lang="en-US" altLang="en-US" sz="2400"/>
              <a:t> in RE</a:t>
            </a:r>
          </a:p>
        </p:txBody>
      </p:sp>
    </p:spTree>
    <p:extLst>
      <p:ext uri="{BB962C8B-B14F-4D97-AF65-F5344CB8AC3E}">
        <p14:creationId xmlns:p14="http://schemas.microsoft.com/office/powerpoint/2010/main" val="98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0" grpId="0" animBg="1"/>
      <p:bldP spid="8540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7A6D38-388D-124C-A2EA-FE939EC159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RE and co-RE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EQ</a:t>
            </a:r>
            <a:r>
              <a:rPr lang="en-US" altLang="en-US" baseline="-25000"/>
              <a:t>TM</a:t>
            </a:r>
            <a:r>
              <a:rPr lang="en-US" altLang="en-US"/>
              <a:t> is neither RE nor coRE.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/>
              <a:t>Proof: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not RE:</a:t>
            </a:r>
          </a:p>
          <a:p>
            <a:pPr lvl="2"/>
            <a:r>
              <a:rPr lang="en-US" altLang="en-US"/>
              <a:t>reduce from co-A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co-A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EQ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2"/>
            <a:r>
              <a:rPr lang="en-US" altLang="en-US"/>
              <a:t>what should f(&lt;M, w&gt;) produce? </a:t>
            </a:r>
          </a:p>
          <a:p>
            <a:pPr lvl="1"/>
            <a:r>
              <a:rPr lang="en-US" altLang="en-US"/>
              <a:t>not co-RE:</a:t>
            </a:r>
          </a:p>
          <a:p>
            <a:pPr lvl="2"/>
            <a:r>
              <a:rPr lang="en-US" altLang="en-US"/>
              <a:t>reduce from 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EQ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2"/>
            <a:r>
              <a:rPr lang="en-US" altLang="en-US"/>
              <a:t>what should f(&lt;M, w&gt;) produce? </a:t>
            </a:r>
          </a:p>
        </p:txBody>
      </p:sp>
    </p:spTree>
    <p:extLst>
      <p:ext uri="{BB962C8B-B14F-4D97-AF65-F5344CB8AC3E}">
        <p14:creationId xmlns:p14="http://schemas.microsoft.com/office/powerpoint/2010/main" val="895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67E52-8351-624E-86F3-20007A4354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RE and co-RE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 (A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EQ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/>
              <a:t>f(&lt;M, w&gt;) = &lt;M</a:t>
            </a:r>
            <a:r>
              <a:rPr lang="en-US" altLang="en-US" baseline="-25000"/>
              <a:t>1</a:t>
            </a:r>
            <a:r>
              <a:rPr lang="en-US" altLang="en-US"/>
              <a:t>, M</a:t>
            </a:r>
            <a:r>
              <a:rPr lang="en-US" altLang="en-US" baseline="-25000"/>
              <a:t>2</a:t>
            </a:r>
            <a:r>
              <a:rPr lang="en-US" altLang="en-US"/>
              <a:t>&gt; described below:</a:t>
            </a:r>
          </a:p>
          <a:p>
            <a:pPr lvl="2">
              <a:buFontTx/>
              <a:buNone/>
            </a:pPr>
            <a:endParaRPr lang="en-US" altLang="en-US" baseline="-25000">
              <a:ea typeface="Arial" charset="0"/>
              <a:cs typeface="Arial" charset="0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914400" y="2919413"/>
            <a:ext cx="3352800" cy="2657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TM M</a:t>
            </a:r>
            <a:r>
              <a:rPr lang="en-US" altLang="en-US" sz="2400" baseline="-25000"/>
              <a:t>1</a:t>
            </a:r>
            <a:r>
              <a:rPr lang="en-US" altLang="en-US" sz="2400"/>
              <a:t>: on input x,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accept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TM M</a:t>
            </a:r>
            <a:r>
              <a:rPr lang="en-US" altLang="en-US" sz="2400" baseline="-25000"/>
              <a:t>2</a:t>
            </a:r>
            <a:r>
              <a:rPr lang="en-US" altLang="en-US" sz="2400"/>
              <a:t>: on input x,</a:t>
            </a:r>
            <a:endParaRPr lang="en-US" altLang="en-US" sz="2400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simulate M on input w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accept if M accepts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8117" name="Text Box 5"/>
              <p:cNvSpPr txBox="1">
                <a:spLocks noChangeArrowheads="1"/>
              </p:cNvSpPr>
              <p:nvPr/>
            </p:nvSpPr>
            <p:spPr bwMode="auto">
              <a:xfrm>
                <a:off x="4419600" y="2590800"/>
                <a:ext cx="4419600" cy="3600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and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f(&lt;M, w&gt;)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EQ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/>
                  <a:t>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and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Symbol" charset="2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f(&lt;M, w&gt;)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EQ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</a:p>
            </p:txBody>
          </p:sp>
        </mc:Choice>
        <mc:Fallback xmlns="">
          <p:sp>
            <p:nvSpPr>
              <p:cNvPr id="85811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590800"/>
                <a:ext cx="4419600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1793" t="-1184" b="-16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4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61181-E072-4B47-851F-76C3AB588A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RE and co-RE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co-</a:t>
            </a:r>
            <a:r>
              <a:rPr lang="en-US" altLang="en-US"/>
              <a:t>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EQ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/>
              <a:t>f(&lt;M, w&gt;) = &lt;M</a:t>
            </a:r>
            <a:r>
              <a:rPr lang="en-US" altLang="en-US" baseline="-25000"/>
              <a:t>1</a:t>
            </a:r>
            <a:r>
              <a:rPr lang="en-US" altLang="en-US"/>
              <a:t>, M</a:t>
            </a:r>
            <a:r>
              <a:rPr lang="en-US" altLang="en-US" baseline="-25000"/>
              <a:t>2</a:t>
            </a:r>
            <a:r>
              <a:rPr lang="en-US" altLang="en-US"/>
              <a:t>&gt; described below:</a:t>
            </a:r>
          </a:p>
          <a:p>
            <a:pPr lvl="2">
              <a:buFontTx/>
              <a:buNone/>
            </a:pPr>
            <a:endParaRPr lang="en-US" altLang="en-US" baseline="-25000">
              <a:ea typeface="Arial" charset="0"/>
              <a:cs typeface="Arial" charset="0"/>
            </a:endParaRPr>
          </a:p>
        </p:txBody>
      </p:sp>
      <p:sp>
        <p:nvSpPr>
          <p:cNvPr id="860164" name="Text Box 4"/>
          <p:cNvSpPr txBox="1">
            <a:spLocks noChangeArrowheads="1"/>
          </p:cNvSpPr>
          <p:nvPr/>
        </p:nvSpPr>
        <p:spPr bwMode="auto">
          <a:xfrm>
            <a:off x="914400" y="2919413"/>
            <a:ext cx="3352800" cy="2657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TM M</a:t>
            </a:r>
            <a:r>
              <a:rPr lang="en-US" altLang="en-US" sz="2400" baseline="-25000"/>
              <a:t>1</a:t>
            </a:r>
            <a:r>
              <a:rPr lang="en-US" altLang="en-US" sz="2400"/>
              <a:t>: on input x,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reject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TM M</a:t>
            </a:r>
            <a:r>
              <a:rPr lang="en-US" altLang="en-US" sz="2400" baseline="-25000"/>
              <a:t>2</a:t>
            </a:r>
            <a:r>
              <a:rPr lang="en-US" altLang="en-US" sz="2400"/>
              <a:t>: on input x,</a:t>
            </a:r>
            <a:endParaRPr lang="en-US" altLang="en-US" sz="2400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simulate M on input w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accept if M accepts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65" name="Text Box 5"/>
              <p:cNvSpPr txBox="1">
                <a:spLocks noChangeArrowheads="1"/>
              </p:cNvSpPr>
              <p:nvPr/>
            </p:nvSpPr>
            <p:spPr bwMode="auto">
              <a:xfrm>
                <a:off x="4419600" y="2590800"/>
                <a:ext cx="4419600" cy="3600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co-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                  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  <m:r>
                      <a:rPr lang="en-US" altLang="en-US" sz="2400" i="1" baseline="-2500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Symbol" charset="2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and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Symbol" charset="2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f(&lt;M, w&gt;)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EQ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/>
                  <a:t>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co-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Symbol" charset="2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and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f(&lt;M, w&gt;)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EQ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</a:p>
            </p:txBody>
          </p:sp>
        </mc:Choice>
        <mc:Fallback xmlns="">
          <p:sp>
            <p:nvSpPr>
              <p:cNvPr id="86016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590800"/>
                <a:ext cx="4419600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1793" t="-1184" r="-690" b="-16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 autoUpdateAnimBg="0"/>
      <p:bldP spid="860165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B08BD5-BC13-A34C-842E-222C45AB5E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2286000" y="30480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4" name="Oval 4"/>
          <p:cNvSpPr>
            <a:spLocks noChangeArrowheads="1"/>
          </p:cNvSpPr>
          <p:nvPr/>
        </p:nvSpPr>
        <p:spPr bwMode="auto">
          <a:xfrm>
            <a:off x="2286000" y="34290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5"/>
          <p:cNvSpPr>
            <a:spLocks noChangeArrowheads="1"/>
          </p:cNvSpPr>
          <p:nvPr/>
        </p:nvSpPr>
        <p:spPr bwMode="auto">
          <a:xfrm>
            <a:off x="2286000" y="35814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48137" name="AutoShape 7"/>
          <p:cNvCxnSpPr>
            <a:cxnSpLocks noChangeShapeType="1"/>
            <a:endCxn id="48135" idx="0"/>
          </p:cNvCxnSpPr>
          <p:nvPr/>
        </p:nvCxnSpPr>
        <p:spPr bwMode="auto">
          <a:xfrm>
            <a:off x="2209800" y="34290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81000" y="42068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48139" name="AutoShape 9"/>
          <p:cNvCxnSpPr>
            <a:cxnSpLocks noChangeShapeType="1"/>
            <a:stCxn id="48138" idx="3"/>
            <a:endCxn id="48134" idx="5"/>
          </p:cNvCxnSpPr>
          <p:nvPr/>
        </p:nvCxnSpPr>
        <p:spPr bwMode="auto">
          <a:xfrm flipV="1">
            <a:off x="2514600" y="42100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6172200" y="2743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48141" name="AutoShape 11"/>
          <p:cNvCxnSpPr>
            <a:cxnSpLocks noChangeShapeType="1"/>
            <a:stCxn id="48140" idx="2"/>
            <a:endCxn id="48133" idx="6"/>
          </p:cNvCxnSpPr>
          <p:nvPr/>
        </p:nvCxnSpPr>
        <p:spPr bwMode="auto">
          <a:xfrm rot="5400000">
            <a:off x="6667500" y="33147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2" name="Oval 12"/>
          <p:cNvSpPr>
            <a:spLocks noChangeArrowheads="1"/>
          </p:cNvSpPr>
          <p:nvPr/>
        </p:nvSpPr>
        <p:spPr bwMode="auto">
          <a:xfrm rot="309908">
            <a:off x="2286000" y="32766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2133600" y="2514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6172200" y="4191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</a:t>
            </a:r>
          </a:p>
        </p:txBody>
      </p:sp>
      <p:cxnSp>
        <p:nvCxnSpPr>
          <p:cNvPr id="48145" name="AutoShape 15"/>
          <p:cNvCxnSpPr>
            <a:cxnSpLocks noChangeShapeType="1"/>
            <a:stCxn id="48143" idx="2"/>
          </p:cNvCxnSpPr>
          <p:nvPr/>
        </p:nvCxnSpPr>
        <p:spPr bwMode="auto">
          <a:xfrm rot="16200000" flipH="1">
            <a:off x="3385344" y="27868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6"/>
          <p:cNvCxnSpPr>
            <a:cxnSpLocks noChangeShapeType="1"/>
            <a:stCxn id="48144" idx="0"/>
            <a:endCxn id="48142" idx="6"/>
          </p:cNvCxnSpPr>
          <p:nvPr/>
        </p:nvCxnSpPr>
        <p:spPr bwMode="auto">
          <a:xfrm rot="5400000" flipH="1">
            <a:off x="6287294" y="3239294"/>
            <a:ext cx="87312" cy="1816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7" name="Text Box 17"/>
          <p:cNvSpPr txBox="1">
            <a:spLocks noChangeArrowheads="1"/>
          </p:cNvSpPr>
          <p:nvPr/>
        </p:nvSpPr>
        <p:spPr bwMode="auto">
          <a:xfrm>
            <a:off x="228600" y="220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48148" name="Oval 18"/>
          <p:cNvSpPr>
            <a:spLocks noChangeArrowheads="1"/>
          </p:cNvSpPr>
          <p:nvPr/>
        </p:nvSpPr>
        <p:spPr bwMode="auto">
          <a:xfrm>
            <a:off x="31242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9" name="Oval 19"/>
          <p:cNvSpPr>
            <a:spLocks noChangeArrowheads="1"/>
          </p:cNvSpPr>
          <p:nvPr/>
        </p:nvSpPr>
        <p:spPr bwMode="auto">
          <a:xfrm>
            <a:off x="36576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0" name="Oval 20"/>
          <p:cNvSpPr>
            <a:spLocks noChangeArrowheads="1"/>
          </p:cNvSpPr>
          <p:nvPr/>
        </p:nvSpPr>
        <p:spPr bwMode="auto">
          <a:xfrm>
            <a:off x="64770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1" name="Text Box 21"/>
          <p:cNvSpPr txBox="1">
            <a:spLocks noChangeArrowheads="1"/>
          </p:cNvSpPr>
          <p:nvPr/>
        </p:nvSpPr>
        <p:spPr bwMode="auto">
          <a:xfrm>
            <a:off x="2971800" y="5029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6324600" y="2133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48153" name="AutoShape 23"/>
          <p:cNvCxnSpPr>
            <a:cxnSpLocks noChangeShapeType="1"/>
            <a:stCxn id="48147" idx="2"/>
            <a:endCxn id="48148" idx="1"/>
          </p:cNvCxnSpPr>
          <p:nvPr/>
        </p:nvCxnSpPr>
        <p:spPr bwMode="auto">
          <a:xfrm rot="16200000" flipH="1">
            <a:off x="1885950" y="23431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4" name="AutoShape 24"/>
          <p:cNvCxnSpPr>
            <a:cxnSpLocks noChangeShapeType="1"/>
            <a:stCxn id="48151" idx="0"/>
            <a:endCxn id="48149" idx="7"/>
          </p:cNvCxnSpPr>
          <p:nvPr/>
        </p:nvCxnSpPr>
        <p:spPr bwMode="auto">
          <a:xfrm rot="5400000" flipH="1">
            <a:off x="3600450" y="43243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5" name="AutoShape 25"/>
          <p:cNvCxnSpPr>
            <a:cxnSpLocks noChangeShapeType="1"/>
            <a:stCxn id="48152" idx="2"/>
            <a:endCxn id="48150" idx="5"/>
          </p:cNvCxnSpPr>
          <p:nvPr/>
        </p:nvCxnSpPr>
        <p:spPr bwMode="auto">
          <a:xfrm rot="5400000">
            <a:off x="6496050" y="2636838"/>
            <a:ext cx="1208088" cy="1116012"/>
          </a:xfrm>
          <a:prstGeom prst="curvedConnector3">
            <a:avLst>
              <a:gd name="adj1" fmla="val 119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6" name="Text Box 26"/>
          <p:cNvSpPr txBox="1">
            <a:spLocks noChangeArrowheads="1"/>
          </p:cNvSpPr>
          <p:nvPr/>
        </p:nvSpPr>
        <p:spPr bwMode="auto">
          <a:xfrm>
            <a:off x="5562600" y="5105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HALT</a:t>
            </a:r>
          </a:p>
        </p:txBody>
      </p:sp>
      <p:sp>
        <p:nvSpPr>
          <p:cNvPr id="48157" name="Oval 27"/>
          <p:cNvSpPr>
            <a:spLocks noChangeArrowheads="1"/>
          </p:cNvSpPr>
          <p:nvPr/>
        </p:nvSpPr>
        <p:spPr bwMode="auto">
          <a:xfrm>
            <a:off x="4648200" y="441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58" name="AutoShape 28"/>
          <p:cNvCxnSpPr>
            <a:cxnSpLocks noChangeShapeType="1"/>
            <a:stCxn id="48156" idx="0"/>
            <a:endCxn id="48157" idx="6"/>
          </p:cNvCxnSpPr>
          <p:nvPr/>
        </p:nvCxnSpPr>
        <p:spPr bwMode="auto">
          <a:xfrm rot="5400000" flipH="1">
            <a:off x="5105400" y="4076700"/>
            <a:ext cx="647700" cy="1409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9" name="Oval 29"/>
          <p:cNvSpPr>
            <a:spLocks noChangeArrowheads="1"/>
          </p:cNvSpPr>
          <p:nvPr/>
        </p:nvSpPr>
        <p:spPr bwMode="auto">
          <a:xfrm rot="21290092" flipV="1">
            <a:off x="2286000" y="31242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0" name="Text Box 30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co-RE</a:t>
            </a:r>
          </a:p>
        </p:txBody>
      </p:sp>
      <p:cxnSp>
        <p:nvCxnSpPr>
          <p:cNvPr id="48161" name="AutoShape 31"/>
          <p:cNvCxnSpPr>
            <a:cxnSpLocks noChangeShapeType="1"/>
            <a:stCxn id="48160" idx="2"/>
            <a:endCxn id="48159" idx="5"/>
          </p:cNvCxnSpPr>
          <p:nvPr/>
        </p:nvCxnSpPr>
        <p:spPr bwMode="auto">
          <a:xfrm rot="16200000" flipH="1">
            <a:off x="4428331" y="2734469"/>
            <a:ext cx="465138" cy="482600"/>
          </a:xfrm>
          <a:prstGeom prst="curvedConnector3">
            <a:avLst>
              <a:gd name="adj1" fmla="val 25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2" name="Text Box 32"/>
          <p:cNvSpPr txBox="1">
            <a:spLocks noChangeArrowheads="1"/>
          </p:cNvSpPr>
          <p:nvPr/>
        </p:nvSpPr>
        <p:spPr bwMode="auto">
          <a:xfrm>
            <a:off x="2819400" y="1905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co-HALT</a:t>
            </a:r>
          </a:p>
        </p:txBody>
      </p:sp>
      <p:sp>
        <p:nvSpPr>
          <p:cNvPr id="48163" name="Oval 33"/>
          <p:cNvSpPr>
            <a:spLocks noChangeArrowheads="1"/>
          </p:cNvSpPr>
          <p:nvPr/>
        </p:nvSpPr>
        <p:spPr bwMode="auto">
          <a:xfrm>
            <a:off x="4572000" y="3276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64" name="AutoShape 34"/>
          <p:cNvCxnSpPr>
            <a:cxnSpLocks noChangeShapeType="1"/>
            <a:stCxn id="48162" idx="2"/>
            <a:endCxn id="48163" idx="1"/>
          </p:cNvCxnSpPr>
          <p:nvPr/>
        </p:nvCxnSpPr>
        <p:spPr bwMode="auto">
          <a:xfrm rot="16200000" flipH="1">
            <a:off x="3695700" y="2400300"/>
            <a:ext cx="925513" cy="8493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2243" name="Oval 35"/>
          <p:cNvSpPr>
            <a:spLocks noChangeArrowheads="1"/>
          </p:cNvSpPr>
          <p:nvPr/>
        </p:nvSpPr>
        <p:spPr bwMode="auto">
          <a:xfrm>
            <a:off x="51054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2244" name="Text Box 36"/>
          <p:cNvSpPr txBox="1">
            <a:spLocks noChangeArrowheads="1"/>
          </p:cNvSpPr>
          <p:nvPr/>
        </p:nvSpPr>
        <p:spPr bwMode="auto">
          <a:xfrm>
            <a:off x="76200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PCP</a:t>
            </a:r>
          </a:p>
        </p:txBody>
      </p:sp>
      <p:cxnSp>
        <p:nvCxnSpPr>
          <p:cNvPr id="862245" name="AutoShape 37"/>
          <p:cNvCxnSpPr>
            <a:cxnSpLocks noChangeShapeType="1"/>
            <a:stCxn id="862244" idx="1"/>
            <a:endCxn id="862243" idx="5"/>
          </p:cNvCxnSpPr>
          <p:nvPr/>
        </p:nvCxnSpPr>
        <p:spPr bwMode="auto">
          <a:xfrm rot="10800000">
            <a:off x="5170488" y="4256088"/>
            <a:ext cx="2449512" cy="3921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2246" name="Oval 38"/>
          <p:cNvSpPr>
            <a:spLocks noChangeArrowheads="1"/>
          </p:cNvSpPr>
          <p:nvPr/>
        </p:nvSpPr>
        <p:spPr bwMode="auto">
          <a:xfrm>
            <a:off x="57150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2247" name="Text Box 39"/>
          <p:cNvSpPr txBox="1">
            <a:spLocks noChangeArrowheads="1"/>
          </p:cNvSpPr>
          <p:nvPr/>
        </p:nvSpPr>
        <p:spPr bwMode="auto">
          <a:xfrm>
            <a:off x="4876800" y="2362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EQ</a:t>
            </a:r>
            <a:r>
              <a:rPr lang="en-US" altLang="en-US" sz="2400" baseline="-25000">
                <a:solidFill>
                  <a:schemeClr val="accent2"/>
                </a:solidFill>
              </a:rPr>
              <a:t>TM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862248" name="AutoShape 40"/>
          <p:cNvCxnSpPr>
            <a:cxnSpLocks noChangeShapeType="1"/>
            <a:stCxn id="862247" idx="2"/>
            <a:endCxn id="862246" idx="1"/>
          </p:cNvCxnSpPr>
          <p:nvPr/>
        </p:nvCxnSpPr>
        <p:spPr bwMode="auto">
          <a:xfrm rot="5400000">
            <a:off x="5295900" y="3249613"/>
            <a:ext cx="925513" cy="65087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844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43" grpId="0" animBg="1"/>
      <p:bldP spid="862244" grpId="0"/>
      <p:bldP spid="862246" grpId="0" animBg="1"/>
      <p:bldP spid="862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DD25C-AAEA-7543-8140-832EB0D21A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build a NPDA, then convert to CFG</a:t>
            </a:r>
          </a:p>
          <a:p>
            <a:pPr lvl="1"/>
            <a:r>
              <a:rPr lang="en-US" altLang="en-US"/>
              <a:t>want to accept strings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of this form,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/>
              <a:t>#C</a:t>
            </a:r>
            <a:r>
              <a:rPr lang="en-US" altLang="en-US" sz="2400" baseline="-25000"/>
              <a:t>3</a:t>
            </a:r>
            <a:r>
              <a:rPr lang="en-US" altLang="en-US" sz="2400"/>
              <a:t>#...#C</a:t>
            </a:r>
            <a:r>
              <a:rPr lang="en-US" altLang="en-US" sz="2400" baseline="-25000"/>
              <a:t>k</a:t>
            </a:r>
            <a:r>
              <a:rPr lang="en-US" altLang="en-US" sz="2400"/>
              <a:t>#</a:t>
            </a:r>
          </a:p>
          <a:p>
            <a:pPr lvl="1">
              <a:buFontTx/>
              <a:buNone/>
            </a:pPr>
            <a:r>
              <a:rPr lang="en-US" altLang="en-US"/>
              <a:t>	plus strings of this form but where</a:t>
            </a:r>
          </a:p>
          <a:p>
            <a:pPr lvl="2"/>
            <a:r>
              <a:rPr lang="en-US" altLang="en-US"/>
              <a:t>C</a:t>
            </a:r>
            <a:r>
              <a:rPr lang="en-US" altLang="en-US" baseline="-25000"/>
              <a:t>1</a:t>
            </a:r>
            <a:r>
              <a:rPr lang="en-US" altLang="en-US"/>
              <a:t> is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the start config. of M on input w, or</a:t>
            </a:r>
          </a:p>
          <a:p>
            <a:pPr lvl="2"/>
            <a:r>
              <a:rPr lang="en-US" altLang="en-US"/>
              <a:t>C</a:t>
            </a:r>
            <a:r>
              <a:rPr lang="en-US" altLang="en-US" baseline="-25000"/>
              <a:t>k</a:t>
            </a:r>
            <a:r>
              <a:rPr lang="en-US" altLang="en-US"/>
              <a:t> is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an accept. config. of M on input w, or</a:t>
            </a:r>
          </a:p>
          <a:p>
            <a:pPr lvl="2"/>
            <a:r>
              <a:rPr lang="en-US" altLang="en-US"/>
              <a:t>C</a:t>
            </a:r>
            <a:r>
              <a:rPr lang="en-US" altLang="en-US" baseline="-25000"/>
              <a:t>i</a:t>
            </a:r>
            <a:r>
              <a:rPr lang="en-US" altLang="en-US"/>
              <a:t> does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yield in one step C</a:t>
            </a:r>
            <a:r>
              <a:rPr lang="en-US" altLang="en-US" baseline="-25000"/>
              <a:t>i+1</a:t>
            </a:r>
            <a:r>
              <a:rPr lang="en-US" altLang="en-US"/>
              <a:t> for some i</a:t>
            </a:r>
          </a:p>
        </p:txBody>
      </p:sp>
    </p:spTree>
    <p:extLst>
      <p:ext uri="{BB962C8B-B14F-4D97-AF65-F5344CB8AC3E}">
        <p14:creationId xmlns:p14="http://schemas.microsoft.com/office/powerpoint/2010/main" val="65983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75CE76-4B8C-F94D-A7DE-D782AC0146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our NPDA nondeterministically checks one of: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1</a:t>
            </a:r>
            <a:r>
              <a:rPr lang="en-US" altLang="en-US"/>
              <a:t> is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the start config. of M on input w, or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k</a:t>
            </a:r>
            <a:r>
              <a:rPr lang="en-US" altLang="en-US"/>
              <a:t> is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an accept. config. of M on input w, or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</a:t>
            </a:r>
            <a:r>
              <a:rPr lang="en-US" altLang="en-US" baseline="-25000"/>
              <a:t>i</a:t>
            </a:r>
            <a:r>
              <a:rPr lang="en-US" altLang="en-US"/>
              <a:t> does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yield in one step C</a:t>
            </a:r>
            <a:r>
              <a:rPr lang="en-US" altLang="en-US" baseline="-25000"/>
              <a:t>i+1</a:t>
            </a:r>
            <a:r>
              <a:rPr lang="en-US" altLang="en-US"/>
              <a:t> for some i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input has fewer than two #’s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details of first two?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to check third condition: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nondeterministically guess C</a:t>
            </a:r>
            <a:r>
              <a:rPr lang="en-US" altLang="en-US" baseline="-25000"/>
              <a:t>i</a:t>
            </a:r>
            <a:r>
              <a:rPr lang="en-US" altLang="en-US"/>
              <a:t> starting position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how to check that C</a:t>
            </a:r>
            <a:r>
              <a:rPr lang="en-US" altLang="en-US" baseline="-25000">
                <a:solidFill>
                  <a:schemeClr val="accent2"/>
                </a:solidFill>
              </a:rPr>
              <a:t>i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doesn’t yield in 1 step C</a:t>
            </a:r>
            <a:r>
              <a:rPr lang="en-US" altLang="en-US" baseline="-25000">
                <a:solidFill>
                  <a:schemeClr val="accent2"/>
                </a:solidFill>
                <a:sym typeface="Symbol" charset="2"/>
              </a:rPr>
              <a:t>i+1</a:t>
            </a:r>
            <a:r>
              <a:rPr lang="en-US" altLang="en-US">
                <a:solidFill>
                  <a:schemeClr val="accent2"/>
                </a:solidFill>
                <a:sym typeface="Symbol" charset="2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8181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531FC-8E24-D54C-AC71-C392C8E68F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checking:</a:t>
            </a:r>
          </a:p>
          <a:p>
            <a:pPr lvl="2"/>
            <a:r>
              <a:rPr lang="en-US" altLang="en-US"/>
              <a:t>C</a:t>
            </a:r>
            <a:r>
              <a:rPr lang="en-US" altLang="en-US" baseline="-25000"/>
              <a:t>i</a:t>
            </a:r>
            <a:r>
              <a:rPr lang="en-US" altLang="en-US"/>
              <a:t> does </a:t>
            </a:r>
            <a:r>
              <a:rPr lang="en-US" altLang="en-US">
                <a:solidFill>
                  <a:srgbClr val="FF0000"/>
                </a:solidFill>
              </a:rPr>
              <a:t>not</a:t>
            </a:r>
            <a:r>
              <a:rPr lang="en-US" altLang="en-US"/>
              <a:t> yield in one step C</a:t>
            </a:r>
            <a:r>
              <a:rPr lang="en-US" altLang="en-US" baseline="-25000"/>
              <a:t>i+1</a:t>
            </a:r>
            <a:r>
              <a:rPr lang="en-US" altLang="en-US"/>
              <a:t> for some i</a:t>
            </a:r>
          </a:p>
          <a:p>
            <a:pPr lvl="1"/>
            <a:r>
              <a:rPr lang="en-US" altLang="en-US"/>
              <a:t>push C</a:t>
            </a:r>
            <a:r>
              <a:rPr lang="en-US" altLang="en-US" baseline="-25000"/>
              <a:t>i</a:t>
            </a:r>
            <a:r>
              <a:rPr lang="en-US" altLang="en-US"/>
              <a:t> onto stack</a:t>
            </a:r>
            <a:endParaRPr lang="en-US" altLang="en-US">
              <a:solidFill>
                <a:schemeClr val="accent2"/>
              </a:solidFill>
              <a:sym typeface="Symbol" charset="2"/>
            </a:endParaRPr>
          </a:p>
          <a:p>
            <a:pPr lvl="1"/>
            <a:r>
              <a:rPr lang="en-US" altLang="en-US">
                <a:sym typeface="Symbol" charset="2"/>
              </a:rPr>
              <a:t>at #, start popping C</a:t>
            </a:r>
            <a:r>
              <a:rPr lang="en-US" altLang="en-US" baseline="-25000">
                <a:sym typeface="Symbol" charset="2"/>
              </a:rPr>
              <a:t>i</a:t>
            </a:r>
            <a:r>
              <a:rPr lang="en-US" altLang="en-US">
                <a:sym typeface="Symbol" charset="2"/>
              </a:rPr>
              <a:t> and compare to C</a:t>
            </a:r>
            <a:r>
              <a:rPr lang="en-US" altLang="en-US" baseline="-25000">
                <a:sym typeface="Symbol" charset="2"/>
              </a:rPr>
              <a:t>i+1</a:t>
            </a:r>
            <a:endParaRPr lang="en-US" altLang="en-US">
              <a:sym typeface="Symbol" charset="2"/>
            </a:endParaRP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accept if mismatch away from head location, or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symbols around head changed in a way inconsistent with M’s transition function.</a:t>
            </a:r>
          </a:p>
          <a:p>
            <a:pPr lvl="1"/>
            <a:r>
              <a:rPr lang="en-US" altLang="en-US"/>
              <a:t>is everything described possible with NPDA?</a:t>
            </a:r>
          </a:p>
        </p:txBody>
      </p:sp>
    </p:spTree>
    <p:extLst>
      <p:ext uri="{BB962C8B-B14F-4D97-AF65-F5344CB8AC3E}">
        <p14:creationId xmlns:p14="http://schemas.microsoft.com/office/powerpoint/2010/main" val="1595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B6834-109C-A545-9C12-45A7150984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6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/>
                  <a:t>Proof</a:t>
                </a:r>
                <a:r>
                  <a:rPr lang="en-US" altLang="en-US" dirty="0"/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Problem: cannot compare C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 to C</a:t>
                </a:r>
                <a:r>
                  <a:rPr lang="en-US" altLang="en-US" baseline="-25000" dirty="0"/>
                  <a:t>i+1</a:t>
                </a:r>
                <a:r>
                  <a:rPr lang="en-US" altLang="en-US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could prove in same way that proved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{</a:t>
                </a:r>
                <a:r>
                  <a:rPr lang="en-US" altLang="en-US" dirty="0" err="1"/>
                  <a:t>ww</a:t>
                </a:r>
                <a:r>
                  <a:rPr lang="en-US" altLang="en-US" dirty="0"/>
                  <a:t>: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*} not context-free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recall that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{</a:t>
                </a:r>
                <a:r>
                  <a:rPr lang="en-US" altLang="en-US" dirty="0" err="1"/>
                  <a:t>ww</a:t>
                </a:r>
                <a:r>
                  <a:rPr lang="en-US" altLang="en-US" baseline="30000" dirty="0" err="1"/>
                  <a:t>R</a:t>
                </a:r>
                <a:r>
                  <a:rPr lang="en-US" altLang="en-US" dirty="0"/>
                  <a:t>: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*}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is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context-free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free to tweak construction of G in the reduction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solution: write computation history:</a:t>
                </a:r>
              </a:p>
              <a:p>
                <a:pPr algn="ctr">
                  <a:lnSpc>
                    <a:spcPct val="9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baseline="300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en-US" sz="2400" baseline="-25000" dirty="0"/>
                  <a:t> </a:t>
                </a: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/>
                  <a:t>#C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baseline="300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en-US" sz="2400" dirty="0"/>
                  <a:t>...#</a:t>
                </a:r>
                <a:r>
                  <a:rPr lang="en-US" altLang="en-US" sz="2400" dirty="0" err="1"/>
                  <a:t>C</a:t>
                </a:r>
                <a:r>
                  <a:rPr lang="en-US" altLang="en-US" sz="2400" baseline="-25000" dirty="0" err="1"/>
                  <a:t>k</a:t>
                </a:r>
                <a:r>
                  <a:rPr lang="en-US" altLang="en-US" sz="2400" dirty="0"/>
                  <a:t>#</a:t>
                </a:r>
                <a:endParaRPr lang="el-GR" altLang="en-US" dirty="0"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806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525963"/>
              </a:xfrm>
              <a:blipFill rotWithShape="0">
                <a:blip r:embed="rId3"/>
                <a:stretch>
                  <a:fillRect l="-1801" t="-2830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6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4871B-F72D-1B42-8E8E-3FFA34ACC2F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Dec. and undec. problems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f(&lt;M, w&gt;) = &lt;G&gt; equiv. to NPDA below: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4495800" cy="3716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x, accept if not of form: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 baseline="30000"/>
              <a:t>R</a:t>
            </a:r>
            <a:r>
              <a:rPr lang="en-US" altLang="en-US" sz="2400" baseline="-25000"/>
              <a:t> </a:t>
            </a:r>
            <a:r>
              <a:rPr lang="en-US" altLang="en-US" sz="2400"/>
              <a:t>#C</a:t>
            </a:r>
            <a:r>
              <a:rPr lang="en-US" altLang="en-US" sz="2400" baseline="-25000"/>
              <a:t>3</a:t>
            </a:r>
            <a:r>
              <a:rPr lang="en-US" altLang="en-US" sz="2400"/>
              <a:t>#C</a:t>
            </a:r>
            <a:r>
              <a:rPr lang="en-US" altLang="en-US" sz="2400" baseline="-25000"/>
              <a:t>4</a:t>
            </a:r>
            <a:r>
              <a:rPr lang="en-US" altLang="en-US" sz="2400" baseline="30000"/>
              <a:t>R</a:t>
            </a:r>
            <a:r>
              <a:rPr lang="en-US" altLang="en-US" sz="2400"/>
              <a:t>...#C</a:t>
            </a:r>
            <a:r>
              <a:rPr lang="en-US" altLang="en-US" sz="2400" baseline="-25000"/>
              <a:t>k</a:t>
            </a:r>
            <a:r>
              <a:rPr lang="en-US" altLang="en-US" sz="2400"/>
              <a:t>#</a:t>
            </a:r>
            <a:endParaRPr lang="el-GR" altLang="en-US">
              <a:ea typeface="Arial" charset="0"/>
              <a:cs typeface="Arial" charset="0"/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accept if C</a:t>
            </a:r>
            <a:r>
              <a:rPr lang="en-US" altLang="en-US" sz="2400" baseline="-25000"/>
              <a:t>1</a:t>
            </a:r>
            <a:r>
              <a:rPr lang="en-US" altLang="en-US" sz="2400"/>
              <a:t> is the not the start configuration for M on input 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accept if check that C</a:t>
            </a:r>
            <a:r>
              <a:rPr lang="en-US" altLang="en-US" sz="2400" baseline="-25000"/>
              <a:t>i </a:t>
            </a:r>
            <a:r>
              <a:rPr lang="en-US" altLang="en-US" sz="2400">
                <a:sym typeface="Symbol" charset="2"/>
              </a:rPr>
              <a:t>does not yield in one step C</a:t>
            </a:r>
            <a:r>
              <a:rPr lang="en-US" altLang="en-US" sz="2400" baseline="-25000">
                <a:sym typeface="Symbol" charset="2"/>
              </a:rPr>
              <a:t>i+1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aseline="-25000">
                <a:sym typeface="Symbol" charset="2"/>
              </a:rPr>
              <a:t> </a:t>
            </a:r>
            <a:r>
              <a:rPr lang="en-US" altLang="en-US" sz="2400" baseline="30000">
                <a:sym typeface="Symbol" charset="2"/>
              </a:rPr>
              <a:t> </a:t>
            </a:r>
            <a:r>
              <a:rPr lang="en-US" altLang="en-US" sz="2400">
                <a:sym typeface="Symbol" charset="2"/>
              </a:rPr>
              <a:t>accept if C</a:t>
            </a:r>
            <a:r>
              <a:rPr lang="en-US" altLang="en-US" sz="2400" baseline="-25000">
                <a:sym typeface="Symbol" charset="2"/>
              </a:rPr>
              <a:t>k</a:t>
            </a:r>
            <a:r>
              <a:rPr lang="en-US" altLang="en-US" sz="2400">
                <a:sym typeface="Symbol" charset="2"/>
              </a:rPr>
              <a:t> is not an accepting configuration for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65" name="Text Box 5"/>
              <p:cNvSpPr txBox="1">
                <a:spLocks noChangeArrowheads="1"/>
              </p:cNvSpPr>
              <p:nvPr/>
            </p:nvSpPr>
            <p:spPr bwMode="auto">
              <a:xfrm>
                <a:off x="5334000" y="2717800"/>
                <a:ext cx="350520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is f computable?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co-A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ALL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CFG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/>
                  <a:t>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co-A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f(M, w)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ALL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CFG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80896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2717800"/>
                <a:ext cx="3505200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2261" t="-1250" b="-17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6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2025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14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72A46C-FCA9-8844-BA1D-E6C904A17A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Rice’s Theorem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have seen that the following properties of TM’s are undecidable: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TM accepts string w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TM halts on input w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TM accepts the empty language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TM accepts a regular language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we describe a single generic reduction for all these proofs?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Yes. </a:t>
            </a:r>
            <a:r>
              <a:rPr lang="en-US" altLang="en-US" i="1"/>
              <a:t>Every</a:t>
            </a:r>
            <a:r>
              <a:rPr lang="en-US" altLang="en-US"/>
              <a:t> property of TMs undecidable!</a:t>
            </a:r>
          </a:p>
        </p:txBody>
      </p:sp>
    </p:spTree>
    <p:extLst>
      <p:ext uri="{BB962C8B-B14F-4D97-AF65-F5344CB8AC3E}">
        <p14:creationId xmlns:p14="http://schemas.microsoft.com/office/powerpoint/2010/main" val="77452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9552</TotalTime>
  <Words>2862</Words>
  <Application>Microsoft Macintosh PowerPoint</Application>
  <PresentationFormat>On-screen Show (4:3)</PresentationFormat>
  <Paragraphs>585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ヒラギノ角ゴ Pro W3</vt:lpstr>
      <vt:lpstr>Default Design</vt:lpstr>
      <vt:lpstr>CS21  Decidability and Tractability</vt:lpstr>
      <vt:lpstr>Outline</vt:lpstr>
      <vt:lpstr>Dec. and undec. problems</vt:lpstr>
      <vt:lpstr>Dec. and undec. problems</vt:lpstr>
      <vt:lpstr>Dec. and undec. problems</vt:lpstr>
      <vt:lpstr>Dec. and undec. problems</vt:lpstr>
      <vt:lpstr>Dec. and undec. problems</vt:lpstr>
      <vt:lpstr>Dec. and undec. problems</vt:lpstr>
      <vt:lpstr>Rice’s Theorem</vt:lpstr>
      <vt:lpstr>Rice’s Theorem</vt:lpstr>
      <vt:lpstr>Rice’s Theorem</vt:lpstr>
      <vt:lpstr>Rice’s Theorem</vt:lpstr>
      <vt:lpstr>Rice’s Theorem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Beyond RE and co-RE</vt:lpstr>
      <vt:lpstr>Beyond RE and co-RE</vt:lpstr>
      <vt:lpstr>Beyond RE and co-RE</vt:lpstr>
      <vt:lpstr>Beyond RE and co-RE</vt:lpstr>
      <vt:lpstr>Summary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116</cp:revision>
  <cp:lastPrinted>2024-01-03T22:27:21Z</cp:lastPrinted>
  <dcterms:created xsi:type="dcterms:W3CDTF">2003-12-29T17:56:05Z</dcterms:created>
  <dcterms:modified xsi:type="dcterms:W3CDTF">2025-02-10T20:46:50Z</dcterms:modified>
</cp:coreProperties>
</file>