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0" r:id="rId3"/>
    <p:sldId id="550" r:id="rId4"/>
    <p:sldId id="551" r:id="rId5"/>
    <p:sldId id="552" r:id="rId6"/>
    <p:sldId id="553" r:id="rId7"/>
    <p:sldId id="554" r:id="rId8"/>
    <p:sldId id="555" r:id="rId9"/>
    <p:sldId id="556" r:id="rId10"/>
    <p:sldId id="557" r:id="rId11"/>
    <p:sldId id="558" r:id="rId12"/>
    <p:sldId id="559" r:id="rId13"/>
    <p:sldId id="560" r:id="rId14"/>
    <p:sldId id="561" r:id="rId15"/>
    <p:sldId id="562" r:id="rId16"/>
    <p:sldId id="563" r:id="rId17"/>
    <p:sldId id="564" r:id="rId18"/>
    <p:sldId id="56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150"/>
  </p:normalViewPr>
  <p:slideViewPr>
    <p:cSldViewPr>
      <p:cViewPr varScale="1">
        <p:scale>
          <a:sx n="120" d="100"/>
          <a:sy n="120" d="100"/>
        </p:scale>
        <p:origin x="9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9D3BA0-C430-C04C-A731-59F63EA3477F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9833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8AE6AE-7EA8-204B-9219-4F268245FD1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008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D08A92A-82AE-2B40-BCB6-D4AEAD82F68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005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0E3502A-ACB4-DA42-9ACA-07DBDF311A0F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580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8AAB6CF-79A9-F74F-9999-FB9B474CF667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882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EB02C92-28F9-1347-A2E6-751893556C7D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521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F9023FA-2C87-4147-B689-B489FEC893CC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873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089BEA1A-B4E6-4145-8F6F-B269541EB65E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94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2A7663D-B18E-8341-A6FD-F08C50D2CCBC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999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283A9FC-C021-7446-998D-6CB53F4048EC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619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04DEAC02-CEC2-034C-9026-AA88B79942B3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348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8CF9D2A-FB33-B846-82EE-F76BA7C910FA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286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B0F6633C-4057-194A-AC40-CA76784C4C40}" type="slidenum">
              <a:rPr lang="en-US" altLang="x-none"/>
              <a:pPr/>
              <a:t>2</a:t>
            </a:fld>
            <a:endParaRPr lang="en-US" altLang="x-none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216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4DE670E-EF3A-E04E-BEF7-131DF85CF954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446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15160D1-AED8-2447-B5FB-F5732ED9FD9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303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45CB671-CC5C-574D-9D92-3B707BABEAD6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4713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99755B05-654F-544B-9ED2-92553A9F671F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96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B55D9F5-3B62-EE4B-BEDD-EE55442C35A1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801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725849C-ADCB-EE45-94E0-367233D92C16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949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0436D86-0792-2A42-B1F8-768DA1FA5396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648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B819-88D6-A241-8258-4965769F71E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1282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73B4-CAF0-3243-80EA-72BCFA7DF67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499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3E02A-A165-BC46-86BD-57843E9A550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2795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0B7BA-5A0A-D24D-B0A4-B70E5C46B81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312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F887E-3D1C-1F45-9D12-0894CB6F2AF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9189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461DE-D61B-E24E-A19F-6CF34A359AD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643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FD98-247D-704B-94EB-014F79B43AD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18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50AF-871F-814E-ACF9-D793A98C1D6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024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A66F-E8B1-7141-9124-39D0EEC8DB8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501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AF7AC-9A66-F94E-9D2F-4EFABC121DD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1169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AFB2-97A3-EF48-B22E-BE338A34BF3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229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February 5,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CS21 Lecture 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C52198E-CBD3-D145-B50E-F4F879690DE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487" name="Rectangle 15486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staircase leading to a castle&#10;&#10;Description automatically generated with medium confidence">
            <a:extLst>
              <a:ext uri="{FF2B5EF4-FFF2-40B4-BE49-F238E27FC236}">
                <a16:creationId xmlns:a16="http://schemas.microsoft.com/office/drawing/2014/main" id="{E9004F12-06FD-0ADA-C3FD-E679BEA9B7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7" r="13816" b="4051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15489" name="Rectangle 15488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altLang="en-US" sz="4200">
                <a:solidFill>
                  <a:schemeClr val="bg1"/>
                </a:solidFill>
              </a:rPr>
              <a:t>CS21 </a:t>
            </a:r>
            <a:br>
              <a:rPr lang="en-US" altLang="en-US" sz="4200">
                <a:solidFill>
                  <a:schemeClr val="bg1"/>
                </a:solidFill>
              </a:rPr>
            </a:br>
            <a:r>
              <a:rPr lang="en-US" altLang="en-US" sz="4200">
                <a:solidFill>
                  <a:schemeClr val="bg1"/>
                </a:solidFill>
              </a:rPr>
              <a:t>Decidability and Tractability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485" y="4872922"/>
            <a:ext cx="3017519" cy="1208141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1700">
                <a:solidFill>
                  <a:schemeClr val="bg1"/>
                </a:solidFill>
              </a:rPr>
              <a:t>Lecture 13</a:t>
            </a:r>
          </a:p>
          <a:p>
            <a:pPr algn="l" eaLnBrk="1" hangingPunct="1"/>
            <a:r>
              <a:rPr lang="en-US" altLang="en-US" sz="1700">
                <a:solidFill>
                  <a:schemeClr val="bg1"/>
                </a:solidFill>
              </a:rPr>
              <a:t>February 5, 2025</a:t>
            </a:r>
          </a:p>
        </p:txBody>
      </p:sp>
      <p:sp>
        <p:nvSpPr>
          <p:cNvPr id="15491" name="Rectangle 1549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493" name="Rectangle 1549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DC11FA-BEC0-DE4D-BBB6-6F3C8E7542A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two problems regarding Context-Free Grammars:</a:t>
            </a:r>
          </a:p>
          <a:p>
            <a:pPr lvl="1"/>
            <a:r>
              <a:rPr lang="en-US" altLang="en-US" dirty="0"/>
              <a:t>does a CFG generate all strings:</a:t>
            </a:r>
          </a:p>
          <a:p>
            <a:pPr lvl="1" algn="ctr">
              <a:buFontTx/>
              <a:buNone/>
            </a:pPr>
            <a:r>
              <a:rPr lang="en-US" altLang="en-US" dirty="0">
                <a:solidFill>
                  <a:schemeClr val="accent2"/>
                </a:solidFill>
              </a:rPr>
              <a:t>ALL</a:t>
            </a:r>
            <a:r>
              <a:rPr lang="en-US" altLang="en-US" baseline="-25000" dirty="0">
                <a:solidFill>
                  <a:schemeClr val="accent2"/>
                </a:solidFill>
              </a:rPr>
              <a:t>CFG</a:t>
            </a:r>
            <a:r>
              <a:rPr lang="en-US" altLang="en-US" dirty="0">
                <a:solidFill>
                  <a:schemeClr val="accent2"/>
                </a:solidFill>
              </a:rPr>
              <a:t> = {&lt;G&gt; : G is a CFG and L(G) = </a:t>
            </a:r>
            <a:r>
              <a:rPr lang="el-GR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Σ</a:t>
            </a:r>
            <a:r>
              <a:rPr lang="en-US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*}</a:t>
            </a:r>
          </a:p>
          <a:p>
            <a:pPr lvl="1"/>
            <a:r>
              <a:rPr lang="en-US" altLang="en-US" dirty="0"/>
              <a:t>CFG emptiness:</a:t>
            </a:r>
          </a:p>
          <a:p>
            <a:pPr lvl="1" algn="ctr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/>
                </a:solidFill>
              </a:rPr>
              <a:t>E</a:t>
            </a:r>
            <a:r>
              <a:rPr lang="en-US" altLang="en-US" baseline="-25000" dirty="0">
                <a:solidFill>
                  <a:schemeClr val="accent2"/>
                </a:solidFill>
              </a:rPr>
              <a:t>CFG</a:t>
            </a:r>
            <a:r>
              <a:rPr lang="en-US" altLang="en-US" dirty="0">
                <a:solidFill>
                  <a:schemeClr val="accent2"/>
                </a:solidFill>
              </a:rPr>
              <a:t> = {&lt;G&gt; : G is a CFG and L(G) = </a:t>
            </a:r>
            <a:r>
              <a:rPr lang="en-US" altLang="en-US" dirty="0" err="1">
                <a:solidFill>
                  <a:schemeClr val="accent2"/>
                </a:solidFill>
                <a:ea typeface="Arial" charset="0"/>
                <a:cs typeface="Arial" charset="0"/>
              </a:rPr>
              <a:t>Ø</a:t>
            </a:r>
            <a:r>
              <a:rPr lang="en-US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}</a:t>
            </a:r>
            <a:r>
              <a:rPr lang="en-US" altLang="en-US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Both decidable? both undecidable? one decidable?</a:t>
            </a:r>
          </a:p>
        </p:txBody>
      </p:sp>
    </p:spTree>
    <p:extLst>
      <p:ext uri="{BB962C8B-B14F-4D97-AF65-F5344CB8AC3E}">
        <p14:creationId xmlns:p14="http://schemas.microsoft.com/office/powerpoint/2010/main" val="145358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C938A0-7423-CC46-921F-4211F741327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dirty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462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u="sng" dirty="0"/>
                  <a:t>Theorem</a:t>
                </a:r>
                <a:r>
                  <a:rPr lang="en-US" altLang="en-US" dirty="0"/>
                  <a:t>: E</a:t>
                </a:r>
                <a:r>
                  <a:rPr lang="en-US" altLang="en-US" baseline="-25000" dirty="0"/>
                  <a:t>CFG</a:t>
                </a:r>
                <a:r>
                  <a:rPr lang="en-US" altLang="en-US" dirty="0"/>
                  <a:t>  is decidable.</a:t>
                </a:r>
              </a:p>
              <a:p>
                <a:pPr>
                  <a:buFontTx/>
                  <a:buNone/>
                </a:pPr>
                <a:endParaRPr lang="en-US" altLang="en-US" dirty="0"/>
              </a:p>
              <a:p>
                <a:pPr>
                  <a:buFontTx/>
                  <a:buNone/>
                </a:pPr>
                <a:r>
                  <a:rPr lang="en-US" altLang="en-US" b="1" dirty="0"/>
                  <a:t>Proof</a:t>
                </a:r>
                <a:r>
                  <a:rPr lang="en-US" altLang="en-US" dirty="0"/>
                  <a:t>: </a:t>
                </a:r>
              </a:p>
              <a:p>
                <a:pPr lvl="1"/>
                <a:r>
                  <a:rPr lang="en-US" altLang="en-US" dirty="0"/>
                  <a:t>observation: for each nonterminal A, the set</a:t>
                </a:r>
              </a:p>
              <a:p>
                <a:pPr lvl="1" algn="ctr"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S</a:t>
                </a:r>
                <a:r>
                  <a:rPr lang="en-US" altLang="en-US" baseline="-25000" dirty="0">
                    <a:solidFill>
                      <a:schemeClr val="accent2"/>
                    </a:solidFill>
                  </a:rPr>
                  <a:t>A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 = {w : A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⇒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* w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}</a:t>
                </a:r>
              </a:p>
              <a:p>
                <a:pPr lvl="1"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	</a:t>
                </a:r>
                <a:r>
                  <a:rPr lang="en-US" altLang="en-US" dirty="0"/>
                  <a:t>is non-empty </a:t>
                </a:r>
                <a:r>
                  <a:rPr lang="en-US" altLang="en-US" dirty="0" err="1"/>
                  <a:t>iff</a:t>
                </a:r>
                <a:r>
                  <a:rPr lang="en-US" altLang="en-US" dirty="0"/>
                  <a:t> there is some rule:</a:t>
                </a:r>
              </a:p>
              <a:p>
                <a:pPr lvl="1" algn="ctr"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A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→ </a:t>
                </a:r>
                <a:r>
                  <a:rPr lang="en-US" altLang="en-US" b="1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x</a:t>
                </a:r>
                <a:endParaRPr lang="en-US" altLang="en-US" dirty="0">
                  <a:solidFill>
                    <a:schemeClr val="accent2"/>
                  </a:solidFill>
                  <a:ea typeface="Arial" charset="0"/>
                  <a:cs typeface="Arial" charset="0"/>
                </a:endParaRPr>
              </a:p>
              <a:p>
                <a:pPr lvl="1"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	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and 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for all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non-terminals B in string 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charset="0"/>
                            <a:ea typeface="Arial" charset="0"/>
                            <a:cs typeface="Arial" charset="0"/>
                          </a:rPr>
                          <m:t>𝑆</m:t>
                        </m:r>
                      </m:e>
                      <m:sub>
                        <m:r>
                          <a:rPr lang="en-US" altLang="en-US" b="0" i="1" smtClean="0">
                            <a:latin typeface="Cambria Math" charset="0"/>
                            <a:ea typeface="Arial" charset="0"/>
                            <a:cs typeface="Arial" charset="0"/>
                          </a:rPr>
                          <m:t>𝐵</m:t>
                        </m:r>
                      </m:sub>
                    </m:sSub>
                    <m:r>
                      <a:rPr lang="en-US" altLang="en-US" b="0" i="1" smtClean="0">
                        <a:latin typeface="Cambria Math" charset="0"/>
                        <a:ea typeface="Arial" charset="0"/>
                        <a:cs typeface="Arial" charset="0"/>
                      </a:rPr>
                      <m:t>≠∅</m:t>
                    </m:r>
                  </m:oMath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79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0275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AF3FF7-9501-3E4E-AA8C-F747C1AB5D6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667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dirty="0"/>
                  <a:t>Proof</a:t>
                </a:r>
                <a:r>
                  <a:rPr lang="en-US" altLang="en-US" dirty="0"/>
                  <a:t>:</a:t>
                </a:r>
              </a:p>
              <a:p>
                <a:pPr lvl="1"/>
                <a:r>
                  <a:rPr lang="en-US" altLang="en-US" dirty="0"/>
                  <a:t>on input &lt;G&gt;</a:t>
                </a:r>
              </a:p>
              <a:p>
                <a:pPr lvl="1"/>
                <a:r>
                  <a:rPr lang="en-US" altLang="en-US" dirty="0"/>
                  <a:t>mark all terminals in G</a:t>
                </a:r>
              </a:p>
              <a:p>
                <a:pPr lvl="1"/>
                <a:r>
                  <a:rPr lang="en-US" altLang="en-US" dirty="0"/>
                  <a:t>repeat until no new non-terminals get marked:</a:t>
                </a:r>
              </a:p>
              <a:p>
                <a:pPr lvl="2"/>
                <a:r>
                  <a:rPr lang="en-US" altLang="en-US" dirty="0"/>
                  <a:t>if there is a production A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→x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x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2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x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3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…</a:t>
                </a:r>
                <a:r>
                  <a:rPr lang="en-US" altLang="en-US" dirty="0" err="1">
                    <a:ea typeface="Arial" charset="0"/>
                    <a:cs typeface="Arial" charset="0"/>
                  </a:rPr>
                  <a:t>x</a:t>
                </a:r>
                <a:r>
                  <a:rPr lang="en-US" altLang="en-US" baseline="-25000" dirty="0" err="1">
                    <a:ea typeface="Arial" charset="0"/>
                    <a:cs typeface="Arial" charset="0"/>
                  </a:rPr>
                  <a:t>k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 </a:t>
                </a:r>
                <a:endParaRPr lang="en-US" altLang="en-US" dirty="0">
                  <a:ea typeface="Arial" charset="0"/>
                  <a:cs typeface="Arial" charset="0"/>
                </a:endParaRPr>
              </a:p>
              <a:p>
                <a:pPr lvl="2"/>
                <a:r>
                  <a:rPr lang="en-US" altLang="en-US" dirty="0">
                    <a:ea typeface="Arial" charset="0"/>
                    <a:cs typeface="Arial" charset="0"/>
                  </a:rPr>
                  <a:t>and each symbol x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1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 x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2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 …, </a:t>
                </a:r>
                <a:r>
                  <a:rPr lang="en-US" altLang="en-US" dirty="0" err="1">
                    <a:ea typeface="Arial" charset="0"/>
                    <a:cs typeface="Arial" charset="0"/>
                  </a:rPr>
                  <a:t>x</a:t>
                </a:r>
                <a:r>
                  <a:rPr lang="en-US" altLang="en-US" baseline="-25000" dirty="0" err="1">
                    <a:ea typeface="Arial" charset="0"/>
                    <a:cs typeface="Arial" charset="0"/>
                  </a:rPr>
                  <a:t>k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has been marked</a:t>
                </a:r>
              </a:p>
              <a:p>
                <a:pPr lvl="2"/>
                <a:r>
                  <a:rPr lang="en-US" altLang="en-US" dirty="0">
                    <a:ea typeface="Arial" charset="0"/>
                    <a:cs typeface="Arial" charset="0"/>
                  </a:rPr>
                  <a:t>then mark A</a:t>
                </a: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if S marked, reject </a:t>
                </a:r>
                <a:r>
                  <a:rPr lang="en-US" altLang="en-US" sz="18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(G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∉</m:t>
                    </m:r>
                  </m:oMath>
                </a14:m>
                <a:r>
                  <a:rPr lang="en-US" altLang="en-US" sz="18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 E</a:t>
                </a:r>
                <a:r>
                  <a:rPr lang="en-US" altLang="en-US" sz="1800" baseline="-25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CFG</a:t>
                </a:r>
                <a:r>
                  <a:rPr lang="en-US" altLang="en-US" sz="18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)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, else accept </a:t>
                </a:r>
                <a:r>
                  <a:rPr lang="en-US" altLang="en-US" sz="18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(G</a:t>
                </a:r>
                <a14:m>
                  <m:oMath xmlns:m="http://schemas.openxmlformats.org/officeDocument/2006/math">
                    <m:r>
                      <a:rPr lang="en-US" altLang="en-US" sz="1800" b="0" i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a:rPr lang="en-US" altLang="en-US" sz="1800" b="0" i="1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∈ </m:t>
                    </m:r>
                  </m:oMath>
                </a14:m>
                <a:r>
                  <a:rPr lang="en-US" altLang="en-US" sz="18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E</a:t>
                </a:r>
                <a:r>
                  <a:rPr lang="en-US" altLang="en-US" sz="1800" baseline="-25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CFG</a:t>
                </a:r>
                <a:r>
                  <a:rPr lang="en-US" altLang="en-US" sz="18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)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.</a:t>
                </a:r>
              </a:p>
              <a:p>
                <a:pPr lvl="1"/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terminates? correct?</a:t>
                </a:r>
              </a:p>
            </p:txBody>
          </p:sp>
        </mc:Choice>
        <mc:Fallback xmlns="">
          <p:sp>
            <p:nvSpPr>
              <p:cNvPr id="7966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 r="-1407" b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0267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D77129-FE60-7240-9BC0-C16488A8B10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u="sng"/>
              <a:t>Theorem</a:t>
            </a:r>
            <a:r>
              <a:rPr lang="en-US" altLang="en-US"/>
              <a:t>: ALL</a:t>
            </a:r>
            <a:r>
              <a:rPr lang="en-US" altLang="en-US" baseline="-25000"/>
              <a:t>CFG</a:t>
            </a:r>
            <a:r>
              <a:rPr lang="en-US" altLang="en-US"/>
              <a:t> is undecidable.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 b="1"/>
              <a:t>Proof</a:t>
            </a:r>
            <a:r>
              <a:rPr lang="en-US" altLang="en-US"/>
              <a:t>:</a:t>
            </a:r>
          </a:p>
          <a:p>
            <a:pPr lvl="1"/>
            <a:r>
              <a:rPr lang="en-US" altLang="en-US"/>
              <a:t>reduce from co-A</a:t>
            </a:r>
            <a:r>
              <a:rPr lang="en-US" altLang="en-US" baseline="-25000"/>
              <a:t>TM </a:t>
            </a:r>
            <a:r>
              <a:rPr lang="en-US" altLang="en-US" baseline="30000"/>
              <a:t> </a:t>
            </a:r>
            <a:r>
              <a:rPr lang="en-US" altLang="en-US"/>
              <a:t>(</a:t>
            </a:r>
            <a:r>
              <a:rPr lang="en-US" altLang="en-US" sz="2400"/>
              <a:t>i.e. show co-A</a:t>
            </a:r>
            <a:r>
              <a:rPr lang="en-US" altLang="en-US" sz="2400" baseline="-25000"/>
              <a:t>TM </a:t>
            </a:r>
            <a:r>
              <a:rPr lang="en-US" altLang="en-US" sz="2400">
                <a:ea typeface="Arial" charset="0"/>
                <a:cs typeface="Arial" charset="0"/>
              </a:rPr>
              <a:t>≤</a:t>
            </a:r>
            <a:r>
              <a:rPr lang="en-US" altLang="en-US" sz="2400" baseline="-25000">
                <a:ea typeface="Arial" charset="0"/>
                <a:cs typeface="Arial" charset="0"/>
              </a:rPr>
              <a:t>m </a:t>
            </a:r>
            <a:r>
              <a:rPr lang="en-US" altLang="en-US" sz="2400">
                <a:ea typeface="Arial" charset="0"/>
                <a:cs typeface="Arial" charset="0"/>
              </a:rPr>
              <a:t>ALL</a:t>
            </a:r>
            <a:r>
              <a:rPr lang="en-US" altLang="en-US" sz="2400" baseline="-25000">
                <a:ea typeface="Arial" charset="0"/>
                <a:cs typeface="Arial" charset="0"/>
              </a:rPr>
              <a:t>CFG</a:t>
            </a:r>
            <a:r>
              <a:rPr lang="en-US" altLang="en-US" sz="2400">
                <a:ea typeface="Arial" charset="0"/>
                <a:cs typeface="Arial" charset="0"/>
              </a:rPr>
              <a:t>)</a:t>
            </a:r>
            <a:endParaRPr lang="en-US" altLang="en-US" sz="2400" baseline="-25000">
              <a:ea typeface="Arial" charset="0"/>
              <a:cs typeface="Arial" charset="0"/>
            </a:endParaRPr>
          </a:p>
          <a:p>
            <a:pPr lvl="1"/>
            <a:r>
              <a:rPr lang="en-US" altLang="en-US"/>
              <a:t>what should f(&lt;M, w&gt;) produce?</a:t>
            </a:r>
          </a:p>
          <a:p>
            <a:pPr lvl="1"/>
            <a:r>
              <a:rPr lang="en-US" altLang="en-US"/>
              <a:t>Idea:</a:t>
            </a:r>
          </a:p>
          <a:p>
            <a:pPr lvl="2"/>
            <a:r>
              <a:rPr lang="en-US" altLang="en-US"/>
              <a:t>produce CFG G that generates all strings that are  </a:t>
            </a:r>
            <a:r>
              <a:rPr lang="en-US" altLang="en-US" b="1" i="1"/>
              <a:t>not</a:t>
            </a:r>
            <a:r>
              <a:rPr lang="en-US" altLang="en-US"/>
              <a:t> </a:t>
            </a:r>
            <a:r>
              <a:rPr lang="en-US" altLang="en-US">
                <a:solidFill>
                  <a:srgbClr val="FF0000"/>
                </a:solidFill>
              </a:rPr>
              <a:t>accepting computation histories</a:t>
            </a:r>
            <a:r>
              <a:rPr lang="en-US" altLang="en-US"/>
              <a:t> of M on w</a:t>
            </a:r>
          </a:p>
        </p:txBody>
      </p:sp>
    </p:spTree>
    <p:extLst>
      <p:ext uri="{BB962C8B-B14F-4D97-AF65-F5344CB8AC3E}">
        <p14:creationId xmlns:p14="http://schemas.microsoft.com/office/powerpoint/2010/main" val="6596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7DD25C-AAEA-7543-8140-832EB0D21AA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/>
              <a:t>Proof</a:t>
            </a:r>
            <a:r>
              <a:rPr lang="en-US" altLang="en-US"/>
              <a:t>:</a:t>
            </a:r>
          </a:p>
          <a:p>
            <a:pPr lvl="1"/>
            <a:r>
              <a:rPr lang="en-US" altLang="en-US"/>
              <a:t>build a NPDA, then convert to CFG</a:t>
            </a:r>
          </a:p>
          <a:p>
            <a:pPr lvl="1"/>
            <a:r>
              <a:rPr lang="en-US" altLang="en-US"/>
              <a:t>want to accept strings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of this form,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/>
              <a:t>#C</a:t>
            </a:r>
            <a:r>
              <a:rPr lang="en-US" altLang="en-US" sz="2400" baseline="-25000"/>
              <a:t>1</a:t>
            </a:r>
            <a:r>
              <a:rPr lang="en-US" altLang="en-US" sz="2400"/>
              <a:t>#C</a:t>
            </a:r>
            <a:r>
              <a:rPr lang="en-US" altLang="en-US" sz="2400" baseline="-25000"/>
              <a:t>2</a:t>
            </a:r>
            <a:r>
              <a:rPr lang="en-US" altLang="en-US" sz="2400"/>
              <a:t>#C</a:t>
            </a:r>
            <a:r>
              <a:rPr lang="en-US" altLang="en-US" sz="2400" baseline="-25000"/>
              <a:t>3</a:t>
            </a:r>
            <a:r>
              <a:rPr lang="en-US" altLang="en-US" sz="2400"/>
              <a:t>#...#C</a:t>
            </a:r>
            <a:r>
              <a:rPr lang="en-US" altLang="en-US" sz="2400" baseline="-25000"/>
              <a:t>k</a:t>
            </a:r>
            <a:r>
              <a:rPr lang="en-US" altLang="en-US" sz="2400"/>
              <a:t>#</a:t>
            </a:r>
          </a:p>
          <a:p>
            <a:pPr lvl="1">
              <a:buFontTx/>
              <a:buNone/>
            </a:pPr>
            <a:r>
              <a:rPr lang="en-US" altLang="en-US"/>
              <a:t>	plus strings of this form but where</a:t>
            </a:r>
          </a:p>
          <a:p>
            <a:pPr lvl="2"/>
            <a:r>
              <a:rPr lang="en-US" altLang="en-US"/>
              <a:t>C</a:t>
            </a:r>
            <a:r>
              <a:rPr lang="en-US" altLang="en-US" baseline="-25000"/>
              <a:t>1</a:t>
            </a:r>
            <a:r>
              <a:rPr lang="en-US" altLang="en-US"/>
              <a:t> is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the start config. of M on input w, or</a:t>
            </a:r>
          </a:p>
          <a:p>
            <a:pPr lvl="2"/>
            <a:r>
              <a:rPr lang="en-US" altLang="en-US"/>
              <a:t>C</a:t>
            </a:r>
            <a:r>
              <a:rPr lang="en-US" altLang="en-US" baseline="-25000"/>
              <a:t>k</a:t>
            </a:r>
            <a:r>
              <a:rPr lang="en-US" altLang="en-US"/>
              <a:t> is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an accept. config. of M on input w, or</a:t>
            </a:r>
          </a:p>
          <a:p>
            <a:pPr lvl="2"/>
            <a:r>
              <a:rPr lang="en-US" altLang="en-US"/>
              <a:t>C</a:t>
            </a:r>
            <a:r>
              <a:rPr lang="en-US" altLang="en-US" baseline="-25000"/>
              <a:t>i</a:t>
            </a:r>
            <a:r>
              <a:rPr lang="en-US" altLang="en-US"/>
              <a:t> does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yield in one step C</a:t>
            </a:r>
            <a:r>
              <a:rPr lang="en-US" altLang="en-US" baseline="-25000"/>
              <a:t>i+1</a:t>
            </a:r>
            <a:r>
              <a:rPr lang="en-US" altLang="en-US"/>
              <a:t> for some i</a:t>
            </a:r>
          </a:p>
        </p:txBody>
      </p:sp>
    </p:spTree>
    <p:extLst>
      <p:ext uri="{BB962C8B-B14F-4D97-AF65-F5344CB8AC3E}">
        <p14:creationId xmlns:p14="http://schemas.microsoft.com/office/powerpoint/2010/main" val="659837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75CE76-4B8C-F94D-A7DE-D782AC0146E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/>
              <a:t>Proof</a:t>
            </a:r>
            <a:r>
              <a:rPr lang="en-US" altLang="en-US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our NPDA nondeterministically checks one of: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</a:t>
            </a:r>
            <a:r>
              <a:rPr lang="en-US" altLang="en-US" baseline="-25000"/>
              <a:t>1</a:t>
            </a:r>
            <a:r>
              <a:rPr lang="en-US" altLang="en-US"/>
              <a:t> is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the start config. of M on input w, or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</a:t>
            </a:r>
            <a:r>
              <a:rPr lang="en-US" altLang="en-US" baseline="-25000"/>
              <a:t>k</a:t>
            </a:r>
            <a:r>
              <a:rPr lang="en-US" altLang="en-US"/>
              <a:t> is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an accept. config. of M on input w, or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</a:t>
            </a:r>
            <a:r>
              <a:rPr lang="en-US" altLang="en-US" baseline="-25000"/>
              <a:t>i</a:t>
            </a:r>
            <a:r>
              <a:rPr lang="en-US" altLang="en-US"/>
              <a:t> does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yield in one step C</a:t>
            </a:r>
            <a:r>
              <a:rPr lang="en-US" altLang="en-US" baseline="-25000"/>
              <a:t>i+1</a:t>
            </a:r>
            <a:r>
              <a:rPr lang="en-US" altLang="en-US"/>
              <a:t> for some i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input has fewer than two #’s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details of first two?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to check third condition: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nondeterministically guess C</a:t>
            </a:r>
            <a:r>
              <a:rPr lang="en-US" altLang="en-US" baseline="-25000"/>
              <a:t>i</a:t>
            </a:r>
            <a:r>
              <a:rPr lang="en-US" altLang="en-US"/>
              <a:t> starting position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how to check that C</a:t>
            </a:r>
            <a:r>
              <a:rPr lang="en-US" altLang="en-US" baseline="-25000">
                <a:solidFill>
                  <a:schemeClr val="accent2"/>
                </a:solidFill>
              </a:rPr>
              <a:t>i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>
                <a:solidFill>
                  <a:schemeClr val="accent2"/>
                </a:solidFill>
                <a:sym typeface="Symbol" charset="2"/>
              </a:rPr>
              <a:t>doesn’t yield in 1 step C</a:t>
            </a:r>
            <a:r>
              <a:rPr lang="en-US" altLang="en-US" baseline="-25000">
                <a:solidFill>
                  <a:schemeClr val="accent2"/>
                </a:solidFill>
                <a:sym typeface="Symbol" charset="2"/>
              </a:rPr>
              <a:t>i+1</a:t>
            </a:r>
            <a:r>
              <a:rPr lang="en-US" altLang="en-US">
                <a:solidFill>
                  <a:schemeClr val="accent2"/>
                </a:solidFill>
                <a:sym typeface="Symbol" charset="2"/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181811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5531FC-8E24-D54C-AC71-C392C8E68F3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/>
              <a:t>Proof</a:t>
            </a:r>
            <a:r>
              <a:rPr lang="en-US" altLang="en-US"/>
              <a:t>:</a:t>
            </a:r>
          </a:p>
          <a:p>
            <a:pPr lvl="1"/>
            <a:r>
              <a:rPr lang="en-US" altLang="en-US"/>
              <a:t>checking:</a:t>
            </a:r>
          </a:p>
          <a:p>
            <a:pPr lvl="2"/>
            <a:r>
              <a:rPr lang="en-US" altLang="en-US"/>
              <a:t>C</a:t>
            </a:r>
            <a:r>
              <a:rPr lang="en-US" altLang="en-US" baseline="-25000"/>
              <a:t>i</a:t>
            </a:r>
            <a:r>
              <a:rPr lang="en-US" altLang="en-US"/>
              <a:t> does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yield in one step C</a:t>
            </a:r>
            <a:r>
              <a:rPr lang="en-US" altLang="en-US" baseline="-25000"/>
              <a:t>i+1</a:t>
            </a:r>
            <a:r>
              <a:rPr lang="en-US" altLang="en-US"/>
              <a:t> for some i</a:t>
            </a:r>
          </a:p>
          <a:p>
            <a:pPr lvl="1"/>
            <a:r>
              <a:rPr lang="en-US" altLang="en-US"/>
              <a:t>push C</a:t>
            </a:r>
            <a:r>
              <a:rPr lang="en-US" altLang="en-US" baseline="-25000"/>
              <a:t>i</a:t>
            </a:r>
            <a:r>
              <a:rPr lang="en-US" altLang="en-US"/>
              <a:t> onto stack</a:t>
            </a:r>
            <a:endParaRPr lang="en-US" altLang="en-US">
              <a:solidFill>
                <a:schemeClr val="accent2"/>
              </a:solidFill>
              <a:sym typeface="Symbol" charset="2"/>
            </a:endParaRPr>
          </a:p>
          <a:p>
            <a:pPr lvl="1"/>
            <a:r>
              <a:rPr lang="en-US" altLang="en-US">
                <a:sym typeface="Symbol" charset="2"/>
              </a:rPr>
              <a:t>at #, start popping C</a:t>
            </a:r>
            <a:r>
              <a:rPr lang="en-US" altLang="en-US" baseline="-25000">
                <a:sym typeface="Symbol" charset="2"/>
              </a:rPr>
              <a:t>i</a:t>
            </a:r>
            <a:r>
              <a:rPr lang="en-US" altLang="en-US">
                <a:sym typeface="Symbol" charset="2"/>
              </a:rPr>
              <a:t> and compare to C</a:t>
            </a:r>
            <a:r>
              <a:rPr lang="en-US" altLang="en-US" baseline="-25000">
                <a:sym typeface="Symbol" charset="2"/>
              </a:rPr>
              <a:t>i+1</a:t>
            </a:r>
            <a:endParaRPr lang="en-US" altLang="en-US">
              <a:sym typeface="Symbol" charset="2"/>
            </a:endParaRPr>
          </a:p>
          <a:p>
            <a:pPr lvl="2"/>
            <a:r>
              <a:rPr lang="en-US" altLang="en-US">
                <a:solidFill>
                  <a:schemeClr val="accent2"/>
                </a:solidFill>
                <a:sym typeface="Symbol" charset="2"/>
              </a:rPr>
              <a:t>accept if mismatch away from head location, or</a:t>
            </a:r>
          </a:p>
          <a:p>
            <a:pPr lvl="2"/>
            <a:r>
              <a:rPr lang="en-US" altLang="en-US">
                <a:solidFill>
                  <a:schemeClr val="accent2"/>
                </a:solidFill>
                <a:sym typeface="Symbol" charset="2"/>
              </a:rPr>
              <a:t>symbols around head changed in a way inconsistent with M’s transition function.</a:t>
            </a:r>
          </a:p>
          <a:p>
            <a:pPr lvl="1"/>
            <a:r>
              <a:rPr lang="en-US" altLang="en-US"/>
              <a:t>is everything described possible with NPDA?</a:t>
            </a:r>
          </a:p>
        </p:txBody>
      </p:sp>
    </p:spTree>
    <p:extLst>
      <p:ext uri="{BB962C8B-B14F-4D97-AF65-F5344CB8AC3E}">
        <p14:creationId xmlns:p14="http://schemas.microsoft.com/office/powerpoint/2010/main" val="15954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4B6834-109C-A545-9C12-45A71509848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691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458200" cy="4525963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  <a:buFontTx/>
                  <a:buNone/>
                </a:pPr>
                <a:r>
                  <a:rPr lang="en-US" altLang="en-US" b="1" dirty="0"/>
                  <a:t>Proof</a:t>
                </a:r>
                <a:r>
                  <a:rPr lang="en-US" altLang="en-US" dirty="0"/>
                  <a:t>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Problem: cannot compare C</a:t>
                </a:r>
                <a:r>
                  <a:rPr lang="en-US" altLang="en-US" baseline="-25000" dirty="0"/>
                  <a:t>i</a:t>
                </a:r>
                <a:r>
                  <a:rPr lang="en-US" altLang="en-US" dirty="0"/>
                  <a:t> to C</a:t>
                </a:r>
                <a:r>
                  <a:rPr lang="en-US" altLang="en-US" baseline="-25000" dirty="0"/>
                  <a:t>i+1</a:t>
                </a:r>
                <a:r>
                  <a:rPr lang="en-US" altLang="en-US" dirty="0"/>
                  <a:t>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could prove in same way that proved</a:t>
                </a:r>
              </a:p>
              <a:p>
                <a:pPr lvl="1" algn="ctr">
                  <a:lnSpc>
                    <a:spcPct val="90000"/>
                  </a:lnSpc>
                  <a:buFontTx/>
                  <a:buNone/>
                </a:pPr>
                <a:r>
                  <a:rPr lang="en-US" altLang="en-US" dirty="0"/>
                  <a:t>{</a:t>
                </a:r>
                <a:r>
                  <a:rPr lang="en-US" altLang="en-US" dirty="0" err="1"/>
                  <a:t>ww</a:t>
                </a:r>
                <a:r>
                  <a:rPr lang="en-US" altLang="en-US" dirty="0"/>
                  <a:t>: w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∈</m:t>
                    </m:r>
                  </m:oMath>
                </a14:m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 </a:t>
                </a:r>
                <a:r>
                  <a:rPr lang="el-GR" altLang="en-US" dirty="0">
                    <a:ea typeface="Arial" charset="0"/>
                    <a:cs typeface="Arial" charset="0"/>
                    <a:sym typeface="Symbol" charset="2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*} not context-free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recall that </a:t>
                </a:r>
              </a:p>
              <a:p>
                <a:pPr lvl="1" algn="ctr">
                  <a:lnSpc>
                    <a:spcPct val="90000"/>
                  </a:lnSpc>
                  <a:buFontTx/>
                  <a:buNone/>
                </a:pPr>
                <a:r>
                  <a:rPr lang="en-US" altLang="en-US" dirty="0"/>
                  <a:t>{</a:t>
                </a:r>
                <a:r>
                  <a:rPr lang="en-US" altLang="en-US" dirty="0" err="1"/>
                  <a:t>ww</a:t>
                </a:r>
                <a:r>
                  <a:rPr lang="en-US" altLang="en-US" baseline="30000" dirty="0" err="1"/>
                  <a:t>R</a:t>
                </a:r>
                <a:r>
                  <a:rPr lang="en-US" altLang="en-US" dirty="0"/>
                  <a:t>: w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∈</m:t>
                    </m:r>
                  </m:oMath>
                </a14:m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 </a:t>
                </a:r>
                <a:r>
                  <a:rPr lang="el-GR" altLang="en-US" dirty="0">
                    <a:ea typeface="Arial" charset="0"/>
                    <a:cs typeface="Arial" charset="0"/>
                    <a:sym typeface="Symbol" charset="2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*}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is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 context-free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free to tweak construction of G in the reduction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solution: write computation history:</a:t>
                </a:r>
              </a:p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/>
                  <a:t>#C</a:t>
                </a:r>
                <a:r>
                  <a:rPr lang="en-US" altLang="en-US" sz="2400" baseline="-25000" dirty="0"/>
                  <a:t>1</a:t>
                </a:r>
                <a:r>
                  <a:rPr lang="en-US" altLang="en-US" sz="2400" dirty="0"/>
                  <a:t>#C</a:t>
                </a:r>
                <a:r>
                  <a:rPr lang="en-US" altLang="en-US" sz="2400" baseline="-25000" dirty="0"/>
                  <a:t>2</a:t>
                </a:r>
                <a:r>
                  <a:rPr lang="en-US" altLang="en-US" sz="2400" baseline="30000" dirty="0">
                    <a:solidFill>
                      <a:srgbClr val="FF0000"/>
                    </a:solidFill>
                  </a:rPr>
                  <a:t>R</a:t>
                </a:r>
                <a:r>
                  <a:rPr lang="en-US" altLang="en-US" sz="2400" baseline="-25000" dirty="0"/>
                  <a:t> </a:t>
                </a:r>
                <a:r>
                  <a:rPr lang="en-US" altLang="en-US" sz="2400" dirty="0"/>
                  <a:t>#C</a:t>
                </a:r>
                <a:r>
                  <a:rPr lang="en-US" altLang="en-US" sz="2400" baseline="-25000" dirty="0"/>
                  <a:t>3</a:t>
                </a:r>
                <a:r>
                  <a:rPr lang="en-US" altLang="en-US" sz="2400" dirty="0"/>
                  <a:t>#C</a:t>
                </a:r>
                <a:r>
                  <a:rPr lang="en-US" altLang="en-US" sz="2400" baseline="-25000" dirty="0"/>
                  <a:t>4</a:t>
                </a:r>
                <a:r>
                  <a:rPr lang="en-US" altLang="en-US" sz="2400" baseline="30000" dirty="0">
                    <a:solidFill>
                      <a:srgbClr val="FF0000"/>
                    </a:solidFill>
                  </a:rPr>
                  <a:t>R</a:t>
                </a:r>
                <a:r>
                  <a:rPr lang="en-US" altLang="en-US" sz="2400" dirty="0"/>
                  <a:t>...#</a:t>
                </a:r>
                <a:r>
                  <a:rPr lang="en-US" altLang="en-US" sz="2400" dirty="0" err="1"/>
                  <a:t>C</a:t>
                </a:r>
                <a:r>
                  <a:rPr lang="en-US" altLang="en-US" sz="2400" baseline="-25000" dirty="0" err="1"/>
                  <a:t>k</a:t>
                </a:r>
                <a:r>
                  <a:rPr lang="en-US" altLang="en-US" sz="2400" dirty="0"/>
                  <a:t>#</a:t>
                </a:r>
                <a:endParaRPr lang="el-GR" altLang="en-US" dirty="0">
                  <a:ea typeface="Arial" charset="0"/>
                  <a:cs typeface="Arial" charset="0"/>
                  <a:sym typeface="Symbol" charset="2"/>
                </a:endParaRPr>
              </a:p>
            </p:txBody>
          </p:sp>
        </mc:Choice>
        <mc:Fallback xmlns="">
          <p:sp>
            <p:nvSpPr>
              <p:cNvPr id="8069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458200" cy="4525963"/>
              </a:xfrm>
              <a:blipFill rotWithShape="0">
                <a:blip r:embed="rId3"/>
                <a:stretch>
                  <a:fillRect l="-1801" t="-2830" r="-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660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54871B-F72D-1B42-8E8E-3FFA34ACC2F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/>
              <a:t>Proof</a:t>
            </a:r>
            <a:r>
              <a:rPr lang="en-US" altLang="en-US"/>
              <a:t>:</a:t>
            </a:r>
          </a:p>
          <a:p>
            <a:pPr lvl="1"/>
            <a:r>
              <a:rPr lang="en-US" altLang="en-US"/>
              <a:t>f(&lt;M, w&gt;) = &lt;G&gt; equiv. to NPDA below: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762000" y="2438400"/>
            <a:ext cx="4495800" cy="3716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on input x, accept if not of form:</a:t>
            </a:r>
          </a:p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400"/>
              <a:t>#C</a:t>
            </a:r>
            <a:r>
              <a:rPr lang="en-US" altLang="en-US" sz="2400" baseline="-25000"/>
              <a:t>1</a:t>
            </a:r>
            <a:r>
              <a:rPr lang="en-US" altLang="en-US" sz="2400"/>
              <a:t>#C</a:t>
            </a:r>
            <a:r>
              <a:rPr lang="en-US" altLang="en-US" sz="2400" baseline="-25000"/>
              <a:t>2</a:t>
            </a:r>
            <a:r>
              <a:rPr lang="en-US" altLang="en-US" sz="2400" baseline="30000"/>
              <a:t>R</a:t>
            </a:r>
            <a:r>
              <a:rPr lang="en-US" altLang="en-US" sz="2400" baseline="-25000"/>
              <a:t> </a:t>
            </a:r>
            <a:r>
              <a:rPr lang="en-US" altLang="en-US" sz="2400"/>
              <a:t>#C</a:t>
            </a:r>
            <a:r>
              <a:rPr lang="en-US" altLang="en-US" sz="2400" baseline="-25000"/>
              <a:t>3</a:t>
            </a:r>
            <a:r>
              <a:rPr lang="en-US" altLang="en-US" sz="2400"/>
              <a:t>#C</a:t>
            </a:r>
            <a:r>
              <a:rPr lang="en-US" altLang="en-US" sz="2400" baseline="-25000"/>
              <a:t>4</a:t>
            </a:r>
            <a:r>
              <a:rPr lang="en-US" altLang="en-US" sz="2400" baseline="30000"/>
              <a:t>R</a:t>
            </a:r>
            <a:r>
              <a:rPr lang="en-US" altLang="en-US" sz="2400"/>
              <a:t>...#C</a:t>
            </a:r>
            <a:r>
              <a:rPr lang="en-US" altLang="en-US" sz="2400" baseline="-25000"/>
              <a:t>k</a:t>
            </a:r>
            <a:r>
              <a:rPr lang="en-US" altLang="en-US" sz="2400"/>
              <a:t>#</a:t>
            </a:r>
            <a:endParaRPr lang="el-GR" altLang="en-US">
              <a:ea typeface="Arial" charset="0"/>
              <a:cs typeface="Arial" charset="0"/>
              <a:sym typeface="Symbol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 accept if C</a:t>
            </a:r>
            <a:r>
              <a:rPr lang="en-US" altLang="en-US" sz="2400" baseline="-25000"/>
              <a:t>1</a:t>
            </a:r>
            <a:r>
              <a:rPr lang="en-US" altLang="en-US" sz="2400"/>
              <a:t> is the not the start configuration for M on input w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 accept if check that C</a:t>
            </a:r>
            <a:r>
              <a:rPr lang="en-US" altLang="en-US" sz="2400" baseline="-25000"/>
              <a:t>i </a:t>
            </a:r>
            <a:r>
              <a:rPr lang="en-US" altLang="en-US" sz="2400">
                <a:sym typeface="Symbol" charset="2"/>
              </a:rPr>
              <a:t>does not yield in one step C</a:t>
            </a:r>
            <a:r>
              <a:rPr lang="en-US" altLang="en-US" sz="2400" baseline="-25000">
                <a:sym typeface="Symbol" charset="2"/>
              </a:rPr>
              <a:t>i+1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aseline="-25000">
                <a:sym typeface="Symbol" charset="2"/>
              </a:rPr>
              <a:t> </a:t>
            </a:r>
            <a:r>
              <a:rPr lang="en-US" altLang="en-US" sz="2400" baseline="30000">
                <a:sym typeface="Symbol" charset="2"/>
              </a:rPr>
              <a:t> </a:t>
            </a:r>
            <a:r>
              <a:rPr lang="en-US" altLang="en-US" sz="2400">
                <a:sym typeface="Symbol" charset="2"/>
              </a:rPr>
              <a:t>accept if C</a:t>
            </a:r>
            <a:r>
              <a:rPr lang="en-US" altLang="en-US" sz="2400" baseline="-25000">
                <a:sym typeface="Symbol" charset="2"/>
              </a:rPr>
              <a:t>k</a:t>
            </a:r>
            <a:r>
              <a:rPr lang="en-US" altLang="en-US" sz="2400">
                <a:sym typeface="Symbol" charset="2"/>
              </a:rPr>
              <a:t> is not an accepting configuration for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8965" name="Text Box 5"/>
              <p:cNvSpPr txBox="1">
                <a:spLocks noChangeArrowheads="1"/>
              </p:cNvSpPr>
              <p:nvPr/>
            </p:nvSpPr>
            <p:spPr bwMode="auto">
              <a:xfrm>
                <a:off x="5334000" y="2717800"/>
                <a:ext cx="3505200" cy="3416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/>
                  <a:t> is f computable?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/>
                  <a:t> YES maps to YES?</a:t>
                </a:r>
              </a:p>
              <a:p>
                <a:pPr lvl="1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</a:rPr>
                  <a:t>&lt;M, w&gt;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∈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 co-A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sym typeface="Symbol" charset="2"/>
                  </a:rPr>
                  <a:t>TM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⇒ 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f(M, w)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 ALL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sym typeface="Symbol" charset="2"/>
                  </a:rPr>
                  <a:t>CFG</a:t>
                </a:r>
                <a:endParaRPr lang="en-US" altLang="en-US" sz="2400" dirty="0">
                  <a:solidFill>
                    <a:schemeClr val="accent2"/>
                  </a:solidFill>
                  <a:sym typeface="Symbol" charset="2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>
                    <a:sym typeface="Symbol" charset="2"/>
                  </a:rPr>
                  <a:t> </a:t>
                </a:r>
                <a:r>
                  <a:rPr lang="en-US" altLang="en-US" sz="2400" dirty="0"/>
                  <a:t>NO maps to NO?</a:t>
                </a:r>
              </a:p>
              <a:p>
                <a:pPr lvl="1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</a:rPr>
                  <a:t>&lt;M, w&gt;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∉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 co-A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sym typeface="Symbol" charset="2"/>
                  </a:rPr>
                  <a:t>TM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⇒ 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f(M, w)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∉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 ALL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sym typeface="Symbol" charset="2"/>
                  </a:rPr>
                  <a:t>CFG</a:t>
                </a:r>
                <a:endParaRPr lang="en-US" altLang="en-US" sz="2400" dirty="0">
                  <a:solidFill>
                    <a:schemeClr val="accent2"/>
                  </a:solidFill>
                  <a:sym typeface="Symbol" charset="2"/>
                </a:endParaRPr>
              </a:p>
            </p:txBody>
          </p:sp>
        </mc:Choice>
        <mc:Fallback xmlns="">
          <p:sp>
            <p:nvSpPr>
              <p:cNvPr id="8089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0" y="2717800"/>
                <a:ext cx="3505200" cy="3416320"/>
              </a:xfrm>
              <a:prstGeom prst="rect">
                <a:avLst/>
              </a:prstGeom>
              <a:blipFill rotWithShape="0">
                <a:blip r:embed="rId3"/>
                <a:stretch>
                  <a:fillRect l="-2261" t="-1250" b="-1732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6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x-none" sz="1400"/>
              <a:t>February 5, 2025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x-none" sz="1400"/>
              <a:t>CS21 Lecture 13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65B95D-966A-6D47-A87A-BB82C864FF59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x-none" sz="14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ヒラギノ角ゴ Pro W3" charset="-128"/>
              </a:rPr>
              <a:t>Outline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undecidable problems</a:t>
            </a:r>
          </a:p>
          <a:p>
            <a:pPr marL="1009650" lvl="1" indent="-609600"/>
            <a:r>
              <a:rPr lang="en-US" altLang="en-US" dirty="0"/>
              <a:t>computation histories</a:t>
            </a:r>
          </a:p>
          <a:p>
            <a:pPr marL="1009650" lvl="1" indent="-609600"/>
            <a:r>
              <a:rPr lang="en-US" altLang="en-US" dirty="0"/>
              <a:t>surprising contrasts between decidable/undecidable</a:t>
            </a:r>
            <a:endParaRPr lang="en-US" altLang="en-US" dirty="0">
              <a:ea typeface="ヒラギノ角ゴ Pro W3" charset="-128"/>
            </a:endParaRPr>
          </a:p>
          <a:p>
            <a:r>
              <a:rPr lang="en-US" altLang="en-US" dirty="0">
                <a:ea typeface="ヒラギノ角ゴ Pro W3" charset="-128"/>
              </a:rPr>
              <a:t>Rice’s Theorem</a:t>
            </a:r>
          </a:p>
          <a:p>
            <a:r>
              <a:rPr lang="en-US" altLang="en-US" dirty="0">
                <a:ea typeface="ヒラギノ角ゴ Pro W3" charset="-128"/>
              </a:rPr>
              <a:t>Post Correspondence Problem (skip?)</a:t>
            </a:r>
            <a:endParaRPr lang="en-US" altLang="en-US" dirty="0"/>
          </a:p>
          <a:p>
            <a:r>
              <a:rPr lang="en-US" altLang="en-US" dirty="0"/>
              <a:t>Beyond RE and co-RE</a:t>
            </a:r>
          </a:p>
          <a:p>
            <a:r>
              <a:rPr lang="en-US" altLang="en-US" dirty="0"/>
              <a:t>Recursion Theorem</a:t>
            </a:r>
          </a:p>
          <a:p>
            <a:endParaRPr lang="en-US" altLang="en-US" dirty="0">
              <a:ea typeface="ヒラギノ角ゴ Pro W3" charset="-128"/>
            </a:endParaRP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>
              <a:ea typeface="ヒラギノ角ゴ Pro W3" charset="-128"/>
            </a:endParaRPr>
          </a:p>
          <a:p>
            <a:endParaRPr lang="en-US" altLang="en-US" dirty="0">
              <a:ea typeface="ヒラギノ角ゴ Pro W3" charset="-128"/>
            </a:endParaRPr>
          </a:p>
          <a:p>
            <a:pPr marL="0" indent="0">
              <a:buNone/>
            </a:pPr>
            <a:endParaRPr lang="en-US" altLang="en-US" dirty="0">
              <a:ea typeface="ヒラギノ角ゴ Pro W3" charset="-128"/>
            </a:endParaRPr>
          </a:p>
          <a:p>
            <a:endParaRPr lang="en-US" altLang="en-US" dirty="0">
              <a:ea typeface="ヒラギノ角ゴ Pro W3" charset="-128"/>
            </a:endParaRPr>
          </a:p>
          <a:p>
            <a:endParaRPr lang="en-US" altLang="en-US" dirty="0">
              <a:ea typeface="ヒラギノ角ゴ Pro W3" charset="-128"/>
            </a:endParaRPr>
          </a:p>
          <a:p>
            <a:pPr marL="0" indent="0">
              <a:buNone/>
            </a:pPr>
            <a:endParaRPr lang="en-US" altLang="en-US" dirty="0">
              <a:ea typeface="ヒラギノ角ゴ Pro W3" charset="-128"/>
            </a:endParaRPr>
          </a:p>
          <a:p>
            <a:pPr marL="609600" indent="-609600" eaLnBrk="1" hangingPunct="1"/>
            <a:endParaRPr lang="en-US" altLang="en-US" dirty="0">
              <a:ea typeface="ヒラギノ角ゴ Pro W3" charset="-128"/>
            </a:endParaRPr>
          </a:p>
          <a:p>
            <a:pPr marL="609600" indent="-609600" eaLnBrk="1" hangingPunct="1"/>
            <a:endParaRPr lang="en-US" altLang="en-US" dirty="0">
              <a:ea typeface="ヒラギノ角ゴ Pro W3" charset="-128"/>
            </a:endParaRPr>
          </a:p>
          <a:p>
            <a:pPr marL="609600" indent="-609600" eaLnBrk="1" hangingPunct="1"/>
            <a:endParaRPr lang="en-US" altLang="x-none" dirty="0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84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49044D-92E8-F04D-9C54-A2B652B9987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boundary between decidability and undecidability is often quite delicate</a:t>
            </a:r>
          </a:p>
          <a:p>
            <a:pPr lvl="1"/>
            <a:r>
              <a:rPr lang="en-US" altLang="en-US"/>
              <a:t>seemingly related problems</a:t>
            </a:r>
          </a:p>
          <a:p>
            <a:pPr lvl="1"/>
            <a:r>
              <a:rPr lang="en-US" altLang="en-US"/>
              <a:t>one decidable</a:t>
            </a:r>
          </a:p>
          <a:p>
            <a:pPr lvl="1"/>
            <a:r>
              <a:rPr lang="en-US" altLang="en-US"/>
              <a:t>other undecidable</a:t>
            </a:r>
          </a:p>
          <a:p>
            <a:pPr lvl="1"/>
            <a:endParaRPr lang="en-US" altLang="en-US"/>
          </a:p>
          <a:p>
            <a:r>
              <a:rPr lang="en-US" altLang="en-US"/>
              <a:t>We will see two examples of this phenomenon next.</a:t>
            </a:r>
          </a:p>
        </p:txBody>
      </p:sp>
    </p:spTree>
    <p:extLst>
      <p:ext uri="{BB962C8B-B14F-4D97-AF65-F5344CB8AC3E}">
        <p14:creationId xmlns:p14="http://schemas.microsoft.com/office/powerpoint/2010/main" val="160579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AF6F4E-236F-8149-8AF7-91FB56EB385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Computation histories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029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Recall configuration of a TM: string </a:t>
                </a:r>
                <a:r>
                  <a:rPr lang="en-US" altLang="en-US" dirty="0" err="1">
                    <a:solidFill>
                      <a:srgbClr val="FF0000"/>
                    </a:solidFill>
                  </a:rPr>
                  <a:t>uqv</a:t>
                </a:r>
                <a:r>
                  <a:rPr lang="en-US" altLang="en-US" dirty="0"/>
                  <a:t> with </a:t>
                </a:r>
                <a:r>
                  <a:rPr lang="en-US" altLang="en-US" dirty="0" err="1"/>
                  <a:t>u,v</a:t>
                </a:r>
                <a:r>
                  <a:rPr lang="en-US" altLang="en-US" dirty="0"/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</a:rPr>
                      <m:t>Γ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*, q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Q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The sequence of configurations M goes through on input w is a 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computation history of M on input w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may be </a:t>
                </a:r>
                <a:r>
                  <a:rPr lang="en-US" altLang="en-US" i="1" dirty="0"/>
                  <a:t>accepting</a:t>
                </a:r>
                <a:r>
                  <a:rPr lang="en-US" altLang="en-US" dirty="0"/>
                  <a:t>, or </a:t>
                </a:r>
                <a:r>
                  <a:rPr lang="en-US" altLang="en-US" i="1" dirty="0"/>
                  <a:t>rejecting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reserve the term for halting computations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nondeterministic machines may have several computation histories for a given input.</a:t>
                </a:r>
              </a:p>
            </p:txBody>
          </p:sp>
        </mc:Choice>
        <mc:Fallback xmlns="">
          <p:sp>
            <p:nvSpPr>
              <p:cNvPr id="7802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2830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76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FEA7A1-EFCD-8543-AD0A-832DD95A670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Bounded Automata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233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dirty="0"/>
                  <a:t>LBA definition: TM that is prohibited from moving head off right side of input.</a:t>
                </a:r>
              </a:p>
              <a:p>
                <a:pPr lvl="1"/>
                <a:r>
                  <a:rPr lang="en-US" altLang="en-US" dirty="0">
                    <a:solidFill>
                      <a:schemeClr val="accent2"/>
                    </a:solidFill>
                  </a:rPr>
                  <a:t>machine prevents such a move, just like a TM prevents a move off left of tape</a:t>
                </a:r>
              </a:p>
              <a:p>
                <a:r>
                  <a:rPr lang="en-US" altLang="en-US" dirty="0"/>
                  <a:t>How many possible configurations for a LBA M on input w with |w| = n, m states, and p = |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</a:rPr>
                      <m:t>Γ</m:t>
                    </m:r>
                    <m:r>
                      <a:rPr lang="en-US" altLang="en-US" b="0" i="1" smtClean="0">
                        <a:latin typeface="Cambria Math" charset="0"/>
                      </a:rPr>
                      <m:t>|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?</a:t>
                </a:r>
              </a:p>
              <a:p>
                <a:pPr lvl="1"/>
                <a:r>
                  <a:rPr lang="en-US" altLang="en-US" dirty="0">
                    <a:sym typeface="Symbol" charset="2"/>
                  </a:rPr>
                  <a:t>counting gives: </a:t>
                </a:r>
                <a:r>
                  <a:rPr lang="en-US" altLang="en-US" dirty="0" err="1">
                    <a:solidFill>
                      <a:srgbClr val="FF0000"/>
                    </a:solidFill>
                    <a:sym typeface="Symbol" charset="2"/>
                  </a:rPr>
                  <a:t>mnp</a:t>
                </a:r>
                <a:r>
                  <a:rPr lang="en-US" altLang="en-US" baseline="30000" dirty="0" err="1">
                    <a:solidFill>
                      <a:srgbClr val="FF0000"/>
                    </a:solidFill>
                    <a:sym typeface="Symbol" charset="2"/>
                  </a:rPr>
                  <a:t>n</a:t>
                </a:r>
                <a:endParaRPr lang="en-US" altLang="en-US" dirty="0">
                  <a:solidFill>
                    <a:srgbClr val="FF0000"/>
                  </a:solidFill>
                  <a:sym typeface="Symbol" charset="2"/>
                </a:endParaRPr>
              </a:p>
            </p:txBody>
          </p:sp>
        </mc:Choice>
        <mc:Fallback xmlns="">
          <p:sp>
            <p:nvSpPr>
              <p:cNvPr id="782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1549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EF0D1C-DCEA-744D-A0FB-A1807FD433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two problems we have seen with respect to TMs, now regarding LBAs:</a:t>
            </a:r>
          </a:p>
          <a:p>
            <a:pPr lvl="1"/>
            <a:r>
              <a:rPr lang="en-US" altLang="en-US"/>
              <a:t>LBA acceptance:</a:t>
            </a:r>
          </a:p>
          <a:p>
            <a:pPr lvl="1" algn="ctr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A</a:t>
            </a:r>
            <a:r>
              <a:rPr lang="en-US" altLang="en-US" baseline="-25000">
                <a:solidFill>
                  <a:schemeClr val="accent2"/>
                </a:solidFill>
              </a:rPr>
              <a:t>LBA</a:t>
            </a:r>
            <a:r>
              <a:rPr lang="en-US" altLang="en-US">
                <a:solidFill>
                  <a:schemeClr val="accent2"/>
                </a:solidFill>
              </a:rPr>
              <a:t> = {&lt;M, w&gt; : LBA M accepts input w</a:t>
            </a:r>
            <a:r>
              <a:rPr lang="en-US" altLang="en-US">
                <a:solidFill>
                  <a:schemeClr val="accent2"/>
                </a:solidFill>
                <a:ea typeface="Arial" charset="0"/>
                <a:cs typeface="Arial" charset="0"/>
              </a:rPr>
              <a:t>}</a:t>
            </a:r>
          </a:p>
          <a:p>
            <a:pPr lvl="1"/>
            <a:r>
              <a:rPr lang="en-US" altLang="en-US"/>
              <a:t>LBA emptiness:</a:t>
            </a:r>
          </a:p>
          <a:p>
            <a:pPr lvl="1" algn="ctr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E</a:t>
            </a:r>
            <a:r>
              <a:rPr lang="en-US" altLang="en-US" baseline="-25000">
                <a:solidFill>
                  <a:schemeClr val="accent2"/>
                </a:solidFill>
              </a:rPr>
              <a:t>LBA</a:t>
            </a:r>
            <a:r>
              <a:rPr lang="en-US" altLang="en-US">
                <a:solidFill>
                  <a:schemeClr val="accent2"/>
                </a:solidFill>
              </a:rPr>
              <a:t> = {&lt;M&gt; : LBA M has L(M) = </a:t>
            </a:r>
            <a:r>
              <a:rPr lang="en-US" altLang="en-US">
                <a:solidFill>
                  <a:schemeClr val="accent2"/>
                </a:solidFill>
                <a:ea typeface="Arial" charset="0"/>
                <a:cs typeface="Arial" charset="0"/>
              </a:rPr>
              <a:t>Ø}</a:t>
            </a:r>
            <a:endParaRPr lang="en-US" altLang="en-US"/>
          </a:p>
          <a:p>
            <a:r>
              <a:rPr lang="en-US" altLang="en-US"/>
              <a:t>Both decidable? both undecidable? one decidable?</a:t>
            </a:r>
          </a:p>
        </p:txBody>
      </p:sp>
    </p:spTree>
    <p:extLst>
      <p:ext uri="{BB962C8B-B14F-4D97-AF65-F5344CB8AC3E}">
        <p14:creationId xmlns:p14="http://schemas.microsoft.com/office/powerpoint/2010/main" val="90964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C285DB-E536-0B42-B83C-B7B183305D7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78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/>
              <a:t>Theorem</a:t>
            </a:r>
            <a:r>
              <a:rPr lang="en-US" altLang="en-US"/>
              <a:t>: A</a:t>
            </a:r>
            <a:r>
              <a:rPr lang="en-US" altLang="en-US" baseline="-25000"/>
              <a:t>LBA</a:t>
            </a:r>
            <a:r>
              <a:rPr lang="en-US" altLang="en-US"/>
              <a:t> is decidable.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Proof: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input &lt;M, w&gt; where M is a LBA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key: only </a:t>
            </a:r>
            <a:r>
              <a:rPr lang="en-US" altLang="en-US">
                <a:solidFill>
                  <a:srgbClr val="FF0000"/>
                </a:solidFill>
                <a:sym typeface="Symbol" charset="2"/>
              </a:rPr>
              <a:t>mnp</a:t>
            </a:r>
            <a:r>
              <a:rPr lang="en-US" altLang="en-US" baseline="30000">
                <a:solidFill>
                  <a:srgbClr val="FF0000"/>
                </a:solidFill>
                <a:sym typeface="Symbol" charset="2"/>
              </a:rPr>
              <a:t>n </a:t>
            </a:r>
            <a:r>
              <a:rPr lang="en-US" altLang="en-US">
                <a:solidFill>
                  <a:srgbClr val="FF0000"/>
                </a:solidFill>
                <a:sym typeface="Symbol" charset="2"/>
              </a:rPr>
              <a:t> </a:t>
            </a:r>
            <a:r>
              <a:rPr lang="en-US" altLang="en-US">
                <a:sym typeface="Symbol" charset="2"/>
              </a:rPr>
              <a:t>configurations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Symbol" charset="2"/>
              </a:rPr>
              <a:t>if M hasn’t halted after this many steps, it must be looping forever.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Symbol" charset="2"/>
              </a:rPr>
              <a:t>simulate M for </a:t>
            </a:r>
            <a:r>
              <a:rPr lang="en-US" altLang="en-US">
                <a:solidFill>
                  <a:srgbClr val="FF0000"/>
                </a:solidFill>
                <a:sym typeface="Symbol" charset="2"/>
              </a:rPr>
              <a:t>mnp</a:t>
            </a:r>
            <a:r>
              <a:rPr lang="en-US" altLang="en-US" baseline="30000">
                <a:solidFill>
                  <a:srgbClr val="FF0000"/>
                </a:solidFill>
                <a:sym typeface="Symbol" charset="2"/>
              </a:rPr>
              <a:t>n </a:t>
            </a:r>
            <a:r>
              <a:rPr lang="en-US" altLang="en-US">
                <a:sym typeface="Symbol" charset="2"/>
              </a:rPr>
              <a:t>steps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Symbol" charset="2"/>
              </a:rPr>
              <a:t>if it halts, accept or reject accordingly, 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Symbol" charset="2"/>
              </a:rPr>
              <a:t>else reject since it must be looping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80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BD7BFE-88D4-3345-BEE5-DA0F3B96638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u="sng"/>
              <a:t>Theorem</a:t>
            </a:r>
            <a:r>
              <a:rPr lang="en-US" altLang="en-US"/>
              <a:t>: E</a:t>
            </a:r>
            <a:r>
              <a:rPr lang="en-US" altLang="en-US" baseline="-25000"/>
              <a:t>LBA</a:t>
            </a:r>
            <a:r>
              <a:rPr lang="en-US" altLang="en-US"/>
              <a:t> is undecidable.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 b="1"/>
              <a:t>Proof</a:t>
            </a:r>
            <a:r>
              <a:rPr lang="en-US" altLang="en-US"/>
              <a:t>:</a:t>
            </a:r>
          </a:p>
          <a:p>
            <a:pPr lvl="1"/>
            <a:r>
              <a:rPr lang="en-US" altLang="en-US"/>
              <a:t>reduce from co-A</a:t>
            </a:r>
            <a:r>
              <a:rPr lang="en-US" altLang="en-US" baseline="-25000"/>
              <a:t>TM </a:t>
            </a:r>
            <a:r>
              <a:rPr lang="en-US" altLang="en-US" baseline="30000"/>
              <a:t> </a:t>
            </a:r>
            <a:r>
              <a:rPr lang="en-US" altLang="en-US"/>
              <a:t>(i.e. show co-A</a:t>
            </a:r>
            <a:r>
              <a:rPr lang="en-US" altLang="en-US" baseline="-25000"/>
              <a:t>TM </a:t>
            </a:r>
            <a:r>
              <a:rPr lang="en-US" altLang="en-US">
                <a:ea typeface="Arial" charset="0"/>
                <a:cs typeface="Arial" charset="0"/>
              </a:rPr>
              <a:t>≤</a:t>
            </a:r>
            <a:r>
              <a:rPr lang="en-US" altLang="en-US" baseline="-25000">
                <a:ea typeface="Arial" charset="0"/>
                <a:cs typeface="Arial" charset="0"/>
              </a:rPr>
              <a:t>m </a:t>
            </a:r>
            <a:r>
              <a:rPr lang="en-US" altLang="en-US">
                <a:ea typeface="Arial" charset="0"/>
                <a:cs typeface="Arial" charset="0"/>
              </a:rPr>
              <a:t>E</a:t>
            </a:r>
            <a:r>
              <a:rPr lang="en-US" altLang="en-US" baseline="-25000">
                <a:ea typeface="Arial" charset="0"/>
                <a:cs typeface="Arial" charset="0"/>
              </a:rPr>
              <a:t>LBA</a:t>
            </a:r>
            <a:r>
              <a:rPr lang="en-US" altLang="en-US">
                <a:ea typeface="Arial" charset="0"/>
                <a:cs typeface="Arial" charset="0"/>
              </a:rPr>
              <a:t>)</a:t>
            </a:r>
            <a:endParaRPr lang="en-US" altLang="en-US" baseline="-25000">
              <a:ea typeface="Arial" charset="0"/>
              <a:cs typeface="Arial" charset="0"/>
            </a:endParaRPr>
          </a:p>
          <a:p>
            <a:pPr lvl="1"/>
            <a:r>
              <a:rPr lang="en-US" altLang="en-US"/>
              <a:t>what should f(&lt;M, w&gt;) produce?</a:t>
            </a:r>
          </a:p>
          <a:p>
            <a:pPr lvl="1"/>
            <a:r>
              <a:rPr lang="en-US" altLang="en-US"/>
              <a:t>Idea:</a:t>
            </a:r>
          </a:p>
          <a:p>
            <a:pPr lvl="2"/>
            <a:r>
              <a:rPr lang="en-US" altLang="en-US"/>
              <a:t>produce LBA B that accepts exactly the </a:t>
            </a:r>
            <a:r>
              <a:rPr lang="en-US" altLang="en-US">
                <a:solidFill>
                  <a:srgbClr val="FF0000"/>
                </a:solidFill>
              </a:rPr>
              <a:t>accepting computation histories</a:t>
            </a:r>
            <a:r>
              <a:rPr lang="en-US" altLang="en-US"/>
              <a:t> of M on input w</a:t>
            </a:r>
          </a:p>
        </p:txBody>
      </p:sp>
    </p:spTree>
    <p:extLst>
      <p:ext uri="{BB962C8B-B14F-4D97-AF65-F5344CB8AC3E}">
        <p14:creationId xmlns:p14="http://schemas.microsoft.com/office/powerpoint/2010/main" val="84647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5, 2025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13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757557-0521-4E43-96F0-8CD29EF3502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Dec. and undec. problems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/>
              <a:t>Proof</a:t>
            </a:r>
            <a:r>
              <a:rPr lang="en-US" altLang="en-US"/>
              <a:t>:</a:t>
            </a:r>
          </a:p>
          <a:p>
            <a:pPr lvl="1"/>
            <a:r>
              <a:rPr lang="en-US" altLang="en-US"/>
              <a:t>f(&lt;M, w&gt;) = &lt;B&gt; described below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750" name="Text Box 4"/>
              <p:cNvSpPr txBox="1">
                <a:spLocks noChangeArrowheads="1"/>
              </p:cNvSpPr>
              <p:nvPr/>
            </p:nvSpPr>
            <p:spPr bwMode="auto">
              <a:xfrm>
                <a:off x="762000" y="2590800"/>
                <a:ext cx="4495800" cy="34163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/>
                  <a:t>on input x, check if x has form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/>
                  <a:t>#C</a:t>
                </a:r>
                <a:r>
                  <a:rPr lang="en-US" altLang="en-US" sz="2400" baseline="-25000" dirty="0"/>
                  <a:t>1</a:t>
                </a:r>
                <a:r>
                  <a:rPr lang="en-US" altLang="en-US" sz="2400" dirty="0"/>
                  <a:t>#C</a:t>
                </a:r>
                <a:r>
                  <a:rPr lang="en-US" altLang="en-US" sz="2400" baseline="-25000" dirty="0"/>
                  <a:t>2</a:t>
                </a:r>
                <a:r>
                  <a:rPr lang="en-US" altLang="en-US" sz="2400" dirty="0"/>
                  <a:t>#C</a:t>
                </a:r>
                <a:r>
                  <a:rPr lang="en-US" altLang="en-US" sz="2400" baseline="-25000" dirty="0"/>
                  <a:t>3</a:t>
                </a:r>
                <a:r>
                  <a:rPr lang="en-US" altLang="en-US" sz="2400" dirty="0"/>
                  <a:t>#...#</a:t>
                </a:r>
                <a:r>
                  <a:rPr lang="en-US" altLang="en-US" sz="2400" dirty="0" err="1"/>
                  <a:t>C</a:t>
                </a:r>
                <a:r>
                  <a:rPr lang="en-US" altLang="en-US" sz="2400" baseline="-25000" dirty="0" err="1"/>
                  <a:t>k</a:t>
                </a:r>
                <a:r>
                  <a:rPr lang="en-US" altLang="en-US" sz="2400" dirty="0"/>
                  <a:t>#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/>
                  <a:t> check that C</a:t>
                </a:r>
                <a:r>
                  <a:rPr lang="en-US" altLang="en-US" sz="2400" baseline="-25000" dirty="0"/>
                  <a:t>1</a:t>
                </a:r>
                <a:r>
                  <a:rPr lang="en-US" altLang="en-US" sz="2400" dirty="0"/>
                  <a:t> is the start configuration for M on input w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/>
                  <a:t> check that C</a:t>
                </a:r>
                <a:r>
                  <a:rPr lang="en-US" altLang="en-US" sz="2400" baseline="-25000" dirty="0"/>
                  <a:t>i</a:t>
                </a:r>
                <a:r>
                  <a:rPr lang="en-US" alt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400" b="0" i="1" smtClean="0">
                            <a:latin typeface="Cambria Math" charset="0"/>
                          </a:rPr>
                          <m:t>⇒</m:t>
                        </m:r>
                      </m:e>
                      <m:sup>
                        <m:r>
                          <a:rPr lang="en-US" altLang="en-US" sz="2400" b="0" i="1" smtClean="0">
                            <a:latin typeface="Cambria Math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altLang="en-US" sz="2400" dirty="0">
                    <a:sym typeface="Symbol" charset="2"/>
                  </a:rPr>
                  <a:t>C</a:t>
                </a:r>
                <a:r>
                  <a:rPr lang="en-US" altLang="en-US" sz="2400" baseline="-25000" dirty="0">
                    <a:sym typeface="Symbol" charset="2"/>
                  </a:rPr>
                  <a:t>i+1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aseline="-25000" dirty="0">
                    <a:sym typeface="Symbol" charset="2"/>
                  </a:rPr>
                  <a:t> </a:t>
                </a:r>
                <a:r>
                  <a:rPr lang="en-US" altLang="en-US" sz="2400" baseline="30000" dirty="0">
                    <a:sym typeface="Symbol" charset="2"/>
                  </a:rPr>
                  <a:t> </a:t>
                </a:r>
                <a:r>
                  <a:rPr lang="en-US" altLang="en-US" sz="2400" dirty="0">
                    <a:sym typeface="Symbol" charset="2"/>
                  </a:rPr>
                  <a:t>check that </a:t>
                </a:r>
                <a:r>
                  <a:rPr lang="en-US" altLang="en-US" sz="2400" dirty="0" err="1">
                    <a:sym typeface="Symbol" charset="2"/>
                  </a:rPr>
                  <a:t>C</a:t>
                </a:r>
                <a:r>
                  <a:rPr lang="en-US" altLang="en-US" sz="2400" baseline="-25000" dirty="0" err="1">
                    <a:sym typeface="Symbol" charset="2"/>
                  </a:rPr>
                  <a:t>k</a:t>
                </a:r>
                <a:r>
                  <a:rPr lang="en-US" altLang="en-US" sz="2400" dirty="0">
                    <a:sym typeface="Symbol" charset="2"/>
                  </a:rPr>
                  <a:t> is an accepting configuration for M</a:t>
                </a:r>
              </a:p>
            </p:txBody>
          </p:sp>
        </mc:Choice>
        <mc:Fallback xmlns="">
          <p:sp>
            <p:nvSpPr>
              <p:cNvPr id="31750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2590800"/>
                <a:ext cx="4495800" cy="3416320"/>
              </a:xfrm>
              <a:prstGeom prst="rect">
                <a:avLst/>
              </a:prstGeom>
              <a:blipFill rotWithShape="0">
                <a:blip r:embed="rId3"/>
                <a:stretch>
                  <a:fillRect l="-1892" t="-1068" b="-3203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0533" name="Text Box 5"/>
              <p:cNvSpPr txBox="1">
                <a:spLocks noChangeArrowheads="1"/>
              </p:cNvSpPr>
              <p:nvPr/>
            </p:nvSpPr>
            <p:spPr bwMode="auto">
              <a:xfrm>
                <a:off x="5334000" y="2438400"/>
                <a:ext cx="3505200" cy="3970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FF0000"/>
                    </a:solidFill>
                  </a:rPr>
                  <a:t> is B an LBA?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/>
                  <a:t> is f computable?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/>
                  <a:t> YES maps to YES?</a:t>
                </a:r>
              </a:p>
              <a:p>
                <a:pPr lvl="1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</a:rPr>
                  <a:t>&lt;M, w&gt;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∈ 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co-A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sym typeface="Symbol" charset="2"/>
                  </a:rPr>
                  <a:t>TM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⇒ 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f(M, w)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∈ 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E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sym typeface="Symbol" charset="2"/>
                  </a:rPr>
                  <a:t>LBA</a:t>
                </a:r>
                <a:endParaRPr lang="en-US" altLang="en-US" sz="2400" dirty="0">
                  <a:solidFill>
                    <a:schemeClr val="accent2"/>
                  </a:solidFill>
                  <a:sym typeface="Symbol" charset="2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>
                    <a:sym typeface="Symbol" charset="2"/>
                  </a:rPr>
                  <a:t> </a:t>
                </a:r>
                <a:r>
                  <a:rPr lang="en-US" altLang="en-US" sz="2400" dirty="0"/>
                  <a:t>NO maps to NO?</a:t>
                </a:r>
              </a:p>
              <a:p>
                <a:pPr lvl="1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</a:rPr>
                  <a:t>&lt;M, w&gt;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∉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 co-A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sym typeface="Symbol" charset="2"/>
                  </a:rPr>
                  <a:t>TM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⇒ 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f(M, w)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∉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sym typeface="Symbol" charset="2"/>
                  </a:rPr>
                  <a:t> E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sym typeface="Symbol" charset="2"/>
                  </a:rPr>
                  <a:t>LBA</a:t>
                </a:r>
                <a:endParaRPr lang="en-US" altLang="en-US" sz="2400" dirty="0">
                  <a:solidFill>
                    <a:schemeClr val="accent2"/>
                  </a:solidFill>
                  <a:sym typeface="Symbol" charset="2"/>
                </a:endParaRPr>
              </a:p>
            </p:txBody>
          </p:sp>
        </mc:Choice>
        <mc:Fallback xmlns="">
          <p:sp>
            <p:nvSpPr>
              <p:cNvPr id="79053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0" y="2438400"/>
                <a:ext cx="3505200" cy="3970318"/>
              </a:xfrm>
              <a:prstGeom prst="rect">
                <a:avLst/>
              </a:prstGeom>
              <a:blipFill rotWithShape="0">
                <a:blip r:embed="rId4"/>
                <a:stretch>
                  <a:fillRect l="-2261" t="-1075" b="-147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589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9548</TotalTime>
  <Words>1366</Words>
  <Application>Microsoft Macintosh PowerPoint</Application>
  <PresentationFormat>On-screen Show (4:3)</PresentationFormat>
  <Paragraphs>232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Symbol</vt:lpstr>
      <vt:lpstr>ヒラギノ角ゴ Pro W3</vt:lpstr>
      <vt:lpstr>Default Design</vt:lpstr>
      <vt:lpstr>CS21  Decidability and Tractability</vt:lpstr>
      <vt:lpstr>Outline</vt:lpstr>
      <vt:lpstr>Dec. and undec. problems</vt:lpstr>
      <vt:lpstr>Computation histories</vt:lpstr>
      <vt:lpstr>Linear Bounded Automata</vt:lpstr>
      <vt:lpstr>Dec. and undec. problems</vt:lpstr>
      <vt:lpstr>Dec. and undec. problems</vt:lpstr>
      <vt:lpstr>Dec. and undec. problems</vt:lpstr>
      <vt:lpstr>Dec. and undec. problems</vt:lpstr>
      <vt:lpstr>Dec. and undec. problems</vt:lpstr>
      <vt:lpstr>Dec. and undec. problems</vt:lpstr>
      <vt:lpstr>Dec. and undec. problems</vt:lpstr>
      <vt:lpstr>Dec. and undec. problems</vt:lpstr>
      <vt:lpstr>Dec. and undec. problems</vt:lpstr>
      <vt:lpstr>Dec. and undec. problems</vt:lpstr>
      <vt:lpstr>Dec. and undec. problems</vt:lpstr>
      <vt:lpstr>Dec. and undec. problems</vt:lpstr>
      <vt:lpstr>Dec. and undec. problems</vt:lpstr>
    </vt:vector>
  </TitlesOfParts>
  <Company> 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 Lecture 1</dc:title>
  <dc:creator>Chris Umans</dc:creator>
  <cp:lastModifiedBy>Umans, Christopher M. (Chris)</cp:lastModifiedBy>
  <cp:revision>114</cp:revision>
  <cp:lastPrinted>2024-01-03T22:27:21Z</cp:lastPrinted>
  <dcterms:created xsi:type="dcterms:W3CDTF">2003-12-29T17:56:05Z</dcterms:created>
  <dcterms:modified xsi:type="dcterms:W3CDTF">2025-02-06T07:09:07Z</dcterms:modified>
</cp:coreProperties>
</file>