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503" r:id="rId3"/>
    <p:sldId id="504" r:id="rId4"/>
    <p:sldId id="505" r:id="rId5"/>
    <p:sldId id="506" r:id="rId6"/>
    <p:sldId id="507" r:id="rId7"/>
    <p:sldId id="508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527" r:id="rId25"/>
    <p:sldId id="528" r:id="rId26"/>
    <p:sldId id="529" r:id="rId27"/>
    <p:sldId id="530" r:id="rId28"/>
    <p:sldId id="531" r:id="rId29"/>
    <p:sldId id="532" r:id="rId30"/>
    <p:sldId id="53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06"/>
    <p:restoredTop sz="94156"/>
  </p:normalViewPr>
  <p:slideViewPr>
    <p:cSldViewPr>
      <p:cViewPr varScale="1">
        <p:scale>
          <a:sx n="113" d="100"/>
          <a:sy n="113" d="100"/>
        </p:scale>
        <p:origin x="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96B4CAA-3376-B24F-A16B-0460EA6A8F2F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059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B29F0A9-BA52-E443-9C17-7565744AC0A8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348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88BA516-88C8-CB43-9612-706CAB5DE37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282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E0084B4-7A04-954D-BD3E-AFF1954EC9E6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643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2604AEC-4D81-6C46-9A3E-3FC1FA16710C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77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D17236F-76DC-BE4E-861C-F86B6912C257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265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C43B400-2A0E-444F-92E9-114BE71450E2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239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180D323-A252-8B41-8EDE-87059E53E38E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670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5E3CBA6-7434-D540-902B-C0201A7D4265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461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FB4F86C-07DC-DF4E-AE2F-1F52DE7B83D5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32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682B031-F854-DE4D-AEE4-999A2BB6E277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471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5544CAF-3430-0442-8499-FF294A992B4A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162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045267D-A3BF-914F-8689-A3064A824985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80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F3E69DE-8E94-2C4D-A8EF-B7E75EBD2FD1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99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FA6BC94-B626-C343-BECA-AA13DEA0D29D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02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FE11642-8804-1444-8223-10963088A6E5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666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528C2D7-94FB-1B40-8096-70FD13BEC906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185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E0319D8-B546-8C4B-8548-7D2E308A5966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573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B3FC0E3-CF00-8A4E-A06C-17CF7CD70873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35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AB61EF6-C5FC-B545-9EA1-98898CD9F3E5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4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82FD3E1-7A50-C244-9B24-D97DBA7859B8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558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127710B-66C8-A04B-BDDD-DA370BDAEAD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48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7359E52-AB0B-8B43-B270-FC0A28543240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05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0754FE5-E09A-A243-BD69-925E736F2007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045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4F681F0-1F5F-D14B-A434-C39E4DFDFA8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81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E386711-7803-3E44-A825-37F0C4A78C23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008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5C2278E-2361-544C-B020-0AF8B0E5A54D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120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0E0BB14-6C36-454C-8E85-D1820326D024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131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E61D30F-C6D4-3D44-8718-DD44DA09311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79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31,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January 31, 2025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80" name="Rectangle 1547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ity street with cars and buildings&#10;&#10;Description automatically generated">
            <a:extLst>
              <a:ext uri="{FF2B5EF4-FFF2-40B4-BE49-F238E27FC236}">
                <a16:creationId xmlns:a16="http://schemas.microsoft.com/office/drawing/2014/main" id="{BF8A31CE-217A-AF89-2617-778C790FE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438"/>
          <a:stretch/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15482" name="Rectangle 1548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171" y="743447"/>
            <a:ext cx="2980038" cy="3692028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200"/>
              <a:t>CS21 </a:t>
            </a:r>
            <a:br>
              <a:rPr lang="en-US" altLang="en-US" sz="4200"/>
            </a:br>
            <a:r>
              <a:rPr lang="en-US" altLang="en-US" sz="4200"/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171" y="4629234"/>
            <a:ext cx="2980040" cy="1485319"/>
          </a:xfrm>
          <a:noFill/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000" dirty="0"/>
              <a:t>Lecture 11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3000" dirty="0"/>
              <a:t>January 31,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non-RE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45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Lemma: the set of all languages is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uncountable</a:t>
                </a:r>
              </a:p>
              <a:p>
                <a:r>
                  <a:rPr lang="en-US" altLang="en-US" dirty="0"/>
                  <a:t>Proof: </a:t>
                </a:r>
              </a:p>
              <a:p>
                <a:pPr lvl="1"/>
                <a:r>
                  <a:rPr lang="en-US" altLang="en-US" dirty="0"/>
                  <a:t>fix an enumeration of all strings s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, s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, s</a:t>
                </a:r>
                <a:r>
                  <a:rPr lang="en-US" altLang="en-US" baseline="-25000" dirty="0"/>
                  <a:t>3</a:t>
                </a:r>
                <a:r>
                  <a:rPr lang="en-US" altLang="en-US" dirty="0"/>
                  <a:t>, …</a:t>
                </a:r>
              </a:p>
              <a:p>
                <a:pPr lvl="1">
                  <a:buFontTx/>
                  <a:buNone/>
                </a:pPr>
                <a:r>
                  <a:rPr lang="en-US" altLang="en-US" dirty="0"/>
                  <a:t>(for example, lexicographic order)</a:t>
                </a:r>
              </a:p>
              <a:p>
                <a:pPr lvl="1"/>
                <a:r>
                  <a:rPr lang="en-US" altLang="en-US" dirty="0"/>
                  <a:t>a language L is described by its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characteristic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en-US" baseline="-25000" dirty="0">
                    <a:sym typeface="Symbol" charset="2"/>
                  </a:rPr>
                  <a:t> </a:t>
                </a:r>
                <a:r>
                  <a:rPr lang="en-US" altLang="en-US" dirty="0">
                    <a:sym typeface="Symbol" charset="2"/>
                  </a:rPr>
                  <a:t>whose </a:t>
                </a:r>
                <a:r>
                  <a:rPr lang="en-US" altLang="en-US" dirty="0" err="1">
                    <a:sym typeface="Symbol" charset="2"/>
                  </a:rPr>
                  <a:t>i</a:t>
                </a:r>
                <a:r>
                  <a:rPr lang="en-US" altLang="en-US" baseline="30000" dirty="0" err="1">
                    <a:sym typeface="Symbol" charset="2"/>
                  </a:rPr>
                  <a:t>th</a:t>
                </a:r>
                <a:r>
                  <a:rPr lang="en-US" altLang="en-US" dirty="0">
                    <a:sym typeface="Symbol" charset="2"/>
                  </a:rPr>
                  <a:t> element is 0 if </a:t>
                </a:r>
                <a:r>
                  <a:rPr lang="en-US" altLang="en-US" dirty="0" err="1">
                    <a:sym typeface="Symbol" charset="2"/>
                  </a:rPr>
                  <a:t>s</a:t>
                </a:r>
                <a:r>
                  <a:rPr lang="en-US" altLang="en-US" baseline="-25000" dirty="0" err="1">
                    <a:sym typeface="Symbol" charset="2"/>
                  </a:rPr>
                  <a:t>i</a:t>
                </a:r>
                <a:r>
                  <a:rPr lang="en-US" altLang="en-US" dirty="0">
                    <a:sym typeface="Symbol" charset="2"/>
                  </a:rPr>
                  <a:t> is not in L and 1 if </a:t>
                </a:r>
                <a:r>
                  <a:rPr lang="en-US" altLang="en-US" dirty="0" err="1">
                    <a:sym typeface="Symbol" charset="2"/>
                  </a:rPr>
                  <a:t>s</a:t>
                </a:r>
                <a:r>
                  <a:rPr lang="en-US" altLang="en-US" baseline="-25000" dirty="0" err="1">
                    <a:sym typeface="Symbol" charset="2"/>
                  </a:rPr>
                  <a:t>i</a:t>
                </a:r>
                <a:r>
                  <a:rPr lang="en-US" altLang="en-US" dirty="0">
                    <a:sym typeface="Symbol" charset="2"/>
                  </a:rPr>
                  <a:t> is in L</a:t>
                </a:r>
                <a:endParaRPr lang="en-US" altLang="en-US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7045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43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non-RE languages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lvl="1"/>
            <a:r>
              <a:rPr lang="en-US" altLang="en-US"/>
              <a:t>suppose the set of all languages is countable</a:t>
            </a:r>
          </a:p>
          <a:p>
            <a:pPr lvl="1"/>
            <a:r>
              <a:rPr lang="en-US" altLang="en-US"/>
              <a:t>list characteristic vectors of all languages according to the bijection f:</a:t>
            </a:r>
            <a:endParaRPr lang="en-US" altLang="en-US">
              <a:solidFill>
                <a:srgbClr val="FF0000"/>
              </a:solidFill>
              <a:sym typeface="Symbol" charset="2"/>
            </a:endParaRP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1295400" y="3048000"/>
            <a:ext cx="41910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chemeClr val="accent2"/>
                </a:solidFill>
              </a:rPr>
              <a:t>n		f(n)           _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1		0101010…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2		1010011…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3		1110001…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4		0100011…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1109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non-RE languages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lvl="1"/>
            <a:r>
              <a:rPr lang="en-US" altLang="en-US"/>
              <a:t>suppose the set of all languages is countable</a:t>
            </a:r>
          </a:p>
          <a:p>
            <a:pPr lvl="1"/>
            <a:r>
              <a:rPr lang="en-US" altLang="en-US"/>
              <a:t>list characteristic vectors of all languages according to the bijection f:</a:t>
            </a:r>
            <a:endParaRPr lang="en-US" altLang="en-US">
              <a:solidFill>
                <a:srgbClr val="FF0000"/>
              </a:solidFill>
              <a:sym typeface="Symbol" charset="2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295400" y="3048000"/>
            <a:ext cx="41910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chemeClr val="accent2"/>
                </a:solidFill>
              </a:rPr>
              <a:t>n		f(n)           _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1		</a:t>
            </a:r>
            <a:r>
              <a:rPr lang="en-US" altLang="en-US" sz="2400">
                <a:solidFill>
                  <a:srgbClr val="FF0000"/>
                </a:solidFill>
              </a:rPr>
              <a:t>0</a:t>
            </a:r>
            <a:r>
              <a:rPr lang="en-US" altLang="en-US" sz="2400">
                <a:solidFill>
                  <a:schemeClr val="accent2"/>
                </a:solidFill>
              </a:rPr>
              <a:t>101010…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2		1</a:t>
            </a:r>
            <a:r>
              <a:rPr lang="en-US" altLang="en-US" sz="2400">
                <a:solidFill>
                  <a:srgbClr val="FF0000"/>
                </a:solidFill>
              </a:rPr>
              <a:t>0</a:t>
            </a:r>
            <a:r>
              <a:rPr lang="en-US" altLang="en-US" sz="2400">
                <a:solidFill>
                  <a:schemeClr val="accent2"/>
                </a:solidFill>
              </a:rPr>
              <a:t>10011…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3		11</a:t>
            </a:r>
            <a:r>
              <a:rPr lang="en-US" altLang="en-US" sz="2400">
                <a:solidFill>
                  <a:srgbClr val="FF0000"/>
                </a:solidFill>
              </a:rPr>
              <a:t>1</a:t>
            </a:r>
            <a:r>
              <a:rPr lang="en-US" altLang="en-US" sz="2400">
                <a:solidFill>
                  <a:schemeClr val="accent2"/>
                </a:solidFill>
              </a:rPr>
              <a:t>0001…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4		010</a:t>
            </a:r>
            <a:r>
              <a:rPr lang="en-US" altLang="en-US" sz="2400">
                <a:solidFill>
                  <a:srgbClr val="FF0000"/>
                </a:solidFill>
              </a:rPr>
              <a:t>0</a:t>
            </a:r>
            <a:r>
              <a:rPr lang="en-US" altLang="en-US" sz="2400">
                <a:solidFill>
                  <a:schemeClr val="accent2"/>
                </a:solidFill>
              </a:rPr>
              <a:t>011…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708613" name="Text Box 5"/>
          <p:cNvSpPr txBox="1">
            <a:spLocks noChangeArrowheads="1"/>
          </p:cNvSpPr>
          <p:nvPr/>
        </p:nvSpPr>
        <p:spPr bwMode="auto">
          <a:xfrm>
            <a:off x="4419600" y="3200400"/>
            <a:ext cx="4191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set</a:t>
            </a:r>
            <a:r>
              <a:rPr lang="en-US" altLang="en-US" sz="2400"/>
              <a:t> x = 1101…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where i</a:t>
            </a:r>
            <a:r>
              <a:rPr lang="en-US" altLang="en-US" sz="2400" baseline="30000"/>
              <a:t>th</a:t>
            </a:r>
            <a:r>
              <a:rPr lang="en-US" altLang="en-US" sz="2400"/>
              <a:t> digit </a:t>
            </a:r>
            <a:r>
              <a:rPr lang="en-US" altLang="en-US" sz="2400">
                <a:ea typeface="Arial" charset="0"/>
                <a:cs typeface="Arial" charset="0"/>
              </a:rPr>
              <a:t>≠ i</a:t>
            </a:r>
            <a:r>
              <a:rPr lang="en-US" altLang="en-US" sz="2400" baseline="30000">
                <a:ea typeface="Arial" charset="0"/>
                <a:cs typeface="Arial" charset="0"/>
              </a:rPr>
              <a:t>th</a:t>
            </a:r>
            <a:r>
              <a:rPr lang="en-US" altLang="en-US" sz="2400">
                <a:ea typeface="Arial" charset="0"/>
                <a:cs typeface="Arial" charset="0"/>
              </a:rPr>
              <a:t> digit of f(i)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ea typeface="Arial" charset="0"/>
                <a:cs typeface="Arial" charset="0"/>
              </a:rPr>
              <a:t>x cannot be in the list!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ea typeface="Arial" charset="0"/>
                <a:cs typeface="Arial" charset="0"/>
              </a:rPr>
              <a:t>therefore, the language with characteristic vector x is not in the list</a:t>
            </a:r>
          </a:p>
        </p:txBody>
      </p:sp>
    </p:spTree>
    <p:extLst>
      <p:ext uri="{BB962C8B-B14F-4D97-AF65-F5344CB8AC3E}">
        <p14:creationId xmlns:p14="http://schemas.microsoft.com/office/powerpoint/2010/main" val="19777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 far…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1630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This language might be an esoteric, artificially constructed one. Do we care?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will show a natural undecidable L next.</a:t>
            </a:r>
          </a:p>
        </p:txBody>
      </p:sp>
      <p:sp>
        <p:nvSpPr>
          <p:cNvPr id="41989" name="Oval 4"/>
          <p:cNvSpPr>
            <a:spLocks noChangeArrowheads="1"/>
          </p:cNvSpPr>
          <p:nvPr/>
        </p:nvSpPr>
        <p:spPr bwMode="auto">
          <a:xfrm>
            <a:off x="2514600" y="19812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0" name="Oval 5"/>
          <p:cNvSpPr>
            <a:spLocks noChangeArrowheads="1"/>
          </p:cNvSpPr>
          <p:nvPr/>
        </p:nvSpPr>
        <p:spPr bwMode="auto">
          <a:xfrm>
            <a:off x="2514600" y="23622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1" name="Oval 6"/>
          <p:cNvSpPr>
            <a:spLocks noChangeArrowheads="1"/>
          </p:cNvSpPr>
          <p:nvPr/>
        </p:nvSpPr>
        <p:spPr bwMode="auto">
          <a:xfrm>
            <a:off x="2514600" y="25146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685800" y="19812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41993" name="AutoShape 8"/>
          <p:cNvCxnSpPr>
            <a:cxnSpLocks noChangeShapeType="1"/>
            <a:endCxn id="41991" idx="0"/>
          </p:cNvCxnSpPr>
          <p:nvPr/>
        </p:nvCxnSpPr>
        <p:spPr bwMode="auto">
          <a:xfrm>
            <a:off x="2438400" y="23622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609600" y="31400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41995" name="AutoShape 10"/>
          <p:cNvCxnSpPr>
            <a:cxnSpLocks noChangeShapeType="1"/>
            <a:stCxn id="41994" idx="3"/>
            <a:endCxn id="41990" idx="5"/>
          </p:cNvCxnSpPr>
          <p:nvPr/>
        </p:nvCxnSpPr>
        <p:spPr bwMode="auto">
          <a:xfrm flipV="1">
            <a:off x="2743200" y="31432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6400800" y="167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all languages</a:t>
            </a:r>
          </a:p>
        </p:txBody>
      </p:sp>
      <p:cxnSp>
        <p:nvCxnSpPr>
          <p:cNvPr id="41997" name="AutoShape 12"/>
          <p:cNvCxnSpPr>
            <a:cxnSpLocks noChangeShapeType="1"/>
            <a:stCxn id="41996" idx="2"/>
            <a:endCxn id="41989" idx="6"/>
          </p:cNvCxnSpPr>
          <p:nvPr/>
        </p:nvCxnSpPr>
        <p:spPr bwMode="auto">
          <a:xfrm rot="5400000">
            <a:off x="6896100" y="2247900"/>
            <a:ext cx="6858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8" name="Oval 13"/>
          <p:cNvSpPr>
            <a:spLocks noChangeArrowheads="1"/>
          </p:cNvSpPr>
          <p:nvPr/>
        </p:nvSpPr>
        <p:spPr bwMode="auto">
          <a:xfrm>
            <a:off x="2514600" y="2133600"/>
            <a:ext cx="31242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2362200" y="1447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</a:t>
            </a:r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6096000" y="3352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</a:t>
            </a:r>
          </a:p>
        </p:txBody>
      </p:sp>
      <p:sp>
        <p:nvSpPr>
          <p:cNvPr id="42001" name="Oval 16"/>
          <p:cNvSpPr>
            <a:spLocks noChangeArrowheads="1"/>
          </p:cNvSpPr>
          <p:nvPr/>
        </p:nvSpPr>
        <p:spPr bwMode="auto">
          <a:xfrm>
            <a:off x="2514600" y="2286000"/>
            <a:ext cx="21336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2002" name="AutoShape 17"/>
          <p:cNvCxnSpPr>
            <a:cxnSpLocks noChangeShapeType="1"/>
            <a:stCxn id="41999" idx="2"/>
            <a:endCxn id="42001" idx="7"/>
          </p:cNvCxnSpPr>
          <p:nvPr/>
        </p:nvCxnSpPr>
        <p:spPr bwMode="auto">
          <a:xfrm rot="16200000" flipH="1">
            <a:off x="3613944" y="1720056"/>
            <a:ext cx="536575" cy="906463"/>
          </a:xfrm>
          <a:prstGeom prst="curvedConnector3">
            <a:avLst>
              <a:gd name="adj1" fmla="val 35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3" name="AutoShape 18"/>
          <p:cNvCxnSpPr>
            <a:cxnSpLocks noChangeShapeType="1"/>
            <a:stCxn id="42000" idx="0"/>
            <a:endCxn id="41998" idx="6"/>
          </p:cNvCxnSpPr>
          <p:nvPr/>
        </p:nvCxnSpPr>
        <p:spPr bwMode="auto">
          <a:xfrm rot="5400000" flipH="1">
            <a:off x="6134100" y="2324100"/>
            <a:ext cx="533400" cy="1524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0675" name="Text Box 19"/>
          <p:cNvSpPr txBox="1">
            <a:spLocks noChangeArrowheads="1"/>
          </p:cNvSpPr>
          <p:nvPr/>
        </p:nvSpPr>
        <p:spPr bwMode="auto">
          <a:xfrm>
            <a:off x="457200" y="1143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{a</a:t>
            </a:r>
            <a:r>
              <a:rPr lang="en-US" altLang="en-US" sz="2400" baseline="30000">
                <a:solidFill>
                  <a:srgbClr val="FF0000"/>
                </a:solidFill>
              </a:rPr>
              <a:t>n</a:t>
            </a:r>
            <a:r>
              <a:rPr lang="en-US" altLang="en-US" sz="2400">
                <a:solidFill>
                  <a:srgbClr val="FF0000"/>
                </a:solidFill>
              </a:rPr>
              <a:t>b</a:t>
            </a:r>
            <a:r>
              <a:rPr lang="en-US" altLang="en-US" sz="2400" baseline="30000">
                <a:solidFill>
                  <a:srgbClr val="FF0000"/>
                </a:solidFill>
              </a:rPr>
              <a:t>n </a:t>
            </a:r>
            <a:r>
              <a:rPr lang="en-US" altLang="en-US" sz="2400">
                <a:solidFill>
                  <a:srgbClr val="FF0000"/>
                </a:solidFill>
              </a:rPr>
              <a:t>: n </a:t>
            </a:r>
            <a:r>
              <a:rPr lang="en-US" altLang="en-US" sz="2400">
                <a:solidFill>
                  <a:srgbClr val="FF0000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rgbClr val="FF0000"/>
                </a:solidFill>
              </a:rPr>
              <a:t> }</a:t>
            </a:r>
          </a:p>
        </p:txBody>
      </p:sp>
      <p:sp>
        <p:nvSpPr>
          <p:cNvPr id="710676" name="Oval 20"/>
          <p:cNvSpPr>
            <a:spLocks noChangeArrowheads="1"/>
          </p:cNvSpPr>
          <p:nvPr/>
        </p:nvSpPr>
        <p:spPr bwMode="auto">
          <a:xfrm>
            <a:off x="3352800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0677" name="Oval 21"/>
          <p:cNvSpPr>
            <a:spLocks noChangeArrowheads="1"/>
          </p:cNvSpPr>
          <p:nvPr/>
        </p:nvSpPr>
        <p:spPr bwMode="auto">
          <a:xfrm>
            <a:off x="38862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0678" name="Oval 22"/>
          <p:cNvSpPr>
            <a:spLocks noChangeArrowheads="1"/>
          </p:cNvSpPr>
          <p:nvPr/>
        </p:nvSpPr>
        <p:spPr bwMode="auto">
          <a:xfrm>
            <a:off x="57912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0679" name="Text Box 23"/>
          <p:cNvSpPr txBox="1">
            <a:spLocks noChangeArrowheads="1"/>
          </p:cNvSpPr>
          <p:nvPr/>
        </p:nvSpPr>
        <p:spPr bwMode="auto">
          <a:xfrm>
            <a:off x="3200400" y="3962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{a</a:t>
            </a:r>
            <a:r>
              <a:rPr lang="en-US" altLang="en-US" sz="2400" baseline="30000">
                <a:solidFill>
                  <a:srgbClr val="FF0000"/>
                </a:solidFill>
              </a:rPr>
              <a:t>n</a:t>
            </a:r>
            <a:r>
              <a:rPr lang="en-US" altLang="en-US" sz="2400">
                <a:solidFill>
                  <a:srgbClr val="FF0000"/>
                </a:solidFill>
              </a:rPr>
              <a:t>b</a:t>
            </a:r>
            <a:r>
              <a:rPr lang="en-US" altLang="en-US" sz="2400" baseline="30000">
                <a:solidFill>
                  <a:srgbClr val="FF0000"/>
                </a:solidFill>
              </a:rPr>
              <a:t>n</a:t>
            </a:r>
            <a:r>
              <a:rPr lang="en-US" altLang="en-US" sz="2400">
                <a:solidFill>
                  <a:srgbClr val="FF0000"/>
                </a:solidFill>
              </a:rPr>
              <a:t>c</a:t>
            </a:r>
            <a:r>
              <a:rPr lang="en-US" altLang="en-US" sz="2400" baseline="30000">
                <a:solidFill>
                  <a:srgbClr val="FF0000"/>
                </a:solidFill>
              </a:rPr>
              <a:t>n </a:t>
            </a:r>
            <a:r>
              <a:rPr lang="en-US" altLang="en-US" sz="2400">
                <a:solidFill>
                  <a:srgbClr val="FF0000"/>
                </a:solidFill>
              </a:rPr>
              <a:t>: n </a:t>
            </a:r>
            <a:r>
              <a:rPr lang="en-US" altLang="en-US" sz="2400">
                <a:solidFill>
                  <a:srgbClr val="FF0000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rgbClr val="FF0000"/>
                </a:solidFill>
              </a:rPr>
              <a:t> }</a:t>
            </a:r>
          </a:p>
        </p:txBody>
      </p:sp>
      <p:sp>
        <p:nvSpPr>
          <p:cNvPr id="710680" name="Text Box 24"/>
          <p:cNvSpPr txBox="1">
            <a:spLocks noChangeArrowheads="1"/>
          </p:cNvSpPr>
          <p:nvPr/>
        </p:nvSpPr>
        <p:spPr bwMode="auto">
          <a:xfrm>
            <a:off x="4953000" y="1143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some language</a:t>
            </a:r>
          </a:p>
        </p:txBody>
      </p:sp>
      <p:cxnSp>
        <p:nvCxnSpPr>
          <p:cNvPr id="710681" name="AutoShape 25"/>
          <p:cNvCxnSpPr>
            <a:cxnSpLocks noChangeShapeType="1"/>
            <a:stCxn id="710675" idx="2"/>
            <a:endCxn id="710676" idx="1"/>
          </p:cNvCxnSpPr>
          <p:nvPr/>
        </p:nvCxnSpPr>
        <p:spPr bwMode="auto">
          <a:xfrm rot="16200000" flipH="1">
            <a:off x="2114550" y="1276350"/>
            <a:ext cx="925513" cy="15732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0682" name="AutoShape 26"/>
          <p:cNvCxnSpPr>
            <a:cxnSpLocks noChangeShapeType="1"/>
            <a:stCxn id="710679" idx="0"/>
            <a:endCxn id="710677" idx="7"/>
          </p:cNvCxnSpPr>
          <p:nvPr/>
        </p:nvCxnSpPr>
        <p:spPr bwMode="auto">
          <a:xfrm rot="5400000" flipH="1">
            <a:off x="3829050" y="3257551"/>
            <a:ext cx="827087" cy="582612"/>
          </a:xfrm>
          <a:prstGeom prst="curvedConnector3">
            <a:avLst>
              <a:gd name="adj1" fmla="val 128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0683" name="AutoShape 27"/>
          <p:cNvCxnSpPr>
            <a:cxnSpLocks noChangeShapeType="1"/>
            <a:stCxn id="710680" idx="2"/>
            <a:endCxn id="710678" idx="5"/>
          </p:cNvCxnSpPr>
          <p:nvPr/>
        </p:nvCxnSpPr>
        <p:spPr bwMode="auto">
          <a:xfrm rot="5400000">
            <a:off x="5657850" y="1798638"/>
            <a:ext cx="827088" cy="430212"/>
          </a:xfrm>
          <a:prstGeom prst="curvedConnector3">
            <a:avLst>
              <a:gd name="adj1" fmla="val 128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055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75" grpId="0"/>
      <p:bldP spid="710676" grpId="0" animBg="1"/>
      <p:bldP spid="710677" grpId="0" animBg="1"/>
      <p:bldP spid="710678" grpId="0" animBg="1"/>
      <p:bldP spid="710679" grpId="0"/>
      <p:bldP spid="7106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Halting Problem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Definition of the “Halting Problem”: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HALT = { &lt;M, x&gt; : TM M halts on input x }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800">
              <a:solidFill>
                <a:srgbClr val="FF0000"/>
              </a:solidFill>
            </a:endParaRPr>
          </a:p>
          <a:p>
            <a:r>
              <a:rPr lang="en-US" altLang="en-US"/>
              <a:t>HALT is recursively enumerable.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 proof? </a:t>
            </a:r>
          </a:p>
          <a:p>
            <a:endParaRPr lang="en-US" altLang="en-US"/>
          </a:p>
          <a:p>
            <a:r>
              <a:rPr lang="en-US" altLang="en-US"/>
              <a:t>Is HALT decidable?</a:t>
            </a:r>
          </a:p>
        </p:txBody>
      </p:sp>
    </p:spTree>
    <p:extLst>
      <p:ext uri="{BB962C8B-B14F-4D97-AF65-F5344CB8AC3E}">
        <p14:creationId xmlns:p14="http://schemas.microsoft.com/office/powerpoint/2010/main" val="2436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Halting Problem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HALT is not decidable (undecidable).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Proof:</a:t>
            </a:r>
          </a:p>
          <a:p>
            <a:pPr lvl="1"/>
            <a:r>
              <a:rPr lang="en-US" altLang="en-US"/>
              <a:t>Suppose TM H decides HALT</a:t>
            </a:r>
          </a:p>
          <a:p>
            <a:pPr lvl="1"/>
            <a:r>
              <a:rPr lang="en-US" altLang="en-US"/>
              <a:t>Define new TM H’: on input &lt;M&gt;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if H accepts &lt;M, &lt;M&gt;&gt; then loop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if H rejects &lt;M, &lt;M&gt;&gt; then halt</a:t>
            </a:r>
          </a:p>
        </p:txBody>
      </p:sp>
    </p:spTree>
    <p:extLst>
      <p:ext uri="{BB962C8B-B14F-4D97-AF65-F5344CB8AC3E}">
        <p14:creationId xmlns:p14="http://schemas.microsoft.com/office/powerpoint/2010/main" val="93664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Halting Problem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Proof: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define new TM H’: on input &lt;M&gt;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if H accepts &lt;M, &lt;M&gt;&gt; then loop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if H rejects &lt;M, &lt;M&gt;&gt; then halt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consider H’ on input &lt;H’&gt;: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if it halts, then H rejects &lt;H’, &lt;H’&gt;&gt;, which implies it cannot halt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if it loops, then H accepts &lt;H’, &lt;H’&gt;&gt; which implies it must halt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contradiction.</a:t>
            </a:r>
          </a:p>
        </p:txBody>
      </p:sp>
    </p:spTree>
    <p:extLst>
      <p:ext uri="{BB962C8B-B14F-4D97-AF65-F5344CB8AC3E}">
        <p14:creationId xmlns:p14="http://schemas.microsoft.com/office/powerpoint/2010/main" val="14463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Halting Problem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981200" y="1828800"/>
            <a:ext cx="3200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Turing Machines </a:t>
            </a:r>
          </a:p>
        </p:txBody>
      </p:sp>
      <p:sp>
        <p:nvSpPr>
          <p:cNvPr id="50182" name="Line 5"/>
          <p:cNvSpPr>
            <a:spLocks noChangeShapeType="1"/>
          </p:cNvSpPr>
          <p:nvPr/>
        </p:nvSpPr>
        <p:spPr bwMode="auto">
          <a:xfrm>
            <a:off x="1219200" y="3276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2133600" y="1295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inputs </a:t>
            </a:r>
          </a:p>
        </p:txBody>
      </p:sp>
      <p:sp>
        <p:nvSpPr>
          <p:cNvPr id="50184" name="Line 7"/>
          <p:cNvSpPr>
            <a:spLocks noChangeShapeType="1"/>
          </p:cNvSpPr>
          <p:nvPr/>
        </p:nvSpPr>
        <p:spPr bwMode="auto">
          <a:xfrm>
            <a:off x="3429000" y="1524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Text Box 8"/>
          <p:cNvSpPr txBox="1">
            <a:spLocks noChangeArrowheads="1"/>
          </p:cNvSpPr>
          <p:nvPr/>
        </p:nvSpPr>
        <p:spPr bwMode="auto">
          <a:xfrm>
            <a:off x="1981200" y="1828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50186" name="Text Box 9"/>
          <p:cNvSpPr txBox="1">
            <a:spLocks noChangeArrowheads="1"/>
          </p:cNvSpPr>
          <p:nvPr/>
        </p:nvSpPr>
        <p:spPr bwMode="auto">
          <a:xfrm>
            <a:off x="2438400" y="2276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50187" name="Text Box 10"/>
          <p:cNvSpPr txBox="1">
            <a:spLocks noChangeArrowheads="1"/>
          </p:cNvSpPr>
          <p:nvPr/>
        </p:nvSpPr>
        <p:spPr bwMode="auto">
          <a:xfrm>
            <a:off x="2895600" y="27336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50188" name="Text Box 11"/>
          <p:cNvSpPr txBox="1">
            <a:spLocks noChangeArrowheads="1"/>
          </p:cNvSpPr>
          <p:nvPr/>
        </p:nvSpPr>
        <p:spPr bwMode="auto">
          <a:xfrm>
            <a:off x="3352800" y="31908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50189" name="Text Box 12"/>
          <p:cNvSpPr txBox="1">
            <a:spLocks noChangeArrowheads="1"/>
          </p:cNvSpPr>
          <p:nvPr/>
        </p:nvSpPr>
        <p:spPr bwMode="auto">
          <a:xfrm>
            <a:off x="3810000" y="36480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50190" name="Text Box 13"/>
          <p:cNvSpPr txBox="1">
            <a:spLocks noChangeArrowheads="1"/>
          </p:cNvSpPr>
          <p:nvPr/>
        </p:nvSpPr>
        <p:spPr bwMode="auto">
          <a:xfrm>
            <a:off x="4267200" y="41052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50191" name="Text Box 14"/>
          <p:cNvSpPr txBox="1">
            <a:spLocks noChangeArrowheads="1"/>
          </p:cNvSpPr>
          <p:nvPr/>
        </p:nvSpPr>
        <p:spPr bwMode="auto">
          <a:xfrm>
            <a:off x="4724400" y="4562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50192" name="Text Box 15"/>
          <p:cNvSpPr txBox="1">
            <a:spLocks noChangeArrowheads="1"/>
          </p:cNvSpPr>
          <p:nvPr/>
        </p:nvSpPr>
        <p:spPr bwMode="auto">
          <a:xfrm>
            <a:off x="2438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50193" name="Text Box 16"/>
          <p:cNvSpPr txBox="1">
            <a:spLocks noChangeArrowheads="1"/>
          </p:cNvSpPr>
          <p:nvPr/>
        </p:nvSpPr>
        <p:spPr bwMode="auto">
          <a:xfrm>
            <a:off x="28956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50194" name="Text Box 17"/>
          <p:cNvSpPr txBox="1">
            <a:spLocks noChangeArrowheads="1"/>
          </p:cNvSpPr>
          <p:nvPr/>
        </p:nvSpPr>
        <p:spPr bwMode="auto">
          <a:xfrm>
            <a:off x="33528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50195" name="Text Box 18"/>
          <p:cNvSpPr txBox="1">
            <a:spLocks noChangeArrowheads="1"/>
          </p:cNvSpPr>
          <p:nvPr/>
        </p:nvSpPr>
        <p:spPr bwMode="auto">
          <a:xfrm>
            <a:off x="38100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50196" name="Text Box 19"/>
          <p:cNvSpPr txBox="1">
            <a:spLocks noChangeArrowheads="1"/>
          </p:cNvSpPr>
          <p:nvPr/>
        </p:nvSpPr>
        <p:spPr bwMode="auto">
          <a:xfrm>
            <a:off x="4267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50197" name="Text Box 20"/>
          <p:cNvSpPr txBox="1">
            <a:spLocks noChangeArrowheads="1"/>
          </p:cNvSpPr>
          <p:nvPr/>
        </p:nvSpPr>
        <p:spPr bwMode="auto">
          <a:xfrm>
            <a:off x="1981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50198" name="Text Box 21"/>
          <p:cNvSpPr txBox="1">
            <a:spLocks noChangeArrowheads="1"/>
          </p:cNvSpPr>
          <p:nvPr/>
        </p:nvSpPr>
        <p:spPr bwMode="auto">
          <a:xfrm>
            <a:off x="4724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50199" name="Text Box 22"/>
          <p:cNvSpPr txBox="1">
            <a:spLocks noChangeArrowheads="1"/>
          </p:cNvSpPr>
          <p:nvPr/>
        </p:nvSpPr>
        <p:spPr bwMode="auto">
          <a:xfrm>
            <a:off x="1219200" y="5257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H’ :</a:t>
            </a:r>
          </a:p>
        </p:txBody>
      </p:sp>
      <p:sp>
        <p:nvSpPr>
          <p:cNvPr id="718871" name="Text Box 23"/>
          <p:cNvSpPr txBox="1">
            <a:spLocks noChangeArrowheads="1"/>
          </p:cNvSpPr>
          <p:nvPr/>
        </p:nvSpPr>
        <p:spPr bwMode="auto">
          <a:xfrm>
            <a:off x="4267200" y="22860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872" name="Text Box 24"/>
          <p:cNvSpPr txBox="1">
            <a:spLocks noChangeArrowheads="1"/>
          </p:cNvSpPr>
          <p:nvPr/>
        </p:nvSpPr>
        <p:spPr bwMode="auto">
          <a:xfrm>
            <a:off x="6629400" y="1143000"/>
            <a:ext cx="1295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box   (M, x): does M halt on x? </a:t>
            </a:r>
          </a:p>
        </p:txBody>
      </p:sp>
      <p:cxnSp>
        <p:nvCxnSpPr>
          <p:cNvPr id="718873" name="AutoShape 25"/>
          <p:cNvCxnSpPr>
            <a:cxnSpLocks noChangeShapeType="1"/>
            <a:stCxn id="718872" idx="1"/>
            <a:endCxn id="718871" idx="0"/>
          </p:cNvCxnSpPr>
          <p:nvPr/>
        </p:nvCxnSpPr>
        <p:spPr bwMode="auto">
          <a:xfrm rot="10800000" flipV="1">
            <a:off x="4495800" y="2101850"/>
            <a:ext cx="2133600" cy="184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874" name="Rectangle 26"/>
          <p:cNvSpPr>
            <a:spLocks noChangeArrowheads="1"/>
          </p:cNvSpPr>
          <p:nvPr/>
        </p:nvSpPr>
        <p:spPr bwMode="auto">
          <a:xfrm>
            <a:off x="5638800" y="3124200"/>
            <a:ext cx="3090863" cy="3090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The existence of H which tells us yes/no for each box allows us to construct a TM H’ that cannot be in the table.</a:t>
            </a:r>
          </a:p>
        </p:txBody>
      </p:sp>
    </p:spTree>
    <p:extLst>
      <p:ext uri="{BB962C8B-B14F-4D97-AF65-F5344CB8AC3E}">
        <p14:creationId xmlns:p14="http://schemas.microsoft.com/office/powerpoint/2010/main" val="19978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71" grpId="0" animBg="1"/>
      <p:bldP spid="718872" grpId="0"/>
      <p:bldP spid="7188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 far…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r>
              <a:rPr lang="en-US" altLang="en-US"/>
              <a:t>Can we exhibit a natural language that is non-RE?</a:t>
            </a:r>
          </a:p>
        </p:txBody>
      </p:sp>
      <p:sp>
        <p:nvSpPr>
          <p:cNvPr id="52229" name="Oval 4"/>
          <p:cNvSpPr>
            <a:spLocks noChangeArrowheads="1"/>
          </p:cNvSpPr>
          <p:nvPr/>
        </p:nvSpPr>
        <p:spPr bwMode="auto">
          <a:xfrm>
            <a:off x="2514600" y="19812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0" name="Oval 5"/>
          <p:cNvSpPr>
            <a:spLocks noChangeArrowheads="1"/>
          </p:cNvSpPr>
          <p:nvPr/>
        </p:nvSpPr>
        <p:spPr bwMode="auto">
          <a:xfrm>
            <a:off x="2514600" y="23622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1" name="Oval 6"/>
          <p:cNvSpPr>
            <a:spLocks noChangeArrowheads="1"/>
          </p:cNvSpPr>
          <p:nvPr/>
        </p:nvSpPr>
        <p:spPr bwMode="auto">
          <a:xfrm>
            <a:off x="2514600" y="25146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685800" y="19812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52233" name="AutoShape 8"/>
          <p:cNvCxnSpPr>
            <a:cxnSpLocks noChangeShapeType="1"/>
            <a:endCxn id="52231" idx="0"/>
          </p:cNvCxnSpPr>
          <p:nvPr/>
        </p:nvCxnSpPr>
        <p:spPr bwMode="auto">
          <a:xfrm>
            <a:off x="2438400" y="23622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609600" y="31400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52235" name="AutoShape 10"/>
          <p:cNvCxnSpPr>
            <a:cxnSpLocks noChangeShapeType="1"/>
            <a:stCxn id="52234" idx="3"/>
            <a:endCxn id="52230" idx="5"/>
          </p:cNvCxnSpPr>
          <p:nvPr/>
        </p:nvCxnSpPr>
        <p:spPr bwMode="auto">
          <a:xfrm flipV="1">
            <a:off x="2743200" y="31432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6" name="Text Box 11"/>
          <p:cNvSpPr txBox="1">
            <a:spLocks noChangeArrowheads="1"/>
          </p:cNvSpPr>
          <p:nvPr/>
        </p:nvSpPr>
        <p:spPr bwMode="auto">
          <a:xfrm>
            <a:off x="6400800" y="167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all languages</a:t>
            </a:r>
          </a:p>
        </p:txBody>
      </p:sp>
      <p:cxnSp>
        <p:nvCxnSpPr>
          <p:cNvPr id="52237" name="AutoShape 12"/>
          <p:cNvCxnSpPr>
            <a:cxnSpLocks noChangeShapeType="1"/>
            <a:stCxn id="52236" idx="2"/>
            <a:endCxn id="52229" idx="6"/>
          </p:cNvCxnSpPr>
          <p:nvPr/>
        </p:nvCxnSpPr>
        <p:spPr bwMode="auto">
          <a:xfrm rot="5400000">
            <a:off x="6896100" y="2247900"/>
            <a:ext cx="6858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8" name="Oval 13"/>
          <p:cNvSpPr>
            <a:spLocks noChangeArrowheads="1"/>
          </p:cNvSpPr>
          <p:nvPr/>
        </p:nvSpPr>
        <p:spPr bwMode="auto">
          <a:xfrm>
            <a:off x="2514600" y="2133600"/>
            <a:ext cx="31242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9" name="Text Box 14"/>
          <p:cNvSpPr txBox="1">
            <a:spLocks noChangeArrowheads="1"/>
          </p:cNvSpPr>
          <p:nvPr/>
        </p:nvSpPr>
        <p:spPr bwMode="auto">
          <a:xfrm>
            <a:off x="2362200" y="1447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</a:t>
            </a:r>
          </a:p>
        </p:txBody>
      </p:sp>
      <p:sp>
        <p:nvSpPr>
          <p:cNvPr id="52240" name="Text Box 15"/>
          <p:cNvSpPr txBox="1">
            <a:spLocks noChangeArrowheads="1"/>
          </p:cNvSpPr>
          <p:nvPr/>
        </p:nvSpPr>
        <p:spPr bwMode="auto">
          <a:xfrm>
            <a:off x="6096000" y="3352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</a:t>
            </a:r>
          </a:p>
        </p:txBody>
      </p:sp>
      <p:sp>
        <p:nvSpPr>
          <p:cNvPr id="52241" name="Oval 16"/>
          <p:cNvSpPr>
            <a:spLocks noChangeArrowheads="1"/>
          </p:cNvSpPr>
          <p:nvPr/>
        </p:nvSpPr>
        <p:spPr bwMode="auto">
          <a:xfrm>
            <a:off x="2514600" y="2286000"/>
            <a:ext cx="21336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2242" name="AutoShape 17"/>
          <p:cNvCxnSpPr>
            <a:cxnSpLocks noChangeShapeType="1"/>
            <a:stCxn id="52239" idx="2"/>
            <a:endCxn id="52241" idx="7"/>
          </p:cNvCxnSpPr>
          <p:nvPr/>
        </p:nvCxnSpPr>
        <p:spPr bwMode="auto">
          <a:xfrm rot="16200000" flipH="1">
            <a:off x="3613944" y="1720056"/>
            <a:ext cx="536575" cy="906463"/>
          </a:xfrm>
          <a:prstGeom prst="curvedConnector3">
            <a:avLst>
              <a:gd name="adj1" fmla="val 35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3" name="AutoShape 18"/>
          <p:cNvCxnSpPr>
            <a:cxnSpLocks noChangeShapeType="1"/>
            <a:stCxn id="52240" idx="0"/>
            <a:endCxn id="52238" idx="6"/>
          </p:cNvCxnSpPr>
          <p:nvPr/>
        </p:nvCxnSpPr>
        <p:spPr bwMode="auto">
          <a:xfrm rot="5400000" flipH="1">
            <a:off x="6134100" y="2324100"/>
            <a:ext cx="533400" cy="1524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4" name="Text Box 19"/>
          <p:cNvSpPr txBox="1">
            <a:spLocks noChangeArrowheads="1"/>
          </p:cNvSpPr>
          <p:nvPr/>
        </p:nvSpPr>
        <p:spPr bwMode="auto">
          <a:xfrm>
            <a:off x="457200" y="1143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52245" name="Oval 20"/>
          <p:cNvSpPr>
            <a:spLocks noChangeArrowheads="1"/>
          </p:cNvSpPr>
          <p:nvPr/>
        </p:nvSpPr>
        <p:spPr bwMode="auto">
          <a:xfrm>
            <a:off x="3352800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46" name="Oval 21"/>
          <p:cNvSpPr>
            <a:spLocks noChangeArrowheads="1"/>
          </p:cNvSpPr>
          <p:nvPr/>
        </p:nvSpPr>
        <p:spPr bwMode="auto">
          <a:xfrm>
            <a:off x="38862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47" name="Oval 22"/>
          <p:cNvSpPr>
            <a:spLocks noChangeArrowheads="1"/>
          </p:cNvSpPr>
          <p:nvPr/>
        </p:nvSpPr>
        <p:spPr bwMode="auto">
          <a:xfrm>
            <a:off x="57912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48" name="Text Box 23"/>
          <p:cNvSpPr txBox="1">
            <a:spLocks noChangeArrowheads="1"/>
          </p:cNvSpPr>
          <p:nvPr/>
        </p:nvSpPr>
        <p:spPr bwMode="auto">
          <a:xfrm>
            <a:off x="3200400" y="3962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c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52249" name="Text Box 24"/>
          <p:cNvSpPr txBox="1">
            <a:spLocks noChangeArrowheads="1"/>
          </p:cNvSpPr>
          <p:nvPr/>
        </p:nvSpPr>
        <p:spPr bwMode="auto">
          <a:xfrm>
            <a:off x="4953000" y="1143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some language</a:t>
            </a:r>
          </a:p>
        </p:txBody>
      </p:sp>
      <p:cxnSp>
        <p:nvCxnSpPr>
          <p:cNvPr id="52250" name="AutoShape 25"/>
          <p:cNvCxnSpPr>
            <a:cxnSpLocks noChangeShapeType="1"/>
            <a:stCxn id="52244" idx="2"/>
            <a:endCxn id="52245" idx="1"/>
          </p:cNvCxnSpPr>
          <p:nvPr/>
        </p:nvCxnSpPr>
        <p:spPr bwMode="auto">
          <a:xfrm rot="16200000" flipH="1">
            <a:off x="2114550" y="1276350"/>
            <a:ext cx="925513" cy="15732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1" name="AutoShape 26"/>
          <p:cNvCxnSpPr>
            <a:cxnSpLocks noChangeShapeType="1"/>
            <a:stCxn id="52248" idx="0"/>
            <a:endCxn id="52246" idx="7"/>
          </p:cNvCxnSpPr>
          <p:nvPr/>
        </p:nvCxnSpPr>
        <p:spPr bwMode="auto">
          <a:xfrm rot="5400000" flipH="1">
            <a:off x="3829050" y="3257551"/>
            <a:ext cx="827087" cy="582612"/>
          </a:xfrm>
          <a:prstGeom prst="curvedConnector3">
            <a:avLst>
              <a:gd name="adj1" fmla="val 128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2" name="AutoShape 27"/>
          <p:cNvCxnSpPr>
            <a:cxnSpLocks noChangeShapeType="1"/>
            <a:stCxn id="52249" idx="2"/>
            <a:endCxn id="52247" idx="5"/>
          </p:cNvCxnSpPr>
          <p:nvPr/>
        </p:nvCxnSpPr>
        <p:spPr bwMode="auto">
          <a:xfrm rot="5400000">
            <a:off x="5657850" y="1798638"/>
            <a:ext cx="827088" cy="430212"/>
          </a:xfrm>
          <a:prstGeom prst="curvedConnector3">
            <a:avLst>
              <a:gd name="adj1" fmla="val 128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0924" name="Text Box 28"/>
          <p:cNvSpPr txBox="1">
            <a:spLocks noChangeArrowheads="1"/>
          </p:cNvSpPr>
          <p:nvPr/>
        </p:nvSpPr>
        <p:spPr bwMode="auto">
          <a:xfrm>
            <a:off x="6096000" y="3733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HALT</a:t>
            </a:r>
          </a:p>
        </p:txBody>
      </p:sp>
      <p:sp>
        <p:nvSpPr>
          <p:cNvPr id="720925" name="Oval 29"/>
          <p:cNvSpPr>
            <a:spLocks noChangeArrowheads="1"/>
          </p:cNvSpPr>
          <p:nvPr/>
        </p:nvSpPr>
        <p:spPr bwMode="auto">
          <a:xfrm>
            <a:off x="50292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20926" name="AutoShape 30"/>
          <p:cNvCxnSpPr>
            <a:cxnSpLocks noChangeShapeType="1"/>
            <a:stCxn id="720924" idx="0"/>
            <a:endCxn id="720925" idx="6"/>
          </p:cNvCxnSpPr>
          <p:nvPr/>
        </p:nvCxnSpPr>
        <p:spPr bwMode="auto">
          <a:xfrm rot="5400000" flipH="1">
            <a:off x="5524500" y="2590800"/>
            <a:ext cx="723900" cy="1562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9712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24" grpId="0"/>
      <p:bldP spid="7209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 and co-RE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altLang="en-US"/>
              <a:t>The complement of a RE language is called a co-RE language</a:t>
            </a:r>
          </a:p>
        </p:txBody>
      </p:sp>
      <p:sp>
        <p:nvSpPr>
          <p:cNvPr id="54277" name="Oval 4"/>
          <p:cNvSpPr>
            <a:spLocks noChangeArrowheads="1"/>
          </p:cNvSpPr>
          <p:nvPr/>
        </p:nvSpPr>
        <p:spPr bwMode="auto">
          <a:xfrm>
            <a:off x="2514600" y="36576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8" name="Oval 5"/>
          <p:cNvSpPr>
            <a:spLocks noChangeArrowheads="1"/>
          </p:cNvSpPr>
          <p:nvPr/>
        </p:nvSpPr>
        <p:spPr bwMode="auto">
          <a:xfrm>
            <a:off x="2514600" y="40386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9" name="Oval 6"/>
          <p:cNvSpPr>
            <a:spLocks noChangeArrowheads="1"/>
          </p:cNvSpPr>
          <p:nvPr/>
        </p:nvSpPr>
        <p:spPr bwMode="auto">
          <a:xfrm>
            <a:off x="2514600" y="41910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0" name="Text Box 7"/>
          <p:cNvSpPr txBox="1">
            <a:spLocks noChangeArrowheads="1"/>
          </p:cNvSpPr>
          <p:nvPr/>
        </p:nvSpPr>
        <p:spPr bwMode="auto">
          <a:xfrm>
            <a:off x="685800" y="36576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54281" name="AutoShape 8"/>
          <p:cNvCxnSpPr>
            <a:cxnSpLocks noChangeShapeType="1"/>
            <a:endCxn id="54279" idx="0"/>
          </p:cNvCxnSpPr>
          <p:nvPr/>
        </p:nvCxnSpPr>
        <p:spPr bwMode="auto">
          <a:xfrm>
            <a:off x="2438400" y="40386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2" name="Text Box 9"/>
          <p:cNvSpPr txBox="1">
            <a:spLocks noChangeArrowheads="1"/>
          </p:cNvSpPr>
          <p:nvPr/>
        </p:nvSpPr>
        <p:spPr bwMode="auto">
          <a:xfrm>
            <a:off x="609600" y="48164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54283" name="AutoShape 10"/>
          <p:cNvCxnSpPr>
            <a:cxnSpLocks noChangeShapeType="1"/>
            <a:stCxn id="54282" idx="3"/>
            <a:endCxn id="54278" idx="5"/>
          </p:cNvCxnSpPr>
          <p:nvPr/>
        </p:nvCxnSpPr>
        <p:spPr bwMode="auto">
          <a:xfrm flipV="1">
            <a:off x="2743200" y="48196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4" name="Text Box 11"/>
          <p:cNvSpPr txBox="1">
            <a:spLocks noChangeArrowheads="1"/>
          </p:cNvSpPr>
          <p:nvPr/>
        </p:nvSpPr>
        <p:spPr bwMode="auto">
          <a:xfrm>
            <a:off x="6400800" y="3352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all languages</a:t>
            </a:r>
          </a:p>
        </p:txBody>
      </p:sp>
      <p:cxnSp>
        <p:nvCxnSpPr>
          <p:cNvPr id="54285" name="AutoShape 12"/>
          <p:cNvCxnSpPr>
            <a:cxnSpLocks noChangeShapeType="1"/>
            <a:stCxn id="54284" idx="2"/>
            <a:endCxn id="54277" idx="6"/>
          </p:cNvCxnSpPr>
          <p:nvPr/>
        </p:nvCxnSpPr>
        <p:spPr bwMode="auto">
          <a:xfrm rot="5400000">
            <a:off x="6896100" y="3924300"/>
            <a:ext cx="6858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6" name="Oval 13"/>
          <p:cNvSpPr>
            <a:spLocks noChangeArrowheads="1"/>
          </p:cNvSpPr>
          <p:nvPr/>
        </p:nvSpPr>
        <p:spPr bwMode="auto">
          <a:xfrm rot="309908">
            <a:off x="2514600" y="3886200"/>
            <a:ext cx="31242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7" name="Text Box 14"/>
          <p:cNvSpPr txBox="1">
            <a:spLocks noChangeArrowheads="1"/>
          </p:cNvSpPr>
          <p:nvPr/>
        </p:nvSpPr>
        <p:spPr bwMode="auto">
          <a:xfrm>
            <a:off x="2362200" y="3124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</a:t>
            </a:r>
          </a:p>
        </p:txBody>
      </p:sp>
      <p:sp>
        <p:nvSpPr>
          <p:cNvPr id="722959" name="Text Box 15"/>
          <p:cNvSpPr txBox="1">
            <a:spLocks noChangeArrowheads="1"/>
          </p:cNvSpPr>
          <p:nvPr/>
        </p:nvSpPr>
        <p:spPr bwMode="auto">
          <a:xfrm>
            <a:off x="6096000" y="5029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RE</a:t>
            </a:r>
          </a:p>
        </p:txBody>
      </p:sp>
      <p:cxnSp>
        <p:nvCxnSpPr>
          <p:cNvPr id="54289" name="AutoShape 16"/>
          <p:cNvCxnSpPr>
            <a:cxnSpLocks noChangeShapeType="1"/>
            <a:stCxn id="54287" idx="2"/>
          </p:cNvCxnSpPr>
          <p:nvPr/>
        </p:nvCxnSpPr>
        <p:spPr bwMode="auto">
          <a:xfrm rot="16200000" flipH="1">
            <a:off x="3613944" y="3396456"/>
            <a:ext cx="536575" cy="906463"/>
          </a:xfrm>
          <a:prstGeom prst="curvedConnector3">
            <a:avLst>
              <a:gd name="adj1" fmla="val 35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961" name="AutoShape 17"/>
          <p:cNvCxnSpPr>
            <a:cxnSpLocks noChangeShapeType="1"/>
            <a:stCxn id="722959" idx="0"/>
            <a:endCxn id="54286" idx="6"/>
          </p:cNvCxnSpPr>
          <p:nvPr/>
        </p:nvCxnSpPr>
        <p:spPr bwMode="auto">
          <a:xfrm rot="5400000" flipH="1">
            <a:off x="6249194" y="4115594"/>
            <a:ext cx="315912" cy="15113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91" name="Text Box 18"/>
          <p:cNvSpPr txBox="1">
            <a:spLocks noChangeArrowheads="1"/>
          </p:cNvSpPr>
          <p:nvPr/>
        </p:nvSpPr>
        <p:spPr bwMode="auto">
          <a:xfrm>
            <a:off x="457200" y="2819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54292" name="Oval 19"/>
          <p:cNvSpPr>
            <a:spLocks noChangeArrowheads="1"/>
          </p:cNvSpPr>
          <p:nvPr/>
        </p:nvSpPr>
        <p:spPr bwMode="auto">
          <a:xfrm>
            <a:off x="33528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93" name="Oval 20"/>
          <p:cNvSpPr>
            <a:spLocks noChangeArrowheads="1"/>
          </p:cNvSpPr>
          <p:nvPr/>
        </p:nvSpPr>
        <p:spPr bwMode="auto">
          <a:xfrm>
            <a:off x="38862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94" name="Oval 21"/>
          <p:cNvSpPr>
            <a:spLocks noChangeArrowheads="1"/>
          </p:cNvSpPr>
          <p:nvPr/>
        </p:nvSpPr>
        <p:spPr bwMode="auto">
          <a:xfrm>
            <a:off x="67056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95" name="Text Box 22"/>
          <p:cNvSpPr txBox="1">
            <a:spLocks noChangeArrowheads="1"/>
          </p:cNvSpPr>
          <p:nvPr/>
        </p:nvSpPr>
        <p:spPr bwMode="auto">
          <a:xfrm>
            <a:off x="3200400" y="5638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c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54296" name="Text Box 23"/>
          <p:cNvSpPr txBox="1">
            <a:spLocks noChangeArrowheads="1"/>
          </p:cNvSpPr>
          <p:nvPr/>
        </p:nvSpPr>
        <p:spPr bwMode="auto">
          <a:xfrm>
            <a:off x="5105400" y="2743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some language</a:t>
            </a:r>
          </a:p>
        </p:txBody>
      </p:sp>
      <p:cxnSp>
        <p:nvCxnSpPr>
          <p:cNvPr id="54297" name="AutoShape 24"/>
          <p:cNvCxnSpPr>
            <a:cxnSpLocks noChangeShapeType="1"/>
            <a:stCxn id="54291" idx="2"/>
            <a:endCxn id="54292" idx="1"/>
          </p:cNvCxnSpPr>
          <p:nvPr/>
        </p:nvCxnSpPr>
        <p:spPr bwMode="auto">
          <a:xfrm rot="16200000" flipH="1">
            <a:off x="2114550" y="2952750"/>
            <a:ext cx="925513" cy="15732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8" name="AutoShape 25"/>
          <p:cNvCxnSpPr>
            <a:cxnSpLocks noChangeShapeType="1"/>
            <a:stCxn id="54295" idx="0"/>
            <a:endCxn id="54293" idx="7"/>
          </p:cNvCxnSpPr>
          <p:nvPr/>
        </p:nvCxnSpPr>
        <p:spPr bwMode="auto">
          <a:xfrm rot="5400000" flipH="1">
            <a:off x="3829050" y="4933951"/>
            <a:ext cx="827087" cy="582612"/>
          </a:xfrm>
          <a:prstGeom prst="curvedConnector3">
            <a:avLst>
              <a:gd name="adj1" fmla="val 128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9" name="AutoShape 26"/>
          <p:cNvCxnSpPr>
            <a:cxnSpLocks noChangeShapeType="1"/>
            <a:stCxn id="54296" idx="2"/>
            <a:endCxn id="54294" idx="5"/>
          </p:cNvCxnSpPr>
          <p:nvPr/>
        </p:nvCxnSpPr>
        <p:spPr bwMode="auto">
          <a:xfrm rot="16200000" flipH="1">
            <a:off x="6000750" y="3638550"/>
            <a:ext cx="1208088" cy="331788"/>
          </a:xfrm>
          <a:prstGeom prst="curvedConnector3">
            <a:avLst>
              <a:gd name="adj1" fmla="val 1198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2971" name="Text Box 27"/>
          <p:cNvSpPr txBox="1">
            <a:spLocks noChangeArrowheads="1"/>
          </p:cNvSpPr>
          <p:nvPr/>
        </p:nvSpPr>
        <p:spPr bwMode="auto">
          <a:xfrm>
            <a:off x="5791200" y="5715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HALT</a:t>
            </a:r>
          </a:p>
        </p:txBody>
      </p:sp>
      <p:sp>
        <p:nvSpPr>
          <p:cNvPr id="722972" name="Oval 28"/>
          <p:cNvSpPr>
            <a:spLocks noChangeArrowheads="1"/>
          </p:cNvSpPr>
          <p:nvPr/>
        </p:nvSpPr>
        <p:spPr bwMode="auto">
          <a:xfrm>
            <a:off x="4876800" y="5029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22973" name="AutoShape 29"/>
          <p:cNvCxnSpPr>
            <a:cxnSpLocks noChangeShapeType="1"/>
            <a:stCxn id="722971" idx="0"/>
            <a:endCxn id="722972" idx="6"/>
          </p:cNvCxnSpPr>
          <p:nvPr/>
        </p:nvCxnSpPr>
        <p:spPr bwMode="auto">
          <a:xfrm rot="5400000" flipH="1">
            <a:off x="5334000" y="4686300"/>
            <a:ext cx="647700" cy="1409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03" name="Oval 30"/>
          <p:cNvSpPr>
            <a:spLocks noChangeArrowheads="1"/>
          </p:cNvSpPr>
          <p:nvPr/>
        </p:nvSpPr>
        <p:spPr bwMode="auto">
          <a:xfrm rot="21290092" flipV="1">
            <a:off x="2514600" y="3733800"/>
            <a:ext cx="31242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2975" name="Text Box 31"/>
          <p:cNvSpPr txBox="1">
            <a:spLocks noChangeArrowheads="1"/>
          </p:cNvSpPr>
          <p:nvPr/>
        </p:nvSpPr>
        <p:spPr bwMode="auto">
          <a:xfrm>
            <a:off x="3581400" y="2895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co-RE</a:t>
            </a:r>
          </a:p>
        </p:txBody>
      </p:sp>
      <p:cxnSp>
        <p:nvCxnSpPr>
          <p:cNvPr id="722976" name="AutoShape 32"/>
          <p:cNvCxnSpPr>
            <a:cxnSpLocks noChangeShapeType="1"/>
            <a:stCxn id="722975" idx="2"/>
            <a:endCxn id="54303" idx="5"/>
          </p:cNvCxnSpPr>
          <p:nvPr/>
        </p:nvCxnSpPr>
        <p:spPr bwMode="auto">
          <a:xfrm rot="16200000" flipH="1">
            <a:off x="4656931" y="3344069"/>
            <a:ext cx="465138" cy="482600"/>
          </a:xfrm>
          <a:prstGeom prst="curvedConnector3">
            <a:avLst>
              <a:gd name="adj1" fmla="val 2594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829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59" grpId="0"/>
      <p:bldP spid="722971" grpId="0"/>
      <p:bldP spid="722972" grpId="0" animBg="1"/>
      <p:bldP spid="7229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Undecidability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8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4267200"/>
                <a:ext cx="8229600" cy="1858963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altLang="en-US" dirty="0">
                    <a:sym typeface="Symbol" charset="2"/>
                  </a:rPr>
                  <a:t>decidable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sym typeface="Symbol" charset="2"/>
                      </a:rPr>
                      <m:t>⊆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RE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sym typeface="Symbol" charset="2"/>
                      </a:rPr>
                      <m:t>⊆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all languages</a:t>
                </a:r>
              </a:p>
              <a:p>
                <a:pPr algn="ctr">
                  <a:buFontTx/>
                  <a:buNone/>
                </a:pPr>
                <a:endParaRPr lang="en-US" altLang="en-US" dirty="0">
                  <a:sym typeface="Symbol" charset="2"/>
                </a:endParaRP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our goal: prove these containments proper</a:t>
                </a:r>
              </a:p>
            </p:txBody>
          </p:sp>
        </mc:Choice>
        <mc:Fallback xmlns="">
          <p:sp>
            <p:nvSpPr>
              <p:cNvPr id="688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4267200"/>
                <a:ext cx="8229600" cy="1858963"/>
              </a:xfrm>
              <a:blipFill rotWithShape="0">
                <a:blip r:embed="rId3"/>
                <a:stretch>
                  <a:fillRect t="-4262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13" name="Oval 4"/>
          <p:cNvSpPr>
            <a:spLocks noChangeArrowheads="1"/>
          </p:cNvSpPr>
          <p:nvPr/>
        </p:nvSpPr>
        <p:spPr bwMode="auto">
          <a:xfrm>
            <a:off x="2514600" y="19812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4" name="Oval 5"/>
          <p:cNvSpPr>
            <a:spLocks noChangeArrowheads="1"/>
          </p:cNvSpPr>
          <p:nvPr/>
        </p:nvSpPr>
        <p:spPr bwMode="auto">
          <a:xfrm>
            <a:off x="2514600" y="23622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5" name="Oval 6"/>
          <p:cNvSpPr>
            <a:spLocks noChangeArrowheads="1"/>
          </p:cNvSpPr>
          <p:nvPr/>
        </p:nvSpPr>
        <p:spPr bwMode="auto">
          <a:xfrm>
            <a:off x="2514600" y="25146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6" name="Text Box 7"/>
          <p:cNvSpPr txBox="1">
            <a:spLocks noChangeArrowheads="1"/>
          </p:cNvSpPr>
          <p:nvPr/>
        </p:nvSpPr>
        <p:spPr bwMode="auto">
          <a:xfrm>
            <a:off x="685800" y="19812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regular languages</a:t>
            </a:r>
          </a:p>
        </p:txBody>
      </p:sp>
      <p:cxnSp>
        <p:nvCxnSpPr>
          <p:cNvPr id="68617" name="AutoShape 8"/>
          <p:cNvCxnSpPr>
            <a:cxnSpLocks noChangeShapeType="1"/>
            <a:endCxn id="68615" idx="0"/>
          </p:cNvCxnSpPr>
          <p:nvPr/>
        </p:nvCxnSpPr>
        <p:spPr bwMode="auto">
          <a:xfrm>
            <a:off x="2438400" y="23622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8" name="Text Box 9"/>
          <p:cNvSpPr txBox="1">
            <a:spLocks noChangeArrowheads="1"/>
          </p:cNvSpPr>
          <p:nvPr/>
        </p:nvSpPr>
        <p:spPr bwMode="auto">
          <a:xfrm>
            <a:off x="609600" y="31400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context free languages</a:t>
            </a:r>
          </a:p>
        </p:txBody>
      </p:sp>
      <p:cxnSp>
        <p:nvCxnSpPr>
          <p:cNvPr id="68619" name="AutoShape 10"/>
          <p:cNvCxnSpPr>
            <a:cxnSpLocks noChangeShapeType="1"/>
            <a:stCxn id="68618" idx="3"/>
            <a:endCxn id="68614" idx="5"/>
          </p:cNvCxnSpPr>
          <p:nvPr/>
        </p:nvCxnSpPr>
        <p:spPr bwMode="auto">
          <a:xfrm flipV="1">
            <a:off x="2743200" y="31432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20" name="Text Box 11"/>
          <p:cNvSpPr txBox="1">
            <a:spLocks noChangeArrowheads="1"/>
          </p:cNvSpPr>
          <p:nvPr/>
        </p:nvSpPr>
        <p:spPr bwMode="auto">
          <a:xfrm>
            <a:off x="6400800" y="167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all languages</a:t>
            </a:r>
          </a:p>
        </p:txBody>
      </p:sp>
      <p:cxnSp>
        <p:nvCxnSpPr>
          <p:cNvPr id="68621" name="AutoShape 12"/>
          <p:cNvCxnSpPr>
            <a:cxnSpLocks noChangeShapeType="1"/>
            <a:stCxn id="68620" idx="2"/>
            <a:endCxn id="68613" idx="6"/>
          </p:cNvCxnSpPr>
          <p:nvPr/>
        </p:nvCxnSpPr>
        <p:spPr bwMode="auto">
          <a:xfrm rot="5400000">
            <a:off x="6896100" y="2247900"/>
            <a:ext cx="6858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22" name="Oval 13"/>
          <p:cNvSpPr>
            <a:spLocks noChangeArrowheads="1"/>
          </p:cNvSpPr>
          <p:nvPr/>
        </p:nvSpPr>
        <p:spPr bwMode="auto">
          <a:xfrm>
            <a:off x="2514600" y="2133600"/>
            <a:ext cx="31242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3" name="Text Box 14"/>
          <p:cNvSpPr txBox="1">
            <a:spLocks noChangeArrowheads="1"/>
          </p:cNvSpPr>
          <p:nvPr/>
        </p:nvSpPr>
        <p:spPr bwMode="auto">
          <a:xfrm>
            <a:off x="2362200" y="1447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decidable</a:t>
            </a:r>
          </a:p>
        </p:txBody>
      </p:sp>
      <p:sp>
        <p:nvSpPr>
          <p:cNvPr id="68624" name="Text Box 15"/>
          <p:cNvSpPr txBox="1">
            <a:spLocks noChangeArrowheads="1"/>
          </p:cNvSpPr>
          <p:nvPr/>
        </p:nvSpPr>
        <p:spPr bwMode="auto">
          <a:xfrm>
            <a:off x="6096000" y="3352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RE</a:t>
            </a:r>
          </a:p>
        </p:txBody>
      </p:sp>
      <p:sp>
        <p:nvSpPr>
          <p:cNvPr id="68625" name="Oval 16"/>
          <p:cNvSpPr>
            <a:spLocks noChangeArrowheads="1"/>
          </p:cNvSpPr>
          <p:nvPr/>
        </p:nvSpPr>
        <p:spPr bwMode="auto">
          <a:xfrm>
            <a:off x="2514600" y="2286000"/>
            <a:ext cx="21336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8626" name="AutoShape 17"/>
          <p:cNvCxnSpPr>
            <a:cxnSpLocks noChangeShapeType="1"/>
            <a:stCxn id="68623" idx="2"/>
            <a:endCxn id="68625" idx="7"/>
          </p:cNvCxnSpPr>
          <p:nvPr/>
        </p:nvCxnSpPr>
        <p:spPr bwMode="auto">
          <a:xfrm rot="16200000" flipH="1">
            <a:off x="3613944" y="1720056"/>
            <a:ext cx="536575" cy="906463"/>
          </a:xfrm>
          <a:prstGeom prst="curvedConnector3">
            <a:avLst>
              <a:gd name="adj1" fmla="val 35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7" name="AutoShape 18"/>
          <p:cNvCxnSpPr>
            <a:cxnSpLocks noChangeShapeType="1"/>
            <a:stCxn id="68624" idx="0"/>
            <a:endCxn id="68622" idx="6"/>
          </p:cNvCxnSpPr>
          <p:nvPr/>
        </p:nvCxnSpPr>
        <p:spPr bwMode="auto">
          <a:xfrm rot="5400000" flipH="1">
            <a:off x="6134100" y="2324100"/>
            <a:ext cx="533400" cy="1524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95025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 and co-RE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49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a language L is decidable if and only if L is RE and L is co-RE.</a:t>
                </a:r>
              </a:p>
              <a:p>
                <a:endParaRPr lang="en-US" altLang="en-US" dirty="0"/>
              </a:p>
              <a:p>
                <a:pPr>
                  <a:buFontTx/>
                  <a:buNone/>
                </a:pPr>
                <a:r>
                  <a:rPr lang="en-US" altLang="en-US" dirty="0"/>
                  <a:t>Proof:</a:t>
                </a:r>
              </a:p>
              <a:p>
                <a:pPr lvl="1">
                  <a:buFontTx/>
                  <a:buNone/>
                </a:pPr>
                <a:r>
                  <a:rPr lang="en-US" altLang="en-US" dirty="0"/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 we already know decidable implies RE</a:t>
                </a:r>
              </a:p>
              <a:p>
                <a:pPr lvl="1"/>
                <a:r>
                  <a:rPr lang="en-US" altLang="en-US" dirty="0"/>
                  <a:t>if L is decidable, then complement of L is decidable by flipping accept/reject.</a:t>
                </a:r>
              </a:p>
              <a:p>
                <a:pPr lvl="1"/>
                <a:r>
                  <a:rPr lang="en-US" altLang="en-US" dirty="0"/>
                  <a:t>so L is in co-RE.</a:t>
                </a:r>
              </a:p>
            </p:txBody>
          </p:sp>
        </mc:Choice>
        <mc:Fallback xmlns="">
          <p:sp>
            <p:nvSpPr>
              <p:cNvPr id="724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141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 and co-RE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a language L is decidable if and only if L is RE and L is co-RE.</a:t>
                </a:r>
              </a:p>
              <a:p>
                <a:endParaRPr lang="en-US" altLang="en-US" dirty="0"/>
              </a:p>
              <a:p>
                <a:pPr>
                  <a:buFontTx/>
                  <a:buNone/>
                </a:pPr>
                <a:r>
                  <a:rPr lang="en-US" altLang="en-US" dirty="0"/>
                  <a:t>Proof:</a:t>
                </a:r>
              </a:p>
              <a:p>
                <a:pPr lvl="1">
                  <a:buFontTx/>
                  <a:buNone/>
                </a:pPr>
                <a:r>
                  <a:rPr lang="en-US" altLang="en-US" dirty="0"/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⇐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 we have TM M that recognizes L, and TM M’ recognizes complement of L.</a:t>
                </a:r>
              </a:p>
              <a:p>
                <a:pPr lvl="1"/>
                <a:r>
                  <a:rPr lang="en-US" altLang="en-US" dirty="0"/>
                  <a:t>on input x, simulate M, M’ in parallel</a:t>
                </a:r>
              </a:p>
              <a:p>
                <a:pPr lvl="1"/>
                <a:r>
                  <a:rPr lang="en-US" altLang="en-US" dirty="0"/>
                  <a:t>if M accepts, accept; if M’ accepts, reject.</a:t>
                </a:r>
              </a:p>
            </p:txBody>
          </p:sp>
        </mc:Choice>
        <mc:Fallback xmlns="">
          <p:sp>
            <p:nvSpPr>
              <p:cNvPr id="727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843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natural non-RE language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the complement of HALT is not recursively enumerable.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Proof:</a:t>
            </a:r>
          </a:p>
          <a:p>
            <a:pPr lvl="1"/>
            <a:r>
              <a:rPr lang="en-US" altLang="en-US"/>
              <a:t>we know that HALT is RE</a:t>
            </a:r>
          </a:p>
          <a:p>
            <a:pPr lvl="1"/>
            <a:r>
              <a:rPr lang="en-US" altLang="en-US"/>
              <a:t>suppose complement of HALT is RE</a:t>
            </a:r>
          </a:p>
          <a:p>
            <a:pPr lvl="1"/>
            <a:r>
              <a:rPr lang="en-US" altLang="en-US"/>
              <a:t>then HALT is co-RE</a:t>
            </a:r>
          </a:p>
          <a:p>
            <a:pPr lvl="1"/>
            <a:r>
              <a:rPr lang="en-US" altLang="en-US"/>
              <a:t>implies HALT is decidable. Contradiction.</a:t>
            </a:r>
          </a:p>
        </p:txBody>
      </p:sp>
    </p:spTree>
    <p:extLst>
      <p:ext uri="{BB962C8B-B14F-4D97-AF65-F5344CB8AC3E}">
        <p14:creationId xmlns:p14="http://schemas.microsoft.com/office/powerpoint/2010/main" val="181860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05400"/>
            <a:ext cx="8229600" cy="10207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/>
              <a:t>Main point: some problems have no algorithms, HALT in particular.</a:t>
            </a:r>
          </a:p>
        </p:txBody>
      </p:sp>
      <p:sp>
        <p:nvSpPr>
          <p:cNvPr id="62469" name="Oval 4"/>
          <p:cNvSpPr>
            <a:spLocks noChangeArrowheads="1"/>
          </p:cNvSpPr>
          <p:nvPr/>
        </p:nvSpPr>
        <p:spPr bwMode="auto">
          <a:xfrm>
            <a:off x="2895600" y="24384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0" name="Oval 5"/>
          <p:cNvSpPr>
            <a:spLocks noChangeArrowheads="1"/>
          </p:cNvSpPr>
          <p:nvPr/>
        </p:nvSpPr>
        <p:spPr bwMode="auto">
          <a:xfrm>
            <a:off x="2895600" y="28194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1" name="Oval 6"/>
          <p:cNvSpPr>
            <a:spLocks noChangeArrowheads="1"/>
          </p:cNvSpPr>
          <p:nvPr/>
        </p:nvSpPr>
        <p:spPr bwMode="auto">
          <a:xfrm>
            <a:off x="2895600" y="29718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2" name="Text Box 7"/>
          <p:cNvSpPr txBox="1">
            <a:spLocks noChangeArrowheads="1"/>
          </p:cNvSpPr>
          <p:nvPr/>
        </p:nvSpPr>
        <p:spPr bwMode="auto">
          <a:xfrm>
            <a:off x="1066800" y="24384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62473" name="AutoShape 8"/>
          <p:cNvCxnSpPr>
            <a:cxnSpLocks noChangeShapeType="1"/>
            <a:endCxn id="62471" idx="0"/>
          </p:cNvCxnSpPr>
          <p:nvPr/>
        </p:nvCxnSpPr>
        <p:spPr bwMode="auto">
          <a:xfrm>
            <a:off x="2819400" y="28194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4" name="Text Box 9"/>
          <p:cNvSpPr txBox="1">
            <a:spLocks noChangeArrowheads="1"/>
          </p:cNvSpPr>
          <p:nvPr/>
        </p:nvSpPr>
        <p:spPr bwMode="auto">
          <a:xfrm>
            <a:off x="990600" y="35972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62475" name="AutoShape 10"/>
          <p:cNvCxnSpPr>
            <a:cxnSpLocks noChangeShapeType="1"/>
            <a:stCxn id="62474" idx="3"/>
            <a:endCxn id="62470" idx="5"/>
          </p:cNvCxnSpPr>
          <p:nvPr/>
        </p:nvCxnSpPr>
        <p:spPr bwMode="auto">
          <a:xfrm flipV="1">
            <a:off x="3124200" y="36004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6" name="Text Box 11"/>
          <p:cNvSpPr txBox="1">
            <a:spLocks noChangeArrowheads="1"/>
          </p:cNvSpPr>
          <p:nvPr/>
        </p:nvSpPr>
        <p:spPr bwMode="auto">
          <a:xfrm>
            <a:off x="6781800" y="2133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all languages</a:t>
            </a:r>
          </a:p>
        </p:txBody>
      </p:sp>
      <p:cxnSp>
        <p:nvCxnSpPr>
          <p:cNvPr id="62477" name="AutoShape 12"/>
          <p:cNvCxnSpPr>
            <a:cxnSpLocks noChangeShapeType="1"/>
            <a:stCxn id="62476" idx="2"/>
            <a:endCxn id="62469" idx="6"/>
          </p:cNvCxnSpPr>
          <p:nvPr/>
        </p:nvCxnSpPr>
        <p:spPr bwMode="auto">
          <a:xfrm rot="5400000">
            <a:off x="7277100" y="2705100"/>
            <a:ext cx="6858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8" name="Oval 13"/>
          <p:cNvSpPr>
            <a:spLocks noChangeArrowheads="1"/>
          </p:cNvSpPr>
          <p:nvPr/>
        </p:nvSpPr>
        <p:spPr bwMode="auto">
          <a:xfrm rot="309908">
            <a:off x="2895600" y="2667000"/>
            <a:ext cx="31242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9" name="Text Box 14"/>
          <p:cNvSpPr txBox="1">
            <a:spLocks noChangeArrowheads="1"/>
          </p:cNvSpPr>
          <p:nvPr/>
        </p:nvSpPr>
        <p:spPr bwMode="auto">
          <a:xfrm>
            <a:off x="2743200" y="1905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</a:t>
            </a:r>
          </a:p>
        </p:txBody>
      </p:sp>
      <p:sp>
        <p:nvSpPr>
          <p:cNvPr id="62480" name="Text Box 15"/>
          <p:cNvSpPr txBox="1">
            <a:spLocks noChangeArrowheads="1"/>
          </p:cNvSpPr>
          <p:nvPr/>
        </p:nvSpPr>
        <p:spPr bwMode="auto">
          <a:xfrm>
            <a:off x="6477000" y="3810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</a:t>
            </a:r>
          </a:p>
        </p:txBody>
      </p:sp>
      <p:cxnSp>
        <p:nvCxnSpPr>
          <p:cNvPr id="62481" name="AutoShape 16"/>
          <p:cNvCxnSpPr>
            <a:cxnSpLocks noChangeShapeType="1"/>
            <a:stCxn id="62479" idx="2"/>
          </p:cNvCxnSpPr>
          <p:nvPr/>
        </p:nvCxnSpPr>
        <p:spPr bwMode="auto">
          <a:xfrm rot="16200000" flipH="1">
            <a:off x="3994944" y="2177256"/>
            <a:ext cx="536575" cy="906463"/>
          </a:xfrm>
          <a:prstGeom prst="curvedConnector3">
            <a:avLst>
              <a:gd name="adj1" fmla="val 35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2" name="AutoShape 17"/>
          <p:cNvCxnSpPr>
            <a:cxnSpLocks noChangeShapeType="1"/>
            <a:stCxn id="62480" idx="0"/>
            <a:endCxn id="62478" idx="6"/>
          </p:cNvCxnSpPr>
          <p:nvPr/>
        </p:nvCxnSpPr>
        <p:spPr bwMode="auto">
          <a:xfrm rot="5400000" flipH="1">
            <a:off x="6630194" y="2896394"/>
            <a:ext cx="315912" cy="15113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3" name="Text Box 18"/>
          <p:cNvSpPr txBox="1">
            <a:spLocks noChangeArrowheads="1"/>
          </p:cNvSpPr>
          <p:nvPr/>
        </p:nvSpPr>
        <p:spPr bwMode="auto">
          <a:xfrm>
            <a:off x="838200" y="1600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62484" name="Oval 19"/>
          <p:cNvSpPr>
            <a:spLocks noChangeArrowheads="1"/>
          </p:cNvSpPr>
          <p:nvPr/>
        </p:nvSpPr>
        <p:spPr bwMode="auto">
          <a:xfrm>
            <a:off x="37338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5" name="Oval 20"/>
          <p:cNvSpPr>
            <a:spLocks noChangeArrowheads="1"/>
          </p:cNvSpPr>
          <p:nvPr/>
        </p:nvSpPr>
        <p:spPr bwMode="auto">
          <a:xfrm>
            <a:off x="42672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6" name="Oval 21"/>
          <p:cNvSpPr>
            <a:spLocks noChangeArrowheads="1"/>
          </p:cNvSpPr>
          <p:nvPr/>
        </p:nvSpPr>
        <p:spPr bwMode="auto">
          <a:xfrm>
            <a:off x="70866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7" name="Text Box 22"/>
          <p:cNvSpPr txBox="1">
            <a:spLocks noChangeArrowheads="1"/>
          </p:cNvSpPr>
          <p:nvPr/>
        </p:nvSpPr>
        <p:spPr bwMode="auto">
          <a:xfrm>
            <a:off x="3581400" y="4419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c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62488" name="Text Box 23"/>
          <p:cNvSpPr txBox="1">
            <a:spLocks noChangeArrowheads="1"/>
          </p:cNvSpPr>
          <p:nvPr/>
        </p:nvSpPr>
        <p:spPr bwMode="auto">
          <a:xfrm>
            <a:off x="5486400" y="1524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some language</a:t>
            </a:r>
          </a:p>
        </p:txBody>
      </p:sp>
      <p:cxnSp>
        <p:nvCxnSpPr>
          <p:cNvPr id="62489" name="AutoShape 24"/>
          <p:cNvCxnSpPr>
            <a:cxnSpLocks noChangeShapeType="1"/>
            <a:stCxn id="62483" idx="2"/>
            <a:endCxn id="62484" idx="1"/>
          </p:cNvCxnSpPr>
          <p:nvPr/>
        </p:nvCxnSpPr>
        <p:spPr bwMode="auto">
          <a:xfrm rot="16200000" flipH="1">
            <a:off x="2495550" y="1733550"/>
            <a:ext cx="925513" cy="15732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0" name="AutoShape 25"/>
          <p:cNvCxnSpPr>
            <a:cxnSpLocks noChangeShapeType="1"/>
            <a:stCxn id="62487" idx="0"/>
            <a:endCxn id="62485" idx="7"/>
          </p:cNvCxnSpPr>
          <p:nvPr/>
        </p:nvCxnSpPr>
        <p:spPr bwMode="auto">
          <a:xfrm rot="5400000" flipH="1">
            <a:off x="4210050" y="3714751"/>
            <a:ext cx="827087" cy="582612"/>
          </a:xfrm>
          <a:prstGeom prst="curvedConnector3">
            <a:avLst>
              <a:gd name="adj1" fmla="val 128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1" name="AutoShape 26"/>
          <p:cNvCxnSpPr>
            <a:cxnSpLocks noChangeShapeType="1"/>
            <a:stCxn id="62488" idx="2"/>
            <a:endCxn id="62486" idx="5"/>
          </p:cNvCxnSpPr>
          <p:nvPr/>
        </p:nvCxnSpPr>
        <p:spPr bwMode="auto">
          <a:xfrm rot="16200000" flipH="1">
            <a:off x="6381750" y="2419350"/>
            <a:ext cx="1208088" cy="331788"/>
          </a:xfrm>
          <a:prstGeom prst="curvedConnector3">
            <a:avLst>
              <a:gd name="adj1" fmla="val 1198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92" name="Text Box 27"/>
          <p:cNvSpPr txBox="1">
            <a:spLocks noChangeArrowheads="1"/>
          </p:cNvSpPr>
          <p:nvPr/>
        </p:nvSpPr>
        <p:spPr bwMode="auto">
          <a:xfrm>
            <a:off x="6172200" y="4495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HALT</a:t>
            </a:r>
          </a:p>
        </p:txBody>
      </p:sp>
      <p:sp>
        <p:nvSpPr>
          <p:cNvPr id="62493" name="Oval 28"/>
          <p:cNvSpPr>
            <a:spLocks noChangeArrowheads="1"/>
          </p:cNvSpPr>
          <p:nvPr/>
        </p:nvSpPr>
        <p:spPr bwMode="auto">
          <a:xfrm>
            <a:off x="52578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2494" name="AutoShape 29"/>
          <p:cNvCxnSpPr>
            <a:cxnSpLocks noChangeShapeType="1"/>
            <a:stCxn id="62492" idx="0"/>
            <a:endCxn id="62493" idx="6"/>
          </p:cNvCxnSpPr>
          <p:nvPr/>
        </p:nvCxnSpPr>
        <p:spPr bwMode="auto">
          <a:xfrm rot="5400000" flipH="1">
            <a:off x="5715000" y="3467100"/>
            <a:ext cx="647700" cy="1409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95" name="Oval 30"/>
          <p:cNvSpPr>
            <a:spLocks noChangeArrowheads="1"/>
          </p:cNvSpPr>
          <p:nvPr/>
        </p:nvSpPr>
        <p:spPr bwMode="auto">
          <a:xfrm rot="21290092" flipV="1">
            <a:off x="2895600" y="2514600"/>
            <a:ext cx="31242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96" name="Text Box 31"/>
          <p:cNvSpPr txBox="1">
            <a:spLocks noChangeArrowheads="1"/>
          </p:cNvSpPr>
          <p:nvPr/>
        </p:nvSpPr>
        <p:spPr bwMode="auto">
          <a:xfrm>
            <a:off x="3962400" y="167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co-RE</a:t>
            </a:r>
          </a:p>
        </p:txBody>
      </p:sp>
      <p:cxnSp>
        <p:nvCxnSpPr>
          <p:cNvPr id="62497" name="AutoShape 32"/>
          <p:cNvCxnSpPr>
            <a:cxnSpLocks noChangeShapeType="1"/>
            <a:stCxn id="62496" idx="2"/>
            <a:endCxn id="62495" idx="5"/>
          </p:cNvCxnSpPr>
          <p:nvPr/>
        </p:nvCxnSpPr>
        <p:spPr bwMode="auto">
          <a:xfrm rot="16200000" flipH="1">
            <a:off x="5037931" y="2124869"/>
            <a:ext cx="465138" cy="482600"/>
          </a:xfrm>
          <a:prstGeom prst="curvedConnector3">
            <a:avLst>
              <a:gd name="adj1" fmla="val 2594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1169" name="Text Box 33"/>
          <p:cNvSpPr txBox="1">
            <a:spLocks noChangeArrowheads="1"/>
          </p:cNvSpPr>
          <p:nvPr/>
        </p:nvSpPr>
        <p:spPr bwMode="auto">
          <a:xfrm>
            <a:off x="3429000" y="1295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co-HALT</a:t>
            </a:r>
          </a:p>
        </p:txBody>
      </p:sp>
      <p:sp>
        <p:nvSpPr>
          <p:cNvPr id="731170" name="Oval 34"/>
          <p:cNvSpPr>
            <a:spLocks noChangeArrowheads="1"/>
          </p:cNvSpPr>
          <p:nvPr/>
        </p:nvSpPr>
        <p:spPr bwMode="auto">
          <a:xfrm>
            <a:off x="5181600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31171" name="AutoShape 35"/>
          <p:cNvCxnSpPr>
            <a:cxnSpLocks noChangeShapeType="1"/>
            <a:stCxn id="731169" idx="2"/>
            <a:endCxn id="731170" idx="1"/>
          </p:cNvCxnSpPr>
          <p:nvPr/>
        </p:nvCxnSpPr>
        <p:spPr bwMode="auto">
          <a:xfrm rot="16200000" flipH="1">
            <a:off x="4305300" y="1790700"/>
            <a:ext cx="925513" cy="8493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3439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69" grpId="0"/>
      <p:bldP spid="7311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Reductions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Given a new problem NEW, want to determine if it is easy or hard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right now, easy typically means decidable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right now, hard typically means undecidable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One option: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prove from scratch that the problem is decidable, or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prove from scratch that the problem is undecidable (dream up a diag. argument)</a:t>
            </a:r>
          </a:p>
        </p:txBody>
      </p:sp>
    </p:spTree>
    <p:extLst>
      <p:ext uri="{BB962C8B-B14F-4D97-AF65-F5344CB8AC3E}">
        <p14:creationId xmlns:p14="http://schemas.microsoft.com/office/powerpoint/2010/main" val="137393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Reductions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better option: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to prove </a:t>
            </a:r>
            <a:r>
              <a:rPr lang="en-US" altLang="en-US">
                <a:solidFill>
                  <a:srgbClr val="FF0000"/>
                </a:solidFill>
              </a:rPr>
              <a:t>NEW</a:t>
            </a:r>
            <a:r>
              <a:rPr lang="en-US" altLang="en-US">
                <a:solidFill>
                  <a:schemeClr val="accent2"/>
                </a:solidFill>
              </a:rPr>
              <a:t> is decidable, show how to transform it into a known decidable problem </a:t>
            </a:r>
            <a:r>
              <a:rPr lang="en-US" altLang="en-US">
                <a:solidFill>
                  <a:srgbClr val="FF0000"/>
                </a:solidFill>
              </a:rPr>
              <a:t>OLD </a:t>
            </a:r>
            <a:r>
              <a:rPr lang="en-US" altLang="en-US">
                <a:solidFill>
                  <a:schemeClr val="accent2"/>
                </a:solidFill>
              </a:rPr>
              <a:t>so that solution to </a:t>
            </a:r>
            <a:r>
              <a:rPr lang="en-US" altLang="en-US">
                <a:solidFill>
                  <a:srgbClr val="FF0000"/>
                </a:solidFill>
              </a:rPr>
              <a:t>OLD</a:t>
            </a:r>
            <a:r>
              <a:rPr lang="en-US" altLang="en-US">
                <a:solidFill>
                  <a:schemeClr val="accent2"/>
                </a:solidFill>
              </a:rPr>
              <a:t> can be used to solve </a:t>
            </a:r>
            <a:r>
              <a:rPr lang="en-US" altLang="en-US">
                <a:solidFill>
                  <a:srgbClr val="FF0000"/>
                </a:solidFill>
              </a:rPr>
              <a:t>NEW</a:t>
            </a:r>
            <a:r>
              <a:rPr lang="en-US" altLang="en-US">
                <a:solidFill>
                  <a:schemeClr val="accent2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to prove </a:t>
            </a:r>
            <a:r>
              <a:rPr lang="en-US" altLang="en-US">
                <a:solidFill>
                  <a:srgbClr val="FF0000"/>
                </a:solidFill>
              </a:rPr>
              <a:t>NEW</a:t>
            </a:r>
            <a:r>
              <a:rPr lang="en-US" altLang="en-US">
                <a:solidFill>
                  <a:schemeClr val="accent2"/>
                </a:solidFill>
              </a:rPr>
              <a:t> is undecidable, show how to transform a known undecidable problem </a:t>
            </a:r>
            <a:r>
              <a:rPr lang="en-US" altLang="en-US">
                <a:solidFill>
                  <a:srgbClr val="FF0000"/>
                </a:solidFill>
              </a:rPr>
              <a:t>OLD</a:t>
            </a:r>
            <a:r>
              <a:rPr lang="en-US" altLang="en-US">
                <a:solidFill>
                  <a:schemeClr val="accent2"/>
                </a:solidFill>
              </a:rPr>
              <a:t> into </a:t>
            </a:r>
            <a:r>
              <a:rPr lang="en-US" altLang="en-US">
                <a:solidFill>
                  <a:srgbClr val="FF0000"/>
                </a:solidFill>
              </a:rPr>
              <a:t>NEW</a:t>
            </a:r>
            <a:r>
              <a:rPr lang="en-US" altLang="en-US">
                <a:solidFill>
                  <a:schemeClr val="accent2"/>
                </a:solidFill>
              </a:rPr>
              <a:t> so that solution to </a:t>
            </a:r>
            <a:r>
              <a:rPr lang="en-US" altLang="en-US">
                <a:solidFill>
                  <a:srgbClr val="FF0000"/>
                </a:solidFill>
              </a:rPr>
              <a:t>NEW</a:t>
            </a:r>
            <a:r>
              <a:rPr lang="en-US" altLang="en-US">
                <a:solidFill>
                  <a:schemeClr val="accent2"/>
                </a:solidFill>
              </a:rPr>
              <a:t> can be used to solve </a:t>
            </a:r>
            <a:r>
              <a:rPr lang="en-US" altLang="en-US">
                <a:solidFill>
                  <a:srgbClr val="FF0000"/>
                </a:solidFill>
              </a:rPr>
              <a:t>OLD</a:t>
            </a:r>
            <a:r>
              <a:rPr lang="en-US" altLang="en-US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called a </a:t>
            </a:r>
            <a:r>
              <a:rPr lang="en-US" altLang="en-US" b="1"/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8564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Reductions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/>
              <a:t>Reductions are one of the most important and widely used techniques in theoretical Computer Science.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especially for proving problems “hard”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often difficult to do “from scratch”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sometimes not known how to do from scratch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reductions allow proof by </a:t>
            </a:r>
            <a:r>
              <a:rPr lang="en-US" altLang="en-US">
                <a:solidFill>
                  <a:srgbClr val="FF0000"/>
                </a:solidFill>
              </a:rPr>
              <a:t>giving an algorithm</a:t>
            </a:r>
            <a:r>
              <a:rPr lang="en-US" altLang="en-US"/>
              <a:t> to perform the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254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reduction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Try to prove undecidable: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 baseline="-25000">
                <a:solidFill>
                  <a:srgbClr val="FF0000"/>
                </a:solidFill>
              </a:rPr>
              <a:t>TM</a:t>
            </a:r>
            <a:r>
              <a:rPr lang="en-US" altLang="en-US">
                <a:solidFill>
                  <a:srgbClr val="FF0000"/>
                </a:solidFill>
              </a:rPr>
              <a:t> = {&lt;M, w&gt; : M accepts input w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}</a:t>
            </a:r>
            <a:endParaRPr lang="en-US" altLang="en-US">
              <a:ea typeface="Arial" charset="0"/>
              <a:cs typeface="Arial" charset="0"/>
            </a:endParaRPr>
          </a:p>
          <a:p>
            <a:r>
              <a:rPr lang="en-US" altLang="en-US">
                <a:ea typeface="Arial" charset="0"/>
                <a:cs typeface="Arial" charset="0"/>
              </a:rPr>
              <a:t>We know this language is undecidable: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HALT = {&lt;M, w&gt; : M halts on input w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}</a:t>
            </a:r>
            <a:endParaRPr lang="en-US" altLang="en-US">
              <a:ea typeface="Arial" charset="0"/>
              <a:cs typeface="Arial" charset="0"/>
            </a:endParaRPr>
          </a:p>
          <a:p>
            <a:r>
              <a:rPr lang="en-US" altLang="en-US">
                <a:ea typeface="Arial" charset="0"/>
                <a:cs typeface="Arial" charset="0"/>
              </a:rPr>
              <a:t>Idea: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suppose A</a:t>
            </a:r>
            <a:r>
              <a:rPr lang="en-US" altLang="en-US" baseline="-25000">
                <a:ea typeface="Arial" charset="0"/>
                <a:cs typeface="Arial" charset="0"/>
              </a:rPr>
              <a:t>TM</a:t>
            </a:r>
            <a:r>
              <a:rPr lang="en-US" altLang="en-US">
                <a:ea typeface="Arial" charset="0"/>
                <a:cs typeface="Arial" charset="0"/>
              </a:rPr>
              <a:t> is decidable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show that we can use A</a:t>
            </a:r>
            <a:r>
              <a:rPr lang="en-US" altLang="en-US" baseline="-25000">
                <a:ea typeface="Arial" charset="0"/>
                <a:cs typeface="Arial" charset="0"/>
              </a:rPr>
              <a:t>TM</a:t>
            </a:r>
            <a:r>
              <a:rPr lang="en-US" altLang="en-US">
                <a:ea typeface="Arial" charset="0"/>
                <a:cs typeface="Arial" charset="0"/>
              </a:rPr>
              <a:t> to decide HALT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conclude HALT is decidable. Contradiction.</a:t>
            </a:r>
          </a:p>
        </p:txBody>
      </p:sp>
      <p:sp>
        <p:nvSpPr>
          <p:cNvPr id="739332" name="AutoShape 4"/>
          <p:cNvSpPr>
            <a:spLocks/>
          </p:cNvSpPr>
          <p:nvPr/>
        </p:nvSpPr>
        <p:spPr bwMode="auto">
          <a:xfrm>
            <a:off x="6629400" y="4038600"/>
            <a:ext cx="1600200" cy="495300"/>
          </a:xfrm>
          <a:prstGeom prst="borderCallout1">
            <a:avLst>
              <a:gd name="adj1" fmla="val 23079"/>
              <a:gd name="adj2" fmla="val -4764"/>
              <a:gd name="adj3" fmla="val 192306"/>
              <a:gd name="adj4" fmla="val -1523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149458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13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How could we use procedure that decides A</a:t>
                </a:r>
                <a:r>
                  <a:rPr lang="en-US" altLang="en-US" baseline="-25000" dirty="0"/>
                  <a:t>TM</a:t>
                </a:r>
                <a:r>
                  <a:rPr lang="en-US" altLang="en-US" dirty="0"/>
                  <a:t> to decide HALT?</a:t>
                </a:r>
              </a:p>
              <a:p>
                <a:pPr lvl="1"/>
                <a:r>
                  <a:rPr lang="en-US" altLang="en-US" dirty="0"/>
                  <a:t>given input to HALT: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&lt;M, w&gt;</a:t>
                </a:r>
              </a:p>
              <a:p>
                <a:pPr lvl="1"/>
                <a:endParaRPr lang="en-US" altLang="en-US" dirty="0">
                  <a:solidFill>
                    <a:srgbClr val="FF0000"/>
                  </a:solidFill>
                </a:endParaRPr>
              </a:p>
              <a:p>
                <a:r>
                  <a:rPr lang="en-US" altLang="en-US" dirty="0"/>
                  <a:t>Some things we can do: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check if &lt;M, w&gt;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A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TM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construct another TM M’ and check if        &lt;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M’, w&gt;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A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TM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</a:p>
            </p:txBody>
          </p:sp>
        </mc:Choice>
        <mc:Fallback xmlns="">
          <p:sp>
            <p:nvSpPr>
              <p:cNvPr id="7413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1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Deciding HALT using a procedure that decides A</a:t>
                </a:r>
                <a:r>
                  <a:rPr lang="en-US" altLang="en-US" baseline="-25000" dirty="0"/>
                  <a:t>TM</a:t>
                </a:r>
                <a:r>
                  <a:rPr lang="en-US" altLang="en-US" dirty="0"/>
                  <a:t> (“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reducing HALT to A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TM</a:t>
                </a:r>
                <a:r>
                  <a:rPr lang="en-US" altLang="en-US" dirty="0"/>
                  <a:t>”).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on input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&lt;M, w&gt;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check if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&lt;M, w&gt;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dirty="0"/>
                  <a:t>A</a:t>
                </a:r>
                <a:r>
                  <a:rPr lang="en-US" altLang="en-US" baseline="-25000" dirty="0"/>
                  <a:t>TM</a:t>
                </a:r>
                <a:r>
                  <a:rPr lang="en-US" altLang="en-US" dirty="0">
                    <a:sym typeface="Symbol" charset="2"/>
                  </a:rPr>
                  <a:t>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/>
                  <a:t>if yes, the M halts on w; </a:t>
                </a:r>
                <a:r>
                  <a:rPr lang="en-US" altLang="en-US" b="1" dirty="0"/>
                  <a:t>ACCEPT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/>
                  <a:t>if no, then M either rejects w or it loops on w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construct M’ by swapping </a:t>
                </a:r>
                <a:r>
                  <a:rPr lang="en-US" altLang="en-US" dirty="0" err="1"/>
                  <a:t>q</a:t>
                </a:r>
                <a:r>
                  <a:rPr lang="en-US" altLang="en-US" baseline="-25000" dirty="0" err="1"/>
                  <a:t>accept</a:t>
                </a:r>
                <a:r>
                  <a:rPr lang="en-US" altLang="en-US" dirty="0"/>
                  <a:t>/</a:t>
                </a:r>
                <a:r>
                  <a:rPr lang="en-US" altLang="en-US" dirty="0" err="1"/>
                  <a:t>q</a:t>
                </a:r>
                <a:r>
                  <a:rPr lang="en-US" altLang="en-US" baseline="-25000" dirty="0" err="1"/>
                  <a:t>reject</a:t>
                </a:r>
                <a:r>
                  <a:rPr lang="en-US" altLang="en-US" dirty="0"/>
                  <a:t> in M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check if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&lt;M’, w&gt;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TM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/>
                  <a:t>if yes, then M’ accepts w, so M rejects w; </a:t>
                </a:r>
                <a:r>
                  <a:rPr lang="en-US" altLang="en-US" b="1" dirty="0"/>
                  <a:t>ACCEPT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/>
                  <a:t>if no, then M neither accepts nor rejects w; </a:t>
                </a:r>
                <a:r>
                  <a:rPr lang="en-US" altLang="en-US" b="1" dirty="0"/>
                  <a:t>REJECT</a:t>
                </a:r>
              </a:p>
            </p:txBody>
          </p:sp>
        </mc:Choice>
        <mc:Fallback xmlns="">
          <p:sp>
            <p:nvSpPr>
              <p:cNvPr id="276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4525963"/>
              </a:xfrm>
              <a:blipFill rotWithShape="0">
                <a:blip r:embed="rId3"/>
                <a:stretch>
                  <a:fillRect l="-1673" t="-2830" r="-582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91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Countable and Uncountable Sets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natural numbers 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 </a:t>
            </a:r>
            <a:r>
              <a:rPr lang="en-US" altLang="en-US"/>
              <a:t>= {1,2,3,…} 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/>
              <a:t>are </a:t>
            </a:r>
            <a:r>
              <a:rPr lang="en-US" altLang="en-US">
                <a:solidFill>
                  <a:srgbClr val="FF0000"/>
                </a:solidFill>
              </a:rPr>
              <a:t>countable</a:t>
            </a:r>
          </a:p>
          <a:p>
            <a:endParaRPr lang="en-US" altLang="en-US"/>
          </a:p>
          <a:p>
            <a:r>
              <a:rPr lang="en-US" altLang="en-US"/>
              <a:t>Definition: a set S is </a:t>
            </a:r>
            <a:r>
              <a:rPr lang="en-US" altLang="en-US">
                <a:solidFill>
                  <a:srgbClr val="FF0000"/>
                </a:solidFill>
              </a:rPr>
              <a:t>countable</a:t>
            </a:r>
            <a:r>
              <a:rPr lang="en-US" altLang="en-US"/>
              <a:t> if it is finite, or it is infinite and there is a bijection</a:t>
            </a:r>
          </a:p>
          <a:p>
            <a:pPr algn="ctr">
              <a:buFontTx/>
              <a:buNone/>
            </a:pPr>
            <a:r>
              <a:rPr lang="en-US" altLang="en-US"/>
              <a:t>f: 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 </a:t>
            </a:r>
            <a:r>
              <a:rPr lang="en-US" altLang="en-US">
                <a:ea typeface="Arial" charset="0"/>
                <a:cs typeface="Arial" charset="0"/>
              </a:rPr>
              <a:t>→ S</a:t>
            </a:r>
          </a:p>
          <a:p>
            <a:pPr algn="ctr">
              <a:buFontTx/>
              <a:buNone/>
            </a:pPr>
            <a:endParaRPr lang="en-US" altLang="en-US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41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reduction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Preceding reduction proved: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A</a:t>
            </a:r>
            <a:r>
              <a:rPr lang="en-US" altLang="en-US" baseline="-25000"/>
              <a:t>TM </a:t>
            </a:r>
            <a:r>
              <a:rPr lang="en-US" altLang="en-US"/>
              <a:t>is undecidable.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Proof (recap):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suppose A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TM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is decidable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we showed how to use A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TM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to decide HALT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conclude HALT is decidable. Contradiction.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8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Countable and Uncountable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22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828800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dirty="0"/>
                  <a:t>Theorem: the positive rational numbers </a:t>
                </a:r>
              </a:p>
              <a:p>
                <a:pPr algn="ctr">
                  <a:buFontTx/>
                  <a:buNone/>
                  <a:defRPr/>
                </a:pPr>
                <a:r>
                  <a:rPr lang="en-US" dirty="0"/>
                  <a:t>Q = {m/n : m, 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</a:t>
                </a:r>
                <a:r>
                  <a:rPr 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itchFamily="18" charset="2"/>
                  </a:rPr>
                  <a:t>N</a:t>
                </a:r>
                <a:r>
                  <a:rPr lang="en-US" dirty="0"/>
                  <a:t> } are countable.</a:t>
                </a:r>
              </a:p>
              <a:p>
                <a:pPr>
                  <a:defRPr/>
                </a:pPr>
                <a:r>
                  <a:rPr lang="en-US" dirty="0"/>
                  <a:t>Proof: </a:t>
                </a:r>
              </a:p>
            </p:txBody>
          </p:sp>
        </mc:Choice>
        <mc:Fallback xmlns="">
          <p:sp>
            <p:nvSpPr>
              <p:cNvPr id="69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828800"/>
              </a:xfrm>
              <a:blipFill rotWithShape="0">
                <a:blip r:embed="rId3"/>
                <a:stretch>
                  <a:fillRect l="-1704" t="-4333" b="-6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2228" name="Text Box 4"/>
          <p:cNvSpPr txBox="1">
            <a:spLocks noChangeArrowheads="1"/>
          </p:cNvSpPr>
          <p:nvPr/>
        </p:nvSpPr>
        <p:spPr bwMode="auto">
          <a:xfrm>
            <a:off x="3048000" y="3438525"/>
            <a:ext cx="3733800" cy="2657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1/1 1/2 1/3 1/4 1/5 1/6 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2/1 2/2 2/3 2/4 2/5 2/6 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3/1 3/2 3/3 3/4 3/5 3/6 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4/1 4/2 4/3 4/4 4/5 4/6 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5/1 …</a:t>
            </a:r>
          </a:p>
        </p:txBody>
      </p:sp>
      <p:sp>
        <p:nvSpPr>
          <p:cNvPr id="692229" name="Line 5"/>
          <p:cNvSpPr>
            <a:spLocks noChangeShapeType="1"/>
          </p:cNvSpPr>
          <p:nvPr/>
        </p:nvSpPr>
        <p:spPr bwMode="auto">
          <a:xfrm flipV="1">
            <a:off x="2667000" y="3048000"/>
            <a:ext cx="281940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30" name="Line 6"/>
          <p:cNvSpPr>
            <a:spLocks noChangeShapeType="1"/>
          </p:cNvSpPr>
          <p:nvPr/>
        </p:nvSpPr>
        <p:spPr bwMode="auto">
          <a:xfrm flipV="1">
            <a:off x="3048000" y="3048000"/>
            <a:ext cx="28956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31" name="Line 7"/>
          <p:cNvSpPr>
            <a:spLocks noChangeShapeType="1"/>
          </p:cNvSpPr>
          <p:nvPr/>
        </p:nvSpPr>
        <p:spPr bwMode="auto">
          <a:xfrm flipV="1">
            <a:off x="2667000" y="3048000"/>
            <a:ext cx="2286000" cy="2438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32" name="Line 8"/>
          <p:cNvSpPr>
            <a:spLocks noChangeShapeType="1"/>
          </p:cNvSpPr>
          <p:nvPr/>
        </p:nvSpPr>
        <p:spPr bwMode="auto">
          <a:xfrm flipV="1">
            <a:off x="2667000" y="3048000"/>
            <a:ext cx="1752600" cy="190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33" name="Line 9"/>
          <p:cNvSpPr>
            <a:spLocks noChangeShapeType="1"/>
          </p:cNvSpPr>
          <p:nvPr/>
        </p:nvSpPr>
        <p:spPr bwMode="auto">
          <a:xfrm flipV="1">
            <a:off x="2667000" y="3048000"/>
            <a:ext cx="12954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34" name="Text Box 10"/>
          <p:cNvSpPr txBox="1">
            <a:spLocks noChangeArrowheads="1"/>
          </p:cNvSpPr>
          <p:nvPr/>
        </p:nvSpPr>
        <p:spPr bwMode="auto">
          <a:xfrm>
            <a:off x="6172200" y="28956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468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8" grpId="0" animBg="1"/>
      <p:bldP spid="692229" grpId="0" animBg="1"/>
      <p:bldP spid="692230" grpId="0" animBg="1"/>
      <p:bldP spid="692231" grpId="0" animBg="1"/>
      <p:bldP spid="692232" grpId="0" animBg="1"/>
      <p:bldP spid="692233" grpId="0" animBg="1"/>
      <p:bldP spid="692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Countable and Uncountable Sets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b="1" u="sng"/>
              <a:t>Theorem</a:t>
            </a:r>
            <a:r>
              <a:rPr lang="en-US"/>
              <a:t>: the real numbers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R </a:t>
            </a:r>
            <a:r>
              <a:rPr lang="en-US"/>
              <a:t>are NOT countable (they are “</a:t>
            </a:r>
            <a:r>
              <a:rPr lang="en-US">
                <a:solidFill>
                  <a:schemeClr val="accent2"/>
                </a:solidFill>
              </a:rPr>
              <a:t>uncountable</a:t>
            </a:r>
            <a:r>
              <a:rPr lang="en-US"/>
              <a:t>”).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How do you prove such a statement?</a:t>
            </a:r>
          </a:p>
          <a:p>
            <a:pPr lvl="1">
              <a:defRPr/>
            </a:pPr>
            <a:r>
              <a:rPr lang="en-US"/>
              <a:t>assume countable </a:t>
            </a:r>
            <a:r>
              <a:rPr lang="en-US">
                <a:solidFill>
                  <a:schemeClr val="accent2"/>
                </a:solidFill>
              </a:rPr>
              <a:t>(so there exists bijection f)</a:t>
            </a:r>
          </a:p>
          <a:p>
            <a:pPr lvl="1">
              <a:defRPr/>
            </a:pPr>
            <a:r>
              <a:rPr lang="en-US"/>
              <a:t>derive contradiction </a:t>
            </a:r>
            <a:r>
              <a:rPr lang="en-US">
                <a:solidFill>
                  <a:schemeClr val="accent2"/>
                </a:solidFill>
              </a:rPr>
              <a:t>(some element not mapped to by f)</a:t>
            </a:r>
          </a:p>
          <a:p>
            <a:pPr lvl="1">
              <a:defRPr/>
            </a:pPr>
            <a:r>
              <a:rPr lang="en-US"/>
              <a:t>technique is called diagonalization (Cantor)</a:t>
            </a:r>
          </a:p>
        </p:txBody>
      </p:sp>
    </p:spTree>
    <p:extLst>
      <p:ext uri="{BB962C8B-B14F-4D97-AF65-F5344CB8AC3E}">
        <p14:creationId xmlns:p14="http://schemas.microsoft.com/office/powerpoint/2010/main" val="46068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Countable and Uncountable Sets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>
              <a:defRPr/>
            </a:pPr>
            <a:r>
              <a:rPr lang="en-US"/>
              <a:t>Proof: </a:t>
            </a:r>
          </a:p>
          <a:p>
            <a:pPr lvl="1">
              <a:defRPr/>
            </a:pPr>
            <a:r>
              <a:rPr lang="en-US"/>
              <a:t>suppose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R </a:t>
            </a:r>
            <a:r>
              <a:rPr lang="en-US"/>
              <a:t>is countable</a:t>
            </a:r>
          </a:p>
          <a:p>
            <a:pPr lvl="1">
              <a:defRPr/>
            </a:pPr>
            <a:r>
              <a:rPr lang="en-US"/>
              <a:t>list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/>
              <a:t> according to the bijection f: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295400" y="3124200"/>
            <a:ext cx="41910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chemeClr val="accent2"/>
                </a:solidFill>
              </a:rPr>
              <a:t>n		f(n)           _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1		3.14159…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2		5.55555…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3		0.12345…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4		0.50000…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7710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Countable and Uncountable Sets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>
              <a:defRPr/>
            </a:pPr>
            <a:r>
              <a:rPr lang="en-US"/>
              <a:t>Proof: </a:t>
            </a:r>
          </a:p>
          <a:p>
            <a:pPr lvl="1">
              <a:defRPr/>
            </a:pPr>
            <a:r>
              <a:rPr lang="en-US"/>
              <a:t>suppose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R </a:t>
            </a:r>
            <a:r>
              <a:rPr lang="en-US"/>
              <a:t>is countable</a:t>
            </a:r>
          </a:p>
          <a:p>
            <a:pPr lvl="1">
              <a:defRPr/>
            </a:pPr>
            <a:r>
              <a:rPr lang="en-US"/>
              <a:t>list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/>
              <a:t> according to the bijection f: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295400" y="3124200"/>
            <a:ext cx="41910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chemeClr val="accent2"/>
                </a:solidFill>
              </a:rPr>
              <a:t>n		f(n)           _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1		3.</a:t>
            </a:r>
            <a:r>
              <a:rPr lang="en-US" altLang="en-US" sz="2400">
                <a:solidFill>
                  <a:srgbClr val="FF0000"/>
                </a:solidFill>
              </a:rPr>
              <a:t>1</a:t>
            </a:r>
            <a:r>
              <a:rPr lang="en-US" altLang="en-US" sz="2400">
                <a:solidFill>
                  <a:schemeClr val="accent2"/>
                </a:solidFill>
              </a:rPr>
              <a:t>4159…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2		5.5</a:t>
            </a:r>
            <a:r>
              <a:rPr lang="en-US" altLang="en-US" sz="2400">
                <a:solidFill>
                  <a:srgbClr val="FF0000"/>
                </a:solidFill>
              </a:rPr>
              <a:t>5</a:t>
            </a:r>
            <a:r>
              <a:rPr lang="en-US" altLang="en-US" sz="2400">
                <a:solidFill>
                  <a:schemeClr val="accent2"/>
                </a:solidFill>
              </a:rPr>
              <a:t>555…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3		0.12</a:t>
            </a:r>
            <a:r>
              <a:rPr lang="en-US" altLang="en-US" sz="2400">
                <a:solidFill>
                  <a:srgbClr val="FF0000"/>
                </a:solidFill>
              </a:rPr>
              <a:t>3</a:t>
            </a:r>
            <a:r>
              <a:rPr lang="en-US" altLang="en-US" sz="2400">
                <a:solidFill>
                  <a:schemeClr val="accent2"/>
                </a:solidFill>
              </a:rPr>
              <a:t>45…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4		0.500</a:t>
            </a:r>
            <a:r>
              <a:rPr lang="en-US" altLang="en-US" sz="2400">
                <a:solidFill>
                  <a:srgbClr val="FF0000"/>
                </a:solidFill>
              </a:rPr>
              <a:t>0</a:t>
            </a:r>
            <a:r>
              <a:rPr lang="en-US" altLang="en-US" sz="2400">
                <a:solidFill>
                  <a:schemeClr val="accent2"/>
                </a:solidFill>
              </a:rPr>
              <a:t>0…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698373" name="Text Box 5"/>
          <p:cNvSpPr txBox="1">
            <a:spLocks noChangeArrowheads="1"/>
          </p:cNvSpPr>
          <p:nvPr/>
        </p:nvSpPr>
        <p:spPr bwMode="auto">
          <a:xfrm>
            <a:off x="4419600" y="3352800"/>
            <a:ext cx="4191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set</a:t>
            </a:r>
            <a:r>
              <a:rPr lang="en-US" altLang="en-US" sz="2400"/>
              <a:t> x = 0.a</a:t>
            </a:r>
            <a:r>
              <a:rPr lang="en-US" altLang="en-US" sz="2400" baseline="-25000"/>
              <a:t>1</a:t>
            </a:r>
            <a:r>
              <a:rPr lang="en-US" altLang="en-US" sz="2400"/>
              <a:t>a</a:t>
            </a:r>
            <a:r>
              <a:rPr lang="en-US" altLang="en-US" sz="2400" baseline="-25000"/>
              <a:t>2</a:t>
            </a:r>
            <a:r>
              <a:rPr lang="en-US" altLang="en-US" sz="2400"/>
              <a:t>a</a:t>
            </a:r>
            <a:r>
              <a:rPr lang="en-US" altLang="en-US" sz="2400" baseline="-25000"/>
              <a:t>3</a:t>
            </a:r>
            <a:r>
              <a:rPr lang="en-US" altLang="en-US" sz="2400"/>
              <a:t>a</a:t>
            </a:r>
            <a:r>
              <a:rPr lang="en-US" altLang="en-US" sz="2400" baseline="-25000"/>
              <a:t>4</a:t>
            </a:r>
            <a:r>
              <a:rPr lang="en-US" altLang="en-US" sz="2400"/>
              <a:t>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where digit a</a:t>
            </a:r>
            <a:r>
              <a:rPr lang="en-US" altLang="en-US" sz="2400" baseline="-25000"/>
              <a:t>i</a:t>
            </a:r>
            <a:r>
              <a:rPr lang="en-US" altLang="en-US" sz="2400"/>
              <a:t> </a:t>
            </a:r>
            <a:r>
              <a:rPr lang="en-US" altLang="en-US" sz="2400">
                <a:ea typeface="Arial" charset="0"/>
                <a:cs typeface="Arial" charset="0"/>
              </a:rPr>
              <a:t>≠ i</a:t>
            </a:r>
            <a:r>
              <a:rPr lang="en-US" altLang="en-US" sz="2400" baseline="30000">
                <a:ea typeface="Arial" charset="0"/>
                <a:cs typeface="Arial" charset="0"/>
              </a:rPr>
              <a:t>th</a:t>
            </a:r>
            <a:r>
              <a:rPr lang="en-US" altLang="en-US" sz="2400">
                <a:ea typeface="Arial" charset="0"/>
                <a:cs typeface="Arial" charset="0"/>
              </a:rPr>
              <a:t> digit after decimal point of f(i) (not 0, 9)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ea typeface="Arial" charset="0"/>
                <a:cs typeface="Arial" charset="0"/>
              </a:rPr>
              <a:t>e.g. x = 0.2312…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ea typeface="Arial" charset="0"/>
                <a:cs typeface="Arial" charset="0"/>
              </a:rPr>
              <a:t>x cannot be in the list!</a:t>
            </a:r>
          </a:p>
        </p:txBody>
      </p:sp>
    </p:spTree>
    <p:extLst>
      <p:ext uri="{BB962C8B-B14F-4D97-AF65-F5344CB8AC3E}">
        <p14:creationId xmlns:p14="http://schemas.microsoft.com/office/powerpoint/2010/main" val="73327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non-RE languages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there exist languages that are not Recursively Enumerable.</a:t>
            </a:r>
          </a:p>
          <a:p>
            <a:pPr>
              <a:buFontTx/>
              <a:buNone/>
            </a:pPr>
            <a:r>
              <a:rPr lang="en-US" altLang="en-US"/>
              <a:t>Proof outline:</a:t>
            </a:r>
          </a:p>
          <a:p>
            <a:pPr lvl="1"/>
            <a:r>
              <a:rPr lang="en-US" altLang="en-US"/>
              <a:t>the set of all TMs is </a:t>
            </a:r>
            <a:r>
              <a:rPr lang="en-US" altLang="en-US">
                <a:solidFill>
                  <a:schemeClr val="accent2"/>
                </a:solidFill>
              </a:rPr>
              <a:t>countable</a:t>
            </a:r>
          </a:p>
          <a:p>
            <a:pPr lvl="1"/>
            <a:r>
              <a:rPr lang="en-US" altLang="en-US"/>
              <a:t>the set of all languages is </a:t>
            </a:r>
            <a:r>
              <a:rPr lang="en-US" altLang="en-US">
                <a:solidFill>
                  <a:schemeClr val="accent2"/>
                </a:solidFill>
              </a:rPr>
              <a:t>uncountable</a:t>
            </a:r>
          </a:p>
          <a:p>
            <a:pPr lvl="1"/>
            <a:r>
              <a:rPr lang="en-US" altLang="en-US"/>
              <a:t>the function L:{TMs} </a:t>
            </a:r>
            <a:r>
              <a:rPr lang="en-US" altLang="en-US">
                <a:ea typeface="Arial" charset="0"/>
                <a:cs typeface="Arial" charset="0"/>
              </a:rPr>
              <a:t>→{languages} cannot be onto</a:t>
            </a:r>
          </a:p>
        </p:txBody>
      </p:sp>
    </p:spTree>
    <p:extLst>
      <p:ext uri="{BB962C8B-B14F-4D97-AF65-F5344CB8AC3E}">
        <p14:creationId xmlns:p14="http://schemas.microsoft.com/office/powerpoint/2010/main" val="5007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31, 2025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11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non-RE languages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Lemma: the set of all TMs is </a:t>
            </a:r>
            <a:r>
              <a:rPr lang="en-US">
                <a:solidFill>
                  <a:schemeClr val="accent2"/>
                </a:solidFill>
              </a:rPr>
              <a:t>countable.</a:t>
            </a:r>
          </a:p>
          <a:p>
            <a:pPr>
              <a:defRPr/>
            </a:pPr>
            <a:r>
              <a:rPr lang="en-US"/>
              <a:t>Proof: </a:t>
            </a:r>
          </a:p>
          <a:p>
            <a:pPr lvl="1">
              <a:defRPr/>
            </a:pPr>
            <a:r>
              <a:rPr lang="en-US"/>
              <a:t>each TM M can be described by a finite-length string &lt;M&gt;</a:t>
            </a:r>
          </a:p>
          <a:p>
            <a:pPr lvl="1">
              <a:defRPr/>
            </a:pPr>
            <a:r>
              <a:rPr lang="en-US"/>
              <a:t>can enumerate these strings, and give the natural bijection with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9537</TotalTime>
  <Words>1841</Words>
  <Application>Microsoft Macintosh PowerPoint</Application>
  <PresentationFormat>On-screen Show (4:3)</PresentationFormat>
  <Paragraphs>354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Cambria Math</vt:lpstr>
      <vt:lpstr>Symbol</vt:lpstr>
      <vt:lpstr>Default Design</vt:lpstr>
      <vt:lpstr>CS21  Decidability and Tractability</vt:lpstr>
      <vt:lpstr>Undecidability</vt:lpstr>
      <vt:lpstr>Countable and Uncountable Sets</vt:lpstr>
      <vt:lpstr>Countable and Uncountable Sets</vt:lpstr>
      <vt:lpstr>Countable and Uncountable Sets</vt:lpstr>
      <vt:lpstr>Countable and Uncountable Sets</vt:lpstr>
      <vt:lpstr>Countable and Uncountable Sets</vt:lpstr>
      <vt:lpstr>non-RE languages</vt:lpstr>
      <vt:lpstr>non-RE languages</vt:lpstr>
      <vt:lpstr>non-RE languages</vt:lpstr>
      <vt:lpstr>non-RE languages</vt:lpstr>
      <vt:lpstr>non-RE languages</vt:lpstr>
      <vt:lpstr>So far…</vt:lpstr>
      <vt:lpstr>The Halting Problem</vt:lpstr>
      <vt:lpstr>The Halting Problem</vt:lpstr>
      <vt:lpstr>The Halting Problem</vt:lpstr>
      <vt:lpstr>The Halting Problem</vt:lpstr>
      <vt:lpstr>So far…</vt:lpstr>
      <vt:lpstr>RE and co-RE</vt:lpstr>
      <vt:lpstr>RE and co-RE</vt:lpstr>
      <vt:lpstr>RE and co-RE</vt:lpstr>
      <vt:lpstr>A natural non-RE language</vt:lpstr>
      <vt:lpstr>Summary</vt:lpstr>
      <vt:lpstr>Reductions</vt:lpstr>
      <vt:lpstr>Reductions</vt:lpstr>
      <vt:lpstr>Reductions</vt:lpstr>
      <vt:lpstr>Example reduction</vt:lpstr>
      <vt:lpstr>Example reduction</vt:lpstr>
      <vt:lpstr>Example reduction</vt:lpstr>
      <vt:lpstr>Example reduction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111</cp:revision>
  <cp:lastPrinted>2024-01-03T22:27:21Z</cp:lastPrinted>
  <dcterms:created xsi:type="dcterms:W3CDTF">2003-12-29T17:56:05Z</dcterms:created>
  <dcterms:modified xsi:type="dcterms:W3CDTF">2025-02-03T20:53:11Z</dcterms:modified>
</cp:coreProperties>
</file>