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80" r:id="rId3"/>
    <p:sldId id="483" r:id="rId4"/>
    <p:sldId id="484" r:id="rId5"/>
    <p:sldId id="485" r:id="rId6"/>
    <p:sldId id="486" r:id="rId7"/>
    <p:sldId id="487" r:id="rId8"/>
    <p:sldId id="488" r:id="rId9"/>
    <p:sldId id="489" r:id="rId10"/>
    <p:sldId id="490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1" r:id="rId22"/>
    <p:sldId id="50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72"/>
    <p:restoredTop sz="94130"/>
  </p:normalViewPr>
  <p:slideViewPr>
    <p:cSldViewPr>
      <p:cViewPr varScale="1">
        <p:scale>
          <a:sx n="112" d="100"/>
          <a:sy n="112" d="100"/>
        </p:scale>
        <p:origin x="8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D3BA0-C430-C04C-A731-59F63EA3477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83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8AE6AE-7EA8-204B-9219-4F268245FD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08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08A92A-82AE-2B40-BCB6-D4AEAD82F68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0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C5614EC-51E2-3A40-8D07-DF7B6E56F7E0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245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3096541-4734-1C45-BBFA-CDA027A17D4C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983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4EC49A4-5D9C-A94E-AC03-0337197E605A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51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B11782A-AF0D-2040-B6B3-62D384FC9B44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5897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D60684D-2210-BB42-A3F3-27533037E1CF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2502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CDDDC19-DFE3-304E-8F41-8DE07B7F3816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645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8CF9D4B-9AA4-484D-910C-9CF92D466924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196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0DE4B02-2EF8-FB4B-B2A0-2CC2EF549FBE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936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813F70E-B7CF-D649-A644-E66D79A4CFDB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6153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CDFCC25-6A6E-FA46-A7C0-E9A0653B39B6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12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FC9FC98-8221-D74C-AE4D-9F8C9C4D5B1D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9556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488E45D-163F-6646-AF7D-240664BF1D40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4169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021C561-05C1-D441-92EF-158B92EE6CB4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0607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D83699C-1276-E640-8904-B5ABDDECDB5D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0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7147C0F-B139-3148-B17D-F0C182D22A5B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131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F59EFD2-BEA4-DA4A-B1C9-5FE14203EA1F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745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E879856-F8E8-E44E-A3D2-427FFBDD39D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82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297EC3C-C6D7-714E-A992-D5BF57423048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970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815228B-9FF1-064A-8007-EB2F026CB5CC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602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2F2D4A8-B59E-034D-BE9B-E9E8AAE16A53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283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CE1F5DB-4A76-954A-82AD-1ED2AC5E47B8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780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B819-88D6-A241-8258-4965769F71E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1282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73B4-CAF0-3243-80EA-72BCFA7DF67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49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E02A-A165-BC46-86BD-57843E9A55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79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0B7BA-5A0A-D24D-B0A4-B70E5C46B8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31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887E-3D1C-1F45-9D12-0894CB6F2AF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18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461DE-D61B-E24E-A19F-6CF34A359AD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643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FD98-247D-704B-94EB-014F79B43A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1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50AF-871F-814E-ACF9-D793A98C1D6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4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A66F-E8B1-7141-9124-39D0EEC8DB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50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F7AC-9A66-F94E-9D2F-4EFABC121DD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116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AFB2-97A3-EF48-B22E-BE338A34BF3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22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January 29,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CS21 Lecture 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C52198E-CBD3-D145-B50E-F4F879690DE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473" name="Rectangle 15472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arge metal gear on a wooden platform in a field&#10;&#10;Description automatically generated">
            <a:extLst>
              <a:ext uri="{FF2B5EF4-FFF2-40B4-BE49-F238E27FC236}">
                <a16:creationId xmlns:a16="http://schemas.microsoft.com/office/drawing/2014/main" id="{D2D51C46-1006-3BF7-0169-CAE6758336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5438"/>
          <a:stretch/>
        </p:blipFill>
        <p:spPr>
          <a:xfrm>
            <a:off x="20" y="10"/>
            <a:ext cx="7252212" cy="6857990"/>
          </a:xfrm>
          <a:prstGeom prst="rect">
            <a:avLst/>
          </a:prstGeom>
        </p:spPr>
      </p:pic>
      <p:sp>
        <p:nvSpPr>
          <p:cNvPr id="15475" name="Rectangle 15474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1551" y="743447"/>
            <a:ext cx="2584324" cy="3692028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500"/>
              <a:t>CS21 </a:t>
            </a:r>
            <a:br>
              <a:rPr lang="en-US" altLang="en-US" sz="3500"/>
            </a:br>
            <a:r>
              <a:rPr lang="en-US" altLang="en-US" sz="3500"/>
              <a:t>Decidability and Tractability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51552" y="4629234"/>
            <a:ext cx="2584324" cy="1485319"/>
          </a:xfrm>
          <a:noFill/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000"/>
              <a:t>Lecture 10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3000"/>
              <a:t>January 29,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Nondeterministic TMs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Simulating NTM </a:t>
            </a:r>
            <a:r>
              <a:rPr lang="en-US" altLang="en-US">
                <a:solidFill>
                  <a:srgbClr val="FF0000"/>
                </a:solidFill>
              </a:rPr>
              <a:t>M</a:t>
            </a:r>
            <a:r>
              <a:rPr lang="en-US" altLang="en-US"/>
              <a:t> with a deterministic TM:</a:t>
            </a:r>
          </a:p>
          <a:p>
            <a:r>
              <a:rPr lang="en-US" altLang="en-US"/>
              <a:t>idea: breadth-first search of tree</a:t>
            </a:r>
          </a:p>
          <a:p>
            <a:r>
              <a:rPr lang="en-US" altLang="en-US">
                <a:solidFill>
                  <a:schemeClr val="accent2"/>
                </a:solidFill>
              </a:rPr>
              <a:t>if </a:t>
            </a:r>
            <a:r>
              <a:rPr lang="en-US" altLang="en-US">
                <a:solidFill>
                  <a:srgbClr val="FF0000"/>
                </a:solidFill>
              </a:rPr>
              <a:t>M</a:t>
            </a:r>
            <a:r>
              <a:rPr lang="en-US" altLang="en-US">
                <a:solidFill>
                  <a:schemeClr val="accent2"/>
                </a:solidFill>
              </a:rPr>
              <a:t> accepts</a:t>
            </a:r>
            <a:r>
              <a:rPr lang="en-US" altLang="en-US"/>
              <a:t>: we will encounter accepting leaf and accept</a:t>
            </a:r>
          </a:p>
          <a:p>
            <a:r>
              <a:rPr lang="en-US" altLang="en-US">
                <a:solidFill>
                  <a:schemeClr val="accent2"/>
                </a:solidFill>
              </a:rPr>
              <a:t>if </a:t>
            </a:r>
            <a:r>
              <a:rPr lang="en-US" altLang="en-US">
                <a:solidFill>
                  <a:srgbClr val="FF0000"/>
                </a:solidFill>
              </a:rPr>
              <a:t>M</a:t>
            </a:r>
            <a:r>
              <a:rPr lang="en-US" altLang="en-US">
                <a:solidFill>
                  <a:schemeClr val="accent2"/>
                </a:solidFill>
              </a:rPr>
              <a:t> rejects</a:t>
            </a:r>
            <a:r>
              <a:rPr lang="en-US" altLang="en-US"/>
              <a:t>: we will encounter all rejecting leaves, finish traversal of tree, and reject</a:t>
            </a:r>
          </a:p>
          <a:p>
            <a:r>
              <a:rPr lang="en-US" altLang="en-US">
                <a:solidFill>
                  <a:schemeClr val="accent2"/>
                </a:solidFill>
              </a:rPr>
              <a:t>if </a:t>
            </a:r>
            <a:r>
              <a:rPr lang="en-US" altLang="en-US">
                <a:solidFill>
                  <a:srgbClr val="FF0000"/>
                </a:solidFill>
              </a:rPr>
              <a:t>M</a:t>
            </a:r>
            <a:r>
              <a:rPr lang="en-US" altLang="en-US">
                <a:solidFill>
                  <a:schemeClr val="accent2"/>
                </a:solidFill>
              </a:rPr>
              <a:t> does not halt on some branch</a:t>
            </a:r>
            <a:r>
              <a:rPr lang="en-US" altLang="en-US"/>
              <a:t>: we will not halt…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2709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Nondeterministic TMs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Simulating NTM </a:t>
            </a:r>
            <a:r>
              <a:rPr lang="en-US" altLang="en-US">
                <a:solidFill>
                  <a:srgbClr val="FF0000"/>
                </a:solidFill>
              </a:rPr>
              <a:t>M</a:t>
            </a:r>
            <a:r>
              <a:rPr lang="en-US" altLang="en-US"/>
              <a:t> with a deterministic TM:</a:t>
            </a:r>
          </a:p>
          <a:p>
            <a:pPr lvl="1"/>
            <a:r>
              <a:rPr lang="en-US" altLang="en-US"/>
              <a:t>use a 3 tape TM:</a:t>
            </a:r>
          </a:p>
          <a:p>
            <a:pPr lvl="2"/>
            <a:r>
              <a:rPr lang="en-US" altLang="en-US"/>
              <a:t>tape 1: input tape (read-only)</a:t>
            </a:r>
          </a:p>
          <a:p>
            <a:pPr lvl="2"/>
            <a:r>
              <a:rPr lang="en-US" altLang="en-US"/>
              <a:t>tape 2: simulation tape (copy of M’s tape at point corresponding to some node in the tree)</a:t>
            </a:r>
          </a:p>
          <a:p>
            <a:pPr lvl="2"/>
            <a:r>
              <a:rPr lang="en-US" altLang="en-US"/>
              <a:t>tape 3: which node of the tree we are exploring (string in {1,2,…b}*)</a:t>
            </a:r>
          </a:p>
          <a:p>
            <a:pPr lvl="1"/>
            <a:r>
              <a:rPr lang="en-US" altLang="en-US"/>
              <a:t>Initially, tape 1 has input, others blank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STEP 1</a:t>
            </a:r>
            <a:r>
              <a:rPr lang="en-US" altLang="en-US"/>
              <a:t>: copy tape 1 to tape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875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Nondeterministic TMs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/>
              <a:t>Simulating NTM </a:t>
            </a:r>
            <a:r>
              <a:rPr lang="en-US" altLang="en-US" sz="2800">
                <a:solidFill>
                  <a:srgbClr val="FF0000"/>
                </a:solidFill>
              </a:rPr>
              <a:t>M</a:t>
            </a:r>
            <a:r>
              <a:rPr lang="en-US" altLang="en-US" sz="2800"/>
              <a:t> with a deterministic TM:</a:t>
            </a:r>
          </a:p>
          <a:p>
            <a:pPr lvl="1"/>
            <a:r>
              <a:rPr lang="en-US" altLang="en-US" sz="2400">
                <a:solidFill>
                  <a:schemeClr val="accent2"/>
                </a:solidFill>
              </a:rPr>
              <a:t>STEP 2</a:t>
            </a:r>
            <a:r>
              <a:rPr lang="en-US" altLang="en-US" sz="2400"/>
              <a:t>: simulate M using string on tape 3 to determine which choice to take at each step</a:t>
            </a:r>
          </a:p>
          <a:p>
            <a:pPr lvl="2"/>
            <a:r>
              <a:rPr lang="en-US" altLang="en-US" sz="2000"/>
              <a:t>if encounter blank, or a # larger than the number of choices available at this step, abort, go to STEP 3</a:t>
            </a:r>
          </a:p>
          <a:p>
            <a:pPr lvl="2"/>
            <a:r>
              <a:rPr lang="en-US" altLang="en-US" sz="2000"/>
              <a:t>if get to a rejecting configuration: DONE = 0, go to STEP 3</a:t>
            </a:r>
          </a:p>
          <a:p>
            <a:pPr lvl="2"/>
            <a:r>
              <a:rPr lang="en-US" altLang="en-US" sz="2000"/>
              <a:t>if get to an accepting configuration, </a:t>
            </a:r>
            <a:r>
              <a:rPr lang="en-US" altLang="en-US" sz="2000">
                <a:solidFill>
                  <a:srgbClr val="FF0000"/>
                </a:solidFill>
              </a:rPr>
              <a:t>ACCEPT</a:t>
            </a:r>
          </a:p>
          <a:p>
            <a:pPr lvl="1"/>
            <a:r>
              <a:rPr lang="en-US" altLang="en-US" sz="2400">
                <a:solidFill>
                  <a:schemeClr val="accent2"/>
                </a:solidFill>
              </a:rPr>
              <a:t>STEP 3</a:t>
            </a:r>
            <a:r>
              <a:rPr lang="en-US" altLang="en-US" sz="2400"/>
              <a:t>: replace tape 3 with lexicographically next string and go to STEP 2</a:t>
            </a:r>
          </a:p>
          <a:p>
            <a:pPr lvl="2"/>
            <a:r>
              <a:rPr lang="en-US" altLang="en-US" sz="2000"/>
              <a:t>if string lengthened and DONE = 1 </a:t>
            </a:r>
            <a:r>
              <a:rPr lang="en-US" altLang="en-US" sz="2000">
                <a:solidFill>
                  <a:srgbClr val="FF0000"/>
                </a:solidFill>
              </a:rPr>
              <a:t>REJECT</a:t>
            </a:r>
            <a:r>
              <a:rPr lang="en-US" altLang="en-US" sz="2000"/>
              <a:t>; else DONE = 1</a:t>
            </a:r>
            <a:endParaRPr lang="en-US" altLang="en-US" sz="200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7393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basic operations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Convince yourself that the following types of operations are easy to implement as part of TM “program”</a:t>
            </a:r>
          </a:p>
          <a:p>
            <a:pPr algn="ctr">
              <a:buFontTx/>
              <a:buNone/>
            </a:pPr>
            <a:r>
              <a:rPr lang="en-US" altLang="en-US" sz="2800" dirty="0"/>
              <a:t>(but perhaps tedious to write out…)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copying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moving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incrementing/decrementing 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arithmetic operations +, -, *, /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4870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Universal TMs and encoding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input to a TM is always a string in </a:t>
            </a:r>
            <a:r>
              <a:rPr lang="el-GR" altLang="en-US">
                <a:ea typeface="Arial" charset="0"/>
                <a:cs typeface="Arial" charset="0"/>
              </a:rPr>
              <a:t>Σ</a:t>
            </a:r>
            <a:r>
              <a:rPr lang="en-US" altLang="en-US">
                <a:ea typeface="Arial" charset="0"/>
                <a:cs typeface="Arial" charset="0"/>
              </a:rPr>
              <a:t>*</a:t>
            </a:r>
          </a:p>
          <a:p>
            <a:r>
              <a:rPr lang="en-US" altLang="en-US">
                <a:ea typeface="Arial" charset="0"/>
                <a:cs typeface="Arial" charset="0"/>
              </a:rPr>
              <a:t>often we want to interpret the input as </a:t>
            </a:r>
            <a:r>
              <a:rPr lang="en-US" altLang="en-US">
                <a:solidFill>
                  <a:srgbClr val="FF0000"/>
                </a:solidFill>
                <a:ea typeface="Arial" charset="0"/>
                <a:cs typeface="Arial" charset="0"/>
              </a:rPr>
              <a:t>representing</a:t>
            </a:r>
            <a:r>
              <a:rPr lang="en-US" altLang="en-US">
                <a:ea typeface="Arial" charset="0"/>
                <a:cs typeface="Arial" charset="0"/>
              </a:rPr>
              <a:t> another object</a:t>
            </a:r>
          </a:p>
          <a:p>
            <a:r>
              <a:rPr lang="en-US" altLang="en-US">
                <a:ea typeface="Arial" charset="0"/>
                <a:cs typeface="Arial" charset="0"/>
              </a:rPr>
              <a:t>examples: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Arial" charset="0"/>
                <a:cs typeface="Arial" charset="0"/>
              </a:rPr>
              <a:t>tuple of strings (x, y, z)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Arial" charset="0"/>
                <a:cs typeface="Arial" charset="0"/>
              </a:rPr>
              <a:t>0/1 matrix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Arial" charset="0"/>
                <a:cs typeface="Arial" charset="0"/>
              </a:rPr>
              <a:t>graph in adjacency-list format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ea typeface="Arial" charset="0"/>
                <a:cs typeface="Arial" charset="0"/>
              </a:rPr>
              <a:t>Context-Free Grammar</a:t>
            </a:r>
            <a:endParaRPr lang="el-GR" altLang="en-US">
              <a:solidFill>
                <a:schemeClr val="accent2"/>
              </a:solidFill>
              <a:ea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99602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Universal TMs and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174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the input to a TM is always a string in </a:t>
                </a:r>
                <a:r>
                  <a:rPr lang="el-GR" altLang="en-US" dirty="0"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*</a:t>
                </a:r>
              </a:p>
              <a:p>
                <a:r>
                  <a:rPr lang="en-US" altLang="en-US" dirty="0"/>
                  <a:t>we must encode our input as such a string</a:t>
                </a:r>
              </a:p>
              <a:p>
                <a:r>
                  <a:rPr lang="en-US" altLang="en-US" dirty="0"/>
                  <a:t>examples:</a:t>
                </a:r>
              </a:p>
              <a:p>
                <a:pPr lvl="1"/>
                <a:r>
                  <a:rPr lang="en-US" altLang="en-US" dirty="0"/>
                  <a:t>tuples separated by #: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#</a:t>
                </a:r>
                <a:r>
                  <a:rPr lang="en-US" altLang="en-US" dirty="0" err="1">
                    <a:solidFill>
                      <a:srgbClr val="FF0000"/>
                    </a:solidFill>
                  </a:rPr>
                  <a:t>x#y#z</a:t>
                </a:r>
                <a:endParaRPr lang="en-US" alt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en-US" dirty="0"/>
                  <a:t>0/1 matrix given by: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#</a:t>
                </a:r>
                <a:r>
                  <a:rPr lang="en-US" altLang="en-US" dirty="0" err="1">
                    <a:solidFill>
                      <a:srgbClr val="FF0000"/>
                    </a:solidFill>
                  </a:rPr>
                  <a:t>n#x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#</a:t>
                </a:r>
                <a:r>
                  <a:rPr lang="en-US" altLang="en-US" dirty="0"/>
                  <a:t> where x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∈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{0,1}</a:t>
                </a:r>
                <a:r>
                  <a:rPr lang="en-US" altLang="en-US" baseline="30000" dirty="0">
                    <a:sym typeface="Symbol" charset="2"/>
                  </a:rPr>
                  <a:t>n</a:t>
                </a:r>
                <a:r>
                  <a:rPr lang="en-US" altLang="en-US" baseline="50000" dirty="0">
                    <a:sym typeface="Symbol" charset="2"/>
                  </a:rPr>
                  <a:t>2</a:t>
                </a:r>
              </a:p>
              <a:p>
                <a:r>
                  <a:rPr lang="en-US" altLang="en-US" dirty="0">
                    <a:sym typeface="Symbol" charset="2"/>
                  </a:rPr>
                  <a:t>any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reasonable</a:t>
                </a:r>
                <a:r>
                  <a:rPr lang="en-US" altLang="en-US" dirty="0">
                    <a:sym typeface="Symbol" charset="2"/>
                  </a:rPr>
                  <a:t> encoding is OK</a:t>
                </a:r>
              </a:p>
              <a:p>
                <a:r>
                  <a:rPr lang="en-US" altLang="en-US" dirty="0">
                    <a:sym typeface="Symbol" charset="2"/>
                  </a:rPr>
                  <a:t>emphasize “encoding of X” by writing  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&lt;X&gt;</a:t>
                </a:r>
              </a:p>
            </p:txBody>
          </p:sp>
        </mc:Choice>
        <mc:Fallback xmlns="">
          <p:sp>
            <p:nvSpPr>
              <p:cNvPr id="6717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7930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Universal TMs and encoding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altLang="en-US"/>
              <a:t>some strings not valid encodings and these are not in the language</a:t>
            </a:r>
          </a:p>
        </p:txBody>
      </p:sp>
      <p:sp>
        <p:nvSpPr>
          <p:cNvPr id="54277" name="Oval 4"/>
          <p:cNvSpPr>
            <a:spLocks noChangeArrowheads="1"/>
          </p:cNvSpPr>
          <p:nvPr/>
        </p:nvSpPr>
        <p:spPr bwMode="auto">
          <a:xfrm>
            <a:off x="2895600" y="2895600"/>
            <a:ext cx="3124200" cy="1981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6372225" y="4357688"/>
            <a:ext cx="638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∑*</a:t>
            </a:r>
          </a:p>
        </p:txBody>
      </p:sp>
      <p:cxnSp>
        <p:nvCxnSpPr>
          <p:cNvPr id="54279" name="AutoShape 6"/>
          <p:cNvCxnSpPr>
            <a:cxnSpLocks noChangeShapeType="1"/>
            <a:stCxn id="54278" idx="1"/>
            <a:endCxn id="54277" idx="6"/>
          </p:cNvCxnSpPr>
          <p:nvPr/>
        </p:nvCxnSpPr>
        <p:spPr bwMode="auto">
          <a:xfrm rot="10800000">
            <a:off x="6019800" y="3886200"/>
            <a:ext cx="352425" cy="73183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80" name="Line 7"/>
          <p:cNvSpPr>
            <a:spLocks noChangeShapeType="1"/>
          </p:cNvSpPr>
          <p:nvPr/>
        </p:nvSpPr>
        <p:spPr bwMode="auto">
          <a:xfrm>
            <a:off x="4419600" y="2895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3429000" y="3748088"/>
            <a:ext cx="1371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“yes”</a:t>
            </a:r>
          </a:p>
        </p:txBody>
      </p:sp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4419600" y="3733800"/>
            <a:ext cx="836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“no”</a:t>
            </a:r>
          </a:p>
        </p:txBody>
      </p:sp>
      <p:sp>
        <p:nvSpPr>
          <p:cNvPr id="54283" name="Oval 10"/>
          <p:cNvSpPr>
            <a:spLocks noChangeArrowheads="1"/>
          </p:cNvSpPr>
          <p:nvPr/>
        </p:nvSpPr>
        <p:spPr bwMode="auto">
          <a:xfrm>
            <a:off x="5257800" y="3352800"/>
            <a:ext cx="4572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2133600" y="35814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L</a:t>
            </a:r>
          </a:p>
        </p:txBody>
      </p:sp>
      <p:cxnSp>
        <p:nvCxnSpPr>
          <p:cNvPr id="54285" name="AutoShape 12"/>
          <p:cNvCxnSpPr>
            <a:cxnSpLocks noChangeShapeType="1"/>
            <a:stCxn id="54284" idx="3"/>
            <a:endCxn id="54281" idx="1"/>
          </p:cNvCxnSpPr>
          <p:nvPr/>
        </p:nvCxnSpPr>
        <p:spPr bwMode="auto">
          <a:xfrm>
            <a:off x="2514600" y="3841750"/>
            <a:ext cx="914400" cy="166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86" name="Text Box 13"/>
          <p:cNvSpPr txBox="1">
            <a:spLocks noChangeArrowheads="1"/>
          </p:cNvSpPr>
          <p:nvPr/>
        </p:nvSpPr>
        <p:spPr bwMode="auto">
          <a:xfrm>
            <a:off x="6172200" y="2909888"/>
            <a:ext cx="144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Comic Sans MS" charset="0"/>
              </a:rPr>
              <a:t>invalid</a:t>
            </a:r>
          </a:p>
        </p:txBody>
      </p:sp>
      <p:cxnSp>
        <p:nvCxnSpPr>
          <p:cNvPr id="54287" name="AutoShape 14"/>
          <p:cNvCxnSpPr>
            <a:cxnSpLocks noChangeShapeType="1"/>
            <a:stCxn id="54286" idx="1"/>
            <a:endCxn id="54283" idx="7"/>
          </p:cNvCxnSpPr>
          <p:nvPr/>
        </p:nvCxnSpPr>
        <p:spPr bwMode="auto">
          <a:xfrm flipH="1">
            <a:off x="5648325" y="3170238"/>
            <a:ext cx="523875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3807" name="Rectangle 15"/>
          <p:cNvSpPr>
            <a:spLocks noChangeArrowheads="1"/>
          </p:cNvSpPr>
          <p:nvPr/>
        </p:nvSpPr>
        <p:spPr bwMode="auto">
          <a:xfrm>
            <a:off x="914400" y="4953000"/>
            <a:ext cx="7543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make sure TM can recognize invalid encodings and reject them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4520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Universal TMs and encoding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can easily construct a </a:t>
            </a:r>
            <a:r>
              <a:rPr lang="en-US" altLang="en-US">
                <a:solidFill>
                  <a:srgbClr val="FF0000"/>
                </a:solidFill>
              </a:rPr>
              <a:t>Universal TM</a:t>
            </a:r>
            <a:r>
              <a:rPr lang="en-US" altLang="en-US"/>
              <a:t> that recognizes the language:</a:t>
            </a:r>
          </a:p>
          <a:p>
            <a:pPr algn="ctr"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A</a:t>
            </a:r>
            <a:r>
              <a:rPr lang="en-US" altLang="en-US" sz="2800" baseline="-25000">
                <a:solidFill>
                  <a:srgbClr val="FF0000"/>
                </a:solidFill>
              </a:rPr>
              <a:t>TM</a:t>
            </a:r>
            <a:r>
              <a:rPr lang="en-US" altLang="en-US" sz="2800">
                <a:solidFill>
                  <a:srgbClr val="FF0000"/>
                </a:solidFill>
              </a:rPr>
              <a:t> = {&lt;M, w&gt; : M is a TM and M accepts w}</a:t>
            </a:r>
          </a:p>
          <a:p>
            <a:pPr lvl="1"/>
            <a:r>
              <a:rPr lang="en-US" altLang="en-US"/>
              <a:t>how?</a:t>
            </a:r>
          </a:p>
          <a:p>
            <a:r>
              <a:rPr lang="en-US" altLang="en-US"/>
              <a:t>this is a remarkable feature of TMs (not possessed by FA or NPDAs…)</a:t>
            </a:r>
          </a:p>
          <a:p>
            <a:r>
              <a:rPr lang="en-US" altLang="en-US"/>
              <a:t>means there is a general purpose TM whose input can be a “program” to run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4505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Church-Turing Thesis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many other models of computation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we saw multitape TM, nondeterministic TM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others don’t resemble TM at all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common features: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unrestricted access to unlimited memory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finite amount of work in a single step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every single one can be simulated by TM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many are equivalent to a TM 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problems that can be solved by computer does not depend on details of model!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1717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Church-Turing Thesis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belief that TMs formalize our intuitive notion of an algorithm is: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Note: this is a belief, not a theorem.</a:t>
            </a:r>
          </a:p>
        </p:txBody>
      </p:sp>
      <p:sp>
        <p:nvSpPr>
          <p:cNvPr id="679940" name="Text Box 4"/>
          <p:cNvSpPr txBox="1">
            <a:spLocks noChangeArrowheads="1"/>
          </p:cNvSpPr>
          <p:nvPr/>
        </p:nvSpPr>
        <p:spPr bwMode="auto">
          <a:xfrm>
            <a:off x="990600" y="2590800"/>
            <a:ext cx="7391400" cy="2540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u="sng"/>
              <a:t>The Church-Turing Thesis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everything we can compute on a physical computer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can be computed on a Turing Machine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19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764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r>
              <a:rPr lang="en-US" altLang="en-US"/>
              <a:t>A useful variant: k-tape TM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2895600" y="26574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78" name="Text Box 5"/>
          <p:cNvSpPr txBox="1">
            <a:spLocks noChangeArrowheads="1"/>
          </p:cNvSpPr>
          <p:nvPr/>
        </p:nvSpPr>
        <p:spPr bwMode="auto">
          <a:xfrm>
            <a:off x="32004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35052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38100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41148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2" name="Text Box 9"/>
          <p:cNvSpPr txBox="1">
            <a:spLocks noChangeArrowheads="1"/>
          </p:cNvSpPr>
          <p:nvPr/>
        </p:nvSpPr>
        <p:spPr bwMode="auto">
          <a:xfrm>
            <a:off x="44196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4724400" y="26574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50292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5" name="Text Box 12"/>
          <p:cNvSpPr txBox="1">
            <a:spLocks noChangeArrowheads="1"/>
          </p:cNvSpPr>
          <p:nvPr/>
        </p:nvSpPr>
        <p:spPr bwMode="auto">
          <a:xfrm>
            <a:off x="53340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6" name="Text Box 13"/>
          <p:cNvSpPr txBox="1">
            <a:spLocks noChangeArrowheads="1"/>
          </p:cNvSpPr>
          <p:nvPr/>
        </p:nvSpPr>
        <p:spPr bwMode="auto">
          <a:xfrm>
            <a:off x="5638800" y="26574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59436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8" name="Text Box 15"/>
          <p:cNvSpPr txBox="1">
            <a:spLocks noChangeArrowheads="1"/>
          </p:cNvSpPr>
          <p:nvPr/>
        </p:nvSpPr>
        <p:spPr bwMode="auto">
          <a:xfrm>
            <a:off x="62484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89" name="Text Box 16"/>
          <p:cNvSpPr txBox="1">
            <a:spLocks noChangeArrowheads="1"/>
          </p:cNvSpPr>
          <p:nvPr/>
        </p:nvSpPr>
        <p:spPr bwMode="auto">
          <a:xfrm>
            <a:off x="65532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90" name="Text Box 17"/>
          <p:cNvSpPr txBox="1">
            <a:spLocks noChangeArrowheads="1"/>
          </p:cNvSpPr>
          <p:nvPr/>
        </p:nvSpPr>
        <p:spPr bwMode="auto">
          <a:xfrm>
            <a:off x="68580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91" name="Text Box 18"/>
          <p:cNvSpPr txBox="1">
            <a:spLocks noChangeArrowheads="1"/>
          </p:cNvSpPr>
          <p:nvPr/>
        </p:nvSpPr>
        <p:spPr bwMode="auto">
          <a:xfrm>
            <a:off x="7162800" y="26527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92" name="Text Box 19"/>
          <p:cNvSpPr txBox="1">
            <a:spLocks noChangeArrowheads="1"/>
          </p:cNvSpPr>
          <p:nvPr/>
        </p:nvSpPr>
        <p:spPr bwMode="auto">
          <a:xfrm>
            <a:off x="1447800" y="3622675"/>
            <a:ext cx="6858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q</a:t>
            </a:r>
            <a:r>
              <a:rPr lang="en-US" altLang="en-US" baseline="-25000"/>
              <a:t>0</a:t>
            </a:r>
            <a:endParaRPr lang="en-US" altLang="en-US"/>
          </a:p>
        </p:txBody>
      </p:sp>
      <p:sp>
        <p:nvSpPr>
          <p:cNvPr id="54293" name="Text Box 20"/>
          <p:cNvSpPr txBox="1">
            <a:spLocks noChangeArrowheads="1"/>
          </p:cNvSpPr>
          <p:nvPr/>
        </p:nvSpPr>
        <p:spPr bwMode="auto">
          <a:xfrm>
            <a:off x="3886200" y="2133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input tape</a:t>
            </a:r>
          </a:p>
        </p:txBody>
      </p:sp>
      <p:sp>
        <p:nvSpPr>
          <p:cNvPr id="54294" name="Text Box 21"/>
          <p:cNvSpPr txBox="1">
            <a:spLocks noChangeArrowheads="1"/>
          </p:cNvSpPr>
          <p:nvPr/>
        </p:nvSpPr>
        <p:spPr bwMode="auto">
          <a:xfrm>
            <a:off x="838200" y="2667000"/>
            <a:ext cx="1676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finite control</a:t>
            </a:r>
          </a:p>
        </p:txBody>
      </p:sp>
      <p:cxnSp>
        <p:nvCxnSpPr>
          <p:cNvPr id="54295" name="AutoShape 22"/>
          <p:cNvCxnSpPr>
            <a:cxnSpLocks noChangeShapeType="1"/>
            <a:stCxn id="54292" idx="3"/>
            <a:endCxn id="54277" idx="2"/>
          </p:cNvCxnSpPr>
          <p:nvPr/>
        </p:nvCxnSpPr>
        <p:spPr bwMode="auto">
          <a:xfrm flipV="1">
            <a:off x="2133600" y="3033713"/>
            <a:ext cx="914400" cy="8842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96" name="Text Box 23"/>
          <p:cNvSpPr txBox="1">
            <a:spLocks noChangeArrowheads="1"/>
          </p:cNvSpPr>
          <p:nvPr/>
        </p:nvSpPr>
        <p:spPr bwMode="auto">
          <a:xfrm>
            <a:off x="7620000" y="25146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297" name="Text Box 24"/>
          <p:cNvSpPr txBox="1">
            <a:spLocks noChangeArrowheads="1"/>
          </p:cNvSpPr>
          <p:nvPr/>
        </p:nvSpPr>
        <p:spPr bwMode="auto">
          <a:xfrm>
            <a:off x="4267200" y="3276600"/>
            <a:ext cx="1905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k read/write heads</a:t>
            </a:r>
          </a:p>
        </p:txBody>
      </p:sp>
      <p:sp>
        <p:nvSpPr>
          <p:cNvPr id="54298" name="Text Box 25"/>
          <p:cNvSpPr txBox="1">
            <a:spLocks noChangeArrowheads="1"/>
          </p:cNvSpPr>
          <p:nvPr/>
        </p:nvSpPr>
        <p:spPr bwMode="auto">
          <a:xfrm>
            <a:off x="2971800" y="43338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299" name="Text Box 26"/>
          <p:cNvSpPr txBox="1">
            <a:spLocks noChangeArrowheads="1"/>
          </p:cNvSpPr>
          <p:nvPr/>
        </p:nvSpPr>
        <p:spPr bwMode="auto">
          <a:xfrm>
            <a:off x="32766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00" name="Text Box 27"/>
          <p:cNvSpPr txBox="1">
            <a:spLocks noChangeArrowheads="1"/>
          </p:cNvSpPr>
          <p:nvPr/>
        </p:nvSpPr>
        <p:spPr bwMode="auto">
          <a:xfrm>
            <a:off x="35814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01" name="Text Box 28"/>
          <p:cNvSpPr txBox="1">
            <a:spLocks noChangeArrowheads="1"/>
          </p:cNvSpPr>
          <p:nvPr/>
        </p:nvSpPr>
        <p:spPr bwMode="auto">
          <a:xfrm>
            <a:off x="38862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02" name="Text Box 29"/>
          <p:cNvSpPr txBox="1">
            <a:spLocks noChangeArrowheads="1"/>
          </p:cNvSpPr>
          <p:nvPr/>
        </p:nvSpPr>
        <p:spPr bwMode="auto">
          <a:xfrm>
            <a:off x="41910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03" name="Text Box 30"/>
          <p:cNvSpPr txBox="1">
            <a:spLocks noChangeArrowheads="1"/>
          </p:cNvSpPr>
          <p:nvPr/>
        </p:nvSpPr>
        <p:spPr bwMode="auto">
          <a:xfrm>
            <a:off x="44958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04" name="Text Box 31"/>
          <p:cNvSpPr txBox="1">
            <a:spLocks noChangeArrowheads="1"/>
          </p:cNvSpPr>
          <p:nvPr/>
        </p:nvSpPr>
        <p:spPr bwMode="auto">
          <a:xfrm>
            <a:off x="4800600" y="43338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5" name="Text Box 32"/>
          <p:cNvSpPr txBox="1">
            <a:spLocks noChangeArrowheads="1"/>
          </p:cNvSpPr>
          <p:nvPr/>
        </p:nvSpPr>
        <p:spPr bwMode="auto">
          <a:xfrm>
            <a:off x="51054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6" name="Text Box 33"/>
          <p:cNvSpPr txBox="1">
            <a:spLocks noChangeArrowheads="1"/>
          </p:cNvSpPr>
          <p:nvPr/>
        </p:nvSpPr>
        <p:spPr bwMode="auto">
          <a:xfrm>
            <a:off x="54102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7" name="Text Box 34"/>
          <p:cNvSpPr txBox="1">
            <a:spLocks noChangeArrowheads="1"/>
          </p:cNvSpPr>
          <p:nvPr/>
        </p:nvSpPr>
        <p:spPr bwMode="auto">
          <a:xfrm>
            <a:off x="5715000" y="43338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8" name="Text Box 35"/>
          <p:cNvSpPr txBox="1">
            <a:spLocks noChangeArrowheads="1"/>
          </p:cNvSpPr>
          <p:nvPr/>
        </p:nvSpPr>
        <p:spPr bwMode="auto">
          <a:xfrm>
            <a:off x="60198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09" name="Text Box 36"/>
          <p:cNvSpPr txBox="1">
            <a:spLocks noChangeArrowheads="1"/>
          </p:cNvSpPr>
          <p:nvPr/>
        </p:nvSpPr>
        <p:spPr bwMode="auto">
          <a:xfrm>
            <a:off x="63246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0" name="Text Box 37"/>
          <p:cNvSpPr txBox="1">
            <a:spLocks noChangeArrowheads="1"/>
          </p:cNvSpPr>
          <p:nvPr/>
        </p:nvSpPr>
        <p:spPr bwMode="auto">
          <a:xfrm>
            <a:off x="66294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1" name="Text Box 38"/>
          <p:cNvSpPr txBox="1">
            <a:spLocks noChangeArrowheads="1"/>
          </p:cNvSpPr>
          <p:nvPr/>
        </p:nvSpPr>
        <p:spPr bwMode="auto">
          <a:xfrm>
            <a:off x="69342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2" name="Text Box 39"/>
          <p:cNvSpPr txBox="1">
            <a:spLocks noChangeArrowheads="1"/>
          </p:cNvSpPr>
          <p:nvPr/>
        </p:nvSpPr>
        <p:spPr bwMode="auto">
          <a:xfrm>
            <a:off x="7239000" y="43291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13" name="Text Box 40"/>
          <p:cNvSpPr txBox="1">
            <a:spLocks noChangeArrowheads="1"/>
          </p:cNvSpPr>
          <p:nvPr/>
        </p:nvSpPr>
        <p:spPr bwMode="auto">
          <a:xfrm>
            <a:off x="838200" y="4921250"/>
            <a:ext cx="1752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k-1 “work tapes”</a:t>
            </a:r>
          </a:p>
        </p:txBody>
      </p:sp>
      <p:sp>
        <p:nvSpPr>
          <p:cNvPr id="54314" name="Text Box 41"/>
          <p:cNvSpPr txBox="1">
            <a:spLocks noChangeArrowheads="1"/>
          </p:cNvSpPr>
          <p:nvPr/>
        </p:nvSpPr>
        <p:spPr bwMode="auto">
          <a:xfrm>
            <a:off x="7696200" y="4191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15" name="Text Box 42"/>
          <p:cNvSpPr txBox="1">
            <a:spLocks noChangeArrowheads="1"/>
          </p:cNvSpPr>
          <p:nvPr/>
        </p:nvSpPr>
        <p:spPr bwMode="auto">
          <a:xfrm>
            <a:off x="2971800" y="48672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16" name="Text Box 43"/>
          <p:cNvSpPr txBox="1">
            <a:spLocks noChangeArrowheads="1"/>
          </p:cNvSpPr>
          <p:nvPr/>
        </p:nvSpPr>
        <p:spPr bwMode="auto">
          <a:xfrm>
            <a:off x="32766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17" name="Text Box 44"/>
          <p:cNvSpPr txBox="1">
            <a:spLocks noChangeArrowheads="1"/>
          </p:cNvSpPr>
          <p:nvPr/>
        </p:nvSpPr>
        <p:spPr bwMode="auto">
          <a:xfrm>
            <a:off x="35814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18" name="Text Box 45"/>
          <p:cNvSpPr txBox="1">
            <a:spLocks noChangeArrowheads="1"/>
          </p:cNvSpPr>
          <p:nvPr/>
        </p:nvSpPr>
        <p:spPr bwMode="auto">
          <a:xfrm>
            <a:off x="38862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19" name="Text Box 46"/>
          <p:cNvSpPr txBox="1">
            <a:spLocks noChangeArrowheads="1"/>
          </p:cNvSpPr>
          <p:nvPr/>
        </p:nvSpPr>
        <p:spPr bwMode="auto">
          <a:xfrm>
            <a:off x="41910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0" name="Text Box 47"/>
          <p:cNvSpPr txBox="1">
            <a:spLocks noChangeArrowheads="1"/>
          </p:cNvSpPr>
          <p:nvPr/>
        </p:nvSpPr>
        <p:spPr bwMode="auto">
          <a:xfrm>
            <a:off x="44958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1" name="Text Box 48"/>
          <p:cNvSpPr txBox="1">
            <a:spLocks noChangeArrowheads="1"/>
          </p:cNvSpPr>
          <p:nvPr/>
        </p:nvSpPr>
        <p:spPr bwMode="auto">
          <a:xfrm>
            <a:off x="4800600" y="48672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2" name="Text Box 49"/>
          <p:cNvSpPr txBox="1">
            <a:spLocks noChangeArrowheads="1"/>
          </p:cNvSpPr>
          <p:nvPr/>
        </p:nvSpPr>
        <p:spPr bwMode="auto">
          <a:xfrm>
            <a:off x="51054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3" name="Text Box 50"/>
          <p:cNvSpPr txBox="1">
            <a:spLocks noChangeArrowheads="1"/>
          </p:cNvSpPr>
          <p:nvPr/>
        </p:nvSpPr>
        <p:spPr bwMode="auto">
          <a:xfrm>
            <a:off x="54102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4" name="Text Box 51"/>
          <p:cNvSpPr txBox="1">
            <a:spLocks noChangeArrowheads="1"/>
          </p:cNvSpPr>
          <p:nvPr/>
        </p:nvSpPr>
        <p:spPr bwMode="auto">
          <a:xfrm>
            <a:off x="5715000" y="4867275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4325" name="Text Box 52"/>
          <p:cNvSpPr txBox="1">
            <a:spLocks noChangeArrowheads="1"/>
          </p:cNvSpPr>
          <p:nvPr/>
        </p:nvSpPr>
        <p:spPr bwMode="auto">
          <a:xfrm>
            <a:off x="60198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6" name="Text Box 53"/>
          <p:cNvSpPr txBox="1">
            <a:spLocks noChangeArrowheads="1"/>
          </p:cNvSpPr>
          <p:nvPr/>
        </p:nvSpPr>
        <p:spPr bwMode="auto">
          <a:xfrm>
            <a:off x="63246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27" name="Text Box 54"/>
          <p:cNvSpPr txBox="1">
            <a:spLocks noChangeArrowheads="1"/>
          </p:cNvSpPr>
          <p:nvPr/>
        </p:nvSpPr>
        <p:spPr bwMode="auto">
          <a:xfrm>
            <a:off x="66294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28" name="Text Box 55"/>
          <p:cNvSpPr txBox="1">
            <a:spLocks noChangeArrowheads="1"/>
          </p:cNvSpPr>
          <p:nvPr/>
        </p:nvSpPr>
        <p:spPr bwMode="auto">
          <a:xfrm>
            <a:off x="69342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29" name="Text Box 56"/>
          <p:cNvSpPr txBox="1">
            <a:spLocks noChangeArrowheads="1"/>
          </p:cNvSpPr>
          <p:nvPr/>
        </p:nvSpPr>
        <p:spPr bwMode="auto">
          <a:xfrm>
            <a:off x="7239000" y="486251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0" name="Text Box 57"/>
          <p:cNvSpPr txBox="1">
            <a:spLocks noChangeArrowheads="1"/>
          </p:cNvSpPr>
          <p:nvPr/>
        </p:nvSpPr>
        <p:spPr bwMode="auto">
          <a:xfrm>
            <a:off x="7696200" y="47244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31" name="Text Box 58"/>
          <p:cNvSpPr txBox="1">
            <a:spLocks noChangeArrowheads="1"/>
          </p:cNvSpPr>
          <p:nvPr/>
        </p:nvSpPr>
        <p:spPr bwMode="auto">
          <a:xfrm>
            <a:off x="2971800" y="571976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4332" name="Text Box 59"/>
          <p:cNvSpPr txBox="1">
            <a:spLocks noChangeArrowheads="1"/>
          </p:cNvSpPr>
          <p:nvPr/>
        </p:nvSpPr>
        <p:spPr bwMode="auto">
          <a:xfrm>
            <a:off x="32766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3" name="Text Box 60"/>
          <p:cNvSpPr txBox="1">
            <a:spLocks noChangeArrowheads="1"/>
          </p:cNvSpPr>
          <p:nvPr/>
        </p:nvSpPr>
        <p:spPr bwMode="auto">
          <a:xfrm>
            <a:off x="35814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4" name="Text Box 61"/>
          <p:cNvSpPr txBox="1">
            <a:spLocks noChangeArrowheads="1"/>
          </p:cNvSpPr>
          <p:nvPr/>
        </p:nvSpPr>
        <p:spPr bwMode="auto">
          <a:xfrm>
            <a:off x="38862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5" name="Text Box 62"/>
          <p:cNvSpPr txBox="1">
            <a:spLocks noChangeArrowheads="1"/>
          </p:cNvSpPr>
          <p:nvPr/>
        </p:nvSpPr>
        <p:spPr bwMode="auto">
          <a:xfrm>
            <a:off x="41910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6" name="Text Box 63"/>
          <p:cNvSpPr txBox="1">
            <a:spLocks noChangeArrowheads="1"/>
          </p:cNvSpPr>
          <p:nvPr/>
        </p:nvSpPr>
        <p:spPr bwMode="auto">
          <a:xfrm>
            <a:off x="44958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7" name="Text Box 64"/>
          <p:cNvSpPr txBox="1">
            <a:spLocks noChangeArrowheads="1"/>
          </p:cNvSpPr>
          <p:nvPr/>
        </p:nvSpPr>
        <p:spPr bwMode="auto">
          <a:xfrm>
            <a:off x="4800600" y="571976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8" name="Text Box 65"/>
          <p:cNvSpPr txBox="1">
            <a:spLocks noChangeArrowheads="1"/>
          </p:cNvSpPr>
          <p:nvPr/>
        </p:nvSpPr>
        <p:spPr bwMode="auto">
          <a:xfrm>
            <a:off x="51054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39" name="Text Box 66"/>
          <p:cNvSpPr txBox="1">
            <a:spLocks noChangeArrowheads="1"/>
          </p:cNvSpPr>
          <p:nvPr/>
        </p:nvSpPr>
        <p:spPr bwMode="auto">
          <a:xfrm>
            <a:off x="54102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0" name="Text Box 67"/>
          <p:cNvSpPr txBox="1">
            <a:spLocks noChangeArrowheads="1"/>
          </p:cNvSpPr>
          <p:nvPr/>
        </p:nvSpPr>
        <p:spPr bwMode="auto">
          <a:xfrm>
            <a:off x="5715000" y="5719763"/>
            <a:ext cx="304800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1" name="Text Box 68"/>
          <p:cNvSpPr txBox="1">
            <a:spLocks noChangeArrowheads="1"/>
          </p:cNvSpPr>
          <p:nvPr/>
        </p:nvSpPr>
        <p:spPr bwMode="auto">
          <a:xfrm>
            <a:off x="60198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2" name="Text Box 69"/>
          <p:cNvSpPr txBox="1">
            <a:spLocks noChangeArrowheads="1"/>
          </p:cNvSpPr>
          <p:nvPr/>
        </p:nvSpPr>
        <p:spPr bwMode="auto">
          <a:xfrm>
            <a:off x="63246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3" name="Text Box 70"/>
          <p:cNvSpPr txBox="1">
            <a:spLocks noChangeArrowheads="1"/>
          </p:cNvSpPr>
          <p:nvPr/>
        </p:nvSpPr>
        <p:spPr bwMode="auto">
          <a:xfrm>
            <a:off x="66294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4" name="Text Box 71"/>
          <p:cNvSpPr txBox="1">
            <a:spLocks noChangeArrowheads="1"/>
          </p:cNvSpPr>
          <p:nvPr/>
        </p:nvSpPr>
        <p:spPr bwMode="auto">
          <a:xfrm>
            <a:off x="69342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5" name="Text Box 72"/>
          <p:cNvSpPr txBox="1">
            <a:spLocks noChangeArrowheads="1"/>
          </p:cNvSpPr>
          <p:nvPr/>
        </p:nvSpPr>
        <p:spPr bwMode="auto">
          <a:xfrm>
            <a:off x="7239000" y="5715000"/>
            <a:ext cx="3048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346" name="Text Box 73"/>
          <p:cNvSpPr txBox="1">
            <a:spLocks noChangeArrowheads="1"/>
          </p:cNvSpPr>
          <p:nvPr/>
        </p:nvSpPr>
        <p:spPr bwMode="auto">
          <a:xfrm>
            <a:off x="7696200" y="557688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47" name="Text Box 74"/>
          <p:cNvSpPr txBox="1">
            <a:spLocks noChangeArrowheads="1"/>
          </p:cNvSpPr>
          <p:nvPr/>
        </p:nvSpPr>
        <p:spPr bwMode="auto">
          <a:xfrm>
            <a:off x="3200400" y="51054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54348" name="AutoShape 75"/>
          <p:cNvSpPr>
            <a:spLocks/>
          </p:cNvSpPr>
          <p:nvPr/>
        </p:nvSpPr>
        <p:spPr bwMode="auto">
          <a:xfrm>
            <a:off x="2514600" y="4343400"/>
            <a:ext cx="304800" cy="1752600"/>
          </a:xfrm>
          <a:prstGeom prst="leftBrace">
            <a:avLst>
              <a:gd name="adj1" fmla="val 47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54349" name="AutoShape 76"/>
          <p:cNvCxnSpPr>
            <a:cxnSpLocks noChangeShapeType="1"/>
            <a:stCxn id="54292" idx="3"/>
            <a:endCxn id="54303" idx="0"/>
          </p:cNvCxnSpPr>
          <p:nvPr/>
        </p:nvCxnSpPr>
        <p:spPr bwMode="auto">
          <a:xfrm>
            <a:off x="2133600" y="3917950"/>
            <a:ext cx="2514600" cy="4111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50" name="AutoShape 77"/>
          <p:cNvCxnSpPr>
            <a:cxnSpLocks noChangeShapeType="1"/>
            <a:stCxn id="54292" idx="3"/>
            <a:endCxn id="54317" idx="0"/>
          </p:cNvCxnSpPr>
          <p:nvPr/>
        </p:nvCxnSpPr>
        <p:spPr bwMode="auto">
          <a:xfrm>
            <a:off x="2133600" y="3917950"/>
            <a:ext cx="1600200" cy="9445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51" name="AutoShape 78"/>
          <p:cNvCxnSpPr>
            <a:cxnSpLocks noChangeShapeType="1"/>
            <a:stCxn id="54292" idx="3"/>
            <a:endCxn id="54331" idx="0"/>
          </p:cNvCxnSpPr>
          <p:nvPr/>
        </p:nvCxnSpPr>
        <p:spPr bwMode="auto">
          <a:xfrm>
            <a:off x="2133600" y="3917950"/>
            <a:ext cx="990600" cy="18018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0368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</a:t>
            </a:r>
            <a:r>
              <a:rPr lang="en-US" altLang="en-US"/>
              <a:t>Enumerability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198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Why is “Turing-recognizable” called RE?</a:t>
                </a:r>
              </a:p>
              <a:p>
                <a:r>
                  <a:rPr lang="en-US" altLang="en-US" dirty="0"/>
                  <a:t>Definition: a language L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⊆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 </a:t>
                </a:r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*</a:t>
                </a:r>
                <a:r>
                  <a:rPr lang="en-US" altLang="en-US" dirty="0"/>
                  <a:t> is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recursively enumerable </a:t>
                </a:r>
                <a:r>
                  <a:rPr lang="en-US" altLang="en-US" dirty="0"/>
                  <a:t>if there is exists a TM 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(an “enumerator”)</a:t>
                </a:r>
                <a:r>
                  <a:rPr lang="en-US" altLang="en-US" dirty="0"/>
                  <a:t> that writes on its output tape</a:t>
                </a:r>
              </a:p>
              <a:p>
                <a:pPr algn="ctr"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#x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#x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2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#x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3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#...</a:t>
                </a:r>
              </a:p>
              <a:p>
                <a:pPr>
                  <a:buFontTx/>
                  <a:buNone/>
                </a:pPr>
                <a:r>
                  <a:rPr lang="en-US" altLang="en-US" dirty="0"/>
                  <a:t>	and L = {x</a:t>
                </a:r>
                <a:r>
                  <a:rPr lang="en-US" altLang="en-US" baseline="-25000" dirty="0"/>
                  <a:t>1</a:t>
                </a:r>
                <a:r>
                  <a:rPr lang="en-US" altLang="en-US" dirty="0"/>
                  <a:t>, x</a:t>
                </a:r>
                <a:r>
                  <a:rPr lang="en-US" altLang="en-US" baseline="-25000" dirty="0"/>
                  <a:t>2</a:t>
                </a:r>
                <a:r>
                  <a:rPr lang="en-US" altLang="en-US" dirty="0"/>
                  <a:t>, x</a:t>
                </a:r>
                <a:r>
                  <a:rPr lang="en-US" altLang="en-US" baseline="-25000" dirty="0"/>
                  <a:t>3</a:t>
                </a:r>
                <a:r>
                  <a:rPr lang="en-US" altLang="en-US" dirty="0"/>
                  <a:t>, …}.</a:t>
                </a:r>
              </a:p>
              <a:p>
                <a:pPr>
                  <a:buFontTx/>
                  <a:buNone/>
                </a:pPr>
                <a:endParaRPr lang="en-US" altLang="en-US" dirty="0">
                  <a:solidFill>
                    <a:schemeClr val="accent2"/>
                  </a:solidFill>
                </a:endParaRPr>
              </a:p>
              <a:p>
                <a:r>
                  <a:rPr lang="en-US" altLang="en-US" dirty="0"/>
                  <a:t>The output may be infinite</a:t>
                </a:r>
                <a:endParaRPr lang="en-US" alt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819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 r="-2667" b="-3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63846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Recursive Enumerability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6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US" b="1" u="sng" dirty="0"/>
                  <a:t>Theorem</a:t>
                </a:r>
                <a:r>
                  <a:rPr lang="en-US" altLang="en-US" dirty="0"/>
                  <a:t>: A language is Turing-</a:t>
                </a:r>
                <a:r>
                  <a:rPr lang="en-US" altLang="en-US" dirty="0" err="1"/>
                  <a:t>recog</a:t>
                </a:r>
                <a:r>
                  <a:rPr lang="en-US" altLang="en-US" dirty="0"/>
                  <a:t>-</a:t>
                </a:r>
                <a:r>
                  <a:rPr lang="en-US" altLang="en-US" dirty="0" err="1"/>
                  <a:t>nizable</a:t>
                </a:r>
                <a:r>
                  <a:rPr lang="en-US" altLang="en-US" dirty="0"/>
                  <a:t> </a:t>
                </a:r>
                <a:r>
                  <a:rPr lang="en-US" altLang="en-US" dirty="0" err="1"/>
                  <a:t>iff</a:t>
                </a:r>
                <a:r>
                  <a:rPr lang="en-US" altLang="en-US" dirty="0"/>
                  <a:t> some enumerator enumerates it.</a:t>
                </a:r>
              </a:p>
              <a:p>
                <a:pPr>
                  <a:buFontTx/>
                  <a:buNone/>
                </a:pPr>
                <a:endParaRPr lang="en-US" altLang="en-US" dirty="0"/>
              </a:p>
              <a:p>
                <a:pPr>
                  <a:buFontTx/>
                  <a:buNone/>
                </a:pPr>
                <a:r>
                  <a:rPr lang="en-US" altLang="en-US" dirty="0"/>
                  <a:t>Proof: </a:t>
                </a:r>
              </a:p>
              <a:p>
                <a:pPr lvl="1">
                  <a:buFontTx/>
                  <a:buNone/>
                </a:pPr>
                <a:r>
                  <a:rPr lang="en-US" altLang="en-US" dirty="0"/>
                  <a:t>(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⇐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) Let E be the enumerator. On input w:</a:t>
                </a:r>
              </a:p>
              <a:p>
                <a:pPr lvl="1"/>
                <a:r>
                  <a:rPr lang="en-US" altLang="en-US" dirty="0">
                    <a:sym typeface="Symbol" charset="2"/>
                  </a:rPr>
                  <a:t>Simulate E. Compare each string it outputs with w.</a:t>
                </a:r>
              </a:p>
              <a:p>
                <a:pPr lvl="1"/>
                <a:r>
                  <a:rPr lang="en-US" altLang="en-US" dirty="0">
                    <a:sym typeface="Symbol" charset="2"/>
                  </a:rPr>
                  <a:t>If w matches a string output by E, accept. </a:t>
                </a:r>
              </a:p>
            </p:txBody>
          </p:sp>
        </mc:Choice>
        <mc:Fallback xmlns="">
          <p:sp>
            <p:nvSpPr>
              <p:cNvPr id="3584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1752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025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Recursive Enumerability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70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  <a:buFontTx/>
                  <a:buNone/>
                </a:pPr>
                <a:r>
                  <a:rPr lang="en-US" altLang="en-US" b="1" u="sng" dirty="0"/>
                  <a:t>Theorem</a:t>
                </a:r>
                <a:r>
                  <a:rPr lang="en-US" altLang="en-US" dirty="0"/>
                  <a:t>: A language is Turing-</a:t>
                </a:r>
                <a:r>
                  <a:rPr lang="en-US" altLang="en-US" dirty="0" err="1"/>
                  <a:t>recog</a:t>
                </a:r>
                <a:r>
                  <a:rPr lang="en-US" altLang="en-US" dirty="0"/>
                  <a:t>-</a:t>
                </a:r>
                <a:r>
                  <a:rPr lang="en-US" altLang="en-US" dirty="0" err="1"/>
                  <a:t>nizable</a:t>
                </a:r>
                <a:r>
                  <a:rPr lang="en-US" altLang="en-US" dirty="0"/>
                  <a:t> </a:t>
                </a:r>
                <a:r>
                  <a:rPr lang="en-US" altLang="en-US" dirty="0" err="1"/>
                  <a:t>iff</a:t>
                </a:r>
                <a:r>
                  <a:rPr lang="en-US" altLang="en-US" dirty="0"/>
                  <a:t> some enumerator enumerates it.</a:t>
                </a:r>
              </a:p>
              <a:p>
                <a:pPr>
                  <a:lnSpc>
                    <a:spcPct val="90000"/>
                  </a:lnSpc>
                  <a:buFontTx/>
                  <a:buNone/>
                </a:pPr>
                <a:r>
                  <a:rPr lang="en-US" altLang="en-US" dirty="0"/>
                  <a:t>Proof: </a:t>
                </a:r>
              </a:p>
              <a:p>
                <a:pPr lvl="1">
                  <a:lnSpc>
                    <a:spcPct val="90000"/>
                  </a:lnSpc>
                  <a:buFontTx/>
                  <a:buNone/>
                </a:pPr>
                <a:r>
                  <a:rPr lang="en-US" altLang="en-US" dirty="0"/>
                  <a:t>(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dirty="0">
                    <a:sym typeface="Symbol" charset="2"/>
                  </a:rPr>
                  <a:t>) Let M recognize language L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latin typeface="Cambria Math" charset="0"/>
                        <a:sym typeface="Symbol" charset="2"/>
                      </a:rPr>
                      <m:t>⊆ </m:t>
                    </m:r>
                  </m:oMath>
                </a14:m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*</a:t>
                </a:r>
                <a:r>
                  <a:rPr lang="en-US" altLang="en-US" dirty="0">
                    <a:sym typeface="Symbol" charset="2"/>
                  </a:rPr>
                  <a:t>.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let s</a:t>
                </a:r>
                <a:r>
                  <a:rPr lang="en-US" altLang="en-US" baseline="-25000" dirty="0">
                    <a:sym typeface="Symbol" charset="2"/>
                  </a:rPr>
                  <a:t>1</a:t>
                </a:r>
                <a:r>
                  <a:rPr lang="en-US" altLang="en-US" dirty="0">
                    <a:sym typeface="Symbol" charset="2"/>
                  </a:rPr>
                  <a:t>, s</a:t>
                </a:r>
                <a:r>
                  <a:rPr lang="en-US" altLang="en-US" baseline="-25000" dirty="0">
                    <a:sym typeface="Symbol" charset="2"/>
                  </a:rPr>
                  <a:t>2</a:t>
                </a:r>
                <a:r>
                  <a:rPr lang="en-US" altLang="en-US" dirty="0">
                    <a:sym typeface="Symbol" charset="2"/>
                  </a:rPr>
                  <a:t>, s</a:t>
                </a:r>
                <a:r>
                  <a:rPr lang="en-US" altLang="en-US" baseline="-25000" dirty="0">
                    <a:sym typeface="Symbol" charset="2"/>
                  </a:rPr>
                  <a:t>3</a:t>
                </a:r>
                <a:r>
                  <a:rPr lang="en-US" altLang="en-US" dirty="0">
                    <a:sym typeface="Symbol" charset="2"/>
                  </a:rPr>
                  <a:t>, … be enumeration of </a:t>
                </a:r>
                <a:r>
                  <a:rPr lang="el-GR" altLang="en-US" dirty="0">
                    <a:ea typeface="Arial" charset="0"/>
                    <a:cs typeface="Arial" charset="0"/>
                    <a:sym typeface="Symbol" charset="2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*</a:t>
                </a:r>
                <a:r>
                  <a:rPr lang="en-US" altLang="en-US" dirty="0">
                    <a:sym typeface="Symbol" charset="2"/>
                  </a:rPr>
                  <a:t> in lexicographic order.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for </a:t>
                </a:r>
                <a:r>
                  <a:rPr lang="en-US" altLang="en-US" dirty="0" err="1">
                    <a:sym typeface="Symbol" charset="2"/>
                  </a:rPr>
                  <a:t>i</a:t>
                </a:r>
                <a:r>
                  <a:rPr lang="en-US" altLang="en-US" dirty="0">
                    <a:sym typeface="Symbol" charset="2"/>
                  </a:rPr>
                  <a:t> = 1,2,3,4,…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simulate M for </a:t>
                </a:r>
                <a:r>
                  <a:rPr lang="en-US" altLang="en-US" dirty="0" err="1">
                    <a:sym typeface="Symbol" charset="2"/>
                  </a:rPr>
                  <a:t>i</a:t>
                </a:r>
                <a:r>
                  <a:rPr lang="en-US" altLang="en-US" dirty="0">
                    <a:sym typeface="Symbol" charset="2"/>
                  </a:rPr>
                  <a:t> steps on s</a:t>
                </a:r>
                <a:r>
                  <a:rPr lang="en-US" altLang="en-US" baseline="-25000" dirty="0">
                    <a:sym typeface="Symbol" charset="2"/>
                  </a:rPr>
                  <a:t>1</a:t>
                </a:r>
                <a:r>
                  <a:rPr lang="en-US" altLang="en-US" dirty="0">
                    <a:sym typeface="Symbol" charset="2"/>
                  </a:rPr>
                  <a:t>, s</a:t>
                </a:r>
                <a:r>
                  <a:rPr lang="en-US" altLang="en-US" baseline="-25000" dirty="0">
                    <a:sym typeface="Symbol" charset="2"/>
                  </a:rPr>
                  <a:t>2</a:t>
                </a:r>
                <a:r>
                  <a:rPr lang="en-US" altLang="en-US" dirty="0">
                    <a:sym typeface="Symbol" charset="2"/>
                  </a:rPr>
                  <a:t>, s</a:t>
                </a:r>
                <a:r>
                  <a:rPr lang="en-US" altLang="en-US" baseline="-25000" dirty="0">
                    <a:sym typeface="Symbol" charset="2"/>
                  </a:rPr>
                  <a:t>3</a:t>
                </a:r>
                <a:r>
                  <a:rPr lang="en-US" altLang="en-US" dirty="0">
                    <a:sym typeface="Symbol" charset="2"/>
                  </a:rPr>
                  <a:t>, …, </a:t>
                </a:r>
                <a:r>
                  <a:rPr lang="en-US" altLang="en-US" dirty="0" err="1">
                    <a:sym typeface="Symbol" charset="2"/>
                  </a:rPr>
                  <a:t>s</a:t>
                </a:r>
                <a:r>
                  <a:rPr lang="en-US" altLang="en-US" baseline="-25000" dirty="0" err="1">
                    <a:sym typeface="Symbol" charset="2"/>
                  </a:rPr>
                  <a:t>i</a:t>
                </a:r>
                <a:r>
                  <a:rPr lang="en-US" altLang="en-US" dirty="0">
                    <a:sym typeface="Symbol" charset="2"/>
                  </a:rPr>
                  <a:t>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ym typeface="Symbol" charset="2"/>
                  </a:rPr>
                  <a:t>if any simulation accepts, print out that </a:t>
                </a:r>
                <a:r>
                  <a:rPr lang="en-US" altLang="en-US" dirty="0" err="1">
                    <a:sym typeface="Symbol" charset="2"/>
                  </a:rPr>
                  <a:t>s</a:t>
                </a:r>
                <a:r>
                  <a:rPr lang="en-US" altLang="en-US" baseline="-25000" dirty="0" err="1">
                    <a:sym typeface="Symbol" charset="2"/>
                  </a:rPr>
                  <a:t>j</a:t>
                </a:r>
                <a:r>
                  <a:rPr lang="en-US" altLang="en-US" dirty="0">
                    <a:sym typeface="Symbol" charset="2"/>
                  </a:rPr>
                  <a:t> </a:t>
                </a:r>
              </a:p>
            </p:txBody>
          </p:sp>
        </mc:Choice>
        <mc:Fallback xmlns="">
          <p:sp>
            <p:nvSpPr>
              <p:cNvPr id="3687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852" t="-2830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22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07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TMs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u="sng"/>
              <a:t>Theorem</a:t>
            </a:r>
            <a:r>
              <a:rPr lang="en-US" altLang="en-US"/>
              <a:t>: every k-tape TM has an equivalent single-tape TM.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/>
              <a:t>Proof: </a:t>
            </a:r>
          </a:p>
          <a:p>
            <a:pPr lvl="1"/>
            <a:r>
              <a:rPr lang="en-US" altLang="en-US"/>
              <a:t>Idea: simulate k-tape TM on a 1-tape TM.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9517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simulation of k-tape TM by single-tape TM: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>
            <a:off x="1219200" y="3186113"/>
            <a:ext cx="381000" cy="242887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838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1219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1600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1981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>
            <a:off x="2362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2743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3124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3505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3886200" y="2652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12" name="AutoShape 15"/>
          <p:cNvSpPr>
            <a:spLocks noChangeArrowheads="1"/>
          </p:cNvSpPr>
          <p:nvPr/>
        </p:nvSpPr>
        <p:spPr bwMode="auto">
          <a:xfrm>
            <a:off x="838200" y="4176713"/>
            <a:ext cx="381000" cy="242887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3" name="Text Box 16"/>
          <p:cNvSpPr txBox="1">
            <a:spLocks noChangeArrowheads="1"/>
          </p:cNvSpPr>
          <p:nvPr/>
        </p:nvSpPr>
        <p:spPr bwMode="auto">
          <a:xfrm>
            <a:off x="838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1219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1600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16" name="Text Box 19"/>
          <p:cNvSpPr txBox="1">
            <a:spLocks noChangeArrowheads="1"/>
          </p:cNvSpPr>
          <p:nvPr/>
        </p:nvSpPr>
        <p:spPr bwMode="auto">
          <a:xfrm>
            <a:off x="1981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17" name="Text Box 20"/>
          <p:cNvSpPr txBox="1">
            <a:spLocks noChangeArrowheads="1"/>
          </p:cNvSpPr>
          <p:nvPr/>
        </p:nvSpPr>
        <p:spPr bwMode="auto">
          <a:xfrm>
            <a:off x="2362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18" name="Text Box 21"/>
          <p:cNvSpPr txBox="1">
            <a:spLocks noChangeArrowheads="1"/>
          </p:cNvSpPr>
          <p:nvPr/>
        </p:nvSpPr>
        <p:spPr bwMode="auto">
          <a:xfrm>
            <a:off x="2743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19" name="Text Box 22"/>
          <p:cNvSpPr txBox="1">
            <a:spLocks noChangeArrowheads="1"/>
          </p:cNvSpPr>
          <p:nvPr/>
        </p:nvSpPr>
        <p:spPr bwMode="auto">
          <a:xfrm>
            <a:off x="3124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20" name="Text Box 23"/>
          <p:cNvSpPr txBox="1">
            <a:spLocks noChangeArrowheads="1"/>
          </p:cNvSpPr>
          <p:nvPr/>
        </p:nvSpPr>
        <p:spPr bwMode="auto">
          <a:xfrm>
            <a:off x="3505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21" name="Text Box 24"/>
          <p:cNvSpPr txBox="1">
            <a:spLocks noChangeArrowheads="1"/>
          </p:cNvSpPr>
          <p:nvPr/>
        </p:nvSpPr>
        <p:spPr bwMode="auto">
          <a:xfrm>
            <a:off x="3886200" y="3643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22" name="AutoShape 25"/>
          <p:cNvSpPr>
            <a:spLocks noChangeArrowheads="1"/>
          </p:cNvSpPr>
          <p:nvPr/>
        </p:nvSpPr>
        <p:spPr bwMode="auto">
          <a:xfrm>
            <a:off x="1600200" y="5181600"/>
            <a:ext cx="3810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23" name="Text Box 26"/>
          <p:cNvSpPr txBox="1">
            <a:spLocks noChangeArrowheads="1"/>
          </p:cNvSpPr>
          <p:nvPr/>
        </p:nvSpPr>
        <p:spPr bwMode="auto">
          <a:xfrm>
            <a:off x="838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29724" name="Text Box 27"/>
          <p:cNvSpPr txBox="1">
            <a:spLocks noChangeArrowheads="1"/>
          </p:cNvSpPr>
          <p:nvPr/>
        </p:nvSpPr>
        <p:spPr bwMode="auto">
          <a:xfrm>
            <a:off x="1219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29725" name="Text Box 28"/>
          <p:cNvSpPr txBox="1">
            <a:spLocks noChangeArrowheads="1"/>
          </p:cNvSpPr>
          <p:nvPr/>
        </p:nvSpPr>
        <p:spPr bwMode="auto">
          <a:xfrm>
            <a:off x="1600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c</a:t>
            </a:r>
          </a:p>
        </p:txBody>
      </p:sp>
      <p:sp>
        <p:nvSpPr>
          <p:cNvPr id="29726" name="Text Box 29"/>
          <p:cNvSpPr txBox="1">
            <a:spLocks noChangeArrowheads="1"/>
          </p:cNvSpPr>
          <p:nvPr/>
        </p:nvSpPr>
        <p:spPr bwMode="auto">
          <a:xfrm>
            <a:off x="1981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d</a:t>
            </a:r>
          </a:p>
        </p:txBody>
      </p:sp>
      <p:sp>
        <p:nvSpPr>
          <p:cNvPr id="29727" name="Text Box 30"/>
          <p:cNvSpPr txBox="1">
            <a:spLocks noChangeArrowheads="1"/>
          </p:cNvSpPr>
          <p:nvPr/>
        </p:nvSpPr>
        <p:spPr bwMode="auto">
          <a:xfrm>
            <a:off x="2362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28" name="Text Box 31"/>
          <p:cNvSpPr txBox="1">
            <a:spLocks noChangeArrowheads="1"/>
          </p:cNvSpPr>
          <p:nvPr/>
        </p:nvSpPr>
        <p:spPr bwMode="auto">
          <a:xfrm>
            <a:off x="2743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29" name="Text Box 32"/>
          <p:cNvSpPr txBox="1">
            <a:spLocks noChangeArrowheads="1"/>
          </p:cNvSpPr>
          <p:nvPr/>
        </p:nvSpPr>
        <p:spPr bwMode="auto">
          <a:xfrm>
            <a:off x="3124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30" name="Text Box 33"/>
          <p:cNvSpPr txBox="1">
            <a:spLocks noChangeArrowheads="1"/>
          </p:cNvSpPr>
          <p:nvPr/>
        </p:nvSpPr>
        <p:spPr bwMode="auto">
          <a:xfrm>
            <a:off x="3505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31" name="Text Box 34"/>
          <p:cNvSpPr txBox="1">
            <a:spLocks noChangeArrowheads="1"/>
          </p:cNvSpPr>
          <p:nvPr/>
        </p:nvSpPr>
        <p:spPr bwMode="auto">
          <a:xfrm>
            <a:off x="3886200" y="4648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29732" name="Text Box 35"/>
          <p:cNvSpPr txBox="1">
            <a:spLocks noChangeArrowheads="1"/>
          </p:cNvSpPr>
          <p:nvPr/>
        </p:nvSpPr>
        <p:spPr bwMode="auto">
          <a:xfrm>
            <a:off x="4343400" y="35814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29733" name="Text Box 36"/>
          <p:cNvSpPr txBox="1">
            <a:spLocks noChangeArrowheads="1"/>
          </p:cNvSpPr>
          <p:nvPr/>
        </p:nvSpPr>
        <p:spPr bwMode="auto">
          <a:xfrm>
            <a:off x="4343400" y="44958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29734" name="Text Box 37"/>
          <p:cNvSpPr txBox="1">
            <a:spLocks noChangeArrowheads="1"/>
          </p:cNvSpPr>
          <p:nvPr/>
        </p:nvSpPr>
        <p:spPr bwMode="auto">
          <a:xfrm>
            <a:off x="2514600" y="3109913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(input tape)</a:t>
            </a:r>
          </a:p>
        </p:txBody>
      </p:sp>
      <p:sp>
        <p:nvSpPr>
          <p:cNvPr id="29735" name="Text Box 38"/>
          <p:cNvSpPr txBox="1">
            <a:spLocks noChangeArrowheads="1"/>
          </p:cNvSpPr>
          <p:nvPr/>
        </p:nvSpPr>
        <p:spPr bwMode="auto">
          <a:xfrm>
            <a:off x="2438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29736" name="Text Box 39"/>
          <p:cNvSpPr txBox="1">
            <a:spLocks noChangeArrowheads="1"/>
          </p:cNvSpPr>
          <p:nvPr/>
        </p:nvSpPr>
        <p:spPr bwMode="auto">
          <a:xfrm>
            <a:off x="2819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29737" name="Text Box 40"/>
          <p:cNvSpPr txBox="1">
            <a:spLocks noChangeArrowheads="1"/>
          </p:cNvSpPr>
          <p:nvPr/>
        </p:nvSpPr>
        <p:spPr bwMode="auto">
          <a:xfrm>
            <a:off x="3200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Comic Sans MS" charset="0"/>
              </a:rPr>
              <a:t>b</a:t>
            </a:r>
          </a:p>
        </p:txBody>
      </p:sp>
      <p:sp>
        <p:nvSpPr>
          <p:cNvPr id="29738" name="Text Box 41"/>
          <p:cNvSpPr txBox="1">
            <a:spLocks noChangeArrowheads="1"/>
          </p:cNvSpPr>
          <p:nvPr/>
        </p:nvSpPr>
        <p:spPr bwMode="auto">
          <a:xfrm>
            <a:off x="3581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29739" name="Text Box 42"/>
          <p:cNvSpPr txBox="1">
            <a:spLocks noChangeArrowheads="1"/>
          </p:cNvSpPr>
          <p:nvPr/>
        </p:nvSpPr>
        <p:spPr bwMode="auto">
          <a:xfrm>
            <a:off x="3962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29740" name="Text Box 43"/>
          <p:cNvSpPr txBox="1">
            <a:spLocks noChangeArrowheads="1"/>
          </p:cNvSpPr>
          <p:nvPr/>
        </p:nvSpPr>
        <p:spPr bwMode="auto">
          <a:xfrm>
            <a:off x="4343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29741" name="Text Box 44"/>
          <p:cNvSpPr txBox="1">
            <a:spLocks noChangeArrowheads="1"/>
          </p:cNvSpPr>
          <p:nvPr/>
        </p:nvSpPr>
        <p:spPr bwMode="auto">
          <a:xfrm>
            <a:off x="4724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Comic Sans MS" charset="0"/>
              </a:rPr>
              <a:t>a</a:t>
            </a:r>
          </a:p>
        </p:txBody>
      </p:sp>
      <p:sp>
        <p:nvSpPr>
          <p:cNvPr id="29742" name="Text Box 45"/>
          <p:cNvSpPr txBox="1">
            <a:spLocks noChangeArrowheads="1"/>
          </p:cNvSpPr>
          <p:nvPr/>
        </p:nvSpPr>
        <p:spPr bwMode="auto">
          <a:xfrm>
            <a:off x="5105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29743" name="Text Box 46"/>
          <p:cNvSpPr txBox="1">
            <a:spLocks noChangeArrowheads="1"/>
          </p:cNvSpPr>
          <p:nvPr/>
        </p:nvSpPr>
        <p:spPr bwMode="auto">
          <a:xfrm>
            <a:off x="5486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29744" name="Text Box 47"/>
          <p:cNvSpPr txBox="1">
            <a:spLocks noChangeArrowheads="1"/>
          </p:cNvSpPr>
          <p:nvPr/>
        </p:nvSpPr>
        <p:spPr bwMode="auto">
          <a:xfrm>
            <a:off x="5867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29745" name="Text Box 48"/>
          <p:cNvSpPr txBox="1">
            <a:spLocks noChangeArrowheads="1"/>
          </p:cNvSpPr>
          <p:nvPr/>
        </p:nvSpPr>
        <p:spPr bwMode="auto">
          <a:xfrm>
            <a:off x="6248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29746" name="Text Box 49"/>
          <p:cNvSpPr txBox="1">
            <a:spLocks noChangeArrowheads="1"/>
          </p:cNvSpPr>
          <p:nvPr/>
        </p:nvSpPr>
        <p:spPr bwMode="auto">
          <a:xfrm>
            <a:off x="6629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Comic Sans MS" charset="0"/>
              </a:rPr>
              <a:t>c</a:t>
            </a:r>
          </a:p>
        </p:txBody>
      </p:sp>
      <p:sp>
        <p:nvSpPr>
          <p:cNvPr id="29747" name="Text Box 50"/>
          <p:cNvSpPr txBox="1">
            <a:spLocks noChangeArrowheads="1"/>
          </p:cNvSpPr>
          <p:nvPr/>
        </p:nvSpPr>
        <p:spPr bwMode="auto">
          <a:xfrm>
            <a:off x="7010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d</a:t>
            </a:r>
          </a:p>
        </p:txBody>
      </p:sp>
      <p:sp>
        <p:nvSpPr>
          <p:cNvPr id="29748" name="Text Box 51"/>
          <p:cNvSpPr txBox="1">
            <a:spLocks noChangeArrowheads="1"/>
          </p:cNvSpPr>
          <p:nvPr/>
        </p:nvSpPr>
        <p:spPr bwMode="auto">
          <a:xfrm>
            <a:off x="73914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29749" name="Text Box 52"/>
          <p:cNvSpPr txBox="1">
            <a:spLocks noChangeArrowheads="1"/>
          </p:cNvSpPr>
          <p:nvPr/>
        </p:nvSpPr>
        <p:spPr bwMode="auto">
          <a:xfrm>
            <a:off x="7924800" y="54864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29750" name="Text Box 53"/>
          <p:cNvSpPr txBox="1">
            <a:spLocks noChangeArrowheads="1"/>
          </p:cNvSpPr>
          <p:nvPr/>
        </p:nvSpPr>
        <p:spPr bwMode="auto">
          <a:xfrm>
            <a:off x="5029200" y="2743200"/>
            <a:ext cx="3733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  add new symbol </a:t>
            </a:r>
            <a:r>
              <a:rPr lang="en-US" altLang="en-US" b="1" u="sng"/>
              <a:t>x</a:t>
            </a:r>
            <a:r>
              <a:rPr lang="en-US" altLang="en-US"/>
              <a:t> for each old 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  marks location of “virtual heads”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307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Multitape TMs</a:t>
            </a: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2667000" y="13716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31749" name="AutoShape 4"/>
          <p:cNvSpPr>
            <a:spLocks noChangeArrowheads="1"/>
          </p:cNvSpPr>
          <p:nvPr/>
        </p:nvSpPr>
        <p:spPr bwMode="auto">
          <a:xfrm>
            <a:off x="990600" y="2043113"/>
            <a:ext cx="381000" cy="242887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609600" y="1509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990600" y="1509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1371600" y="1509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1752600" y="1509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2133600" y="15097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1755" name="AutoShape 10"/>
          <p:cNvSpPr>
            <a:spLocks noChangeArrowheads="1"/>
          </p:cNvSpPr>
          <p:nvPr/>
        </p:nvSpPr>
        <p:spPr bwMode="auto">
          <a:xfrm>
            <a:off x="609600" y="3033713"/>
            <a:ext cx="381000" cy="242887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609600" y="2500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990600" y="2500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1371600" y="2500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1752600" y="2500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2133600" y="2500313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1761" name="AutoShape 16"/>
          <p:cNvSpPr>
            <a:spLocks noChangeArrowheads="1"/>
          </p:cNvSpPr>
          <p:nvPr/>
        </p:nvSpPr>
        <p:spPr bwMode="auto">
          <a:xfrm>
            <a:off x="1371600" y="4038600"/>
            <a:ext cx="3810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2" name="Text Box 17"/>
          <p:cNvSpPr txBox="1">
            <a:spLocks noChangeArrowheads="1"/>
          </p:cNvSpPr>
          <p:nvPr/>
        </p:nvSpPr>
        <p:spPr bwMode="auto">
          <a:xfrm>
            <a:off x="609600" y="3505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990600" y="3505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1371600" y="3505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c</a:t>
            </a: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1752600" y="3505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d</a:t>
            </a:r>
          </a:p>
        </p:txBody>
      </p: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2133600" y="3505200"/>
            <a:ext cx="3810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Comic Sans MS" charset="0"/>
            </a:endParaRPr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2667000" y="24384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31768" name="Text Box 23"/>
          <p:cNvSpPr txBox="1">
            <a:spLocks noChangeArrowheads="1"/>
          </p:cNvSpPr>
          <p:nvPr/>
        </p:nvSpPr>
        <p:spPr bwMode="auto">
          <a:xfrm>
            <a:off x="2667000" y="33528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838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1770" name="Text Box 25"/>
          <p:cNvSpPr txBox="1">
            <a:spLocks noChangeArrowheads="1"/>
          </p:cNvSpPr>
          <p:nvPr/>
        </p:nvSpPr>
        <p:spPr bwMode="auto">
          <a:xfrm>
            <a:off x="1219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31771" name="Text Box 26"/>
          <p:cNvSpPr txBox="1">
            <a:spLocks noChangeArrowheads="1"/>
          </p:cNvSpPr>
          <p:nvPr/>
        </p:nvSpPr>
        <p:spPr bwMode="auto">
          <a:xfrm>
            <a:off x="1600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Comic Sans MS" charset="0"/>
              </a:rPr>
              <a:t>b</a:t>
            </a:r>
          </a:p>
        </p:txBody>
      </p:sp>
      <p:sp>
        <p:nvSpPr>
          <p:cNvPr id="31772" name="Text Box 27"/>
          <p:cNvSpPr txBox="1">
            <a:spLocks noChangeArrowheads="1"/>
          </p:cNvSpPr>
          <p:nvPr/>
        </p:nvSpPr>
        <p:spPr bwMode="auto">
          <a:xfrm>
            <a:off x="1981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31773" name="Text Box 28"/>
          <p:cNvSpPr txBox="1">
            <a:spLocks noChangeArrowheads="1"/>
          </p:cNvSpPr>
          <p:nvPr/>
        </p:nvSpPr>
        <p:spPr bwMode="auto">
          <a:xfrm>
            <a:off x="2362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2743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1775" name="Text Box 30"/>
          <p:cNvSpPr txBox="1">
            <a:spLocks noChangeArrowheads="1"/>
          </p:cNvSpPr>
          <p:nvPr/>
        </p:nvSpPr>
        <p:spPr bwMode="auto">
          <a:xfrm>
            <a:off x="3124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Comic Sans MS" charset="0"/>
              </a:rPr>
              <a:t>a</a:t>
            </a:r>
          </a:p>
        </p:txBody>
      </p:sp>
      <p:sp>
        <p:nvSpPr>
          <p:cNvPr id="31776" name="Text Box 31"/>
          <p:cNvSpPr txBox="1">
            <a:spLocks noChangeArrowheads="1"/>
          </p:cNvSpPr>
          <p:nvPr/>
        </p:nvSpPr>
        <p:spPr bwMode="auto">
          <a:xfrm>
            <a:off x="3505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a</a:t>
            </a:r>
          </a:p>
        </p:txBody>
      </p:sp>
      <p:sp>
        <p:nvSpPr>
          <p:cNvPr id="31777" name="Text Box 32"/>
          <p:cNvSpPr txBox="1">
            <a:spLocks noChangeArrowheads="1"/>
          </p:cNvSpPr>
          <p:nvPr/>
        </p:nvSpPr>
        <p:spPr bwMode="auto">
          <a:xfrm>
            <a:off x="3886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1778" name="Text Box 33"/>
          <p:cNvSpPr txBox="1">
            <a:spLocks noChangeArrowheads="1"/>
          </p:cNvSpPr>
          <p:nvPr/>
        </p:nvSpPr>
        <p:spPr bwMode="auto">
          <a:xfrm>
            <a:off x="4267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31779" name="Text Box 34"/>
          <p:cNvSpPr txBox="1">
            <a:spLocks noChangeArrowheads="1"/>
          </p:cNvSpPr>
          <p:nvPr/>
        </p:nvSpPr>
        <p:spPr bwMode="auto">
          <a:xfrm>
            <a:off x="4648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b</a:t>
            </a:r>
          </a:p>
        </p:txBody>
      </p:sp>
      <p:sp>
        <p:nvSpPr>
          <p:cNvPr id="31780" name="Text Box 35"/>
          <p:cNvSpPr txBox="1">
            <a:spLocks noChangeArrowheads="1"/>
          </p:cNvSpPr>
          <p:nvPr/>
        </p:nvSpPr>
        <p:spPr bwMode="auto">
          <a:xfrm>
            <a:off x="5029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Comic Sans MS" charset="0"/>
              </a:rPr>
              <a:t>c</a:t>
            </a:r>
          </a:p>
        </p:txBody>
      </p:sp>
      <p:sp>
        <p:nvSpPr>
          <p:cNvPr id="31781" name="Text Box 36"/>
          <p:cNvSpPr txBox="1">
            <a:spLocks noChangeArrowheads="1"/>
          </p:cNvSpPr>
          <p:nvPr/>
        </p:nvSpPr>
        <p:spPr bwMode="auto">
          <a:xfrm>
            <a:off x="5410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d</a:t>
            </a:r>
          </a:p>
        </p:txBody>
      </p:sp>
      <p:sp>
        <p:nvSpPr>
          <p:cNvPr id="31782" name="Text Box 37"/>
          <p:cNvSpPr txBox="1">
            <a:spLocks noChangeArrowheads="1"/>
          </p:cNvSpPr>
          <p:nvPr/>
        </p:nvSpPr>
        <p:spPr bwMode="auto">
          <a:xfrm>
            <a:off x="5791200" y="5553075"/>
            <a:ext cx="381000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mic Sans MS" charset="0"/>
              </a:rPr>
              <a:t>#</a:t>
            </a:r>
          </a:p>
        </p:txBody>
      </p:sp>
      <p:sp>
        <p:nvSpPr>
          <p:cNvPr id="31783" name="Text Box 38"/>
          <p:cNvSpPr txBox="1">
            <a:spLocks noChangeArrowheads="1"/>
          </p:cNvSpPr>
          <p:nvPr/>
        </p:nvSpPr>
        <p:spPr bwMode="auto">
          <a:xfrm>
            <a:off x="6477000" y="54864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mic Sans MS" charset="0"/>
              </a:rPr>
              <a:t>. . . </a:t>
            </a:r>
          </a:p>
        </p:txBody>
      </p:sp>
      <p:sp>
        <p:nvSpPr>
          <p:cNvPr id="31784" name="Text Box 39"/>
          <p:cNvSpPr txBox="1">
            <a:spLocks noChangeArrowheads="1"/>
          </p:cNvSpPr>
          <p:nvPr/>
        </p:nvSpPr>
        <p:spPr bwMode="auto">
          <a:xfrm>
            <a:off x="3048000" y="1373188"/>
            <a:ext cx="5867400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  Repeat</a:t>
            </a:r>
            <a:r>
              <a:rPr lang="en-US" altLang="en-US" sz="2800"/>
              <a:t>: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 scan tape, remembering the symbols under each virtual head in the state </a:t>
            </a:r>
            <a:r>
              <a:rPr lang="en-US" altLang="en-US" sz="2400">
                <a:solidFill>
                  <a:schemeClr val="accent2"/>
                </a:solidFill>
              </a:rPr>
              <a:t>(how many new states needed?)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 make changes to reflect 1 step of M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 if hit #, shift to right to</a:t>
            </a:r>
            <a:r>
              <a:rPr lang="en-US" altLang="en-US"/>
              <a:t> </a:t>
            </a:r>
            <a:r>
              <a:rPr lang="en-US" altLang="en-US" sz="2400"/>
              <a:t>make room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 if M halts,  erase all but 1st string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415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Nondeterministic TMs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331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A important variant: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nondeterministic TM</a:t>
                </a:r>
              </a:p>
              <a:p>
                <a:r>
                  <a:rPr lang="en-US" altLang="en-US" dirty="0"/>
                  <a:t>informally, several possible next configurations at each step</a:t>
                </a:r>
              </a:p>
              <a:p>
                <a:r>
                  <a:rPr lang="en-US" altLang="en-US" dirty="0"/>
                  <a:t>formally, a NTM is a 7-tuple </a:t>
                </a:r>
              </a:p>
              <a:p>
                <a:pPr algn="ctr">
                  <a:spcAft>
                    <a:spcPts val="1200"/>
                  </a:spcAft>
                  <a:buFontTx/>
                  <a:buNone/>
                </a:pPr>
                <a:r>
                  <a:rPr lang="en-US" altLang="en-US" dirty="0">
                    <a:solidFill>
                      <a:schemeClr val="accent2"/>
                    </a:solidFill>
                  </a:rPr>
                  <a:t>(Q, </a:t>
                </a:r>
                <a:r>
                  <a:rPr lang="el-GR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, 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 </a:t>
                </a:r>
                <a:r>
                  <a:rPr lang="el-GR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δ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q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0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n-US" altLang="en-US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accept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, </a:t>
                </a:r>
                <a:r>
                  <a:rPr lang="en-US" altLang="en-US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q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reject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  <a:sym typeface="Symbol" charset="2"/>
                  </a:rPr>
                  <a:t>)</a:t>
                </a:r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 where:</a:t>
                </a:r>
              </a:p>
              <a:p>
                <a:pPr lvl="1"/>
                <a:r>
                  <a:rPr lang="en-US" altLang="en-US" dirty="0">
                    <a:ea typeface="Arial" charset="0"/>
                    <a:cs typeface="Arial" charset="0"/>
                  </a:rPr>
                  <a:t>everything is the same as a TM except the transition function:</a:t>
                </a:r>
              </a:p>
              <a:p>
                <a:pPr lvl="1" algn="ctr">
                  <a:buNone/>
                </a:pPr>
                <a:r>
                  <a:rPr lang="el-GR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δ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:Q 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Γ</m:t>
                    </m:r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→ </a:t>
                </a:r>
                <a:r>
                  <a:rPr lang="en-US" altLang="en-US" dirty="0">
                    <a:solidFill>
                      <a:srgbClr val="FF0000"/>
                    </a:solidFill>
                    <a:latin typeface="Lucida Calligraphy" charset="0"/>
                    <a:ea typeface="Lucida Calligraphy" charset="0"/>
                    <a:cs typeface="Lucida Calligraphy" charset="0"/>
                    <a:sym typeface="Symbol" charset="2"/>
                  </a:rPr>
                  <a:t>P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(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Q 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dirty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Γ</m:t>
                    </m:r>
                    <m:r>
                      <a:rPr lang="en-US" altLang="en-US" b="0" i="1" dirty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  <a:sym typeface="Symbol" charset="2"/>
                  </a:rPr>
                  <a:t>x {L, R})</a:t>
                </a:r>
                <a:endParaRPr lang="en-US" altLang="en-US" dirty="0"/>
              </a:p>
            </p:txBody>
          </p:sp>
        </mc:Choice>
        <mc:Fallback xmlns="">
          <p:sp>
            <p:nvSpPr>
              <p:cNvPr id="6533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260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NTM acceptance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536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495800"/>
              </a:xfrm>
            </p:spPr>
            <p:txBody>
              <a:bodyPr/>
              <a:lstStyle/>
              <a:p>
                <a:r>
                  <a:rPr lang="en-US" altLang="en-US" sz="2800" dirty="0"/>
                  <a:t>start configuration: 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>
                    <a:solidFill>
                      <a:schemeClr val="accent2"/>
                    </a:solidFill>
                  </a:rPr>
                  <a:t>0</a:t>
                </a:r>
                <a:r>
                  <a:rPr lang="en-US" altLang="en-US" sz="2800" dirty="0">
                    <a:solidFill>
                      <a:schemeClr val="accent2"/>
                    </a:solidFill>
                  </a:rPr>
                  <a:t>w</a:t>
                </a:r>
                <a:r>
                  <a:rPr lang="en-US" altLang="en-US" sz="2800" dirty="0"/>
                  <a:t>  	(w is input)</a:t>
                </a:r>
              </a:p>
              <a:p>
                <a:r>
                  <a:rPr lang="en-US" altLang="en-US" sz="2800" dirty="0"/>
                  <a:t>accepting </a:t>
                </a:r>
                <a:r>
                  <a:rPr lang="en-US" altLang="en-US" sz="2800" dirty="0" err="1"/>
                  <a:t>config</a:t>
                </a:r>
                <a:r>
                  <a:rPr lang="en-US" altLang="en-US" sz="2800" dirty="0"/>
                  <a:t>.: any </a:t>
                </a:r>
                <a:r>
                  <a:rPr lang="en-US" altLang="en-US" sz="2800" dirty="0" err="1"/>
                  <a:t>config.with</a:t>
                </a:r>
                <a:r>
                  <a:rPr lang="en-US" altLang="en-US" sz="2800" dirty="0"/>
                  <a:t> state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accept</a:t>
                </a:r>
                <a:endParaRPr lang="en-US" altLang="en-US" sz="2800" baseline="-25000" dirty="0">
                  <a:solidFill>
                    <a:schemeClr val="accent2"/>
                  </a:solidFill>
                </a:endParaRPr>
              </a:p>
              <a:p>
                <a:r>
                  <a:rPr lang="en-US" altLang="en-US" sz="2800" dirty="0"/>
                  <a:t>rejecting </a:t>
                </a:r>
                <a:r>
                  <a:rPr lang="en-US" altLang="en-US" sz="2800" dirty="0" err="1"/>
                  <a:t>config</a:t>
                </a:r>
                <a:r>
                  <a:rPr lang="en-US" altLang="en-US" sz="2800" dirty="0"/>
                  <a:t>.: any </a:t>
                </a:r>
                <a:r>
                  <a:rPr lang="en-US" altLang="en-US" sz="2800" dirty="0" err="1"/>
                  <a:t>config</a:t>
                </a:r>
                <a:r>
                  <a:rPr lang="en-US" altLang="en-US" sz="2800" dirty="0"/>
                  <a:t>. with state </a:t>
                </a:r>
                <a:r>
                  <a:rPr lang="en-US" altLang="en-US" sz="2800" dirty="0" err="1">
                    <a:solidFill>
                      <a:schemeClr val="accent2"/>
                    </a:solidFill>
                  </a:rPr>
                  <a:t>q</a:t>
                </a:r>
                <a:r>
                  <a:rPr lang="en-US" altLang="en-US" sz="2800" baseline="-25000" dirty="0" err="1">
                    <a:solidFill>
                      <a:schemeClr val="accent2"/>
                    </a:solidFill>
                  </a:rPr>
                  <a:t>reject</a:t>
                </a:r>
                <a:endParaRPr lang="en-US" altLang="en-US" sz="2800" baseline="-25000" dirty="0">
                  <a:solidFill>
                    <a:schemeClr val="accent2"/>
                  </a:solidFill>
                </a:endParaRPr>
              </a:p>
              <a:p>
                <a:pPr>
                  <a:buFontTx/>
                  <a:buNone/>
                </a:pPr>
                <a:r>
                  <a:rPr lang="en-US" altLang="en-US" dirty="0"/>
                  <a:t>NTM M accepts input w if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there exist</a:t>
                </a:r>
                <a:r>
                  <a:rPr lang="en-US" altLang="en-US" dirty="0"/>
                  <a:t> configurations C</a:t>
                </a:r>
                <a:r>
                  <a:rPr lang="en-US" altLang="en-US" baseline="-25000" dirty="0"/>
                  <a:t>1</a:t>
                </a:r>
                <a:r>
                  <a:rPr lang="en-US" altLang="en-US" dirty="0"/>
                  <a:t>, C</a:t>
                </a:r>
                <a:r>
                  <a:rPr lang="en-US" altLang="en-US" baseline="-25000" dirty="0"/>
                  <a:t>2</a:t>
                </a:r>
                <a:r>
                  <a:rPr lang="en-US" altLang="en-US" dirty="0"/>
                  <a:t>, …, </a:t>
                </a:r>
                <a:r>
                  <a:rPr lang="en-US" altLang="en-US" dirty="0" err="1"/>
                  <a:t>C</a:t>
                </a:r>
                <a:r>
                  <a:rPr lang="en-US" altLang="en-US" baseline="-25000" dirty="0" err="1"/>
                  <a:t>k</a:t>
                </a:r>
                <a:r>
                  <a:rPr lang="en-US" altLang="en-US" baseline="-25000" dirty="0"/>
                  <a:t> </a:t>
                </a:r>
              </a:p>
              <a:p>
                <a:pPr lvl="1"/>
                <a:r>
                  <a:rPr lang="en-US" altLang="en-US" dirty="0">
                    <a:solidFill>
                      <a:schemeClr val="accent2"/>
                    </a:solidFill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1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 is start configuration of M on input w</a:t>
                </a:r>
              </a:p>
              <a:p>
                <a:pPr lvl="1"/>
                <a:r>
                  <a:rPr lang="en-US" altLang="en-US" dirty="0">
                    <a:solidFill>
                      <a:schemeClr val="accent2"/>
                    </a:solidFill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</a:rPr>
                  <a:t>i</a:t>
                </a:r>
                <a:r>
                  <a:rPr lang="en-US" altLang="en-US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chemeClr val="accent2"/>
                        </a:solidFill>
                        <a:latin typeface="Cambria Math" charset="0"/>
                        <a:sym typeface="Symbol" charset="2"/>
                      </a:rPr>
                      <m:t>⇒ 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C</a:t>
                </a:r>
                <a:r>
                  <a:rPr lang="en-US" altLang="en-US" baseline="-25000" dirty="0">
                    <a:solidFill>
                      <a:schemeClr val="accent2"/>
                    </a:solidFill>
                    <a:sym typeface="Symbol" charset="2"/>
                  </a:rPr>
                  <a:t>i+1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for </a:t>
                </a:r>
                <a:r>
                  <a:rPr lang="en-US" altLang="en-US" dirty="0" err="1">
                    <a:solidFill>
                      <a:schemeClr val="accent2"/>
                    </a:solidFill>
                    <a:sym typeface="Symbol" charset="2"/>
                  </a:rPr>
                  <a:t>i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= 1, 2, 3, …, k-1</a:t>
                </a:r>
              </a:p>
              <a:p>
                <a:pPr lvl="1"/>
                <a:r>
                  <a:rPr lang="en-US" altLang="en-US" dirty="0" err="1">
                    <a:solidFill>
                      <a:schemeClr val="accent2"/>
                    </a:solidFill>
                    <a:sym typeface="Symbol" charset="2"/>
                  </a:rPr>
                  <a:t>C</a:t>
                </a:r>
                <a:r>
                  <a:rPr lang="en-US" altLang="en-US" baseline="-25000" dirty="0" err="1">
                    <a:solidFill>
                      <a:schemeClr val="accent2"/>
                    </a:solidFill>
                    <a:sym typeface="Symbol" charset="2"/>
                  </a:rPr>
                  <a:t>k</a:t>
                </a:r>
                <a:r>
                  <a:rPr lang="en-US" altLang="en-US" dirty="0">
                    <a:solidFill>
                      <a:schemeClr val="accent2"/>
                    </a:solidFill>
                    <a:sym typeface="Symbol" charset="2"/>
                  </a:rPr>
                  <a:t> is an accepting configuration</a:t>
                </a:r>
                <a:endParaRPr lang="en-US" alt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553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495800"/>
              </a:xfrm>
              <a:blipFill rotWithShape="0">
                <a:blip r:embed="rId3"/>
                <a:stretch>
                  <a:fillRect l="-1852" t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812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Nondeterministic TMs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u="sng"/>
              <a:t>Theorem</a:t>
            </a:r>
            <a:r>
              <a:rPr lang="en-US" altLang="en-US"/>
              <a:t>: every NTM has an equivalent (deterministic) TM.</a:t>
            </a:r>
          </a:p>
          <a:p>
            <a:endParaRPr lang="en-US" altLang="en-US"/>
          </a:p>
          <a:p>
            <a:pPr>
              <a:buFontTx/>
              <a:buNone/>
            </a:pPr>
            <a:r>
              <a:rPr lang="en-US" altLang="en-US"/>
              <a:t>Proof: </a:t>
            </a:r>
          </a:p>
          <a:p>
            <a:pPr lvl="1"/>
            <a:r>
              <a:rPr lang="en-US" altLang="en-US"/>
              <a:t>Idea: simulate NTM with a deterministic TM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5002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29, 2025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10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Nondeterministic TMs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Simulating NTM </a:t>
            </a:r>
            <a:r>
              <a:rPr lang="en-US" altLang="en-US">
                <a:solidFill>
                  <a:srgbClr val="FF0000"/>
                </a:solidFill>
              </a:rPr>
              <a:t>M</a:t>
            </a:r>
            <a:r>
              <a:rPr lang="en-US" altLang="en-US"/>
              <a:t> with a deterministic TM:</a:t>
            </a: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2209800" y="2133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C</a:t>
            </a:r>
            <a:r>
              <a:rPr lang="en-US" altLang="en-US" sz="2400" baseline="-25000"/>
              <a:t>start</a:t>
            </a:r>
            <a:endParaRPr lang="en-US" altLang="en-US" sz="2400"/>
          </a:p>
        </p:txBody>
      </p:sp>
      <p:sp>
        <p:nvSpPr>
          <p:cNvPr id="39942" name="Oval 5"/>
          <p:cNvSpPr>
            <a:spLocks noChangeArrowheads="1"/>
          </p:cNvSpPr>
          <p:nvPr/>
        </p:nvSpPr>
        <p:spPr bwMode="auto">
          <a:xfrm>
            <a:off x="20574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3" name="Oval 6"/>
          <p:cNvSpPr>
            <a:spLocks noChangeArrowheads="1"/>
          </p:cNvSpPr>
          <p:nvPr/>
        </p:nvSpPr>
        <p:spPr bwMode="auto">
          <a:xfrm>
            <a:off x="1524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4" name="Oval 7"/>
          <p:cNvSpPr>
            <a:spLocks noChangeArrowheads="1"/>
          </p:cNvSpPr>
          <p:nvPr/>
        </p:nvSpPr>
        <p:spPr bwMode="auto">
          <a:xfrm>
            <a:off x="20574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5" name="Oval 8"/>
          <p:cNvSpPr>
            <a:spLocks noChangeArrowheads="1"/>
          </p:cNvSpPr>
          <p:nvPr/>
        </p:nvSpPr>
        <p:spPr bwMode="auto">
          <a:xfrm>
            <a:off x="25908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6" name="Oval 9"/>
          <p:cNvSpPr>
            <a:spLocks noChangeArrowheads="1"/>
          </p:cNvSpPr>
          <p:nvPr/>
        </p:nvSpPr>
        <p:spPr bwMode="auto">
          <a:xfrm>
            <a:off x="1143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7" name="Oval 10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8" name="Oval 11"/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9" name="Oval 12"/>
          <p:cNvSpPr>
            <a:spLocks noChangeArrowheads="1"/>
          </p:cNvSpPr>
          <p:nvPr/>
        </p:nvSpPr>
        <p:spPr bwMode="auto">
          <a:xfrm>
            <a:off x="2438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0" name="Oval 13"/>
          <p:cNvSpPr>
            <a:spLocks noChangeArrowheads="1"/>
          </p:cNvSpPr>
          <p:nvPr/>
        </p:nvSpPr>
        <p:spPr bwMode="auto">
          <a:xfrm>
            <a:off x="29718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1" name="Oval 14"/>
          <p:cNvSpPr>
            <a:spLocks noChangeArrowheads="1"/>
          </p:cNvSpPr>
          <p:nvPr/>
        </p:nvSpPr>
        <p:spPr bwMode="auto">
          <a:xfrm>
            <a:off x="3810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2" name="Oval 15"/>
          <p:cNvSpPr>
            <a:spLocks noChangeArrowheads="1"/>
          </p:cNvSpPr>
          <p:nvPr/>
        </p:nvSpPr>
        <p:spPr bwMode="auto">
          <a:xfrm>
            <a:off x="14478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3" name="Oval 16"/>
          <p:cNvSpPr>
            <a:spLocks noChangeArrowheads="1"/>
          </p:cNvSpPr>
          <p:nvPr/>
        </p:nvSpPr>
        <p:spPr bwMode="auto">
          <a:xfrm>
            <a:off x="914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39954" name="AutoShape 17"/>
          <p:cNvCxnSpPr>
            <a:cxnSpLocks noChangeShapeType="1"/>
            <a:stCxn id="39942" idx="3"/>
            <a:endCxn id="39943" idx="7"/>
          </p:cNvCxnSpPr>
          <p:nvPr/>
        </p:nvCxnSpPr>
        <p:spPr bwMode="auto">
          <a:xfrm flipH="1">
            <a:off x="1654175" y="2492375"/>
            <a:ext cx="425450" cy="577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5" name="AutoShape 18"/>
          <p:cNvCxnSpPr>
            <a:cxnSpLocks noChangeShapeType="1"/>
            <a:stCxn id="39942" idx="4"/>
            <a:endCxn id="39944" idx="0"/>
          </p:cNvCxnSpPr>
          <p:nvPr/>
        </p:nvCxnSpPr>
        <p:spPr bwMode="auto">
          <a:xfrm>
            <a:off x="2133600" y="2514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6" name="AutoShape 19"/>
          <p:cNvCxnSpPr>
            <a:cxnSpLocks noChangeShapeType="1"/>
            <a:stCxn id="39942" idx="4"/>
            <a:endCxn id="39945" idx="0"/>
          </p:cNvCxnSpPr>
          <p:nvPr/>
        </p:nvCxnSpPr>
        <p:spPr bwMode="auto">
          <a:xfrm>
            <a:off x="2133600" y="2514600"/>
            <a:ext cx="5334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7" name="AutoShape 20"/>
          <p:cNvCxnSpPr>
            <a:cxnSpLocks noChangeShapeType="1"/>
            <a:stCxn id="39943" idx="3"/>
            <a:endCxn id="39946" idx="0"/>
          </p:cNvCxnSpPr>
          <p:nvPr/>
        </p:nvCxnSpPr>
        <p:spPr bwMode="auto">
          <a:xfrm flipH="1">
            <a:off x="1219200" y="3178175"/>
            <a:ext cx="327025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8" name="AutoShape 21"/>
          <p:cNvCxnSpPr>
            <a:cxnSpLocks noChangeShapeType="1"/>
            <a:stCxn id="39943" idx="4"/>
            <a:endCxn id="39947" idx="0"/>
          </p:cNvCxnSpPr>
          <p:nvPr/>
        </p:nvCxnSpPr>
        <p:spPr bwMode="auto">
          <a:xfrm>
            <a:off x="1600200" y="3200400"/>
            <a:ext cx="76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9" name="AutoShape 22"/>
          <p:cNvCxnSpPr>
            <a:cxnSpLocks noChangeShapeType="1"/>
            <a:stCxn id="39945" idx="4"/>
            <a:endCxn id="39948" idx="0"/>
          </p:cNvCxnSpPr>
          <p:nvPr/>
        </p:nvCxnSpPr>
        <p:spPr bwMode="auto">
          <a:xfrm>
            <a:off x="2667000" y="3200400"/>
            <a:ext cx="76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0" name="AutoShape 23"/>
          <p:cNvCxnSpPr>
            <a:cxnSpLocks noChangeShapeType="1"/>
            <a:stCxn id="39948" idx="4"/>
            <a:endCxn id="39949" idx="0"/>
          </p:cNvCxnSpPr>
          <p:nvPr/>
        </p:nvCxnSpPr>
        <p:spPr bwMode="auto">
          <a:xfrm flipH="1">
            <a:off x="2514600" y="38100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1" name="AutoShape 24"/>
          <p:cNvCxnSpPr>
            <a:cxnSpLocks noChangeShapeType="1"/>
            <a:stCxn id="39948" idx="4"/>
            <a:endCxn id="39950" idx="0"/>
          </p:cNvCxnSpPr>
          <p:nvPr/>
        </p:nvCxnSpPr>
        <p:spPr bwMode="auto">
          <a:xfrm>
            <a:off x="2743200" y="38100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2" name="AutoShape 25"/>
          <p:cNvCxnSpPr>
            <a:cxnSpLocks noChangeShapeType="1"/>
            <a:stCxn id="39946" idx="4"/>
            <a:endCxn id="39952" idx="0"/>
          </p:cNvCxnSpPr>
          <p:nvPr/>
        </p:nvCxnSpPr>
        <p:spPr bwMode="auto">
          <a:xfrm>
            <a:off x="1219200" y="38100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3" name="AutoShape 26"/>
          <p:cNvCxnSpPr>
            <a:cxnSpLocks noChangeShapeType="1"/>
            <a:stCxn id="39946" idx="4"/>
            <a:endCxn id="39953" idx="0"/>
          </p:cNvCxnSpPr>
          <p:nvPr/>
        </p:nvCxnSpPr>
        <p:spPr bwMode="auto">
          <a:xfrm flipH="1">
            <a:off x="990600" y="38100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4" name="AutoShape 27"/>
          <p:cNvCxnSpPr>
            <a:cxnSpLocks noChangeShapeType="1"/>
            <a:stCxn id="39946" idx="4"/>
            <a:endCxn id="39951" idx="0"/>
          </p:cNvCxnSpPr>
          <p:nvPr/>
        </p:nvCxnSpPr>
        <p:spPr bwMode="auto">
          <a:xfrm flipH="1">
            <a:off x="457200" y="3810000"/>
            <a:ext cx="762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9484" name="Text Box 28"/>
          <p:cNvSpPr txBox="1">
            <a:spLocks noChangeArrowheads="1"/>
          </p:cNvSpPr>
          <p:nvPr/>
        </p:nvSpPr>
        <p:spPr bwMode="auto">
          <a:xfrm>
            <a:off x="3429000" y="2286000"/>
            <a:ext cx="52578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 computations of </a:t>
            </a:r>
            <a:r>
              <a:rPr lang="en-US" altLang="en-US" sz="2800">
                <a:solidFill>
                  <a:srgbClr val="FF0000"/>
                </a:solidFill>
              </a:rPr>
              <a:t>M</a:t>
            </a:r>
            <a:r>
              <a:rPr lang="en-US" altLang="en-US" sz="2800"/>
              <a:t> are a tree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nodes are configs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fanout is b = maximum number of choices in transition function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 leaves are accept/reject configs.</a:t>
            </a:r>
          </a:p>
        </p:txBody>
      </p:sp>
      <p:sp>
        <p:nvSpPr>
          <p:cNvPr id="39966" name="Oval 29"/>
          <p:cNvSpPr>
            <a:spLocks noChangeArrowheads="1"/>
          </p:cNvSpPr>
          <p:nvPr/>
        </p:nvSpPr>
        <p:spPr bwMode="auto">
          <a:xfrm>
            <a:off x="6858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67" name="Oval 30"/>
          <p:cNvSpPr>
            <a:spLocks noChangeArrowheads="1"/>
          </p:cNvSpPr>
          <p:nvPr/>
        </p:nvSpPr>
        <p:spPr bwMode="auto">
          <a:xfrm>
            <a:off x="12192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39968" name="AutoShape 31"/>
          <p:cNvCxnSpPr>
            <a:cxnSpLocks noChangeShapeType="1"/>
            <a:stCxn id="39953" idx="4"/>
            <a:endCxn id="39966" idx="0"/>
          </p:cNvCxnSpPr>
          <p:nvPr/>
        </p:nvCxnSpPr>
        <p:spPr bwMode="auto">
          <a:xfrm flipH="1">
            <a:off x="762000" y="44958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9" name="AutoShape 32"/>
          <p:cNvCxnSpPr>
            <a:cxnSpLocks noChangeShapeType="1"/>
            <a:stCxn id="39953" idx="4"/>
            <a:endCxn id="39967" idx="0"/>
          </p:cNvCxnSpPr>
          <p:nvPr/>
        </p:nvCxnSpPr>
        <p:spPr bwMode="auto">
          <a:xfrm>
            <a:off x="990600" y="44958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70" name="Oval 33"/>
          <p:cNvSpPr>
            <a:spLocks noChangeArrowheads="1"/>
          </p:cNvSpPr>
          <p:nvPr/>
        </p:nvSpPr>
        <p:spPr bwMode="auto">
          <a:xfrm>
            <a:off x="9906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71" name="Oval 34"/>
          <p:cNvSpPr>
            <a:spLocks noChangeArrowheads="1"/>
          </p:cNvSpPr>
          <p:nvPr/>
        </p:nvSpPr>
        <p:spPr bwMode="auto">
          <a:xfrm>
            <a:off x="15240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39972" name="AutoShape 35"/>
          <p:cNvCxnSpPr>
            <a:cxnSpLocks noChangeShapeType="1"/>
            <a:stCxn id="39967" idx="4"/>
            <a:endCxn id="39970" idx="0"/>
          </p:cNvCxnSpPr>
          <p:nvPr/>
        </p:nvCxnSpPr>
        <p:spPr bwMode="auto">
          <a:xfrm flipH="1">
            <a:off x="1066800" y="51816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3" name="AutoShape 36"/>
          <p:cNvCxnSpPr>
            <a:cxnSpLocks noChangeShapeType="1"/>
            <a:stCxn id="39967" idx="4"/>
            <a:endCxn id="39971" idx="0"/>
          </p:cNvCxnSpPr>
          <p:nvPr/>
        </p:nvCxnSpPr>
        <p:spPr bwMode="auto">
          <a:xfrm>
            <a:off x="1295400" y="51816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74" name="Text Box 37"/>
          <p:cNvSpPr txBox="1">
            <a:spLocks noChangeArrowheads="1"/>
          </p:cNvSpPr>
          <p:nvPr/>
        </p:nvSpPr>
        <p:spPr bwMode="auto">
          <a:xfrm>
            <a:off x="2133600" y="4419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acc</a:t>
            </a:r>
          </a:p>
        </p:txBody>
      </p:sp>
      <p:sp>
        <p:nvSpPr>
          <p:cNvPr id="39975" name="Text Box 38"/>
          <p:cNvSpPr txBox="1">
            <a:spLocks noChangeArrowheads="1"/>
          </p:cNvSpPr>
          <p:nvPr/>
        </p:nvSpPr>
        <p:spPr bwMode="auto">
          <a:xfrm>
            <a:off x="1295400" y="4419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rej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0B7BA-5A0A-D24D-B0A4-B70E5C46B81E}" type="slidenum">
              <a:rPr lang="en-US" altLang="x-none" smtClean="0"/>
              <a:pPr>
                <a:defRPr/>
              </a:pPr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2695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9533</TotalTime>
  <Words>1456</Words>
  <Application>Microsoft Macintosh PowerPoint</Application>
  <PresentationFormat>On-screen Show (4:3)</PresentationFormat>
  <Paragraphs>334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Cambria Math</vt:lpstr>
      <vt:lpstr>Comic Sans MS</vt:lpstr>
      <vt:lpstr>Lucida Calligraphy</vt:lpstr>
      <vt:lpstr>Symbol</vt:lpstr>
      <vt:lpstr>Default Design</vt:lpstr>
      <vt:lpstr>CS21  Decidability and Tractability</vt:lpstr>
      <vt:lpstr>Multitape TMs</vt:lpstr>
      <vt:lpstr>Multitape TMs</vt:lpstr>
      <vt:lpstr>Multitape TMs</vt:lpstr>
      <vt:lpstr>Multitape TMs</vt:lpstr>
      <vt:lpstr>Nondeterministic TMs</vt:lpstr>
      <vt:lpstr>NTM acceptance</vt:lpstr>
      <vt:lpstr>Nondeterministic TMs</vt:lpstr>
      <vt:lpstr>Nondeterministic TMs</vt:lpstr>
      <vt:lpstr>Nondeterministic TMs</vt:lpstr>
      <vt:lpstr>Nondeterministic TMs</vt:lpstr>
      <vt:lpstr>Nondeterministic TMs</vt:lpstr>
      <vt:lpstr>Examples of basic operations</vt:lpstr>
      <vt:lpstr>Universal TMs and encoding</vt:lpstr>
      <vt:lpstr>Universal TMs and encoding</vt:lpstr>
      <vt:lpstr>Universal TMs and encoding</vt:lpstr>
      <vt:lpstr>Universal TMs and encoding</vt:lpstr>
      <vt:lpstr>Church-Turing Thesis</vt:lpstr>
      <vt:lpstr>Church-Turing Thesis</vt:lpstr>
      <vt:lpstr>Recursive Enumerability</vt:lpstr>
      <vt:lpstr>Recursive Enumerability</vt:lpstr>
      <vt:lpstr>Recursive Enumerability</vt:lpstr>
    </vt:vector>
  </TitlesOfParts>
  <Company> 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 Lecture 1</dc:title>
  <dc:creator>Chris Umans</dc:creator>
  <cp:lastModifiedBy>Umans, Christopher M. (Chris)</cp:lastModifiedBy>
  <cp:revision>108</cp:revision>
  <cp:lastPrinted>2024-01-03T22:27:21Z</cp:lastPrinted>
  <dcterms:created xsi:type="dcterms:W3CDTF">2003-12-29T17:56:05Z</dcterms:created>
  <dcterms:modified xsi:type="dcterms:W3CDTF">2025-01-29T22:52:31Z</dcterms:modified>
</cp:coreProperties>
</file>