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3" r:id="rId4"/>
    <p:sldId id="264" r:id="rId5"/>
    <p:sldId id="259" r:id="rId6"/>
    <p:sldId id="258" r:id="rId7"/>
    <p:sldId id="260" r:id="rId8"/>
    <p:sldId id="261" r:id="rId9"/>
    <p:sldId id="262" r:id="rId10"/>
    <p:sldId id="265" r:id="rId11"/>
    <p:sldId id="266" r:id="rId12"/>
    <p:sldId id="274" r:id="rId13"/>
    <p:sldId id="267" r:id="rId14"/>
    <p:sldId id="268" r:id="rId15"/>
    <p:sldId id="269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041"/>
  </p:normalViewPr>
  <p:slideViewPr>
    <p:cSldViewPr>
      <p:cViewPr varScale="1">
        <p:scale>
          <a:sx n="119" d="100"/>
          <a:sy n="119" d="100"/>
        </p:scale>
        <p:origin x="9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D3BA0-C430-C04C-A731-59F63EA3477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83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8AE6AE-7EA8-204B-9219-4F268245FD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08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08A92A-82AE-2B40-BCB6-D4AEAD82F68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0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2BF0D57-6806-854D-8ADF-33FC39F19BC3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613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F25E7F4-C567-1043-9BC0-48C4ECD716AD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494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89B3579-3F27-2746-823D-87D6F30002ED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039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03A8759-0933-4C4F-BCAA-3B9562D940AF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576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FE4E806-3652-BB43-B61B-D964A4A947EE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005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93A0195-55FC-5040-8DE6-26D2B82AF07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3620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586F982-09E1-1448-A9B6-804788DB9748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817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BDD3E3E-AC23-BA46-91CE-AEBBCE6F0FF5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305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952BFC9-4F1B-084B-9699-1231F0C8CB30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500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685F23A-E626-0342-A92F-B01148481705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413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467F451-A4BC-0E4C-83E5-46E9BA108B98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629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141B8A6-F89C-4946-8686-F1CD3EBA7BD1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1777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47916BC-AC49-3A4C-B7E2-129A7B840726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5942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97A26A9-1C4B-6E45-B91A-F73D3C152585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6724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44122F5-09C5-3A4A-B6E5-FC72BF223C57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99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2B99FCB-263F-9241-BAD1-B901DE226125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295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9FCC561-919C-AE4E-A614-4343D17E4F36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518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9B66C9A-4714-0241-9B68-185863728F9B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6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15EF1ED-54C0-9543-8D85-08FA1537CE70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490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A1A943F-8007-7E4E-94A5-E508160AC91A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170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4E3F921-2A86-F74B-9462-82FB88F9F491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554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8B8A2DC-DCAB-3F49-B98F-AD9F4A7E162C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9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B819-88D6-A241-8258-4965769F71E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1282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73B4-CAF0-3243-80EA-72BCFA7DF67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49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E02A-A165-BC46-86BD-57843E9A55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79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0B7BA-5A0A-D24D-B0A4-B70E5C46B8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31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887E-3D1C-1F45-9D12-0894CB6F2AF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18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461DE-D61B-E24E-A19F-6CF34A359AD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643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FD98-247D-704B-94EB-014F79B43A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1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50AF-871F-814E-ACF9-D793A98C1D6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4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A66F-E8B1-7141-9124-39D0EEC8DB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50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F7AC-9A66-F94E-9D2F-4EFABC121DD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116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AFB2-97A3-EF48-B22E-BE338A34BF3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22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January 6,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CS21 Lecture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C52198E-CBD3-D145-B50E-F4F879690DE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92" name="Rectangle 15391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erson sitting at a desk in a room with many computers&#10;&#10;Description automatically generated">
            <a:extLst>
              <a:ext uri="{FF2B5EF4-FFF2-40B4-BE49-F238E27FC236}">
                <a16:creationId xmlns:a16="http://schemas.microsoft.com/office/drawing/2014/main" id="{ACBA7DDD-7EA0-DE24-BD52-102B813C81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6" r="3" b="3"/>
          <a:stretch/>
        </p:blipFill>
        <p:spPr>
          <a:xfrm>
            <a:off x="20" y="10"/>
            <a:ext cx="7252212" cy="6857990"/>
          </a:xfrm>
          <a:prstGeom prst="rect">
            <a:avLst/>
          </a:prstGeom>
        </p:spPr>
      </p:pic>
      <p:sp>
        <p:nvSpPr>
          <p:cNvPr id="15394" name="Rectangle 15393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1551" y="743447"/>
            <a:ext cx="2584324" cy="3692028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500"/>
              <a:t>CS21 </a:t>
            </a:r>
            <a:br>
              <a:rPr lang="en-US" altLang="en-US" sz="3500"/>
            </a:br>
            <a:r>
              <a:rPr lang="en-US" altLang="en-US" sz="3500"/>
              <a:t>Decidability and Tractability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51552" y="4629234"/>
            <a:ext cx="2584324" cy="1485319"/>
          </a:xfrm>
          <a:noFill/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000" dirty="0"/>
              <a:t>Lecture 1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3000"/>
              <a:t>January 6, 2025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D576F0-0757-96D4-DBF5-3AF7A667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161770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January 6,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A7ABD-23C4-C51A-3722-AA64B7B1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0754" y="6356350"/>
            <a:ext cx="2711900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CS21 Lecture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F49E8-3167-348F-4823-8900CA20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8ECB819-88D6-A241-8258-4965769F71E1}" type="slidenum">
              <a:rPr lang="en-US" altLang="x-none"/>
              <a:pPr>
                <a:spcAft>
                  <a:spcPts val="600"/>
                </a:spcAft>
                <a:defRPr/>
              </a:pPr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416AAE-3E78-DB4C-BA0E-462CB03B9FB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Motivation/Overview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/>
              <a:t>Part One: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computational problems, models of computation, characterizations of the problems they solve, and limits on their power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/>
              <a:t>Finite Automata and Regular Languages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/>
              <a:t>Pushdown Automata and Context Free Grammars</a:t>
            </a:r>
          </a:p>
          <a:p>
            <a:pPr marL="990600" lvl="1" indent="-533400" eaLnBrk="1" hangingPunct="1"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92D500-1456-294E-8B1D-C095C6F9D7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Motivation/Overview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/>
              <a:t>Part Two: 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Turing Machines, and limits on their power (undecidability), reductions between problems</a:t>
            </a:r>
            <a:r>
              <a:rPr lang="en-US" altLang="en-US"/>
              <a:t>  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/>
              <a:t>Part Three:</a:t>
            </a:r>
          </a:p>
          <a:p>
            <a:pPr marL="609600" indent="-609600" algn="ctr"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complexity classes P and NP, NP-completeness, limits of efficient computation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A04887-DB17-5347-B037-EB0270665D1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Main Points of Course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>
                <a:solidFill>
                  <a:srgbClr val="FF0000"/>
                </a:solidFill>
              </a:rPr>
              <a:t>(un)-decidability</a:t>
            </a:r>
          </a:p>
          <a:p>
            <a:pPr algn="ctr" eaLnBrk="1" hangingPunct="1">
              <a:buFontTx/>
              <a:buNone/>
            </a:pPr>
            <a:r>
              <a:rPr lang="en-US" altLang="en-US"/>
              <a:t>Some problems have no algorithms!</a:t>
            </a:r>
          </a:p>
          <a:p>
            <a:pPr algn="ctr" eaLnBrk="1" hangingPunct="1">
              <a:buFontTx/>
              <a:buNone/>
            </a:pPr>
            <a:endParaRPr lang="en-US" altLang="en-US"/>
          </a:p>
          <a:p>
            <a:pPr algn="ctr" eaLnBrk="1" hangingPunct="1">
              <a:buFontTx/>
              <a:buNone/>
            </a:pPr>
            <a:r>
              <a:rPr lang="en-US" altLang="en-US" sz="4000">
                <a:solidFill>
                  <a:srgbClr val="FF0000"/>
                </a:solidFill>
              </a:rPr>
              <a:t>(in)-tractability</a:t>
            </a:r>
          </a:p>
          <a:p>
            <a:pPr algn="ctr" eaLnBrk="1" hangingPunct="1">
              <a:buFontTx/>
              <a:buNone/>
            </a:pPr>
            <a:r>
              <a:rPr lang="en-US" altLang="en-US"/>
              <a:t>Many problems that we’d like to solve </a:t>
            </a:r>
          </a:p>
          <a:p>
            <a:pPr algn="ctr" eaLnBrk="1" hangingPunct="1"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probably</a:t>
            </a:r>
            <a:r>
              <a:rPr lang="en-US" altLang="en-US"/>
              <a:t> have no </a:t>
            </a:r>
            <a:r>
              <a:rPr lang="en-US" altLang="en-US">
                <a:solidFill>
                  <a:schemeClr val="accent2"/>
                </a:solidFill>
              </a:rPr>
              <a:t>efficient</a:t>
            </a:r>
            <a:r>
              <a:rPr lang="en-US" altLang="en-US"/>
              <a:t> algorithms!</a:t>
            </a:r>
          </a:p>
          <a:p>
            <a:pPr algn="ctr" eaLnBrk="1" hangingPunct="1">
              <a:buFontTx/>
              <a:buNone/>
            </a:pPr>
            <a:r>
              <a:rPr lang="en-US" altLang="en-US"/>
              <a:t>(no one knows how to </a:t>
            </a:r>
            <a:r>
              <a:rPr lang="en-US" altLang="en-US">
                <a:solidFill>
                  <a:srgbClr val="FF0000"/>
                </a:solidFill>
              </a:rPr>
              <a:t>prove</a:t>
            </a:r>
            <a:r>
              <a:rPr lang="en-US" altLang="en-US"/>
              <a:t> this yet…)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066800" y="4800600"/>
            <a:ext cx="17526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B93D2A-F76C-8149-8543-63BB88E9053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problem?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altLang="en-US"/>
              <a:t>Some examples:</a:t>
            </a:r>
          </a:p>
          <a:p>
            <a:pPr lvl="1" eaLnBrk="1" hangingPunct="1"/>
            <a:r>
              <a:rPr lang="en-US" altLang="en-US"/>
              <a:t>given </a:t>
            </a:r>
            <a:r>
              <a:rPr lang="en-US" altLang="en-US">
                <a:solidFill>
                  <a:schemeClr val="accent2"/>
                </a:solidFill>
              </a:rPr>
              <a:t>n integers</a:t>
            </a:r>
            <a:r>
              <a:rPr lang="en-US" altLang="en-US"/>
              <a:t>, produce a </a:t>
            </a:r>
            <a:r>
              <a:rPr lang="en-US" altLang="en-US">
                <a:solidFill>
                  <a:srgbClr val="FF0000"/>
                </a:solidFill>
              </a:rPr>
              <a:t>sorted list</a:t>
            </a:r>
            <a:r>
              <a:rPr lang="en-US" altLang="en-US"/>
              <a:t> </a:t>
            </a:r>
          </a:p>
          <a:p>
            <a:pPr lvl="1" eaLnBrk="1" hangingPunct="1"/>
            <a:r>
              <a:rPr lang="en-US" altLang="en-US"/>
              <a:t>given </a:t>
            </a:r>
            <a:r>
              <a:rPr lang="en-US" altLang="en-US">
                <a:solidFill>
                  <a:schemeClr val="accent2"/>
                </a:solidFill>
              </a:rPr>
              <a:t>a graph and nodes s and t</a:t>
            </a:r>
            <a:r>
              <a:rPr lang="en-US" altLang="en-US"/>
              <a:t>, find the </a:t>
            </a:r>
            <a:r>
              <a:rPr lang="en-US" altLang="en-US" sz="1800">
                <a:solidFill>
                  <a:srgbClr val="FF0000"/>
                </a:solidFill>
              </a:rPr>
              <a:t>(first) </a:t>
            </a:r>
            <a:r>
              <a:rPr lang="en-US" altLang="en-US">
                <a:solidFill>
                  <a:srgbClr val="FF0000"/>
                </a:solidFill>
              </a:rPr>
              <a:t>shortest path from s to t</a:t>
            </a:r>
          </a:p>
          <a:p>
            <a:pPr lvl="1" eaLnBrk="1" hangingPunct="1"/>
            <a:r>
              <a:rPr lang="en-US" altLang="en-US"/>
              <a:t>given </a:t>
            </a:r>
            <a:r>
              <a:rPr lang="en-US" altLang="en-US">
                <a:solidFill>
                  <a:schemeClr val="accent2"/>
                </a:solidFill>
              </a:rPr>
              <a:t>an integer</a:t>
            </a:r>
            <a:r>
              <a:rPr lang="en-US" altLang="en-US"/>
              <a:t>, find its </a:t>
            </a:r>
            <a:r>
              <a:rPr lang="en-US" altLang="en-US">
                <a:solidFill>
                  <a:srgbClr val="FF0000"/>
                </a:solidFill>
              </a:rPr>
              <a:t>prime factors</a:t>
            </a:r>
          </a:p>
          <a:p>
            <a:pPr eaLnBrk="1" hangingPunct="1"/>
            <a:r>
              <a:rPr lang="en-US" altLang="en-US"/>
              <a:t>problem associates each </a:t>
            </a:r>
            <a:r>
              <a:rPr lang="en-US" altLang="en-US">
                <a:solidFill>
                  <a:schemeClr val="accent2"/>
                </a:solidFill>
              </a:rPr>
              <a:t>input</a:t>
            </a:r>
            <a:r>
              <a:rPr lang="en-US" altLang="en-US"/>
              <a:t> to an </a:t>
            </a:r>
            <a:r>
              <a:rPr lang="en-US" altLang="en-US">
                <a:solidFill>
                  <a:srgbClr val="FF0000"/>
                </a:solidFill>
              </a:rPr>
              <a:t>output</a:t>
            </a:r>
          </a:p>
          <a:p>
            <a:pPr eaLnBrk="1" hangingPunct="1"/>
            <a:r>
              <a:rPr lang="en-US" altLang="en-US"/>
              <a:t>input and output are strings over a finite </a:t>
            </a:r>
            <a:r>
              <a:rPr lang="en-US" altLang="en-US" i="1"/>
              <a:t>alphabet</a:t>
            </a:r>
            <a:r>
              <a:rPr lang="en-US" altLang="en-US"/>
              <a:t> </a:t>
            </a:r>
            <a:r>
              <a:rPr lang="el-GR" altLang="en-US">
                <a:solidFill>
                  <a:srgbClr val="FF0000"/>
                </a:solidFill>
                <a:ea typeface="Arial" charset="0"/>
                <a:cs typeface="Arial" charset="0"/>
              </a:rPr>
              <a:t>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4C516B-6580-AB41-9413-EBDA10F4304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problem?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problem is a function: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f:</a:t>
            </a:r>
            <a:r>
              <a:rPr lang="el-GR" altLang="en-US">
                <a:solidFill>
                  <a:srgbClr val="FF0000"/>
                </a:solidFill>
                <a:ea typeface="Arial" charset="0"/>
                <a:cs typeface="Arial" charset="0"/>
              </a:rPr>
              <a:t>Σ</a:t>
            </a:r>
            <a:r>
              <a:rPr lang="en-US" altLang="en-US" baseline="30000">
                <a:solidFill>
                  <a:srgbClr val="FF0000"/>
                </a:solidFill>
                <a:ea typeface="Arial" charset="0"/>
                <a:cs typeface="Arial" charset="0"/>
              </a:rPr>
              <a:t>* </a:t>
            </a:r>
            <a:r>
              <a:rPr lang="en-US" altLang="en-US">
                <a:solidFill>
                  <a:srgbClr val="FF0000"/>
                </a:solidFill>
                <a:ea typeface="Arial" charset="0"/>
                <a:cs typeface="Arial" charset="0"/>
              </a:rPr>
              <a:t>→ </a:t>
            </a:r>
            <a:r>
              <a:rPr lang="el-GR" altLang="en-US">
                <a:solidFill>
                  <a:srgbClr val="FF0000"/>
                </a:solidFill>
                <a:ea typeface="Arial" charset="0"/>
                <a:cs typeface="Arial" charset="0"/>
              </a:rPr>
              <a:t>Σ</a:t>
            </a:r>
            <a:r>
              <a:rPr lang="en-US" altLang="en-US" baseline="30000">
                <a:solidFill>
                  <a:srgbClr val="FF0000"/>
                </a:solidFill>
                <a:ea typeface="Arial" charset="0"/>
                <a:cs typeface="Arial" charset="0"/>
              </a:rPr>
              <a:t>*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Arial" charset="0"/>
                <a:cs typeface="Arial" charset="0"/>
              </a:rPr>
              <a:t>Simple. Can we make it simpler?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Arial" charset="0"/>
                <a:cs typeface="Arial" charset="0"/>
              </a:rPr>
              <a:t>Yes. </a:t>
            </a:r>
            <a:r>
              <a:rPr lang="en-US" altLang="en-US">
                <a:solidFill>
                  <a:schemeClr val="accent2"/>
                </a:solidFill>
                <a:ea typeface="Arial" charset="0"/>
                <a:cs typeface="Arial" charset="0"/>
              </a:rPr>
              <a:t>Decision problems</a:t>
            </a:r>
            <a:r>
              <a:rPr lang="en-US" altLang="en-US">
                <a:ea typeface="Arial" charset="0"/>
                <a:cs typeface="Arial" charset="0"/>
              </a:rPr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f:</a:t>
            </a:r>
            <a:r>
              <a:rPr lang="el-GR" altLang="en-US">
                <a:solidFill>
                  <a:srgbClr val="FF0000"/>
                </a:solidFill>
                <a:ea typeface="Arial" charset="0"/>
                <a:cs typeface="Arial" charset="0"/>
              </a:rPr>
              <a:t>Σ</a:t>
            </a:r>
            <a:r>
              <a:rPr lang="en-US" altLang="en-US" baseline="30000">
                <a:solidFill>
                  <a:srgbClr val="FF0000"/>
                </a:solidFill>
                <a:ea typeface="Arial" charset="0"/>
                <a:cs typeface="Arial" charset="0"/>
              </a:rPr>
              <a:t>* </a:t>
            </a:r>
            <a:r>
              <a:rPr lang="en-US" altLang="en-US">
                <a:solidFill>
                  <a:srgbClr val="FF0000"/>
                </a:solidFill>
                <a:ea typeface="Arial" charset="0"/>
                <a:cs typeface="Arial" charset="0"/>
              </a:rPr>
              <a:t>→ {accept, reject}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Arial" charset="0"/>
                <a:cs typeface="Arial" charset="0"/>
              </a:rPr>
              <a:t>Does this still capture our notion of problem, or is it too restrictive?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61DB22-BEA9-EE44-901A-83B66052C4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problem?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Example: factoring: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given </a:t>
            </a:r>
            <a:r>
              <a:rPr lang="en-US" altLang="en-US">
                <a:solidFill>
                  <a:schemeClr val="accent2"/>
                </a:solidFill>
              </a:rPr>
              <a:t>an integer m</a:t>
            </a:r>
            <a:r>
              <a:rPr lang="en-US" altLang="en-US"/>
              <a:t>, find its </a:t>
            </a:r>
            <a:r>
              <a:rPr lang="en-US" altLang="en-US">
                <a:solidFill>
                  <a:srgbClr val="FF0000"/>
                </a:solidFill>
              </a:rPr>
              <a:t>prime factors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f</a:t>
            </a:r>
            <a:r>
              <a:rPr lang="en-US" altLang="en-US" baseline="-25000"/>
              <a:t>factor</a:t>
            </a:r>
            <a:r>
              <a:rPr lang="en-US" altLang="en-US"/>
              <a:t>: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</a:rPr>
              <a:t>{0,1}</a:t>
            </a:r>
            <a:r>
              <a:rPr lang="en-US" altLang="en-US" baseline="30000">
                <a:solidFill>
                  <a:schemeClr val="accent2"/>
                </a:solidFill>
              </a:rPr>
              <a:t>*</a:t>
            </a:r>
            <a:r>
              <a:rPr lang="en-US" altLang="en-US" baseline="30000">
                <a:solidFill>
                  <a:srgbClr val="FF0000"/>
                </a:solidFill>
              </a:rPr>
              <a:t> </a:t>
            </a:r>
            <a:r>
              <a:rPr lang="el-GR" altLang="en-US">
                <a:ea typeface="Arial" charset="0"/>
                <a:cs typeface="Arial" charset="0"/>
              </a:rPr>
              <a:t>→</a:t>
            </a:r>
            <a:r>
              <a:rPr lang="el-GR" altLang="en-US">
                <a:solidFill>
                  <a:srgbClr val="FF0000"/>
                </a:solidFill>
                <a:ea typeface="Arial" charset="0"/>
                <a:cs typeface="Arial" charset="0"/>
              </a:rPr>
              <a:t> </a:t>
            </a:r>
            <a:r>
              <a:rPr lang="en-US" altLang="en-US">
                <a:solidFill>
                  <a:srgbClr val="FF0000"/>
                </a:solidFill>
              </a:rPr>
              <a:t>{0,1}</a:t>
            </a:r>
            <a:r>
              <a:rPr lang="en-US" altLang="en-US" baseline="30000">
                <a:solidFill>
                  <a:srgbClr val="FF0000"/>
                </a:solidFill>
              </a:rPr>
              <a:t>*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Decision version: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given </a:t>
            </a:r>
            <a:r>
              <a:rPr lang="en-US" altLang="en-US">
                <a:solidFill>
                  <a:schemeClr val="accent2"/>
                </a:solidFill>
              </a:rPr>
              <a:t>2 integers m,k</a:t>
            </a:r>
            <a:r>
              <a:rPr lang="en-US" altLang="en-US"/>
              <a:t>, accept iff m has a prime factor p &lt; k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Can use one to solve the other and vice versa. True in general (homework).</a:t>
            </a:r>
            <a:endParaRPr lang="el-GR" altLang="en-US" baseline="30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FA818-3223-9349-9551-F3A2D160A05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 problem?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en-US" dirty="0">
                    <a:ea typeface="Arial" charset="0"/>
                    <a:cs typeface="Arial" charset="0"/>
                  </a:rPr>
                  <a:t>For most of this course, a problem is a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decision problem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:</a:t>
                </a:r>
              </a:p>
              <a:p>
                <a:pPr algn="ctr" eaLnBrk="1" hangingPunct="1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</a:rPr>
                  <a:t>f:</a:t>
                </a:r>
                <a:r>
                  <a:rPr lang="el-GR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Σ</a:t>
                </a:r>
                <a:r>
                  <a:rPr lang="en-US" altLang="en-US" baseline="30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*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→ {accept, reject}</a:t>
                </a:r>
              </a:p>
              <a:p>
                <a:pPr eaLnBrk="1" hangingPunct="1"/>
                <a:r>
                  <a:rPr lang="en-US" altLang="en-US" dirty="0">
                    <a:ea typeface="Arial" charset="0"/>
                    <a:cs typeface="Arial" charset="0"/>
                  </a:rPr>
                  <a:t>Equivalent notion: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language </a:t>
                </a:r>
                <a:endParaRPr lang="en-US" altLang="en-US" dirty="0">
                  <a:solidFill>
                    <a:srgbClr val="FF0000"/>
                  </a:solidFill>
                  <a:latin typeface="Cambria Math" charset="0"/>
                  <a:ea typeface="Arial" charset="0"/>
                  <a:cs typeface="Arial" charset="0"/>
                </a:endParaRPr>
              </a:p>
              <a:p>
                <a:pPr marL="0" indent="0" algn="ctr" eaLnBrk="1" hangingPunct="1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3600" b="0" i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L</m:t>
                    </m:r>
                    <m:r>
                      <a:rPr lang="en-US" altLang="en-US" sz="3600" b="0" i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⊆</m:t>
                    </m:r>
                    <m:sSup>
                      <m:sSupPr>
                        <m:ctrlPr>
                          <a:rPr lang="en-US" alt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en-US" sz="3600" b="0" i="0" smtClean="0">
                            <a:solidFill>
                              <a:srgbClr val="FF0000"/>
                            </a:solidFill>
                            <a:latin typeface="Cambria Math" charset="0"/>
                            <a:ea typeface="Arial" charset="0"/>
                            <a:cs typeface="Arial" charset="0"/>
                          </a:rPr>
                          <m:t>Σ</m:t>
                        </m:r>
                      </m:e>
                      <m:sup>
                        <m:r>
                          <a:rPr lang="en-US" altLang="en-US" sz="3600" b="0" i="0" smtClean="0">
                            <a:solidFill>
                              <a:srgbClr val="FF0000"/>
                            </a:solidFill>
                            <a:latin typeface="Cambria Math" charset="0"/>
                            <a:ea typeface="Arial" charset="0"/>
                            <a:cs typeface="Arial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en-US" sz="3600" baseline="30000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 </a:t>
                </a:r>
              </a:p>
              <a:p>
                <a:pPr lvl="1" algn="ctr" eaLnBrk="1" hangingPunct="1">
                  <a:buFontTx/>
                  <a:buNone/>
                </a:pPr>
                <a:r>
                  <a:rPr lang="en-US" altLang="en-US" dirty="0">
                    <a:ea typeface="Arial" charset="0"/>
                    <a:cs typeface="Arial" charset="0"/>
                  </a:rPr>
                  <a:t>the </a:t>
                </a:r>
                <a:r>
                  <a:rPr lang="en-US" altLang="en-US" dirty="0">
                    <a:solidFill>
                      <a:schemeClr val="accent2"/>
                    </a:solidFill>
                    <a:ea typeface="Arial" charset="0"/>
                    <a:cs typeface="Arial" charset="0"/>
                  </a:rPr>
                  <a:t>set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of strings that map to “accept”</a:t>
                </a:r>
              </a:p>
              <a:p>
                <a:pPr eaLnBrk="1" hangingPunct="1"/>
                <a:r>
                  <a:rPr lang="en-US" altLang="en-US" dirty="0">
                    <a:ea typeface="Arial" charset="0"/>
                    <a:cs typeface="Arial" charset="0"/>
                  </a:rPr>
                  <a:t>Example: </a:t>
                </a:r>
                <a:r>
                  <a:rPr lang="en-US" altLang="en-US" dirty="0"/>
                  <a:t>L = set of pairs (</a:t>
                </a:r>
                <a:r>
                  <a:rPr lang="en-US" altLang="en-US" dirty="0" err="1">
                    <a:solidFill>
                      <a:schemeClr val="accent2"/>
                    </a:solidFill>
                  </a:rPr>
                  <a:t>m,k</a:t>
                </a:r>
                <a:r>
                  <a:rPr lang="en-US" altLang="en-US" dirty="0"/>
                  <a:t>) for which m has a prime factor p &lt; k</a:t>
                </a:r>
              </a:p>
            </p:txBody>
          </p:sp>
        </mc:Choice>
        <mc:Fallback xmlns="">
          <p:sp>
            <p:nvSpPr>
              <p:cNvPr id="18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1752" r="-3185" b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97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FAF2C4-D719-6540-A4BE-2C465EAF46A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computation?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3154363"/>
          </a:xfrm>
        </p:spPr>
        <p:txBody>
          <a:bodyPr/>
          <a:lstStyle/>
          <a:p>
            <a:pPr eaLnBrk="1" hangingPunct="1"/>
            <a:r>
              <a:rPr lang="en-US" altLang="en-US"/>
              <a:t>the set of strings that lead to “accept” is the </a:t>
            </a:r>
            <a:r>
              <a:rPr lang="en-US" altLang="en-US">
                <a:solidFill>
                  <a:schemeClr val="accent2"/>
                </a:solidFill>
              </a:rPr>
              <a:t>language </a:t>
            </a:r>
            <a:r>
              <a:rPr lang="en-US" altLang="en-US">
                <a:solidFill>
                  <a:srgbClr val="FF0000"/>
                </a:solidFill>
              </a:rPr>
              <a:t>recognized</a:t>
            </a:r>
            <a:r>
              <a:rPr lang="en-US" altLang="en-US">
                <a:solidFill>
                  <a:schemeClr val="accent2"/>
                </a:solidFill>
              </a:rPr>
              <a:t> by this machine</a:t>
            </a:r>
          </a:p>
          <a:p>
            <a:pPr eaLnBrk="1" hangingPunct="1"/>
            <a:endParaRPr lang="en-US" altLang="en-US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/>
              <a:t>if every other string leads to “reject”, then this language is </a:t>
            </a:r>
            <a:r>
              <a:rPr lang="en-US" altLang="en-US">
                <a:solidFill>
                  <a:srgbClr val="FF0000"/>
                </a:solidFill>
              </a:rPr>
              <a:t>decided</a:t>
            </a:r>
            <a:r>
              <a:rPr lang="en-US" altLang="en-US"/>
              <a:t> by the machine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581400" y="1905000"/>
            <a:ext cx="16764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machine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752600" y="1905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</a:t>
            </a:r>
          </a:p>
        </p:txBody>
      </p:sp>
      <p:cxnSp>
        <p:nvCxnSpPr>
          <p:cNvPr id="19462" name="AutoShape 6"/>
          <p:cNvCxnSpPr>
            <a:cxnSpLocks noChangeShapeType="1"/>
            <a:stCxn id="19461" idx="3"/>
            <a:endCxn id="19460" idx="1"/>
          </p:cNvCxnSpPr>
          <p:nvPr/>
        </p:nvCxnSpPr>
        <p:spPr bwMode="auto">
          <a:xfrm>
            <a:off x="2667000" y="2133600"/>
            <a:ext cx="9144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3" name="AutoShape 7"/>
          <p:cNvSpPr>
            <a:spLocks/>
          </p:cNvSpPr>
          <p:nvPr/>
        </p:nvSpPr>
        <p:spPr bwMode="auto">
          <a:xfrm>
            <a:off x="6096000" y="1524000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400800" y="1524000"/>
            <a:ext cx="22098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 accept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reject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loop forever</a:t>
            </a:r>
          </a:p>
        </p:txBody>
      </p:sp>
      <p:cxnSp>
        <p:nvCxnSpPr>
          <p:cNvPr id="19465" name="AutoShape 9"/>
          <p:cNvCxnSpPr>
            <a:cxnSpLocks noChangeShapeType="1"/>
            <a:stCxn id="19460" idx="3"/>
            <a:endCxn id="19463" idx="1"/>
          </p:cNvCxnSpPr>
          <p:nvPr/>
        </p:nvCxnSpPr>
        <p:spPr bwMode="auto">
          <a:xfrm flipV="1">
            <a:off x="5257800" y="2133600"/>
            <a:ext cx="8382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8035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/>
      <p:bldP spid="19463" grpId="0" animBg="1"/>
      <p:bldP spid="194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8BBC4E-3AFA-0742-9CC6-68D372284A3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Terminology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/>
                  <a:t>finite 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alphabet</a:t>
                </a:r>
                <a:r>
                  <a:rPr lang="en-US" altLang="en-US" dirty="0"/>
                  <a:t> </a:t>
                </a:r>
                <a:r>
                  <a:rPr lang="el-GR" altLang="en-US" dirty="0">
                    <a:ea typeface="Arial" charset="0"/>
                    <a:cs typeface="Arial" charset="0"/>
                  </a:rPr>
                  <a:t>Σ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: a set of symbols 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language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dirty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L</m:t>
                    </m:r>
                    <m:r>
                      <a:rPr lang="en-US" altLang="en-US" b="0" i="0" dirty="0" smtClean="0">
                        <a:solidFill>
                          <a:srgbClr val="FF0000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⊆</m:t>
                    </m:r>
                    <m:sSup>
                      <m:sSupPr>
                        <m:ctrlPr>
                          <a:rPr lang="en-US" alt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en-US" b="0" i="0" dirty="0" smtClean="0">
                            <a:solidFill>
                              <a:srgbClr val="FF0000"/>
                            </a:solidFill>
                            <a:latin typeface="Cambria Math" charset="0"/>
                            <a:ea typeface="Arial" charset="0"/>
                            <a:cs typeface="Arial" charset="0"/>
                          </a:rPr>
                          <m:t>Σ</m:t>
                        </m:r>
                      </m:e>
                      <m:sup>
                        <m:r>
                          <a:rPr lang="en-US" altLang="en-US" b="0" i="0" dirty="0" smtClean="0">
                            <a:solidFill>
                              <a:srgbClr val="FF0000"/>
                            </a:solidFill>
                            <a:latin typeface="Cambria Math" charset="0"/>
                            <a:ea typeface="Arial" charset="0"/>
                            <a:cs typeface="Arial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en-US" dirty="0">
                    <a:ea typeface="Arial" charset="0"/>
                    <a:cs typeface="Arial" charset="0"/>
                  </a:rPr>
                  <a:t>: subset of strings over </a:t>
                </a:r>
                <a:r>
                  <a:rPr lang="el-GR" altLang="en-US" dirty="0">
                    <a:ea typeface="Arial" charset="0"/>
                    <a:cs typeface="Arial" charset="0"/>
                  </a:rPr>
                  <a:t>Σ</a:t>
                </a:r>
                <a:endParaRPr lang="en-US" altLang="en-US" dirty="0">
                  <a:ea typeface="Arial" charset="0"/>
                  <a:cs typeface="Arial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a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machine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takes an input string and either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accepts, rejects, or 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loops forever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a machine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recognizes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the set of strings that lead to accept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>
                    <a:ea typeface="Arial" charset="0"/>
                    <a:cs typeface="Arial" charset="0"/>
                  </a:rPr>
                  <a:t>a machine </a:t>
                </a:r>
                <a:r>
                  <a:rPr lang="en-US" altLang="en-US" dirty="0">
                    <a:solidFill>
                      <a:srgbClr val="FF0000"/>
                    </a:solidFill>
                    <a:ea typeface="Arial" charset="0"/>
                    <a:cs typeface="Arial" charset="0"/>
                  </a:rPr>
                  <a:t>decides</a:t>
                </a:r>
                <a:r>
                  <a:rPr lang="en-US" altLang="en-US" dirty="0">
                    <a:ea typeface="Arial" charset="0"/>
                    <a:cs typeface="Arial" charset="0"/>
                  </a:rPr>
                  <a:t> a language L if it accepts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𝑥</m:t>
                    </m:r>
                    <m:r>
                      <a:rPr lang="en-US" altLang="en-US" b="0" i="1" dirty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∈</m:t>
                    </m:r>
                    <m:r>
                      <a:rPr lang="en-US" altLang="en-US" b="0" i="1" dirty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𝐿</m:t>
                    </m:r>
                    <m:r>
                      <a:rPr lang="en-US" altLang="en-US" b="0" i="1" dirty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</a:rPr>
                      <m:t> </m:t>
                    </m:r>
                  </m:oMath>
                </a14:m>
                <a:r>
                  <a:rPr lang="en-US" altLang="en-US" dirty="0">
                    <a:ea typeface="Arial" charset="0"/>
                    <a:cs typeface="Arial" charset="0"/>
                    <a:sym typeface="Symbol" charset="2"/>
                  </a:rPr>
                  <a:t>and rejects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𝑥</m:t>
                    </m:r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∉</m:t>
                    </m:r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𝐿</m:t>
                    </m:r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 </m:t>
                    </m:r>
                  </m:oMath>
                </a14:m>
                <a:endParaRPr lang="en-US" altLang="en-US" b="0" dirty="0">
                  <a:ea typeface="Arial" charset="0"/>
                  <a:cs typeface="Arial" charset="0"/>
                  <a:sym typeface="Symbol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dirty="0"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5018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b="-3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116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C69280-8629-4C46-AC7A-BD2E4AA1977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computation?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We want the </a:t>
            </a:r>
            <a:r>
              <a:rPr lang="en-US" altLang="en-US" sz="2800" dirty="0">
                <a:solidFill>
                  <a:srgbClr val="FF0000"/>
                </a:solidFill>
              </a:rPr>
              <a:t>simplest</a:t>
            </a:r>
            <a:r>
              <a:rPr lang="en-US" altLang="en-US" sz="2800" dirty="0"/>
              <a:t> mathematical formalization of computation possible.</a:t>
            </a:r>
          </a:p>
          <a:p>
            <a:pPr eaLnBrk="1" hangingPunct="1"/>
            <a:r>
              <a:rPr lang="en-US" altLang="en-US" sz="2800" dirty="0"/>
              <a:t>Strategy:</a:t>
            </a:r>
          </a:p>
          <a:p>
            <a:pPr lvl="1" eaLnBrk="1" hangingPunct="1"/>
            <a:r>
              <a:rPr lang="en-US" altLang="en-US" sz="2400" dirty="0"/>
              <a:t>endow box with a feature of computation</a:t>
            </a:r>
          </a:p>
          <a:p>
            <a:pPr lvl="1" eaLnBrk="1" hangingPunct="1"/>
            <a:r>
              <a:rPr lang="en-US" altLang="en-US" sz="2400" dirty="0"/>
              <a:t>try to </a:t>
            </a:r>
            <a:r>
              <a:rPr lang="en-US" altLang="en-US" sz="2400" dirty="0">
                <a:solidFill>
                  <a:srgbClr val="FF0000"/>
                </a:solidFill>
              </a:rPr>
              <a:t>characterize</a:t>
            </a:r>
            <a:r>
              <a:rPr lang="en-US" altLang="en-US" sz="2400" dirty="0"/>
              <a:t> the languages decided</a:t>
            </a:r>
          </a:p>
          <a:p>
            <a:pPr lvl="1" eaLnBrk="1" hangingPunct="1"/>
            <a:r>
              <a:rPr lang="en-US" altLang="en-US" sz="2400" dirty="0"/>
              <a:t>identify language we “know” real computers can decide that machine cannot</a:t>
            </a:r>
          </a:p>
          <a:p>
            <a:pPr lvl="1" eaLnBrk="1" hangingPunct="1"/>
            <a:r>
              <a:rPr lang="en-US" altLang="en-US" sz="2400" dirty="0"/>
              <a:t>add new feature to overcome limits 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3200400" y="1676400"/>
            <a:ext cx="16764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machine</a:t>
            </a: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1371600" y="1676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</a:t>
            </a:r>
          </a:p>
        </p:txBody>
      </p:sp>
      <p:cxnSp>
        <p:nvCxnSpPr>
          <p:cNvPr id="52232" name="AutoShape 6"/>
          <p:cNvCxnSpPr>
            <a:cxnSpLocks noChangeShapeType="1"/>
            <a:stCxn id="52231" idx="3"/>
            <a:endCxn id="52230" idx="1"/>
          </p:cNvCxnSpPr>
          <p:nvPr/>
        </p:nvCxnSpPr>
        <p:spPr bwMode="auto">
          <a:xfrm>
            <a:off x="2286000" y="1905000"/>
            <a:ext cx="9144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33" name="AutoShape 7"/>
          <p:cNvSpPr>
            <a:spLocks/>
          </p:cNvSpPr>
          <p:nvPr/>
        </p:nvSpPr>
        <p:spPr bwMode="auto">
          <a:xfrm>
            <a:off x="5715000" y="1295400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6019800" y="1295400"/>
            <a:ext cx="22098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 accept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reject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/>
              <a:t> loop forever</a:t>
            </a:r>
          </a:p>
        </p:txBody>
      </p:sp>
      <p:cxnSp>
        <p:nvCxnSpPr>
          <p:cNvPr id="52235" name="AutoShape 9"/>
          <p:cNvCxnSpPr>
            <a:cxnSpLocks noChangeShapeType="1"/>
            <a:stCxn id="52230" idx="3"/>
            <a:endCxn id="52233" idx="1"/>
          </p:cNvCxnSpPr>
          <p:nvPr/>
        </p:nvCxnSpPr>
        <p:spPr bwMode="auto">
          <a:xfrm flipV="1">
            <a:off x="4876800" y="1905000"/>
            <a:ext cx="8382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4233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14D81D-D861-9645-BB63-677275A439D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dirty="0"/>
              <a:t>administrative stuff</a:t>
            </a:r>
          </a:p>
          <a:p>
            <a:pPr marL="609600" indent="-609600" eaLnBrk="1" hangingPunct="1"/>
            <a:endParaRPr lang="en-US" altLang="en-US" dirty="0"/>
          </a:p>
          <a:p>
            <a:pPr marL="609600" indent="-609600" eaLnBrk="1" hangingPunct="1"/>
            <a:r>
              <a:rPr lang="en-US" altLang="en-US" dirty="0"/>
              <a:t>motivation and overview of the course</a:t>
            </a:r>
          </a:p>
          <a:p>
            <a:pPr marL="609600" indent="-609600" eaLnBrk="1" hangingPunct="1"/>
            <a:r>
              <a:rPr lang="en-US" altLang="en-US" dirty="0"/>
              <a:t>problems and languages</a:t>
            </a:r>
          </a:p>
          <a:p>
            <a:pPr marL="609600" indent="-609600" eaLnBrk="1" hangingPunct="1"/>
            <a:r>
              <a:rPr lang="en-US" altLang="en-US" dirty="0"/>
              <a:t>Finite Automata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DFD3FC-D8A1-874E-A21D-D509D98398E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Finite Automata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model of computation</a:t>
            </a:r>
          </a:p>
          <a:p>
            <a:pPr eaLnBrk="1" hangingPunct="1"/>
            <a:r>
              <a:rPr lang="en-US" altLang="en-US"/>
              <a:t>reads input from left to right, one symbol at a time</a:t>
            </a:r>
          </a:p>
          <a:p>
            <a:pPr eaLnBrk="1" hangingPunct="1"/>
            <a:r>
              <a:rPr lang="en-US" altLang="en-US"/>
              <a:t>maintains </a:t>
            </a:r>
            <a:r>
              <a:rPr lang="en-US" altLang="en-US">
                <a:solidFill>
                  <a:srgbClr val="FF0000"/>
                </a:solidFill>
              </a:rPr>
              <a:t>state</a:t>
            </a:r>
            <a:r>
              <a:rPr lang="en-US" altLang="en-US"/>
              <a:t>: information about what seen so far (“memory”)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finite</a:t>
            </a:r>
            <a:r>
              <a:rPr lang="en-US" altLang="en-US"/>
              <a:t> automaton has </a:t>
            </a:r>
            <a:r>
              <a:rPr lang="en-US" altLang="en-US">
                <a:solidFill>
                  <a:schemeClr val="accent2"/>
                </a:solidFill>
              </a:rPr>
              <a:t>finite</a:t>
            </a:r>
            <a:r>
              <a:rPr lang="en-US" altLang="en-US"/>
              <a:t> # of states: cannot remember more things for longer inputs</a:t>
            </a:r>
          </a:p>
          <a:p>
            <a:pPr eaLnBrk="1" hangingPunct="1"/>
            <a:r>
              <a:rPr lang="en-US" altLang="en-US"/>
              <a:t>2 ways to describe: </a:t>
            </a:r>
            <a:r>
              <a:rPr lang="en-US" altLang="en-US" sz="2800"/>
              <a:t>by diagram, or formally</a:t>
            </a:r>
          </a:p>
        </p:txBody>
      </p:sp>
    </p:spTree>
    <p:extLst>
      <p:ext uri="{BB962C8B-B14F-4D97-AF65-F5344CB8AC3E}">
        <p14:creationId xmlns:p14="http://schemas.microsoft.com/office/powerpoint/2010/main" val="166339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C1CA15-2B59-8F4D-ACD2-3CF37CE19B8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 diagrams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 eaLnBrk="1" hangingPunct="1"/>
            <a:r>
              <a:rPr lang="en-US" altLang="en-US"/>
              <a:t>read input one symbol at a time; follow arrows; accept if end in accept state</a:t>
            </a:r>
          </a:p>
        </p:txBody>
      </p:sp>
      <p:sp>
        <p:nvSpPr>
          <p:cNvPr id="56326" name="Oval 5"/>
          <p:cNvSpPr>
            <a:spLocks noChangeArrowheads="1"/>
          </p:cNvSpPr>
          <p:nvPr/>
        </p:nvSpPr>
        <p:spPr bwMode="auto">
          <a:xfrm>
            <a:off x="3124200" y="1828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7" name="Oval 13"/>
          <p:cNvSpPr>
            <a:spLocks noChangeArrowheads="1"/>
          </p:cNvSpPr>
          <p:nvPr/>
        </p:nvSpPr>
        <p:spPr bwMode="auto">
          <a:xfrm>
            <a:off x="5181600" y="18288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8" name="Oval 15"/>
          <p:cNvSpPr>
            <a:spLocks noChangeArrowheads="1"/>
          </p:cNvSpPr>
          <p:nvPr/>
        </p:nvSpPr>
        <p:spPr bwMode="auto">
          <a:xfrm>
            <a:off x="3124200" y="3581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56329" name="AutoShape 17"/>
          <p:cNvCxnSpPr>
            <a:cxnSpLocks noChangeShapeType="1"/>
            <a:stCxn id="56326" idx="6"/>
            <a:endCxn id="56327" idx="2"/>
          </p:cNvCxnSpPr>
          <p:nvPr/>
        </p:nvCxnSpPr>
        <p:spPr bwMode="auto">
          <a:xfrm>
            <a:off x="3810000" y="2171700"/>
            <a:ext cx="134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0" name="AutoShape 19"/>
          <p:cNvCxnSpPr>
            <a:cxnSpLocks noChangeShapeType="1"/>
            <a:stCxn id="56326" idx="4"/>
            <a:endCxn id="56328" idx="0"/>
          </p:cNvCxnSpPr>
          <p:nvPr/>
        </p:nvCxnSpPr>
        <p:spPr bwMode="auto">
          <a:xfrm rot="5400000">
            <a:off x="2933700" y="3048000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1" name="AutoShape 21"/>
          <p:cNvCxnSpPr>
            <a:cxnSpLocks noChangeShapeType="1"/>
            <a:stCxn id="56327" idx="7"/>
            <a:endCxn id="56327" idx="6"/>
          </p:cNvCxnSpPr>
          <p:nvPr/>
        </p:nvCxnSpPr>
        <p:spPr bwMode="auto">
          <a:xfrm rot="5400000" flipV="1">
            <a:off x="5695951" y="1971675"/>
            <a:ext cx="271462" cy="128587"/>
          </a:xfrm>
          <a:prstGeom prst="curvedConnector4">
            <a:avLst>
              <a:gd name="adj1" fmla="val -110528"/>
              <a:gd name="adj2" fmla="val 255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2" name="AutoShape 22"/>
          <p:cNvCxnSpPr>
            <a:cxnSpLocks noChangeShapeType="1"/>
            <a:stCxn id="56328" idx="5"/>
            <a:endCxn id="56328" idx="3"/>
          </p:cNvCxnSpPr>
          <p:nvPr/>
        </p:nvCxnSpPr>
        <p:spPr bwMode="auto">
          <a:xfrm rot="5400000">
            <a:off x="3466307" y="3925094"/>
            <a:ext cx="1587" cy="485775"/>
          </a:xfrm>
          <a:prstGeom prst="curvedConnector3">
            <a:avLst>
              <a:gd name="adj1" fmla="val 3640001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3" name="AutoShape 23"/>
          <p:cNvCxnSpPr>
            <a:cxnSpLocks noChangeShapeType="1"/>
            <a:endCxn id="56326" idx="2"/>
          </p:cNvCxnSpPr>
          <p:nvPr/>
        </p:nvCxnSpPr>
        <p:spPr bwMode="auto">
          <a:xfrm>
            <a:off x="2514600" y="2133600"/>
            <a:ext cx="609600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990600" y="27432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states</a:t>
            </a:r>
          </a:p>
        </p:txBody>
      </p:sp>
      <p:cxnSp>
        <p:nvCxnSpPr>
          <p:cNvPr id="24605" name="AutoShape 29"/>
          <p:cNvCxnSpPr>
            <a:cxnSpLocks noChangeShapeType="1"/>
            <a:stCxn id="24602" idx="3"/>
            <a:endCxn id="56326" idx="3"/>
          </p:cNvCxnSpPr>
          <p:nvPr/>
        </p:nvCxnSpPr>
        <p:spPr bwMode="auto">
          <a:xfrm flipV="1">
            <a:off x="2133600" y="2414588"/>
            <a:ext cx="1090613" cy="557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06" name="AutoShape 30"/>
          <p:cNvCxnSpPr>
            <a:cxnSpLocks noChangeShapeType="1"/>
            <a:stCxn id="24602" idx="3"/>
            <a:endCxn id="56328" idx="1"/>
          </p:cNvCxnSpPr>
          <p:nvPr/>
        </p:nvCxnSpPr>
        <p:spPr bwMode="auto">
          <a:xfrm>
            <a:off x="2133600" y="2971800"/>
            <a:ext cx="1090613" cy="709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07" name="AutoShape 31"/>
          <p:cNvCxnSpPr>
            <a:cxnSpLocks noChangeShapeType="1"/>
            <a:stCxn id="24602" idx="3"/>
            <a:endCxn id="56327" idx="3"/>
          </p:cNvCxnSpPr>
          <p:nvPr/>
        </p:nvCxnSpPr>
        <p:spPr bwMode="auto">
          <a:xfrm flipV="1">
            <a:off x="2133600" y="2443163"/>
            <a:ext cx="3148013" cy="528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04800" y="12954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(single) start state</a:t>
            </a:r>
          </a:p>
        </p:txBody>
      </p:sp>
      <p:cxnSp>
        <p:nvCxnSpPr>
          <p:cNvPr id="24609" name="AutoShape 33"/>
          <p:cNvCxnSpPr>
            <a:cxnSpLocks noChangeShapeType="1"/>
            <a:stCxn id="24608" idx="3"/>
            <a:endCxn id="56326" idx="0"/>
          </p:cNvCxnSpPr>
          <p:nvPr/>
        </p:nvCxnSpPr>
        <p:spPr bwMode="auto">
          <a:xfrm>
            <a:off x="2971800" y="1524000"/>
            <a:ext cx="4953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5334000" y="31242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(several) accept states</a:t>
            </a:r>
          </a:p>
        </p:txBody>
      </p:sp>
      <p:cxnSp>
        <p:nvCxnSpPr>
          <p:cNvPr id="24611" name="AutoShape 35"/>
          <p:cNvCxnSpPr>
            <a:cxnSpLocks noChangeShapeType="1"/>
            <a:stCxn id="24610" idx="0"/>
            <a:endCxn id="56327" idx="5"/>
          </p:cNvCxnSpPr>
          <p:nvPr/>
        </p:nvCxnSpPr>
        <p:spPr bwMode="auto">
          <a:xfrm flipH="1" flipV="1">
            <a:off x="5767388" y="2443163"/>
            <a:ext cx="1204912" cy="681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42" name="Text Box 36"/>
          <p:cNvSpPr txBox="1">
            <a:spLocks noChangeArrowheads="1"/>
          </p:cNvSpPr>
          <p:nvPr/>
        </p:nvSpPr>
        <p:spPr bwMode="auto">
          <a:xfrm>
            <a:off x="4267200" y="1766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6343" name="Text Box 37"/>
          <p:cNvSpPr txBox="1">
            <a:spLocks noChangeArrowheads="1"/>
          </p:cNvSpPr>
          <p:nvPr/>
        </p:nvSpPr>
        <p:spPr bwMode="auto">
          <a:xfrm>
            <a:off x="7162800" y="1387475"/>
            <a:ext cx="144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alphabet </a:t>
            </a:r>
            <a:r>
              <a:rPr lang="el-GR" altLang="en-US" sz="2400">
                <a:ea typeface="Arial" charset="0"/>
                <a:cs typeface="Arial" charset="0"/>
              </a:rPr>
              <a:t>Σ</a:t>
            </a:r>
            <a:r>
              <a:rPr lang="en-US" altLang="en-US" sz="2400">
                <a:ea typeface="Arial" charset="0"/>
                <a:cs typeface="Arial" charset="0"/>
              </a:rPr>
              <a:t> = {0,1}</a:t>
            </a:r>
            <a:endParaRPr lang="el-GR" altLang="en-US" sz="2400">
              <a:ea typeface="Arial" charset="0"/>
              <a:cs typeface="Arial" charset="0"/>
            </a:endParaRPr>
          </a:p>
        </p:txBody>
      </p:sp>
      <p:sp>
        <p:nvSpPr>
          <p:cNvPr id="56344" name="Text Box 38"/>
          <p:cNvSpPr txBox="1">
            <a:spLocks noChangeArrowheads="1"/>
          </p:cNvSpPr>
          <p:nvPr/>
        </p:nvSpPr>
        <p:spPr bwMode="auto">
          <a:xfrm>
            <a:off x="3124200" y="2909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6345" name="Text Box 39"/>
          <p:cNvSpPr txBox="1">
            <a:spLocks noChangeArrowheads="1"/>
          </p:cNvSpPr>
          <p:nvPr/>
        </p:nvSpPr>
        <p:spPr bwMode="auto">
          <a:xfrm>
            <a:off x="6019800" y="15240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0,1</a:t>
            </a:r>
          </a:p>
        </p:txBody>
      </p:sp>
      <p:sp>
        <p:nvSpPr>
          <p:cNvPr id="56346" name="Text Box 40"/>
          <p:cNvSpPr txBox="1">
            <a:spLocks noChangeArrowheads="1"/>
          </p:cNvSpPr>
          <p:nvPr/>
        </p:nvSpPr>
        <p:spPr bwMode="auto">
          <a:xfrm>
            <a:off x="3657600" y="4281488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0,1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4572000" y="38862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transition for each symbol</a:t>
            </a:r>
          </a:p>
        </p:txBody>
      </p:sp>
      <p:cxnSp>
        <p:nvCxnSpPr>
          <p:cNvPr id="24618" name="AutoShape 42"/>
          <p:cNvCxnSpPr>
            <a:cxnSpLocks noChangeShapeType="1"/>
            <a:stCxn id="24617" idx="1"/>
            <a:endCxn id="56344" idx="3"/>
          </p:cNvCxnSpPr>
          <p:nvPr/>
        </p:nvCxnSpPr>
        <p:spPr bwMode="auto">
          <a:xfrm flipH="1" flipV="1">
            <a:off x="3505200" y="3094038"/>
            <a:ext cx="10668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19" name="AutoShape 43"/>
          <p:cNvCxnSpPr>
            <a:cxnSpLocks noChangeShapeType="1"/>
            <a:stCxn id="24617" idx="1"/>
            <a:endCxn id="56342" idx="2"/>
          </p:cNvCxnSpPr>
          <p:nvPr/>
        </p:nvCxnSpPr>
        <p:spPr bwMode="auto">
          <a:xfrm flipH="1" flipV="1">
            <a:off x="4457700" y="2133600"/>
            <a:ext cx="114300" cy="198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823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602" grpId="0"/>
      <p:bldP spid="24602" grpId="1"/>
      <p:bldP spid="24608" grpId="0"/>
      <p:bldP spid="24608" grpId="1"/>
      <p:bldP spid="24610" grpId="0"/>
      <p:bldP spid="24610" grpId="1"/>
      <p:bldP spid="24617" grpId="0"/>
      <p:bldP spid="2461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AF2737-CB93-0849-9427-C69B954A61E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 operation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/>
              <a:t>Example of FA operation: 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1371600" y="2971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5" name="Oval 5"/>
          <p:cNvSpPr>
            <a:spLocks noChangeArrowheads="1"/>
          </p:cNvSpPr>
          <p:nvPr/>
        </p:nvSpPr>
        <p:spPr bwMode="auto">
          <a:xfrm>
            <a:off x="3429000" y="29718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1371600" y="4724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58377" name="AutoShape 7"/>
          <p:cNvCxnSpPr>
            <a:cxnSpLocks noChangeShapeType="1"/>
            <a:stCxn id="25604" idx="6"/>
            <a:endCxn id="58375" idx="2"/>
          </p:cNvCxnSpPr>
          <p:nvPr/>
        </p:nvCxnSpPr>
        <p:spPr bwMode="auto">
          <a:xfrm>
            <a:off x="2057400" y="3314700"/>
            <a:ext cx="134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8" name="AutoShape 8"/>
          <p:cNvCxnSpPr>
            <a:cxnSpLocks noChangeShapeType="1"/>
            <a:stCxn id="25604" idx="4"/>
            <a:endCxn id="25606" idx="0"/>
          </p:cNvCxnSpPr>
          <p:nvPr/>
        </p:nvCxnSpPr>
        <p:spPr bwMode="auto">
          <a:xfrm rot="5400000">
            <a:off x="1181100" y="4191000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9" name="AutoShape 9"/>
          <p:cNvCxnSpPr>
            <a:cxnSpLocks noChangeShapeType="1"/>
            <a:stCxn id="58375" idx="7"/>
            <a:endCxn id="58375" idx="6"/>
          </p:cNvCxnSpPr>
          <p:nvPr/>
        </p:nvCxnSpPr>
        <p:spPr bwMode="auto">
          <a:xfrm rot="5400000" flipV="1">
            <a:off x="3943351" y="3114675"/>
            <a:ext cx="271462" cy="128587"/>
          </a:xfrm>
          <a:prstGeom prst="curvedConnector4">
            <a:avLst>
              <a:gd name="adj1" fmla="val -110528"/>
              <a:gd name="adj2" fmla="val 255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0" name="AutoShape 10"/>
          <p:cNvCxnSpPr>
            <a:cxnSpLocks noChangeShapeType="1"/>
            <a:stCxn id="25606" idx="5"/>
            <a:endCxn id="25606" idx="3"/>
          </p:cNvCxnSpPr>
          <p:nvPr/>
        </p:nvCxnSpPr>
        <p:spPr bwMode="auto">
          <a:xfrm rot="5400000">
            <a:off x="1713707" y="5068094"/>
            <a:ext cx="1587" cy="485775"/>
          </a:xfrm>
          <a:prstGeom prst="curvedConnector3">
            <a:avLst>
              <a:gd name="adj1" fmla="val 3640001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AutoShape 11"/>
          <p:cNvCxnSpPr>
            <a:cxnSpLocks noChangeShapeType="1"/>
            <a:endCxn id="25604" idx="2"/>
          </p:cNvCxnSpPr>
          <p:nvPr/>
        </p:nvCxnSpPr>
        <p:spPr bwMode="auto">
          <a:xfrm>
            <a:off x="762000" y="3276600"/>
            <a:ext cx="609600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82" name="Text Box 18"/>
          <p:cNvSpPr txBox="1">
            <a:spLocks noChangeArrowheads="1"/>
          </p:cNvSpPr>
          <p:nvPr/>
        </p:nvSpPr>
        <p:spPr bwMode="auto">
          <a:xfrm>
            <a:off x="2514600" y="2909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58383" name="Text Box 20"/>
          <p:cNvSpPr txBox="1">
            <a:spLocks noChangeArrowheads="1"/>
          </p:cNvSpPr>
          <p:nvPr/>
        </p:nvSpPr>
        <p:spPr bwMode="auto">
          <a:xfrm>
            <a:off x="1371600" y="4052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58384" name="Text Box 21"/>
          <p:cNvSpPr txBox="1">
            <a:spLocks noChangeArrowheads="1"/>
          </p:cNvSpPr>
          <p:nvPr/>
        </p:nvSpPr>
        <p:spPr bwMode="auto">
          <a:xfrm>
            <a:off x="4267200" y="26670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0,1</a:t>
            </a:r>
          </a:p>
        </p:txBody>
      </p:sp>
      <p:sp>
        <p:nvSpPr>
          <p:cNvPr id="58385" name="Text Box 22"/>
          <p:cNvSpPr txBox="1">
            <a:spLocks noChangeArrowheads="1"/>
          </p:cNvSpPr>
          <p:nvPr/>
        </p:nvSpPr>
        <p:spPr bwMode="auto">
          <a:xfrm>
            <a:off x="1905000" y="5424488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0,1</a:t>
            </a:r>
          </a:p>
        </p:txBody>
      </p:sp>
      <p:sp>
        <p:nvSpPr>
          <p:cNvPr id="58386" name="Text Box 27"/>
          <p:cNvSpPr txBox="1">
            <a:spLocks noChangeArrowheads="1"/>
          </p:cNvSpPr>
          <p:nvPr/>
        </p:nvSpPr>
        <p:spPr bwMode="auto">
          <a:xfrm>
            <a:off x="5410200" y="2514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input: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2514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6781800" y="2514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7086600" y="2514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7391400" y="2514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5715000" y="3276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not accepted</a:t>
            </a:r>
          </a:p>
        </p:txBody>
      </p:sp>
    </p:spTree>
    <p:extLst>
      <p:ext uri="{BB962C8B-B14F-4D97-AF65-F5344CB8AC3E}">
        <p14:creationId xmlns:p14="http://schemas.microsoft.com/office/powerpoint/2010/main" val="199279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indefinite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5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indefinite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indefinite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25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5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5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5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5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25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25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C5BD74-9FA5-9D48-874A-2C8BF193C51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 operation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/>
              <a:t>Example of FA operation: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1371600" y="2971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3429000" y="29718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4" name="Oval 6"/>
          <p:cNvSpPr>
            <a:spLocks noChangeArrowheads="1"/>
          </p:cNvSpPr>
          <p:nvPr/>
        </p:nvSpPr>
        <p:spPr bwMode="auto">
          <a:xfrm>
            <a:off x="1371600" y="4724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27655" name="AutoShape 7"/>
          <p:cNvCxnSpPr>
            <a:cxnSpLocks noChangeShapeType="1"/>
            <a:stCxn id="27652" idx="6"/>
            <a:endCxn id="27653" idx="2"/>
          </p:cNvCxnSpPr>
          <p:nvPr/>
        </p:nvCxnSpPr>
        <p:spPr bwMode="auto">
          <a:xfrm>
            <a:off x="2057400" y="3314700"/>
            <a:ext cx="134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26" name="AutoShape 8"/>
          <p:cNvCxnSpPr>
            <a:cxnSpLocks noChangeShapeType="1"/>
            <a:stCxn id="27652" idx="4"/>
            <a:endCxn id="60424" idx="0"/>
          </p:cNvCxnSpPr>
          <p:nvPr/>
        </p:nvCxnSpPr>
        <p:spPr bwMode="auto">
          <a:xfrm rot="5400000">
            <a:off x="1181100" y="4191000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7" name="AutoShape 9"/>
          <p:cNvCxnSpPr>
            <a:cxnSpLocks noChangeShapeType="1"/>
            <a:stCxn id="27653" idx="7"/>
            <a:endCxn id="27653" idx="6"/>
          </p:cNvCxnSpPr>
          <p:nvPr/>
        </p:nvCxnSpPr>
        <p:spPr bwMode="auto">
          <a:xfrm rot="5400000" flipV="1">
            <a:off x="3943351" y="3114675"/>
            <a:ext cx="271462" cy="128587"/>
          </a:xfrm>
          <a:prstGeom prst="curvedConnector4">
            <a:avLst>
              <a:gd name="adj1" fmla="val -110528"/>
              <a:gd name="adj2" fmla="val 255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28" name="AutoShape 10"/>
          <p:cNvCxnSpPr>
            <a:cxnSpLocks noChangeShapeType="1"/>
            <a:stCxn id="60424" idx="5"/>
            <a:endCxn id="60424" idx="3"/>
          </p:cNvCxnSpPr>
          <p:nvPr/>
        </p:nvCxnSpPr>
        <p:spPr bwMode="auto">
          <a:xfrm rot="5400000">
            <a:off x="1713707" y="5068094"/>
            <a:ext cx="1587" cy="485775"/>
          </a:xfrm>
          <a:prstGeom prst="curvedConnector3">
            <a:avLst>
              <a:gd name="adj1" fmla="val 3640001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29" name="AutoShape 11"/>
          <p:cNvCxnSpPr>
            <a:cxnSpLocks noChangeShapeType="1"/>
            <a:endCxn id="27652" idx="2"/>
          </p:cNvCxnSpPr>
          <p:nvPr/>
        </p:nvCxnSpPr>
        <p:spPr bwMode="auto">
          <a:xfrm>
            <a:off x="762000" y="3276600"/>
            <a:ext cx="609600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30" name="Text Box 12"/>
          <p:cNvSpPr txBox="1">
            <a:spLocks noChangeArrowheads="1"/>
          </p:cNvSpPr>
          <p:nvPr/>
        </p:nvSpPr>
        <p:spPr bwMode="auto">
          <a:xfrm>
            <a:off x="2514600" y="2909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60431" name="Text Box 13"/>
          <p:cNvSpPr txBox="1">
            <a:spLocks noChangeArrowheads="1"/>
          </p:cNvSpPr>
          <p:nvPr/>
        </p:nvSpPr>
        <p:spPr bwMode="auto">
          <a:xfrm>
            <a:off x="1371600" y="40528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60432" name="Text Box 14"/>
          <p:cNvSpPr txBox="1">
            <a:spLocks noChangeArrowheads="1"/>
          </p:cNvSpPr>
          <p:nvPr/>
        </p:nvSpPr>
        <p:spPr bwMode="auto">
          <a:xfrm>
            <a:off x="4267200" y="26670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0,1</a:t>
            </a:r>
          </a:p>
        </p:txBody>
      </p:sp>
      <p:sp>
        <p:nvSpPr>
          <p:cNvPr id="60433" name="Text Box 15"/>
          <p:cNvSpPr txBox="1">
            <a:spLocks noChangeArrowheads="1"/>
          </p:cNvSpPr>
          <p:nvPr/>
        </p:nvSpPr>
        <p:spPr bwMode="auto">
          <a:xfrm>
            <a:off x="1905000" y="5424488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0,1</a:t>
            </a:r>
          </a:p>
        </p:txBody>
      </p:sp>
      <p:sp>
        <p:nvSpPr>
          <p:cNvPr id="60434" name="Text Box 16"/>
          <p:cNvSpPr txBox="1">
            <a:spLocks noChangeArrowheads="1"/>
          </p:cNvSpPr>
          <p:nvPr/>
        </p:nvSpPr>
        <p:spPr bwMode="auto">
          <a:xfrm>
            <a:off x="5257800" y="22860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input: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6400800" y="2286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6629400" y="2286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934200" y="2286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5562600" y="30480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accepted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70" name="Text Box 22"/>
              <p:cNvSpPr txBox="1">
                <a:spLocks noChangeArrowheads="1"/>
              </p:cNvSpPr>
              <p:nvPr/>
            </p:nvSpPr>
            <p:spPr bwMode="auto">
              <a:xfrm>
                <a:off x="3200400" y="4038600"/>
                <a:ext cx="5257800" cy="1600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What language does this FA decide?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solidFill>
                      <a:schemeClr val="accent2"/>
                    </a:solidFill>
                  </a:rPr>
                  <a:t>L = {</a:t>
                </a:r>
                <a:r>
                  <a:rPr lang="en-US" altLang="en-US" sz="2800" dirty="0">
                    <a:solidFill>
                      <a:schemeClr val="accent2"/>
                    </a:solidFill>
                    <a:latin typeface="+mj-lt"/>
                  </a:rPr>
                  <a:t>x 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800" b="0" i="0" smtClean="0">
                        <a:solidFill>
                          <a:schemeClr val="accent2"/>
                        </a:solidFill>
                        <a:latin typeface="Cambria Math" charset="0"/>
                      </a:rPr>
                      <m:t>x</m:t>
                    </m:r>
                    <m:r>
                      <a:rPr lang="en-US" altLang="en-US" sz="2800" b="0" i="0" smtClean="0">
                        <a:solidFill>
                          <a:schemeClr val="accent2"/>
                        </a:solidFill>
                        <a:latin typeface="Cambria Math" charset="0"/>
                      </a:rPr>
                      <m:t>∈</m:t>
                    </m:r>
                    <m:sSup>
                      <m:sSup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en-US" sz="2800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sz="2800" b="0" i="0" smtClean="0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altLang="en-US" sz="2800" b="0" i="0" smtClean="0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en-US" sz="2800" dirty="0">
                    <a:solidFill>
                      <a:schemeClr val="accent2"/>
                    </a:solidFill>
                    <a:latin typeface="+mj-lt"/>
                    <a:ea typeface="Arial" charset="0"/>
                    <a:cs typeface="Arial" charset="0"/>
                    <a:sym typeface="Symbol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8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  <a:sym typeface="Symbol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en-US" sz="2800" b="0" i="0" smtClean="0">
                            <a:solidFill>
                              <a:schemeClr val="accent2"/>
                            </a:solidFill>
                            <a:latin typeface="Cambria Math" charset="0"/>
                            <a:ea typeface="Arial" charset="0"/>
                            <a:cs typeface="Arial" charset="0"/>
                            <a:sym typeface="Symbol" charset="2"/>
                          </a:rPr>
                          <m:t>x</m:t>
                        </m:r>
                      </m:e>
                      <m:sub>
                        <m:r>
                          <a:rPr lang="en-US" altLang="en-US" sz="2800" b="0" i="0" smtClean="0">
                            <a:solidFill>
                              <a:schemeClr val="accent2"/>
                            </a:solidFill>
                            <a:latin typeface="Cambria Math" charset="0"/>
                            <a:ea typeface="Arial" charset="0"/>
                            <a:cs typeface="Arial" charset="0"/>
                            <a:sym typeface="Symbol" charset="2"/>
                          </a:rPr>
                          <m:t>1</m:t>
                        </m:r>
                      </m:sub>
                    </m:sSub>
                    <m:r>
                      <a:rPr lang="en-US" altLang="en-US" sz="2800" b="0" i="0" smtClean="0">
                        <a:solidFill>
                          <a:schemeClr val="accent2"/>
                        </a:solidFill>
                        <a:latin typeface="Cambria Math" charset="0"/>
                        <a:ea typeface="Arial" charset="0"/>
                        <a:cs typeface="Arial" charset="0"/>
                        <a:sym typeface="Symbol" charset="2"/>
                      </a:rPr>
                      <m:t>=1</m:t>
                    </m:r>
                  </m:oMath>
                </a14:m>
                <a:r>
                  <a:rPr lang="en-US" altLang="en-US" sz="2800" dirty="0">
                    <a:solidFill>
                      <a:schemeClr val="accent2"/>
                    </a:solidFill>
                    <a:latin typeface="+mj-lt"/>
                  </a:rPr>
                  <a:t>}</a:t>
                </a:r>
              </a:p>
            </p:txBody>
          </p:sp>
        </mc:Choice>
        <mc:Fallback xmlns="">
          <p:sp>
            <p:nvSpPr>
              <p:cNvPr id="27670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0" y="4038600"/>
                <a:ext cx="5257800" cy="1600438"/>
              </a:xfrm>
              <a:prstGeom prst="rect">
                <a:avLst/>
              </a:prstGeom>
              <a:blipFill>
                <a:blip r:embed="rId3"/>
                <a:stretch>
                  <a:fillRect l="-2651" t="-4724" b="-94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44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indefinite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indefinite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indefinite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2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C71394-C95F-CC4B-87D0-6BF7560FE3E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Administrative Stuff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Text: </a:t>
            </a:r>
            <a:r>
              <a:rPr lang="en-US" altLang="en-US">
                <a:solidFill>
                  <a:srgbClr val="FF0000"/>
                </a:solidFill>
              </a:rPr>
              <a:t>Introduction to the Theory of Computation – </a:t>
            </a:r>
            <a:r>
              <a:rPr lang="en-US" altLang="en-US" u="sng">
                <a:solidFill>
                  <a:srgbClr val="FF0000"/>
                </a:solidFill>
              </a:rPr>
              <a:t>3</a:t>
            </a:r>
            <a:r>
              <a:rPr lang="en-US" altLang="en-US" u="sng" baseline="30000">
                <a:solidFill>
                  <a:srgbClr val="FF0000"/>
                </a:solidFill>
              </a:rPr>
              <a:t>rd</a:t>
            </a:r>
            <a:r>
              <a:rPr lang="en-US" altLang="en-US">
                <a:solidFill>
                  <a:srgbClr val="FF0000"/>
                </a:solidFill>
              </a:rPr>
              <a:t> Edition</a:t>
            </a:r>
            <a:r>
              <a:rPr lang="en-US" altLang="en-US"/>
              <a:t> by Mike Sipser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Lectures self-contained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Weekly homework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collaboration in small groups encouraged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separate write-ups (clarity counts)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Midterm and final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indistinguishable from homework except cumulative, no collaboration allowed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2D25E6-5AD1-484E-9B69-FF21DC9F5A2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Administrative Stuff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 programming in this course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Things I assume you are familiar with: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programming and basic algorithms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asymptotic notation “big-oh”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sets, graphs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proofs, especially induction proofs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DCAA49-F5C4-7C47-9055-4CA7DFF041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Motivation/Overview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eaLnBrk="1" hangingPunct="1"/>
            <a:r>
              <a:rPr lang="en-US" altLang="en-US"/>
              <a:t>This course: introduction to</a:t>
            </a:r>
          </a:p>
          <a:p>
            <a:pPr algn="ctr" eaLnBrk="1" hangingPunct="1"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Theory of Computation</a:t>
            </a:r>
          </a:p>
          <a:p>
            <a:pPr algn="ctr" eaLnBrk="1" hangingPunct="1">
              <a:buFontTx/>
              <a:buNone/>
            </a:pPr>
            <a:endParaRPr lang="en-US" altLang="en-US" b="1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en-US"/>
              <a:t>what does it mean?</a:t>
            </a:r>
          </a:p>
          <a:p>
            <a:pPr lvl="1" eaLnBrk="1" hangingPunct="1"/>
            <a:r>
              <a:rPr lang="en-US" altLang="en-US"/>
              <a:t>why do we care?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what will this course cover?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E4C30A-F734-8E41-A720-D7326C6FAD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Motivation/Overview</a:t>
            </a:r>
          </a:p>
        </p:txBody>
      </p:sp>
      <p:grpSp>
        <p:nvGrpSpPr>
          <p:cNvPr id="25605" name="Diagram 4"/>
          <p:cNvGrpSpPr>
            <a:grpSpLocks noChangeAspect="1"/>
          </p:cNvGrpSpPr>
          <p:nvPr/>
        </p:nvGrpSpPr>
        <p:grpSpPr bwMode="auto">
          <a:xfrm>
            <a:off x="1143000" y="1676400"/>
            <a:ext cx="6781800" cy="4525963"/>
            <a:chOff x="288" y="734"/>
            <a:chExt cx="4272" cy="2851"/>
          </a:xfrm>
        </p:grpSpPr>
        <p:sp>
          <p:nvSpPr>
            <p:cNvPr id="25610" name="AutoShape 5"/>
            <p:cNvSpPr>
              <a:spLocks noChangeAspect="1" noChangeArrowheads="1" noTextEdit="1"/>
            </p:cNvSpPr>
            <p:nvPr/>
          </p:nvSpPr>
          <p:spPr bwMode="auto">
            <a:xfrm>
              <a:off x="288" y="734"/>
              <a:ext cx="4272" cy="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_s1028"/>
            <p:cNvSpPr>
              <a:spLocks noChangeArrowheads="1"/>
            </p:cNvSpPr>
            <p:nvPr/>
          </p:nvSpPr>
          <p:spPr bwMode="auto">
            <a:xfrm flipV="1">
              <a:off x="1968" y="975"/>
              <a:ext cx="912" cy="790"/>
            </a:xfrm>
            <a:custGeom>
              <a:avLst/>
              <a:gdLst>
                <a:gd name="T0" fmla="*/ 1 w 21600"/>
                <a:gd name="T1" fmla="*/ 1 h 21600"/>
                <a:gd name="T2" fmla="*/ 1 w 21600"/>
                <a:gd name="T3" fmla="*/ 1 h 21600"/>
                <a:gd name="T4" fmla="*/ 0 w 21600"/>
                <a:gd name="T5" fmla="*/ 1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200 w 21600"/>
                <a:gd name="T13" fmla="*/ 7191 h 21600"/>
                <a:gd name="T14" fmla="*/ 14400 w 21600"/>
                <a:gd name="T15" fmla="*/ 144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4699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5612" name="_s1029"/>
            <p:cNvSpPr>
              <a:spLocks noChangeArrowheads="1"/>
            </p:cNvSpPr>
            <p:nvPr/>
          </p:nvSpPr>
          <p:spPr bwMode="auto">
            <a:xfrm flipV="1">
              <a:off x="1512" y="1765"/>
              <a:ext cx="1824" cy="790"/>
            </a:xfrm>
            <a:custGeom>
              <a:avLst/>
              <a:gdLst>
                <a:gd name="T0" fmla="*/ 11 w 21600"/>
                <a:gd name="T1" fmla="*/ 1 h 21600"/>
                <a:gd name="T2" fmla="*/ 7 w 21600"/>
                <a:gd name="T3" fmla="*/ 1 h 21600"/>
                <a:gd name="T4" fmla="*/ 2 w 21600"/>
                <a:gd name="T5" fmla="*/ 1 h 21600"/>
                <a:gd name="T6" fmla="*/ 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1 h 21600"/>
                <a:gd name="T14" fmla="*/ 17100 w 21600"/>
                <a:gd name="T15" fmla="*/ 170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467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Algorithms</a:t>
              </a:r>
            </a:p>
          </p:txBody>
        </p:sp>
        <p:sp>
          <p:nvSpPr>
            <p:cNvPr id="25613" name="_s1030"/>
            <p:cNvSpPr>
              <a:spLocks noChangeArrowheads="1"/>
            </p:cNvSpPr>
            <p:nvPr/>
          </p:nvSpPr>
          <p:spPr bwMode="auto">
            <a:xfrm flipV="1">
              <a:off x="1056" y="2555"/>
              <a:ext cx="2736" cy="789"/>
            </a:xfrm>
            <a:custGeom>
              <a:avLst/>
              <a:gdLst>
                <a:gd name="T0" fmla="*/ 40 w 21600"/>
                <a:gd name="T1" fmla="*/ 1 h 21600"/>
                <a:gd name="T2" fmla="*/ 22 w 21600"/>
                <a:gd name="T3" fmla="*/ 1 h 21600"/>
                <a:gd name="T4" fmla="*/ 4 w 21600"/>
                <a:gd name="T5" fmla="*/ 1 h 21600"/>
                <a:gd name="T6" fmla="*/ 2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00 w 21600"/>
                <a:gd name="T13" fmla="*/ 3614 h 21600"/>
                <a:gd name="T14" fmla="*/ 18000 w 21600"/>
                <a:gd name="T15" fmla="*/ 180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467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Systems and Software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Design and Implementation</a:t>
              </a:r>
            </a:p>
          </p:txBody>
        </p:sp>
      </p:grp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552450" y="1905000"/>
            <a:ext cx="2343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Computability and Complexity</a:t>
            </a:r>
          </a:p>
        </p:txBody>
      </p:sp>
      <p:cxnSp>
        <p:nvCxnSpPr>
          <p:cNvPr id="25607" name="AutoShape 11"/>
          <p:cNvCxnSpPr>
            <a:cxnSpLocks noChangeShapeType="1"/>
            <a:stCxn id="25606" idx="3"/>
          </p:cNvCxnSpPr>
          <p:nvPr/>
        </p:nvCxnSpPr>
        <p:spPr bwMode="auto">
          <a:xfrm>
            <a:off x="2895600" y="2316163"/>
            <a:ext cx="1276350" cy="369887"/>
          </a:xfrm>
          <a:prstGeom prst="curvedConnector3">
            <a:avLst>
              <a:gd name="adj1" fmla="val 3581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8" name="AutoShape 12"/>
          <p:cNvSpPr>
            <a:spLocks/>
          </p:cNvSpPr>
          <p:nvPr/>
        </p:nvSpPr>
        <p:spPr bwMode="auto">
          <a:xfrm>
            <a:off x="6705600" y="2133600"/>
            <a:ext cx="228600" cy="2438400"/>
          </a:xfrm>
          <a:prstGeom prst="rightBrace">
            <a:avLst>
              <a:gd name="adj1" fmla="val 8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9" name="Text Box 14"/>
          <p:cNvSpPr txBox="1">
            <a:spLocks noChangeArrowheads="1"/>
          </p:cNvSpPr>
          <p:nvPr/>
        </p:nvSpPr>
        <p:spPr bwMode="auto">
          <a:xfrm>
            <a:off x="7086600" y="30622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Theory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92B67A-1AD8-9347-96D2-1AEA1FF725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Motivation/Overview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 the heart of programs lie </a:t>
            </a:r>
            <a:r>
              <a:rPr lang="en-US" altLang="en-US">
                <a:solidFill>
                  <a:srgbClr val="FF0000"/>
                </a:solidFill>
              </a:rPr>
              <a:t>algorithms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To study algorithms we must be able to speak </a:t>
            </a:r>
            <a:r>
              <a:rPr lang="en-US" altLang="en-US" b="1" i="1"/>
              <a:t>mathematically</a:t>
            </a:r>
            <a:r>
              <a:rPr lang="en-US" altLang="en-US"/>
              <a:t> about:</a:t>
            </a:r>
          </a:p>
          <a:p>
            <a:pPr lvl="1" eaLnBrk="1" hangingPunct="1"/>
            <a:r>
              <a:rPr lang="en-US" altLang="en-US"/>
              <a:t>computational </a:t>
            </a:r>
            <a:r>
              <a:rPr lang="en-US" altLang="en-US">
                <a:solidFill>
                  <a:schemeClr val="accent2"/>
                </a:solidFill>
              </a:rPr>
              <a:t>problems</a:t>
            </a:r>
            <a:r>
              <a:rPr lang="en-US" altLang="en-US"/>
              <a:t> </a:t>
            </a:r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computers</a:t>
            </a:r>
            <a:endParaRPr lang="en-US" altLang="en-US"/>
          </a:p>
          <a:p>
            <a:pPr lvl="1" eaLnBrk="1" hangingPunct="1"/>
            <a:r>
              <a:rPr lang="en-US" altLang="en-US">
                <a:solidFill>
                  <a:schemeClr val="accent2"/>
                </a:solidFill>
              </a:rPr>
              <a:t>algorithms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E5394B-D45B-0649-9CD4-BD618203596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Motivation/Overview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You might imagine that in principle</a:t>
            </a:r>
          </a:p>
          <a:p>
            <a:pPr lvl="1" eaLnBrk="1" hangingPunct="1"/>
            <a:r>
              <a:rPr lang="en-US" altLang="en-US" dirty="0"/>
              <a:t>for each </a:t>
            </a:r>
            <a:r>
              <a:rPr lang="en-US" altLang="en-US" dirty="0">
                <a:solidFill>
                  <a:schemeClr val="accent2"/>
                </a:solidFill>
              </a:rPr>
              <a:t>problem</a:t>
            </a:r>
            <a:r>
              <a:rPr lang="en-US" altLang="en-US" dirty="0"/>
              <a:t> we would have an </a:t>
            </a:r>
            <a:r>
              <a:rPr lang="en-US" altLang="en-US" dirty="0">
                <a:solidFill>
                  <a:schemeClr val="accent2"/>
                </a:solidFill>
              </a:rPr>
              <a:t>algorithm</a:t>
            </a:r>
          </a:p>
          <a:p>
            <a:pPr lvl="1" eaLnBrk="1" hangingPunct="1"/>
            <a:r>
              <a:rPr lang="en-US" altLang="en-US" dirty="0"/>
              <a:t>the algorithm would be the fastest possible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(requires </a:t>
            </a:r>
            <a:r>
              <a:rPr lang="en-US" altLang="en-US" dirty="0">
                <a:solidFill>
                  <a:srgbClr val="FF0000"/>
                </a:solidFill>
              </a:rPr>
              <a:t>proof</a:t>
            </a:r>
            <a:r>
              <a:rPr lang="en-US" altLang="en-US" dirty="0"/>
              <a:t> that no others are faster)</a:t>
            </a:r>
            <a:endParaRPr lang="en-US" altLang="en-US" dirty="0">
              <a:solidFill>
                <a:srgbClr val="FF0000"/>
              </a:solidFill>
            </a:endParaRPr>
          </a:p>
          <a:p>
            <a:pPr lvl="1"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6, 2025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1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7C51E9-1B4C-374C-92E1-8C7F02564CA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Motivation/Overview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Our world (fortunately) is more interesting: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not all problems have algorithms </a:t>
            </a:r>
            <a:r>
              <a:rPr lang="en-US" altLang="en-US" dirty="0">
                <a:solidFill>
                  <a:schemeClr val="accent2"/>
                </a:solidFill>
              </a:rPr>
              <a:t>(we will prove this)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for </a:t>
            </a:r>
            <a:r>
              <a:rPr lang="en-US" altLang="en-US" dirty="0">
                <a:solidFill>
                  <a:srgbClr val="FF0000"/>
                </a:solidFill>
              </a:rPr>
              <a:t>many</a:t>
            </a:r>
            <a:r>
              <a:rPr lang="en-US" altLang="en-US" dirty="0"/>
              <a:t> problems we know embarrassingly little about what the fastest algorithm is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multiplying two integers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factoring an integer into primes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determining shortest tour of given n cities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for certain problems, fast algorithms would change the world </a:t>
            </a:r>
            <a:r>
              <a:rPr lang="en-US" altLang="en-US" dirty="0">
                <a:solidFill>
                  <a:schemeClr val="accent2"/>
                </a:solidFill>
              </a:rPr>
              <a:t>(we will see this)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9457</TotalTime>
  <Words>1155</Words>
  <Application>Microsoft Macintosh PowerPoint</Application>
  <PresentationFormat>On-screen Show (4:3)</PresentationFormat>
  <Paragraphs>272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Cambria Math</vt:lpstr>
      <vt:lpstr>Default Design</vt:lpstr>
      <vt:lpstr>CS21  Decidability and Tractability</vt:lpstr>
      <vt:lpstr>Outline</vt:lpstr>
      <vt:lpstr>Administrative Stuff</vt:lpstr>
      <vt:lpstr>Administrative Stuff</vt:lpstr>
      <vt:lpstr>Motivation/Overview</vt:lpstr>
      <vt:lpstr>Motivation/Overview</vt:lpstr>
      <vt:lpstr>Motivation/Overview</vt:lpstr>
      <vt:lpstr>Motivation/Overview</vt:lpstr>
      <vt:lpstr>Motivation/Overview</vt:lpstr>
      <vt:lpstr>Motivation/Overview</vt:lpstr>
      <vt:lpstr>Motivation/Overview</vt:lpstr>
      <vt:lpstr>Main Points of Course</vt:lpstr>
      <vt:lpstr>What is a problem?</vt:lpstr>
      <vt:lpstr>What is a problem?</vt:lpstr>
      <vt:lpstr>What is a problem?</vt:lpstr>
      <vt:lpstr>What is a problem? </vt:lpstr>
      <vt:lpstr>What is computation?</vt:lpstr>
      <vt:lpstr>Terminology</vt:lpstr>
      <vt:lpstr>What is computation?</vt:lpstr>
      <vt:lpstr>Finite Automata</vt:lpstr>
      <vt:lpstr>FA diagrams</vt:lpstr>
      <vt:lpstr>FA operation</vt:lpstr>
      <vt:lpstr>FA operation</vt:lpstr>
    </vt:vector>
  </TitlesOfParts>
  <Company> 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 Lecture 1</dc:title>
  <dc:creator>Chris Umans</dc:creator>
  <cp:lastModifiedBy>Umans, Christopher M. (Chris)</cp:lastModifiedBy>
  <cp:revision>87</cp:revision>
  <cp:lastPrinted>2025-01-07T06:58:59Z</cp:lastPrinted>
  <dcterms:created xsi:type="dcterms:W3CDTF">2003-12-29T17:56:05Z</dcterms:created>
  <dcterms:modified xsi:type="dcterms:W3CDTF">2025-01-07T06:59:03Z</dcterms:modified>
</cp:coreProperties>
</file>