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4" r:id="rId2"/>
    <p:sldId id="484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1"/>
    <p:restoredTop sz="94744"/>
  </p:normalViewPr>
  <p:slideViewPr>
    <p:cSldViewPr>
      <p:cViewPr varScale="1">
        <p:scale>
          <a:sx n="116" d="100"/>
          <a:sy n="116" d="100"/>
        </p:scale>
        <p:origin x="10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BF9A7AD-4603-1648-A4AF-16451CA092A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7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66B292B-BC53-3F4B-B984-5CF8A5FDC38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838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06C88FE-9559-F04A-AE30-BFF706A350E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49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3817CB7-714B-7440-B19A-AB81DFBB558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46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6AC094D-9F51-9140-84E7-98CE8879078D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393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DC5E78C-23D5-1D41-8B8F-6C5599E019E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6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8386EF2-E267-AB48-9A15-2C35175315FB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667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2999647-D4BF-484E-9861-98769CED69E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309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1BE8293-41AD-0048-AD3B-6CA426D44E6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824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ADE6637-005D-B147-A08E-E9E8EFF70A8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98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F1F3ABB-237F-6C45-9239-C3D72F72063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62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A559F6E-53E1-4F4D-B0BD-44BD850E57E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49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E50911F-1889-B94F-8111-62D0E48BE1C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37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DDC8E4C-39DC-3C4F-936E-282227678A8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927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40EF131-237E-C346-91F0-375ABAE79CE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39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B1B754-111F-6246-ABF8-40A87C9DADF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62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F6DD3D-B132-1E4C-821B-A301176D4F6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73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486D19-455F-A24F-B489-95CBC1225DD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329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A747E52-F2A1-0E40-9244-18FB233D7D90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8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E973925-2B6A-8B43-8E22-8CE1CE2608F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655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3AFB6B-99C1-6F47-BD06-75053D3043A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80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DC5BBA7-73B4-AF46-9376-6586F1BCC9F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540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C2EEA0A-846B-3D43-8F32-E9DB8A3FFE9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75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D2F5800-6CE7-8945-99C8-385A9C36B45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390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E064B1-6728-694F-84D9-6E1906650F41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67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4193EAA-E34E-9146-B175-FC71EC29C4DA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959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504C0E1-2BC1-7B4C-B565-7F7669A2AC5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128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1504E45-2090-EA4A-AC8B-08C637267BA9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369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42AAC91-B9DB-434E-9537-60F5DC41ACE3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924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E44A690-25DF-0349-9D1A-373A5B5C34AB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295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A4FE519-F7CE-2A4B-8967-F5DDBA87460B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74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84CDCCF-8D0C-3246-8031-8ECAEC79ABE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24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70799FE-6E05-FD4C-8E88-5B0D8B6C908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1105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1DE2197-9548-124E-B3DD-625C039DD8B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682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210B7A6-7941-E24F-B0D3-139A54FBBA73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4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D9024C-0530-AC47-9469-338F9B141C07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4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CE338FA-A887-C74F-AE69-C858BF4B184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56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0F44C1-FBDF-964E-9357-42F191CABF3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5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D3B9ADE-6E50-6746-B4C2-85340960862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19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C8C17D1-1FF1-A247-B67E-30F1D9C9D574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11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E8B7CA8-F994-624D-AE79-AA66E8C2A80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56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32" name="Rectangle 154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72FEC-1495-1AD2-F2C3-F2E900DA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434" name="Rectangle 154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>
                <a:ea typeface="ＭＳ Ｐゴシック" charset="-128"/>
              </a:rPr>
              <a:t>Lecture 9</a:t>
            </a:r>
          </a:p>
          <a:p>
            <a:pPr algn="l" eaLnBrk="1" hangingPunct="1"/>
            <a:r>
              <a:rPr lang="en-US" altLang="en-US" sz="1700">
                <a:ea typeface="ＭＳ Ｐゴシック" charset="-128"/>
              </a:rPr>
              <a:t>May 2, 2023</a:t>
            </a:r>
          </a:p>
        </p:txBody>
      </p:sp>
      <p:sp>
        <p:nvSpPr>
          <p:cNvPr id="15436" name="Rectangle 154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38" name="Rectangle 154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First attempt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second problem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we don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t know if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unpredictability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given a prefix is sufficient to meet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fooling</a:t>
            </a:r>
            <a:r>
              <a:rPr lang="en-US" altLang="ja-JP">
                <a:ea typeface="ヒラギノ角ゴ Pro W3" charset="-128"/>
              </a:rPr>
              <a:t> requirement: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|Pr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[C(y) = 1] – 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z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[C(G(z)) = 1]| ≤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CD5E5-D70D-A1A0-9242-DF792C70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4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 bits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ヒラギノ角ゴ Pro W3" charset="-128"/>
              </a:rPr>
              <a:t>If {f</a:t>
            </a:r>
            <a:r>
              <a:rPr lang="en-US" altLang="en-US" sz="2800" baseline="-25000">
                <a:ea typeface="ヒラギノ角ゴ Pro W3" charset="-128"/>
              </a:rPr>
              <a:t>n</a:t>
            </a:r>
            <a:r>
              <a:rPr lang="en-US" altLang="en-US" sz="2800">
                <a:ea typeface="ヒラギノ角ゴ Pro W3" charset="-128"/>
              </a:rPr>
              <a:t>} is one-way permutation we know: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no poly-size circuit can compute f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400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(y) from y with non-negligible success probability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Pr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[C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(y)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= f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(y)] ≤ </a:t>
            </a:r>
            <a:r>
              <a:rPr lang="el-GR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ja-JP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’</a:t>
            </a:r>
            <a:r>
              <a:rPr lang="en-US" altLang="ja-JP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(n)</a:t>
            </a:r>
            <a:endParaRPr lang="en-US" altLang="ja-JP" sz="2400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 sz="2800">
                <a:ea typeface="ヒラギノ角ゴ Pro W3" charset="-128"/>
              </a:rPr>
              <a:t>We want to identify a single bit position j for which: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no poly-size circuit can compute (f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400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(x))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from x with non-negligible advantage over a coin flip</a:t>
            </a:r>
            <a:r>
              <a:rPr lang="en-US" altLang="en-US" sz="2400">
                <a:ea typeface="ヒラギノ角ゴ Pro W3" charset="-128"/>
              </a:rPr>
              <a:t> 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Pr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[C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(y)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= (f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(y))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j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] ≤ ½ + </a:t>
            </a:r>
            <a:r>
              <a:rPr lang="el-GR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(n)</a:t>
            </a:r>
          </a:p>
          <a:p>
            <a:pPr lvl="1" algn="ctr">
              <a:spcAft>
                <a:spcPts val="1200"/>
              </a:spcAft>
              <a:buFontTx/>
              <a:buNone/>
            </a:pPr>
            <a:endParaRPr lang="el-GR" altLang="en-US" sz="2400">
              <a:solidFill>
                <a:srgbClr val="FF0000"/>
              </a:solidFill>
              <a:ea typeface="ヒラギノ角ゴ Pro W3" charset="-128"/>
              <a:sym typeface="Symbol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4170A-9EC6-B696-9A5D-67983B46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For some specific functions f we know of such a bit position j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More general: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function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:{0,1}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{0,1}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rather than just a bit position j.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97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7E96-4C5A-F9C7-ED57-AF1CB86E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48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Definition</a:t>
                </a:r>
                <a:r>
                  <a:rPr lang="en-US" altLang="en-US" sz="2800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hard bit for g = {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}</a:t>
                </a:r>
                <a:r>
                  <a:rPr lang="en-US" altLang="en-US" sz="2800" dirty="0">
                    <a:ea typeface="ヒラギノ角ゴ Pro W3" charset="-128"/>
                  </a:rPr>
                  <a:t> is family h = {</a:t>
                </a:r>
                <a:r>
                  <a:rPr lang="en-US" altLang="en-US" sz="2800" dirty="0" err="1">
                    <a:ea typeface="ヒラギノ角ゴ Pro W3" charset="-128"/>
                  </a:rPr>
                  <a:t>h</a:t>
                </a:r>
                <a:r>
                  <a:rPr lang="en-US" altLang="en-US" sz="2800" baseline="-25000" dirty="0" err="1"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</a:rPr>
                  <a:t>}, </a:t>
                </a:r>
                <a:r>
                  <a:rPr lang="en-US" altLang="en-US" sz="2800" dirty="0" err="1">
                    <a:ea typeface="ヒラギノ角ゴ Pro W3" charset="-128"/>
                  </a:rPr>
                  <a:t>h</a:t>
                </a:r>
                <a:r>
                  <a:rPr lang="en-US" altLang="en-US" sz="2800" baseline="-25000" dirty="0" err="1"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</a:rPr>
                  <a:t>:{0,1}</a:t>
                </a:r>
                <a:r>
                  <a:rPr lang="en-US" altLang="en-US" sz="2800" baseline="30000" dirty="0">
                    <a:ea typeface="ヒラギノ角ゴ Pro W3" charset="-128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{0,1} such that if circuit family {C</a:t>
                </a:r>
                <a:r>
                  <a:rPr lang="en-US" altLang="en-US" sz="2800" baseline="-25000" dirty="0"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</a:rPr>
                  <a:t>} of size s(n) achieves: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spcAft>
                    <a:spcPct val="40000"/>
                  </a:spcAft>
                  <a:buFontTx/>
                  <a:buNone/>
                </a:pP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[C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(x) =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(x))]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≥ ½ +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	then there is a circuit family {C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baseline="-25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} of size s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(n) that achieves: 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spcAft>
                    <a:spcPct val="40000"/>
                  </a:spcAft>
                  <a:buFontTx/>
                  <a:buNone/>
                </a:pP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[C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(x) = </a:t>
                </a:r>
                <a:r>
                  <a:rPr lang="en-US" altLang="ja-JP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ja-JP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(x)] 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≥ </a:t>
                </a:r>
                <a:r>
                  <a:rPr lang="el-GR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	with: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 = (</a:t>
                </a:r>
                <a:r>
                  <a:rPr lang="el-GR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(n)/n)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O(1)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 = (s(n)n/</a:t>
                </a:r>
                <a:r>
                  <a:rPr lang="el-GR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(n))</a:t>
                </a:r>
                <a:r>
                  <a:rPr lang="en-US" altLang="ja-JP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O(1)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99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3369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C7540-BE7D-B89B-8C5B-4D354630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31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Goldreich-Levin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To get a generic hard bit, first need to modify our one-way permutation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Define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:{0,1}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x {0,1}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2n</a:t>
                </a:r>
                <a:r>
                  <a:rPr lang="en-US" altLang="ja-JP" dirty="0">
                    <a:ea typeface="ヒラギノ角ゴ Pro W3" charset="-128"/>
                  </a:rPr>
                  <a:t> as: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x,y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 = 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(x), y)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24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CDBB4-307B-00EA-9AB7-14F84FF2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1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Goldreich-Levin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observations:</a:t>
            </a:r>
          </a:p>
          <a:p>
            <a:pPr lvl="1"/>
            <a:r>
              <a:rPr lang="en-US" altLang="en-US">
                <a:ea typeface="ヒラギノ角ゴ Pro W3" charset="-128"/>
              </a:rPr>
              <a:t>f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is a permutation if f is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if circuit C</a:t>
            </a:r>
            <a:r>
              <a:rPr lang="en-US" altLang="en-US" baseline="-25000">
                <a:ea typeface="ヒラギノ角ゴ Pro W3" charset="-128"/>
              </a:rPr>
              <a:t>n </a:t>
            </a:r>
            <a:r>
              <a:rPr lang="en-US" altLang="en-US">
                <a:ea typeface="ヒラギノ角ゴ Pro W3" charset="-128"/>
              </a:rPr>
              <a:t>achieves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x,y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(x,y) = f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(x,y)] ≥ ε(n)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	then for some y</a:t>
            </a:r>
            <a:r>
              <a:rPr lang="en-US" altLang="en-US" baseline="30000">
                <a:ea typeface="ヒラギノ角ゴ Pro W3" charset="-128"/>
              </a:rPr>
              <a:t>*</a:t>
            </a:r>
            <a:endParaRPr lang="en-US" altLang="en-US">
              <a:ea typeface="ヒラギノ角ゴ Pro W3" charset="-128"/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(x,y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*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)=f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(x,y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*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)=(f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(x), y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*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)] ≥ ε(n)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	and so f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is a one-way permutation if f is.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5410200" y="1524000"/>
            <a:ext cx="32289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f</a:t>
            </a:r>
            <a:r>
              <a:rPr lang="ja-JP" altLang="en-US" sz="3200">
                <a:solidFill>
                  <a:srgbClr val="FF0000"/>
                </a:solidFill>
              </a:rPr>
              <a:t>’</a:t>
            </a:r>
            <a:r>
              <a:rPr lang="en-US" altLang="ja-JP" sz="3200" baseline="-25000">
                <a:solidFill>
                  <a:srgbClr val="FF0000"/>
                </a:solidFill>
              </a:rPr>
              <a:t>n</a:t>
            </a:r>
            <a:r>
              <a:rPr lang="en-US" altLang="ja-JP" sz="3200">
                <a:solidFill>
                  <a:srgbClr val="FF0000"/>
                </a:solidFill>
              </a:rPr>
              <a:t>(x,y) = (f</a:t>
            </a:r>
            <a:r>
              <a:rPr lang="en-US" altLang="ja-JP" sz="3200" baseline="-25000">
                <a:solidFill>
                  <a:srgbClr val="FF0000"/>
                </a:solidFill>
              </a:rPr>
              <a:t>n</a:t>
            </a:r>
            <a:r>
              <a:rPr lang="en-US" altLang="ja-JP" sz="3200">
                <a:solidFill>
                  <a:srgbClr val="FF0000"/>
                </a:solidFill>
              </a:rPr>
              <a:t>(x), y)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96DFD-F1B5-859A-068A-EC9726A7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Goldreich-Levin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5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The </a:t>
                </a:r>
                <a:r>
                  <a:rPr lang="en-US" altLang="en-US" dirty="0" err="1">
                    <a:ea typeface="ヒラギノ角ゴ Pro W3" charset="-128"/>
                  </a:rPr>
                  <a:t>Goldreich</a:t>
                </a:r>
                <a:r>
                  <a:rPr lang="en-US" altLang="en-US" dirty="0">
                    <a:ea typeface="ヒラギノ角ゴ Pro W3" charset="-128"/>
                  </a:rPr>
                  <a:t>-Levin function: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GL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 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{0,1}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is defined by: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GL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x,y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⨁</m:t>
                    </m:r>
                  </m:oMath>
                </a14:m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i:y</a:t>
                </a:r>
                <a:r>
                  <a:rPr lang="en-US" altLang="en-US" baseline="-4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=1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parity of subset of bits of x selected by 1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of y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inner-product of n-vectors x and y in GF(2)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(G-L): for every function f, GL is a hard bit for f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. 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(proof: problem set)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05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037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D628E-2637-63AD-0E3E-07212CF0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1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7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Distribution D on {0,1}</a:t>
                </a:r>
                <a:r>
                  <a:rPr lang="en-US" altLang="en-US" baseline="30000" dirty="0">
                    <a:ea typeface="ヒラギノ角ゴ Pro W3" charset="-128"/>
                  </a:rPr>
                  <a:t>n 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D </a:t>
                </a:r>
                <a:r>
                  <a:rPr lang="el-GR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-passes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statistical tests</a:t>
                </a:r>
                <a:r>
                  <a:rPr lang="en-US" altLang="en-US" dirty="0">
                    <a:ea typeface="ヒラギノ角ゴ Pro W3" charset="-128"/>
                  </a:rPr>
                  <a:t> of size s if for all circuits of size s: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[C(y) = 1] – 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[C(y) = 1]| ≤ </a:t>
                </a:r>
                <a:r>
                  <a:rPr lang="el-GR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sz="3200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circuit violating this is sometimes called an efficient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distinguisher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07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70FCD-2AE1-5D77-3CD9-CA9CD13E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23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9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 </a:t>
                </a:r>
                <a:r>
                  <a:rPr lang="el-GR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-passes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prediction tests</a:t>
                </a:r>
                <a:r>
                  <a:rPr lang="en-US" altLang="en-US" dirty="0">
                    <a:ea typeface="ヒラギノ角ゴ Pro W3" charset="-128"/>
                  </a:rPr>
                  <a:t> of size s if for all circuits of size s: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1,2,…,i-1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]  ≤ ½ + </a:t>
                </a:r>
                <a:r>
                  <a:rPr lang="el-GR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sz="3200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circuit violating this is sometimes called an efficient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predictor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predictor seems stronger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Yao showed essentially the same!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important result and proof 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hybrid argument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09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156" r="-2000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56C06-6802-B7CF-D4B4-AF55BD32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(Yao): if a distribution D on {0,1}</a:t>
            </a:r>
            <a:r>
              <a:rPr lang="en-US" altLang="en-US" baseline="30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/n)-passes all prediction tests</a:t>
            </a:r>
            <a:r>
              <a:rPr lang="en-US" altLang="en-US">
                <a:ea typeface="ヒラギノ角ゴ Pro W3" charset="-128"/>
              </a:rPr>
              <a:t> of size s, then it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-passes all statistical tests</a:t>
            </a:r>
            <a:r>
              <a:rPr lang="en-US" altLang="en-US">
                <a:ea typeface="ヒラギノ角ゴ Pro W3" charset="-128"/>
              </a:rPr>
              <a:t> of size s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= s – O(n). 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0F1B6-F6B1-3B69-9AA4-D165CEF7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9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Derandomization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Pseudo-Random Generator</a:t>
            </a:r>
            <a:r>
              <a:rPr lang="en-US" altLang="en-US" dirty="0">
                <a:ea typeface="ヒラギノ角ゴ Pro W3" charset="-128"/>
              </a:rPr>
              <a:t> (PRG):</a:t>
            </a: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lvl="1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G is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efficiently computable</a:t>
            </a:r>
          </a:p>
          <a:p>
            <a:pPr lvl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stretches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ja-JP" sz="3200" b="1" dirty="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 bits into </a:t>
            </a:r>
            <a:r>
              <a:rPr lang="en-US" altLang="ja-JP" sz="3200" b="1" dirty="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 bits</a:t>
            </a:r>
          </a:p>
          <a:p>
            <a:pPr lvl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fools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 small circuits: for all circuits C of size at most </a:t>
            </a:r>
            <a:r>
              <a:rPr lang="en-US" altLang="ja-JP" sz="3200" b="1" dirty="0">
                <a:solidFill>
                  <a:schemeClr val="accent2"/>
                </a:solidFill>
                <a:ea typeface="ヒラギノ角ゴ Pro W3" charset="-128"/>
              </a:rPr>
              <a:t>s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:</a:t>
            </a:r>
          </a:p>
          <a:p>
            <a:pPr lvl="1" algn="ctr">
              <a:lnSpc>
                <a:spcPct val="125000"/>
              </a:lnSpc>
              <a:spcAft>
                <a:spcPts val="1200"/>
              </a:spcAft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|Pr</a:t>
            </a:r>
            <a:r>
              <a:rPr lang="en-US" altLang="en-US" baseline="-25000" dirty="0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[C(y) = 1] – </a:t>
            </a:r>
            <a:r>
              <a:rPr lang="en-US" altLang="en-US" dirty="0" err="1">
                <a:solidFill>
                  <a:schemeClr val="accent2"/>
                </a:solidFill>
                <a:ea typeface="ヒラギノ角ゴ Pro W3" charset="-128"/>
              </a:rPr>
              <a:t>Pr</a:t>
            </a:r>
            <a:r>
              <a:rPr lang="en-US" altLang="en-US" baseline="-25000" dirty="0" err="1">
                <a:solidFill>
                  <a:schemeClr val="accent2"/>
                </a:solidFill>
                <a:ea typeface="ヒラギノ角ゴ Pro W3" charset="-128"/>
              </a:rPr>
              <a:t>z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[C(G(z)) = 1]| ≤ </a:t>
            </a:r>
            <a:r>
              <a:rPr lang="el-GR" altLang="en-US" sz="3200" b="1" dirty="0">
                <a:solidFill>
                  <a:schemeClr val="accent2"/>
                </a:solidFill>
                <a:ea typeface="ヒラギノ角ゴ Pro W3" charset="-128"/>
              </a:rPr>
              <a:t>ε</a:t>
            </a:r>
            <a:endParaRPr lang="en-US" altLang="en-US" sz="3200" b="1" dirty="0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1905000" y="2505075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seed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5105400" y="2505075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output string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3581400" y="2286000"/>
            <a:ext cx="914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cxnSp>
        <p:nvCxnSpPr>
          <p:cNvPr id="468999" name="AutoShape 7"/>
          <p:cNvCxnSpPr>
            <a:cxnSpLocks noChangeShapeType="1"/>
            <a:stCxn id="468996" idx="3"/>
            <a:endCxn id="468998" idx="1"/>
          </p:cNvCxnSpPr>
          <p:nvPr/>
        </p:nvCxnSpPr>
        <p:spPr bwMode="auto">
          <a:xfrm flipV="1">
            <a:off x="2819400" y="2701925"/>
            <a:ext cx="7620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000" name="AutoShape 8"/>
          <p:cNvCxnSpPr>
            <a:cxnSpLocks noChangeShapeType="1"/>
            <a:stCxn id="468998" idx="3"/>
            <a:endCxn id="468997" idx="1"/>
          </p:cNvCxnSpPr>
          <p:nvPr/>
        </p:nvCxnSpPr>
        <p:spPr bwMode="auto">
          <a:xfrm>
            <a:off x="4495800" y="2701925"/>
            <a:ext cx="6096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1905000" y="2971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t </a:t>
            </a:r>
            <a:r>
              <a:rPr lang="en-US" altLang="en-US">
                <a:latin typeface="Comic Sans MS" charset="0"/>
              </a:rPr>
              <a:t>bits</a:t>
            </a:r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5867400" y="2971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 bits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1A0FE-B41C-F6F0-D302-A6C5AD73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  <p:bldP spid="468997" grpId="0" animBg="1"/>
      <p:bldP spid="468998" grpId="0" animBg="1"/>
      <p:bldP spid="469001" grpId="0"/>
      <p:bldP spid="4690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idea: proof by contradiction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given a size s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distinguisher C:</a:t>
                </a:r>
              </a:p>
              <a:p>
                <a:pPr lvl="1" algn="ctr">
                  <a:lnSpc>
                    <a:spcPct val="90000"/>
                  </a:lnSpc>
                  <a:spcBef>
                    <a:spcPct val="50000"/>
                  </a:spcBef>
                  <a:spcAft>
                    <a:spcPct val="400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[C(y) = 1] – 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[C(y) = 1]| &gt;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produce size s predictor P:</a:t>
                </a:r>
              </a:p>
              <a:p>
                <a:pPr lvl="1" algn="ctr">
                  <a:lnSpc>
                    <a:spcPct val="90000"/>
                  </a:lnSpc>
                  <a:spcBef>
                    <a:spcPct val="50000"/>
                  </a:spcBef>
                  <a:spcAft>
                    <a:spcPct val="400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[P(y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1,2,…,i-1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] &gt; ½ +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/n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work with distributions that are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hybrids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of the uniform distribution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U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ea typeface="ヒラギノ角ゴ Pro W3" charset="-128"/>
                  </a:rPr>
                  <a:t> and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D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14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A9269-F3FC-99B6-641B-103D650B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85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given a size s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distinguisher C:</a:t>
                </a:r>
              </a:p>
              <a:p>
                <a:pPr lvl="1" algn="ctr">
                  <a:spcBef>
                    <a:spcPct val="50000"/>
                  </a:spcBef>
                  <a:spcAft>
                    <a:spcPct val="400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|Pr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[C(y) = 1] –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[C(y) = 1]| &gt;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define n+1 hybrid distributions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hybrid distribution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D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sample b = 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from D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sample r = 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from 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output: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i+1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i+2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16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171EF-2BB0-45C6-0A05-2716EB5E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Hybrid distributions: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3200400" y="35814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5334000" y="40386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3200400" y="4953000"/>
            <a:ext cx="396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3200400" y="2590800"/>
            <a:ext cx="396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78857" name="Rectangle 8"/>
          <p:cNvSpPr>
            <a:spLocks noChangeArrowheads="1"/>
          </p:cNvSpPr>
          <p:nvPr/>
        </p:nvSpPr>
        <p:spPr bwMode="auto">
          <a:xfrm>
            <a:off x="1828800" y="25146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0</a:t>
            </a:r>
            <a:r>
              <a:rPr lang="en-US" altLang="en-US">
                <a:latin typeface="Comic Sans MS" charset="0"/>
              </a:rPr>
              <a:t> = 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U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n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78858" name="Rectangle 9"/>
          <p:cNvSpPr>
            <a:spLocks noChangeArrowheads="1"/>
          </p:cNvSpPr>
          <p:nvPr/>
        </p:nvSpPr>
        <p:spPr bwMode="auto">
          <a:xfrm>
            <a:off x="1828800" y="4876800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n</a:t>
            </a:r>
            <a:r>
              <a:rPr lang="en-US" altLang="en-US">
                <a:latin typeface="Comic Sans MS" charset="0"/>
              </a:rPr>
              <a:t> =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D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3505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3810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>
            <a:off x="411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>
            <a:off x="4419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>
            <a:off x="4724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5029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>
            <a:off x="533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Line 17"/>
          <p:cNvSpPr>
            <a:spLocks noChangeShapeType="1"/>
          </p:cNvSpPr>
          <p:nvPr/>
        </p:nvSpPr>
        <p:spPr bwMode="auto">
          <a:xfrm>
            <a:off x="5638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Line 18"/>
          <p:cNvSpPr>
            <a:spLocks noChangeShapeType="1"/>
          </p:cNvSpPr>
          <p:nvPr/>
        </p:nvSpPr>
        <p:spPr bwMode="auto">
          <a:xfrm>
            <a:off x="5943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19"/>
          <p:cNvSpPr>
            <a:spLocks noChangeShapeType="1"/>
          </p:cNvSpPr>
          <p:nvPr/>
        </p:nvSpPr>
        <p:spPr bwMode="auto">
          <a:xfrm>
            <a:off x="6248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20"/>
          <p:cNvSpPr>
            <a:spLocks noChangeShapeType="1"/>
          </p:cNvSpPr>
          <p:nvPr/>
        </p:nvSpPr>
        <p:spPr bwMode="auto">
          <a:xfrm>
            <a:off x="6553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Line 21"/>
          <p:cNvSpPr>
            <a:spLocks noChangeShapeType="1"/>
          </p:cNvSpPr>
          <p:nvPr/>
        </p:nvSpPr>
        <p:spPr bwMode="auto">
          <a:xfrm>
            <a:off x="6858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22"/>
          <p:cNvSpPr>
            <a:spLocks noChangeShapeType="1"/>
          </p:cNvSpPr>
          <p:nvPr/>
        </p:nvSpPr>
        <p:spPr bwMode="auto">
          <a:xfrm>
            <a:off x="3505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3"/>
          <p:cNvSpPr>
            <a:spLocks noChangeShapeType="1"/>
          </p:cNvSpPr>
          <p:nvPr/>
        </p:nvSpPr>
        <p:spPr bwMode="auto">
          <a:xfrm>
            <a:off x="3810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Line 24"/>
          <p:cNvSpPr>
            <a:spLocks noChangeShapeType="1"/>
          </p:cNvSpPr>
          <p:nvPr/>
        </p:nvSpPr>
        <p:spPr bwMode="auto">
          <a:xfrm>
            <a:off x="41148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5"/>
          <p:cNvSpPr>
            <a:spLocks noChangeShapeType="1"/>
          </p:cNvSpPr>
          <p:nvPr/>
        </p:nvSpPr>
        <p:spPr bwMode="auto">
          <a:xfrm>
            <a:off x="44196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6"/>
          <p:cNvSpPr>
            <a:spLocks noChangeShapeType="1"/>
          </p:cNvSpPr>
          <p:nvPr/>
        </p:nvSpPr>
        <p:spPr bwMode="auto">
          <a:xfrm>
            <a:off x="47244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5029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Line 28"/>
          <p:cNvSpPr>
            <a:spLocks noChangeShapeType="1"/>
          </p:cNvSpPr>
          <p:nvPr/>
        </p:nvSpPr>
        <p:spPr bwMode="auto">
          <a:xfrm>
            <a:off x="5334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Line 29"/>
          <p:cNvSpPr>
            <a:spLocks noChangeShapeType="1"/>
          </p:cNvSpPr>
          <p:nvPr/>
        </p:nvSpPr>
        <p:spPr bwMode="auto">
          <a:xfrm>
            <a:off x="56388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Line 30"/>
          <p:cNvSpPr>
            <a:spLocks noChangeShapeType="1"/>
          </p:cNvSpPr>
          <p:nvPr/>
        </p:nvSpPr>
        <p:spPr bwMode="auto">
          <a:xfrm>
            <a:off x="59436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Line 31"/>
          <p:cNvSpPr>
            <a:spLocks noChangeShapeType="1"/>
          </p:cNvSpPr>
          <p:nvPr/>
        </p:nvSpPr>
        <p:spPr bwMode="auto">
          <a:xfrm>
            <a:off x="62484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Line 32"/>
          <p:cNvSpPr>
            <a:spLocks noChangeShapeType="1"/>
          </p:cNvSpPr>
          <p:nvPr/>
        </p:nvSpPr>
        <p:spPr bwMode="auto">
          <a:xfrm>
            <a:off x="6553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Line 33"/>
          <p:cNvSpPr>
            <a:spLocks noChangeShapeType="1"/>
          </p:cNvSpPr>
          <p:nvPr/>
        </p:nvSpPr>
        <p:spPr bwMode="auto">
          <a:xfrm>
            <a:off x="6858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Rectangle 34"/>
          <p:cNvSpPr>
            <a:spLocks noChangeArrowheads="1"/>
          </p:cNvSpPr>
          <p:nvPr/>
        </p:nvSpPr>
        <p:spPr bwMode="auto">
          <a:xfrm>
            <a:off x="1828800" y="34290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i-1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78884" name="Rectangle 35"/>
          <p:cNvSpPr>
            <a:spLocks noChangeArrowheads="1"/>
          </p:cNvSpPr>
          <p:nvPr/>
        </p:nvSpPr>
        <p:spPr bwMode="auto">
          <a:xfrm>
            <a:off x="1828800" y="39624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78885" name="Rectangle 36"/>
          <p:cNvSpPr>
            <a:spLocks noChangeArrowheads="1"/>
          </p:cNvSpPr>
          <p:nvPr/>
        </p:nvSpPr>
        <p:spPr bwMode="auto">
          <a:xfrm>
            <a:off x="3200400" y="4038600"/>
            <a:ext cx="2133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78886" name="Line 37"/>
          <p:cNvSpPr>
            <a:spLocks noChangeShapeType="1"/>
          </p:cNvSpPr>
          <p:nvPr/>
        </p:nvSpPr>
        <p:spPr bwMode="auto">
          <a:xfrm>
            <a:off x="3505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7" name="Line 38"/>
          <p:cNvSpPr>
            <a:spLocks noChangeShapeType="1"/>
          </p:cNvSpPr>
          <p:nvPr/>
        </p:nvSpPr>
        <p:spPr bwMode="auto">
          <a:xfrm>
            <a:off x="3810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8" name="Line 39"/>
          <p:cNvSpPr>
            <a:spLocks noChangeShapeType="1"/>
          </p:cNvSpPr>
          <p:nvPr/>
        </p:nvSpPr>
        <p:spPr bwMode="auto">
          <a:xfrm>
            <a:off x="4114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9" name="Line 40"/>
          <p:cNvSpPr>
            <a:spLocks noChangeShapeType="1"/>
          </p:cNvSpPr>
          <p:nvPr/>
        </p:nvSpPr>
        <p:spPr bwMode="auto">
          <a:xfrm>
            <a:off x="4419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0" name="Line 41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1" name="Line 42"/>
          <p:cNvSpPr>
            <a:spLocks noChangeShapeType="1"/>
          </p:cNvSpPr>
          <p:nvPr/>
        </p:nvSpPr>
        <p:spPr bwMode="auto">
          <a:xfrm>
            <a:off x="5029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2" name="Line 43"/>
          <p:cNvSpPr>
            <a:spLocks noChangeShapeType="1"/>
          </p:cNvSpPr>
          <p:nvPr/>
        </p:nvSpPr>
        <p:spPr bwMode="auto">
          <a:xfrm>
            <a:off x="5334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3" name="Line 44"/>
          <p:cNvSpPr>
            <a:spLocks noChangeShapeType="1"/>
          </p:cNvSpPr>
          <p:nvPr/>
        </p:nvSpPr>
        <p:spPr bwMode="auto">
          <a:xfrm>
            <a:off x="5638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4" name="Line 45"/>
          <p:cNvSpPr>
            <a:spLocks noChangeShapeType="1"/>
          </p:cNvSpPr>
          <p:nvPr/>
        </p:nvSpPr>
        <p:spPr bwMode="auto">
          <a:xfrm>
            <a:off x="5943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5" name="Line 46"/>
          <p:cNvSpPr>
            <a:spLocks noChangeShapeType="1"/>
          </p:cNvSpPr>
          <p:nvPr/>
        </p:nvSpPr>
        <p:spPr bwMode="auto">
          <a:xfrm>
            <a:off x="6248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6" name="Line 47"/>
          <p:cNvSpPr>
            <a:spLocks noChangeShapeType="1"/>
          </p:cNvSpPr>
          <p:nvPr/>
        </p:nvSpPr>
        <p:spPr bwMode="auto">
          <a:xfrm>
            <a:off x="6553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7" name="Line 48"/>
          <p:cNvSpPr>
            <a:spLocks noChangeShapeType="1"/>
          </p:cNvSpPr>
          <p:nvPr/>
        </p:nvSpPr>
        <p:spPr bwMode="auto">
          <a:xfrm>
            <a:off x="68580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8" name="Rectangle 49"/>
          <p:cNvSpPr>
            <a:spLocks noChangeArrowheads="1"/>
          </p:cNvSpPr>
          <p:nvPr/>
        </p:nvSpPr>
        <p:spPr bwMode="auto">
          <a:xfrm>
            <a:off x="5029200" y="3581400"/>
            <a:ext cx="2133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99" name="Line 50"/>
          <p:cNvSpPr>
            <a:spLocks noChangeShapeType="1"/>
          </p:cNvSpPr>
          <p:nvPr/>
        </p:nvSpPr>
        <p:spPr bwMode="auto">
          <a:xfrm>
            <a:off x="3505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0" name="Line 51"/>
          <p:cNvSpPr>
            <a:spLocks noChangeShapeType="1"/>
          </p:cNvSpPr>
          <p:nvPr/>
        </p:nvSpPr>
        <p:spPr bwMode="auto">
          <a:xfrm>
            <a:off x="3810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1" name="Line 52"/>
          <p:cNvSpPr>
            <a:spLocks noChangeShapeType="1"/>
          </p:cNvSpPr>
          <p:nvPr/>
        </p:nvSpPr>
        <p:spPr bwMode="auto">
          <a:xfrm>
            <a:off x="41148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2" name="Line 53"/>
          <p:cNvSpPr>
            <a:spLocks noChangeShapeType="1"/>
          </p:cNvSpPr>
          <p:nvPr/>
        </p:nvSpPr>
        <p:spPr bwMode="auto">
          <a:xfrm>
            <a:off x="4419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3" name="Line 54"/>
          <p:cNvSpPr>
            <a:spLocks noChangeShapeType="1"/>
          </p:cNvSpPr>
          <p:nvPr/>
        </p:nvSpPr>
        <p:spPr bwMode="auto">
          <a:xfrm>
            <a:off x="47244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4" name="Line 55"/>
          <p:cNvSpPr>
            <a:spLocks noChangeShapeType="1"/>
          </p:cNvSpPr>
          <p:nvPr/>
        </p:nvSpPr>
        <p:spPr bwMode="auto">
          <a:xfrm>
            <a:off x="5029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5" name="Line 56"/>
          <p:cNvSpPr>
            <a:spLocks noChangeShapeType="1"/>
          </p:cNvSpPr>
          <p:nvPr/>
        </p:nvSpPr>
        <p:spPr bwMode="auto">
          <a:xfrm>
            <a:off x="5334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6" name="Line 57"/>
          <p:cNvSpPr>
            <a:spLocks noChangeShapeType="1"/>
          </p:cNvSpPr>
          <p:nvPr/>
        </p:nvSpPr>
        <p:spPr bwMode="auto">
          <a:xfrm>
            <a:off x="56388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7" name="Line 58"/>
          <p:cNvSpPr>
            <a:spLocks noChangeShapeType="1"/>
          </p:cNvSpPr>
          <p:nvPr/>
        </p:nvSpPr>
        <p:spPr bwMode="auto">
          <a:xfrm>
            <a:off x="5943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8" name="Line 59"/>
          <p:cNvSpPr>
            <a:spLocks noChangeShapeType="1"/>
          </p:cNvSpPr>
          <p:nvPr/>
        </p:nvSpPr>
        <p:spPr bwMode="auto">
          <a:xfrm>
            <a:off x="62484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9" name="Line 60"/>
          <p:cNvSpPr>
            <a:spLocks noChangeShapeType="1"/>
          </p:cNvSpPr>
          <p:nvPr/>
        </p:nvSpPr>
        <p:spPr bwMode="auto">
          <a:xfrm>
            <a:off x="6553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10" name="Line 61"/>
          <p:cNvSpPr>
            <a:spLocks noChangeShapeType="1"/>
          </p:cNvSpPr>
          <p:nvPr/>
        </p:nvSpPr>
        <p:spPr bwMode="auto">
          <a:xfrm>
            <a:off x="6858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11" name="Text Box 62"/>
          <p:cNvSpPr txBox="1">
            <a:spLocks noChangeArrowheads="1"/>
          </p:cNvSpPr>
          <p:nvPr/>
        </p:nvSpPr>
        <p:spPr bwMode="auto">
          <a:xfrm>
            <a:off x="6324600" y="2895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78912" name="Text Box 63"/>
          <p:cNvSpPr txBox="1">
            <a:spLocks noChangeArrowheads="1"/>
          </p:cNvSpPr>
          <p:nvPr/>
        </p:nvSpPr>
        <p:spPr bwMode="auto">
          <a:xfrm>
            <a:off x="3810000" y="2895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78913" name="Text Box 64"/>
          <p:cNvSpPr txBox="1">
            <a:spLocks noChangeArrowheads="1"/>
          </p:cNvSpPr>
          <p:nvPr/>
        </p:nvSpPr>
        <p:spPr bwMode="auto">
          <a:xfrm>
            <a:off x="3810000" y="43132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78914" name="Text Box 65"/>
          <p:cNvSpPr txBox="1">
            <a:spLocks noChangeArrowheads="1"/>
          </p:cNvSpPr>
          <p:nvPr/>
        </p:nvSpPr>
        <p:spPr bwMode="auto">
          <a:xfrm>
            <a:off x="6324600" y="42672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58FF7-9B7A-E63F-0DC2-25BE1957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15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0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baseline="-4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[C(y) = 1]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Note: p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=Pr</a:t>
                </a:r>
                <a:r>
                  <a:rPr lang="en-US" altLang="en-US" baseline="-25000" dirty="0"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[C(y)=1];   </a:t>
                </a:r>
                <a:r>
                  <a:rPr lang="en-US" altLang="en-US" dirty="0" err="1">
                    <a:ea typeface="ヒラギノ角ゴ Pro W3" charset="-128"/>
                  </a:rPr>
                  <a:t>p</a:t>
                </a:r>
                <a:r>
                  <a:rPr lang="en-US" altLang="en-US" baseline="-25000" dirty="0" err="1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=Pr</a:t>
                </a:r>
                <a:r>
                  <a:rPr lang="en-US" altLang="en-US" baseline="-25000" dirty="0"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</a:rPr>
                  <a:t>[C(y)=1]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by assumption:		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&lt; 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triangle inequality:	  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 ≤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≤ 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≤ 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|p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there must be some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for which 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 &gt;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/n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WLOG assume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&gt;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/n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can invert output of C if necessary</a:t>
                </a: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20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74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3F7D3-C327-95D0-C7CD-715D49F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7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define distribution D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to be D</a:t>
                </a:r>
                <a:r>
                  <a:rPr lang="en-US" altLang="ja-JP" baseline="-25000" dirty="0">
                    <a:ea typeface="ヒラギノ角ゴ Pro W3" charset="-128"/>
                  </a:rPr>
                  <a:t>i</a:t>
                </a:r>
                <a:r>
                  <a:rPr lang="en-US" altLang="ja-JP" dirty="0">
                    <a:ea typeface="ヒラギノ角ゴ Pro W3" charset="-128"/>
                  </a:rPr>
                  <a:t> with </a:t>
                </a:r>
                <a:r>
                  <a:rPr lang="en-US" altLang="ja-JP" dirty="0" err="1">
                    <a:ea typeface="ヒラギノ角ゴ Pro W3" charset="-128"/>
                  </a:rPr>
                  <a:t>i-th</a:t>
                </a:r>
                <a:r>
                  <a:rPr lang="en-US" altLang="ja-JP" dirty="0">
                    <a:ea typeface="ヒラギノ角ゴ Pro W3" charset="-128"/>
                  </a:rPr>
                  <a:t> bit flipped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Pr</a:t>
                </a:r>
                <a:r>
                  <a:rPr lang="en-US" altLang="ja-JP" baseline="-25000" dirty="0"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ja-JP" baseline="-25000" dirty="0"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ja-JP" baseline="-40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ja-JP" altLang="en-US" baseline="-25000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[C(y) = 1]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notice: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(D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+ D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)/2       p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(p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+ p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)/2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22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124200" y="33528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5257800" y="38100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1752600" y="3200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i-1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1752600" y="37338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82953" name="Rectangle 8"/>
          <p:cNvSpPr>
            <a:spLocks noChangeArrowheads="1"/>
          </p:cNvSpPr>
          <p:nvPr/>
        </p:nvSpPr>
        <p:spPr bwMode="auto">
          <a:xfrm>
            <a:off x="3124200" y="3810000"/>
            <a:ext cx="2133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>
            <a:off x="3429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0"/>
          <p:cNvSpPr>
            <a:spLocks noChangeShapeType="1"/>
          </p:cNvSpPr>
          <p:nvPr/>
        </p:nvSpPr>
        <p:spPr bwMode="auto">
          <a:xfrm>
            <a:off x="3733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>
            <a:off x="4038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4343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4648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4953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5257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5562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>
            <a:off x="5867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>
            <a:off x="6172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>
            <a:off x="6477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>
            <a:off x="6781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Rectangle 21"/>
          <p:cNvSpPr>
            <a:spLocks noChangeArrowheads="1"/>
          </p:cNvSpPr>
          <p:nvPr/>
        </p:nvSpPr>
        <p:spPr bwMode="auto">
          <a:xfrm>
            <a:off x="4953000" y="3352800"/>
            <a:ext cx="2133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>
            <a:off x="3429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Line 23"/>
          <p:cNvSpPr>
            <a:spLocks noChangeShapeType="1"/>
          </p:cNvSpPr>
          <p:nvPr/>
        </p:nvSpPr>
        <p:spPr bwMode="auto">
          <a:xfrm>
            <a:off x="3733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Line 24"/>
          <p:cNvSpPr>
            <a:spLocks noChangeShapeType="1"/>
          </p:cNvSpPr>
          <p:nvPr/>
        </p:nvSpPr>
        <p:spPr bwMode="auto">
          <a:xfrm>
            <a:off x="4038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Line 25"/>
          <p:cNvSpPr>
            <a:spLocks noChangeShapeType="1"/>
          </p:cNvSpPr>
          <p:nvPr/>
        </p:nvSpPr>
        <p:spPr bwMode="auto">
          <a:xfrm>
            <a:off x="4343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Line 26"/>
          <p:cNvSpPr>
            <a:spLocks noChangeShapeType="1"/>
          </p:cNvSpPr>
          <p:nvPr/>
        </p:nvSpPr>
        <p:spPr bwMode="auto">
          <a:xfrm>
            <a:off x="4648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27"/>
          <p:cNvSpPr>
            <a:spLocks noChangeShapeType="1"/>
          </p:cNvSpPr>
          <p:nvPr/>
        </p:nvSpPr>
        <p:spPr bwMode="auto">
          <a:xfrm>
            <a:off x="4953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28"/>
          <p:cNvSpPr>
            <a:spLocks noChangeShapeType="1"/>
          </p:cNvSpPr>
          <p:nvPr/>
        </p:nvSpPr>
        <p:spPr bwMode="auto">
          <a:xfrm>
            <a:off x="5257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29"/>
          <p:cNvSpPr>
            <a:spLocks noChangeShapeType="1"/>
          </p:cNvSpPr>
          <p:nvPr/>
        </p:nvSpPr>
        <p:spPr bwMode="auto">
          <a:xfrm>
            <a:off x="5562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Line 30"/>
          <p:cNvSpPr>
            <a:spLocks noChangeShapeType="1"/>
          </p:cNvSpPr>
          <p:nvPr/>
        </p:nvSpPr>
        <p:spPr bwMode="auto">
          <a:xfrm>
            <a:off x="5867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1"/>
          <p:cNvSpPr>
            <a:spLocks noChangeShapeType="1"/>
          </p:cNvSpPr>
          <p:nvPr/>
        </p:nvSpPr>
        <p:spPr bwMode="auto">
          <a:xfrm>
            <a:off x="6172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2"/>
          <p:cNvSpPr>
            <a:spLocks noChangeShapeType="1"/>
          </p:cNvSpPr>
          <p:nvPr/>
        </p:nvSpPr>
        <p:spPr bwMode="auto">
          <a:xfrm>
            <a:off x="6477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Line 33"/>
          <p:cNvSpPr>
            <a:spLocks noChangeShapeType="1"/>
          </p:cNvSpPr>
          <p:nvPr/>
        </p:nvSpPr>
        <p:spPr bwMode="auto">
          <a:xfrm>
            <a:off x="6781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Rectangle 34"/>
          <p:cNvSpPr>
            <a:spLocks noChangeArrowheads="1"/>
          </p:cNvSpPr>
          <p:nvPr/>
        </p:nvSpPr>
        <p:spPr bwMode="auto">
          <a:xfrm>
            <a:off x="5257800" y="43434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80" name="Rectangle 35"/>
          <p:cNvSpPr>
            <a:spLocks noChangeArrowheads="1"/>
          </p:cNvSpPr>
          <p:nvPr/>
        </p:nvSpPr>
        <p:spPr bwMode="auto">
          <a:xfrm>
            <a:off x="1752600" y="4267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>
              <a:latin typeface="Comic Sans MS" charset="0"/>
            </a:endParaRPr>
          </a:p>
        </p:txBody>
      </p:sp>
      <p:sp>
        <p:nvSpPr>
          <p:cNvPr id="82981" name="Rectangle 36"/>
          <p:cNvSpPr>
            <a:spLocks noChangeArrowheads="1"/>
          </p:cNvSpPr>
          <p:nvPr/>
        </p:nvSpPr>
        <p:spPr bwMode="auto">
          <a:xfrm>
            <a:off x="3124200" y="43434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82982" name="Line 37"/>
          <p:cNvSpPr>
            <a:spLocks noChangeShapeType="1"/>
          </p:cNvSpPr>
          <p:nvPr/>
        </p:nvSpPr>
        <p:spPr bwMode="auto">
          <a:xfrm>
            <a:off x="34290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Line 38"/>
          <p:cNvSpPr>
            <a:spLocks noChangeShapeType="1"/>
          </p:cNvSpPr>
          <p:nvPr/>
        </p:nvSpPr>
        <p:spPr bwMode="auto">
          <a:xfrm>
            <a:off x="3733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Line 39"/>
          <p:cNvSpPr>
            <a:spLocks noChangeShapeType="1"/>
          </p:cNvSpPr>
          <p:nvPr/>
        </p:nvSpPr>
        <p:spPr bwMode="auto">
          <a:xfrm>
            <a:off x="40386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5" name="Line 40"/>
          <p:cNvSpPr>
            <a:spLocks noChangeShapeType="1"/>
          </p:cNvSpPr>
          <p:nvPr/>
        </p:nvSpPr>
        <p:spPr bwMode="auto">
          <a:xfrm>
            <a:off x="43434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6" name="Line 41"/>
          <p:cNvSpPr>
            <a:spLocks noChangeShapeType="1"/>
          </p:cNvSpPr>
          <p:nvPr/>
        </p:nvSpPr>
        <p:spPr bwMode="auto">
          <a:xfrm>
            <a:off x="46482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7" name="Line 42"/>
          <p:cNvSpPr>
            <a:spLocks noChangeShapeType="1"/>
          </p:cNvSpPr>
          <p:nvPr/>
        </p:nvSpPr>
        <p:spPr bwMode="auto">
          <a:xfrm>
            <a:off x="55626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8" name="Line 43"/>
          <p:cNvSpPr>
            <a:spLocks noChangeShapeType="1"/>
          </p:cNvSpPr>
          <p:nvPr/>
        </p:nvSpPr>
        <p:spPr bwMode="auto">
          <a:xfrm>
            <a:off x="58674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9" name="Line 44"/>
          <p:cNvSpPr>
            <a:spLocks noChangeShapeType="1"/>
          </p:cNvSpPr>
          <p:nvPr/>
        </p:nvSpPr>
        <p:spPr bwMode="auto">
          <a:xfrm>
            <a:off x="61722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0" name="Line 45"/>
          <p:cNvSpPr>
            <a:spLocks noChangeShapeType="1"/>
          </p:cNvSpPr>
          <p:nvPr/>
        </p:nvSpPr>
        <p:spPr bwMode="auto">
          <a:xfrm>
            <a:off x="64770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1" name="Line 46"/>
          <p:cNvSpPr>
            <a:spLocks noChangeShapeType="1"/>
          </p:cNvSpPr>
          <p:nvPr/>
        </p:nvSpPr>
        <p:spPr bwMode="auto">
          <a:xfrm>
            <a:off x="49530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2" name="Line 47"/>
          <p:cNvSpPr>
            <a:spLocks noChangeShapeType="1"/>
          </p:cNvSpPr>
          <p:nvPr/>
        </p:nvSpPr>
        <p:spPr bwMode="auto">
          <a:xfrm>
            <a:off x="5257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3" name="Line 48"/>
          <p:cNvSpPr>
            <a:spLocks noChangeShapeType="1"/>
          </p:cNvSpPr>
          <p:nvPr/>
        </p:nvSpPr>
        <p:spPr bwMode="auto">
          <a:xfrm>
            <a:off x="6781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4" name="Rectangle 49"/>
          <p:cNvSpPr>
            <a:spLocks noChangeArrowheads="1"/>
          </p:cNvSpPr>
          <p:nvPr/>
        </p:nvSpPr>
        <p:spPr bwMode="auto">
          <a:xfrm>
            <a:off x="4953000" y="4343400"/>
            <a:ext cx="3048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95" name="Line 50"/>
          <p:cNvSpPr>
            <a:spLocks noChangeShapeType="1"/>
          </p:cNvSpPr>
          <p:nvPr/>
        </p:nvSpPr>
        <p:spPr bwMode="auto">
          <a:xfrm>
            <a:off x="5105400" y="3886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D455C-421A-9BA0-D6F2-240DDD0D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0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4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randomized predictor P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for </a:t>
                </a:r>
                <a:r>
                  <a:rPr lang="en-US" altLang="ja-JP" dirty="0" err="1">
                    <a:ea typeface="ヒラギノ角ゴ Pro W3" charset="-128"/>
                  </a:rPr>
                  <a:t>i</a:t>
                </a:r>
                <a:r>
                  <a:rPr lang="en-US" altLang="ja-JP" baseline="30000" dirty="0" err="1">
                    <a:ea typeface="ヒラギノ角ゴ Pro W3" charset="-128"/>
                  </a:rPr>
                  <a:t>th</a:t>
                </a:r>
                <a:r>
                  <a:rPr lang="en-US" altLang="ja-JP" baseline="30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bit: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input: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 = 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…y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	</a:t>
                </a:r>
                <a:r>
                  <a:rPr lang="en-US" altLang="en-US" dirty="0">
                    <a:ea typeface="ヒラギノ角ゴ Pro W3" charset="-128"/>
                  </a:rPr>
                  <a:t>(which comes from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flip a coin: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 =  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n-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evaluate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w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if 1, output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dirty="0">
                    <a:ea typeface="ヒラギノ角ゴ Pro W3" charset="-128"/>
                  </a:rPr>
                  <a:t>; if 0, output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Claim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D,d,w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n-</a:t>
                </a:r>
                <a:r>
                  <a:rPr lang="en-US" altLang="en-US" baseline="-4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[P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] &gt; ½ + </a:t>
                </a:r>
                <a:r>
                  <a:rPr lang="el-GR" altLang="ja-JP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/n.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24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291" r="-1333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88F31-6027-4DF4-0D0C-003B9EC7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6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is randomized procedure</a:t>
            </a:r>
          </a:p>
          <a:p>
            <a:r>
              <a:rPr lang="en-US" altLang="en-US">
                <a:ea typeface="ヒラギノ角ゴ Pro W3" charset="-128"/>
              </a:rPr>
              <a:t>there must be some fixing of its random bits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d</a:t>
            </a:r>
            <a:r>
              <a:rPr lang="en-US" altLang="en-US">
                <a:ea typeface="ヒラギノ角ゴ Pro W3" charset="-128"/>
              </a:rPr>
              <a:t>,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 </a:t>
            </a:r>
            <a:r>
              <a:rPr lang="en-US" altLang="en-US">
                <a:ea typeface="ヒラギノ角ゴ Pro W3" charset="-128"/>
              </a:rPr>
              <a:t>that preserves the success prob.</a:t>
            </a:r>
          </a:p>
          <a:p>
            <a:r>
              <a:rPr lang="en-US" altLang="en-US">
                <a:ea typeface="ヒラギノ角ゴ Pro W3" charset="-128"/>
              </a:rPr>
              <a:t>final predictor P has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d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*</a:t>
            </a:r>
            <a:r>
              <a:rPr lang="en-US" altLang="en-US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and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w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*</a:t>
            </a:r>
            <a:r>
              <a:rPr lang="en-US" altLang="en-US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hardwired:</a:t>
            </a:r>
          </a:p>
        </p:txBody>
      </p:sp>
      <p:sp>
        <p:nvSpPr>
          <p:cNvPr id="526340" name="AutoShape 4"/>
          <p:cNvSpPr>
            <a:spLocks noChangeArrowheads="1"/>
          </p:cNvSpPr>
          <p:nvPr/>
        </p:nvSpPr>
        <p:spPr bwMode="auto">
          <a:xfrm>
            <a:off x="3276600" y="4267200"/>
            <a:ext cx="4343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5257800" y="464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526342" name="Line 6"/>
          <p:cNvSpPr>
            <a:spLocks noChangeShapeType="1"/>
          </p:cNvSpPr>
          <p:nvPr/>
        </p:nvSpPr>
        <p:spPr bwMode="auto">
          <a:xfrm>
            <a:off x="54102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3" name="Line 7"/>
          <p:cNvSpPr>
            <a:spLocks noChangeShapeType="1"/>
          </p:cNvSpPr>
          <p:nvPr/>
        </p:nvSpPr>
        <p:spPr bwMode="auto">
          <a:xfrm>
            <a:off x="35052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4" name="Line 8"/>
          <p:cNvSpPr>
            <a:spLocks noChangeShapeType="1"/>
          </p:cNvSpPr>
          <p:nvPr/>
        </p:nvSpPr>
        <p:spPr bwMode="auto">
          <a:xfrm>
            <a:off x="3733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5" name="Line 9"/>
          <p:cNvSpPr>
            <a:spLocks noChangeShapeType="1"/>
          </p:cNvSpPr>
          <p:nvPr/>
        </p:nvSpPr>
        <p:spPr bwMode="auto">
          <a:xfrm>
            <a:off x="3962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6" name="Line 10"/>
          <p:cNvSpPr>
            <a:spLocks noChangeShapeType="1"/>
          </p:cNvSpPr>
          <p:nvPr/>
        </p:nvSpPr>
        <p:spPr bwMode="auto">
          <a:xfrm>
            <a:off x="41910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7" name="Line 11"/>
          <p:cNvSpPr>
            <a:spLocks noChangeShapeType="1"/>
          </p:cNvSpPr>
          <p:nvPr/>
        </p:nvSpPr>
        <p:spPr bwMode="auto">
          <a:xfrm>
            <a:off x="44196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8" name="Line 12"/>
          <p:cNvSpPr>
            <a:spLocks noChangeShapeType="1"/>
          </p:cNvSpPr>
          <p:nvPr/>
        </p:nvSpPr>
        <p:spPr bwMode="auto">
          <a:xfrm>
            <a:off x="46482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9" name="Line 13"/>
          <p:cNvSpPr>
            <a:spLocks noChangeShapeType="1"/>
          </p:cNvSpPr>
          <p:nvPr/>
        </p:nvSpPr>
        <p:spPr bwMode="auto">
          <a:xfrm>
            <a:off x="4876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0" name="Line 14"/>
          <p:cNvSpPr>
            <a:spLocks noChangeShapeType="1"/>
          </p:cNvSpPr>
          <p:nvPr/>
        </p:nvSpPr>
        <p:spPr bwMode="auto">
          <a:xfrm>
            <a:off x="5105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1" name="Line 15"/>
          <p:cNvSpPr>
            <a:spLocks noChangeShapeType="1"/>
          </p:cNvSpPr>
          <p:nvPr/>
        </p:nvSpPr>
        <p:spPr bwMode="auto">
          <a:xfrm>
            <a:off x="53340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2" name="Line 16"/>
          <p:cNvSpPr>
            <a:spLocks noChangeShapeType="1"/>
          </p:cNvSpPr>
          <p:nvPr/>
        </p:nvSpPr>
        <p:spPr bwMode="auto">
          <a:xfrm>
            <a:off x="55626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3" name="Line 17"/>
          <p:cNvSpPr>
            <a:spLocks noChangeShapeType="1"/>
          </p:cNvSpPr>
          <p:nvPr/>
        </p:nvSpPr>
        <p:spPr bwMode="auto">
          <a:xfrm>
            <a:off x="57912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4" name="Line 18"/>
          <p:cNvSpPr>
            <a:spLocks noChangeShapeType="1"/>
          </p:cNvSpPr>
          <p:nvPr/>
        </p:nvSpPr>
        <p:spPr bwMode="auto">
          <a:xfrm>
            <a:off x="6019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6248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64770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>
            <a:off x="67056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>
            <a:off x="69342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9" name="Line 23"/>
          <p:cNvSpPr>
            <a:spLocks noChangeShapeType="1"/>
          </p:cNvSpPr>
          <p:nvPr/>
        </p:nvSpPr>
        <p:spPr bwMode="auto">
          <a:xfrm>
            <a:off x="7162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60" name="Line 24"/>
          <p:cNvSpPr>
            <a:spLocks noChangeShapeType="1"/>
          </p:cNvSpPr>
          <p:nvPr/>
        </p:nvSpPr>
        <p:spPr bwMode="auto">
          <a:xfrm>
            <a:off x="7391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61" name="Text Box 25"/>
              <p:cNvSpPr txBox="1">
                <a:spLocks noChangeArrowheads="1"/>
              </p:cNvSpPr>
              <p:nvPr/>
            </p:nvSpPr>
            <p:spPr bwMode="auto">
              <a:xfrm>
                <a:off x="6629400" y="4054475"/>
                <a:ext cx="2057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may need to add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gate</a:t>
                </a:r>
              </a:p>
            </p:txBody>
          </p:sp>
        </mc:Choice>
        <mc:Fallback xmlns="">
          <p:sp>
            <p:nvSpPr>
              <p:cNvPr id="5263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4054475"/>
                <a:ext cx="2057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4748" t="-5882" r="-890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6362" name="AutoShape 26"/>
          <p:cNvCxnSpPr>
            <a:cxnSpLocks noChangeShapeType="1"/>
            <a:stCxn id="526361" idx="1"/>
          </p:cNvCxnSpPr>
          <p:nvPr/>
        </p:nvCxnSpPr>
        <p:spPr bwMode="auto">
          <a:xfrm rot="10800000">
            <a:off x="5486400" y="3962402"/>
            <a:ext cx="1143000" cy="50757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6363" name="AutoShape 27"/>
          <p:cNvSpPr>
            <a:spLocks/>
          </p:cNvSpPr>
          <p:nvPr/>
        </p:nvSpPr>
        <p:spPr bwMode="auto">
          <a:xfrm rot="-5400000">
            <a:off x="6438900" y="51435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6364" name="Text Box 28"/>
          <p:cNvSpPr txBox="1">
            <a:spLocks noChangeArrowheads="1"/>
          </p:cNvSpPr>
          <p:nvPr/>
        </p:nvSpPr>
        <p:spPr bwMode="auto">
          <a:xfrm>
            <a:off x="53340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d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*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64008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w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*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26366" name="Text Box 30"/>
          <p:cNvSpPr txBox="1">
            <a:spLocks noChangeArrowheads="1"/>
          </p:cNvSpPr>
          <p:nvPr/>
        </p:nvSpPr>
        <p:spPr bwMode="auto">
          <a:xfrm>
            <a:off x="3200400" y="4130675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circuit for P:</a:t>
            </a:r>
          </a:p>
        </p:txBody>
      </p:sp>
      <p:sp>
        <p:nvSpPr>
          <p:cNvPr id="526367" name="Text Box 31"/>
          <p:cNvSpPr txBox="1">
            <a:spLocks noChangeArrowheads="1"/>
          </p:cNvSpPr>
          <p:nvPr/>
        </p:nvSpPr>
        <p:spPr bwMode="auto">
          <a:xfrm>
            <a:off x="685800" y="4114800"/>
            <a:ext cx="2209800" cy="181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Size 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ja-JP" altLang="en-US" sz="2800">
                <a:solidFill>
                  <a:srgbClr val="FF0000"/>
                </a:solidFill>
              </a:rPr>
              <a:t>’</a:t>
            </a:r>
            <a:r>
              <a:rPr lang="en-US" altLang="ja-JP" sz="2800">
                <a:solidFill>
                  <a:srgbClr val="FF0000"/>
                </a:solidFill>
              </a:rPr>
              <a:t> + O(n) = 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as promised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9F6EE-859C-50E6-0464-EBA239E4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/>
      <p:bldP spid="526341" grpId="0"/>
      <p:bldP spid="526342" grpId="0" animBg="1"/>
      <p:bldP spid="526343" grpId="0" animBg="1"/>
      <p:bldP spid="526344" grpId="0" animBg="1"/>
      <p:bldP spid="526345" grpId="0" animBg="1"/>
      <p:bldP spid="526346" grpId="0" animBg="1"/>
      <p:bldP spid="526347" grpId="0" animBg="1"/>
      <p:bldP spid="526348" grpId="0" animBg="1"/>
      <p:bldP spid="526349" grpId="0" animBg="1"/>
      <p:bldP spid="526350" grpId="0" animBg="1"/>
      <p:bldP spid="526351" grpId="0" animBg="1"/>
      <p:bldP spid="526352" grpId="0" animBg="1"/>
      <p:bldP spid="526353" grpId="0" animBg="1"/>
      <p:bldP spid="526354" grpId="0" animBg="1"/>
      <p:bldP spid="526355" grpId="0" animBg="1"/>
      <p:bldP spid="526356" grpId="0" animBg="1"/>
      <p:bldP spid="526357" grpId="0" animBg="1"/>
      <p:bldP spid="526358" grpId="0" animBg="1"/>
      <p:bldP spid="526359" grpId="0" animBg="1"/>
      <p:bldP spid="526360" grpId="0" animBg="1"/>
      <p:bldP spid="526361" grpId="0"/>
      <p:bldP spid="526363" grpId="0" animBg="1"/>
      <p:bldP spid="526364" grpId="0"/>
      <p:bldP spid="526365" grpId="0"/>
      <p:bldP spid="526366" grpId="0"/>
      <p:bldP spid="5263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of claim: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D,d,w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n-</a:t>
                </a:r>
                <a:r>
                  <a:rPr lang="en-US" altLang="en-US" baseline="-4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[P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ea typeface="ヒラギノ角ゴ Pro W3" charset="-128"/>
                  </a:rPr>
                  <a:t>y</a:t>
                </a:r>
                <a:r>
                  <a:rPr lang="en-US" altLang="ja-JP" baseline="-25000" dirty="0">
                    <a:ea typeface="ヒラギノ角ゴ Pro W3" charset="-128"/>
                  </a:rPr>
                  <a:t>1</a:t>
                </a:r>
                <a:r>
                  <a:rPr lang="en-US" altLang="ja-JP" dirty="0">
                    <a:ea typeface="ヒラギノ角ゴ Pro W3" charset="-128"/>
                  </a:rPr>
                  <a:t>…</a:t>
                </a:r>
                <a:r>
                  <a:rPr lang="en-US" altLang="ja-JP" baseline="-25000" dirty="0">
                    <a:ea typeface="ヒラギノ角ゴ Pro W3" charset="-128"/>
                  </a:rPr>
                  <a:t>i-1</a:t>
                </a:r>
                <a:r>
                  <a:rPr lang="en-US" altLang="ja-JP" dirty="0">
                    <a:ea typeface="ヒラギノ角ゴ Pro W3" charset="-128"/>
                  </a:rPr>
                  <a:t>) = </a:t>
                </a:r>
                <a:r>
                  <a:rPr lang="en-US" altLang="ja-JP" dirty="0" err="1">
                    <a:ea typeface="ヒラギノ角ゴ Pro W3" charset="-128"/>
                  </a:rPr>
                  <a:t>y</a:t>
                </a:r>
                <a:r>
                  <a:rPr lang="en-US" altLang="ja-JP" baseline="-25000" dirty="0" err="1">
                    <a:ea typeface="ヒラギノ角ゴ Pro W3" charset="-128"/>
                  </a:rPr>
                  <a:t>i</a:t>
                </a:r>
                <a:r>
                  <a:rPr lang="en-US" altLang="ja-JP" dirty="0">
                    <a:ea typeface="ヒラギノ角ゴ Pro W3" charset="-128"/>
                  </a:rPr>
                  <a:t>] =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  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1]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1]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+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0]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0]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1]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   +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0]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(1 -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2590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u =  y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y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…y</a:t>
            </a:r>
            <a:r>
              <a:rPr lang="en-US" altLang="en-US" sz="2800" baseline="-25000">
                <a:solidFill>
                  <a:schemeClr val="accent2"/>
                </a:solidFill>
              </a:rPr>
              <a:t>i-1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C36C6-319E-1269-0841-107620B9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4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13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Observe:</a:t>
                </a:r>
              </a:p>
              <a:p>
                <a:pPr lvl="2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1]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1 | 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= d]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=d] /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1]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p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/(2p</a:t>
                </a:r>
                <a:r>
                  <a:rPr lang="en-US" altLang="en-US" baseline="-25000" dirty="0">
                    <a:ea typeface="ヒラギノ角ゴ Pro W3" charset="-128"/>
                  </a:rPr>
                  <a:t>i-1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</a:p>
              <a:p>
                <a:pPr lvl="2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2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d | 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0]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)=0 | 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d]Pr[y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d] / </a:t>
                </a:r>
                <a:r>
                  <a:rPr lang="en-US" altLang="en-US" dirty="0" err="1">
                    <a:ea typeface="ヒラギノ角ゴ Pro W3" charset="-128"/>
                  </a:rPr>
                  <a:t>Pr</a:t>
                </a:r>
                <a:r>
                  <a:rPr lang="en-US" altLang="en-US" dirty="0">
                    <a:ea typeface="ヒラギノ角ゴ Pro W3" charset="-128"/>
                  </a:rPr>
                  <a:t>[C(</a:t>
                </a:r>
                <a:r>
                  <a:rPr lang="en-US" altLang="en-US" dirty="0" err="1">
                    <a:ea typeface="ヒラギノ角ゴ Pro W3" charset="-128"/>
                  </a:rPr>
                  <a:t>u,d,w</a:t>
                </a:r>
                <a:r>
                  <a:rPr lang="en-US" altLang="en-US" dirty="0">
                    <a:ea typeface="ヒラギノ角ゴ Pro W3" charset="-128"/>
                  </a:rPr>
                  <a:t>) = 0]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= (1 – p</a:t>
                </a:r>
                <a:r>
                  <a:rPr lang="en-US" altLang="en-US" baseline="-25000" dirty="0">
                    <a:ea typeface="ヒラギノ角ゴ Pro W3" charset="-128"/>
                  </a:rPr>
                  <a:t>i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) / 2(1 - p</a:t>
                </a:r>
                <a:r>
                  <a:rPr lang="en-US" altLang="ja-JP" baseline="-25000" dirty="0">
                    <a:ea typeface="ヒラギノ角ゴ Pro W3" charset="-128"/>
                  </a:rPr>
                  <a:t>i-1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30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3886200" y="13716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6019800" y="18288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8034338" y="121920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i-1</a:t>
            </a:r>
            <a:endParaRPr lang="en-US" altLang="en-US">
              <a:latin typeface="Comic Sans MS" charset="0"/>
            </a:endParaRPr>
          </a:p>
        </p:txBody>
      </p:sp>
      <p:sp>
        <p:nvSpPr>
          <p:cNvPr id="91144" name="Rectangle 7"/>
          <p:cNvSpPr>
            <a:spLocks noChangeArrowheads="1"/>
          </p:cNvSpPr>
          <p:nvPr/>
        </p:nvSpPr>
        <p:spPr bwMode="auto">
          <a:xfrm>
            <a:off x="8034338" y="17526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>
              <a:latin typeface="Comic Sans MS" charset="0"/>
            </a:endParaRPr>
          </a:p>
        </p:txBody>
      </p:sp>
      <p:sp>
        <p:nvSpPr>
          <p:cNvPr id="91145" name="Rectangle 8"/>
          <p:cNvSpPr>
            <a:spLocks noChangeArrowheads="1"/>
          </p:cNvSpPr>
          <p:nvPr/>
        </p:nvSpPr>
        <p:spPr bwMode="auto">
          <a:xfrm>
            <a:off x="3886200" y="1828800"/>
            <a:ext cx="2133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4191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0"/>
          <p:cNvSpPr>
            <a:spLocks noChangeShapeType="1"/>
          </p:cNvSpPr>
          <p:nvPr/>
        </p:nvSpPr>
        <p:spPr bwMode="auto">
          <a:xfrm>
            <a:off x="4495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1"/>
          <p:cNvSpPr>
            <a:spLocks noChangeShapeType="1"/>
          </p:cNvSpPr>
          <p:nvPr/>
        </p:nvSpPr>
        <p:spPr bwMode="auto">
          <a:xfrm>
            <a:off x="48006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2"/>
          <p:cNvSpPr>
            <a:spLocks noChangeShapeType="1"/>
          </p:cNvSpPr>
          <p:nvPr/>
        </p:nvSpPr>
        <p:spPr bwMode="auto">
          <a:xfrm>
            <a:off x="51054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>
            <a:off x="54102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4"/>
          <p:cNvSpPr>
            <a:spLocks noChangeShapeType="1"/>
          </p:cNvSpPr>
          <p:nvPr/>
        </p:nvSpPr>
        <p:spPr bwMode="auto">
          <a:xfrm>
            <a:off x="5715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5"/>
          <p:cNvSpPr>
            <a:spLocks noChangeShapeType="1"/>
          </p:cNvSpPr>
          <p:nvPr/>
        </p:nvSpPr>
        <p:spPr bwMode="auto">
          <a:xfrm>
            <a:off x="6019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6"/>
          <p:cNvSpPr>
            <a:spLocks noChangeShapeType="1"/>
          </p:cNvSpPr>
          <p:nvPr/>
        </p:nvSpPr>
        <p:spPr bwMode="auto">
          <a:xfrm>
            <a:off x="63246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Line 17"/>
          <p:cNvSpPr>
            <a:spLocks noChangeShapeType="1"/>
          </p:cNvSpPr>
          <p:nvPr/>
        </p:nvSpPr>
        <p:spPr bwMode="auto">
          <a:xfrm>
            <a:off x="66294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Line 18"/>
          <p:cNvSpPr>
            <a:spLocks noChangeShapeType="1"/>
          </p:cNvSpPr>
          <p:nvPr/>
        </p:nvSpPr>
        <p:spPr bwMode="auto">
          <a:xfrm>
            <a:off x="69342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Line 19"/>
          <p:cNvSpPr>
            <a:spLocks noChangeShapeType="1"/>
          </p:cNvSpPr>
          <p:nvPr/>
        </p:nvSpPr>
        <p:spPr bwMode="auto">
          <a:xfrm>
            <a:off x="7239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Line 20"/>
          <p:cNvSpPr>
            <a:spLocks noChangeShapeType="1"/>
          </p:cNvSpPr>
          <p:nvPr/>
        </p:nvSpPr>
        <p:spPr bwMode="auto">
          <a:xfrm>
            <a:off x="7543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Rectangle 21"/>
          <p:cNvSpPr>
            <a:spLocks noChangeArrowheads="1"/>
          </p:cNvSpPr>
          <p:nvPr/>
        </p:nvSpPr>
        <p:spPr bwMode="auto">
          <a:xfrm>
            <a:off x="5715000" y="1371600"/>
            <a:ext cx="2133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59" name="Line 22"/>
          <p:cNvSpPr>
            <a:spLocks noChangeShapeType="1"/>
          </p:cNvSpPr>
          <p:nvPr/>
        </p:nvSpPr>
        <p:spPr bwMode="auto">
          <a:xfrm>
            <a:off x="4191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23"/>
          <p:cNvSpPr>
            <a:spLocks noChangeShapeType="1"/>
          </p:cNvSpPr>
          <p:nvPr/>
        </p:nvSpPr>
        <p:spPr bwMode="auto">
          <a:xfrm>
            <a:off x="4495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4"/>
          <p:cNvSpPr>
            <a:spLocks noChangeShapeType="1"/>
          </p:cNvSpPr>
          <p:nvPr/>
        </p:nvSpPr>
        <p:spPr bwMode="auto">
          <a:xfrm>
            <a:off x="48006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25"/>
          <p:cNvSpPr>
            <a:spLocks noChangeShapeType="1"/>
          </p:cNvSpPr>
          <p:nvPr/>
        </p:nvSpPr>
        <p:spPr bwMode="auto">
          <a:xfrm>
            <a:off x="51054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Line 26"/>
          <p:cNvSpPr>
            <a:spLocks noChangeShapeType="1"/>
          </p:cNvSpPr>
          <p:nvPr/>
        </p:nvSpPr>
        <p:spPr bwMode="auto">
          <a:xfrm>
            <a:off x="54102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Line 27"/>
          <p:cNvSpPr>
            <a:spLocks noChangeShapeType="1"/>
          </p:cNvSpPr>
          <p:nvPr/>
        </p:nvSpPr>
        <p:spPr bwMode="auto">
          <a:xfrm>
            <a:off x="5715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Line 28"/>
          <p:cNvSpPr>
            <a:spLocks noChangeShapeType="1"/>
          </p:cNvSpPr>
          <p:nvPr/>
        </p:nvSpPr>
        <p:spPr bwMode="auto">
          <a:xfrm>
            <a:off x="6019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6" name="Line 29"/>
          <p:cNvSpPr>
            <a:spLocks noChangeShapeType="1"/>
          </p:cNvSpPr>
          <p:nvPr/>
        </p:nvSpPr>
        <p:spPr bwMode="auto">
          <a:xfrm>
            <a:off x="63246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Line 30"/>
          <p:cNvSpPr>
            <a:spLocks noChangeShapeType="1"/>
          </p:cNvSpPr>
          <p:nvPr/>
        </p:nvSpPr>
        <p:spPr bwMode="auto">
          <a:xfrm>
            <a:off x="66294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8" name="Line 31"/>
          <p:cNvSpPr>
            <a:spLocks noChangeShapeType="1"/>
          </p:cNvSpPr>
          <p:nvPr/>
        </p:nvSpPr>
        <p:spPr bwMode="auto">
          <a:xfrm>
            <a:off x="69342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Line 32"/>
          <p:cNvSpPr>
            <a:spLocks noChangeShapeType="1"/>
          </p:cNvSpPr>
          <p:nvPr/>
        </p:nvSpPr>
        <p:spPr bwMode="auto">
          <a:xfrm>
            <a:off x="7239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0" name="Line 33"/>
          <p:cNvSpPr>
            <a:spLocks noChangeShapeType="1"/>
          </p:cNvSpPr>
          <p:nvPr/>
        </p:nvSpPr>
        <p:spPr bwMode="auto">
          <a:xfrm>
            <a:off x="7543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Rectangle 34"/>
          <p:cNvSpPr>
            <a:spLocks noChangeArrowheads="1"/>
          </p:cNvSpPr>
          <p:nvPr/>
        </p:nvSpPr>
        <p:spPr bwMode="auto">
          <a:xfrm>
            <a:off x="6019800" y="23622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72" name="Rectangle 35"/>
          <p:cNvSpPr>
            <a:spLocks noChangeArrowheads="1"/>
          </p:cNvSpPr>
          <p:nvPr/>
        </p:nvSpPr>
        <p:spPr bwMode="auto">
          <a:xfrm>
            <a:off x="8034338" y="2286000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D</a:t>
            </a:r>
            <a:r>
              <a:rPr lang="en-US" altLang="en-US" baseline="-25000">
                <a:latin typeface="Comic Sans MS" charset="0"/>
              </a:rPr>
              <a:t>i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91173" name="Rectangle 36"/>
          <p:cNvSpPr>
            <a:spLocks noChangeArrowheads="1"/>
          </p:cNvSpPr>
          <p:nvPr/>
        </p:nvSpPr>
        <p:spPr bwMode="auto">
          <a:xfrm>
            <a:off x="3886200" y="23622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baseline="30000">
                <a:latin typeface="Comic Sans MS" charset="0"/>
              </a:rPr>
              <a:t>    </a:t>
            </a:r>
          </a:p>
        </p:txBody>
      </p:sp>
      <p:sp>
        <p:nvSpPr>
          <p:cNvPr id="91174" name="Line 37"/>
          <p:cNvSpPr>
            <a:spLocks noChangeShapeType="1"/>
          </p:cNvSpPr>
          <p:nvPr/>
        </p:nvSpPr>
        <p:spPr bwMode="auto">
          <a:xfrm>
            <a:off x="4191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5" name="Line 38"/>
          <p:cNvSpPr>
            <a:spLocks noChangeShapeType="1"/>
          </p:cNvSpPr>
          <p:nvPr/>
        </p:nvSpPr>
        <p:spPr bwMode="auto">
          <a:xfrm>
            <a:off x="4495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6" name="Line 39"/>
          <p:cNvSpPr>
            <a:spLocks noChangeShapeType="1"/>
          </p:cNvSpPr>
          <p:nvPr/>
        </p:nvSpPr>
        <p:spPr bwMode="auto">
          <a:xfrm>
            <a:off x="4800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7" name="Line 40"/>
          <p:cNvSpPr>
            <a:spLocks noChangeShapeType="1"/>
          </p:cNvSpPr>
          <p:nvPr/>
        </p:nvSpPr>
        <p:spPr bwMode="auto">
          <a:xfrm>
            <a:off x="51054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8" name="Line 41"/>
          <p:cNvSpPr>
            <a:spLocks noChangeShapeType="1"/>
          </p:cNvSpPr>
          <p:nvPr/>
        </p:nvSpPr>
        <p:spPr bwMode="auto">
          <a:xfrm>
            <a:off x="54102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9" name="Line 42"/>
          <p:cNvSpPr>
            <a:spLocks noChangeShapeType="1"/>
          </p:cNvSpPr>
          <p:nvPr/>
        </p:nvSpPr>
        <p:spPr bwMode="auto">
          <a:xfrm>
            <a:off x="6324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0" name="Line 43"/>
          <p:cNvSpPr>
            <a:spLocks noChangeShapeType="1"/>
          </p:cNvSpPr>
          <p:nvPr/>
        </p:nvSpPr>
        <p:spPr bwMode="auto">
          <a:xfrm>
            <a:off x="66294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1" name="Line 44"/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2" name="Line 45"/>
          <p:cNvSpPr>
            <a:spLocks noChangeShapeType="1"/>
          </p:cNvSpPr>
          <p:nvPr/>
        </p:nvSpPr>
        <p:spPr bwMode="auto">
          <a:xfrm>
            <a:off x="7239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3" name="Line 46"/>
          <p:cNvSpPr>
            <a:spLocks noChangeShapeType="1"/>
          </p:cNvSpPr>
          <p:nvPr/>
        </p:nvSpPr>
        <p:spPr bwMode="auto">
          <a:xfrm>
            <a:off x="5715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4" name="Line 47"/>
          <p:cNvSpPr>
            <a:spLocks noChangeShapeType="1"/>
          </p:cNvSpPr>
          <p:nvPr/>
        </p:nvSpPr>
        <p:spPr bwMode="auto">
          <a:xfrm>
            <a:off x="6019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5" name="Line 48"/>
          <p:cNvSpPr>
            <a:spLocks noChangeShapeType="1"/>
          </p:cNvSpPr>
          <p:nvPr/>
        </p:nvSpPr>
        <p:spPr bwMode="auto">
          <a:xfrm>
            <a:off x="7543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6" name="Rectangle 49"/>
          <p:cNvSpPr>
            <a:spLocks noChangeArrowheads="1"/>
          </p:cNvSpPr>
          <p:nvPr/>
        </p:nvSpPr>
        <p:spPr bwMode="auto">
          <a:xfrm>
            <a:off x="5715000" y="2362200"/>
            <a:ext cx="3048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87" name="Line 50"/>
          <p:cNvSpPr>
            <a:spLocks noChangeShapeType="1"/>
          </p:cNvSpPr>
          <p:nvPr/>
        </p:nvSpPr>
        <p:spPr bwMode="auto">
          <a:xfrm>
            <a:off x="58674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8" name="Text Box 55"/>
          <p:cNvSpPr txBox="1">
            <a:spLocks noChangeArrowheads="1"/>
          </p:cNvSpPr>
          <p:nvPr/>
        </p:nvSpPr>
        <p:spPr bwMode="auto">
          <a:xfrm>
            <a:off x="914400" y="1447800"/>
            <a:ext cx="2590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u =  y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y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…y</a:t>
            </a:r>
            <a:r>
              <a:rPr lang="en-US" altLang="en-US" sz="2800" baseline="-25000">
                <a:solidFill>
                  <a:schemeClr val="accent2"/>
                </a:solidFill>
              </a:rPr>
              <a:t>i-1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E327D-5A44-C559-DB35-493F54E5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Distinguishers and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Success probability: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[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d|C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)=1](p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 +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[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d|C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)=0](1-p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We know: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d | C(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 = 1] =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/(2p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d | C(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u,d,w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 = 0] = (1 -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)/2(1 - p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(p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+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)/2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&gt;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/n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Conclude: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[P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ja-JP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] = ½ + (p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- p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)/2  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 ½ + 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/2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– (p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– 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/2) = ½ + 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– 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&gt; ½ +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/n.</a:t>
                </a:r>
              </a:p>
            </p:txBody>
          </p:sp>
        </mc:Choice>
        <mc:Fallback xmlns="">
          <p:sp>
            <p:nvSpPr>
              <p:cNvPr id="532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484" name="AutoShape 4"/>
          <p:cNvSpPr>
            <a:spLocks/>
          </p:cNvSpPr>
          <p:nvPr/>
        </p:nvSpPr>
        <p:spPr bwMode="auto">
          <a:xfrm>
            <a:off x="4343400" y="4114800"/>
            <a:ext cx="2743200" cy="571500"/>
          </a:xfrm>
          <a:prstGeom prst="borderCallout1">
            <a:avLst>
              <a:gd name="adj1" fmla="val 20000"/>
              <a:gd name="adj2" fmla="val -2778"/>
              <a:gd name="adj3" fmla="val -26667"/>
              <a:gd name="adj4" fmla="val -30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p</a:t>
            </a:r>
            <a:r>
              <a:rPr lang="en-US" altLang="en-US" baseline="-25000"/>
              <a:t>i</a:t>
            </a:r>
            <a:r>
              <a:rPr lang="ja-JP" altLang="en-US"/>
              <a:t>’</a:t>
            </a:r>
            <a:r>
              <a:rPr lang="en-US" altLang="ja-JP"/>
              <a:t>/2 = p</a:t>
            </a:r>
            <a:r>
              <a:rPr lang="en-US" altLang="ja-JP" baseline="-25000"/>
              <a:t>i-1</a:t>
            </a:r>
            <a:r>
              <a:rPr lang="en-US" altLang="ja-JP"/>
              <a:t> – p</a:t>
            </a:r>
            <a:r>
              <a:rPr lang="en-US" altLang="ja-JP" baseline="-25000"/>
              <a:t>i</a:t>
            </a:r>
            <a:r>
              <a:rPr lang="en-US" altLang="ja-JP"/>
              <a:t>/2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3746C-A0E9-266C-E0E5-6C60FAB5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Blum-Micali-Yao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9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Initial goal: for all 1 &gt; </a:t>
                </a: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 &gt; 0, we will build a family of PRGs {G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} with: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output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m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fooling size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endParaRPr lang="en-US" altLang="en-US" sz="3600" b="1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seed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t =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l-GR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running time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error 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&lt; 1/6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altLang="en-US" dirty="0">
                    <a:ea typeface="ヒラギノ角ゴ Pro W3" charset="-128"/>
                  </a:rPr>
                  <a:t>implies:	 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∩</m:t>
                    </m:r>
                  </m:oMath>
                </a14:m>
                <a:r>
                  <a:rPr lang="el-GR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&gt;0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TIME(2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l-GR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EXP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Why? simulation runs in time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m+m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="1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O(2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2k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479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667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010400" y="47244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5570-75E8-7BE0-ABC2-ED5DE399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Recall goal: for all 1 &gt; </a:t>
            </a:r>
            <a:r>
              <a:rPr lang="el-GR" altLang="en-US">
                <a:ea typeface="ヒラギノ角ゴ Pro W3" charset="-128"/>
              </a:rPr>
              <a:t>δ</a:t>
            </a:r>
            <a:r>
              <a:rPr lang="en-US" altLang="en-US">
                <a:ea typeface="ヒラギノ角ゴ Pro W3" charset="-128"/>
              </a:rPr>
              <a:t> &gt; 0, family of PRGs {G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} with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output length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m		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fooling size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m</a:t>
            </a:r>
            <a:endParaRPr lang="en-US" altLang="en-US" sz="3600" b="1" baseline="30000">
              <a:solidFill>
                <a:schemeClr val="accent2"/>
              </a:solidFill>
              <a:ea typeface="ヒラギノ角ゴ Pro W3" charset="-128"/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seed length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t =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l-GR" altLang="en-US" sz="3200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sz="3200" baseline="30000">
                <a:solidFill>
                  <a:schemeClr val="accent2"/>
                </a:solidFill>
                <a:ea typeface="ヒラギノ角ゴ Pro W3" charset="-128"/>
              </a:rPr>
              <a:t>		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running time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en-US" sz="3200" baseline="30000">
                <a:solidFill>
                  <a:schemeClr val="accent2"/>
                </a:solidFill>
                <a:ea typeface="ヒラギノ角ゴ Pro W3" charset="-128"/>
              </a:rPr>
              <a:t>c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error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&lt; 1/6</a:t>
            </a:r>
          </a:p>
          <a:p>
            <a:pPr lvl="1">
              <a:lnSpc>
                <a:spcPct val="75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If one way permutations exist then WLOG there is OWP f = {f</a:t>
            </a:r>
            <a:r>
              <a:rPr lang="en-US" altLang="en-US" baseline="-25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} with hard bit h = {h</a:t>
            </a:r>
            <a:r>
              <a:rPr lang="en-US" altLang="en-US" baseline="-25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C8E67-4831-F443-2DC9-1B1F3B15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Generator G</a:t>
                </a:r>
                <a:r>
                  <a:rPr lang="el-GR" altLang="en-US" sz="3600" baseline="30000" dirty="0">
                    <a:ea typeface="ヒラギノ角ゴ Pro W3" charset="-128"/>
                  </a:rPr>
                  <a:t>δ</a:t>
                </a:r>
                <a:r>
                  <a:rPr lang="en-US" altLang="en-US" sz="3600" baseline="30000" dirty="0">
                    <a:ea typeface="ヒラギノ角ゴ Pro W3" charset="-128"/>
                  </a:rPr>
                  <a:t> </a:t>
                </a:r>
                <a:r>
                  <a:rPr lang="en-US" altLang="en-US" sz="3600" dirty="0">
                    <a:ea typeface="ヒラギノ角ゴ Pro W3" charset="-128"/>
                  </a:rPr>
                  <a:t>= {</a:t>
                </a:r>
                <a:r>
                  <a:rPr lang="en-US" altLang="en-US" dirty="0">
                    <a:ea typeface="ヒラギノ角ゴ Pro W3" charset="-128"/>
                  </a:rPr>
                  <a:t>G</a:t>
                </a:r>
                <a:r>
                  <a:rPr lang="el-GR" altLang="en-US" sz="3600" baseline="30000" dirty="0">
                    <a:ea typeface="ヒラギノ角ゴ Pro W3" charset="-128"/>
                  </a:rPr>
                  <a:t>δ</a:t>
                </a:r>
                <a:r>
                  <a:rPr lang="en-US" altLang="en-US" sz="3600" baseline="-25000" dirty="0">
                    <a:ea typeface="ヒラギノ角ゴ Pro W3" charset="-128"/>
                  </a:rPr>
                  <a:t>m</a:t>
                </a:r>
                <a:r>
                  <a:rPr lang="en-US" altLang="en-US" sz="3600" dirty="0">
                    <a:ea typeface="ヒラギノ角ゴ Pro W3" charset="-128"/>
                  </a:rPr>
                  <a:t>}: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= m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l-GR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m-2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m-3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…b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 </a:t>
                </a:r>
              </a:p>
            </p:txBody>
          </p:sp>
        </mc:Choice>
        <mc:Fallback xmlns="">
          <p:sp>
            <p:nvSpPr>
              <p:cNvPr id="972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8DCC3-0975-9DF3-045B-2EA421FB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85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  <a:sym typeface="Symbol" charset="2"/>
              </a:rPr>
              <a:t>Theorem</a:t>
            </a:r>
            <a:r>
              <a:rPr lang="en-US" altLang="en-US">
                <a:ea typeface="ヒラギノ角ゴ Pro W3" charset="-128"/>
                <a:sym typeface="Symbol" charset="2"/>
              </a:rPr>
              <a:t> (BMY): for every δ &gt; 0, there is a constant c s.t. for all d, e, </a:t>
            </a:r>
            <a:r>
              <a:rPr lang="en-US" altLang="en-US">
                <a:ea typeface="ヒラギノ角ゴ Pro W3" charset="-128"/>
              </a:rPr>
              <a:t>G</a:t>
            </a:r>
            <a:r>
              <a:rPr lang="el-GR" altLang="en-US" sz="3600" baseline="30000">
                <a:ea typeface="ヒラギノ角ゴ Pro W3" charset="-128"/>
              </a:rPr>
              <a:t>δ</a:t>
            </a:r>
            <a:r>
              <a:rPr lang="en-US" altLang="en-US" sz="3600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is a PRG with</a:t>
            </a:r>
          </a:p>
          <a:p>
            <a:pPr lvl="1" algn="ctr"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error</a:t>
            </a:r>
            <a:r>
              <a:rPr lang="en-US" altLang="en-US" sz="3200" b="1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l-GR" altLang="en-US" sz="3200" b="1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&lt; 1/m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fooling size </a:t>
            </a:r>
            <a:r>
              <a:rPr lang="en-US" altLang="en-US" sz="3200" b="1">
                <a:solidFill>
                  <a:srgbClr val="FF0000"/>
                </a:solidFill>
                <a:ea typeface="ヒラギノ角ゴ Pro W3" charset="-128"/>
              </a:rPr>
              <a:t>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</a:rPr>
              <a:t>e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running time 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</a:p>
          <a:p>
            <a:pPr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Note: stronger than we needed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sufficient to have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&lt; 1/6;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 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FA04-0205-D830-CB41-DB368ED8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7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computable in time at most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mt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&lt; m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c+1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assume G</a:t>
                </a:r>
                <a:r>
                  <a:rPr lang="el-GR" altLang="en-US" sz="3200" baseline="30000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 does not (1/m</a:t>
                </a:r>
                <a:r>
                  <a:rPr lang="en-US" altLang="en-US" baseline="30000" dirty="0">
                    <a:ea typeface="ヒラギノ角ゴ Pro W3" charset="-128"/>
                  </a:rPr>
                  <a:t>d</a:t>
                </a:r>
                <a:r>
                  <a:rPr lang="en-US" altLang="en-US" dirty="0">
                    <a:ea typeface="ヒラギノ角ゴ Pro W3" charset="-128"/>
                  </a:rPr>
                  <a:t>)-pass statistical test C = {C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} of size m</a:t>
                </a:r>
                <a:r>
                  <a:rPr lang="en-US" altLang="en-US" baseline="30000" dirty="0">
                    <a:ea typeface="ヒラギノ角ゴ Pro W3" charset="-128"/>
                  </a:rPr>
                  <a:t>e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|Pr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[C(y) = 1] –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←</m:t>
                    </m:r>
                  </m:oMath>
                </a14:m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[C(z) = 1]| &gt;1/m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d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40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  <a:blipFill rotWithShape="0">
                <a:blip r:embed="rId3"/>
                <a:stretch>
                  <a:fillRect l="-1704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381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dirty="0">
                    <a:latin typeface="Comic Sans MS" charset="0"/>
                  </a:rPr>
                  <a:t>Generator 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30000" dirty="0">
                    <a:latin typeface="Comic Sans MS" charset="0"/>
                  </a:rPr>
                  <a:t> </a:t>
                </a:r>
                <a:r>
                  <a:rPr lang="en-US" altLang="en-US" sz="3200" dirty="0">
                    <a:latin typeface="Comic Sans MS" charset="0"/>
                  </a:rPr>
                  <a:t>= {</a:t>
                </a:r>
                <a:r>
                  <a:rPr lang="en-US" altLang="en-US" sz="2800" dirty="0">
                    <a:latin typeface="Comic Sans MS" charset="0"/>
                  </a:rPr>
                  <a:t>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-25000" dirty="0">
                    <a:latin typeface="Comic Sans MS" charset="0"/>
                  </a:rPr>
                  <a:t>m</a:t>
                </a:r>
                <a:r>
                  <a:rPr lang="en-US" altLang="en-US" sz="3200" dirty="0">
                    <a:latin typeface="Comic Sans MS" charset="0"/>
                  </a:rPr>
                  <a:t>}: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t = m</a:t>
                </a:r>
                <a:r>
                  <a:rPr lang="el-GR" altLang="en-US" baseline="30000" dirty="0">
                    <a:latin typeface="Comic Sans MS" charset="0"/>
                  </a:rPr>
                  <a:t>δ</a:t>
                </a:r>
                <a:r>
                  <a:rPr lang="en-US" altLang="en-US" dirty="0">
                    <a:latin typeface="Comic Sans MS" charset="0"/>
                  </a:rPr>
                  <a:t>;  y</a:t>
                </a:r>
                <a:r>
                  <a:rPr lang="en-US" altLang="en-US" baseline="-25000" dirty="0">
                    <a:latin typeface="Comic Sans MS" charset="0"/>
                  </a:rPr>
                  <a:t>0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{0,1}</a:t>
                </a:r>
                <a:r>
                  <a:rPr lang="en-US" altLang="en-US" baseline="30000" dirty="0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; 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); 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h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G</a:t>
                </a:r>
                <a:r>
                  <a:rPr lang="el-GR" altLang="en-US" sz="2800" baseline="30000" dirty="0">
                    <a:latin typeface="Comic Sans MS" charset="0"/>
                  </a:rPr>
                  <a:t>δ</a:t>
                </a:r>
                <a:r>
                  <a:rPr lang="en-US" altLang="en-US" sz="2800" baseline="-25000" dirty="0">
                    <a:latin typeface="Comic Sans MS" charset="0"/>
                  </a:rPr>
                  <a:t>m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 =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m-2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m-3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…b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0138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blipFill rotWithShape="0">
                <a:blip r:embed="rId4"/>
                <a:stretch>
                  <a:fillRect l="-1507" t="-4938" b="-115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18747-000B-CF81-B760-EA18605E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transform this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distinguisher</a:t>
            </a:r>
            <a:r>
              <a:rPr lang="en-US" altLang="en-US">
                <a:ea typeface="ヒラギノ角ゴ Pro W3" charset="-128"/>
              </a:rPr>
              <a:t> into a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predictor</a:t>
            </a:r>
            <a:r>
              <a:rPr lang="en-US" altLang="en-US">
                <a:ea typeface="ヒラギノ角ゴ Pro W3" charset="-128"/>
              </a:rPr>
              <a:t> P of size m</a:t>
            </a:r>
            <a:r>
              <a:rPr lang="en-US" altLang="en-US" baseline="30000">
                <a:ea typeface="ヒラギノ角ゴ Pro W3" charset="-128"/>
              </a:rPr>
              <a:t>e</a:t>
            </a:r>
            <a:r>
              <a:rPr lang="en-US" altLang="en-US">
                <a:ea typeface="ヒラギノ角ゴ Pro W3" charset="-128"/>
              </a:rPr>
              <a:t> + O(m):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[P(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…b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m-i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) = 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m-i-1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]  &gt; ½ + 1/m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d+1</a:t>
            </a:r>
          </a:p>
          <a:p>
            <a:pPr lvl="1" algn="ctr">
              <a:spcAft>
                <a:spcPts val="1200"/>
              </a:spcAft>
              <a:buFontTx/>
              <a:buNone/>
            </a:pPr>
            <a:endParaRPr lang="en-US" altLang="en-US" baseline="30000">
              <a:solidFill>
                <a:srgbClr val="FF0000"/>
              </a:solidFill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9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dirty="0">
                    <a:latin typeface="Comic Sans MS" charset="0"/>
                  </a:rPr>
                  <a:t>Generator 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30000" dirty="0">
                    <a:latin typeface="Comic Sans MS" charset="0"/>
                  </a:rPr>
                  <a:t> </a:t>
                </a:r>
                <a:r>
                  <a:rPr lang="en-US" altLang="en-US" sz="3200" dirty="0">
                    <a:latin typeface="Comic Sans MS" charset="0"/>
                  </a:rPr>
                  <a:t>= {</a:t>
                </a:r>
                <a:r>
                  <a:rPr lang="en-US" altLang="en-US" sz="2800" dirty="0">
                    <a:latin typeface="Comic Sans MS" charset="0"/>
                  </a:rPr>
                  <a:t>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-25000" dirty="0">
                    <a:latin typeface="Comic Sans MS" charset="0"/>
                  </a:rPr>
                  <a:t>m</a:t>
                </a:r>
                <a:r>
                  <a:rPr lang="en-US" altLang="en-US" sz="3200" dirty="0">
                    <a:latin typeface="Comic Sans MS" charset="0"/>
                  </a:rPr>
                  <a:t>}: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t = m</a:t>
                </a:r>
                <a:r>
                  <a:rPr lang="el-GR" altLang="en-US" baseline="30000" dirty="0">
                    <a:latin typeface="Comic Sans MS" charset="0"/>
                  </a:rPr>
                  <a:t>δ</a:t>
                </a:r>
                <a:r>
                  <a:rPr lang="en-US" altLang="en-US" dirty="0">
                    <a:latin typeface="Comic Sans MS" charset="0"/>
                  </a:rPr>
                  <a:t>;  y</a:t>
                </a:r>
                <a:r>
                  <a:rPr lang="en-US" altLang="en-US" baseline="-25000" dirty="0">
                    <a:latin typeface="Comic Sans MS" charset="0"/>
                  </a:rPr>
                  <a:t>0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{0,1}</a:t>
                </a:r>
                <a:r>
                  <a:rPr lang="en-US" altLang="en-US" baseline="30000" dirty="0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; 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); 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h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G</a:t>
                </a:r>
                <a:r>
                  <a:rPr lang="el-GR" altLang="en-US" sz="2800" baseline="30000" dirty="0">
                    <a:latin typeface="Comic Sans MS" charset="0"/>
                  </a:rPr>
                  <a:t>δ</a:t>
                </a:r>
                <a:r>
                  <a:rPr lang="en-US" altLang="en-US" sz="2800" baseline="-25000" dirty="0">
                    <a:latin typeface="Comic Sans MS" charset="0"/>
                  </a:rPr>
                  <a:t>m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 =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m-2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m-3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…b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0342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blipFill rotWithShape="0">
                <a:blip r:embed="rId3"/>
                <a:stretch>
                  <a:fillRect l="-1507" t="-4938" b="-115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65291-D440-1B07-BB72-8443FD42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>
                <a:ea typeface="ヒラギノ角ゴ Pro W3" charset="-128"/>
              </a:rPr>
              <a:t>a procedure to compute h</a:t>
            </a:r>
            <a:r>
              <a:rPr lang="en-US" altLang="en-US" sz="2400" baseline="-25000">
                <a:ea typeface="ヒラギノ角ゴ Pro W3" charset="-128"/>
              </a:rPr>
              <a:t>t</a:t>
            </a:r>
            <a:r>
              <a:rPr lang="en-US" altLang="en-US" sz="2400">
                <a:ea typeface="ヒラギノ角ゴ Pro W3" charset="-128"/>
              </a:rPr>
              <a:t>(f</a:t>
            </a:r>
            <a:r>
              <a:rPr lang="en-US" altLang="en-US" sz="2400" baseline="-25000">
                <a:ea typeface="ヒラギノ角ゴ Pro W3" charset="-128"/>
              </a:rPr>
              <a:t>t</a:t>
            </a:r>
            <a:r>
              <a:rPr lang="en-US" altLang="en-US" sz="2400" baseline="30000">
                <a:ea typeface="ヒラギノ角ゴ Pro W3" charset="-128"/>
              </a:rPr>
              <a:t>-1</a:t>
            </a:r>
            <a:r>
              <a:rPr lang="en-US" altLang="en-US" sz="2400">
                <a:ea typeface="ヒラギノ角ゴ Pro W3" charset="-128"/>
              </a:rPr>
              <a:t>(y))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set y</a:t>
            </a:r>
            <a:r>
              <a:rPr lang="en-US" altLang="en-US" baseline="-25000">
                <a:ea typeface="ヒラギノ角ゴ Pro W3" charset="-128"/>
              </a:rPr>
              <a:t>m-i </a:t>
            </a:r>
            <a:r>
              <a:rPr lang="en-US" altLang="en-US">
                <a:ea typeface="ヒラギノ角ゴ Pro W3" charset="-128"/>
              </a:rPr>
              <a:t>= y;    b</a:t>
            </a:r>
            <a:r>
              <a:rPr lang="en-US" altLang="en-US" baseline="-25000">
                <a:ea typeface="ヒラギノ角ゴ Pro W3" charset="-128"/>
              </a:rPr>
              <a:t>m-i </a:t>
            </a:r>
            <a:r>
              <a:rPr lang="en-US" altLang="en-US">
                <a:ea typeface="ヒラギノ角ゴ Pro W3" charset="-128"/>
              </a:rPr>
              <a:t>= h</a:t>
            </a:r>
            <a:r>
              <a:rPr lang="en-US" altLang="en-US" baseline="-25000">
                <a:ea typeface="ヒラギノ角ゴ Pro W3" charset="-128"/>
              </a:rPr>
              <a:t>t</a:t>
            </a:r>
            <a:r>
              <a:rPr lang="en-US" altLang="en-US">
                <a:ea typeface="ヒラギノ角ゴ Pro W3" charset="-128"/>
              </a:rPr>
              <a:t>(y</a:t>
            </a:r>
            <a:r>
              <a:rPr lang="en-US" altLang="en-US" baseline="-25000">
                <a:ea typeface="ヒラギノ角ゴ Pro W3" charset="-128"/>
              </a:rPr>
              <a:t>m-i</a:t>
            </a:r>
            <a:r>
              <a:rPr lang="en-US" altLang="en-US">
                <a:ea typeface="ヒラギノ角ゴ Pro W3" charset="-128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compute 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b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 baseline="-25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for j = m-i+1, m-i+2…, m-1 as above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evaluate P(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m-1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m-2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…b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m-i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)</a:t>
            </a:r>
            <a:endParaRPr lang="en-US" altLang="en-US" sz="2800">
              <a:solidFill>
                <a:schemeClr val="accent2"/>
              </a:solidFill>
              <a:ea typeface="ヒラギノ角ゴ Pro W3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f a permutation implies </a:t>
            </a:r>
            <a:r>
              <a:rPr lang="en-US" altLang="en-US">
                <a:ea typeface="ヒラギノ角ゴ Pro W3" charset="-128"/>
                <a:sym typeface="Symbol" charset="2"/>
              </a:rPr>
              <a:t>b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m-1</a:t>
            </a:r>
            <a:r>
              <a:rPr lang="en-US" altLang="en-US">
                <a:ea typeface="ヒラギノ角ゴ Pro W3" charset="-128"/>
                <a:sym typeface="Symbol" charset="2"/>
              </a:rPr>
              <a:t>b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m-2</a:t>
            </a:r>
            <a:r>
              <a:rPr lang="en-US" altLang="en-US">
                <a:ea typeface="ヒラギノ角ゴ Pro W3" charset="-128"/>
                <a:sym typeface="Symbol" charset="2"/>
              </a:rPr>
              <a:t>…b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m-i </a:t>
            </a:r>
            <a:r>
              <a:rPr lang="en-US" altLang="en-US">
                <a:ea typeface="ヒラギノ角ゴ Pro W3" charset="-128"/>
                <a:sym typeface="Symbol" charset="2"/>
              </a:rPr>
              <a:t>distributed as (prefix of) output of generator:</a:t>
            </a:r>
            <a:endParaRPr lang="en-US" altLang="en-US" baseline="-25000">
              <a:ea typeface="ヒラギノ角ゴ Pro W3" charset="-128"/>
            </a:endParaRPr>
          </a:p>
          <a:p>
            <a:pPr lvl="1" algn="ctr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Pr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[P(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m-2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…b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m-i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) = 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m-i-1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]  &gt; ½ + 1/m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</a:rPr>
              <a:t>d+1</a:t>
            </a:r>
          </a:p>
          <a:p>
            <a:pPr lvl="1" algn="ctr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en-US" altLang="en-US" sz="2400" baseline="30000">
              <a:solidFill>
                <a:srgbClr val="FF0000"/>
              </a:solidFill>
              <a:ea typeface="ヒラギノ角ゴ Pro W3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en-US" altLang="en-US" sz="2400" baseline="30000">
              <a:solidFill>
                <a:srgbClr val="FF0000"/>
              </a:solidFill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7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dirty="0">
                    <a:latin typeface="Comic Sans MS" charset="0"/>
                  </a:rPr>
                  <a:t>Generator 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30000" dirty="0">
                    <a:latin typeface="Comic Sans MS" charset="0"/>
                  </a:rPr>
                  <a:t> </a:t>
                </a:r>
                <a:r>
                  <a:rPr lang="en-US" altLang="en-US" sz="3200" dirty="0">
                    <a:latin typeface="Comic Sans MS" charset="0"/>
                  </a:rPr>
                  <a:t>= {</a:t>
                </a:r>
                <a:r>
                  <a:rPr lang="en-US" altLang="en-US" sz="2800" dirty="0">
                    <a:latin typeface="Comic Sans MS" charset="0"/>
                  </a:rPr>
                  <a:t>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-25000" dirty="0">
                    <a:latin typeface="Comic Sans MS" charset="0"/>
                  </a:rPr>
                  <a:t>m</a:t>
                </a:r>
                <a:r>
                  <a:rPr lang="en-US" altLang="en-US" sz="3200" dirty="0">
                    <a:latin typeface="Comic Sans MS" charset="0"/>
                  </a:rPr>
                  <a:t>}: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t = m</a:t>
                </a:r>
                <a:r>
                  <a:rPr lang="el-GR" altLang="en-US" baseline="30000" dirty="0">
                    <a:latin typeface="Comic Sans MS" charset="0"/>
                  </a:rPr>
                  <a:t>δ</a:t>
                </a:r>
                <a:r>
                  <a:rPr lang="en-US" altLang="en-US" dirty="0">
                    <a:latin typeface="Comic Sans MS" charset="0"/>
                  </a:rPr>
                  <a:t>;  y</a:t>
                </a:r>
                <a:r>
                  <a:rPr lang="en-US" altLang="en-US" baseline="-25000" dirty="0">
                    <a:latin typeface="Comic Sans MS" charset="0"/>
                  </a:rPr>
                  <a:t>0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{0,1}</a:t>
                </a:r>
                <a:r>
                  <a:rPr lang="en-US" altLang="en-US" baseline="30000" dirty="0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; 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); 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h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G</a:t>
                </a:r>
                <a:r>
                  <a:rPr lang="el-GR" altLang="en-US" sz="2800" baseline="30000" dirty="0">
                    <a:latin typeface="Comic Sans MS" charset="0"/>
                  </a:rPr>
                  <a:t>δ</a:t>
                </a:r>
                <a:r>
                  <a:rPr lang="en-US" altLang="en-US" sz="2800" baseline="-25000" dirty="0">
                    <a:latin typeface="Comic Sans MS" charset="0"/>
                  </a:rPr>
                  <a:t>m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 =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m-2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m-3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…b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054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blipFill rotWithShape="0">
                <a:blip r:embed="rId3"/>
                <a:stretch>
                  <a:fillRect l="-1507" t="-4938" b="-115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9E95B-F453-411F-D8CA-EBF1D01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algn="ctr"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Pr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[P(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m-2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…b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m-i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) = b</a:t>
            </a:r>
            <a:r>
              <a:rPr lang="en-US" altLang="en-US" sz="2400" baseline="-25000">
                <a:solidFill>
                  <a:srgbClr val="FF0000"/>
                </a:solidFill>
                <a:ea typeface="ヒラギノ角ゴ Pro W3" charset="-128"/>
              </a:rPr>
              <a:t>m-i-1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]  &gt; ½ + 1/m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</a:rPr>
              <a:t>d+1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What is b</a:t>
            </a:r>
            <a:r>
              <a:rPr lang="en-US" altLang="en-US" sz="2400" baseline="-25000">
                <a:ea typeface="ヒラギノ角ゴ Pro W3" charset="-128"/>
              </a:rPr>
              <a:t>m-i-1</a:t>
            </a:r>
            <a:r>
              <a:rPr lang="en-US" altLang="en-US" sz="2400">
                <a:ea typeface="ヒラギノ角ゴ Pro W3" charset="-128"/>
              </a:rPr>
              <a:t>?</a:t>
            </a:r>
          </a:p>
          <a:p>
            <a:pPr lvl="1" algn="ctr">
              <a:buFontTx/>
              <a:buNone/>
            </a:pPr>
            <a:r>
              <a:rPr lang="en-US" altLang="en-US" sz="2400">
                <a:ea typeface="ヒラギノ角ゴ Pro W3" charset="-128"/>
              </a:rPr>
              <a:t>	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b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m-i-1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 = h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(y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m-i-1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) = h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(f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(y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m-i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)) = h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(f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(y)) 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We have described a family of polynomial-size circuits that computes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h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(f</a:t>
            </a:r>
            <a:r>
              <a:rPr lang="en-US" altLang="en-US" sz="2400" baseline="-25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 sz="2400" baseline="30000">
                <a:solidFill>
                  <a:schemeClr val="accent2"/>
                </a:solidFill>
                <a:ea typeface="ヒラギノ角ゴ Pro W3" charset="-128"/>
              </a:rPr>
              <a:t>-1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(y))</a:t>
            </a:r>
            <a:r>
              <a:rPr lang="en-US" altLang="en-US" sz="2400">
                <a:ea typeface="ヒラギノ角ゴ Pro W3" charset="-128"/>
              </a:rPr>
              <a:t> from y with success greater than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½ + 1/poly(m)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Contradiction.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5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dirty="0">
                    <a:latin typeface="Comic Sans MS" charset="0"/>
                  </a:rPr>
                  <a:t>Generator 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30000" dirty="0">
                    <a:latin typeface="Comic Sans MS" charset="0"/>
                  </a:rPr>
                  <a:t> </a:t>
                </a:r>
                <a:r>
                  <a:rPr lang="en-US" altLang="en-US" sz="3200" dirty="0">
                    <a:latin typeface="Comic Sans MS" charset="0"/>
                  </a:rPr>
                  <a:t>= {</a:t>
                </a:r>
                <a:r>
                  <a:rPr lang="en-US" altLang="en-US" sz="2800" dirty="0">
                    <a:latin typeface="Comic Sans MS" charset="0"/>
                  </a:rPr>
                  <a:t>G</a:t>
                </a:r>
                <a:r>
                  <a:rPr lang="el-GR" altLang="en-US" sz="3200" baseline="30000" dirty="0">
                    <a:latin typeface="Comic Sans MS" charset="0"/>
                  </a:rPr>
                  <a:t>δ</a:t>
                </a:r>
                <a:r>
                  <a:rPr lang="en-US" altLang="en-US" sz="3200" baseline="-25000" dirty="0">
                    <a:latin typeface="Comic Sans MS" charset="0"/>
                  </a:rPr>
                  <a:t>m</a:t>
                </a:r>
                <a:r>
                  <a:rPr lang="en-US" altLang="en-US" sz="3200" dirty="0">
                    <a:latin typeface="Comic Sans MS" charset="0"/>
                  </a:rPr>
                  <a:t>}: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t = m</a:t>
                </a:r>
                <a:r>
                  <a:rPr lang="el-GR" altLang="en-US" baseline="30000" dirty="0">
                    <a:latin typeface="Comic Sans MS" charset="0"/>
                  </a:rPr>
                  <a:t>δ</a:t>
                </a:r>
                <a:r>
                  <a:rPr lang="en-US" altLang="en-US" dirty="0">
                    <a:latin typeface="Comic Sans MS" charset="0"/>
                  </a:rPr>
                  <a:t>;  y</a:t>
                </a:r>
                <a:r>
                  <a:rPr lang="en-US" altLang="en-US" baseline="-25000" dirty="0">
                    <a:latin typeface="Comic Sans MS" charset="0"/>
                  </a:rPr>
                  <a:t>0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{0,1}</a:t>
                </a:r>
                <a:r>
                  <a:rPr lang="en-US" altLang="en-US" baseline="30000" dirty="0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; 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); 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= 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h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t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</a:t>
                </a:r>
                <a:r>
                  <a:rPr lang="en-US" altLang="en-US" dirty="0" err="1">
                    <a:latin typeface="Comic Sans MS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Symbol" charset="2"/>
                  </a:rPr>
                  <a:t>i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dirty="0">
                    <a:latin typeface="Comic Sans MS" charset="0"/>
                  </a:rPr>
                  <a:t>G</a:t>
                </a:r>
                <a:r>
                  <a:rPr lang="el-GR" altLang="en-US" sz="2800" baseline="30000" dirty="0">
                    <a:latin typeface="Comic Sans MS" charset="0"/>
                  </a:rPr>
                  <a:t>δ</a:t>
                </a:r>
                <a:r>
                  <a:rPr lang="en-US" altLang="en-US" sz="2800" baseline="-25000" dirty="0">
                    <a:latin typeface="Comic Sans MS" charset="0"/>
                  </a:rPr>
                  <a:t>m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(y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) = 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m-1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m-2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m-3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…b</a:t>
                </a:r>
                <a:r>
                  <a:rPr lang="en-US" altLang="en-US" baseline="-25000" dirty="0">
                    <a:latin typeface="Comic Sans MS" charset="0"/>
                    <a:sym typeface="Symbol" charset="2"/>
                  </a:rPr>
                  <a:t>0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075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30338"/>
                <a:ext cx="8077200" cy="1471172"/>
              </a:xfrm>
              <a:prstGeom prst="rect">
                <a:avLst/>
              </a:prstGeom>
              <a:blipFill rotWithShape="0">
                <a:blip r:embed="rId3"/>
                <a:stretch>
                  <a:fillRect l="-1507" t="-4938" b="-115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11638-8ADA-AF78-9F62-C2D9ABAD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BMY Generator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5943600" y="22002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5181600" y="22098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4419600" y="22098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5" name="Text Box 6"/>
          <p:cNvSpPr txBox="1">
            <a:spLocks noChangeArrowheads="1"/>
          </p:cNvSpPr>
          <p:nvPr/>
        </p:nvSpPr>
        <p:spPr bwMode="auto">
          <a:xfrm>
            <a:off x="3657600" y="22098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6" name="Text Box 7"/>
          <p:cNvSpPr txBox="1">
            <a:spLocks noChangeArrowheads="1"/>
          </p:cNvSpPr>
          <p:nvPr/>
        </p:nvSpPr>
        <p:spPr bwMode="auto">
          <a:xfrm>
            <a:off x="2895600" y="22098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7" name="Text Box 8"/>
          <p:cNvSpPr txBox="1">
            <a:spLocks noChangeArrowheads="1"/>
          </p:cNvSpPr>
          <p:nvPr/>
        </p:nvSpPr>
        <p:spPr bwMode="auto">
          <a:xfrm>
            <a:off x="2133600" y="22098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548873" name="AutoShape 9"/>
          <p:cNvCxnSpPr>
            <a:cxnSpLocks noChangeShapeType="1"/>
            <a:stCxn id="109572" idx="0"/>
            <a:endCxn id="109573" idx="0"/>
          </p:cNvCxnSpPr>
          <p:nvPr/>
        </p:nvCxnSpPr>
        <p:spPr bwMode="auto">
          <a:xfrm rot="-5400000" flipH="1" flipV="1">
            <a:off x="5824537" y="1824038"/>
            <a:ext cx="9525" cy="762000"/>
          </a:xfrm>
          <a:prstGeom prst="curvedConnector3">
            <a:avLst>
              <a:gd name="adj1" fmla="val -2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74" name="AutoShape 10"/>
          <p:cNvCxnSpPr>
            <a:cxnSpLocks noChangeShapeType="1"/>
            <a:stCxn id="109573" idx="0"/>
            <a:endCxn id="109574" idx="0"/>
          </p:cNvCxnSpPr>
          <p:nvPr/>
        </p:nvCxnSpPr>
        <p:spPr bwMode="auto">
          <a:xfrm rot="-5400000" flipH="1" flipV="1">
            <a:off x="5066506" y="18295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75" name="AutoShape 11"/>
          <p:cNvCxnSpPr>
            <a:cxnSpLocks noChangeShapeType="1"/>
            <a:stCxn id="109574" idx="0"/>
            <a:endCxn id="109575" idx="0"/>
          </p:cNvCxnSpPr>
          <p:nvPr/>
        </p:nvCxnSpPr>
        <p:spPr bwMode="auto">
          <a:xfrm rot="-5400000" flipH="1" flipV="1">
            <a:off x="4304506" y="18295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76" name="AutoShape 12"/>
          <p:cNvCxnSpPr>
            <a:cxnSpLocks noChangeShapeType="1"/>
            <a:stCxn id="109575" idx="0"/>
            <a:endCxn id="109576" idx="0"/>
          </p:cNvCxnSpPr>
          <p:nvPr/>
        </p:nvCxnSpPr>
        <p:spPr bwMode="auto">
          <a:xfrm rot="-5400000" flipH="1" flipV="1">
            <a:off x="3542506" y="18295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77" name="AutoShape 13"/>
          <p:cNvCxnSpPr>
            <a:cxnSpLocks noChangeShapeType="1"/>
            <a:stCxn id="109576" idx="0"/>
            <a:endCxn id="109577" idx="0"/>
          </p:cNvCxnSpPr>
          <p:nvPr/>
        </p:nvCxnSpPr>
        <p:spPr bwMode="auto">
          <a:xfrm rot="-5400000" flipH="1" flipV="1">
            <a:off x="2780506" y="18295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5562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4800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4038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3276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5146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88" name="Text Box 19"/>
          <p:cNvSpPr txBox="1">
            <a:spLocks noChangeArrowheads="1"/>
          </p:cNvSpPr>
          <p:nvPr/>
        </p:nvSpPr>
        <p:spPr bwMode="auto">
          <a:xfrm>
            <a:off x="1066800" y="2209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G(y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):</a:t>
            </a: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5943600" y="432435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5" name="Text Box 21"/>
          <p:cNvSpPr txBox="1">
            <a:spLocks noChangeArrowheads="1"/>
          </p:cNvSpPr>
          <p:nvPr/>
        </p:nvSpPr>
        <p:spPr bwMode="auto">
          <a:xfrm>
            <a:off x="5181600" y="4333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6" name="Text Box 22"/>
          <p:cNvSpPr txBox="1">
            <a:spLocks noChangeArrowheads="1"/>
          </p:cNvSpPr>
          <p:nvPr/>
        </p:nvSpPr>
        <p:spPr bwMode="auto">
          <a:xfrm>
            <a:off x="4419600" y="4333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7" name="Text Box 23"/>
          <p:cNvSpPr txBox="1">
            <a:spLocks noChangeArrowheads="1"/>
          </p:cNvSpPr>
          <p:nvPr/>
        </p:nvSpPr>
        <p:spPr bwMode="auto">
          <a:xfrm>
            <a:off x="3657600" y="4333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8" name="Text Box 24"/>
          <p:cNvSpPr txBox="1">
            <a:spLocks noChangeArrowheads="1"/>
          </p:cNvSpPr>
          <p:nvPr/>
        </p:nvSpPr>
        <p:spPr bwMode="auto">
          <a:xfrm>
            <a:off x="2895600" y="4333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89" name="Text Box 25"/>
          <p:cNvSpPr txBox="1">
            <a:spLocks noChangeArrowheads="1"/>
          </p:cNvSpPr>
          <p:nvPr/>
        </p:nvSpPr>
        <p:spPr bwMode="auto">
          <a:xfrm>
            <a:off x="2133600" y="4333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548890" name="AutoShape 26"/>
          <p:cNvCxnSpPr>
            <a:cxnSpLocks noChangeShapeType="1"/>
            <a:stCxn id="548887" idx="0"/>
            <a:endCxn id="548888" idx="0"/>
          </p:cNvCxnSpPr>
          <p:nvPr/>
        </p:nvCxnSpPr>
        <p:spPr bwMode="auto">
          <a:xfrm rot="-5400000" flipH="1" flipV="1">
            <a:off x="3542506" y="39536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91" name="AutoShape 27"/>
          <p:cNvCxnSpPr>
            <a:cxnSpLocks noChangeShapeType="1"/>
            <a:stCxn id="548888" idx="0"/>
            <a:endCxn id="548889" idx="0"/>
          </p:cNvCxnSpPr>
          <p:nvPr/>
        </p:nvCxnSpPr>
        <p:spPr bwMode="auto">
          <a:xfrm rot="-5400000" flipH="1" flipV="1">
            <a:off x="2780506" y="39536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892" name="Text Box 28"/>
          <p:cNvSpPr txBox="1">
            <a:spLocks noChangeArrowheads="1"/>
          </p:cNvSpPr>
          <p:nvPr/>
        </p:nvSpPr>
        <p:spPr bwMode="auto">
          <a:xfrm>
            <a:off x="5562600" y="36480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93" name="Text Box 29"/>
          <p:cNvSpPr txBox="1">
            <a:spLocks noChangeArrowheads="1"/>
          </p:cNvSpPr>
          <p:nvPr/>
        </p:nvSpPr>
        <p:spPr bwMode="auto">
          <a:xfrm>
            <a:off x="3276600" y="36480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94" name="Text Box 30"/>
          <p:cNvSpPr txBox="1">
            <a:spLocks noChangeArrowheads="1"/>
          </p:cNvSpPr>
          <p:nvPr/>
        </p:nvSpPr>
        <p:spPr bwMode="auto">
          <a:xfrm>
            <a:off x="2514600" y="36480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895" name="Text Box 31"/>
          <p:cNvSpPr txBox="1">
            <a:spLocks noChangeArrowheads="1"/>
          </p:cNvSpPr>
          <p:nvPr/>
        </p:nvSpPr>
        <p:spPr bwMode="auto">
          <a:xfrm>
            <a:off x="1066800" y="43338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G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(y</a:t>
            </a:r>
            <a:r>
              <a:rPr lang="en-US" altLang="ja-JP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):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548896" name="AutoShape 32"/>
          <p:cNvCxnSpPr>
            <a:cxnSpLocks noChangeShapeType="1"/>
            <a:stCxn id="548887" idx="0"/>
            <a:endCxn id="548886" idx="0"/>
          </p:cNvCxnSpPr>
          <p:nvPr/>
        </p:nvCxnSpPr>
        <p:spPr bwMode="auto">
          <a:xfrm rot="5400000" flipV="1">
            <a:off x="4304506" y="39536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97" name="AutoShape 33"/>
          <p:cNvCxnSpPr>
            <a:cxnSpLocks noChangeShapeType="1"/>
            <a:stCxn id="548886" idx="0"/>
            <a:endCxn id="548885" idx="0"/>
          </p:cNvCxnSpPr>
          <p:nvPr/>
        </p:nvCxnSpPr>
        <p:spPr bwMode="auto">
          <a:xfrm rot="5400000" flipV="1">
            <a:off x="5066506" y="39536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98" name="AutoShape 34"/>
          <p:cNvCxnSpPr>
            <a:cxnSpLocks noChangeShapeType="1"/>
            <a:stCxn id="548885" idx="0"/>
            <a:endCxn id="548884" idx="0"/>
          </p:cNvCxnSpPr>
          <p:nvPr/>
        </p:nvCxnSpPr>
        <p:spPr bwMode="auto">
          <a:xfrm rot="-5400000">
            <a:off x="5824537" y="3948113"/>
            <a:ext cx="9525" cy="762000"/>
          </a:xfrm>
          <a:prstGeom prst="curvedConnector3">
            <a:avLst>
              <a:gd name="adj1" fmla="val 250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4800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0" name="Text Box 36"/>
          <p:cNvSpPr txBox="1">
            <a:spLocks noChangeArrowheads="1"/>
          </p:cNvSpPr>
          <p:nvPr/>
        </p:nvSpPr>
        <p:spPr bwMode="auto">
          <a:xfrm>
            <a:off x="40386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6019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2" name="Text Box 38"/>
          <p:cNvSpPr txBox="1">
            <a:spLocks noChangeArrowheads="1"/>
          </p:cNvSpPr>
          <p:nvPr/>
        </p:nvSpPr>
        <p:spPr bwMode="auto">
          <a:xfrm>
            <a:off x="5257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3" name="Text Box 39"/>
          <p:cNvSpPr txBox="1">
            <a:spLocks noChangeArrowheads="1"/>
          </p:cNvSpPr>
          <p:nvPr/>
        </p:nvSpPr>
        <p:spPr bwMode="auto">
          <a:xfrm>
            <a:off x="4495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4" name="Text Box 40"/>
          <p:cNvSpPr txBox="1">
            <a:spLocks noChangeArrowheads="1"/>
          </p:cNvSpPr>
          <p:nvPr/>
        </p:nvSpPr>
        <p:spPr bwMode="auto">
          <a:xfrm>
            <a:off x="3733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5" name="Text Box 41"/>
          <p:cNvSpPr txBox="1">
            <a:spLocks noChangeArrowheads="1"/>
          </p:cNvSpPr>
          <p:nvPr/>
        </p:nvSpPr>
        <p:spPr bwMode="auto">
          <a:xfrm>
            <a:off x="2971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06" name="Text Box 42"/>
          <p:cNvSpPr txBox="1">
            <a:spLocks noChangeArrowheads="1"/>
          </p:cNvSpPr>
          <p:nvPr/>
        </p:nvSpPr>
        <p:spPr bwMode="auto">
          <a:xfrm>
            <a:off x="2209800" y="30321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548907" name="AutoShape 43"/>
          <p:cNvCxnSpPr>
            <a:cxnSpLocks noChangeShapeType="1"/>
            <a:stCxn id="109572" idx="2"/>
            <a:endCxn id="548901" idx="0"/>
          </p:cNvCxnSpPr>
          <p:nvPr/>
        </p:nvCxnSpPr>
        <p:spPr bwMode="auto">
          <a:xfrm>
            <a:off x="6210300" y="26670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08" name="AutoShape 44"/>
          <p:cNvCxnSpPr>
            <a:cxnSpLocks noChangeShapeType="1"/>
            <a:stCxn id="109573" idx="2"/>
            <a:endCxn id="548902" idx="0"/>
          </p:cNvCxnSpPr>
          <p:nvPr/>
        </p:nvCxnSpPr>
        <p:spPr bwMode="auto">
          <a:xfrm>
            <a:off x="5448300" y="2676525"/>
            <a:ext cx="381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09" name="AutoShape 45"/>
          <p:cNvCxnSpPr>
            <a:cxnSpLocks noChangeShapeType="1"/>
            <a:stCxn id="109574" idx="2"/>
            <a:endCxn id="548903" idx="0"/>
          </p:cNvCxnSpPr>
          <p:nvPr/>
        </p:nvCxnSpPr>
        <p:spPr bwMode="auto">
          <a:xfrm>
            <a:off x="4686300" y="2676525"/>
            <a:ext cx="381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10" name="AutoShape 46"/>
          <p:cNvCxnSpPr>
            <a:cxnSpLocks noChangeShapeType="1"/>
            <a:stCxn id="109575" idx="2"/>
            <a:endCxn id="548904" idx="0"/>
          </p:cNvCxnSpPr>
          <p:nvPr/>
        </p:nvCxnSpPr>
        <p:spPr bwMode="auto">
          <a:xfrm>
            <a:off x="3924300" y="2676525"/>
            <a:ext cx="381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11" name="AutoShape 47"/>
          <p:cNvCxnSpPr>
            <a:cxnSpLocks noChangeShapeType="1"/>
            <a:stCxn id="109576" idx="2"/>
            <a:endCxn id="548905" idx="0"/>
          </p:cNvCxnSpPr>
          <p:nvPr/>
        </p:nvCxnSpPr>
        <p:spPr bwMode="auto">
          <a:xfrm>
            <a:off x="3162300" y="2676525"/>
            <a:ext cx="381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12" name="AutoShape 48"/>
          <p:cNvCxnSpPr>
            <a:cxnSpLocks noChangeShapeType="1"/>
            <a:stCxn id="109577" idx="2"/>
            <a:endCxn id="548906" idx="0"/>
          </p:cNvCxnSpPr>
          <p:nvPr/>
        </p:nvCxnSpPr>
        <p:spPr bwMode="auto">
          <a:xfrm>
            <a:off x="2400300" y="2676525"/>
            <a:ext cx="381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913" name="Text Box 49"/>
          <p:cNvSpPr txBox="1">
            <a:spLocks noChangeArrowheads="1"/>
          </p:cNvSpPr>
          <p:nvPr/>
        </p:nvSpPr>
        <p:spPr bwMode="auto">
          <a:xfrm>
            <a:off x="6019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14" name="Text Box 50"/>
          <p:cNvSpPr txBox="1">
            <a:spLocks noChangeArrowheads="1"/>
          </p:cNvSpPr>
          <p:nvPr/>
        </p:nvSpPr>
        <p:spPr bwMode="auto">
          <a:xfrm>
            <a:off x="5257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15" name="Text Box 51"/>
          <p:cNvSpPr txBox="1">
            <a:spLocks noChangeArrowheads="1"/>
          </p:cNvSpPr>
          <p:nvPr/>
        </p:nvSpPr>
        <p:spPr bwMode="auto">
          <a:xfrm>
            <a:off x="4495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16" name="Text Box 52"/>
          <p:cNvSpPr txBox="1">
            <a:spLocks noChangeArrowheads="1"/>
          </p:cNvSpPr>
          <p:nvPr/>
        </p:nvSpPr>
        <p:spPr bwMode="auto">
          <a:xfrm>
            <a:off x="3733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17" name="Text Box 53"/>
          <p:cNvSpPr txBox="1">
            <a:spLocks noChangeArrowheads="1"/>
          </p:cNvSpPr>
          <p:nvPr/>
        </p:nvSpPr>
        <p:spPr bwMode="auto">
          <a:xfrm>
            <a:off x="2971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48918" name="Text Box 54"/>
          <p:cNvSpPr txBox="1">
            <a:spLocks noChangeArrowheads="1"/>
          </p:cNvSpPr>
          <p:nvPr/>
        </p:nvSpPr>
        <p:spPr bwMode="auto">
          <a:xfrm>
            <a:off x="2209800" y="5165725"/>
            <a:ext cx="4572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b</a:t>
            </a:r>
            <a:r>
              <a:rPr lang="en-US" altLang="en-US" sz="2000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 sz="200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548919" name="AutoShape 55"/>
          <p:cNvCxnSpPr>
            <a:cxnSpLocks noChangeShapeType="1"/>
            <a:stCxn id="548884" idx="2"/>
            <a:endCxn id="548913" idx="0"/>
          </p:cNvCxnSpPr>
          <p:nvPr/>
        </p:nvCxnSpPr>
        <p:spPr bwMode="auto">
          <a:xfrm>
            <a:off x="6210300" y="4791075"/>
            <a:ext cx="38100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20" name="AutoShape 56"/>
          <p:cNvCxnSpPr>
            <a:cxnSpLocks noChangeShapeType="1"/>
            <a:stCxn id="548885" idx="2"/>
            <a:endCxn id="548914" idx="0"/>
          </p:cNvCxnSpPr>
          <p:nvPr/>
        </p:nvCxnSpPr>
        <p:spPr bwMode="auto">
          <a:xfrm>
            <a:off x="5448300" y="48006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21" name="AutoShape 57"/>
          <p:cNvCxnSpPr>
            <a:cxnSpLocks noChangeShapeType="1"/>
            <a:stCxn id="548886" idx="2"/>
            <a:endCxn id="548915" idx="0"/>
          </p:cNvCxnSpPr>
          <p:nvPr/>
        </p:nvCxnSpPr>
        <p:spPr bwMode="auto">
          <a:xfrm>
            <a:off x="4686300" y="48006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22" name="AutoShape 58"/>
          <p:cNvCxnSpPr>
            <a:cxnSpLocks noChangeShapeType="1"/>
            <a:stCxn id="548887" idx="2"/>
            <a:endCxn id="548916" idx="0"/>
          </p:cNvCxnSpPr>
          <p:nvPr/>
        </p:nvCxnSpPr>
        <p:spPr bwMode="auto">
          <a:xfrm>
            <a:off x="3924300" y="48006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23" name="AutoShape 59"/>
          <p:cNvCxnSpPr>
            <a:cxnSpLocks noChangeShapeType="1"/>
            <a:stCxn id="548888" idx="2"/>
            <a:endCxn id="548917" idx="0"/>
          </p:cNvCxnSpPr>
          <p:nvPr/>
        </p:nvCxnSpPr>
        <p:spPr bwMode="auto">
          <a:xfrm>
            <a:off x="3162300" y="48006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24" name="AutoShape 60"/>
          <p:cNvCxnSpPr>
            <a:cxnSpLocks noChangeShapeType="1"/>
            <a:stCxn id="548889" idx="2"/>
            <a:endCxn id="548918" idx="0"/>
          </p:cNvCxnSpPr>
          <p:nvPr/>
        </p:nvCxnSpPr>
        <p:spPr bwMode="auto">
          <a:xfrm>
            <a:off x="2400300" y="4800600"/>
            <a:ext cx="381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925" name="Text Box 61"/>
          <p:cNvSpPr txBox="1">
            <a:spLocks noChangeArrowheads="1"/>
          </p:cNvSpPr>
          <p:nvPr/>
        </p:nvSpPr>
        <p:spPr bwMode="auto">
          <a:xfrm>
            <a:off x="6629400" y="33528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same distribution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6C0C0-B958-80A3-8B70-EB8A4790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8" grpId="0"/>
      <p:bldP spid="548879" grpId="0"/>
      <p:bldP spid="548880" grpId="0"/>
      <p:bldP spid="548881" grpId="0"/>
      <p:bldP spid="548882" grpId="0"/>
      <p:bldP spid="548884" grpId="0" animBg="1"/>
      <p:bldP spid="548885" grpId="0" animBg="1"/>
      <p:bldP spid="548886" grpId="0" animBg="1"/>
      <p:bldP spid="548887" grpId="0" animBg="1"/>
      <p:bldP spid="548888" grpId="0" animBg="1"/>
      <p:bldP spid="548889" grpId="0" animBg="1"/>
      <p:bldP spid="548892" grpId="0"/>
      <p:bldP spid="548893" grpId="0"/>
      <p:bldP spid="548894" grpId="0"/>
      <p:bldP spid="548895" grpId="0"/>
      <p:bldP spid="548899" grpId="0"/>
      <p:bldP spid="548900" grpId="0"/>
      <p:bldP spid="548901" grpId="0" animBg="1"/>
      <p:bldP spid="548902" grpId="0" animBg="1"/>
      <p:bldP spid="548903" grpId="0" animBg="1"/>
      <p:bldP spid="548904" grpId="0" animBg="1"/>
      <p:bldP spid="548905" grpId="0" animBg="1"/>
      <p:bldP spid="548906" grpId="0" animBg="1"/>
      <p:bldP spid="548913" grpId="0" animBg="1"/>
      <p:bldP spid="548914" grpId="0" animBg="1"/>
      <p:bldP spid="548915" grpId="0" animBg="1"/>
      <p:bldP spid="548916" grpId="0" animBg="1"/>
      <p:bldP spid="548917" grpId="0" animBg="1"/>
      <p:bldP spid="5489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2, 2023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We have shown: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one-way permutations exist then 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⋂</m:t>
                    </m:r>
                  </m:oMath>
                </a14:m>
                <a:r>
                  <a:rPr lang="el-GR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&gt;0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TIME(2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l-GR" altLang="en-US" b="1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EXP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simulation is better than brute force, but just barely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stronger assumptions on difficulty of inverting OWF lead to better simulations…</a:t>
                </a:r>
              </a:p>
            </p:txBody>
          </p:sp>
        </mc:Choice>
        <mc:Fallback xmlns="">
          <p:sp>
            <p:nvSpPr>
              <p:cNvPr id="555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172200" y="3352800"/>
            <a:ext cx="76200" cy="1524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</p:spTree>
    <p:extLst>
      <p:ext uri="{BB962C8B-B14F-4D97-AF65-F5344CB8AC3E}">
        <p14:creationId xmlns:p14="http://schemas.microsoft.com/office/powerpoint/2010/main" val="828244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Next, we will show:</a:t>
                </a:r>
              </a:p>
              <a:p>
                <a:pPr algn="ctr">
                  <a:spcBef>
                    <a:spcPct val="50000"/>
                  </a:spcBef>
                  <a:spcAft>
                    <a:spcPct val="350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If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requires exponential size circuits then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 = P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by building a different generator from different assumptions. 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DTIME(2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kn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</p:spTree>
    <p:extLst>
      <p:ext uri="{BB962C8B-B14F-4D97-AF65-F5344CB8AC3E}">
        <p14:creationId xmlns:p14="http://schemas.microsoft.com/office/powerpoint/2010/main" val="17282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Blum-Micali-Yao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PRGs of this type imply existence of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one-way-functions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we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 err="1">
                    <a:ea typeface="ヒラギノ角ゴ Pro W3" charset="-128"/>
                  </a:rPr>
                  <a:t>ll</a:t>
                </a:r>
                <a:r>
                  <a:rPr lang="en-US" altLang="ja-JP" sz="2400" dirty="0">
                    <a:ea typeface="ヒラギノ角ゴ Pro W3" charset="-128"/>
                  </a:rPr>
                  <a:t> use widely believed 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cryptographic assumptions</a:t>
                </a:r>
              </a:p>
              <a:p>
                <a:pPr lvl="1">
                  <a:buFontTx/>
                  <a:buNone/>
                </a:pPr>
                <a:r>
                  <a:rPr lang="en-US" altLang="en-US" sz="2400" b="1" baseline="60000" dirty="0">
                    <a:ea typeface="ヒラギノ角ゴ Pro W3" charset="-128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Definition</a:t>
                </a:r>
                <a:r>
                  <a:rPr lang="en-US" altLang="en-US" sz="2800" dirty="0">
                    <a:ea typeface="ヒラギノ角ゴ Pro W3" charset="-128"/>
                  </a:rPr>
                  <a:t>: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One Way Function (OWF)</a:t>
                </a:r>
                <a:r>
                  <a:rPr lang="en-US" altLang="en-US" sz="2800" dirty="0">
                    <a:ea typeface="ヒラギノ角ゴ Pro W3" charset="-128"/>
                  </a:rPr>
                  <a:t>: function family f = {</a:t>
                </a:r>
                <a:r>
                  <a:rPr lang="en-US" altLang="en-US" sz="2800" dirty="0" err="1">
                    <a:ea typeface="ヒラギノ角ゴ Pro W3" charset="-128"/>
                  </a:rPr>
                  <a:t>f</a:t>
                </a:r>
                <a:r>
                  <a:rPr lang="en-US" altLang="en-US" sz="2800" baseline="-25000" dirty="0" err="1"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</a:rPr>
                  <a:t>}, </a:t>
                </a:r>
                <a:r>
                  <a:rPr lang="en-US" altLang="en-US" sz="2800" dirty="0" err="1">
                    <a:ea typeface="ヒラギノ角ゴ Pro W3" charset="-128"/>
                  </a:rPr>
                  <a:t>f</a:t>
                </a:r>
                <a:r>
                  <a:rPr lang="en-US" altLang="en-US" sz="2800" baseline="-25000" dirty="0" err="1"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</a:rPr>
                  <a:t>:{0,1}</a:t>
                </a:r>
                <a:r>
                  <a:rPr lang="en-US" altLang="en-US" sz="2800" baseline="30000" dirty="0">
                    <a:ea typeface="ヒラギノ角ゴ Pro W3" charset="-128"/>
                  </a:rPr>
                  <a:t>n</a:t>
                </a:r>
                <a:r>
                  <a:rPr lang="en-US" altLang="en-US" sz="2800" baseline="-25000" dirty="0">
                    <a:ea typeface="ヒラギノ角ゴ Pro W3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{0,1}</a:t>
                </a:r>
                <a:r>
                  <a:rPr lang="en-US" altLang="en-US" sz="2800" baseline="30000" dirty="0">
                    <a:ea typeface="ヒラギノ角ゴ Pro W3" charset="-128"/>
                  </a:rPr>
                  <a:t>n</a:t>
                </a:r>
                <a:endParaRPr lang="en-US" altLang="en-US" sz="28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computable in poly(n) time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for every family of poly-size circuits {C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}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[C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(x))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(x))] ≤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 = o(n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-c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for all c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1482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4DEED-138A-1DDB-9DEE-0DAA92F3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 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BMY: for every δ &gt; 0, </a:t>
            </a:r>
            <a:r>
              <a:rPr lang="en-US" altLang="en-US">
                <a:ea typeface="ヒラギノ角ゴ Pro W3" charset="-128"/>
              </a:rPr>
              <a:t>G</a:t>
            </a:r>
            <a:r>
              <a:rPr lang="el-GR" altLang="en-US" sz="3600" baseline="30000">
                <a:ea typeface="ヒラギノ角ゴ Pro W3" charset="-128"/>
              </a:rPr>
              <a:t>δ</a:t>
            </a:r>
            <a:r>
              <a:rPr lang="en-US" altLang="en-US" sz="3600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is a PRG with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seed length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m</a:t>
            </a:r>
            <a:r>
              <a:rPr lang="el-GR" altLang="en-US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output length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m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error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&lt; 1/m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d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(all d)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fooling size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en-US" sz="3200" baseline="30000">
                <a:solidFill>
                  <a:schemeClr val="accent2"/>
                </a:solidFill>
                <a:ea typeface="ヒラギノ角ゴ Pro W3" charset="-128"/>
              </a:rPr>
              <a:t>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(all e)</a:t>
            </a:r>
            <a:endParaRPr lang="en-US" altLang="en-US" baseline="30000">
              <a:solidFill>
                <a:schemeClr val="accent2"/>
              </a:solidFill>
              <a:ea typeface="ヒラギノ角ゴ Pro W3" charset="-128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running time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m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running time of simulation dominated by 2</a:t>
            </a:r>
            <a:r>
              <a:rPr lang="en-US" altLang="en-US" baseline="30000">
                <a:ea typeface="ヒラギノ角ゴ Pro W3" charset="-128"/>
              </a:rPr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</p:spTree>
    <p:extLst>
      <p:ext uri="{BB962C8B-B14F-4D97-AF65-F5344CB8AC3E}">
        <p14:creationId xmlns:p14="http://schemas.microsoft.com/office/powerpoint/2010/main" val="18131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2, 2023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To get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BPP = P</a:t>
            </a:r>
            <a:r>
              <a:rPr lang="en-US" altLang="en-US">
                <a:ea typeface="ヒラギノ角ゴ Pro W3" charset="-128"/>
              </a:rPr>
              <a:t>, would need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 = O(log m)</a:t>
            </a:r>
          </a:p>
          <a:p>
            <a:r>
              <a:rPr lang="en-US" altLang="en-US">
                <a:ea typeface="ヒラギノ角ゴ Pro W3" charset="-128"/>
              </a:rPr>
              <a:t>BMY building block is one-way-permutation: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f:{0,1}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→ {0,1}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t</a:t>
            </a:r>
          </a:p>
          <a:p>
            <a:r>
              <a:rPr lang="en-US" altLang="en-US">
                <a:ea typeface="ヒラギノ角ゴ Pro W3" charset="-128"/>
              </a:rPr>
              <a:t>required to fool circuits of size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(all e)</a:t>
            </a:r>
          </a:p>
          <a:p>
            <a:r>
              <a:rPr lang="en-US" altLang="en-US">
                <a:ea typeface="ヒラギノ角ゴ Pro W3" charset="-128"/>
              </a:rPr>
              <a:t>with these settings a circuit has time to invert f by brute force!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can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t get BPP = P with this type of PRG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</p:spTree>
    <p:extLst>
      <p:ext uri="{BB962C8B-B14F-4D97-AF65-F5344CB8AC3E}">
        <p14:creationId xmlns:p14="http://schemas.microsoft.com/office/powerpoint/2010/main" val="3520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BMY pseudo-random generator: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one</a:t>
                </a:r>
                <a:r>
                  <a:rPr lang="en-US" altLang="en-US" dirty="0">
                    <a:ea typeface="ヒラギノ角ゴ Pro W3" charset="-128"/>
                  </a:rPr>
                  <a:t> generator fooling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all </a:t>
                </a:r>
                <a:r>
                  <a:rPr lang="en-US" altLang="en-US" dirty="0">
                    <a:ea typeface="ヒラギノ角ゴ Pro W3" charset="-128"/>
                  </a:rPr>
                  <a:t>poly-size bounds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one-way-permutation is hard function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implies hard function in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coNP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New idea (Nisan-</a:t>
                </a:r>
                <a:r>
                  <a:rPr lang="en-US" altLang="en-US" dirty="0" err="1">
                    <a:ea typeface="ヒラギノ角ゴ Pro W3" charset="-128"/>
                  </a:rPr>
                  <a:t>Wigderson</a:t>
                </a:r>
                <a:r>
                  <a:rPr lang="en-US" altLang="en-US" dirty="0">
                    <a:ea typeface="ヒラギノ角ゴ Pro W3" charset="-128"/>
                  </a:rPr>
                  <a:t>): 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for each</a:t>
                </a:r>
                <a:r>
                  <a:rPr lang="en-US" altLang="en-US" dirty="0">
                    <a:ea typeface="ヒラギノ角ゴ Pro W3" charset="-128"/>
                  </a:rPr>
                  <a:t> poly-size bound,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one</a:t>
                </a:r>
                <a:r>
                  <a:rPr lang="en-US" altLang="en-US" dirty="0">
                    <a:ea typeface="ヒラギノ角ゴ Pro W3" charset="-128"/>
                  </a:rPr>
                  <a:t> generator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hard function allowed to be in</a:t>
                </a:r>
              </a:p>
              <a:p>
                <a:pPr lvl="1"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DTIME(2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kn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63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</p:spTree>
    <p:extLst>
      <p:ext uri="{BB962C8B-B14F-4D97-AF65-F5344CB8AC3E}">
        <p14:creationId xmlns:p14="http://schemas.microsoft.com/office/powerpoint/2010/main" val="26770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Blum-Micali-Yao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33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believe one-way functions exist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e.g. integer multiplication, discrete log, RSA (w/ minor modifications)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Definition</a:t>
                </a:r>
                <a:r>
                  <a:rPr lang="en-US" altLang="en-US" dirty="0">
                    <a:ea typeface="ヒラギノ角ゴ Pro W3" charset="-128"/>
                  </a:rPr>
                  <a:t>: One Way Permutation: OWF in which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 is 1-1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 simplify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[C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(x))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(x))] ≤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to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(y)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(y)] ≤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3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E180B-6E95-19D7-B139-352CDE7E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82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attempt at PRG from OWP f: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= m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/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G(y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k-1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k-2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k-3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…y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 = m/t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computable in time at most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kt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&lt; mt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m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5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98145-C5E9-3CE5-8813-809966C5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First attempt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output is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 b="1">
                <a:ea typeface="ヒラギノ角ゴ Pro W3" charset="-128"/>
                <a:sym typeface="Symbol" charset="2"/>
              </a:rPr>
              <a:t>unpredictable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: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no poly-size circuit C can output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 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i-1</a:t>
            </a:r>
            <a:r>
              <a:rPr lang="en-US" altLang="en-US">
                <a:ea typeface="ヒラギノ角ゴ Pro W3" charset="-128"/>
                <a:sym typeface="Symbol" charset="2"/>
              </a:rPr>
              <a:t> given 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	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k-1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k-2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k-3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…y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ea typeface="ヒラギノ角ゴ Pro W3" charset="-128"/>
                <a:sym typeface="Symbol" charset="2"/>
              </a:rPr>
              <a:t>with non-negl. success prob.</a:t>
            </a:r>
            <a:endParaRPr lang="en-US" altLang="en-US" baseline="-25000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if C could, then given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ea typeface="ヒラギノ角ゴ Pro W3" charset="-128"/>
                <a:sym typeface="Symbol" charset="2"/>
              </a:rPr>
              <a:t>can compute               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k-1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, 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k-2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, …, 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i+2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, 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i+1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ea typeface="ヒラギノ角ゴ Pro W3" charset="-128"/>
                <a:sym typeface="Symbol" charset="2"/>
              </a:rPr>
              <a:t>and feed to C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result is poly-size circuit to compute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i-1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= f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-1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i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) from 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i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note: we</a:t>
            </a:r>
            <a:r>
              <a:rPr lang="ja-JP" altLang="en-US">
                <a:ea typeface="ヒラギノ角ゴ Pro W3" charset="-128"/>
                <a:sym typeface="Symbol" charset="2"/>
              </a:rPr>
              <a:t>’</a:t>
            </a:r>
            <a:r>
              <a:rPr lang="en-US" altLang="ja-JP">
                <a:ea typeface="ヒラギノ角ゴ Pro W3" charset="-128"/>
                <a:sym typeface="Symbol" charset="2"/>
              </a:rPr>
              <a:t>re using that f</a:t>
            </a:r>
            <a:r>
              <a:rPr lang="en-US" altLang="ja-JP" baseline="-25000">
                <a:ea typeface="ヒラギノ角ゴ Pro W3" charset="-128"/>
                <a:sym typeface="Symbol" charset="2"/>
              </a:rPr>
              <a:t>t</a:t>
            </a:r>
            <a:r>
              <a:rPr lang="en-US" altLang="ja-JP">
                <a:ea typeface="ヒラギノ角ゴ Pro W3" charset="-128"/>
                <a:sym typeface="Symbol" charset="2"/>
              </a:rPr>
              <a:t> is 1-1 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C907E-1BFB-E5ED-F015-71F10B1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297180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attempt:</a:t>
                </a:r>
                <a:endParaRPr lang="en-US" altLang="en-US" sz="28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r>
                  <a:rPr lang="en-US" altLang="en-US" sz="2800" dirty="0">
                    <a:ea typeface="ヒラギノ角ゴ Pro W3" charset="-128"/>
                  </a:rPr>
                  <a:t>y</a:t>
                </a:r>
                <a:r>
                  <a:rPr lang="en-US" altLang="en-US" sz="2800" baseline="-25000" dirty="0">
                    <a:ea typeface="ヒラギノ角ゴ Pro W3" charset="-128"/>
                  </a:rPr>
                  <a:t>0</a:t>
                </a:r>
                <a:r>
                  <a:rPr lang="en-US" altLang="en-US" sz="28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sz="2800" baseline="30000" dirty="0"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(y</a:t>
                </a:r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G(y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 </a:t>
                </a:r>
              </a:p>
              <a:p>
                <a:pPr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k-3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 </a:t>
                </a:r>
              </a:p>
            </p:txBody>
          </p:sp>
        </mc:Choice>
        <mc:Fallback xmlns="">
          <p:sp>
            <p:nvSpPr>
              <p:cNvPr id="501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2971800" cy="4525963"/>
              </a:xfrm>
              <a:blipFill rotWithShape="0">
                <a:blip r:embed="rId3"/>
                <a:stretch>
                  <a:fillRect l="-512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696200" y="24288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934200" y="24384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6172200" y="24384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5410200" y="24384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4648200" y="24384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3886200" y="243840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489482" name="AutoShape 10"/>
          <p:cNvCxnSpPr>
            <a:cxnSpLocks noChangeShapeType="1"/>
            <a:stCxn id="50181" idx="0"/>
            <a:endCxn id="50182" idx="0"/>
          </p:cNvCxnSpPr>
          <p:nvPr/>
        </p:nvCxnSpPr>
        <p:spPr bwMode="auto">
          <a:xfrm rot="-5400000" flipH="1" flipV="1">
            <a:off x="7577137" y="2052638"/>
            <a:ext cx="9525" cy="762000"/>
          </a:xfrm>
          <a:prstGeom prst="curvedConnector3">
            <a:avLst>
              <a:gd name="adj1" fmla="val -2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483" name="AutoShape 11"/>
          <p:cNvCxnSpPr>
            <a:cxnSpLocks noChangeShapeType="1"/>
            <a:stCxn id="50182" idx="0"/>
            <a:endCxn id="50183" idx="0"/>
          </p:cNvCxnSpPr>
          <p:nvPr/>
        </p:nvCxnSpPr>
        <p:spPr bwMode="auto">
          <a:xfrm rot="-5400000" flipH="1" flipV="1">
            <a:off x="6819106" y="20581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484" name="AutoShape 12"/>
          <p:cNvCxnSpPr>
            <a:cxnSpLocks noChangeShapeType="1"/>
            <a:stCxn id="50183" idx="0"/>
            <a:endCxn id="50184" idx="0"/>
          </p:cNvCxnSpPr>
          <p:nvPr/>
        </p:nvCxnSpPr>
        <p:spPr bwMode="auto">
          <a:xfrm rot="-5400000" flipH="1" flipV="1">
            <a:off x="6057106" y="20581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485" name="AutoShape 13"/>
          <p:cNvCxnSpPr>
            <a:cxnSpLocks noChangeShapeType="1"/>
            <a:stCxn id="50184" idx="0"/>
            <a:endCxn id="50185" idx="0"/>
          </p:cNvCxnSpPr>
          <p:nvPr/>
        </p:nvCxnSpPr>
        <p:spPr bwMode="auto">
          <a:xfrm rot="-5400000" flipH="1" flipV="1">
            <a:off x="5295106" y="20581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486" name="AutoShape 14"/>
          <p:cNvCxnSpPr>
            <a:cxnSpLocks noChangeShapeType="1"/>
            <a:stCxn id="50185" idx="0"/>
            <a:endCxn id="50186" idx="0"/>
          </p:cNvCxnSpPr>
          <p:nvPr/>
        </p:nvCxnSpPr>
        <p:spPr bwMode="auto">
          <a:xfrm rot="-5400000" flipH="1" flipV="1">
            <a:off x="4533106" y="2058194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9487" name="Text Box 15"/>
          <p:cNvSpPr txBox="1">
            <a:spLocks noChangeArrowheads="1"/>
          </p:cNvSpPr>
          <p:nvPr/>
        </p:nvSpPr>
        <p:spPr bwMode="auto">
          <a:xfrm>
            <a:off x="7315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88" name="Text Box 16"/>
          <p:cNvSpPr txBox="1">
            <a:spLocks noChangeArrowheads="1"/>
          </p:cNvSpPr>
          <p:nvPr/>
        </p:nvSpPr>
        <p:spPr bwMode="auto">
          <a:xfrm>
            <a:off x="6553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89" name="Text Box 17"/>
          <p:cNvSpPr txBox="1">
            <a:spLocks noChangeArrowheads="1"/>
          </p:cNvSpPr>
          <p:nvPr/>
        </p:nvSpPr>
        <p:spPr bwMode="auto">
          <a:xfrm>
            <a:off x="5791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0" name="Text Box 18"/>
          <p:cNvSpPr txBox="1">
            <a:spLocks noChangeArrowheads="1"/>
          </p:cNvSpPr>
          <p:nvPr/>
        </p:nvSpPr>
        <p:spPr bwMode="auto">
          <a:xfrm>
            <a:off x="5029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1" name="Text Box 19"/>
          <p:cNvSpPr txBox="1">
            <a:spLocks noChangeArrowheads="1"/>
          </p:cNvSpPr>
          <p:nvPr/>
        </p:nvSpPr>
        <p:spPr bwMode="auto">
          <a:xfrm>
            <a:off x="42672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0197" name="Text Box 20"/>
          <p:cNvSpPr txBox="1">
            <a:spLocks noChangeArrowheads="1"/>
          </p:cNvSpPr>
          <p:nvPr/>
        </p:nvSpPr>
        <p:spPr bwMode="auto">
          <a:xfrm>
            <a:off x="2819400" y="243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G(y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):</a:t>
            </a:r>
          </a:p>
        </p:txBody>
      </p:sp>
      <p:sp>
        <p:nvSpPr>
          <p:cNvPr id="489493" name="Text Box 21"/>
          <p:cNvSpPr txBox="1">
            <a:spLocks noChangeArrowheads="1"/>
          </p:cNvSpPr>
          <p:nvPr/>
        </p:nvSpPr>
        <p:spPr bwMode="auto">
          <a:xfrm>
            <a:off x="7772400" y="5391150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4" name="Text Box 22"/>
          <p:cNvSpPr txBox="1">
            <a:spLocks noChangeArrowheads="1"/>
          </p:cNvSpPr>
          <p:nvPr/>
        </p:nvSpPr>
        <p:spPr bwMode="auto">
          <a:xfrm>
            <a:off x="7010400" y="54006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5" name="Text Box 23"/>
          <p:cNvSpPr txBox="1">
            <a:spLocks noChangeArrowheads="1"/>
          </p:cNvSpPr>
          <p:nvPr/>
        </p:nvSpPr>
        <p:spPr bwMode="auto">
          <a:xfrm>
            <a:off x="6248400" y="54006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6" name="Text Box 24"/>
          <p:cNvSpPr txBox="1">
            <a:spLocks noChangeArrowheads="1"/>
          </p:cNvSpPr>
          <p:nvPr/>
        </p:nvSpPr>
        <p:spPr bwMode="auto">
          <a:xfrm>
            <a:off x="5486400" y="54006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7" name="Text Box 25"/>
          <p:cNvSpPr txBox="1">
            <a:spLocks noChangeArrowheads="1"/>
          </p:cNvSpPr>
          <p:nvPr/>
        </p:nvSpPr>
        <p:spPr bwMode="auto">
          <a:xfrm>
            <a:off x="4724400" y="54006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4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498" name="Text Box 26"/>
          <p:cNvSpPr txBox="1">
            <a:spLocks noChangeArrowheads="1"/>
          </p:cNvSpPr>
          <p:nvPr/>
        </p:nvSpPr>
        <p:spPr bwMode="auto">
          <a:xfrm>
            <a:off x="3962400" y="5400675"/>
            <a:ext cx="53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5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489499" name="AutoShape 27"/>
          <p:cNvCxnSpPr>
            <a:cxnSpLocks noChangeShapeType="1"/>
            <a:stCxn id="489496" idx="0"/>
            <a:endCxn id="489497" idx="0"/>
          </p:cNvCxnSpPr>
          <p:nvPr/>
        </p:nvCxnSpPr>
        <p:spPr bwMode="auto">
          <a:xfrm rot="-5400000" flipH="1" flipV="1">
            <a:off x="5371306" y="50204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500" name="AutoShape 28"/>
          <p:cNvCxnSpPr>
            <a:cxnSpLocks noChangeShapeType="1"/>
            <a:stCxn id="489497" idx="0"/>
            <a:endCxn id="489498" idx="0"/>
          </p:cNvCxnSpPr>
          <p:nvPr/>
        </p:nvCxnSpPr>
        <p:spPr bwMode="auto">
          <a:xfrm rot="-5400000" flipH="1" flipV="1">
            <a:off x="4609306" y="50204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9501" name="Text Box 29"/>
          <p:cNvSpPr txBox="1">
            <a:spLocks noChangeArrowheads="1"/>
          </p:cNvSpPr>
          <p:nvPr/>
        </p:nvSpPr>
        <p:spPr bwMode="auto">
          <a:xfrm>
            <a:off x="7391400" y="47148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502" name="Text Box 30"/>
          <p:cNvSpPr txBox="1">
            <a:spLocks noChangeArrowheads="1"/>
          </p:cNvSpPr>
          <p:nvPr/>
        </p:nvSpPr>
        <p:spPr bwMode="auto">
          <a:xfrm>
            <a:off x="5105400" y="47148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503" name="Text Box 31"/>
          <p:cNvSpPr txBox="1">
            <a:spLocks noChangeArrowheads="1"/>
          </p:cNvSpPr>
          <p:nvPr/>
        </p:nvSpPr>
        <p:spPr bwMode="auto">
          <a:xfrm>
            <a:off x="4343400" y="47148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504" name="Text Box 32"/>
          <p:cNvSpPr txBox="1">
            <a:spLocks noChangeArrowheads="1"/>
          </p:cNvSpPr>
          <p:nvPr/>
        </p:nvSpPr>
        <p:spPr bwMode="auto">
          <a:xfrm>
            <a:off x="2895600" y="54006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G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(y</a:t>
            </a:r>
            <a:r>
              <a:rPr lang="en-US" altLang="ja-JP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):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489505" name="AutoShape 33"/>
          <p:cNvCxnSpPr>
            <a:cxnSpLocks noChangeShapeType="1"/>
            <a:stCxn id="489496" idx="0"/>
            <a:endCxn id="489495" idx="0"/>
          </p:cNvCxnSpPr>
          <p:nvPr/>
        </p:nvCxnSpPr>
        <p:spPr bwMode="auto">
          <a:xfrm rot="5400000" flipV="1">
            <a:off x="6133306" y="50204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506" name="AutoShape 34"/>
          <p:cNvCxnSpPr>
            <a:cxnSpLocks noChangeShapeType="1"/>
            <a:stCxn id="489495" idx="0"/>
            <a:endCxn id="489494" idx="0"/>
          </p:cNvCxnSpPr>
          <p:nvPr/>
        </p:nvCxnSpPr>
        <p:spPr bwMode="auto">
          <a:xfrm rot="5400000" flipV="1">
            <a:off x="6895306" y="5020469"/>
            <a:ext cx="1588" cy="762000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9507" name="AutoShape 35"/>
          <p:cNvCxnSpPr>
            <a:cxnSpLocks noChangeShapeType="1"/>
            <a:stCxn id="489494" idx="0"/>
            <a:endCxn id="489493" idx="0"/>
          </p:cNvCxnSpPr>
          <p:nvPr/>
        </p:nvCxnSpPr>
        <p:spPr bwMode="auto">
          <a:xfrm rot="-5400000">
            <a:off x="7653337" y="5014913"/>
            <a:ext cx="9525" cy="762000"/>
          </a:xfrm>
          <a:prstGeom prst="curvedConnector3">
            <a:avLst>
              <a:gd name="adj1" fmla="val 250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9508" name="Text Box 36"/>
          <p:cNvSpPr txBox="1">
            <a:spLocks noChangeArrowheads="1"/>
          </p:cNvSpPr>
          <p:nvPr/>
        </p:nvSpPr>
        <p:spPr bwMode="auto">
          <a:xfrm>
            <a:off x="6629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509" name="Text Box 37"/>
          <p:cNvSpPr txBox="1">
            <a:spLocks noChangeArrowheads="1"/>
          </p:cNvSpPr>
          <p:nvPr/>
        </p:nvSpPr>
        <p:spPr bwMode="auto">
          <a:xfrm>
            <a:off x="5867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altLang="en-US" baseline="30000">
                <a:solidFill>
                  <a:srgbClr val="FF0000"/>
                </a:solidFill>
                <a:latin typeface="Comic Sans MS" charset="0"/>
              </a:rPr>
              <a:t>-1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89510" name="Text Box 38"/>
          <p:cNvSpPr txBox="1">
            <a:spLocks noChangeArrowheads="1"/>
          </p:cNvSpPr>
          <p:nvPr/>
        </p:nvSpPr>
        <p:spPr bwMode="auto">
          <a:xfrm>
            <a:off x="4495800" y="3581400"/>
            <a:ext cx="30480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same distribution!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7E0F2-7A8D-D993-CB1F-2CB15CFD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87" grpId="0"/>
      <p:bldP spid="489488" grpId="0"/>
      <p:bldP spid="489489" grpId="0"/>
      <p:bldP spid="489490" grpId="0"/>
      <p:bldP spid="489491" grpId="0"/>
      <p:bldP spid="489493" grpId="0" animBg="1"/>
      <p:bldP spid="489494" grpId="0" animBg="1"/>
      <p:bldP spid="489495" grpId="0" animBg="1"/>
      <p:bldP spid="489496" grpId="0" animBg="1"/>
      <p:bldP spid="489497" grpId="0" animBg="1"/>
      <p:bldP spid="489498" grpId="0" animBg="1"/>
      <p:bldP spid="489501" grpId="0"/>
      <p:bldP spid="489502" grpId="0"/>
      <p:bldP spid="489503" grpId="0"/>
      <p:bldP spid="489504" grpId="0"/>
      <p:bldP spid="489508" grpId="0"/>
      <p:bldP spid="489509" grpId="0"/>
      <p:bldP spid="4895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2, 2023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First attempt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one problem:</a:t>
            </a:r>
          </a:p>
          <a:p>
            <a:pPr lvl="1"/>
            <a:r>
              <a:rPr lang="en-US" altLang="en-US">
                <a:ea typeface="ヒラギノ角ゴ Pro W3" charset="-128"/>
              </a:rPr>
              <a:t>hard to compute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i-1</a:t>
            </a:r>
            <a:r>
              <a:rPr lang="en-US" altLang="en-US">
                <a:ea typeface="ヒラギノ角ゴ Pro W3" charset="-128"/>
              </a:rPr>
              <a:t> from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i</a:t>
            </a:r>
          </a:p>
          <a:p>
            <a:pPr lvl="1"/>
            <a:r>
              <a:rPr lang="en-US" altLang="en-US">
                <a:ea typeface="ヒラギノ角ゴ Pro W3" charset="-128"/>
              </a:rPr>
              <a:t>but might be easy to compute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single bit</a:t>
            </a:r>
            <a:r>
              <a:rPr lang="en-US" altLang="en-US">
                <a:ea typeface="ヒラギノ角ゴ Pro W3" charset="-128"/>
              </a:rPr>
              <a:t> (or several bits) of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i-1</a:t>
            </a:r>
            <a:r>
              <a:rPr lang="en-US" altLang="en-US">
                <a:ea typeface="ヒラギノ角ゴ Pro W3" charset="-128"/>
              </a:rPr>
              <a:t> from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i</a:t>
            </a:r>
          </a:p>
          <a:p>
            <a:pPr lvl="1"/>
            <a:r>
              <a:rPr lang="en-US" altLang="en-US">
                <a:ea typeface="ヒラギノ角ゴ Pro W3" charset="-128"/>
              </a:rPr>
              <a:t>could use to build small circuit C that distinguishes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output from uniform distribution on {0,1}</a:t>
            </a:r>
            <a:r>
              <a:rPr lang="en-US" altLang="ja-JP" baseline="30000">
                <a:ea typeface="ヒラギノ角ゴ Pro W3" charset="-128"/>
              </a:rPr>
              <a:t>m</a:t>
            </a:r>
            <a:endParaRPr lang="en-US" altLang="en-US" baseline="30000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4DFFE-FD4B-147B-0BE3-C1E503B6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268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3577</Words>
  <Application>Microsoft Macintosh PowerPoint</Application>
  <PresentationFormat>On-screen Show (4:3)</PresentationFormat>
  <Paragraphs>569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Comic Sans MS</vt:lpstr>
      <vt:lpstr>Default Design</vt:lpstr>
      <vt:lpstr>CS151 Complexity Theory</vt:lpstr>
      <vt:lpstr>Derandomization</vt:lpstr>
      <vt:lpstr>Blum-Micali-Yao PRG</vt:lpstr>
      <vt:lpstr>Blum-Micali-Yao PRG</vt:lpstr>
      <vt:lpstr>Blum-Micali-Yao PRG</vt:lpstr>
      <vt:lpstr>First attempt</vt:lpstr>
      <vt:lpstr>First attempt</vt:lpstr>
      <vt:lpstr>First attempt</vt:lpstr>
      <vt:lpstr>First attempt</vt:lpstr>
      <vt:lpstr>First attempt</vt:lpstr>
      <vt:lpstr>Hard bits</vt:lpstr>
      <vt:lpstr>Hard bits</vt:lpstr>
      <vt:lpstr>Hard bits</vt:lpstr>
      <vt:lpstr>Goldreich-Levin</vt:lpstr>
      <vt:lpstr>Goldreich-Levin</vt:lpstr>
      <vt:lpstr>Goldreich-Levin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Distinguishers and predictors</vt:lpstr>
      <vt:lpstr>The BMY Generator</vt:lpstr>
      <vt:lpstr>The BMY Generator</vt:lpstr>
      <vt:lpstr>The BMY Generator</vt:lpstr>
      <vt:lpstr>The BMY Generator</vt:lpstr>
      <vt:lpstr>The BMY Generator</vt:lpstr>
      <vt:lpstr>The BMY Generator</vt:lpstr>
      <vt:lpstr>The BMY Generator</vt:lpstr>
      <vt:lpstr>The BMY Generator</vt:lpstr>
      <vt:lpstr>Hardness vs. randomness</vt:lpstr>
      <vt:lpstr>Hardness vs. randomness</vt:lpstr>
      <vt:lpstr>Hardness vs. randomness </vt:lpstr>
      <vt:lpstr>Hardness vs. randomness</vt:lpstr>
      <vt:lpstr>Hardness vs. randomness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74</cp:revision>
  <cp:lastPrinted>2019-04-03T18:43:39Z</cp:lastPrinted>
  <dcterms:created xsi:type="dcterms:W3CDTF">2004-02-26T07:04:46Z</dcterms:created>
  <dcterms:modified xsi:type="dcterms:W3CDTF">2023-05-03T21:08:10Z</dcterms:modified>
</cp:coreProperties>
</file>