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4" r:id="rId2"/>
    <p:sldId id="449" r:id="rId3"/>
    <p:sldId id="450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7"/>
    <p:restoredTop sz="94762"/>
  </p:normalViewPr>
  <p:slideViewPr>
    <p:cSldViewPr>
      <p:cViewPr varScale="1">
        <p:scale>
          <a:sx n="121" d="100"/>
          <a:sy n="121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5F48593-C3C3-2B44-B573-36B246D772A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30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BF69F7C-DA9B-8241-BEFB-B9159614633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82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564190F-CFBD-064C-8CDF-6A3CADC3770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59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C805619-587B-E449-8FB3-39C25702C0E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29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74EC17D-04D3-C945-8C86-253C7729D54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487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7CE8F1F-B6CF-E14D-A9D9-B5D22CC8F3C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8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8083604-CCF6-6146-B427-D9656405812E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8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139E357-0770-804C-AE16-BE3EBFD480EF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56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E199E1D-D715-6949-91A8-8272EE41A62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103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F81A1E6-27A8-644B-B15D-3105618A5D2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1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2AA7428-03C3-654E-8D55-6D6398EB7CC9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340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AF53B90-1EE0-2A49-8E00-85811EB5193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364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05C60A7-BB63-774C-965D-08CA60A3137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076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5844B05-7503-8F45-B54A-866EF7547CD5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62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87604B0-3583-A246-9189-4BE36E01AFCF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028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9C3640C-170D-BA4B-85A4-2FBE1B87C90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90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BBF439-C27C-9546-B7F7-B068DA65BB1A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7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D2D367D-199D-1649-AC88-6DE07EB05D9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920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858F0BD-A7FD-C640-8418-145C1F214F8B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599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C4FB9FF-CD81-C849-8EF1-3329CEE4FDE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940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E747F2C-5F8F-054B-94FC-77E19E451764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455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73B5BE7-17B8-FF47-AC83-A0C64C4C310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53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68E0DE4-2EC6-3344-A68D-F369A6376DA1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847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E7DB185-9651-DE41-B4C9-CB27A813E58D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443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DB2B8C2-61E0-364A-912C-6F621C9A157D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034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2E7446C-81DC-0449-B766-5228F9F83E24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663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50DC684-8DAF-0D44-A3A1-F150B1CF5BA9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76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4612234-995B-0F47-8E7D-405560A4E29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06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CE2F2B3-93F5-E041-8825-C93FD2156C77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252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F1F3ABB-237F-6C45-9239-C3D72F72063D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629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44E45A2-C31A-154F-85F0-2E574667C2A9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3125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E87DAB5-49D6-3D4E-8F8F-B5990A112929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293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C3E213D-54FE-564D-8253-C57AF22D26F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2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475361-1D61-9646-9A8A-126AF90F453B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310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B6C955E-2E72-F149-AA1B-C726FC95E83A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32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DC5BBA7-73B4-AF46-9376-6586F1BCC9F9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54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F3816C1-B930-F440-9038-76A11C636C47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28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2D37A708-444B-7E44-831C-98DB1946B6C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54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502D440-6A70-E94C-9CA7-4DA96F4AB43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91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4FFB4D7-4DEC-F344-AD06-45DD73370EFF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26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A040AD6F-27E6-0349-9664-ABC9FC9E88A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10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27,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25" name="Rectangle 154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9603E32E-73DD-A614-0ECD-2233DBDD1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2" b="2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5427" name="Rectangle 1542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>
                <a:ea typeface="ＭＳ Ｐゴシック" charset="-128"/>
              </a:rPr>
              <a:t>Lecture 7</a:t>
            </a:r>
          </a:p>
          <a:p>
            <a:pPr algn="l" eaLnBrk="1" hangingPunct="1"/>
            <a:r>
              <a:rPr lang="en-US" altLang="en-US">
                <a:ea typeface="ＭＳ Ｐゴシック" charset="-128"/>
              </a:rPr>
              <a:t>April 25,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randomized algorithm: field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F,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 pick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a 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of size 2d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pick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from S uniformly at random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= 0, answer 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Lucida Bright Math Extension" charset="0"/>
                  </a:rPr>
                  <a:t>yes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”</a:t>
                </a:r>
                <a:endParaRPr lang="en-US" altLang="ja-JP" dirty="0">
                  <a:ea typeface="ヒラギノ角ゴ Pro W3" charset="-128"/>
                  <a:sym typeface="Lucida Bright Math Extensio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≠ 0, answer 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Lucida Bright Math Extension" charset="0"/>
                  </a:rPr>
                  <a:t>no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”</a:t>
                </a:r>
                <a:endParaRPr lang="en-US" altLang="ja-JP" dirty="0">
                  <a:ea typeface="ヒラギノ角ゴ Pro W3" charset="-128"/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if p identically zero, never wrong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if not, Schwartz-Zippel ensures probability of error at most ½</a:t>
                </a:r>
              </a:p>
            </p:txBody>
          </p:sp>
        </mc:Choice>
        <mc:Fallback xmlns="">
          <p:sp>
            <p:nvSpPr>
              <p:cNvPr id="361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11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42916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Given: polynomial p(x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</a:t>
            </a:r>
          </a:p>
          <a:p>
            <a:pPr>
              <a:buFontTx/>
              <a:buNone/>
            </a:pPr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Is 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identically zero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?</a:t>
            </a:r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pPr>
              <a:buFontTx/>
              <a:buNone/>
            </a:pPr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6145213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5605463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5284788" y="50292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5921375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8377" name="AutoShape 8"/>
          <p:cNvCxnSpPr>
            <a:cxnSpLocks noChangeShapeType="1"/>
            <a:stCxn id="58374" idx="0"/>
            <a:endCxn id="58373" idx="2"/>
          </p:cNvCxnSpPr>
          <p:nvPr/>
        </p:nvCxnSpPr>
        <p:spPr bwMode="auto">
          <a:xfrm flipV="1">
            <a:off x="5778500" y="40386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8" name="AutoShape 9"/>
          <p:cNvCxnSpPr>
            <a:cxnSpLocks noChangeShapeType="1"/>
            <a:stCxn id="58375" idx="0"/>
            <a:endCxn id="58374" idx="2"/>
          </p:cNvCxnSpPr>
          <p:nvPr/>
        </p:nvCxnSpPr>
        <p:spPr bwMode="auto">
          <a:xfrm flipV="1">
            <a:off x="5513388" y="48006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9" name="AutoShape 10"/>
          <p:cNvCxnSpPr>
            <a:cxnSpLocks noChangeShapeType="1"/>
            <a:stCxn id="58376" idx="0"/>
            <a:endCxn id="58374" idx="2"/>
          </p:cNvCxnSpPr>
          <p:nvPr/>
        </p:nvCxnSpPr>
        <p:spPr bwMode="auto">
          <a:xfrm flipH="1" flipV="1">
            <a:off x="5778500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7207250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6745288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7607300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640873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7110413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7531100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8386" name="AutoShape 17"/>
          <p:cNvCxnSpPr>
            <a:cxnSpLocks noChangeShapeType="1"/>
            <a:stCxn id="58381" idx="0"/>
            <a:endCxn id="58380" idx="2"/>
          </p:cNvCxnSpPr>
          <p:nvPr/>
        </p:nvCxnSpPr>
        <p:spPr bwMode="auto">
          <a:xfrm flipV="1">
            <a:off x="6910388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7" name="AutoShape 18"/>
          <p:cNvCxnSpPr>
            <a:cxnSpLocks noChangeShapeType="1"/>
            <a:stCxn id="58382" idx="0"/>
            <a:endCxn id="58380" idx="2"/>
          </p:cNvCxnSpPr>
          <p:nvPr/>
        </p:nvCxnSpPr>
        <p:spPr bwMode="auto">
          <a:xfrm flipH="1" flipV="1">
            <a:off x="7380288" y="40386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8" name="AutoShape 19"/>
          <p:cNvCxnSpPr>
            <a:cxnSpLocks noChangeShapeType="1"/>
            <a:stCxn id="58383" idx="0"/>
            <a:endCxn id="58381" idx="2"/>
          </p:cNvCxnSpPr>
          <p:nvPr/>
        </p:nvCxnSpPr>
        <p:spPr bwMode="auto">
          <a:xfrm flipV="1">
            <a:off x="6653213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9" name="AutoShape 20"/>
          <p:cNvCxnSpPr>
            <a:cxnSpLocks noChangeShapeType="1"/>
            <a:stCxn id="58384" idx="0"/>
            <a:endCxn id="58381" idx="2"/>
          </p:cNvCxnSpPr>
          <p:nvPr/>
        </p:nvCxnSpPr>
        <p:spPr bwMode="auto">
          <a:xfrm flipH="1" flipV="1">
            <a:off x="6910388" y="48006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0" name="AutoShape 21"/>
          <p:cNvCxnSpPr>
            <a:cxnSpLocks noChangeShapeType="1"/>
            <a:stCxn id="58385" idx="0"/>
            <a:endCxn id="58382" idx="2"/>
          </p:cNvCxnSpPr>
          <p:nvPr/>
        </p:nvCxnSpPr>
        <p:spPr bwMode="auto">
          <a:xfrm flipH="1" flipV="1">
            <a:off x="7762875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6637338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58392" name="AutoShape 23"/>
          <p:cNvCxnSpPr>
            <a:cxnSpLocks noChangeShapeType="1"/>
            <a:stCxn id="58373" idx="0"/>
            <a:endCxn id="58391" idx="2"/>
          </p:cNvCxnSpPr>
          <p:nvPr/>
        </p:nvCxnSpPr>
        <p:spPr bwMode="auto">
          <a:xfrm flipV="1">
            <a:off x="6300788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3" name="AutoShape 24"/>
          <p:cNvCxnSpPr>
            <a:cxnSpLocks noChangeShapeType="1"/>
            <a:stCxn id="58380" idx="0"/>
            <a:endCxn id="58391" idx="2"/>
          </p:cNvCxnSpPr>
          <p:nvPr/>
        </p:nvCxnSpPr>
        <p:spPr bwMode="auto">
          <a:xfrm flipH="1" flipV="1">
            <a:off x="6821488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685800" y="3429000"/>
            <a:ext cx="4495800" cy="2665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What if polynomial is given as arithmetic </a:t>
            </a:r>
            <a:r>
              <a:rPr lang="en-US" altLang="en-US" sz="2800">
                <a:solidFill>
                  <a:srgbClr val="FF0000"/>
                </a:solidFill>
              </a:rPr>
              <a:t>circuit</a:t>
            </a:r>
            <a:r>
              <a:rPr lang="en-US" altLang="en-US" sz="2800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max degree?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chemeClr val="accent2"/>
                </a:solidFill>
              </a:rPr>
              <a:t> does the same strategy work? </a:t>
            </a:r>
          </a:p>
        </p:txBody>
      </p:sp>
      <p:cxnSp>
        <p:nvCxnSpPr>
          <p:cNvPr id="438298" name="AutoShape 26"/>
          <p:cNvCxnSpPr>
            <a:cxnSpLocks noChangeShapeType="1"/>
            <a:stCxn id="58381" idx="0"/>
            <a:endCxn id="58373" idx="2"/>
          </p:cNvCxnSpPr>
          <p:nvPr/>
        </p:nvCxnSpPr>
        <p:spPr bwMode="auto">
          <a:xfrm flipH="1" flipV="1">
            <a:off x="6300788" y="4038600"/>
            <a:ext cx="6096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8272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3. Unique solutions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positive instance of SAT may have many satisfying assignments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maybe the difficulty comes from not knowing which to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work on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ja-JP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if we knew # satisfying assignments was 1 or 0, could we zoom in on the 1 efficiently?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5559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>
                <a:ea typeface="ヒラギノ角ゴ Pro W3" charset="-128"/>
              </a:rPr>
              <a:t>Question</a:t>
            </a:r>
            <a:r>
              <a:rPr lang="en-US" altLang="en-US">
                <a:ea typeface="ヒラギノ角ゴ Pro W3" charset="-128"/>
              </a:rPr>
              <a:t>: given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polynomial-time algorithm</a:t>
            </a:r>
            <a:r>
              <a:rPr lang="en-US" altLang="en-US">
                <a:ea typeface="ヒラギノ角ゴ Pro W3" charset="-128"/>
              </a:rPr>
              <a:t> that works on SAT instances with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at most 1 satisfying assignment</a:t>
            </a:r>
            <a:r>
              <a:rPr lang="en-US" altLang="en-US">
                <a:ea typeface="ヒラギノ角ゴ Pro W3" charset="-128"/>
              </a:rPr>
              <a:t>, can we solve general SAT instances efficiently?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Answer: yes</a:t>
            </a:r>
          </a:p>
          <a:p>
            <a:pPr lvl="1"/>
            <a:r>
              <a:rPr lang="en-US" altLang="en-US">
                <a:ea typeface="ヒラギノ角ゴ Pro W3" charset="-128"/>
              </a:rPr>
              <a:t>but (currently) only if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efficiently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allows randomness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7370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 (Valiant-Vazirani): there is a randomized poly-time procedure that given a 3-CNF formula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φ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	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outputs a 3-CNF formula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φ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ja-JP">
                <a:ea typeface="ヒラギノ角ゴ Pro W3" charset="-128"/>
                <a:sym typeface="Lucida Bright Math Extension" charset="0"/>
              </a:rPr>
              <a:t>such that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if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 is not satisfiable then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φ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is not satisfiable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if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 is satisfiable then with probability at least 1/(8n)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φ</a:t>
            </a:r>
            <a:r>
              <a:rPr lang="ja-JP" altLang="en-US">
                <a:solidFill>
                  <a:srgbClr val="FF0000"/>
                </a:solidFill>
                <a:ea typeface="ヒラギノ角ゴ Pro W3" charset="-128"/>
              </a:rPr>
              <a:t>’</a:t>
            </a:r>
            <a:r>
              <a:rPr lang="en-US" altLang="ja-JP" baseline="-2500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has exactly one satisfying assignment</a:t>
            </a:r>
            <a:endParaRPr lang="el-GR" altLang="en-US">
              <a:solidFill>
                <a:schemeClr val="accent2"/>
              </a:solidFill>
              <a:ea typeface="ヒラギノ角ゴ Pro W3" charset="-128"/>
              <a:sym typeface="Lucida Bright Math Extensio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63261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5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Proof: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given subset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{1, 2, …, n}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there exists a   3-CNF formula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θ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on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baseline="-25000" dirty="0" err="1"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and additional variables such that: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l-GR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θ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is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satisfiable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an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even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number of variables in {x</a:t>
                </a:r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}</a:t>
                </a:r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2800" b="0" i="1" baseline="-1000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S 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are true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for each such setting of the x</a:t>
                </a:r>
                <a:r>
                  <a:rPr lang="en-US" altLang="en-US" sz="2800" baseline="-25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variables, this satisfying assignment is unique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|</a:t>
                </a:r>
                <a:r>
                  <a:rPr lang="el-GR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θ</a:t>
                </a:r>
                <a:r>
                  <a:rPr lang="el-GR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S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| =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O(n)</a:t>
                </a:r>
                <a:endParaRPr lang="en-US" altLang="en-US" sz="2800" dirty="0"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not difficult; details omitted</a:t>
                </a:r>
              </a:p>
            </p:txBody>
          </p:sp>
        </mc:Choice>
        <mc:Fallback xmlns="">
          <p:sp>
            <p:nvSpPr>
              <p:cNvPr id="364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444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48311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1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set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baseline="-25000" dirty="0">
                    <a:ea typeface="ヒラギノ角ゴ Pro W3" charset="-128"/>
                  </a:rPr>
                  <a:t>0 </a:t>
                </a:r>
                <a:r>
                  <a:rPr lang="en-US" altLang="en-US" dirty="0">
                    <a:ea typeface="ヒラギノ角ゴ Pro W3" charset="-128"/>
                  </a:rPr>
                  <a:t>=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for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1, 2, …, n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pick random subset S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set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= φ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∧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θ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2800" baseline="-4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sz="2800" baseline="-40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output random one of the </a:t>
                </a:r>
                <a:r>
                  <a:rPr lang="en-US" altLang="en-US" dirty="0" err="1">
                    <a:ea typeface="ヒラギノ角ゴ Pro W3" charset="-128"/>
                  </a:rPr>
                  <a:t>φ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endParaRPr lang="en-US" altLang="en-US" baseline="-25000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 = set of satisfying assignments for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Claim</a:t>
                </a:r>
                <a:r>
                  <a:rPr lang="en-US" altLang="en-US" dirty="0">
                    <a:ea typeface="ヒラギノ角ゴ Pro W3" charset="-128"/>
                  </a:rPr>
                  <a:t>: if |T| &gt; 0, then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{0,1,2,…,n-1}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≤ |T| ≤ 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k+1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] ≥ 1/n</a:t>
                </a: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1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24695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Claim</a:t>
                </a:r>
                <a:r>
                  <a:rPr lang="en-US" altLang="en-US" dirty="0">
                    <a:ea typeface="ヒラギノ角ゴ Pro W3" charset="-128"/>
                  </a:rPr>
                  <a:t>: if 2</a:t>
                </a:r>
                <a:r>
                  <a:rPr lang="en-US" altLang="en-US" baseline="30000" dirty="0">
                    <a:ea typeface="ヒラギノ角ゴ Pro W3" charset="-128"/>
                  </a:rPr>
                  <a:t>k</a:t>
                </a:r>
                <a:r>
                  <a:rPr lang="en-US" altLang="en-US" dirty="0">
                    <a:ea typeface="ヒラギノ角ゴ Pro W3" charset="-128"/>
                  </a:rPr>
                  <a:t> ≤ |T| ≤ 2</a:t>
                </a:r>
                <a:r>
                  <a:rPr lang="en-US" altLang="en-US" baseline="30000" dirty="0">
                    <a:ea typeface="ヒラギノ角ゴ Pro W3" charset="-128"/>
                  </a:rPr>
                  <a:t>k+1</a:t>
                </a:r>
                <a:r>
                  <a:rPr lang="en-US" altLang="en-US" dirty="0">
                    <a:ea typeface="ヒラギノ角ゴ Pro W3" charset="-128"/>
                  </a:rPr>
                  <a:t>, then the probability </a:t>
                </a:r>
                <a:r>
                  <a:rPr lang="en-US" altLang="en-US" sz="3200" dirty="0">
                    <a:ea typeface="ヒラギノ角ゴ Pro W3" charset="-128"/>
                  </a:rPr>
                  <a:t>φ</a:t>
                </a:r>
                <a:r>
                  <a:rPr lang="en-US" altLang="en-US" baseline="-25000" dirty="0">
                    <a:ea typeface="ヒラギノ角ゴ Pro W3" charset="-128"/>
                  </a:rPr>
                  <a:t>k+2</a:t>
                </a:r>
                <a:r>
                  <a:rPr lang="en-US" altLang="en-US" sz="32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has exactly one satisfying assignment is ≥ 1/8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fix t, t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T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agrees with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t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on 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] = ½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agrees with t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on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k+2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] = (½)</a:t>
                </a:r>
                <a:r>
                  <a:rPr lang="en-US" altLang="ja-JP" baseline="30000" dirty="0">
                    <a:ea typeface="ヒラギノ角ゴ Pro W3" charset="-128"/>
                    <a:sym typeface="Symbol" charset="2"/>
                  </a:rPr>
                  <a:t>k+2</a:t>
                </a:r>
                <a:endParaRPr lang="en-US" altLang="en-US" baseline="300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72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4419600" y="2895600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t = 0101 00101 0111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t</a:t>
            </a:r>
            <a:r>
              <a:rPr lang="ja-JP" altLang="en-US">
                <a:solidFill>
                  <a:schemeClr val="accent2"/>
                </a:solidFill>
                <a:latin typeface="Comic Sans MS" charset="0"/>
              </a:rPr>
              <a:t>’</a:t>
            </a:r>
            <a:r>
              <a:rPr lang="en-US" altLang="ja-JP">
                <a:solidFill>
                  <a:schemeClr val="accent2"/>
                </a:solidFill>
                <a:latin typeface="Comic Sans MS" charset="0"/>
              </a:rPr>
              <a:t> = 1010 111000101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5715000" y="2895600"/>
            <a:ext cx="914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2742" name="Text Box 6"/>
          <p:cNvSpPr txBox="1">
            <a:spLocks noChangeArrowheads="1"/>
          </p:cNvSpPr>
          <p:nvPr/>
        </p:nvSpPr>
        <p:spPr bwMode="auto">
          <a:xfrm>
            <a:off x="6629400" y="3962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S</a:t>
            </a:r>
            <a:r>
              <a:rPr lang="en-US" altLang="en-US" baseline="-25000">
                <a:solidFill>
                  <a:schemeClr val="accent2"/>
                </a:solidFill>
                <a:latin typeface="Comic Sans MS" charset="0"/>
              </a:rPr>
              <a:t>i</a:t>
            </a:r>
            <a:endParaRPr lang="en-US" altLang="en-US">
              <a:solidFill>
                <a:schemeClr val="accent2"/>
              </a:solidFill>
              <a:latin typeface="Comic Sans MS" charset="0"/>
            </a:endParaRPr>
          </a:p>
        </p:txBody>
      </p:sp>
      <p:cxnSp>
        <p:nvCxnSpPr>
          <p:cNvPr id="372743" name="AutoShape 7"/>
          <p:cNvCxnSpPr>
            <a:cxnSpLocks noChangeShapeType="1"/>
            <a:stCxn id="372742" idx="1"/>
            <a:endCxn id="372741" idx="2"/>
          </p:cNvCxnSpPr>
          <p:nvPr/>
        </p:nvCxnSpPr>
        <p:spPr bwMode="auto">
          <a:xfrm rot="10800000">
            <a:off x="6172200" y="3886200"/>
            <a:ext cx="457200" cy="304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2744" name="AutoShape 8"/>
          <p:cNvSpPr>
            <a:spLocks/>
          </p:cNvSpPr>
          <p:nvPr/>
        </p:nvSpPr>
        <p:spPr bwMode="auto">
          <a:xfrm>
            <a:off x="914400" y="3276600"/>
            <a:ext cx="2667000" cy="1219200"/>
          </a:xfrm>
          <a:prstGeom prst="borderCallout1">
            <a:avLst>
              <a:gd name="adj1" fmla="val 10000"/>
              <a:gd name="adj2" fmla="val 102856"/>
              <a:gd name="adj3" fmla="val 121250"/>
              <a:gd name="adj4" fmla="val 131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/>
              <a:t>S</a:t>
            </a:r>
            <a:r>
              <a:rPr lang="en-US" altLang="en-US" baseline="-25000"/>
              <a:t>i</a:t>
            </a:r>
            <a:r>
              <a:rPr lang="en-US" altLang="en-US"/>
              <a:t> contains even # of positions i where t</a:t>
            </a:r>
            <a:r>
              <a:rPr lang="en-US" altLang="en-US" baseline="-25000"/>
              <a:t>i</a:t>
            </a:r>
            <a:r>
              <a:rPr lang="en-US" altLang="en-US"/>
              <a:t> ≠ t</a:t>
            </a:r>
            <a:r>
              <a:rPr lang="en-US" altLang="en-US" baseline="-25000"/>
              <a:t>i</a:t>
            </a:r>
            <a:r>
              <a:rPr lang="ja-JP" altLang="en-US"/>
              <a:t>’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1156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  <p:bldP spid="372741" grpId="0" animBg="1"/>
      <p:bldP spid="372742" grpId="0"/>
      <p:bldP spid="3727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Unique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agrees with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some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t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on 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,…, S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k+2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]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≤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(|T|-1)(½)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k+2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&lt; ½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satisfies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k+2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]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(½)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k+2</a:t>
                </a: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[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unique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 satisfying assignment of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φ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k+2</a:t>
                </a:r>
                <a:r>
                  <a:rPr lang="en-US" altLang="en-US" dirty="0">
                    <a:ea typeface="ヒラギノ角ゴ Pro W3" charset="-128"/>
                  </a:rPr>
                  <a:t>]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&gt;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(½)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k+3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sum over at least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different </a:t>
                </a:r>
                <a:r>
                  <a:rPr lang="en-US" altLang="en-US" dirty="0">
                    <a:ea typeface="ヒラギノ角ゴ Pro W3" charset="-128"/>
                  </a:rPr>
                  <a:t>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 (disjoint events); claim follows.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3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340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6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model: probabilistic Turing Machine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deterministic TM with additional read-only tape containing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coin flips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ounded-error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robabilistic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oly-time)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. TM M: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2/3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2/3</a:t>
                </a:r>
              </a:p>
              <a:p>
                <a:pPr lvl="1"/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 err="1">
                    <a:ea typeface="ヒラギノ角ゴ Pro W3" charset="-128"/>
                  </a:rPr>
                  <a:t>p.p.t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= probabilistic polynomial time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47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893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2. Polynomial identity testing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Given: polynomial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 as arithmetic formula (fan-out 1):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 lvl="1"/>
            <a:endParaRPr lang="en-US" altLang="en-US">
              <a:ea typeface="ヒラギノ角ゴ Pro W3" charset="-128"/>
            </a:endParaRP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543242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489267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457200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520858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506571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480060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506571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649446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603250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689451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569595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639762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681831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619760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666750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594042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619760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705008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592455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558800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610870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Text Box 25"/>
          <p:cNvSpPr txBox="1">
            <a:spLocks noChangeArrowheads="1"/>
          </p:cNvSpPr>
          <p:nvPr/>
        </p:nvSpPr>
        <p:spPr bwMode="auto">
          <a:xfrm>
            <a:off x="914400" y="3105150"/>
            <a:ext cx="4343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multiplication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addition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negation</a:t>
            </a:r>
            <a:r>
              <a:rPr lang="en-US" altLang="en-US" sz="2800"/>
              <a:t> (fan-in 1)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6181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  <p:bldP spid="11120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RP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andom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olynomial-time)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RP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. TM 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½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= 1</a:t>
                </a:r>
              </a:p>
              <a:p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coRP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co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mplement of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andom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olynomial-time)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coRP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. TM 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= 1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½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68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229386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One more important class: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ZPP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ero-error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robabilistic </a:t>
                </a:r>
                <a:r>
                  <a:rPr lang="en-US" altLang="en-US" sz="2400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oly-time)</a:t>
                </a:r>
                <a:endParaRPr lang="en-US" altLang="en-US" sz="2400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ZPP = RP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∩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  <a:ea typeface="ヒラギノ角ゴ Pro W3" charset="-128"/>
                  </a:rPr>
                  <a:t>coRP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outputs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fail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] ≤ ½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otherwise outputs correct answer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788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23536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Randomized complexity classes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1/2</a:t>
            </a:r>
            <a:r>
              <a:rPr lang="ja-JP" altLang="en-US" sz="2800">
                <a:ea typeface="ヒラギノ角ゴ Pro W3" charset="-128"/>
              </a:rPr>
              <a:t>”</a:t>
            </a:r>
            <a:r>
              <a:rPr lang="en-US" altLang="ja-JP" sz="2800">
                <a:ea typeface="ヒラギノ角ゴ Pro W3" charset="-128"/>
              </a:rPr>
              <a:t> in </a:t>
            </a:r>
            <a:r>
              <a:rPr lang="en-US" altLang="ja-JP" sz="2800" b="1">
                <a:ea typeface="ヒラギノ角ゴ Pro W3" charset="-128"/>
              </a:rPr>
              <a:t>ZPP</a:t>
            </a:r>
            <a:r>
              <a:rPr lang="en-US" altLang="ja-JP" sz="2800">
                <a:ea typeface="ヒラギノ角ゴ Pro W3" charset="-128"/>
              </a:rPr>
              <a:t>, </a:t>
            </a:r>
            <a:r>
              <a:rPr lang="en-US" altLang="ja-JP" sz="2800" b="1">
                <a:ea typeface="ヒラギノ角ゴ Pro W3" charset="-128"/>
              </a:rPr>
              <a:t>RP</a:t>
            </a:r>
            <a:r>
              <a:rPr lang="en-US" altLang="ja-JP" sz="2800">
                <a:ea typeface="ヒラギノ角ゴ Pro W3" charset="-128"/>
              </a:rPr>
              <a:t>, </a:t>
            </a:r>
            <a:r>
              <a:rPr lang="en-US" altLang="ja-JP" sz="2800" b="1">
                <a:ea typeface="ヒラギノ角ゴ Pro W3" charset="-128"/>
              </a:rPr>
              <a:t>coRP</a:t>
            </a:r>
            <a:r>
              <a:rPr lang="en-US" altLang="ja-JP" sz="2800">
                <a:ea typeface="ヒラギノ角ゴ Pro W3" charset="-128"/>
              </a:rPr>
              <a:t> definition unimportant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can replace by 1/poly(n)</a:t>
            </a:r>
          </a:p>
          <a:p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2/3</a:t>
            </a:r>
            <a:r>
              <a:rPr lang="ja-JP" altLang="en-US" sz="2800">
                <a:ea typeface="ヒラギノ角ゴ Pro W3" charset="-128"/>
              </a:rPr>
              <a:t>”</a:t>
            </a:r>
            <a:r>
              <a:rPr lang="en-US" altLang="ja-JP" sz="2800">
                <a:ea typeface="ヒラギノ角ゴ Pro W3" charset="-128"/>
              </a:rPr>
              <a:t> in </a:t>
            </a:r>
            <a:r>
              <a:rPr lang="en-US" altLang="ja-JP" sz="2800" b="1">
                <a:ea typeface="ヒラギノ角ゴ Pro W3" charset="-128"/>
              </a:rPr>
              <a:t>BPP</a:t>
            </a:r>
            <a:r>
              <a:rPr lang="en-US" altLang="ja-JP" sz="2800">
                <a:ea typeface="ヒラギノ角ゴ Pro W3" charset="-128"/>
              </a:rPr>
              <a:t> definition unimportant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can replace by ½ + 1/poly(n)</a:t>
            </a:r>
          </a:p>
          <a:p>
            <a:r>
              <a:rPr lang="en-US" altLang="en-US" sz="2800">
                <a:ea typeface="ヒラギノ角ゴ Pro W3" charset="-128"/>
              </a:rPr>
              <a:t>Why? 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error reduction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we will see simple error reduction by repetition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more sophisticated error reduction later</a:t>
            </a:r>
          </a:p>
        </p:txBody>
      </p:sp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1219200" y="1416050"/>
            <a:ext cx="66294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800"/>
              <a:t>These classes may capture </a:t>
            </a:r>
            <a:r>
              <a:rPr lang="ja-JP" altLang="en-US" sz="2800"/>
              <a:t>“</a:t>
            </a:r>
            <a:r>
              <a:rPr lang="en-US" altLang="ja-JP" sz="2800"/>
              <a:t>efficiently computable</a:t>
            </a:r>
            <a:r>
              <a:rPr lang="ja-JP" altLang="en-US" sz="2800"/>
              <a:t>”</a:t>
            </a:r>
            <a:r>
              <a:rPr lang="en-US" altLang="ja-JP" sz="2800"/>
              <a:t> better than </a:t>
            </a:r>
            <a:r>
              <a:rPr lang="en-US" altLang="ja-JP" sz="2800" b="1"/>
              <a:t>P</a:t>
            </a:r>
            <a:r>
              <a:rPr lang="en-US" altLang="ja-JP" sz="2800"/>
              <a:t>.</a:t>
            </a:r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21428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 reduction for 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given L and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 TM 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= 1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new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p.p.t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TM M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simulate M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k/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times, each time with independent coin flips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accept if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any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simulation accepts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otherwise reject</a:t>
                </a:r>
              </a:p>
            </p:txBody>
          </p:sp>
        </mc:Choice>
        <mc:Fallback xmlns="">
          <p:sp>
            <p:nvSpPr>
              <p:cNvPr id="829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59523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46238"/>
                <a:ext cx="8382000" cy="4525962"/>
              </a:xfrm>
            </p:spPr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= 1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probability a given simulation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bad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≤ (1 – </a:t>
                </a:r>
                <a:r>
                  <a:rPr lang="el-GR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probability all simulations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bad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≤ (1–</a:t>
                </a:r>
                <a:r>
                  <a:rPr lang="el-GR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(k/</a:t>
                </a:r>
                <a:r>
                  <a:rPr lang="el-GR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≤ e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-k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(x, 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1 – e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-k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=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1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49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46238"/>
                <a:ext cx="8382000" cy="4525962"/>
              </a:xfrm>
              <a:blipFill rotWithShape="0">
                <a:blip r:embed="rId3"/>
                <a:stretch>
                  <a:fillRect l="-1673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750294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 reduction for 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given L, and </a:t>
                </a:r>
                <a:r>
                  <a:rPr lang="en-US" altLang="en-US" dirty="0" err="1">
                    <a:ea typeface="ヒラギノ角ゴ Pro W3" charset="-128"/>
                  </a:rPr>
                  <a:t>p.p.t</a:t>
                </a:r>
                <a:r>
                  <a:rPr lang="en-US" altLang="en-US" dirty="0">
                    <a:ea typeface="ヒラギノ角ゴ Pro W3" charset="-128"/>
                  </a:rPr>
                  <a:t>. TM M: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½ +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½ +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new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p.p.t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 TM M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simulate M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k/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times, each time with independent coin flips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accept if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majority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of simulations accept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otherwise reject</a:t>
                </a:r>
              </a:p>
            </p:txBody>
          </p:sp>
        </mc:Choice>
        <mc:Fallback xmlns="">
          <p:sp>
            <p:nvSpPr>
              <p:cNvPr id="870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33933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 reduction for 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64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random variable indicating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correct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outcome in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i-th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simulation (out of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 = k/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2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1] ≥ ½ +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= 0] ≤ ½ -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E[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] ≥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½+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μ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E[X] ≥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(½ +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)m </a:t>
                </a:r>
              </a:p>
              <a:p>
                <a:pPr lvl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Chernoff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[X ≤ m/2] ≤ 2</a:t>
                </a:r>
                <a:r>
                  <a:rPr lang="en-US" altLang="en-US" sz="36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3600" b="0" i="0" baseline="30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Ω</m:t>
                    </m:r>
                  </m:oMath>
                </a14:m>
                <a:r>
                  <a:rPr lang="en-US" altLang="en-US" sz="36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(ε</a:t>
                </a:r>
                <a:r>
                  <a:rPr lang="en-US" altLang="en-US" sz="3600" baseline="4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sz="3600" baseline="6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3600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μ</a:t>
                </a:r>
                <a:r>
                  <a:rPr lang="en-US" altLang="en-US" sz="36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</a:p>
            </p:txBody>
          </p:sp>
        </mc:Choice>
        <mc:Fallback xmlns="">
          <p:sp>
            <p:nvSpPr>
              <p:cNvPr id="446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202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70943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Error reduction for 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4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½ +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½ +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(x, 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1 –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(½)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b="0" i="0" baseline="30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Ω</m:t>
                    </m:r>
                  </m:oMath>
                </a14:m>
                <a:r>
                  <a:rPr lang="en-US" altLang="ja-JP" sz="40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(k)</a:t>
                </a:r>
                <a:endParaRPr lang="en-US" altLang="ja-JP" sz="4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1 –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(½)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baseline="30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Ω</m:t>
                    </m:r>
                  </m:oMath>
                </a14:m>
                <a:r>
                  <a:rPr lang="en-US" altLang="ja-JP" sz="36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(k)</a:t>
                </a:r>
                <a:endParaRPr lang="en-US" altLang="en-US" sz="36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911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451921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Randomized complexity classes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We have shown: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polynomial identity testing is in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coRP</a:t>
            </a:r>
          </a:p>
          <a:p>
            <a:pPr lvl="1">
              <a:buFontTx/>
              <a:buNone/>
            </a:pPr>
            <a:endParaRPr lang="en-US" altLang="en-US" b="1">
              <a:solidFill>
                <a:srgbClr val="FF0000"/>
              </a:solidFill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 poly-time algorithm for detecting unique solutions to SAT implies</a:t>
            </a:r>
          </a:p>
          <a:p>
            <a:pPr lvl="1" algn="ctr"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 = RP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00434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2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ZPP, RP, </a:t>
                </a:r>
                <a:r>
                  <a:rPr lang="en-US" altLang="en-US" dirty="0" err="1">
                    <a:ea typeface="ヒラギノ角ゴ Pro W3" charset="-128"/>
                  </a:rPr>
                  <a:t>coRP</a:t>
                </a:r>
                <a:r>
                  <a:rPr lang="en-US" altLang="en-US" dirty="0">
                    <a:ea typeface="ヒラギノ角ゴ Pro W3" charset="-128"/>
                  </a:rPr>
                  <a:t>, BPP, contain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they can simply ignore the tape with coin flips</a:t>
                </a:r>
                <a:endParaRPr lang="en-US" altLang="en-US" sz="2400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sz="2800" dirty="0">
                    <a:ea typeface="ヒラギノ角ゴ Pro W3" charset="-128"/>
                  </a:rPr>
                  <a:t>all are in </a:t>
                </a:r>
                <a:r>
                  <a:rPr lang="en-US" altLang="en-US" sz="2800" b="1" dirty="0">
                    <a:ea typeface="ヒラギノ角ゴ Pro W3" charset="-128"/>
                  </a:rPr>
                  <a:t>PSPACE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can exhaustively try all strings y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count accepts/rejects; compute probability</a:t>
                </a:r>
              </a:p>
              <a:p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RP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(and </a:t>
                </a:r>
                <a:r>
                  <a:rPr lang="en-US" altLang="en-US" b="1" dirty="0" err="1">
                    <a:ea typeface="ヒラギノ角ゴ Pro W3" charset="-128"/>
                    <a:sym typeface="Symbol" charset="2"/>
                  </a:rPr>
                  <a:t>co</a:t>
                </a:r>
                <a:r>
                  <a:rPr lang="en-US" altLang="en-US" b="1" dirty="0" err="1">
                    <a:ea typeface="ヒラギノ角ゴ Pro W3" charset="-128"/>
                  </a:rPr>
                  <a:t>RP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ea typeface="ヒラギノ角ゴ Pro W3" charset="-128"/>
                    <a:sym typeface="Symbol" charset="2"/>
                  </a:rPr>
                  <a:t>coNP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multitude of accepting computations</a:t>
                </a: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requires only one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52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3575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Question: Is p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identically zero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?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i.e., is p(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= 0 for all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(assume |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| larger than degree…)</a:t>
                </a:r>
              </a:p>
              <a:p>
                <a:pPr lvl="1">
                  <a:buFontTx/>
                  <a:buNone/>
                </a:pPr>
                <a:endParaRPr lang="en-US" altLang="en-US" baseline="30000" dirty="0">
                  <a:ea typeface="ヒラギノ角ゴ Pro W3" charset="-128"/>
                  <a:sym typeface="Symbol" charset="2"/>
                </a:endParaRPr>
              </a:p>
              <a:p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polynomial identity testing</a:t>
                </a:r>
                <a:r>
                  <a:rPr lang="ja-JP" altLang="en-US" dirty="0">
                    <a:ea typeface="ヒラギノ角ゴ Pro W3" charset="-128"/>
                    <a:sym typeface="Lucida Bright Math Extension" charset="0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Lucida Bright Math Extension" charset="0"/>
                  </a:rPr>
                  <a:t> because given two polynomials p, q, we can check the identity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≡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by checking if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(p – q)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≡ 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endParaRPr lang="en-US" altLang="en-US" b="1" dirty="0">
                  <a:ea typeface="ヒラギノ角ゴ Pro W3" charset="-128"/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99383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Relationship to other classes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44196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P</a:t>
            </a:r>
          </a:p>
        </p:txBody>
      </p:sp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3657600" y="426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RP</a:t>
            </a: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5105400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coRP</a:t>
            </a: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3657600" y="3581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NP</a:t>
            </a:r>
          </a:p>
        </p:txBody>
      </p:sp>
      <p:sp>
        <p:nvSpPr>
          <p:cNvPr id="97288" name="Text Box 7"/>
          <p:cNvSpPr txBox="1">
            <a:spLocks noChangeArrowheads="1"/>
          </p:cNvSpPr>
          <p:nvPr/>
        </p:nvSpPr>
        <p:spPr bwMode="auto">
          <a:xfrm>
            <a:off x="5105400" y="3581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coNP</a:t>
            </a:r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4114800" y="2438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PSPACE</a:t>
            </a: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44196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charset="0"/>
              </a:rPr>
              <a:t>BPP</a:t>
            </a:r>
          </a:p>
        </p:txBody>
      </p:sp>
      <p:sp>
        <p:nvSpPr>
          <p:cNvPr id="97291" name="Line 10"/>
          <p:cNvSpPr>
            <a:spLocks noChangeShapeType="1"/>
          </p:cNvSpPr>
          <p:nvPr/>
        </p:nvSpPr>
        <p:spPr bwMode="auto">
          <a:xfrm flipH="1" flipV="1">
            <a:off x="4114800" y="4724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Line 11"/>
          <p:cNvSpPr>
            <a:spLocks noChangeShapeType="1"/>
          </p:cNvSpPr>
          <p:nvPr/>
        </p:nvSpPr>
        <p:spPr bwMode="auto">
          <a:xfrm flipV="1">
            <a:off x="4953000" y="4724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V="1">
            <a:off x="39624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V="1">
            <a:off x="55626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 flipV="1">
            <a:off x="4267200" y="3657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Line 15"/>
          <p:cNvSpPr>
            <a:spLocks noChangeShapeType="1"/>
          </p:cNvSpPr>
          <p:nvPr/>
        </p:nvSpPr>
        <p:spPr bwMode="auto">
          <a:xfrm flipH="1" flipV="1">
            <a:off x="4800600" y="3657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Line 16"/>
          <p:cNvSpPr>
            <a:spLocks noChangeShapeType="1"/>
          </p:cNvSpPr>
          <p:nvPr/>
        </p:nvSpPr>
        <p:spPr bwMode="auto">
          <a:xfrm flipV="1">
            <a:off x="4800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8" name="Line 17"/>
          <p:cNvSpPr>
            <a:spLocks noChangeShapeType="1"/>
          </p:cNvSpPr>
          <p:nvPr/>
        </p:nvSpPr>
        <p:spPr bwMode="auto">
          <a:xfrm flipV="1">
            <a:off x="4038600" y="2895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8"/>
          <p:cNvSpPr>
            <a:spLocks noChangeShapeType="1"/>
          </p:cNvSpPr>
          <p:nvPr/>
        </p:nvSpPr>
        <p:spPr bwMode="auto">
          <a:xfrm flipH="1" flipV="1">
            <a:off x="5105400" y="2895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885574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How powerful is </a:t>
            </a:r>
            <a:r>
              <a:rPr lang="en-US" altLang="en-US" b="1" dirty="0">
                <a:ea typeface="ヒラギノ角ゴ Pro W3" charset="-128"/>
              </a:rPr>
              <a:t>BPP</a:t>
            </a:r>
            <a:r>
              <a:rPr lang="en-US" altLang="en-US" dirty="0">
                <a:ea typeface="ヒラギノ角ゴ Pro W3" charset="-128"/>
              </a:rPr>
              <a:t>?</a:t>
            </a:r>
          </a:p>
          <a:p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We have seen an example of a problem in </a:t>
            </a:r>
          </a:p>
          <a:p>
            <a:pPr algn="ctr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ea typeface="ヒラギノ角ゴ Pro W3" charset="-128"/>
              </a:rPr>
              <a:t>BPP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 dirty="0">
                <a:ea typeface="ヒラギノ角ゴ Pro W3" charset="-128"/>
              </a:rPr>
              <a:t>	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that we only know how to solve in </a:t>
            </a:r>
            <a:r>
              <a:rPr lang="en-US" altLang="en-US" b="1" dirty="0">
                <a:solidFill>
                  <a:schemeClr val="accent2"/>
                </a:solidFill>
                <a:ea typeface="ヒラギノ角ゴ Pro W3" charset="-128"/>
              </a:rPr>
              <a:t>EXP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.</a:t>
            </a:r>
          </a:p>
          <a:p>
            <a:pPr>
              <a:buFontTx/>
              <a:buNone/>
            </a:pPr>
            <a:endParaRPr lang="en-US" altLang="en-US" b="1" dirty="0">
              <a:solidFill>
                <a:schemeClr val="accent2"/>
              </a:solidFill>
              <a:ea typeface="ヒラギノ角ゴ Pro W3" charset="-128"/>
            </a:endParaRPr>
          </a:p>
          <a:p>
            <a:pPr algn="ctr">
              <a:buFontTx/>
              <a:buNone/>
            </a:pPr>
            <a:endParaRPr lang="en-US" altLang="en-US" sz="3600" dirty="0">
              <a:ea typeface="ヒラギノ角ゴ Pro W3" charset="-128"/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600200" y="4419600"/>
            <a:ext cx="6096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Is randomness a </a:t>
            </a:r>
            <a:r>
              <a:rPr lang="en-US" altLang="en-US" sz="3600">
                <a:solidFill>
                  <a:srgbClr val="FF0000"/>
                </a:solidFill>
              </a:rPr>
              <a:t>panacea</a:t>
            </a:r>
            <a:r>
              <a:rPr lang="en-US" altLang="en-US" sz="3600"/>
              <a:t> for intractability?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2915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It is not known if </a:t>
                </a:r>
                <a:r>
                  <a:rPr lang="en-US" altLang="en-US" b="1" dirty="0">
                    <a:ea typeface="ヒラギノ角ゴ Pro W3" charset="-128"/>
                  </a:rPr>
                  <a:t>BPP = EXP </a:t>
                </a:r>
                <a:r>
                  <a:rPr lang="en-US" altLang="en-US" dirty="0">
                    <a:ea typeface="ヒラギノ角ゴ Pro W3" charset="-128"/>
                  </a:rPr>
                  <a:t>(or even </a:t>
                </a:r>
                <a:r>
                  <a:rPr lang="en-US" altLang="en-US" b="1" dirty="0">
                    <a:ea typeface="ヒラギノ角ゴ Pro W3" charset="-128"/>
                  </a:rPr>
                  <a:t>NEXP!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but there are strong hints that it does not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Is there a deterministic simulation of </a:t>
                </a:r>
                <a:r>
                  <a:rPr lang="en-US" altLang="en-US" b="1" dirty="0">
                    <a:ea typeface="ヒラギノ角ゴ Pro W3" charset="-128"/>
                  </a:rPr>
                  <a:t>BPP </a:t>
                </a:r>
                <a:r>
                  <a:rPr lang="en-US" altLang="en-US" dirty="0">
                    <a:ea typeface="ヒラギノ角ゴ Pro W3" charset="-128"/>
                  </a:rPr>
                  <a:t>that does better than brute-force search?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yes, if allow non-uniformity</a:t>
                </a:r>
              </a:p>
              <a:p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</a:t>
                </a:r>
                <a:r>
                  <a:rPr lang="en-US" altLang="en-US" dirty="0" err="1">
                    <a:ea typeface="ヒラギノ角ゴ Pro W3" charset="-128"/>
                  </a:rPr>
                  <a:t>Adleman</a:t>
                </a:r>
                <a:r>
                  <a:rPr lang="en-US" altLang="en-US" dirty="0">
                    <a:ea typeface="ヒラギノ角ゴ Pro W3" charset="-128"/>
                  </a:rPr>
                  <a:t>):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P/poly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58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5137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 </a:t>
            </a:r>
            <a:r>
              <a:rPr lang="en-US" altLang="en-US">
                <a:ea typeface="ヒラギノ角ゴ Pro W3" charset="-128"/>
              </a:rPr>
              <a:t>and Boolean circuits</a:t>
            </a:r>
            <a:endParaRPr lang="en-US" altLang="en-US" b="1">
              <a:ea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language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BPP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error reduction gives TM M such that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sz="2800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L of length n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[M(x, y) accepts] ≥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 – (½)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6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endParaRPr lang="en-US" altLang="en-US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sz="2800" dirty="0"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L of length n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[M(x, y) rejects] ≥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 – (½)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6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</a:p>
            </p:txBody>
          </p:sp>
        </mc:Choice>
        <mc:Fallback xmlns=""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734264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 </a:t>
            </a:r>
            <a:r>
              <a:rPr lang="en-US" altLang="en-US">
                <a:ea typeface="ヒラギノ角ゴ Pro W3" charset="-128"/>
              </a:rPr>
              <a:t>and Boolean circuits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say </a:t>
            </a:r>
            <a:r>
              <a:rPr lang="ja-JP" altLang="en-US">
                <a:ea typeface="ヒラギノ角ゴ Pro W3" charset="-128"/>
                <a:sym typeface="Symbol" charset="2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y is bad for x</a:t>
            </a:r>
            <a:r>
              <a:rPr lang="ja-JP" altLang="en-US">
                <a:ea typeface="ヒラギノ角ゴ Pro W3" charset="-128"/>
                <a:sym typeface="Symbol" charset="2"/>
              </a:rPr>
              <a:t>”</a:t>
            </a:r>
            <a:r>
              <a:rPr lang="en-US" altLang="ja-JP">
                <a:ea typeface="ヒラギノ角ゴ Pro W3" charset="-128"/>
                <a:sym typeface="Symbol" charset="2"/>
              </a:rPr>
              <a:t> if M(x,y) gives incorrect answer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  <a:sym typeface="Symbol" charset="2"/>
            </a:endParaRPr>
          </a:p>
          <a:p>
            <a:pPr lvl="1">
              <a:spcAft>
                <a:spcPts val="1200"/>
              </a:spcAft>
            </a:pPr>
            <a:r>
              <a:rPr lang="en-US" altLang="en-US">
                <a:ea typeface="ヒラギノ角ゴ Pro W3" charset="-128"/>
                <a:sym typeface="Symbol" charset="2"/>
              </a:rPr>
              <a:t>for fixed x: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[y is bad for x] ≤ (½)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baseline="60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2</a:t>
            </a:r>
          </a:p>
          <a:p>
            <a:pPr lvl="1">
              <a:spcAft>
                <a:spcPts val="1200"/>
              </a:spcAft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[y is bad for some x] ≤ 2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(½)</a:t>
            </a:r>
            <a:r>
              <a:rPr lang="en-US" altLang="en-US" baseline="30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baseline="600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&lt; 1</a:t>
            </a:r>
            <a:endParaRPr lang="en-US" altLang="en-US">
              <a:ea typeface="ヒラギノ角ゴ Pro W3" charset="-128"/>
              <a:sym typeface="Symbol" charset="2"/>
            </a:endParaRPr>
          </a:p>
          <a:p>
            <a:pPr lvl="1"/>
            <a:r>
              <a:rPr lang="en-US" altLang="en-US">
                <a:ea typeface="ヒラギノ角ゴ Pro W3" charset="-128"/>
                <a:sym typeface="Symbol" charset="2"/>
              </a:rPr>
              <a:t>Conclude: there exists some y on which     M(x, y) is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always</a:t>
            </a:r>
            <a:r>
              <a:rPr lang="en-US" altLang="en-US">
                <a:ea typeface="ヒラギノ角ゴ Pro W3" charset="-128"/>
                <a:sym typeface="Symbol" charset="2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correct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build circuit for M, hardwire this y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0518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 </a:t>
            </a:r>
            <a:r>
              <a:rPr lang="en-US" altLang="en-US">
                <a:ea typeface="ヒラギノ角ゴ Pro W3" charset="-128"/>
              </a:rPr>
              <a:t>and Boolean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4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Does </a:t>
                </a: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ea typeface="ヒラギノ角ゴ Pro W3" charset="-128"/>
                  </a:rPr>
                  <a:t>EXP </a:t>
                </a:r>
                <a:r>
                  <a:rPr lang="en-US" altLang="en-US" dirty="0">
                    <a:ea typeface="ヒラギノ角ゴ Pro W3" charset="-128"/>
                  </a:rPr>
                  <a:t>?</a:t>
                </a:r>
                <a:endParaRPr lang="en-US" altLang="en-US" b="1" dirty="0">
                  <a:ea typeface="ヒラギノ角ゴ Pro W3" charset="-128"/>
                </a:endParaRPr>
              </a:p>
              <a:p>
                <a:r>
                  <a:rPr lang="en-US" altLang="en-US" dirty="0" err="1">
                    <a:ea typeface="ヒラギノ角ゴ Pro W3" charset="-128"/>
                  </a:rPr>
                  <a:t>Adleman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Theorem shows: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EXP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implies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EXP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P/poly</a:t>
                </a:r>
              </a:p>
              <a:p>
                <a:pPr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64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371600" y="3886200"/>
            <a:ext cx="6705600" cy="2051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/>
              <a:t>If you believe that </a:t>
            </a:r>
            <a:r>
              <a:rPr lang="en-US" altLang="en-US" sz="3200">
                <a:solidFill>
                  <a:srgbClr val="FF0000"/>
                </a:solidFill>
              </a:rPr>
              <a:t>randomness</a:t>
            </a:r>
            <a:r>
              <a:rPr lang="en-US" altLang="en-US" sz="3200"/>
              <a:t> is </a:t>
            </a:r>
            <a:r>
              <a:rPr lang="en-US" altLang="en-US" sz="3200">
                <a:solidFill>
                  <a:schemeClr val="accent2"/>
                </a:solidFill>
              </a:rPr>
              <a:t>all-powerful</a:t>
            </a:r>
            <a:r>
              <a:rPr lang="en-US" altLang="en-US" sz="3200"/>
              <a:t>, you must also believe that </a:t>
            </a:r>
            <a:r>
              <a:rPr lang="en-US" altLang="en-US" sz="3200">
                <a:solidFill>
                  <a:srgbClr val="FF0000"/>
                </a:solidFill>
              </a:rPr>
              <a:t>non-uniformity</a:t>
            </a:r>
            <a:r>
              <a:rPr lang="en-US" altLang="en-US" sz="3200"/>
              <a:t> gives an </a:t>
            </a:r>
            <a:r>
              <a:rPr lang="en-US" altLang="en-US" sz="3200">
                <a:solidFill>
                  <a:schemeClr val="accent2"/>
                </a:solidFill>
              </a:rPr>
              <a:t>exponential advantage</a:t>
            </a:r>
            <a:r>
              <a:rPr lang="en-US" altLang="en-US" sz="3200"/>
              <a:t>.</a:t>
            </a:r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150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ヒラギノ角ゴ Pro W3" charset="-128"/>
              </a:rPr>
              <a:t>BPP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Next:</a:t>
            </a:r>
          </a:p>
          <a:p>
            <a:pPr algn="ctr">
              <a:buFontTx/>
              <a:buNone/>
            </a:pPr>
            <a:r>
              <a:rPr lang="en-US" altLang="en-US" dirty="0">
                <a:ea typeface="ヒラギノ角ゴ Pro W3" charset="-128"/>
              </a:rPr>
              <a:t>further explore the relationship between </a:t>
            </a:r>
          </a:p>
          <a:p>
            <a:pPr algn="ctr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randomness</a:t>
            </a:r>
          </a:p>
          <a:p>
            <a:pPr algn="ctr">
              <a:buFontTx/>
              <a:buNone/>
            </a:pPr>
            <a:r>
              <a:rPr lang="en-US" altLang="en-US" dirty="0">
                <a:ea typeface="ヒラギノ角ゴ Pro W3" charset="-128"/>
              </a:rPr>
              <a:t>and </a:t>
            </a:r>
          </a:p>
          <a:p>
            <a:pPr algn="ctr"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ea typeface="ヒラギノ角ゴ Pro W3" charset="-128"/>
              </a:rPr>
              <a:t>nonuniformity</a:t>
            </a: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Main tool: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pseudo-random generators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6464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Derandomization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Goal</a:t>
            </a:r>
            <a:r>
              <a:rPr lang="en-US" altLang="en-US">
                <a:ea typeface="ヒラギノ角ゴ Pro W3" charset="-128"/>
              </a:rPr>
              <a:t>: try to simulate BPP in subexponential time (or better)</a:t>
            </a:r>
          </a:p>
          <a:p>
            <a:r>
              <a:rPr lang="en-US" altLang="en-US">
                <a:ea typeface="ヒラギノ角ゴ Pro W3" charset="-128"/>
              </a:rPr>
              <a:t>use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Pseudo-Random Generator</a:t>
            </a:r>
            <a:r>
              <a:rPr lang="en-US" altLang="en-US">
                <a:ea typeface="ヒラギノ角ゴ Pro W3" charset="-128"/>
              </a:rPr>
              <a:t> (PRG):</a:t>
            </a: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often: PRG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good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if it passes (ad-hoc)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statistical tests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1905000" y="3800475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seed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5105400" y="3800475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output string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914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100000"/>
              </a:spcBef>
              <a:spcAft>
                <a:spcPct val="100000"/>
              </a:spcAft>
            </a:pPr>
            <a:r>
              <a:rPr lang="en-US" altLang="en-US">
                <a:latin typeface="Comic Sans MS" charset="0"/>
              </a:rPr>
              <a:t>G</a:t>
            </a:r>
          </a:p>
        </p:txBody>
      </p:sp>
      <p:cxnSp>
        <p:nvCxnSpPr>
          <p:cNvPr id="468999" name="AutoShape 7"/>
          <p:cNvCxnSpPr>
            <a:cxnSpLocks noChangeShapeType="1"/>
            <a:stCxn id="468996" idx="3"/>
            <a:endCxn id="468998" idx="1"/>
          </p:cNvCxnSpPr>
          <p:nvPr/>
        </p:nvCxnSpPr>
        <p:spPr bwMode="auto">
          <a:xfrm flipV="1">
            <a:off x="2819400" y="3997325"/>
            <a:ext cx="7620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000" name="AutoShape 8"/>
          <p:cNvCxnSpPr>
            <a:cxnSpLocks noChangeShapeType="1"/>
            <a:stCxn id="468998" idx="3"/>
            <a:endCxn id="468997" idx="1"/>
          </p:cNvCxnSpPr>
          <p:nvPr/>
        </p:nvCxnSpPr>
        <p:spPr bwMode="auto">
          <a:xfrm>
            <a:off x="4495800" y="3997325"/>
            <a:ext cx="609600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9001" name="Text Box 9"/>
          <p:cNvSpPr txBox="1">
            <a:spLocks noChangeArrowheads="1"/>
          </p:cNvSpPr>
          <p:nvPr/>
        </p:nvSpPr>
        <p:spPr bwMode="auto">
          <a:xfrm>
            <a:off x="1905000" y="4267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t </a:t>
            </a:r>
            <a:r>
              <a:rPr lang="en-US" altLang="en-US">
                <a:latin typeface="Comic Sans MS" charset="0"/>
              </a:rPr>
              <a:t>bits</a:t>
            </a:r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5867400" y="4267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m</a:t>
            </a:r>
            <a:r>
              <a:rPr lang="en-US" altLang="en-US">
                <a:latin typeface="Comic Sans MS" charset="0"/>
              </a:rPr>
              <a:t> bits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3510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 animBg="1"/>
      <p:bldP spid="468997" grpId="0" animBg="1"/>
      <p:bldP spid="468998" grpId="0" animBg="1"/>
      <p:bldP spid="469001" grpId="0"/>
      <p:bldP spid="4690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Derandomization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ad-hoc tests not good enough to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prove </a:t>
            </a:r>
            <a:r>
              <a:rPr lang="en-US" altLang="en-US">
                <a:ea typeface="ヒラギノ角ゴ Pro W3" charset="-128"/>
              </a:rPr>
              <a:t>BPP has non-trivial simulations</a:t>
            </a:r>
          </a:p>
          <a:p>
            <a:r>
              <a:rPr lang="en-US" altLang="en-US">
                <a:ea typeface="ヒラギノ角ゴ Pro W3" charset="-128"/>
              </a:rPr>
              <a:t>Our requirements: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G is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efficiently computable</a:t>
            </a:r>
          </a:p>
          <a:p>
            <a:pPr lvl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stretches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</a:t>
            </a:r>
            <a:r>
              <a:rPr lang="en-US" altLang="ja-JP" sz="3200" b="1">
                <a:solidFill>
                  <a:schemeClr val="accent2"/>
                </a:solidFill>
                <a:ea typeface="ヒラギノ角ゴ Pro W3" charset="-128"/>
              </a:rPr>
              <a:t>t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bits into </a:t>
            </a:r>
            <a:r>
              <a:rPr lang="en-US" altLang="ja-JP" sz="3200" b="1">
                <a:solidFill>
                  <a:schemeClr val="accent2"/>
                </a:solidFill>
                <a:ea typeface="ヒラギノ角ゴ Pro W3" charset="-128"/>
              </a:rPr>
              <a:t>m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bits</a:t>
            </a:r>
          </a:p>
          <a:p>
            <a:pPr lvl="1"/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“</a:t>
            </a:r>
            <a:r>
              <a:rPr lang="en-US" altLang="ja-JP">
                <a:solidFill>
                  <a:srgbClr val="FF0000"/>
                </a:solidFill>
                <a:ea typeface="ヒラギノ角ゴ Pro W3" charset="-128"/>
              </a:rPr>
              <a:t>fools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”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 small circuits: for all circuits C of size at most </a:t>
            </a:r>
            <a:r>
              <a:rPr lang="en-US" altLang="ja-JP" sz="3200" b="1">
                <a:solidFill>
                  <a:schemeClr val="accent2"/>
                </a:solidFill>
                <a:ea typeface="ヒラギノ角ゴ Pro W3" charset="-128"/>
              </a:rPr>
              <a:t>s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:</a:t>
            </a:r>
          </a:p>
          <a:p>
            <a:pPr lvl="1" algn="ctr">
              <a:lnSpc>
                <a:spcPct val="125000"/>
              </a:lnSpc>
              <a:spcAft>
                <a:spcPts val="1200"/>
              </a:spcAft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|Pr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y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[C(y) = 1] – 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z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[C(G(z)) = 1]| ≤ </a:t>
            </a:r>
            <a:r>
              <a:rPr lang="el-GR" altLang="en-US" sz="3200" b="1">
                <a:solidFill>
                  <a:schemeClr val="accent2"/>
                </a:solidFill>
                <a:ea typeface="ヒラギノ角ゴ Pro W3" charset="-128"/>
              </a:rPr>
              <a:t>ε</a:t>
            </a:r>
            <a:endParaRPr lang="en-US" altLang="en-US" sz="3200" b="1">
              <a:solidFill>
                <a:schemeClr val="accent2"/>
              </a:solidFill>
              <a:ea typeface="ヒラギノ角ゴ Pro W3" charset="-128"/>
            </a:endParaRPr>
          </a:p>
          <a:p>
            <a:pPr lvl="1" algn="ctr">
              <a:lnSpc>
                <a:spcPct val="125000"/>
              </a:lnSpc>
              <a:spcAft>
                <a:spcPts val="1200"/>
              </a:spcAft>
              <a:buFontTx/>
              <a:buNone/>
            </a:pP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6910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Simulating </a:t>
            </a:r>
            <a:r>
              <a:rPr lang="en-US" altLang="en-US" b="1">
                <a:ea typeface="ヒラギノ角ゴ Pro W3" charset="-128"/>
              </a:rPr>
              <a:t>BPP</a:t>
            </a:r>
            <a:r>
              <a:rPr lang="en-US" altLang="en-US">
                <a:ea typeface="ヒラギノ角ゴ Pro W3" charset="-128"/>
              </a:rPr>
              <a:t> using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3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Recall: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BPP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implies exists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p.p.t.</a:t>
                </a:r>
                <a:r>
                  <a:rPr lang="en-US" altLang="en-US" dirty="0" err="1">
                    <a:ea typeface="ヒラギノ角ゴ Pro W3" charset="-128"/>
                  </a:rPr>
                  <a:t>TM</a:t>
                </a:r>
                <a:r>
                  <a:rPr lang="en-US" altLang="en-US" dirty="0">
                    <a:ea typeface="ヒラギノ角ゴ Pro W3" charset="-128"/>
                  </a:rPr>
                  <a:t> M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accepts] ≥ 2/3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rejects] ≥ 2/3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given an input x: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convert M into circuit C(x, y)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simplification: pad y so that |C| = |y| = </a:t>
                </a:r>
                <a:r>
                  <a:rPr lang="en-US" altLang="en-US" sz="3200" dirty="0">
                    <a:ea typeface="ヒラギノ角ゴ Pro W3" charset="-128"/>
                  </a:rPr>
                  <a:t>m</a:t>
                </a:r>
                <a:endParaRPr lang="en-US" altLang="en-US" dirty="0"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hardwire input x to get circuit </a:t>
                </a:r>
                <a:r>
                  <a:rPr lang="en-US" altLang="en-US" dirty="0" err="1"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ea typeface="ヒラギノ角ゴ Pro W3" charset="-128"/>
                  </a:rPr>
                  <a:t>x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	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≥ 2/3     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			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(y) = 1] ≤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1/3     (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473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22958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try all |</a:t>
            </a:r>
            <a:r>
              <a:rPr lang="en-US" altLang="en-US" b="1">
                <a:ea typeface="ヒラギノ角ゴ Pro W3" charset="-128"/>
                <a:sym typeface="Symbol" charset="2"/>
              </a:rPr>
              <a:t>F</a:t>
            </a:r>
            <a:r>
              <a:rPr lang="en-US" altLang="en-US">
                <a:ea typeface="ヒラギノ角ゴ Pro W3" charset="-128"/>
                <a:sym typeface="Symbol" charset="2"/>
              </a:rPr>
              <a:t>|</a:t>
            </a:r>
            <a:r>
              <a:rPr lang="en-US" altLang="en-US" baseline="30000">
                <a:ea typeface="ヒラギノ角ゴ Pro W3" charset="-128"/>
                <a:sym typeface="Symbol" charset="2"/>
              </a:rPr>
              <a:t>n </a:t>
            </a:r>
            <a:r>
              <a:rPr lang="en-US" altLang="en-US">
                <a:ea typeface="ヒラギノ角ゴ Pro W3" charset="-128"/>
                <a:sym typeface="Symbol" charset="2"/>
              </a:rPr>
              <a:t>inputs?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may be exponentially many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Symbol" charset="2"/>
              </a:rPr>
              <a:t>multiply out symbolically, check that all coefficients are zero?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may be exponentially many coefficients</a:t>
            </a:r>
            <a:r>
              <a:rPr lang="en-US" altLang="en-US">
                <a:ea typeface="ヒラギノ角ゴ Pro W3" charset="-128"/>
                <a:sym typeface="Symbol" charset="2"/>
              </a:rPr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>
              <a:ea typeface="ヒラギノ角ゴ Pro W3" charset="-128"/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can randomness help?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i.e., flip coins, allow small probability of wrong answer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9012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Simulating </a:t>
            </a:r>
            <a:r>
              <a:rPr lang="en-US" altLang="en-US" b="1">
                <a:ea typeface="ヒラギノ角ゴ Pro W3" charset="-128"/>
              </a:rPr>
              <a:t>BPP</a:t>
            </a:r>
            <a:r>
              <a:rPr lang="en-US" altLang="en-US">
                <a:ea typeface="ヒラギノ角ゴ Pro W3" charset="-128"/>
              </a:rPr>
              <a:t> using PRGs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51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Use a PRG G with</a:t>
                </a:r>
                <a:endParaRPr lang="en-US" altLang="en-US" sz="3600" b="1" dirty="0">
                  <a:ea typeface="ヒラギノ角ゴ Pro W3" charset="-128"/>
                </a:endParaRPr>
              </a:p>
              <a:p>
                <a:pPr lvl="1">
                  <a:lnSpc>
                    <a:spcPct val="75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output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</a:p>
              <a:p>
                <a:pPr lvl="1">
                  <a:lnSpc>
                    <a:spcPct val="75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seed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t </a:t>
                </a:r>
                <a:r>
                  <a:rPr lang="en-US" altLang="en-US" dirty="0">
                    <a:solidFill>
                      <a:schemeClr val="accent2"/>
                    </a:solidFill>
                    <a:latin typeface="Euclid" charset="0"/>
                    <a:ea typeface="ヒラギノ角ゴ Pro W3" charset="-128"/>
                  </a:rPr>
                  <a:t>«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endParaRPr lang="en-US" altLang="en-US" sz="3200" b="1" dirty="0">
                  <a:solidFill>
                    <a:schemeClr val="accent2"/>
                  </a:solidFill>
                  <a:latin typeface="Euclid" charset="0"/>
                  <a:ea typeface="ヒラギノ角ゴ Pro W3" charset="-128"/>
                </a:endParaRPr>
              </a:p>
              <a:p>
                <a:pPr lvl="1">
                  <a:lnSpc>
                    <a:spcPct val="75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error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&lt; 1/6</a:t>
                </a:r>
              </a:p>
              <a:p>
                <a:pPr lvl="1">
                  <a:lnSpc>
                    <a:spcPct val="75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fooling size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m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Compute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Pr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[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(G(z)) = 1]</a:t>
                </a:r>
                <a:r>
                  <a:rPr lang="en-US" altLang="en-US" dirty="0">
                    <a:ea typeface="ヒラギノ角ゴ Pro W3" charset="-128"/>
                  </a:rPr>
                  <a:t> exactly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evaluate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(G(z))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on every </a:t>
                </a:r>
                <a:r>
                  <a:rPr lang="en-US" altLang="en-US" dirty="0">
                    <a:ea typeface="ヒラギノ角ゴ Pro W3" charset="-128"/>
                  </a:rPr>
                  <a:t>seed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running time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(O(m)+(time for G))</a:t>
                </a:r>
                <a:r>
                  <a:rPr lang="en-US" altLang="en-US" sz="3600" b="1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3600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t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75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140327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Simulating </a:t>
            </a:r>
            <a:r>
              <a:rPr lang="en-US" altLang="en-US" b="1">
                <a:ea typeface="ヒラギノ角ゴ Pro W3" charset="-128"/>
              </a:rPr>
              <a:t>BPP</a:t>
            </a:r>
            <a:r>
              <a:rPr lang="en-US" altLang="en-US">
                <a:ea typeface="ヒラギノ角ゴ Pro W3" charset="-128"/>
              </a:rPr>
              <a:t> using PRGs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knowing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z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[C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(G(z)) = 1]</a:t>
            </a:r>
            <a:r>
              <a:rPr lang="en-US" altLang="en-US">
                <a:ea typeface="ヒラギノ角ゴ Pro W3" charset="-128"/>
              </a:rPr>
              <a:t>, can distinguish between two cases:</a:t>
            </a:r>
          </a:p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4876800" y="3352800"/>
            <a:ext cx="1905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28194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2819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4800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67818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9"/>
          <p:cNvSpPr>
            <a:spLocks noChangeShapeType="1"/>
          </p:cNvSpPr>
          <p:nvPr/>
        </p:nvSpPr>
        <p:spPr bwMode="auto">
          <a:xfrm>
            <a:off x="5562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0"/>
          <p:cNvSpPr>
            <a:spLocks noChangeShapeType="1"/>
          </p:cNvSpPr>
          <p:nvPr/>
        </p:nvSpPr>
        <p:spPr bwMode="auto">
          <a:xfrm>
            <a:off x="4038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26670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37338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1/3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4495800" y="3657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1/2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5257800" y="3657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2/3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6629400" y="3657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7905" name="Text Box 16"/>
          <p:cNvSpPr txBox="1">
            <a:spLocks noChangeArrowheads="1"/>
          </p:cNvSpPr>
          <p:nvPr/>
        </p:nvSpPr>
        <p:spPr bwMode="auto">
          <a:xfrm>
            <a:off x="14478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yes</a:t>
            </a:r>
            <a:r>
              <a:rPr lang="ja-JP" altLang="en-US">
                <a:latin typeface="Comic Sans MS" charset="0"/>
              </a:rPr>
              <a:t>”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37906" name="AutoShape 17"/>
          <p:cNvSpPr>
            <a:spLocks/>
          </p:cNvSpPr>
          <p:nvPr/>
        </p:nvSpPr>
        <p:spPr bwMode="auto">
          <a:xfrm rot="5400000" flipV="1">
            <a:off x="5105400" y="2743200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7" name="Rectangle 18"/>
          <p:cNvSpPr>
            <a:spLocks noChangeArrowheads="1"/>
          </p:cNvSpPr>
          <p:nvPr/>
        </p:nvSpPr>
        <p:spPr bwMode="auto">
          <a:xfrm>
            <a:off x="5029200" y="2362200"/>
            <a:ext cx="38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l-GR" altLang="en-US" sz="3200" b="1">
                <a:solidFill>
                  <a:srgbClr val="FF0000"/>
                </a:solidFill>
                <a:latin typeface="Comic Sans MS" charset="0"/>
              </a:rPr>
              <a:t>ε</a:t>
            </a:r>
            <a:endParaRPr lang="en-US" altLang="en-US" sz="3200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7908" name="Rectangle 19"/>
          <p:cNvSpPr>
            <a:spLocks noChangeArrowheads="1"/>
          </p:cNvSpPr>
          <p:nvPr/>
        </p:nvSpPr>
        <p:spPr bwMode="auto">
          <a:xfrm>
            <a:off x="2819400" y="5181600"/>
            <a:ext cx="1905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09" name="Line 20"/>
          <p:cNvSpPr>
            <a:spLocks noChangeShapeType="1"/>
          </p:cNvSpPr>
          <p:nvPr/>
        </p:nvSpPr>
        <p:spPr bwMode="auto">
          <a:xfrm>
            <a:off x="2819400" y="533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1"/>
          <p:cNvSpPr>
            <a:spLocks noChangeShapeType="1"/>
          </p:cNvSpPr>
          <p:nvPr/>
        </p:nvSpPr>
        <p:spPr bwMode="auto">
          <a:xfrm>
            <a:off x="28194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2"/>
          <p:cNvSpPr>
            <a:spLocks noChangeShapeType="1"/>
          </p:cNvSpPr>
          <p:nvPr/>
        </p:nvSpPr>
        <p:spPr bwMode="auto">
          <a:xfrm>
            <a:off x="4800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Line 23"/>
          <p:cNvSpPr>
            <a:spLocks noChangeShapeType="1"/>
          </p:cNvSpPr>
          <p:nvPr/>
        </p:nvSpPr>
        <p:spPr bwMode="auto">
          <a:xfrm>
            <a:off x="6781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3" name="Line 24"/>
          <p:cNvSpPr>
            <a:spLocks noChangeShapeType="1"/>
          </p:cNvSpPr>
          <p:nvPr/>
        </p:nvSpPr>
        <p:spPr bwMode="auto">
          <a:xfrm>
            <a:off x="5562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Line 25"/>
          <p:cNvSpPr>
            <a:spLocks noChangeShapeType="1"/>
          </p:cNvSpPr>
          <p:nvPr/>
        </p:nvSpPr>
        <p:spPr bwMode="auto">
          <a:xfrm>
            <a:off x="40386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Text Box 26"/>
          <p:cNvSpPr txBox="1">
            <a:spLocks noChangeArrowheads="1"/>
          </p:cNvSpPr>
          <p:nvPr/>
        </p:nvSpPr>
        <p:spPr bwMode="auto">
          <a:xfrm>
            <a:off x="2667000" y="5486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37916" name="Text Box 27"/>
          <p:cNvSpPr txBox="1">
            <a:spLocks noChangeArrowheads="1"/>
          </p:cNvSpPr>
          <p:nvPr/>
        </p:nvSpPr>
        <p:spPr bwMode="auto">
          <a:xfrm>
            <a:off x="3733800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1/3</a:t>
            </a:r>
          </a:p>
        </p:txBody>
      </p:sp>
      <p:sp>
        <p:nvSpPr>
          <p:cNvPr id="37917" name="Text Box 28"/>
          <p:cNvSpPr txBox="1">
            <a:spLocks noChangeArrowheads="1"/>
          </p:cNvSpPr>
          <p:nvPr/>
        </p:nvSpPr>
        <p:spPr bwMode="auto">
          <a:xfrm>
            <a:off x="4495800" y="548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1/2</a:t>
            </a:r>
          </a:p>
        </p:txBody>
      </p:sp>
      <p:sp>
        <p:nvSpPr>
          <p:cNvPr id="37918" name="Text Box 29"/>
          <p:cNvSpPr txBox="1">
            <a:spLocks noChangeArrowheads="1"/>
          </p:cNvSpPr>
          <p:nvPr/>
        </p:nvSpPr>
        <p:spPr bwMode="auto">
          <a:xfrm>
            <a:off x="5257800" y="548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2/3</a:t>
            </a:r>
          </a:p>
        </p:txBody>
      </p:sp>
      <p:sp>
        <p:nvSpPr>
          <p:cNvPr id="37919" name="Text Box 30"/>
          <p:cNvSpPr txBox="1">
            <a:spLocks noChangeArrowheads="1"/>
          </p:cNvSpPr>
          <p:nvPr/>
        </p:nvSpPr>
        <p:spPr bwMode="auto">
          <a:xfrm>
            <a:off x="6629400" y="548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37920" name="Text Box 31"/>
          <p:cNvSpPr txBox="1">
            <a:spLocks noChangeArrowheads="1"/>
          </p:cNvSpPr>
          <p:nvPr/>
        </p:nvSpPr>
        <p:spPr bwMode="auto">
          <a:xfrm>
            <a:off x="1447800" y="5257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no</a:t>
            </a:r>
            <a:r>
              <a:rPr lang="ja-JP" altLang="en-US">
                <a:latin typeface="Comic Sans MS" charset="0"/>
              </a:rPr>
              <a:t>”</a:t>
            </a:r>
            <a:r>
              <a:rPr lang="en-US" altLang="ja-JP">
                <a:latin typeface="Comic Sans MS" charset="0"/>
              </a:rPr>
              <a:t>:</a:t>
            </a:r>
            <a:endParaRPr lang="en-US" altLang="en-US" baseline="30000">
              <a:latin typeface="Comic Sans MS" charset="0"/>
            </a:endParaRPr>
          </a:p>
        </p:txBody>
      </p:sp>
      <p:sp>
        <p:nvSpPr>
          <p:cNvPr id="37921" name="AutoShape 32"/>
          <p:cNvSpPr>
            <a:spLocks/>
          </p:cNvSpPr>
          <p:nvPr/>
        </p:nvSpPr>
        <p:spPr bwMode="auto">
          <a:xfrm rot="5400000" flipV="1">
            <a:off x="4191000" y="4572000"/>
            <a:ext cx="304800" cy="6096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922" name="Rectangle 33"/>
          <p:cNvSpPr>
            <a:spLocks noChangeArrowheads="1"/>
          </p:cNvSpPr>
          <p:nvPr/>
        </p:nvSpPr>
        <p:spPr bwMode="auto">
          <a:xfrm>
            <a:off x="4114800" y="4191000"/>
            <a:ext cx="38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l-GR" altLang="en-US" sz="3200" b="1">
                <a:solidFill>
                  <a:srgbClr val="FF0000"/>
                </a:solidFill>
                <a:latin typeface="Comic Sans MS" charset="0"/>
              </a:rPr>
              <a:t>ε</a:t>
            </a:r>
            <a:endParaRPr lang="en-US" altLang="en-US" sz="3200" b="1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90089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Blum-Micali-Yao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92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Initial goal: for all 1 &gt; </a:t>
                </a: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 &gt; 0, we will build a family of PRGs {G</a:t>
                </a:r>
                <a:r>
                  <a:rPr lang="en-US" altLang="en-US" baseline="-25000" dirty="0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} with: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output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m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fooling size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endParaRPr lang="en-US" altLang="en-US" sz="3600" b="1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seed length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t =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l-GR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running time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32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32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error </a:t>
                </a:r>
                <a:r>
                  <a:rPr lang="el-GR" altLang="en-US" sz="3200" b="1" dirty="0">
                    <a:solidFill>
                      <a:schemeClr val="accent2"/>
                    </a:solidFill>
                    <a:ea typeface="ヒラギノ角ゴ Pro W3" charset="-128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&lt; 1/6</a:t>
                </a:r>
              </a:p>
              <a:p>
                <a:pPr lvl="1">
                  <a:lnSpc>
                    <a:spcPct val="75000"/>
                  </a:lnSpc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lnSpc>
                    <a:spcPct val="75000"/>
                  </a:lnSpc>
                </a:pPr>
                <a:r>
                  <a:rPr lang="en-US" altLang="en-US" dirty="0">
                    <a:ea typeface="ヒラギノ角ゴ Pro W3" charset="-128"/>
                  </a:rPr>
                  <a:t>implies:	 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∩</m:t>
                    </m:r>
                  </m:oMath>
                </a14:m>
                <a:r>
                  <a:rPr lang="el-GR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&gt;0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TIME(2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l-GR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="1" baseline="40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EXP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Why? simulation runs in time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m+m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c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="1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= O(2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2k</a:t>
                </a:r>
                <a:r>
                  <a:rPr lang="el-GR" altLang="en-US" baseline="60000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479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667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010400" y="47244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3941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Lemma</a:t>
                </a:r>
                <a:r>
                  <a:rPr lang="en-US" altLang="en-US" dirty="0">
                    <a:ea typeface="ヒラギノ角ゴ Pro W3" charset="-128"/>
                  </a:rPr>
                  <a:t> (Schwartz-Zippel): Let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p(x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)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	be </a:t>
                </a:r>
                <a:r>
                  <a:rPr lang="en-US" altLang="en-US" dirty="0">
                    <a:ea typeface="ヒラギノ角ゴ Pro W3" charset="-128"/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total degree d</a:t>
                </a:r>
                <a:r>
                  <a:rPr lang="en-US" altLang="en-US" dirty="0">
                    <a:ea typeface="ヒラギノ角ゴ Pro W3" charset="-128"/>
                  </a:rPr>
                  <a:t> polynomial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over a field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 and let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S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be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any subset of </a:t>
                </a:r>
                <a:r>
                  <a:rPr lang="en-US" altLang="en-US" b="1" dirty="0">
                    <a:ea typeface="ヒラギノ角ゴ Pro W3" charset="-128"/>
                    <a:sym typeface="Lucida Bright Math Extension" charset="0"/>
                  </a:rPr>
                  <a:t>F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. Then if p is not identically 0, 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baseline="-25000" dirty="0">
                    <a:ea typeface="ヒラギノ角ゴ Pro W3" charset="-128"/>
                    <a:sym typeface="Lucida Bright Math Extension" charset="0"/>
                  </a:rPr>
                  <a:t>,</a:t>
                </a:r>
                <a:r>
                  <a:rPr lang="en-US" altLang="en-US" baseline="-25000" dirty="0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baseline="-25000" dirty="0"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baseline="-25000" dirty="0" err="1"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60000" dirty="0" err="1">
                    <a:ea typeface="ヒラギノ角ゴ Pro W3" charset="-128"/>
                    <a:sym typeface="Lucida Bright Math Extension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2800" b="0" i="1" baseline="-25000" smtClean="0"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sz="2800" baseline="-40000" dirty="0"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 p(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= 0] ≤ d/|S|.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460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84687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Lucida Bright Math Extension" charset="0"/>
              </a:rPr>
              <a:t>Proof: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induction on number of variables n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base case: n = 1, p is univariate polynomial of degree at most d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at most d roots, so 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Pr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[ p(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= 0] ≤ d/|S|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12712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write 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as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 = </a:t>
            </a:r>
            <a:r>
              <a:rPr lang="el-GR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Σ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)</a:t>
            </a:r>
            <a:r>
              <a:rPr lang="en-US" altLang="en-US" baseline="30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i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p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)</a:t>
            </a:r>
            <a:endParaRPr lang="en-US" altLang="en-US" baseline="-25000">
              <a:solidFill>
                <a:schemeClr val="accent2"/>
              </a:solidFill>
              <a:ea typeface="ヒラギノ角ゴ Pro W3" charset="-128"/>
              <a:sym typeface="Lucida Bright Math Extension" charset="0"/>
            </a:endParaRP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k = max. i for which p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i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not id. zero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by induction hypothesis: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Pr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[ p</a:t>
            </a:r>
            <a:r>
              <a:rPr lang="en-US" altLang="en-US" sz="2800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= 0] ≤ (d-k)/|S|</a:t>
            </a:r>
          </a:p>
          <a:p>
            <a:pPr lvl="1"/>
            <a:r>
              <a:rPr lang="en-US" altLang="en-US">
                <a:ea typeface="ヒラギノ角ゴ Pro W3" charset="-128"/>
                <a:sym typeface="Lucida Bright Math Extension" charset="0"/>
              </a:rPr>
              <a:t>whenever p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≠ 0, p(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x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,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 …, r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 is a univariate polynomial of degree k</a:t>
            </a:r>
          </a:p>
          <a:p>
            <a:pPr algn="ctr">
              <a:buFontTx/>
              <a:buNone/>
            </a:pPr>
            <a:r>
              <a:rPr lang="en-US" altLang="en-US" sz="2800">
                <a:ea typeface="ヒラギノ角ゴ Pro W3" charset="-128"/>
                <a:sym typeface="Lucida Bright Math Extension" charset="0"/>
              </a:rPr>
              <a:t>Pr[p(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,…,r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)=0 | p</a:t>
            </a:r>
            <a:r>
              <a:rPr lang="en-US" altLang="en-US" sz="2800" baseline="-25000">
                <a:ea typeface="ヒラギノ角ゴ Pro W3" charset="-128"/>
                <a:sym typeface="Lucida Bright Math Extension" charset="0"/>
              </a:rPr>
              <a:t>k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(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,…,r</a:t>
            </a:r>
            <a:r>
              <a:rPr lang="en-US" altLang="en-US" sz="2800" baseline="-25000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) 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≠ </a:t>
            </a:r>
            <a:r>
              <a:rPr lang="en-US" altLang="en-US" sz="2800">
                <a:ea typeface="ヒラギノ角ゴ Pro W3" charset="-128"/>
                <a:sym typeface="Lucida Bright Math Extension" charset="0"/>
              </a:rPr>
              <a:t>0]  ≤ k/|S|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44284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 </a:t>
                </a: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</a:t>
                </a:r>
                <a:r>
                  <a:rPr lang="en-US" altLang="en-US" sz="2800" baseline="-25000" dirty="0" err="1">
                    <a:ea typeface="ヒラギノ角ゴ Pro W3" charset="-128"/>
                    <a:sym typeface="Lucida Bright Math Extension" charset="0"/>
                  </a:rPr>
                  <a:t>k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 = 0] ≤ (d-k)/|S|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[p(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)=0 | </a:t>
                </a:r>
                <a:r>
                  <a:rPr lang="en-US" altLang="en-US" sz="2800" dirty="0" err="1">
                    <a:ea typeface="ヒラギノ角ゴ Pro W3" charset="-128"/>
                    <a:sym typeface="Lucida Bright Math Extension" charset="0"/>
                  </a:rPr>
                  <a:t>p</a:t>
                </a:r>
                <a:r>
                  <a:rPr lang="en-US" altLang="en-US" sz="2800" baseline="-25000" dirty="0" err="1">
                    <a:ea typeface="ヒラギノ角ゴ Pro W3" charset="-128"/>
                    <a:sym typeface="Lucida Bright Math Extension" charset="0"/>
                  </a:rPr>
                  <a:t>k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(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,…,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) 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≠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0]  ≤ k/|S|</a:t>
                </a: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conclude: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 err="1"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[ p(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Lucida Bright Math Extension" charset="0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) = 0] ≤ (d-k)/|S| + k/|S| = d/|S|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ea typeface="ヒラギノ角ゴ Pro W3" charset="-128"/>
                  <a:sym typeface="Lucida Bright Math Extension" charset="0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Lucida Bright Math Extension" charset="0"/>
                  </a:rPr>
                  <a:t>Note: can add these probabilities because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solidFill>
                      <a:schemeClr val="tx2"/>
                    </a:solidFill>
                    <a:ea typeface="ヒラギノ角ゴ Pro W3" charset="-128"/>
                    <a:sym typeface="Lucida Bright Math Extension" charset="0"/>
                  </a:rPr>
                  <a:t>=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+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]Pr[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≤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 </a:t>
                </a:r>
                <a:r>
                  <a:rPr lang="en-US" altLang="en-US" sz="2800" dirty="0">
                    <a:ea typeface="ヒラギノ角ゴ Pro W3" charset="-128"/>
                    <a:sym typeface="Lucida Bright Math Extension" charset="0"/>
                  </a:rPr>
                  <a:t>+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Pr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[E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Lucida Bright Math Extension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E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Lucida Bright Math Extension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39553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27, 2023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Polynomial identity testing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Given: polynomial p(x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1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2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, …, x</a:t>
            </a:r>
            <a:r>
              <a:rPr lang="en-US" altLang="en-US" baseline="-25000">
                <a:ea typeface="ヒラギノ角ゴ Pro W3" charset="-128"/>
                <a:sym typeface="Lucida Bright Math Extension" charset="0"/>
              </a:rPr>
              <a:t>n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ea typeface="ヒラギノ角ゴ Pro W3" charset="-128"/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  <a:sym typeface="Lucida Bright Math Extension" charset="0"/>
              </a:rPr>
              <a:t>Is 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  <a:sym typeface="Lucida Bright Math Extension" charset="0"/>
              </a:rPr>
              <a:t>identically zero</a:t>
            </a:r>
            <a:r>
              <a:rPr lang="en-US" altLang="en-US">
                <a:ea typeface="ヒラギノ角ゴ Pro W3" charset="-128"/>
                <a:sym typeface="Lucida Bright Math Extension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charset="-128"/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  <a:sym typeface="Lucida Bright Math Extension" charset="0"/>
              </a:rPr>
              <a:t>Note: degree d is at most the size of input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5688013" y="3124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5148263" y="3886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4827588" y="4572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5464175" y="4572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4281" name="AutoShape 8"/>
          <p:cNvCxnSpPr>
            <a:cxnSpLocks noChangeShapeType="1"/>
            <a:stCxn id="54278" idx="0"/>
            <a:endCxn id="54277" idx="2"/>
          </p:cNvCxnSpPr>
          <p:nvPr/>
        </p:nvCxnSpPr>
        <p:spPr bwMode="auto">
          <a:xfrm flipV="1">
            <a:off x="5321300" y="35814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AutoShape 9"/>
          <p:cNvCxnSpPr>
            <a:cxnSpLocks noChangeShapeType="1"/>
            <a:stCxn id="54279" idx="0"/>
            <a:endCxn id="54278" idx="2"/>
          </p:cNvCxnSpPr>
          <p:nvPr/>
        </p:nvCxnSpPr>
        <p:spPr bwMode="auto">
          <a:xfrm flipV="1">
            <a:off x="5056188" y="43434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3" name="AutoShape 10"/>
          <p:cNvCxnSpPr>
            <a:cxnSpLocks noChangeShapeType="1"/>
            <a:stCxn id="54280" idx="0"/>
            <a:endCxn id="54278" idx="2"/>
          </p:cNvCxnSpPr>
          <p:nvPr/>
        </p:nvCxnSpPr>
        <p:spPr bwMode="auto">
          <a:xfrm flipH="1" flipV="1">
            <a:off x="5321300" y="43434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Rectangle 11"/>
          <p:cNvSpPr>
            <a:spLocks noChangeArrowheads="1"/>
          </p:cNvSpPr>
          <p:nvPr/>
        </p:nvSpPr>
        <p:spPr bwMode="auto">
          <a:xfrm>
            <a:off x="6750050" y="3124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4285" name="Rectangle 12"/>
          <p:cNvSpPr>
            <a:spLocks noChangeArrowheads="1"/>
          </p:cNvSpPr>
          <p:nvPr/>
        </p:nvSpPr>
        <p:spPr bwMode="auto">
          <a:xfrm>
            <a:off x="6288088" y="3886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7150100" y="3886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4287" name="Rectangle 14"/>
          <p:cNvSpPr>
            <a:spLocks noChangeArrowheads="1"/>
          </p:cNvSpPr>
          <p:nvPr/>
        </p:nvSpPr>
        <p:spPr bwMode="auto">
          <a:xfrm>
            <a:off x="5951538" y="4572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4288" name="Rectangle 15"/>
          <p:cNvSpPr>
            <a:spLocks noChangeArrowheads="1"/>
          </p:cNvSpPr>
          <p:nvPr/>
        </p:nvSpPr>
        <p:spPr bwMode="auto">
          <a:xfrm>
            <a:off x="6653213" y="4572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54289" name="Rectangle 16"/>
          <p:cNvSpPr>
            <a:spLocks noChangeArrowheads="1"/>
          </p:cNvSpPr>
          <p:nvPr/>
        </p:nvSpPr>
        <p:spPr bwMode="auto">
          <a:xfrm>
            <a:off x="7073900" y="4572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4290" name="AutoShape 17"/>
          <p:cNvCxnSpPr>
            <a:cxnSpLocks noChangeShapeType="1"/>
            <a:stCxn id="54285" idx="0"/>
            <a:endCxn id="54284" idx="2"/>
          </p:cNvCxnSpPr>
          <p:nvPr/>
        </p:nvCxnSpPr>
        <p:spPr bwMode="auto">
          <a:xfrm flipV="1">
            <a:off x="6453188" y="35814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18"/>
          <p:cNvCxnSpPr>
            <a:cxnSpLocks noChangeShapeType="1"/>
            <a:stCxn id="54286" idx="0"/>
            <a:endCxn id="54284" idx="2"/>
          </p:cNvCxnSpPr>
          <p:nvPr/>
        </p:nvCxnSpPr>
        <p:spPr bwMode="auto">
          <a:xfrm flipH="1" flipV="1">
            <a:off x="6923088" y="35814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19"/>
          <p:cNvCxnSpPr>
            <a:cxnSpLocks noChangeShapeType="1"/>
            <a:stCxn id="54287" idx="0"/>
            <a:endCxn id="54285" idx="2"/>
          </p:cNvCxnSpPr>
          <p:nvPr/>
        </p:nvCxnSpPr>
        <p:spPr bwMode="auto">
          <a:xfrm flipV="1">
            <a:off x="6196013" y="43434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3" name="AutoShape 20"/>
          <p:cNvCxnSpPr>
            <a:cxnSpLocks noChangeShapeType="1"/>
            <a:stCxn id="54288" idx="0"/>
            <a:endCxn id="54285" idx="2"/>
          </p:cNvCxnSpPr>
          <p:nvPr/>
        </p:nvCxnSpPr>
        <p:spPr bwMode="auto">
          <a:xfrm flipH="1" flipV="1">
            <a:off x="6453188" y="43434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4" name="AutoShape 21"/>
          <p:cNvCxnSpPr>
            <a:cxnSpLocks noChangeShapeType="1"/>
            <a:stCxn id="54289" idx="0"/>
            <a:endCxn id="54286" idx="2"/>
          </p:cNvCxnSpPr>
          <p:nvPr/>
        </p:nvCxnSpPr>
        <p:spPr bwMode="auto">
          <a:xfrm flipH="1" flipV="1">
            <a:off x="7305675" y="43434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5" name="Rectangle 22"/>
          <p:cNvSpPr>
            <a:spLocks noChangeArrowheads="1"/>
          </p:cNvSpPr>
          <p:nvPr/>
        </p:nvSpPr>
        <p:spPr bwMode="auto">
          <a:xfrm>
            <a:off x="6180138" y="2286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54296" name="AutoShape 23"/>
          <p:cNvCxnSpPr>
            <a:cxnSpLocks noChangeShapeType="1"/>
            <a:stCxn id="54277" idx="0"/>
            <a:endCxn id="54295" idx="2"/>
          </p:cNvCxnSpPr>
          <p:nvPr/>
        </p:nvCxnSpPr>
        <p:spPr bwMode="auto">
          <a:xfrm flipV="1">
            <a:off x="5843588" y="27432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7" name="AutoShape 24"/>
          <p:cNvCxnSpPr>
            <a:cxnSpLocks noChangeShapeType="1"/>
            <a:stCxn id="54284" idx="0"/>
            <a:endCxn id="54295" idx="2"/>
          </p:cNvCxnSpPr>
          <p:nvPr/>
        </p:nvCxnSpPr>
        <p:spPr bwMode="auto">
          <a:xfrm flipH="1" flipV="1">
            <a:off x="6364288" y="27432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8</a:t>
            </a:r>
          </a:p>
        </p:txBody>
      </p:sp>
    </p:spTree>
    <p:extLst>
      <p:ext uri="{BB962C8B-B14F-4D97-AF65-F5344CB8AC3E}">
        <p14:creationId xmlns:p14="http://schemas.microsoft.com/office/powerpoint/2010/main" val="4963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3139</Words>
  <Application>Microsoft Macintosh PowerPoint</Application>
  <PresentationFormat>On-screen Show (4:3)</PresentationFormat>
  <Paragraphs>492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Comic Sans MS</vt:lpstr>
      <vt:lpstr>Euclid</vt:lpstr>
      <vt:lpstr>Default Design</vt:lpstr>
      <vt:lpstr>CS151 Complexity Theory</vt:lpstr>
      <vt:lpstr>2. 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3. Unique solutions</vt:lpstr>
      <vt:lpstr>Unique solutions</vt:lpstr>
      <vt:lpstr>Unique solutions</vt:lpstr>
      <vt:lpstr>Unique solutions</vt:lpstr>
      <vt:lpstr>Unique solutions</vt:lpstr>
      <vt:lpstr>Unique solutions</vt:lpstr>
      <vt:lpstr>Unique solutions</vt:lpstr>
      <vt:lpstr>Randomized complexity classes</vt:lpstr>
      <vt:lpstr>Randomized complexity classes</vt:lpstr>
      <vt:lpstr>Randomized complexity classes</vt:lpstr>
      <vt:lpstr>Randomized complexity classes</vt:lpstr>
      <vt:lpstr>Error reduction for RP</vt:lpstr>
      <vt:lpstr>Error reduction</vt:lpstr>
      <vt:lpstr>Error reduction for BPP</vt:lpstr>
      <vt:lpstr>Error reduction for BPP</vt:lpstr>
      <vt:lpstr>Error reduction for BPP</vt:lpstr>
      <vt:lpstr>Randomized complexity classes</vt:lpstr>
      <vt:lpstr>Relationship to other classes</vt:lpstr>
      <vt:lpstr>Relationship to other classes</vt:lpstr>
      <vt:lpstr>BPP</vt:lpstr>
      <vt:lpstr>BPP</vt:lpstr>
      <vt:lpstr>BPP and Boolean circuits</vt:lpstr>
      <vt:lpstr>BPP and Boolean circuits</vt:lpstr>
      <vt:lpstr>BPP and Boolean circuits</vt:lpstr>
      <vt:lpstr>BPP</vt:lpstr>
      <vt:lpstr>Derandomization</vt:lpstr>
      <vt:lpstr>Derandomization</vt:lpstr>
      <vt:lpstr>Simulating BPP using PRGs</vt:lpstr>
      <vt:lpstr>Simulating BPP using PRGs</vt:lpstr>
      <vt:lpstr>Simulating BPP using PRGs</vt:lpstr>
      <vt:lpstr>Blum-Micali-Yao PRG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72</cp:revision>
  <cp:lastPrinted>2023-04-28T07:18:32Z</cp:lastPrinted>
  <dcterms:created xsi:type="dcterms:W3CDTF">2004-02-26T07:04:46Z</dcterms:created>
  <dcterms:modified xsi:type="dcterms:W3CDTF">2023-04-28T07:18:36Z</dcterms:modified>
</cp:coreProperties>
</file>