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4" r:id="rId2"/>
    <p:sldId id="403" r:id="rId3"/>
    <p:sldId id="404" r:id="rId4"/>
    <p:sldId id="406" r:id="rId5"/>
    <p:sldId id="407" r:id="rId6"/>
    <p:sldId id="408" r:id="rId7"/>
    <p:sldId id="409" r:id="rId8"/>
    <p:sldId id="410" r:id="rId9"/>
    <p:sldId id="411" r:id="rId10"/>
    <p:sldId id="414" r:id="rId11"/>
    <p:sldId id="415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7"/>
    <p:restoredTop sz="94762"/>
  </p:normalViewPr>
  <p:slideViewPr>
    <p:cSldViewPr>
      <p:cViewPr varScale="1">
        <p:scale>
          <a:sx n="121" d="100"/>
          <a:sy n="12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04D304-BD72-2744-A2A9-78AAED643F58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10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2EFCE7-1DB1-AD40-A6DB-7233390827A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62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B39E11-5183-184D-A740-14DF3902099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63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15B59DC-2F8C-A942-ACCB-6D59A98AC1E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77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7CB60FC-A6A0-654D-B01D-5D1CA780B45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43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454955-C209-2B4F-AC2E-FB48768B03F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23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4F3BCF5-1FE6-F24B-8378-78D5A590B2E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17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7755C6D-A74C-5F4E-A627-A454B1F04C8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56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66373B-09BC-C04B-8D46-3FA2C506AFE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913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5EAD7A4-535A-8440-8135-B1B3D0E0A7B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6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76879B4-204A-6E47-A77E-AC71262434B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20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D5E61BE-90C8-1145-9D9A-87ADD98D3DB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39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A5B4728-58F6-AA46-BB52-8738DC6D645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67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23AE839-8965-E448-A993-4C196F16793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469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A15DEC3-D944-C643-9ACE-4EDBFCBF50F5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35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1A51757-D940-B14E-B4F7-F67AB5B54F5B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572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886ADF-7489-244E-BD97-42FDE84ACC7B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51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3225269-1D2A-934A-A916-459D2690A19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724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C194AF-2352-6F4A-AAA7-7EC2CF61D49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316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63B44D8-1BCB-8545-A39F-7821B509885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462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4B65D0F-305A-0B4A-8DE2-6EE4D7879778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1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B078CF-5D39-1645-BE60-CFD590BC18C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64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8DFF0F-5C20-174D-9380-267E911F5197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782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A4B8B1-AE8A-C74C-9186-5B5E471DC7AB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36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DDC0DB0-FBE5-774A-BA2F-F3AFA2022B99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484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848141B-2C42-8E49-A9FD-C8803FB34521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28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FE201FD-2753-0047-9DE6-9A90FACEDA8D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04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DF6BC5-1F30-194F-87B9-902BC9E55D7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550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7870F5-7369-A54A-B3EF-19E26635F81F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894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EFBF03A-59A0-1D45-A1D1-0268DECB8F6D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272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68E25ED-9844-5A40-B710-63320BA503DC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950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84926C7-B524-4A40-9CD1-E71870F45539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6F9ED8-8A6C-DA41-9356-B288F4EBB3B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4095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1870E77-6C91-574F-8114-6FD4F43A9917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9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FD9158B-DD07-F243-884A-33F7B0612DCF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76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AA7428-03C3-654E-8D55-6D6398EB7CC9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340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73B5BE7-17B8-FF47-AC83-A0C64C4C3108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3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3E213D-54FE-564D-8253-C57AF22D26F0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237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F3816C1-B930-F440-9038-76A11C636C47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281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D37A708-444B-7E44-831C-98DB1946B6C3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5413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502D440-6A70-E94C-9CA7-4DA96F4AB43E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918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FFB4D7-4DEC-F344-AD06-45DD73370EFF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26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14B8202-FC6B-E64D-AB3A-1A3B0B72872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6FECF1E-60F0-E842-8730-DF5052896EC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19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3C694F4-EAE0-BE44-A3B6-1DC35F0C5A2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68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5BC2CB0-096E-0E46-BD27-8A8B3041317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53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722FF1-62CE-8249-B2C0-2C2A3D32C50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1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07" name="Rectangle 1540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9" name="Rectangle 1540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11" name="Rectangle 1541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3CAE67-6048-AED4-EAC3-EEEA71E7B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1714" b="3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5413" name="Freeform: Shape 1541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0854" y="2950387"/>
            <a:ext cx="2289220" cy="3531403"/>
          </a:xfrm>
        </p:spPr>
        <p:txBody>
          <a:bodyPr anchor="t">
            <a:normAutofit/>
          </a:bodyPr>
          <a:lstStyle/>
          <a:p>
            <a:pPr algn="r" eaLnBrk="1" hangingPunct="1"/>
            <a:r>
              <a:rPr lang="en-US" altLang="en-US" sz="3200">
                <a:solidFill>
                  <a:srgbClr val="FFFFFF"/>
                </a:solidFill>
                <a:ea typeface="ＭＳ Ｐゴシック" charset="-128"/>
              </a:rPr>
              <a:t>CS151</a:t>
            </a:r>
            <a:br>
              <a:rPr lang="en-US" altLang="en-US" sz="3200">
                <a:solidFill>
                  <a:srgbClr val="FFFFFF"/>
                </a:solidFill>
                <a:ea typeface="ＭＳ Ｐゴシック" charset="-128"/>
              </a:rPr>
            </a:br>
            <a:r>
              <a:rPr lang="en-US" altLang="en-US" sz="3200">
                <a:solidFill>
                  <a:srgbClr val="FFFFFF"/>
                </a:solidFill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3441" y="743803"/>
            <a:ext cx="2106633" cy="1382392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1700">
                <a:solidFill>
                  <a:srgbClr val="FFFFFF"/>
                </a:solidFill>
                <a:ea typeface="ＭＳ Ｐゴシック" charset="-128"/>
              </a:rPr>
              <a:t>Lecture 7</a:t>
            </a:r>
          </a:p>
          <a:p>
            <a:pPr algn="r" eaLnBrk="1" hangingPunct="1"/>
            <a:r>
              <a:rPr lang="en-US" altLang="en-US" sz="1700">
                <a:solidFill>
                  <a:srgbClr val="FFFFFF"/>
                </a:solidFill>
                <a:ea typeface="ＭＳ Ｐゴシック" charset="-128"/>
              </a:rPr>
              <a:t>April 25,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        CC(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/>
            <a:r>
              <a:rPr lang="en-US" altLang="en-US">
                <a:ea typeface="ヒラギノ角ゴ Pro W3" charset="-128"/>
              </a:rPr>
              <a:t>set sizes still ≤ h</a:t>
            </a:r>
          </a:p>
          <a:p>
            <a:pPr lvl="1"/>
            <a:r>
              <a:rPr lang="en-US" altLang="en-US">
                <a:ea typeface="ヒラギノ角ゴ Pro W3" charset="-128"/>
              </a:rPr>
              <a:t>may be up to 2M sets; need to reduce to M 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3810000" y="2027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4343400" y="2027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4343400" y="1524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Rectangle 7"/>
              <p:cNvSpPr>
                <a:spLocks noChangeArrowheads="1"/>
              </p:cNvSpPr>
              <p:nvPr/>
            </p:nvSpPr>
            <p:spPr bwMode="auto">
              <a:xfrm>
                <a:off x="4267200" y="13964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090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1396425"/>
                <a:ext cx="6046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3810000" y="2027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038600" y="2179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4343400" y="2027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572000" y="2179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80908" name="AutoShape 12"/>
          <p:cNvCxnSpPr>
            <a:cxnSpLocks noChangeShapeType="1"/>
            <a:stCxn id="80902" idx="3"/>
            <a:endCxn id="80904" idx="0"/>
          </p:cNvCxnSpPr>
          <p:nvPr/>
        </p:nvCxnSpPr>
        <p:spPr bwMode="auto">
          <a:xfrm flipH="1">
            <a:off x="4267200" y="18494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9" name="AutoShape 13"/>
          <p:cNvCxnSpPr>
            <a:cxnSpLocks noChangeShapeType="1"/>
            <a:stCxn id="80902" idx="5"/>
            <a:endCxn id="80906" idx="0"/>
          </p:cNvCxnSpPr>
          <p:nvPr/>
        </p:nvCxnSpPr>
        <p:spPr bwMode="auto">
          <a:xfrm>
            <a:off x="4668838" y="18494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6169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throw away sets?  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bad:many errors</a:t>
            </a:r>
          </a:p>
          <a:p>
            <a:pPr lvl="1"/>
            <a:r>
              <a:rPr lang="en-US" altLang="en-US">
                <a:ea typeface="ヒラギノ角ゴ Pro W3" charset="-128"/>
              </a:rPr>
              <a:t>throw away overlapping sets? –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better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throw away special configuration of overlapping sets –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best</a:t>
            </a:r>
          </a:p>
        </p:txBody>
      </p:sp>
      <p:sp>
        <p:nvSpPr>
          <p:cNvPr id="412676" name="Oval 4"/>
          <p:cNvSpPr>
            <a:spLocks noChangeArrowheads="1"/>
          </p:cNvSpPr>
          <p:nvPr/>
        </p:nvSpPr>
        <p:spPr bwMode="auto">
          <a:xfrm>
            <a:off x="3657600" y="2895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7" name="Oval 5"/>
          <p:cNvSpPr>
            <a:spLocks noChangeArrowheads="1"/>
          </p:cNvSpPr>
          <p:nvPr/>
        </p:nvSpPr>
        <p:spPr bwMode="auto">
          <a:xfrm>
            <a:off x="4191000" y="2895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8" name="Oval 6"/>
          <p:cNvSpPr>
            <a:spLocks noChangeArrowheads="1"/>
          </p:cNvSpPr>
          <p:nvPr/>
        </p:nvSpPr>
        <p:spPr bwMode="auto">
          <a:xfrm>
            <a:off x="5029200" y="5105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9" name="Oval 7"/>
          <p:cNvSpPr>
            <a:spLocks noChangeArrowheads="1"/>
          </p:cNvSpPr>
          <p:nvPr/>
        </p:nvSpPr>
        <p:spPr bwMode="auto">
          <a:xfrm>
            <a:off x="5562600" y="5105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80" name="Oval 8"/>
          <p:cNvSpPr>
            <a:spLocks noChangeArrowheads="1"/>
          </p:cNvSpPr>
          <p:nvPr/>
        </p:nvSpPr>
        <p:spPr bwMode="auto">
          <a:xfrm>
            <a:off x="5486400" y="4572000"/>
            <a:ext cx="533400" cy="990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54864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629400" y="5105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5438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576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nimBg="1"/>
      <p:bldP spid="412677" grpId="0" animBg="1"/>
      <p:bldP spid="412678" grpId="0" animBg="1"/>
      <p:bldP spid="412679" grpId="0" animBg="1"/>
      <p:bldP spid="412680" grpId="0" animBg="1"/>
      <p:bldP spid="41268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 </a:t>
            </a:r>
          </a:p>
          <a:p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/>
            <a:r>
              <a:rPr lang="en-US" altLang="en-US">
                <a:ea typeface="ヒラギノ角ゴ Pro W3" charset="-128"/>
              </a:rPr>
              <a:t>while more than M sets, find (h, p)-sunflower; replace with its core (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 b="1">
                <a:solidFill>
                  <a:schemeClr val="accent2"/>
                </a:solidFill>
                <a:ea typeface="ヒラギノ角ゴ Pro W3" charset="-128"/>
              </a:rPr>
              <a:t>pluck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approximate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pluck</a:t>
            </a:r>
            <a:r>
              <a:rPr lang="en-US" altLang="en-US">
                <a:ea typeface="ヒラギノ角ゴ Pro W3" charset="-128"/>
              </a:rPr>
              <a:t>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 )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715000" y="22558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6248400" y="22558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6248400" y="175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6172200" y="16250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909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625025"/>
                <a:ext cx="6046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5715000" y="22558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943600" y="240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6248400" y="22558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6477000" y="24082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89100" name="AutoShape 12"/>
          <p:cNvCxnSpPr>
            <a:cxnSpLocks noChangeShapeType="1"/>
            <a:stCxn id="89094" idx="3"/>
            <a:endCxn id="89096" idx="0"/>
          </p:cNvCxnSpPr>
          <p:nvPr/>
        </p:nvCxnSpPr>
        <p:spPr bwMode="auto">
          <a:xfrm flipH="1">
            <a:off x="6172200" y="20780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AutoShape 13"/>
          <p:cNvCxnSpPr>
            <a:cxnSpLocks noChangeShapeType="1"/>
            <a:stCxn id="89094" idx="5"/>
            <a:endCxn id="89098" idx="0"/>
          </p:cNvCxnSpPr>
          <p:nvPr/>
        </p:nvCxnSpPr>
        <p:spPr bwMode="auto">
          <a:xfrm>
            <a:off x="6573838" y="20780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7579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8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CC(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) </a:t>
                </a:r>
              </a:p>
              <a:p>
                <a:r>
                  <a:rPr lang="en-US" altLang="en-US" sz="2800" dirty="0">
                    <a:ea typeface="ヒラギノ角ゴ Pro W3" charset="-128"/>
                  </a:rPr>
                  <a:t>CC(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’’</a:t>
                </a:r>
                <a:r>
                  <a:rPr lang="en-US" altLang="ja-JP" sz="2800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sz="2800" dirty="0">
                    <a:ea typeface="ヒラギノ角ゴ Pro W3" charset="-128"/>
                  </a:rPr>
                  <a:t>(close to)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 exact</a:t>
                </a:r>
                <a:r>
                  <a:rPr lang="en-US" altLang="en-US" sz="2800" dirty="0">
                    <a:ea typeface="ヒラギノ角ゴ Pro W3" charset="-128"/>
                  </a:rPr>
                  <a:t> AND: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CC( {(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1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) : 1 ≤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≤ m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, 1 ≤ j ≤ m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} )</a:t>
                </a:r>
                <a:endParaRPr lang="en-US" altLang="ja-JP" sz="28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some sets may be larger than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dirty="0">
                    <a:ea typeface="ヒラギノ角ゴ Pro W3" charset="-128"/>
                  </a:rPr>
                  <a:t>; discard them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may be up to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</a:rPr>
                  <a:t> sets. While &gt;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400" dirty="0">
                    <a:ea typeface="ヒラギノ角ゴ Pro W3" charset="-128"/>
                  </a:rPr>
                  <a:t> sets, find (h, p)-sunflower; replace with its core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approximate</a:t>
                </a:r>
                <a:r>
                  <a:rPr lang="en-US" altLang="en-US" sz="2800" dirty="0">
                    <a:ea typeface="ヒラギノ角ゴ Pro W3" charset="-128"/>
                  </a:rPr>
                  <a:t> AND: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CC(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en-US" altLang="en-US" sz="2800" dirty="0">
                    <a:ea typeface="ヒラギノ角ゴ Pro W3" charset="-128"/>
                  </a:rPr>
                  <a:t> ( {(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) : |</a:t>
                </a:r>
                <a:r>
                  <a:rPr lang="en-US" altLang="en-US" sz="2800" dirty="0"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| ≤ h } ))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20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6324600" y="160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6248400" y="1447800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11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1447800"/>
                <a:ext cx="6046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791200" y="21034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019800" y="22558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6324600" y="21034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553200" y="22558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91146" name="AutoShape 10"/>
          <p:cNvCxnSpPr>
            <a:cxnSpLocks noChangeShapeType="1"/>
            <a:stCxn id="91140" idx="3"/>
            <a:endCxn id="91142" idx="0"/>
          </p:cNvCxnSpPr>
          <p:nvPr/>
        </p:nvCxnSpPr>
        <p:spPr bwMode="auto">
          <a:xfrm flipH="1">
            <a:off x="6248400" y="19256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AutoShape 11"/>
          <p:cNvCxnSpPr>
            <a:cxnSpLocks noChangeShapeType="1"/>
            <a:stCxn id="91140" idx="5"/>
            <a:endCxn id="91144" idx="0"/>
          </p:cNvCxnSpPr>
          <p:nvPr/>
        </p:nvCxnSpPr>
        <p:spPr bwMode="auto">
          <a:xfrm>
            <a:off x="6650038" y="19256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4318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Test collection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Positive instances</a:t>
            </a:r>
            <a:r>
              <a:rPr lang="en-US" altLang="en-US">
                <a:ea typeface="ヒラギノ角ゴ Pro W3" charset="-128"/>
              </a:rPr>
              <a:t>: all graphs G on n nodes with a k-clique and no other edges. 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5029200" y="3748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4648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51054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3193" name="AutoShape 9"/>
          <p:cNvCxnSpPr>
            <a:cxnSpLocks noChangeShapeType="1"/>
            <a:stCxn id="93188" idx="6"/>
            <a:endCxn id="93189" idx="7"/>
          </p:cNvCxnSpPr>
          <p:nvPr/>
        </p:nvCxnSpPr>
        <p:spPr bwMode="auto">
          <a:xfrm>
            <a:off x="4724400" y="3733800"/>
            <a:ext cx="434975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4" name="AutoShape 10"/>
          <p:cNvCxnSpPr>
            <a:cxnSpLocks noChangeShapeType="1"/>
            <a:stCxn id="93188" idx="3"/>
            <a:endCxn id="93191" idx="0"/>
          </p:cNvCxnSpPr>
          <p:nvPr/>
        </p:nvCxnSpPr>
        <p:spPr bwMode="auto">
          <a:xfrm flipH="1">
            <a:off x="4419600" y="3787775"/>
            <a:ext cx="1746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5" name="AutoShape 11"/>
          <p:cNvCxnSpPr>
            <a:cxnSpLocks noChangeShapeType="1"/>
            <a:stCxn id="93191" idx="5"/>
            <a:endCxn id="93190" idx="1"/>
          </p:cNvCxnSpPr>
          <p:nvPr/>
        </p:nvCxnSpPr>
        <p:spPr bwMode="auto">
          <a:xfrm>
            <a:off x="4473575" y="4244975"/>
            <a:ext cx="1968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6" name="AutoShape 12"/>
          <p:cNvCxnSpPr>
            <a:cxnSpLocks noChangeShapeType="1"/>
            <a:stCxn id="93190" idx="7"/>
            <a:endCxn id="93192" idx="3"/>
          </p:cNvCxnSpPr>
          <p:nvPr/>
        </p:nvCxnSpPr>
        <p:spPr bwMode="auto">
          <a:xfrm flipV="1">
            <a:off x="4778375" y="4321175"/>
            <a:ext cx="3492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7" name="AutoShape 13"/>
          <p:cNvCxnSpPr>
            <a:cxnSpLocks noChangeShapeType="1"/>
            <a:stCxn id="93192" idx="2"/>
            <a:endCxn id="93191" idx="6"/>
          </p:cNvCxnSpPr>
          <p:nvPr/>
        </p:nvCxnSpPr>
        <p:spPr bwMode="auto">
          <a:xfrm flipH="1" flipV="1">
            <a:off x="4495800" y="41910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8" name="AutoShape 14"/>
          <p:cNvCxnSpPr>
            <a:cxnSpLocks noChangeShapeType="1"/>
            <a:stCxn id="93189" idx="5"/>
            <a:endCxn id="93192" idx="0"/>
          </p:cNvCxnSpPr>
          <p:nvPr/>
        </p:nvCxnSpPr>
        <p:spPr bwMode="auto">
          <a:xfrm>
            <a:off x="5159375" y="3878263"/>
            <a:ext cx="22225" cy="312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9" name="AutoShape 15"/>
          <p:cNvCxnSpPr>
            <a:cxnSpLocks noChangeShapeType="1"/>
            <a:stCxn id="93188" idx="4"/>
            <a:endCxn id="93190" idx="0"/>
          </p:cNvCxnSpPr>
          <p:nvPr/>
        </p:nvCxnSpPr>
        <p:spPr bwMode="auto">
          <a:xfrm>
            <a:off x="4648200" y="3810000"/>
            <a:ext cx="76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0" name="AutoShape 16"/>
          <p:cNvCxnSpPr>
            <a:cxnSpLocks noChangeShapeType="1"/>
            <a:stCxn id="93189" idx="3"/>
            <a:endCxn id="93191" idx="7"/>
          </p:cNvCxnSpPr>
          <p:nvPr/>
        </p:nvCxnSpPr>
        <p:spPr bwMode="auto">
          <a:xfrm flipH="1">
            <a:off x="4473575" y="3878263"/>
            <a:ext cx="577850" cy="258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1" name="AutoShape 17"/>
          <p:cNvCxnSpPr>
            <a:cxnSpLocks noChangeShapeType="1"/>
            <a:stCxn id="93192" idx="1"/>
            <a:endCxn id="93188" idx="4"/>
          </p:cNvCxnSpPr>
          <p:nvPr/>
        </p:nvCxnSpPr>
        <p:spPr bwMode="auto">
          <a:xfrm flipH="1" flipV="1">
            <a:off x="4648200" y="3810000"/>
            <a:ext cx="4794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02" name="AutoShape 18"/>
          <p:cNvCxnSpPr>
            <a:cxnSpLocks noChangeShapeType="1"/>
            <a:stCxn id="93189" idx="4"/>
            <a:endCxn id="93190" idx="7"/>
          </p:cNvCxnSpPr>
          <p:nvPr/>
        </p:nvCxnSpPr>
        <p:spPr bwMode="auto">
          <a:xfrm flipH="1">
            <a:off x="4778375" y="3900488"/>
            <a:ext cx="327025" cy="617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3352800" y="3352800"/>
            <a:ext cx="21336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54102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03802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Test collection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Negative instances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/>
            <a:r>
              <a:rPr lang="en-US" altLang="en-US">
                <a:ea typeface="ヒラギノ角ゴ Pro W3" charset="-128"/>
              </a:rPr>
              <a:t>k-1 colors</a:t>
            </a:r>
          </a:p>
          <a:p>
            <a:pPr lvl="1"/>
            <a:r>
              <a:rPr lang="en-US" altLang="en-US">
                <a:ea typeface="ヒラギノ角ゴ Pro W3" charset="-128"/>
              </a:rPr>
              <a:t>color each node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uniformly 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at random</a:t>
            </a:r>
            <a:r>
              <a:rPr lang="en-US" altLang="en-US">
                <a:ea typeface="ヒラギノ角ゴ Pro W3" charset="-128"/>
              </a:rPr>
              <a:t> with one of the colors</a:t>
            </a:r>
          </a:p>
          <a:p>
            <a:pPr lvl="1"/>
            <a:r>
              <a:rPr lang="en-US" altLang="en-US">
                <a:ea typeface="ヒラギノ角ゴ Pro W3" charset="-128"/>
              </a:rPr>
              <a:t>edge (x, y) iff x, y different colors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 k-clique</a:t>
            </a:r>
          </a:p>
          <a:p>
            <a:pPr lvl="1"/>
            <a:r>
              <a:rPr lang="en-US" altLang="en-US">
                <a:ea typeface="ヒラギノ角ゴ Pro W3" charset="-128"/>
              </a:rPr>
              <a:t>include graphs in their multiplicities </a:t>
            </a:r>
          </a:p>
          <a:p>
            <a:pPr lvl="2"/>
            <a:r>
              <a:rPr lang="en-US" altLang="en-US">
                <a:ea typeface="ヒラギノ角ゴ Pro W3" charset="-128"/>
              </a:rPr>
              <a:t>makes analysis easier </a:t>
            </a:r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7696200" y="2057400"/>
            <a:ext cx="6096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6629400" y="2286000"/>
            <a:ext cx="6096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7315200" y="3200400"/>
            <a:ext cx="6096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4967" name="Line 7"/>
          <p:cNvSpPr>
            <a:spLocks noChangeShapeType="1"/>
          </p:cNvSpPr>
          <p:nvPr/>
        </p:nvSpPr>
        <p:spPr bwMode="auto">
          <a:xfrm>
            <a:off x="6934200" y="2362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68" name="Line 8"/>
          <p:cNvSpPr>
            <a:spLocks noChangeShapeType="1"/>
          </p:cNvSpPr>
          <p:nvPr/>
        </p:nvSpPr>
        <p:spPr bwMode="auto">
          <a:xfrm flipH="1">
            <a:off x="70104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69" name="Line 9"/>
          <p:cNvSpPr>
            <a:spLocks noChangeShapeType="1"/>
          </p:cNvSpPr>
          <p:nvPr/>
        </p:nvSpPr>
        <p:spPr bwMode="auto">
          <a:xfrm flipV="1">
            <a:off x="7086600" y="2590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0" name="Line 10"/>
          <p:cNvSpPr>
            <a:spLocks noChangeShapeType="1"/>
          </p:cNvSpPr>
          <p:nvPr/>
        </p:nvSpPr>
        <p:spPr bwMode="auto">
          <a:xfrm>
            <a:off x="6858000" y="2743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7010400" y="2819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6934200" y="2743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H="1">
            <a:off x="7696200" y="25908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 flipH="1">
            <a:off x="7772400" y="2514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H="1">
            <a:off x="7620000" y="23622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6" name="Text Box 16"/>
          <p:cNvSpPr txBox="1">
            <a:spLocks noChangeArrowheads="1"/>
          </p:cNvSpPr>
          <p:nvPr/>
        </p:nvSpPr>
        <p:spPr bwMode="auto">
          <a:xfrm>
            <a:off x="4953000" y="1828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(k-1)-partite graph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7456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 animBg="1"/>
      <p:bldP spid="424965" grpId="0" animBg="1"/>
      <p:bldP spid="424966" grpId="0" animBg="1"/>
      <p:bldP spid="424967" grpId="0" animBg="1"/>
      <p:bldP spid="424968" grpId="0" animBg="1"/>
      <p:bldP spid="424969" grpId="0" animBg="1"/>
      <p:bldP spid="424970" grpId="0" animBg="1"/>
      <p:bldP spid="424971" grpId="0" animBg="1"/>
      <p:bldP spid="424972" grpId="0" animBg="1"/>
      <p:bldP spid="424973" grpId="0" animBg="1"/>
      <p:bldP spid="424974" grpId="0" animBg="1"/>
      <p:bldP spid="424975" grpId="0" animBg="1"/>
      <p:bldP spid="4249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false positive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:</a:t>
            </a:r>
          </a:p>
          <a:p>
            <a:pPr lvl="1"/>
            <a:r>
              <a:rPr lang="en-US" altLang="en-US">
                <a:ea typeface="ヒラギノ角ゴ Pro W3" charset="-128"/>
              </a:rPr>
              <a:t>negative example</a:t>
            </a:r>
          </a:p>
          <a:p>
            <a:pPr lvl="1"/>
            <a:r>
              <a:rPr lang="en-US" altLang="en-US">
                <a:ea typeface="ヒラギノ角ゴ Pro W3" charset="-128"/>
              </a:rPr>
              <a:t>gate is supposed to output 0, but our CC outputs 1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Lemma</a:t>
            </a:r>
            <a:r>
              <a:rPr lang="en-US" altLang="en-US">
                <a:ea typeface="ヒラギノ角ゴ Pro W3" charset="-128"/>
              </a:rPr>
              <a:t>: each approximation step introduces at most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(k-1)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/2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false positives.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4549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Proof:</a:t>
            </a:r>
          </a:p>
          <a:p>
            <a:pPr lvl="1"/>
            <a:r>
              <a:rPr lang="en-US" altLang="en-US">
                <a:ea typeface="ヒラギノ角ゴ Pro W3" charset="-128"/>
              </a:rPr>
              <a:t>case 1: OR</a:t>
            </a:r>
          </a:p>
          <a:p>
            <a:pPr lvl="1"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        CC(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pluck</a:t>
            </a:r>
            <a:r>
              <a:rPr lang="en-US" altLang="en-US">
                <a:ea typeface="ヒラギノ角ゴ Pro W3" charset="-128"/>
              </a:rPr>
              <a:t>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))</a:t>
            </a:r>
          </a:p>
          <a:p>
            <a:pPr lvl="1"/>
            <a:r>
              <a:rPr lang="en-US" altLang="en-US">
                <a:ea typeface="ヒラギノ角ゴ Pro W3" charset="-128"/>
              </a:rPr>
              <a:t>given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plucking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: replace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Z</a:t>
            </a:r>
            <a:r>
              <a:rPr lang="en-US" altLang="ja-JP" baseline="-25000">
                <a:solidFill>
                  <a:srgbClr val="FF0000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… Z</a:t>
            </a:r>
            <a:r>
              <a:rPr lang="en-US" altLang="ja-JP" baseline="-25000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ja-JP">
                <a:ea typeface="ヒラギノ角ゴ Pro W3" charset="-128"/>
              </a:rPr>
              <a:t> with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Z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bad case</a:t>
            </a:r>
            <a:r>
              <a:rPr lang="en-US" altLang="en-US">
                <a:ea typeface="ヒラギノ角ゴ Pro W3" charset="-128"/>
              </a:rPr>
              <a:t>: clique on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Z</a:t>
            </a:r>
            <a:r>
              <a:rPr lang="en-US" altLang="en-US">
                <a:ea typeface="ヒラギノ角ゴ Pro W3" charset="-128"/>
              </a:rPr>
              <a:t>, and each petal is missing at least one edge</a:t>
            </a:r>
          </a:p>
        </p:txBody>
      </p:sp>
      <p:sp>
        <p:nvSpPr>
          <p:cNvPr id="429060" name="Oval 4"/>
          <p:cNvSpPr>
            <a:spLocks noChangeArrowheads="1"/>
          </p:cNvSpPr>
          <p:nvPr/>
        </p:nvSpPr>
        <p:spPr bwMode="auto">
          <a:xfrm>
            <a:off x="2514600" y="45720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9061" name="Oval 5"/>
          <p:cNvSpPr>
            <a:spLocks noChangeArrowheads="1"/>
          </p:cNvSpPr>
          <p:nvPr/>
        </p:nvSpPr>
        <p:spPr bwMode="auto">
          <a:xfrm>
            <a:off x="3048000" y="45720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9062" name="Oval 6"/>
          <p:cNvSpPr>
            <a:spLocks noChangeArrowheads="1"/>
          </p:cNvSpPr>
          <p:nvPr/>
        </p:nvSpPr>
        <p:spPr bwMode="auto">
          <a:xfrm>
            <a:off x="2971800" y="4038600"/>
            <a:ext cx="533400" cy="990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9063" name="Oval 7"/>
          <p:cNvSpPr>
            <a:spLocks noChangeArrowheads="1"/>
          </p:cNvSpPr>
          <p:nvPr/>
        </p:nvSpPr>
        <p:spPr bwMode="auto">
          <a:xfrm>
            <a:off x="2971800" y="4495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267200" y="4419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9065" name="Oval 9"/>
          <p:cNvSpPr>
            <a:spLocks noChangeArrowheads="1"/>
          </p:cNvSpPr>
          <p:nvPr/>
        </p:nvSpPr>
        <p:spPr bwMode="auto">
          <a:xfrm>
            <a:off x="5486400" y="4419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6019800" y="1646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6553200" y="1646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6553200" y="1143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41" name="Rectangle 13"/>
              <p:cNvSpPr>
                <a:spLocks noChangeArrowheads="1"/>
              </p:cNvSpPr>
              <p:nvPr/>
            </p:nvSpPr>
            <p:spPr bwMode="auto">
              <a:xfrm>
                <a:off x="6477000" y="10154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934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1015425"/>
                <a:ext cx="6046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42" name="AutoShape 14"/>
          <p:cNvSpPr>
            <a:spLocks noChangeArrowheads="1"/>
          </p:cNvSpPr>
          <p:nvPr/>
        </p:nvSpPr>
        <p:spPr bwMode="auto">
          <a:xfrm>
            <a:off x="6019800" y="1646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6248400" y="1798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99344" name="AutoShape 16"/>
          <p:cNvSpPr>
            <a:spLocks noChangeArrowheads="1"/>
          </p:cNvSpPr>
          <p:nvPr/>
        </p:nvSpPr>
        <p:spPr bwMode="auto">
          <a:xfrm>
            <a:off x="6553200" y="1646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6781800" y="1798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99346" name="AutoShape 18"/>
          <p:cNvCxnSpPr>
            <a:cxnSpLocks noChangeShapeType="1"/>
            <a:stCxn id="99340" idx="3"/>
            <a:endCxn id="99342" idx="0"/>
          </p:cNvCxnSpPr>
          <p:nvPr/>
        </p:nvCxnSpPr>
        <p:spPr bwMode="auto">
          <a:xfrm flipH="1">
            <a:off x="6477000" y="14684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7" name="AutoShape 19"/>
          <p:cNvCxnSpPr>
            <a:cxnSpLocks noChangeShapeType="1"/>
            <a:stCxn id="99340" idx="5"/>
            <a:endCxn id="99344" idx="0"/>
          </p:cNvCxnSpPr>
          <p:nvPr/>
        </p:nvCxnSpPr>
        <p:spPr bwMode="auto">
          <a:xfrm>
            <a:off x="6878638" y="14684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563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nimBg="1"/>
      <p:bldP spid="429061" grpId="0" animBg="1"/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what is the probability of a repeated color in each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but no repeated colors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ea typeface="ヒラギノ角ゴ Pro W3" charset="-128"/>
                  </a:rPr>
                  <a:t>?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[R(Z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R(Z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)…R(</a:t>
                </a:r>
                <a:r>
                  <a:rPr lang="en-US" altLang="en-US" dirty="0" err="1">
                    <a:ea typeface="ヒラギノ角ゴ Pro W3" charset="-128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R(Z)]</a:t>
                </a:r>
                <a:endParaRPr lang="en-US" altLang="en-US" sz="2400" dirty="0">
                  <a:ea typeface="ヒラギノ角ゴ Pro W3" charset="-128"/>
                </a:endParaRP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≤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[R(Z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R(Z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)…R(</a:t>
                </a:r>
                <a:r>
                  <a:rPr lang="en-US" altLang="en-US" dirty="0" err="1">
                    <a:ea typeface="ヒラギノ角ゴ Pro W3" charset="-128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)|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R(Z)]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(definition of conditional probability)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∏</m:t>
                    </m:r>
                  </m:oMath>
                </a14:m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[R(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R(Z)]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(independent events given no repeats in Z)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≤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∏</m:t>
                    </m:r>
                  </m:oMath>
                </a14:m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[R(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)]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(obviously larger)</a:t>
                </a:r>
              </a:p>
            </p:txBody>
          </p:sp>
        </mc:Choice>
        <mc:Fallback xmlns="">
          <p:sp>
            <p:nvSpPr>
              <p:cNvPr id="43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6629400" y="2722563"/>
            <a:ext cx="1828800" cy="1087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event </a:t>
            </a:r>
            <a:r>
              <a:rPr lang="en-US" altLang="en-US">
                <a:solidFill>
                  <a:schemeClr val="accent2"/>
                </a:solidFill>
              </a:rPr>
              <a:t>R(S) = repeated colors in S</a:t>
            </a: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52491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for every pair of vertices in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probability of same color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1/(k-1)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R(</a:t>
                </a:r>
                <a:r>
                  <a:rPr lang="en-US" altLang="en-US" dirty="0" err="1">
                    <a:ea typeface="ヒラギノ角ゴ Pro W3" charset="-128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≤ (h choose 2)/(k-1) ≤ ½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∏</m:t>
                    </m:r>
                  </m:oMath>
                </a14:m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[R(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)] </a:t>
                </a:r>
                <a:r>
                  <a:rPr lang="en-US" altLang="en-US" dirty="0">
                    <a:ea typeface="ヒラギノ角ゴ Pro W3" charset="-128"/>
                  </a:rPr>
                  <a:t>≤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(½)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# negative examples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(k-1)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# false positives in given plucking step is at most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(½)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(k-1)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at most M plucking steps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# false positives at OR ≤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M(½)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(k-1)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33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6812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A question: 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Do all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poly-time computable</a:t>
            </a:r>
            <a:r>
              <a:rPr lang="en-US" altLang="en-US">
                <a:ea typeface="ヒラギノ角ゴ Pro W3" charset="-128"/>
                <a:sym typeface="Symbol" charset="2"/>
              </a:rPr>
              <a:t> monotone functions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 have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poly-size </a:t>
            </a:r>
            <a:r>
              <a:rPr lang="en-US" altLang="en-US">
                <a:ea typeface="ヒラギノ角ゴ Pro W3" charset="-128"/>
                <a:sym typeface="Symbol" charset="2"/>
              </a:rPr>
              <a:t>monotone circuits?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recall: true in non-monotone case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263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case 2: AND</a:t>
                </a: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)        CC(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’’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en-US" altLang="en-US" dirty="0">
                    <a:ea typeface="ヒラギノ角ゴ Pro W3" charset="-128"/>
                  </a:rPr>
                  <a:t>( {(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: |</a:t>
                </a:r>
                <a:r>
                  <a:rPr lang="en-US" altLang="en-US" dirty="0"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≤ h } )) 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discarding sets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larger than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can only make circuit accept fewer examples 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 false positives here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6248400" y="129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7" name="Rectangle 5"/>
              <p:cNvSpPr>
                <a:spLocks noChangeArrowheads="1"/>
              </p:cNvSpPr>
              <p:nvPr/>
            </p:nvSpPr>
            <p:spPr bwMode="auto">
              <a:xfrm>
                <a:off x="6172200" y="1143000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0547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143000"/>
                <a:ext cx="6046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5715000" y="17986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943600" y="1951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6248400" y="17986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477000" y="1951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05482" name="AutoShape 10"/>
          <p:cNvCxnSpPr>
            <a:cxnSpLocks noChangeShapeType="1"/>
            <a:stCxn id="105476" idx="3"/>
            <a:endCxn id="105478" idx="0"/>
          </p:cNvCxnSpPr>
          <p:nvPr/>
        </p:nvCxnSpPr>
        <p:spPr bwMode="auto">
          <a:xfrm flipH="1">
            <a:off x="6172200" y="16208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3" name="AutoShape 11"/>
          <p:cNvCxnSpPr>
            <a:cxnSpLocks noChangeShapeType="1"/>
            <a:stCxn id="105476" idx="5"/>
            <a:endCxn id="105480" idx="0"/>
          </p:cNvCxnSpPr>
          <p:nvPr/>
        </p:nvCxnSpPr>
        <p:spPr bwMode="auto">
          <a:xfrm>
            <a:off x="6573838" y="16208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61510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up to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 pluckings</a:t>
            </a:r>
          </a:p>
          <a:p>
            <a:pPr lvl="1"/>
            <a:r>
              <a:rPr lang="en-US" altLang="en-US">
                <a:ea typeface="ヒラギノ角ゴ Pro W3" charset="-128"/>
              </a:rPr>
              <a:t>each introduces at most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(½)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(k-1)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	false positives (previous slides)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# false positives at AND ≤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(½)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(k-1)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n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2659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false negative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: </a:t>
            </a:r>
          </a:p>
          <a:p>
            <a:pPr lvl="1"/>
            <a:r>
              <a:rPr lang="en-US" altLang="en-US">
                <a:ea typeface="ヒラギノ角ゴ Pro W3" charset="-128"/>
              </a:rPr>
              <a:t>positive example; </a:t>
            </a:r>
          </a:p>
          <a:p>
            <a:pPr lvl="1"/>
            <a:r>
              <a:rPr lang="en-US" altLang="en-US">
                <a:ea typeface="ヒラギノ角ゴ Pro W3" charset="-128"/>
              </a:rPr>
              <a:t>gate is supposed to output 1, but our CC outputs 0</a:t>
            </a: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Lemma</a:t>
            </a:r>
            <a:r>
              <a:rPr lang="en-US" altLang="en-US">
                <a:ea typeface="ヒラギノ角ゴ Pro W3" charset="-128"/>
              </a:rPr>
              <a:t>: each approximation step introduces at most </a:t>
            </a:r>
          </a:p>
          <a:p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>
                <a:ea typeface="ヒラギノ角ゴ Pro W3" charset="-128"/>
              </a:rPr>
              <a:t>	false negatives.</a:t>
            </a:r>
            <a:endParaRPr lang="en-US" altLang="en-US" sz="2800">
              <a:ea typeface="ヒラギノ角ゴ Pro W3" charset="-128"/>
            </a:endParaRPr>
          </a:p>
        </p:txBody>
      </p:sp>
      <p:graphicFrame>
        <p:nvGraphicFramePr>
          <p:cNvPr id="439300" name="Object 2"/>
          <p:cNvGraphicFramePr>
            <a:graphicFrameLocks noChangeAspect="1"/>
          </p:cNvGraphicFramePr>
          <p:nvPr/>
        </p:nvGraphicFramePr>
        <p:xfrm>
          <a:off x="4611688" y="4376738"/>
          <a:ext cx="2322512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700" imgH="914400" progId="Equation.DSMT4">
                  <p:embed/>
                </p:oleObj>
              </mc:Choice>
              <mc:Fallback>
                <p:oleObj name="Equation" r:id="rId3" imgW="1790700" imgH="914400" progId="Equation.DSMT4">
                  <p:embed/>
                  <p:pic>
                    <p:nvPicPr>
                      <p:cNvPr id="4393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376738"/>
                        <a:ext cx="2322512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4665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Case 1: 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plucking can only make circuit accept more examples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no false negatives here.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Case 2: AND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)        CC(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’’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en-US" altLang="en-US" dirty="0">
                    <a:ea typeface="ヒラギノ角ゴ Pro W3" charset="-128"/>
                  </a:rPr>
                  <a:t>( {(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: |</a:t>
                </a:r>
                <a:r>
                  <a:rPr lang="en-US" altLang="en-US" dirty="0"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≤ h } ))</a:t>
                </a:r>
              </a:p>
              <a:p>
                <a:pPr lvl="2">
                  <a:lnSpc>
                    <a:spcPct val="90000"/>
                  </a:lnSpc>
                  <a:spcBef>
                    <a:spcPts val="120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positive examples: clique on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and clique on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clique on X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(no false negatives until discard X</a:t>
                </a:r>
                <a:r>
                  <a:rPr lang="en-US" altLang="en-US" sz="1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1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1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sets)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41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24400"/>
              </a:xfrm>
              <a:blipFill rotWithShape="0">
                <a:blip r:embed="rId3"/>
                <a:stretch>
                  <a:fillRect l="-1704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1" name="Rectangle 5"/>
              <p:cNvSpPr>
                <a:spLocks noChangeArrowheads="1"/>
              </p:cNvSpPr>
              <p:nvPr/>
            </p:nvSpPr>
            <p:spPr bwMode="auto">
              <a:xfrm>
                <a:off x="6629400" y="29204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16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920425"/>
                <a:ext cx="6046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6172200" y="3551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400800" y="3703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6705600" y="3551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934200" y="3703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11626" name="AutoShape 10"/>
          <p:cNvCxnSpPr>
            <a:cxnSpLocks noChangeShapeType="1"/>
            <a:stCxn id="111620" idx="3"/>
            <a:endCxn id="111622" idx="0"/>
          </p:cNvCxnSpPr>
          <p:nvPr/>
        </p:nvCxnSpPr>
        <p:spPr bwMode="auto">
          <a:xfrm flipH="1">
            <a:off x="6629400" y="33734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7" name="AutoShape 11"/>
          <p:cNvCxnSpPr>
            <a:cxnSpLocks noChangeShapeType="1"/>
            <a:stCxn id="111620" idx="5"/>
            <a:endCxn id="111624" idx="0"/>
          </p:cNvCxnSpPr>
          <p:nvPr/>
        </p:nvCxnSpPr>
        <p:spPr bwMode="auto">
          <a:xfrm>
            <a:off x="7031038" y="33734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8954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Local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discarding set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ea typeface="ヒラギノ角ゴ Pro W3" charset="-128"/>
                  </a:rPr>
                  <a:t> = 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larger than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may introduce false negatives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any clique that includes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a problem; there are at most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such positive examples, since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|Z|&gt;h</a:t>
                </a:r>
                <a:r>
                  <a:rPr lang="en-US" altLang="en-US" dirty="0">
                    <a:ea typeface="ヒラギノ角ゴ Pro W3" charset="-128"/>
                  </a:rPr>
                  <a:t> &amp;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h&lt;&lt;k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at most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 such deletions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we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 err="1">
                    <a:ea typeface="ヒラギノ角ゴ Pro W3" charset="-128"/>
                  </a:rPr>
                  <a:t>ve</a:t>
                </a:r>
                <a:r>
                  <a:rPr lang="en-US" altLang="ja-JP" dirty="0">
                    <a:ea typeface="ヒラギノ角ゴ Pro W3" charset="-128"/>
                  </a:rPr>
                  <a:t> seen plucking </a:t>
                </a:r>
                <a:r>
                  <a:rPr lang="en-US" altLang="ja-JP" dirty="0" err="1">
                    <a:ea typeface="ヒラギノ角ゴ Pro W3" charset="-128"/>
                  </a:rPr>
                  <a:t>doesn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t matter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43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3396" name="Object 2"/>
          <p:cNvGraphicFramePr>
            <a:graphicFrameLocks noChangeAspect="1"/>
          </p:cNvGraphicFramePr>
          <p:nvPr/>
        </p:nvGraphicFramePr>
        <p:xfrm>
          <a:off x="3505200" y="3232150"/>
          <a:ext cx="35655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3200" imgH="914400" progId="Equation.DSMT4">
                  <p:embed/>
                </p:oleObj>
              </mc:Choice>
              <mc:Fallback>
                <p:oleObj name="Equation" r:id="rId5" imgW="2743200" imgH="914400" progId="Equation.DSMT4">
                  <p:embed/>
                  <p:pic>
                    <p:nvPicPr>
                      <p:cNvPr id="4433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32150"/>
                        <a:ext cx="35655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8887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Global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analysis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b="1" u="sng">
                <a:ea typeface="ヒラギノ角ゴ Pro W3" charset="-128"/>
              </a:rPr>
              <a:t>Lemma</a:t>
            </a:r>
            <a:r>
              <a:rPr lang="en-US" altLang="en-US" sz="2800">
                <a:ea typeface="ヒラギノ角ゴ Pro W3" charset="-128"/>
              </a:rPr>
              <a:t>: every non-trivial CC outputs 1 on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at least ½</a:t>
            </a:r>
            <a:r>
              <a:rPr lang="en-US" altLang="en-US" sz="2800">
                <a:ea typeface="ヒラギノ角ゴ Pro W3" charset="-128"/>
              </a:rPr>
              <a:t> of the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negative examples</a:t>
            </a:r>
            <a:r>
              <a:rPr lang="en-US" altLang="en-US" sz="2800">
                <a:ea typeface="ヒラギノ角ゴ Pro W3" charset="-128"/>
              </a:rPr>
              <a:t>.</a:t>
            </a:r>
          </a:p>
          <a:p>
            <a:r>
              <a:rPr lang="en-US" altLang="en-US" sz="2800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CC contains some set X of size at most h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accepts all neg. examples with different colors in X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probability X has repeated colors is</a:t>
            </a:r>
          </a:p>
          <a:p>
            <a:pPr lvl="1" algn="ctr"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R(X) ≤ (h choose 2)/(k-1) ≤ ½</a:t>
            </a:r>
            <a:r>
              <a:rPr lang="en-US" altLang="en-US" sz="2400">
                <a:ea typeface="ヒラギノ角ゴ Pro W3" charset="-128"/>
              </a:rPr>
              <a:t>       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probability over negative examples that CC accepts is at least ½.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7358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  <a:endParaRPr lang="en-US" altLang="en-US" sz="1400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Finishing up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First possibility</a:t>
            </a:r>
            <a:r>
              <a:rPr lang="en-US" altLang="en-US">
                <a:ea typeface="ヒラギノ角ゴ Pro W3" charset="-128"/>
              </a:rPr>
              <a:t>: trivial CC, rejects all positive examples</a:t>
            </a:r>
          </a:p>
          <a:p>
            <a:pPr lvl="1"/>
            <a:r>
              <a:rPr lang="en-US" altLang="en-US">
                <a:ea typeface="ヒラギノ角ゴ Pro W3" charset="-128"/>
              </a:rPr>
              <a:t>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positive example</a:t>
            </a:r>
            <a:r>
              <a:rPr lang="en-US" altLang="en-US">
                <a:ea typeface="ヒラギノ角ゴ Pro W3" charset="-128"/>
              </a:rPr>
              <a:t> must have been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false negative</a:t>
            </a:r>
            <a:r>
              <a:rPr lang="en-US" altLang="en-US">
                <a:ea typeface="ヒラギノ角ゴ Pro W3" charset="-128"/>
              </a:rPr>
              <a:t> at some gate</a:t>
            </a:r>
          </a:p>
          <a:p>
            <a:pPr lvl="1"/>
            <a:r>
              <a:rPr lang="en-US" altLang="en-US">
                <a:ea typeface="ヒラギノ角ゴ Pro W3" charset="-128"/>
              </a:rPr>
              <a:t>number of gates must be at least:</a:t>
            </a:r>
            <a:endParaRPr lang="en-US" altLang="en-US" sz="2400">
              <a:ea typeface="ヒラギノ角ゴ Pro W3" charset="-128"/>
            </a:endParaRPr>
          </a:p>
        </p:txBody>
      </p:sp>
      <p:graphicFrame>
        <p:nvGraphicFramePr>
          <p:cNvPr id="447492" name="Object 2"/>
          <p:cNvGraphicFramePr>
            <a:graphicFrameLocks noChangeAspect="1"/>
          </p:cNvGraphicFramePr>
          <p:nvPr/>
        </p:nvGraphicFramePr>
        <p:xfrm>
          <a:off x="2971800" y="4343400"/>
          <a:ext cx="32353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914400" progId="Equation.DSMT4">
                  <p:embed/>
                </p:oleObj>
              </mc:Choice>
              <mc:Fallback>
                <p:oleObj name="Equation" r:id="rId3" imgW="2489200" imgH="914400" progId="Equation.DSMT4">
                  <p:embed/>
                  <p:pic>
                    <p:nvPicPr>
                      <p:cNvPr id="4474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323532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5893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of positive examples</a:t>
            </a:r>
          </a:p>
        </p:txBody>
      </p:sp>
      <p:cxnSp>
        <p:nvCxnSpPr>
          <p:cNvPr id="6" name="Curved Connector 5"/>
          <p:cNvCxnSpPr>
            <a:stCxn id="4" idx="3"/>
          </p:cNvCxnSpPr>
          <p:nvPr/>
        </p:nvCxnSpPr>
        <p:spPr>
          <a:xfrm>
            <a:off x="2438400" y="4912518"/>
            <a:ext cx="457200" cy="167481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3700" y="426618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false </a:t>
            </a:r>
            <a:r>
              <a:rPr lang="en-US" dirty="0">
                <a:solidFill>
                  <a:schemeClr val="accent2"/>
                </a:solidFill>
              </a:rPr>
              <a:t>negatives at each gate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6207126" y="4563952"/>
            <a:ext cx="536575" cy="348566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Finishing up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Second possibility</a:t>
            </a:r>
            <a:r>
              <a:rPr lang="en-US" altLang="en-US">
                <a:ea typeface="ヒラギノ角ゴ Pro W3" charset="-128"/>
              </a:rPr>
              <a:t>: CC accepts at least ½ of negative examples</a:t>
            </a:r>
          </a:p>
          <a:p>
            <a:pPr lvl="1"/>
            <a:r>
              <a:rPr lang="en-US" altLang="en-US">
                <a:ea typeface="ヒラギノ角ゴ Pro W3" charset="-128"/>
              </a:rPr>
              <a:t>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negative example</a:t>
            </a:r>
            <a:r>
              <a:rPr lang="en-US" altLang="en-US">
                <a:ea typeface="ヒラギノ角ゴ Pro W3" charset="-128"/>
              </a:rPr>
              <a:t> must have been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false positive</a:t>
            </a:r>
            <a:r>
              <a:rPr lang="en-US" altLang="en-US">
                <a:ea typeface="ヒラギノ角ゴ Pro W3" charset="-128"/>
              </a:rPr>
              <a:t> at some gate</a:t>
            </a:r>
          </a:p>
          <a:p>
            <a:pPr lvl="1"/>
            <a:r>
              <a:rPr lang="en-US" altLang="en-US">
                <a:ea typeface="ヒラギノ角ゴ Pro W3" charset="-128"/>
              </a:rPr>
              <a:t>number of gates must be at least:</a:t>
            </a:r>
            <a:endParaRPr lang="en-US" altLang="en-US" sz="2400">
              <a:ea typeface="ヒラギノ角ゴ Pro W3" charset="-128"/>
            </a:endParaRPr>
          </a:p>
        </p:txBody>
      </p:sp>
      <p:graphicFrame>
        <p:nvGraphicFramePr>
          <p:cNvPr id="449540" name="Object 2"/>
          <p:cNvGraphicFramePr>
            <a:graphicFrameLocks noChangeAspect="1"/>
          </p:cNvGraphicFramePr>
          <p:nvPr/>
        </p:nvGraphicFramePr>
        <p:xfrm>
          <a:off x="2895600" y="4419600"/>
          <a:ext cx="3235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24200" imgH="723900" progId="Equation.DSMT4">
                  <p:embed/>
                </p:oleObj>
              </mc:Choice>
              <mc:Fallback>
                <p:oleObj name="Equation" r:id="rId3" imgW="3124200" imgH="723900" progId="Equation.DSMT4">
                  <p:embed/>
                  <p:pic>
                    <p:nvPicPr>
                      <p:cNvPr id="4495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32353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8600" y="545443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of negative examples</a:t>
            </a:r>
          </a:p>
        </p:txBody>
      </p:sp>
      <p:cxnSp>
        <p:nvCxnSpPr>
          <p:cNvPr id="5" name="Curved Connector 4"/>
          <p:cNvCxnSpPr>
            <a:stCxn id="8" idx="3"/>
          </p:cNvCxnSpPr>
          <p:nvPr/>
        </p:nvCxnSpPr>
        <p:spPr>
          <a:xfrm flipV="1">
            <a:off x="3022600" y="4958735"/>
            <a:ext cx="558800" cy="818863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51312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false positives at each gate</a:t>
            </a:r>
          </a:p>
        </p:txBody>
      </p:sp>
      <p:cxnSp>
        <p:nvCxnSpPr>
          <p:cNvPr id="9" name="Curved Connector 8"/>
          <p:cNvCxnSpPr>
            <a:stCxn id="12" idx="1"/>
            <a:endCxn id="449540" idx="3"/>
          </p:cNvCxnSpPr>
          <p:nvPr/>
        </p:nvCxnSpPr>
        <p:spPr>
          <a:xfrm rot="10800000">
            <a:off x="6130926" y="4794250"/>
            <a:ext cx="422275" cy="66018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Finishing up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3600" b="1">
                <a:ea typeface="ヒラギノ角ゴ Pro W3" charset="-128"/>
              </a:rPr>
              <a:t>Both quantities are at least </a:t>
            </a:r>
            <a:r>
              <a:rPr lang="en-US" altLang="en-US" sz="3600" b="1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l-GR" altLang="en-US" sz="3600" b="1" baseline="30000">
                <a:solidFill>
                  <a:schemeClr val="accent2"/>
                </a:solidFill>
                <a:ea typeface="ヒラギノ角ゴ Pro W3" charset="-128"/>
              </a:rPr>
              <a:t>Ω</a:t>
            </a:r>
            <a:r>
              <a:rPr lang="en-US" altLang="en-US" sz="3600" b="1" baseline="30000">
                <a:solidFill>
                  <a:schemeClr val="accent2"/>
                </a:solidFill>
                <a:ea typeface="ヒラギノ角ゴ Pro W3" charset="-128"/>
              </a:rPr>
              <a:t>(n</a:t>
            </a:r>
            <a:r>
              <a:rPr lang="en-US" altLang="en-US" sz="3600" b="1" baseline="60000">
                <a:solidFill>
                  <a:schemeClr val="accent2"/>
                </a:solidFill>
                <a:ea typeface="ヒラギノ角ゴ Pro W3" charset="-128"/>
              </a:rPr>
              <a:t>1/8</a:t>
            </a:r>
            <a:r>
              <a:rPr lang="en-US" altLang="en-US" sz="3600" b="1" baseline="30000">
                <a:solidFill>
                  <a:schemeClr val="accent2"/>
                </a:solidFill>
                <a:ea typeface="ヒラギノ角ゴ Pro W3" charset="-128"/>
              </a:rPr>
              <a:t>)</a:t>
            </a:r>
            <a:r>
              <a:rPr lang="en-US" altLang="en-US" sz="3600" b="1">
                <a:ea typeface="ヒラギノ角ゴ Pro W3" charset="-128"/>
              </a:rPr>
              <a:t> </a:t>
            </a:r>
          </a:p>
        </p:txBody>
      </p:sp>
      <p:graphicFrame>
        <p:nvGraphicFramePr>
          <p:cNvPr id="121860" name="Object 2"/>
          <p:cNvGraphicFramePr>
            <a:graphicFrameLocks noChangeAspect="1"/>
          </p:cNvGraphicFramePr>
          <p:nvPr/>
        </p:nvGraphicFramePr>
        <p:xfrm>
          <a:off x="2971800" y="1993900"/>
          <a:ext cx="32353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914400" progId="Equation.DSMT4">
                  <p:embed/>
                </p:oleObj>
              </mc:Choice>
              <mc:Fallback>
                <p:oleObj name="Equation" r:id="rId3" imgW="2489200" imgH="914400" progId="Equation.DSMT4">
                  <p:embed/>
                  <p:pic>
                    <p:nvPicPr>
                      <p:cNvPr id="1218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93900"/>
                        <a:ext cx="323532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3"/>
          <p:cNvGraphicFramePr>
            <a:graphicFrameLocks noChangeAspect="1"/>
          </p:cNvGraphicFramePr>
          <p:nvPr/>
        </p:nvGraphicFramePr>
        <p:xfrm>
          <a:off x="3048000" y="3441700"/>
          <a:ext cx="3235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200" imgH="723900" progId="Equation.DSMT4">
                  <p:embed/>
                </p:oleObj>
              </mc:Choice>
              <mc:Fallback>
                <p:oleObj name="Equation" r:id="rId5" imgW="3124200" imgH="723900" progId="Equation.DSMT4">
                  <p:embed/>
                  <p:pic>
                    <p:nvPicPr>
                      <p:cNvPr id="1218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41700"/>
                        <a:ext cx="32353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766097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Conclusions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ヒラギノ角ゴ Pro W3" charset="-128"/>
                <a:sym typeface="Symbol" charset="2"/>
              </a:rPr>
              <a:t>A question (true in non-monotone case): </a:t>
            </a:r>
          </a:p>
          <a:p>
            <a:pPr algn="ctr">
              <a:buFontTx/>
              <a:buNone/>
            </a:pPr>
            <a:r>
              <a:rPr lang="en-US" altLang="en-US" sz="2800">
                <a:ea typeface="ヒラギノ角ゴ Pro W3" charset="-128"/>
                <a:sym typeface="Symbol" charset="2"/>
              </a:rPr>
              <a:t>Do all </a:t>
            </a:r>
          </a:p>
          <a:p>
            <a:pPr algn="ctr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poly-time computable</a:t>
            </a:r>
            <a:r>
              <a:rPr lang="en-US" altLang="en-US" sz="2800">
                <a:ea typeface="ヒラギノ角ゴ Pro W3" charset="-128"/>
                <a:sym typeface="Symbol" charset="2"/>
              </a:rPr>
              <a:t> monotone functions</a:t>
            </a:r>
          </a:p>
          <a:p>
            <a:pPr algn="ctr">
              <a:buFontTx/>
              <a:buNone/>
            </a:pPr>
            <a:r>
              <a:rPr lang="en-US" altLang="en-US" sz="2800">
                <a:ea typeface="ヒラギノ角ゴ Pro W3" charset="-128"/>
                <a:sym typeface="Symbol" charset="2"/>
              </a:rPr>
              <a:t> have </a:t>
            </a:r>
          </a:p>
          <a:p>
            <a:pPr algn="ctr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poly-size </a:t>
            </a:r>
            <a:r>
              <a:rPr lang="en-US" altLang="en-US" sz="2800">
                <a:ea typeface="ヒラギノ角ゴ Pro W3" charset="-128"/>
                <a:sym typeface="Symbol" charset="2"/>
              </a:rPr>
              <a:t>monotone circuits?</a:t>
            </a:r>
          </a:p>
          <a:p>
            <a:pPr>
              <a:buFontTx/>
              <a:buNone/>
            </a:pPr>
            <a:endParaRPr lang="en-US" altLang="en-US" sz="2800">
              <a:ea typeface="ヒラギノ角ゴ Pro W3" charset="-128"/>
            </a:endParaRPr>
          </a:p>
          <a:p>
            <a:r>
              <a:rPr lang="en-US" altLang="en-US" sz="2800">
                <a:ea typeface="ヒラギノ角ゴ Pro W3" charset="-128"/>
              </a:rPr>
              <a:t>if yes, then we would have just proved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 ≠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 sz="2800">
                <a:ea typeface="ヒラギノ角ゴ Pro W3" charset="-128"/>
              </a:rPr>
              <a:t> 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why?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833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monotone circuit for </a:t>
                </a:r>
                <a:r>
                  <a:rPr lang="en-US" altLang="en-US" dirty="0" err="1">
                    <a:ea typeface="ヒラギノ角ゴ Pro W3" charset="-128"/>
                  </a:rPr>
                  <a:t>CLIQUE</a:t>
                </a:r>
                <a:r>
                  <a:rPr lang="en-US" altLang="en-US" baseline="-10000" dirty="0" err="1">
                    <a:ea typeface="ヒラギノ角ゴ Pro W3" charset="-128"/>
                  </a:rPr>
                  <a:t>n,k</a:t>
                </a:r>
                <a:endParaRPr lang="en-US" altLang="en-US" baseline="-1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Input: graph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 = (V,E)</a:t>
                </a:r>
                <a:r>
                  <a:rPr lang="en-US" altLang="en-US" dirty="0">
                    <a:ea typeface="ヒラギノ角ゴ Pro W3" charset="-128"/>
                  </a:rPr>
                  <a:t> as adj. matrix, |V|=n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variable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10000" dirty="0" err="1">
                    <a:solidFill>
                      <a:srgbClr val="FF0000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ea typeface="ヒラギノ角ゴ Pro W3" charset="-128"/>
                  </a:rPr>
                  <a:t> for each possible edge (</a:t>
                </a:r>
                <a:r>
                  <a:rPr lang="en-US" altLang="en-US" dirty="0" err="1">
                    <a:ea typeface="ヒラギノ角ゴ Pro W3" charset="-128"/>
                  </a:rPr>
                  <a:t>i,j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ISCLIQUE(S)</a:t>
                </a:r>
                <a:r>
                  <a:rPr lang="en-US" altLang="en-US" dirty="0">
                    <a:ea typeface="ヒラギノ角ゴ Pro W3" charset="-128"/>
                  </a:rPr>
                  <a:t> = monotone circuit that = 1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V is a clique:	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𝑗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∈ 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CLIQUE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n,k</a:t>
                </a:r>
                <a:r>
                  <a:rPr lang="en-US" altLang="en-US" baseline="-1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computed by monotone circuit: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𝑆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⊆ 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𝑉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𝑆</m:t>
                            </m:r>
                          </m:e>
                        </m:d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=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ISCLIQUE(S)</a:t>
                </a:r>
              </a:p>
            </p:txBody>
          </p:sp>
        </mc:Choice>
        <mc:Fallback xmlns="">
          <p:sp>
            <p:nvSpPr>
              <p:cNvPr id="390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20623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Conclusions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unfortunately, answer is no</a:t>
            </a: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Razborov later showed similar (super-polynomial) lower bound for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MATCHING</a:t>
            </a:r>
            <a:r>
              <a:rPr lang="en-US" altLang="en-US">
                <a:ea typeface="ヒラギノ角ゴ Pro W3" charset="-128"/>
              </a:rPr>
              <a:t>, which is in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b="1">
                <a:ea typeface="ヒラギノ角ゴ Pro W3" charset="-128"/>
              </a:rPr>
              <a:t>…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20630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278D-9164-C8F7-AFFA-6BA199D0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7CFC-A998-CB8E-1F2F-8D52D820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D955C-F4E9-685C-3ABD-9FC4AA20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25,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76141-002D-6E21-1753-B0A69E6F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2641528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Randomness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ea typeface="ヒラギノ角ゴ Pro W3" charset="-128"/>
              </a:rPr>
              <a:t>3 examples of the power of randomness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communication complexity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polynomial identity testing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complexity of finding unique solutions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>
                <a:ea typeface="ヒラギノ角ゴ Pro W3" charset="-128"/>
              </a:rPr>
              <a:t>randomized complexity 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715104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1. Communication complexity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Goal</a:t>
            </a:r>
            <a:r>
              <a:rPr lang="en-US" altLang="en-US" sz="2800">
                <a:ea typeface="ヒラギノ角ゴ Pro W3" charset="-128"/>
              </a:rPr>
              <a:t>: compute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f(x, y)</a:t>
            </a:r>
            <a:r>
              <a:rPr lang="en-US" altLang="en-US" sz="2800">
                <a:ea typeface="ヒラギノ角ゴ Pro W3" charset="-128"/>
              </a:rPr>
              <a:t> while communicating as few bits as possible between Alice and Bob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count number of bits exchanged </a:t>
            </a:r>
            <a:r>
              <a:rPr lang="en-US" altLang="en-US" sz="2400">
                <a:ea typeface="ヒラギノ角ゴ Pro W3" charset="-128"/>
              </a:rPr>
              <a:t>(computation free)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at each step: one party sends bits that are a function of held input and received bits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800" dirty="0"/>
                  <a:t>two parties: Alice and Bob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800" dirty="0"/>
                  <a:t>function f:{0,1}</a:t>
                </a:r>
                <a:r>
                  <a:rPr lang="en-US" altLang="en-US" sz="2800" baseline="30000" dirty="0"/>
                  <a:t>n</a:t>
                </a:r>
                <a:r>
                  <a:rPr lang="en-US" altLang="en-US" sz="2800" dirty="0"/>
                  <a:t> x {0,1}</a:t>
                </a:r>
                <a:r>
                  <a:rPr lang="en-US" altLang="en-US" sz="2800" baseline="30000" dirty="0"/>
                  <a:t>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{0,1}</a:t>
                </a:r>
                <a:endParaRPr lang="en-US" altLang="en-US" sz="2800" baseline="30000" dirty="0"/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800" dirty="0"/>
                  <a:t>Alice holds 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r>
                  <a:rPr lang="en-US" altLang="en-US" sz="2800" dirty="0"/>
                  <a:t>; Bob holds 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94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blipFill rotWithShape="0">
                <a:blip r:embed="rId3"/>
                <a:stretch>
                  <a:fillRect t="-3891" b="-972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0306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simple function (equality):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EQ(x, y) = 1 iff x = y</a:t>
            </a:r>
          </a:p>
          <a:p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simple protocol: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Alice sends x to Bob (n bits)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Bob sends EQ(x, y) to Alice (1 bit)</a:t>
            </a:r>
          </a:p>
          <a:p>
            <a:pPr lvl="1"/>
            <a:r>
              <a:rPr lang="en-US" altLang="en-US">
                <a:ea typeface="ヒラギノ角ゴ Pro W3" charset="-128"/>
              </a:rPr>
              <a:t>total: n + 1 bits</a:t>
            </a:r>
          </a:p>
          <a:p>
            <a:pPr lvl="1"/>
            <a:r>
              <a:rPr lang="en-US" altLang="en-US">
                <a:ea typeface="ヒラギノ角ゴ Pro W3" charset="-128"/>
              </a:rPr>
              <a:t>(works for any predicate f)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1273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we do better?</a:t>
            </a:r>
          </a:p>
          <a:p>
            <a:pPr lvl="1"/>
            <a:r>
              <a:rPr lang="en-US" altLang="en-US">
                <a:ea typeface="ヒラギノ角ゴ Pro W3" charset="-128"/>
              </a:rPr>
              <a:t>deterministic protocol?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probabilistic protocol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lvl="2"/>
            <a:r>
              <a:rPr lang="en-US" altLang="en-US" sz="2800">
                <a:ea typeface="ヒラギノ角ゴ Pro W3" charset="-128"/>
              </a:rPr>
              <a:t>at each step: one party sends bits that are a function of held input and received bits so far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and the result of some coin tosses</a:t>
            </a:r>
          </a:p>
          <a:p>
            <a:pPr lvl="2"/>
            <a:r>
              <a:rPr lang="en-US" altLang="en-US" sz="2800">
                <a:ea typeface="ヒラギノ角ゴ Pro W3" charset="-128"/>
              </a:rPr>
              <a:t>required to output f(x, y)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with high probability</a:t>
            </a:r>
            <a:r>
              <a:rPr lang="en-US" altLang="en-US" sz="2800">
                <a:ea typeface="ヒラギノ角ゴ Pro W3" charset="-128"/>
              </a:rPr>
              <a:t> over all coin tosses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027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no deterministic protocol can compute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EQ(x, y) </a:t>
            </a:r>
            <a:r>
              <a:rPr lang="en-US" altLang="en-US">
                <a:ea typeface="ヒラギノ角ゴ Pro W3" charset="-128"/>
              </a:rPr>
              <a:t>while exchanging fewer than n+1 bits.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</a:t>
            </a:r>
          </a:p>
          <a:p>
            <a:pPr lvl="1"/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input matrix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: 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6096000" y="3886200"/>
            <a:ext cx="2057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4572000" y="4648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6323013" y="34290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7315200" y="4495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41148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f(x,y)</a:t>
            </a:r>
          </a:p>
        </p:txBody>
      </p:sp>
      <p:cxnSp>
        <p:nvCxnSpPr>
          <p:cNvPr id="351241" name="AutoShape 9"/>
          <p:cNvCxnSpPr>
            <a:cxnSpLocks noChangeShapeType="1"/>
            <a:stCxn id="351240" idx="3"/>
            <a:endCxn id="351239" idx="2"/>
          </p:cNvCxnSpPr>
          <p:nvPr/>
        </p:nvCxnSpPr>
        <p:spPr bwMode="auto">
          <a:xfrm flipV="1">
            <a:off x="5105400" y="4648200"/>
            <a:ext cx="22860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629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animBg="1"/>
      <p:bldP spid="351237" grpId="0"/>
      <p:bldP spid="351238" grpId="0"/>
      <p:bldP spid="351239" grpId="0" animBg="1"/>
      <p:bldP spid="3512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52270" name="Rectangle 14"/>
          <p:cNvSpPr>
            <a:spLocks noChangeArrowheads="1"/>
          </p:cNvSpPr>
          <p:nvPr/>
        </p:nvSpPr>
        <p:spPr bwMode="auto">
          <a:xfrm>
            <a:off x="3200400" y="3657600"/>
            <a:ext cx="2057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2271" name="Rectangle 15"/>
          <p:cNvSpPr>
            <a:spLocks noChangeArrowheads="1"/>
          </p:cNvSpPr>
          <p:nvPr/>
        </p:nvSpPr>
        <p:spPr bwMode="auto">
          <a:xfrm>
            <a:off x="3200400" y="4343400"/>
            <a:ext cx="20574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assume 1 bit sent at a time, alternating </a:t>
            </a:r>
            <a:r>
              <a:rPr lang="en-US" altLang="en-US" sz="2400">
                <a:ea typeface="ヒラギノ角ゴ Pro W3" charset="-128"/>
              </a:rPr>
              <a:t>(same proof works in general setting)</a:t>
            </a:r>
          </a:p>
          <a:p>
            <a:pPr lvl="1"/>
            <a:r>
              <a:rPr lang="en-US" altLang="en-US">
                <a:ea typeface="ヒラギノ角ゴ Pro W3" charset="-128"/>
              </a:rPr>
              <a:t>A sends 1 bit depending only on x: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1752600" y="4419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579813" y="32004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5334000" y="3657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inputs x causing A to send 1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5334000" y="48768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inputs x causing A to send 0</a:t>
            </a:r>
          </a:p>
        </p:txBody>
      </p:sp>
      <p:cxnSp>
        <p:nvCxnSpPr>
          <p:cNvPr id="352266" name="AutoShape 10"/>
          <p:cNvCxnSpPr>
            <a:cxnSpLocks noChangeShapeType="1"/>
            <a:stCxn id="352264" idx="2"/>
            <a:endCxn id="352267" idx="2"/>
          </p:cNvCxnSpPr>
          <p:nvPr/>
        </p:nvCxnSpPr>
        <p:spPr bwMode="auto">
          <a:xfrm rot="16200000" flipV="1">
            <a:off x="5300662" y="3113088"/>
            <a:ext cx="409575" cy="2324100"/>
          </a:xfrm>
          <a:prstGeom prst="curvedConnector3">
            <a:avLst>
              <a:gd name="adj1" fmla="val -55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4191000" y="37338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38862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cxnSp>
        <p:nvCxnSpPr>
          <p:cNvPr id="352269" name="AutoShape 13"/>
          <p:cNvCxnSpPr>
            <a:cxnSpLocks noChangeShapeType="1"/>
            <a:stCxn id="352265" idx="2"/>
            <a:endCxn id="352268" idx="2"/>
          </p:cNvCxnSpPr>
          <p:nvPr/>
        </p:nvCxnSpPr>
        <p:spPr bwMode="auto">
          <a:xfrm rot="16200000" flipV="1">
            <a:off x="5243512" y="4275138"/>
            <a:ext cx="257175" cy="2590800"/>
          </a:xfrm>
          <a:prstGeom prst="curvedConnector3">
            <a:avLst>
              <a:gd name="adj1" fmla="val -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5860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0" grpId="0" animBg="1"/>
      <p:bldP spid="352271" grpId="0" animBg="1"/>
      <p:bldP spid="352261" grpId="0"/>
      <p:bldP spid="352262" grpId="0"/>
      <p:bldP spid="352264" grpId="0"/>
      <p:bldP spid="352265" grpId="0"/>
      <p:bldP spid="352267" grpId="0"/>
      <p:bldP spid="3522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53300" name="Rectangle 20"/>
          <p:cNvSpPr>
            <a:spLocks noChangeArrowheads="1"/>
          </p:cNvSpPr>
          <p:nvPr/>
        </p:nvSpPr>
        <p:spPr bwMode="auto">
          <a:xfrm>
            <a:off x="3124200" y="3276600"/>
            <a:ext cx="533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3657600" y="3276600"/>
            <a:ext cx="15240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3124200" y="3962400"/>
            <a:ext cx="9906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3303" name="Rectangle 23"/>
          <p:cNvSpPr>
            <a:spLocks noChangeArrowheads="1"/>
          </p:cNvSpPr>
          <p:nvPr/>
        </p:nvSpPr>
        <p:spPr bwMode="auto">
          <a:xfrm>
            <a:off x="4114800" y="3962400"/>
            <a:ext cx="1066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B sends 1 bit depending only on y and received bit: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1676400" y="4038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503613" y="28194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5257800" y="3276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inputs y causing B to send 1</a:t>
            </a: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5257800" y="4664075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inputs y causing B to send 0</a:t>
            </a:r>
          </a:p>
        </p:txBody>
      </p:sp>
      <p:cxnSp>
        <p:nvCxnSpPr>
          <p:cNvPr id="353290" name="AutoShape 10"/>
          <p:cNvCxnSpPr>
            <a:cxnSpLocks noChangeShapeType="1"/>
            <a:stCxn id="353288" idx="2"/>
            <a:endCxn id="29710" idx="2"/>
          </p:cNvCxnSpPr>
          <p:nvPr/>
        </p:nvCxnSpPr>
        <p:spPr bwMode="auto">
          <a:xfrm rot="16200000" flipV="1">
            <a:off x="5224462" y="2732088"/>
            <a:ext cx="409575" cy="2324100"/>
          </a:xfrm>
          <a:prstGeom prst="curvedConnector3">
            <a:avLst>
              <a:gd name="adj1" fmla="val -55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4114800" y="33528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sp>
        <p:nvSpPr>
          <p:cNvPr id="29711" name="Text Box 12"/>
          <p:cNvSpPr txBox="1">
            <a:spLocks noChangeArrowheads="1"/>
          </p:cNvSpPr>
          <p:nvPr/>
        </p:nvSpPr>
        <p:spPr bwMode="auto">
          <a:xfrm>
            <a:off x="3810000" y="4724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cxnSp>
        <p:nvCxnSpPr>
          <p:cNvPr id="353293" name="AutoShape 13"/>
          <p:cNvCxnSpPr>
            <a:cxnSpLocks noChangeShapeType="1"/>
            <a:stCxn id="353289" idx="2"/>
          </p:cNvCxnSpPr>
          <p:nvPr/>
        </p:nvCxnSpPr>
        <p:spPr bwMode="auto">
          <a:xfrm rot="16200000" flipV="1">
            <a:off x="4092575" y="2987675"/>
            <a:ext cx="1873250" cy="3124200"/>
          </a:xfrm>
          <a:prstGeom prst="curvedConnector3">
            <a:avLst>
              <a:gd name="adj1" fmla="val 1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3296" name="AutoShape 16"/>
          <p:cNvCxnSpPr>
            <a:cxnSpLocks noChangeShapeType="1"/>
            <a:stCxn id="353288" idx="2"/>
            <a:endCxn id="29714" idx="3"/>
          </p:cNvCxnSpPr>
          <p:nvPr/>
        </p:nvCxnSpPr>
        <p:spPr bwMode="auto">
          <a:xfrm rot="5400000">
            <a:off x="5451475" y="3448050"/>
            <a:ext cx="488950" cy="1790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4495800" y="4419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cxnSp>
        <p:nvCxnSpPr>
          <p:cNvPr id="353298" name="AutoShape 18"/>
          <p:cNvCxnSpPr>
            <a:cxnSpLocks noChangeShapeType="1"/>
            <a:stCxn id="353289" idx="2"/>
          </p:cNvCxnSpPr>
          <p:nvPr/>
        </p:nvCxnSpPr>
        <p:spPr bwMode="auto">
          <a:xfrm rot="16200000" flipV="1">
            <a:off x="4816475" y="3711575"/>
            <a:ext cx="425450" cy="3124200"/>
          </a:xfrm>
          <a:prstGeom prst="curvedConnector3">
            <a:avLst>
              <a:gd name="adj1" fmla="val -537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3304" name="Rectangle 24"/>
          <p:cNvSpPr>
            <a:spLocks noChangeArrowheads="1"/>
          </p:cNvSpPr>
          <p:nvPr/>
        </p:nvSpPr>
        <p:spPr bwMode="auto">
          <a:xfrm>
            <a:off x="3124200" y="3276600"/>
            <a:ext cx="2057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5440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0" grpId="0" animBg="1"/>
      <p:bldP spid="353301" grpId="0" animBg="1"/>
      <p:bldP spid="353302" grpId="0" animBg="1"/>
      <p:bldP spid="353303" grpId="0" animBg="1"/>
      <p:bldP spid="353285" grpId="0"/>
      <p:bldP spid="353286" grpId="0"/>
      <p:bldP spid="353288" grpId="0"/>
      <p:bldP spid="353289" grpId="0"/>
      <p:bldP spid="3533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at end of protocol involving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k bits of communication</a:t>
            </a:r>
            <a:r>
              <a:rPr lang="en-US" altLang="en-US">
                <a:ea typeface="ヒラギノ角ゴ Pro W3" charset="-128"/>
              </a:rPr>
              <a:t>, matrix is partitioned into at most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combinatorial rectangles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bits sent in protocol are the same for every input (x, y) in given rectangle</a:t>
            </a:r>
          </a:p>
          <a:p>
            <a:pPr lvl="1"/>
            <a:r>
              <a:rPr lang="en-US" altLang="en-US">
                <a:ea typeface="ヒラギノ角ゴ Pro W3" charset="-128"/>
              </a:rPr>
              <a:t>conclude: f(x,y) must be constant on each rectangle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4970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Theorem (Razborov 85): monotone circuits for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CLIQUE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n,k</a:t>
            </a:r>
            <a:r>
              <a:rPr lang="en-US" altLang="en-US">
                <a:ea typeface="ヒラギノ角ゴ Pro W3" charset="-128"/>
              </a:rPr>
              <a:t> with k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1/4</a:t>
            </a:r>
            <a:r>
              <a:rPr lang="en-US" altLang="en-US">
                <a:ea typeface="ヒラギノ角ゴ Pro W3" charset="-128"/>
              </a:rPr>
              <a:t> must have size at least</a:t>
            </a:r>
          </a:p>
          <a:p>
            <a:pPr algn="ctr"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l-GR" altLang="en-US" sz="4400" baseline="30000">
                <a:solidFill>
                  <a:srgbClr val="FF0000"/>
                </a:solidFill>
                <a:ea typeface="ヒラギノ角ゴ Pro W3" charset="-128"/>
              </a:rPr>
              <a:t>Ω</a:t>
            </a:r>
            <a:r>
              <a:rPr lang="en-US" altLang="en-US" sz="4400" baseline="30000">
                <a:solidFill>
                  <a:srgbClr val="FF0000"/>
                </a:solidFill>
                <a:ea typeface="ヒラギノ角ゴ Pro W3" charset="-128"/>
              </a:rPr>
              <a:t>(n</a:t>
            </a:r>
            <a:r>
              <a:rPr lang="en-US" altLang="en-US" sz="4000" baseline="60000">
                <a:solidFill>
                  <a:srgbClr val="FF0000"/>
                </a:solidFill>
                <a:ea typeface="ヒラギノ角ゴ Pro W3" charset="-128"/>
              </a:rPr>
              <a:t>1/8</a:t>
            </a:r>
            <a:r>
              <a:rPr lang="en-US" altLang="en-US" sz="4400" baseline="30000">
                <a:solidFill>
                  <a:srgbClr val="FF0000"/>
                </a:solidFill>
                <a:ea typeface="ヒラギノ角ゴ Pro W3" charset="-128"/>
              </a:rPr>
              <a:t>)</a:t>
            </a:r>
            <a:r>
              <a:rPr lang="en-US" altLang="en-US" sz="4400">
                <a:solidFill>
                  <a:srgbClr val="FF0000"/>
                </a:solidFill>
                <a:ea typeface="ヒラギノ角ゴ Pro W3" charset="-128"/>
              </a:rPr>
              <a:t>.</a:t>
            </a:r>
          </a:p>
          <a:p>
            <a:pPr algn="ctr">
              <a:buFontTx/>
              <a:buNone/>
            </a:pPr>
            <a:endParaRPr lang="en-US" altLang="en-US" sz="4400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>
                <a:ea typeface="ヒラギノ角ゴ Pro W3" charset="-128"/>
              </a:rPr>
              <a:t>rest of lecture</a:t>
            </a:r>
            <a:endParaRPr lang="en-US" altLang="en-US" sz="2400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5715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lvl="1"/>
            <a:r>
              <a:rPr lang="en-US" altLang="en-US" sz="2400">
                <a:ea typeface="ヒラギノ角ゴ Pro W3" charset="-128"/>
              </a:rPr>
              <a:t>any partition into combinatorial rectangles with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constant</a:t>
            </a:r>
            <a:r>
              <a:rPr lang="en-US" altLang="en-US" sz="2400">
                <a:ea typeface="ヒラギノ角ゴ Pro W3" charset="-128"/>
              </a:rPr>
              <a:t> f(x,y) must have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</a:rPr>
              <a:t>n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+ 1</a:t>
            </a:r>
            <a:r>
              <a:rPr lang="en-US" altLang="en-US" sz="2400">
                <a:ea typeface="ヒラギノ角ゴ Pro W3" charset="-128"/>
              </a:rPr>
              <a:t> rectangles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protocol that exchanges ≤ n bits can only create 2</a:t>
            </a:r>
            <a:r>
              <a:rPr lang="en-US" altLang="en-US" sz="2400" baseline="30000">
                <a:ea typeface="ヒラギノ角ゴ Pro W3" charset="-128"/>
              </a:rPr>
              <a:t>n</a:t>
            </a:r>
            <a:r>
              <a:rPr lang="en-US" altLang="en-US" sz="2400">
                <a:ea typeface="ヒラギノ角ゴ Pro W3" charset="-128"/>
              </a:rPr>
              <a:t> rectangles, so must exchange at least n+1 bits.  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5257800" y="1981200"/>
            <a:ext cx="2057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7338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5561013" y="14478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 = {0,1}</a:t>
            </a:r>
            <a:r>
              <a:rPr lang="en-US" altLang="en-US" baseline="30000">
                <a:latin typeface="Comic Sans MS" charset="0"/>
              </a:rPr>
              <a:t>n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5715000" y="24288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6172200" y="28860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858000" y="3571875"/>
            <a:ext cx="457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55626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6629400" y="228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4478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Matrix for EQ: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7501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protocol for EQ employing randomness?</a:t>
            </a:r>
          </a:p>
          <a:p>
            <a:pPr lvl="1"/>
            <a:r>
              <a:rPr lang="en-US" altLang="en-US">
                <a:ea typeface="ヒラギノ角ゴ Pro W3" charset="-128"/>
              </a:rPr>
              <a:t>Alice picks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random prime p</a:t>
            </a:r>
            <a:r>
              <a:rPr lang="en-US" altLang="en-US">
                <a:ea typeface="ヒラギノ角ゴ Pro W3" charset="-128"/>
              </a:rPr>
              <a:t> in {1...4n</a:t>
            </a:r>
            <a:r>
              <a:rPr lang="en-US" altLang="en-US" baseline="30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}, sends: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(x mod p) </a:t>
            </a:r>
          </a:p>
          <a:p>
            <a:pPr lvl="1"/>
            <a:r>
              <a:rPr lang="en-US" altLang="en-US">
                <a:ea typeface="ヒラギノ角ゴ Pro W3" charset="-128"/>
              </a:rPr>
              <a:t>Bob sends: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(y mod p)</a:t>
            </a:r>
          </a:p>
          <a:p>
            <a:pPr lvl="1"/>
            <a:r>
              <a:rPr lang="en-US" altLang="en-US">
                <a:ea typeface="ヒラギノ角ゴ Pro W3" charset="-128"/>
              </a:rPr>
              <a:t>players output 1 if and only if: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(x mod p) = (y mod 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9070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25, 2023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Communication complexity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O(log n)</a:t>
            </a:r>
            <a:r>
              <a:rPr lang="en-US" altLang="en-US">
                <a:ea typeface="ヒラギノ角ゴ Pro W3" charset="-128"/>
              </a:rPr>
              <a:t> bits exchanged</a:t>
            </a:r>
          </a:p>
          <a:p>
            <a:pPr lvl="1"/>
            <a:r>
              <a:rPr lang="en-US" altLang="en-US">
                <a:ea typeface="ヒラギノ角ゴ Pro W3" charset="-128"/>
              </a:rPr>
              <a:t>if x = y, always correct</a:t>
            </a:r>
          </a:p>
          <a:p>
            <a:pPr lvl="1"/>
            <a:r>
              <a:rPr lang="en-US" altLang="en-US">
                <a:ea typeface="ヒラギノ角ゴ Pro W3" charset="-128"/>
              </a:rPr>
              <a:t>if x ≠ y, incorrect if and only if: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 divides |x – y|</a:t>
            </a:r>
          </a:p>
          <a:p>
            <a:pPr lvl="1"/>
            <a:r>
              <a:rPr lang="en-US" altLang="en-US">
                <a:ea typeface="ヒラギノ角ゴ Pro W3" charset="-128"/>
              </a:rPr>
              <a:t># primes in range is ≥ 2n</a:t>
            </a:r>
          </a:p>
          <a:p>
            <a:pPr lvl="1"/>
            <a:r>
              <a:rPr lang="en-US" altLang="en-US">
                <a:ea typeface="ヒラギノ角ゴ Pro W3" charset="-128"/>
              </a:rPr>
              <a:t># primes dividing |x – y| is ≤ n</a:t>
            </a:r>
          </a:p>
          <a:p>
            <a:pPr lvl="1"/>
            <a:r>
              <a:rPr lang="en-US" altLang="en-US">
                <a:ea typeface="ヒラギノ角ゴ Pro W3" charset="-128"/>
              </a:rPr>
              <a:t>probability incorrect ≤  1/2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Randomness gives an exponential advantage!!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3906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2. Polynomial identity testing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Given: polynomial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 as arithmetic formula (fan-out 1):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</a:endParaRP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543242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489267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457200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520858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506571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480060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506571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649446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603250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689451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569595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639762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681831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619760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666750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594042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619760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705008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592455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558800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610870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Text Box 25"/>
          <p:cNvSpPr txBox="1">
            <a:spLocks noChangeArrowheads="1"/>
          </p:cNvSpPr>
          <p:nvPr/>
        </p:nvSpPr>
        <p:spPr bwMode="auto">
          <a:xfrm>
            <a:off x="914400" y="3105150"/>
            <a:ext cx="4343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multiplication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addition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negation</a:t>
            </a:r>
            <a:r>
              <a:rPr lang="en-US" altLang="en-US" sz="2800"/>
              <a:t> (fan-in 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6181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  <p:bldP spid="11120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Question: Is p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identically zero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?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i.e., is p(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= 0 for all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(assume |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| larger than degree…)</a:t>
                </a:r>
              </a:p>
              <a:p>
                <a:pPr lvl="1">
                  <a:buFontTx/>
                  <a:buNone/>
                </a:pPr>
                <a:endParaRPr lang="en-US" altLang="en-US" baseline="30000" dirty="0">
                  <a:ea typeface="ヒラギノ角ゴ Pro W3" charset="-128"/>
                  <a:sym typeface="Symbol" charset="2"/>
                </a:endParaRPr>
              </a:p>
              <a:p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polynomial identity testing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Lucida Bright Math Extension" charset="0"/>
                  </a:rPr>
                  <a:t> because given two polynomials p, q, we can check the identity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≡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by checking if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(p – q)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≡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endParaRPr lang="en-US" altLang="en-US" b="1" dirty="0">
                  <a:ea typeface="ヒラギノ角ゴ Pro W3" charset="-128"/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993835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try all |</a:t>
            </a:r>
            <a:r>
              <a:rPr lang="en-US" altLang="en-US" b="1">
                <a:ea typeface="ヒラギノ角ゴ Pro W3" charset="-128"/>
                <a:sym typeface="Symbol" charset="2"/>
              </a:rPr>
              <a:t>F</a:t>
            </a:r>
            <a:r>
              <a:rPr lang="en-US" altLang="en-US">
                <a:ea typeface="ヒラギノ角ゴ Pro W3" charset="-128"/>
                <a:sym typeface="Symbol" charset="2"/>
              </a:rPr>
              <a:t>|</a:t>
            </a:r>
            <a:r>
              <a:rPr lang="en-US" altLang="en-US" baseline="30000">
                <a:ea typeface="ヒラギノ角ゴ Pro W3" charset="-128"/>
                <a:sym typeface="Symbol" charset="2"/>
              </a:rPr>
              <a:t>n </a:t>
            </a:r>
            <a:r>
              <a:rPr lang="en-US" altLang="en-US">
                <a:ea typeface="ヒラギノ角ゴ Pro W3" charset="-128"/>
                <a:sym typeface="Symbol" charset="2"/>
              </a:rPr>
              <a:t>inputs?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may be exponentially many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multiply out symbolically, check that all coefficients are zero?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may be exponentially many coefficients</a:t>
            </a:r>
            <a:r>
              <a:rPr lang="en-US" altLang="en-US">
                <a:ea typeface="ヒラギノ角ゴ Pro W3" charset="-128"/>
                <a:sym typeface="Symbol" charset="2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>
              <a:ea typeface="ヒラギノ角ゴ Pro W3" charset="-128"/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can randomness help?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i.e., flip coins, allow small probability of wrong answer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9012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Lemma</a:t>
                </a:r>
                <a:r>
                  <a:rPr lang="en-US" altLang="en-US" dirty="0">
                    <a:ea typeface="ヒラギノ角ゴ Pro W3" charset="-128"/>
                  </a:rPr>
                  <a:t> (Schwartz-Zippel): Let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p(x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)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	be </a:t>
                </a:r>
                <a:r>
                  <a:rPr lang="en-US" altLang="en-US" dirty="0">
                    <a:ea typeface="ヒラギノ角ゴ Pro W3" charset="-128"/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total degree d</a:t>
                </a:r>
                <a:r>
                  <a:rPr lang="en-US" altLang="en-US" dirty="0">
                    <a:ea typeface="ヒラギノ角ゴ Pro W3" charset="-128"/>
                  </a:rPr>
                  <a:t> polynomial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over a field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 and let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S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be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any subset of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. Then if p is not identically 0, 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baseline="-25000" dirty="0">
                    <a:ea typeface="ヒラギノ角ゴ Pro W3" charset="-128"/>
                    <a:sym typeface="Lucida Bright Math Extension" charset="0"/>
                  </a:rPr>
                  <a:t>,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baseline="-25000" dirty="0"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baseline="-25000" dirty="0" err="1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 err="1">
                    <a:ea typeface="ヒラギノ角ゴ Pro W3" charset="-128"/>
                    <a:sym typeface="Lucida Bright Math Extension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2800" b="0" i="1" baseline="-25000" smtClean="0"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sz="2800" baseline="-40000" dirty="0"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 p(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= 0] ≤ d/|S|.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460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846871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Proof: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induction on number of variables n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base case: n = 1, p is univariate polynomial of degree at most d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at most d roots, so 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Pr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[ p(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= 0] ≤ d/|S|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2712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write 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as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 =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Σ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i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</a:t>
            </a:r>
            <a:endParaRPr lang="en-US" altLang="en-US" baseline="-25000">
              <a:solidFill>
                <a:schemeClr val="accent2"/>
              </a:solidFill>
              <a:ea typeface="ヒラギノ角ゴ Pro W3" charset="-128"/>
              <a:sym typeface="Lucida Bright Math Extension" charset="0"/>
            </a:endParaRP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k = max. i for which p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i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not id. zero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by induction hypothesis: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Pr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[ p</a:t>
            </a:r>
            <a:r>
              <a:rPr lang="en-US" altLang="en-US" sz="2800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= 0] ≤ (d-k)/|S|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whenever p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≠ 0, p(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is a univariate polynomial of degree k</a:t>
            </a:r>
          </a:p>
          <a:p>
            <a:pPr algn="ctr">
              <a:buFontTx/>
              <a:buNone/>
            </a:pPr>
            <a:r>
              <a:rPr lang="en-US" altLang="en-US" sz="2800">
                <a:ea typeface="ヒラギノ角ゴ Pro W3" charset="-128"/>
                <a:sym typeface="Lucida Bright Math Extension" charset="0"/>
              </a:rPr>
              <a:t>Pr[p(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,…,r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)=0 | p</a:t>
            </a:r>
            <a:r>
              <a:rPr lang="en-US" altLang="en-US" sz="2800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,…,r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≠ 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0]  ≤ k/|S|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4428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 </a:t>
                </a: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</a:t>
                </a:r>
                <a:r>
                  <a:rPr lang="en-US" altLang="en-US" sz="2800" baseline="-25000" dirty="0" err="1">
                    <a:ea typeface="ヒラギノ角ゴ Pro W3" charset="-128"/>
                    <a:sym typeface="Lucida Bright Math Extension" charset="0"/>
                  </a:rPr>
                  <a:t>k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 = 0] ≤ (d-k)/|S|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[p(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)=0 | </a:t>
                </a: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</a:t>
                </a:r>
                <a:r>
                  <a:rPr lang="en-US" altLang="en-US" sz="2800" baseline="-25000" dirty="0" err="1">
                    <a:ea typeface="ヒラギノ角ゴ Pro W3" charset="-128"/>
                    <a:sym typeface="Lucida Bright Math Extension" charset="0"/>
                  </a:rPr>
                  <a:t>k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≠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0]  ≤ k/|S|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conclude: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[ p(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= 0] ≤ (d-k)/|S| + k/|S| = d/|S|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Note: can add these probabilities because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solidFill>
                      <a:schemeClr val="tx2"/>
                    </a:solidFill>
                    <a:ea typeface="ヒラギノ角ゴ Pro W3" charset="-128"/>
                    <a:sym typeface="Lucida Bright Math Extension" charset="0"/>
                  </a:rPr>
                  <a:t>=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+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]Pr[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≤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+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39553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idea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525963"/>
          </a:xfrm>
        </p:spPr>
        <p:txBody>
          <a:bodyPr/>
          <a:lstStyle/>
          <a:p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method of approximation</a:t>
            </a:r>
            <a:r>
              <a:rPr lang="ja-JP" altLang="en-US" dirty="0">
                <a:ea typeface="ヒラギノ角ゴ Pro W3" charset="-128"/>
              </a:rPr>
              <a:t>”</a:t>
            </a:r>
            <a:endParaRPr lang="en-US" altLang="ja-JP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suppose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 dirty="0">
                <a:ea typeface="ヒラギノ角ゴ Pro W3" charset="-128"/>
              </a:rPr>
              <a:t> is a monotone circuit for </a:t>
            </a:r>
            <a:r>
              <a:rPr lang="en-US" altLang="en-US" dirty="0" err="1">
                <a:ea typeface="ヒラギノ角ゴ Pro W3" charset="-128"/>
              </a:rPr>
              <a:t>CLIQUE</a:t>
            </a:r>
            <a:r>
              <a:rPr lang="en-US" altLang="en-US" baseline="-10000" dirty="0" err="1">
                <a:ea typeface="ヒラギノ角ゴ Pro W3" charset="-128"/>
              </a:rPr>
              <a:t>n,k</a:t>
            </a:r>
            <a:endParaRPr lang="en-US" altLang="en-US" baseline="-10000" dirty="0">
              <a:ea typeface="ヒラギノ角ゴ Pro W3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ヒラギノ角ゴ Pro W3" charset="-128"/>
              </a:rPr>
              <a:t>build another monotone circuit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CC</a:t>
            </a:r>
            <a:r>
              <a:rPr lang="en-US" altLang="en-US" dirty="0">
                <a:ea typeface="ヒラギノ角ゴ Pro W3" charset="-128"/>
              </a:rPr>
              <a:t>  that </a:t>
            </a:r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approximates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ja-JP" dirty="0">
                <a:ea typeface="ヒラギノ角ゴ Pro W3" charset="-128"/>
              </a:rPr>
              <a:t> gate-by-gate</a:t>
            </a:r>
          </a:p>
          <a:p>
            <a:endParaRPr lang="en-US" altLang="en-US" dirty="0">
              <a:ea typeface="ヒラギノ角ゴ Pro W3" charset="-128"/>
            </a:endParaRPr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1371600" y="4495800"/>
            <a:ext cx="2057400" cy="1371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293" name="Rectangle 5"/>
              <p:cNvSpPr>
                <a:spLocks noChangeArrowheads="1"/>
              </p:cNvSpPr>
              <p:nvPr/>
            </p:nvSpPr>
            <p:spPr bwMode="auto">
              <a:xfrm>
                <a:off x="2057400" y="4719935"/>
                <a:ext cx="4988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9629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719935"/>
                <a:ext cx="49885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16764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295" name="AutoShape 7"/>
          <p:cNvSpPr>
            <a:spLocks noChangeArrowheads="1"/>
          </p:cNvSpPr>
          <p:nvPr/>
        </p:nvSpPr>
        <p:spPr bwMode="auto">
          <a:xfrm>
            <a:off x="21336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6296" name="AutoShape 8"/>
          <p:cNvCxnSpPr>
            <a:cxnSpLocks noChangeShapeType="1"/>
            <a:stCxn id="396293" idx="2"/>
            <a:endCxn id="396294" idx="0"/>
          </p:cNvCxnSpPr>
          <p:nvPr/>
        </p:nvCxnSpPr>
        <p:spPr bwMode="auto">
          <a:xfrm flipH="1">
            <a:off x="2057400" y="5181600"/>
            <a:ext cx="24942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6297" name="AutoShape 9"/>
          <p:cNvCxnSpPr>
            <a:cxnSpLocks noChangeShapeType="1"/>
            <a:stCxn id="396293" idx="2"/>
            <a:endCxn id="396295" idx="0"/>
          </p:cNvCxnSpPr>
          <p:nvPr/>
        </p:nvCxnSpPr>
        <p:spPr bwMode="auto">
          <a:xfrm>
            <a:off x="2306828" y="5181600"/>
            <a:ext cx="207772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6298" name="AutoShape 10"/>
          <p:cNvSpPr>
            <a:spLocks noChangeArrowheads="1"/>
          </p:cNvSpPr>
          <p:nvPr/>
        </p:nvSpPr>
        <p:spPr bwMode="auto">
          <a:xfrm>
            <a:off x="5638800" y="4495800"/>
            <a:ext cx="2057400" cy="1371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299" name="AutoShape 11"/>
          <p:cNvSpPr>
            <a:spLocks noChangeArrowheads="1"/>
          </p:cNvSpPr>
          <p:nvPr/>
        </p:nvSpPr>
        <p:spPr bwMode="auto">
          <a:xfrm>
            <a:off x="59436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0" name="AutoShape 12"/>
          <p:cNvSpPr>
            <a:spLocks noChangeArrowheads="1"/>
          </p:cNvSpPr>
          <p:nvPr/>
        </p:nvSpPr>
        <p:spPr bwMode="auto">
          <a:xfrm>
            <a:off x="64770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1" name="AutoShape 13"/>
          <p:cNvSpPr>
            <a:spLocks noChangeArrowheads="1"/>
          </p:cNvSpPr>
          <p:nvPr/>
        </p:nvSpPr>
        <p:spPr bwMode="auto">
          <a:xfrm>
            <a:off x="3810000" y="48006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2" name="AutoShape 14"/>
          <p:cNvSpPr>
            <a:spLocks noChangeArrowheads="1"/>
          </p:cNvSpPr>
          <p:nvPr/>
        </p:nvSpPr>
        <p:spPr bwMode="auto">
          <a:xfrm>
            <a:off x="5943600" y="5029200"/>
            <a:ext cx="1295400" cy="8382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114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nimBg="1"/>
      <p:bldP spid="396293" grpId="0"/>
      <p:bldP spid="396294" grpId="0" animBg="1"/>
      <p:bldP spid="396295" grpId="0" animBg="1"/>
      <p:bldP spid="396298" grpId="0" animBg="1"/>
      <p:bldP spid="396299" grpId="0" animBg="1"/>
      <p:bldP spid="396300" grpId="0" animBg="1"/>
      <p:bldP spid="396301" grpId="0" animBg="1"/>
      <p:bldP spid="396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idea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on test collection of positive/negative instances of CLIQUE</a:t>
            </a:r>
            <a:r>
              <a:rPr lang="en-US" altLang="en-US" baseline="-25000">
                <a:ea typeface="ヒラギノ角ゴ Pro W3" charset="-128"/>
              </a:rPr>
              <a:t>n,k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local property</a:t>
            </a:r>
            <a:r>
              <a:rPr lang="en-US" altLang="en-US">
                <a:ea typeface="ヒラギノ角ゴ Pro W3" charset="-128"/>
              </a:rPr>
              <a:t>: few errors at each gate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global property</a:t>
            </a:r>
            <a:r>
              <a:rPr lang="en-US" altLang="en-US">
                <a:ea typeface="ヒラギノ角ゴ Pro W3" charset="-128"/>
              </a:rPr>
              <a:t>: many errors on test collection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Conclude: C has many gates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326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7833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input: graph G = (V, 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variable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10000" dirty="0" err="1">
                    <a:solidFill>
                      <a:srgbClr val="FF0000"/>
                    </a:solidFill>
                    <a:ea typeface="ヒラギノ角ゴ Pro W3" charset="-128"/>
                  </a:rPr>
                  <a:t>j,k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each potential edge (j, k)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), where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V, means:</a:t>
                </a:r>
              </a:p>
              <a:p>
                <a:pPr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(</m:t>
                        </m:r>
                        <m:nary>
                          <m:naryPr>
                            <m:chr m:val="⋀"/>
                            <m:supHide m:val="on"/>
                            <m:ctrlP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𝑘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ヒラギノ角ゴ Pro W3" charset="-128"/>
                                    <a:sym typeface="Symbol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ヒラギノ角ゴ Pro W3" charset="-128"/>
                                    <a:sym typeface="Symbol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𝑗</m:t>
                                </m:r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,</m:t>
                                </m:r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example: </a:t>
                </a: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) where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range over all k-subsets of V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this is the obvious monotone circuit for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CLIQUE</a:t>
                </a:r>
                <a:r>
                  <a:rPr lang="en-US" altLang="en-US" baseline="-10000" dirty="0" err="1">
                    <a:solidFill>
                      <a:schemeClr val="accent2"/>
                    </a:solidFill>
                    <a:ea typeface="ヒラギノ角ゴ Pro W3" charset="-128"/>
                  </a:rPr>
                  <a:t>n,k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from a previous slide.</a:t>
                </a:r>
              </a:p>
              <a:p>
                <a:pPr>
                  <a:lnSpc>
                    <a:spcPct val="90000"/>
                  </a:lnSpc>
                  <a:spcAft>
                    <a:spcPts val="24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    	   *[CC( ) = 0;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(</m:t>
                    </m:r>
                    <m:nary>
                      <m:naryPr>
                        <m:chr m:val="⋀"/>
                        <m:supHide m:val="on"/>
                        <m:ctrlP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𝑗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∈ 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𝑖</m:t>
                            </m:r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1]</a:t>
                </a:r>
              </a:p>
              <a:p>
                <a:pPr>
                  <a:lnSpc>
                    <a:spcPct val="90000"/>
                  </a:lnSpc>
                  <a:spcAft>
                    <a:spcPts val="2400"/>
                  </a:spcAft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0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78338"/>
              </a:xfrm>
              <a:blipFill rotWithShape="0">
                <a:blip r:embed="rId3"/>
                <a:stretch>
                  <a:fillRect l="-1704" t="-2861" r="-1259" b="-2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AD7EE-F367-4466-3876-B8A7D8DA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5309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Preview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circuit CC(X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… X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= # nodes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1/4</a:t>
            </a:r>
            <a:r>
              <a:rPr lang="en-US" altLang="en-US">
                <a:ea typeface="ヒラギノ角ゴ Pro W3" charset="-128"/>
              </a:rPr>
              <a:t> = size of clique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1/8 </a:t>
            </a:r>
            <a:r>
              <a:rPr lang="en-US" altLang="en-US">
                <a:ea typeface="ヒラギノ角ゴ Pro W3" charset="-128"/>
              </a:rPr>
              <a:t>= max. size of subsets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</a:p>
          <a:p>
            <a:pPr lvl="1"/>
            <a:r>
              <a:rPr lang="en-US" altLang="en-US">
                <a:ea typeface="ヒラギノ角ゴ Pro W3" charset="-128"/>
              </a:rPr>
              <a:t>this is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global property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that ensures lots of errors</a:t>
            </a:r>
          </a:p>
          <a:p>
            <a:pPr lvl="1"/>
            <a:r>
              <a:rPr lang="en-US" altLang="en-US">
                <a:ea typeface="ヒラギノ角ゴ Pro W3" charset="-128"/>
              </a:rPr>
              <a:t>many graphs G with no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-cliques, but clique on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of size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 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6705600" y="2362200"/>
            <a:ext cx="1600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8153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75438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8153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402440" name="AutoShape 8"/>
          <p:cNvCxnSpPr>
            <a:cxnSpLocks noChangeShapeType="1"/>
            <a:stCxn id="402439" idx="0"/>
            <a:endCxn id="402438" idx="0"/>
          </p:cNvCxnSpPr>
          <p:nvPr/>
        </p:nvCxnSpPr>
        <p:spPr bwMode="auto">
          <a:xfrm rot="5400000" flipH="1">
            <a:off x="7905750" y="3067050"/>
            <a:ext cx="381000" cy="647700"/>
          </a:xfrm>
          <a:prstGeom prst="curved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225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  <p:bldP spid="402437" grpId="0"/>
      <p:bldP spid="402438" grpId="0" animBg="1"/>
      <p:bldP spid="402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25,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Preview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circuit CC(X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… X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1/8</a:t>
            </a:r>
            <a:r>
              <a:rPr lang="en-US" altLang="en-US">
                <a:ea typeface="ヒラギノ角ゴ Pro W3" charset="-128"/>
              </a:rPr>
              <a:t>log n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 = (p – 1)</a:t>
            </a:r>
            <a:r>
              <a:rPr lang="en-US" altLang="en-US" baseline="30000"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h! </a:t>
            </a:r>
          </a:p>
          <a:p>
            <a:r>
              <a:rPr lang="en-US" altLang="en-US">
                <a:ea typeface="ヒラギノ角ゴ Pro W3" charset="-128"/>
              </a:rPr>
              <a:t>max # of subsets is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 (so m ≤ M)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critical for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local property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that ensures few errors at each gate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7</a:t>
            </a:r>
          </a:p>
        </p:txBody>
      </p:sp>
    </p:spTree>
    <p:extLst>
      <p:ext uri="{BB962C8B-B14F-4D97-AF65-F5344CB8AC3E}">
        <p14:creationId xmlns:p14="http://schemas.microsoft.com/office/powerpoint/2010/main" val="13852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3160</Words>
  <Application>Microsoft Macintosh PowerPoint</Application>
  <PresentationFormat>On-screen Show (4:3)</PresentationFormat>
  <Paragraphs>522</Paragraphs>
  <Slides>49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Cambria Math</vt:lpstr>
      <vt:lpstr>Comic Sans MS</vt:lpstr>
      <vt:lpstr>Default Design</vt:lpstr>
      <vt:lpstr>Equation</vt:lpstr>
      <vt:lpstr>CS151 Complexity Theory</vt:lpstr>
      <vt:lpstr>Monotone circuits</vt:lpstr>
      <vt:lpstr>Monotone circuits</vt:lpstr>
      <vt:lpstr>Monotone circuits</vt:lpstr>
      <vt:lpstr>Proof idea</vt:lpstr>
      <vt:lpstr>Proof idea</vt:lpstr>
      <vt:lpstr>Notation</vt:lpstr>
      <vt:lpstr>Preview</vt:lpstr>
      <vt:lpstr>Preview</vt:lpstr>
      <vt:lpstr>Approximate OR</vt:lpstr>
      <vt:lpstr>Approximate OR</vt:lpstr>
      <vt:lpstr>Approximate OR</vt:lpstr>
      <vt:lpstr>Approximate AND</vt:lpstr>
      <vt:lpstr>Test collection</vt:lpstr>
      <vt:lpstr>Test collection</vt:lpstr>
      <vt:lpstr>“Local” analysis</vt:lpstr>
      <vt:lpstr>“Local” analysis</vt:lpstr>
      <vt:lpstr>“Local” analysis</vt:lpstr>
      <vt:lpstr>“Local” analysis</vt:lpstr>
      <vt:lpstr>“Local” analysis</vt:lpstr>
      <vt:lpstr>“Local” analysis</vt:lpstr>
      <vt:lpstr>“Local” analysis</vt:lpstr>
      <vt:lpstr>“Local” analysis</vt:lpstr>
      <vt:lpstr>“Local” analysis</vt:lpstr>
      <vt:lpstr>“Global” analysis</vt:lpstr>
      <vt:lpstr>Finishing up</vt:lpstr>
      <vt:lpstr>Finishing up</vt:lpstr>
      <vt:lpstr>Finishing up</vt:lpstr>
      <vt:lpstr>Conclusions</vt:lpstr>
      <vt:lpstr>Conclusions</vt:lpstr>
      <vt:lpstr>PowerPoint Presentation</vt:lpstr>
      <vt:lpstr>Randomness</vt:lpstr>
      <vt:lpstr>1. 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2. 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72</cp:revision>
  <cp:lastPrinted>2023-04-27T06:02:07Z</cp:lastPrinted>
  <dcterms:created xsi:type="dcterms:W3CDTF">2004-02-26T07:04:46Z</dcterms:created>
  <dcterms:modified xsi:type="dcterms:W3CDTF">2023-04-27T06:02:10Z</dcterms:modified>
</cp:coreProperties>
</file>