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14" r:id="rId2"/>
    <p:sldId id="376" r:id="rId3"/>
    <p:sldId id="377" r:id="rId4"/>
    <p:sldId id="378" r:id="rId5"/>
    <p:sldId id="379" r:id="rId6"/>
    <p:sldId id="380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396" r:id="rId23"/>
    <p:sldId id="397" r:id="rId24"/>
    <p:sldId id="398" r:id="rId25"/>
    <p:sldId id="399" r:id="rId26"/>
    <p:sldId id="400" r:id="rId27"/>
    <p:sldId id="401" r:id="rId28"/>
    <p:sldId id="402" r:id="rId29"/>
    <p:sldId id="403" r:id="rId30"/>
    <p:sldId id="404" r:id="rId31"/>
    <p:sldId id="405" r:id="rId32"/>
    <p:sldId id="406" r:id="rId33"/>
    <p:sldId id="407" r:id="rId34"/>
    <p:sldId id="408" r:id="rId35"/>
    <p:sldId id="409" r:id="rId36"/>
    <p:sldId id="410" r:id="rId37"/>
    <p:sldId id="411" r:id="rId38"/>
    <p:sldId id="412" r:id="rId39"/>
    <p:sldId id="413" r:id="rId40"/>
    <p:sldId id="414" r:id="rId41"/>
    <p:sldId id="415" r:id="rId42"/>
    <p:sldId id="416" r:id="rId43"/>
    <p:sldId id="417" r:id="rId44"/>
    <p:sldId id="418" r:id="rId45"/>
    <p:sldId id="419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17"/>
    <p:restoredTop sz="94737"/>
  </p:normalViewPr>
  <p:slideViewPr>
    <p:cSldViewPr>
      <p:cViewPr varScale="1">
        <p:scale>
          <a:sx n="115" d="100"/>
          <a:sy n="115" d="100"/>
        </p:scale>
        <p:origin x="1112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EB5C06-948B-2F44-8506-D8AD1AC8AE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9005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E1EE79-E38D-4740-A82D-2C54A9AB13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9771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CA63394-9A15-4140-83D9-48DC4154DE43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6741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BDFD1272-5BBB-DE4C-8BDC-24864262E4BE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4740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DFA2832-2B2D-5B43-B9B3-216C7B37373A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486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C28BCA4C-4CDE-F345-9AB8-23D5C6AE6516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7338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4FFBB3D-67B6-A247-87B2-C0BE7D830047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7810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13E235D-38DF-C647-9F30-9A55DFC91FC9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556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BEC9FA6-17C7-7840-8849-293028308D86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3867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1B65B3F7-3129-DF43-8F7E-C3E2D3D32C3E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88126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393FE19A-D1D6-E04F-A429-39DF019C0B7A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5379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2771C79C-4983-A043-90FC-3087AC5EE604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8880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00069F2-9BB7-1549-AD98-63DE4783D127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3887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70A2770A-FF17-DB4B-904C-C5E54014E72D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98513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E521C12-516A-584A-914E-39BD180684C3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23394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3F0EA525-624F-9B48-9052-BF37642AB0F3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90914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7E02CC27-1E79-A848-B6CA-CFA404888112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47240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C505EED-7C78-594F-8AA8-1D696861C6BD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76779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2480D1E-0179-2044-9B4C-CFC7BC28EB51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74447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7F6BC424-4BC4-634D-8783-5427544F101D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7666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3E850625-271B-5E46-9AD9-720027593242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02987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25268F9-41B6-B44D-9DF5-0FC8EED7DD0A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33003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77ED2AB-1663-E54E-82DA-5F93D7281A83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11941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76879B4-204A-6E47-A77E-AC71262434B7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3420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B76196F-33E3-204E-A350-822D27DC7DE8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9090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7B078CF-5D39-1645-BE60-CFD590BC18C4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1648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5D8EA09-BBBE-3046-9829-255BD1ED6D5E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3711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86F9ED8-8A6C-DA41-9356-B288F4EBB3B3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94095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14B8202-FC6B-E64D-AB3A-1A3B0B728725}" type="slidenum">
              <a:rPr lang="en-US" altLang="en-US" sz="1200"/>
              <a:pPr eaLnBrk="1" hangingPunct="1"/>
              <a:t>33</a:t>
            </a:fld>
            <a:endParaRPr lang="en-US" altLang="en-US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4391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6FECF1E-60F0-E842-8730-DF5052896EC3}" type="slidenum">
              <a:rPr lang="en-US" altLang="en-US" sz="1200"/>
              <a:pPr eaLnBrk="1" hangingPunct="1"/>
              <a:t>34</a:t>
            </a:fld>
            <a:endParaRPr lang="en-US" altLang="en-US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31901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3C694F4-EAE0-BE44-A3B6-1DC35F0C5A25}" type="slidenum">
              <a:rPr lang="en-US" altLang="en-US" sz="1200"/>
              <a:pPr eaLnBrk="1" hangingPunct="1"/>
              <a:t>35</a:t>
            </a:fld>
            <a:endParaRPr lang="en-US" altLang="en-US" sz="12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66804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5BC2CB0-096E-0E46-BD27-8A8B3041317E}" type="slidenum">
              <a:rPr lang="en-US" altLang="en-US" sz="1200"/>
              <a:pPr eaLnBrk="1" hangingPunct="1"/>
              <a:t>36</a:t>
            </a:fld>
            <a:endParaRPr lang="en-US" altLang="en-US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55325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A722FF1-62CE-8249-B2C0-2C2A3D32C50D}" type="slidenum">
              <a:rPr lang="en-US" altLang="en-US" sz="1200"/>
              <a:pPr eaLnBrk="1" hangingPunct="1"/>
              <a:t>37</a:t>
            </a:fld>
            <a:endParaRPr lang="en-US" altLang="en-U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10120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9313B61-F389-BC40-8A49-CF77EFBCE741}" type="slidenum">
              <a:rPr lang="en-US" altLang="en-US" sz="1200"/>
              <a:pPr eaLnBrk="1" hangingPunct="1"/>
              <a:t>38</a:t>
            </a:fld>
            <a:endParaRPr lang="en-US" altLang="en-US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6059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0CC0E1B-FDFD-0C46-8DC1-CCB0EAAAD4E9}" type="slidenum">
              <a:rPr lang="en-US" altLang="en-US" sz="1200"/>
              <a:pPr eaLnBrk="1" hangingPunct="1"/>
              <a:t>39</a:t>
            </a:fld>
            <a:endParaRPr lang="en-US" altLang="en-US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682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10DBAEDB-621B-8142-8D8C-BC41B140EFBA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03299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1504D304-BD72-2744-A2A9-78AAED643F58}" type="slidenum">
              <a:rPr lang="en-US" altLang="en-US" sz="1200"/>
              <a:pPr eaLnBrk="1" hangingPunct="1"/>
              <a:t>40</a:t>
            </a:fld>
            <a:endParaRPr lang="en-US" alt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71021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82EFCE7-1DB1-AD40-A6DB-7233390827A7}" type="slidenum">
              <a:rPr lang="en-US" altLang="en-US" sz="1200"/>
              <a:pPr eaLnBrk="1" hangingPunct="1"/>
              <a:t>41</a:t>
            </a:fld>
            <a:endParaRPr lang="en-US" altLang="en-US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06214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6A7A010-3598-2044-91E7-0D20002E5A65}" type="slidenum">
              <a:rPr lang="en-US" altLang="en-US" sz="1200"/>
              <a:pPr eaLnBrk="1" hangingPunct="1"/>
              <a:t>42</a:t>
            </a:fld>
            <a:endParaRPr lang="en-US" altLang="en-US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6874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C933194-CE38-DB4C-9E30-82903DDB1978}" type="slidenum">
              <a:rPr lang="en-US" altLang="en-US" sz="1200"/>
              <a:pPr eaLnBrk="1" hangingPunct="1"/>
              <a:t>43</a:t>
            </a:fld>
            <a:endParaRPr lang="en-US" altLang="en-US" sz="120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34552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BB39E11-5183-184D-A740-14DF39020992}" type="slidenum">
              <a:rPr lang="en-US" altLang="en-US" sz="1200"/>
              <a:pPr eaLnBrk="1" hangingPunct="1"/>
              <a:t>44</a:t>
            </a:fld>
            <a:endParaRPr lang="en-US" altLang="en-US" sz="12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06392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15B59DC-2F8C-A942-ACCB-6D59A98AC1E8}" type="slidenum">
              <a:rPr lang="en-US" altLang="en-US" sz="1200"/>
              <a:pPr eaLnBrk="1" hangingPunct="1"/>
              <a:t>45</a:t>
            </a:fld>
            <a:endParaRPr lang="en-US" altLang="en-US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8772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E7F287F-D470-C649-A54A-71775FDBDBCC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7446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CA5F02D8-4D4A-844B-B3B7-438FE6E4CC27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2455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B3B7795-AA67-6940-BE4E-22174F36017F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2650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712F7C5-40D1-774E-A799-BD7411217E23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180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B8B7FCD-0E36-804C-9DBE-66B36BAB53B3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2898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20,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2C4DB-DA42-6748-A41C-0680435C49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29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20,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7C412A-0F73-854C-8821-6AE797FE3D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21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20,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E5EED-CE01-944D-B080-AD3C8BA7F6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55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20,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08FCC2-398D-5B40-8CB6-B5947A024F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92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20,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B4B5C-F25A-CD47-BEFF-5053D1FC19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8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20,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BDEC8-93D5-7443-A79B-75D2704FCB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21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20, 2023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D9A3C-F6FA-054D-8B7C-2C52E11786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14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20, 2023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78FD77-CA4E-3845-8599-88979A43A1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99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20, 2023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BAFAD-F2B3-F24C-AEBD-53F7E3BF1D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80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20,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A4098-4C41-134A-A75C-0F2373F9F5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4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20,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DFDB5-9AD1-B34B-95EC-B7280436E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67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April 20, 2023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28DE68-6D9C-9343-951D-20D8F2B6677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94" name="Rectangle 15393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in a garment&#10;&#10;Description automatically generated with medium confidence">
            <a:extLst>
              <a:ext uri="{FF2B5EF4-FFF2-40B4-BE49-F238E27FC236}">
                <a16:creationId xmlns:a16="http://schemas.microsoft.com/office/drawing/2014/main" id="{0D6C527F-1ED6-D11C-27E7-2D66DF9657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" r="5933"/>
          <a:stretch/>
        </p:blipFill>
        <p:spPr>
          <a:xfrm>
            <a:off x="3082595" y="10"/>
            <a:ext cx="6061405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5396" name="Freeform: Shape 15395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9285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398" name="Freeform: Shape 15397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1665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6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8485" y="1122363"/>
            <a:ext cx="3017520" cy="3204134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en-US" altLang="en-US" sz="4200">
                <a:ea typeface="ＭＳ Ｐゴシック" charset="-128"/>
              </a:rPr>
              <a:t>CS151</a:t>
            </a:r>
            <a:br>
              <a:rPr lang="en-US" altLang="en-US" sz="4200">
                <a:ea typeface="ＭＳ Ｐゴシック" charset="-128"/>
              </a:rPr>
            </a:br>
            <a:r>
              <a:rPr lang="en-US" altLang="en-US" sz="4200">
                <a:ea typeface="ＭＳ Ｐゴシック" charset="-128"/>
              </a:rPr>
              <a:t>Complexity Theory</a:t>
            </a:r>
          </a:p>
        </p:txBody>
      </p:sp>
      <p:sp>
        <p:nvSpPr>
          <p:cNvPr id="1536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8485" y="4872922"/>
            <a:ext cx="2949980" cy="1208141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1700" dirty="0">
                <a:ea typeface="ＭＳ Ｐゴシック" charset="-128"/>
              </a:rPr>
              <a:t>Lecture 6</a:t>
            </a:r>
          </a:p>
          <a:p>
            <a:pPr algn="l" eaLnBrk="1" hangingPunct="1"/>
            <a:r>
              <a:rPr lang="en-US" altLang="en-US" sz="1700" dirty="0">
                <a:ea typeface="ＭＳ Ｐゴシック" charset="-128"/>
              </a:rPr>
              <a:t>April 20, 2023</a:t>
            </a:r>
          </a:p>
        </p:txBody>
      </p:sp>
      <p:sp>
        <p:nvSpPr>
          <p:cNvPr id="15400" name="Rectangle 1539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02" name="Rectangle 1540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30175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20, 2023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Shannon</a:t>
            </a:r>
            <a:r>
              <a:rPr lang="ja-JP" altLang="en-US">
                <a:ea typeface="ヒラギノ角ゴ Pro W3" charset="-128"/>
              </a:rPr>
              <a:t>’</a:t>
            </a:r>
            <a:r>
              <a:rPr lang="en-US" altLang="ja-JP">
                <a:ea typeface="ヒラギノ角ゴ Pro W3" charset="-128"/>
              </a:rPr>
              <a:t>s counting argument</a:t>
            </a:r>
            <a:endParaRPr lang="en-US" altLang="en-US">
              <a:ea typeface="ヒラギノ角ゴ Pro W3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58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572000"/>
              </a:xfrm>
            </p:spPr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Proof (counting):</a:t>
                </a:r>
              </a:p>
              <a:p>
                <a:pPr lvl="1"/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B(n) = 2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en-US" baseline="60000" dirty="0">
                    <a:solidFill>
                      <a:srgbClr val="FF0000"/>
                    </a:solidFill>
                    <a:ea typeface="ヒラギノ角ゴ Pro W3" charset="-128"/>
                  </a:rPr>
                  <a:t>n</a:t>
                </a:r>
                <a:r>
                  <a:rPr lang="en-US" altLang="en-US" baseline="60000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= # functions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f:{0,1}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{0,1} 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# circuits with n inputs + size s, is at most</a:t>
                </a:r>
              </a:p>
              <a:p>
                <a:pPr lvl="1"/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 algn="ctr">
                  <a:buFontTx/>
                  <a:buNone/>
                </a:pPr>
                <a:r>
                  <a:rPr lang="en-US" altLang="en-US" sz="32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C(n, s) ≤ ((n+3)s</a:t>
                </a:r>
                <a:r>
                  <a:rPr lang="en-US" altLang="en-US" sz="3200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sz="32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</a:t>
                </a:r>
                <a:r>
                  <a:rPr lang="en-US" altLang="en-US" sz="3200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s </a:t>
                </a:r>
              </a:p>
              <a:p>
                <a:pPr lvl="1" algn="ctr">
                  <a:buFontTx/>
                  <a:buNone/>
                </a:pPr>
                <a:endParaRPr lang="en-US" altLang="en-US" sz="3200" baseline="30000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  <a:p>
                <a:pPr lvl="1" algn="ctr">
                  <a:buFontTx/>
                  <a:buNone/>
                </a:pPr>
                <a:endParaRPr lang="en-US" altLang="en-US" sz="3200" baseline="30000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335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572000"/>
              </a:xfrm>
              <a:blipFill rotWithShape="0">
                <a:blip r:embed="rId3"/>
                <a:stretch>
                  <a:fillRect l="-1704" t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5876" name="Text Box 4"/>
          <p:cNvSpPr txBox="1">
            <a:spLocks noChangeArrowheads="1"/>
          </p:cNvSpPr>
          <p:nvPr/>
        </p:nvSpPr>
        <p:spPr bwMode="auto">
          <a:xfrm>
            <a:off x="6858000" y="3429000"/>
            <a:ext cx="1196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</a:rPr>
              <a:t>s gates</a:t>
            </a:r>
          </a:p>
        </p:txBody>
      </p:sp>
      <p:sp>
        <p:nvSpPr>
          <p:cNvPr id="335877" name="Line 5"/>
          <p:cNvSpPr>
            <a:spLocks noChangeShapeType="1"/>
          </p:cNvSpPr>
          <p:nvPr/>
        </p:nvSpPr>
        <p:spPr bwMode="auto">
          <a:xfrm flipH="1">
            <a:off x="6629400" y="3886200"/>
            <a:ext cx="838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78" name="Text Box 6"/>
          <p:cNvSpPr txBox="1">
            <a:spLocks noChangeArrowheads="1"/>
          </p:cNvSpPr>
          <p:nvPr/>
        </p:nvSpPr>
        <p:spPr bwMode="auto">
          <a:xfrm>
            <a:off x="2743200" y="44196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n+3 gate types</a:t>
            </a:r>
          </a:p>
        </p:txBody>
      </p:sp>
      <p:sp>
        <p:nvSpPr>
          <p:cNvPr id="335879" name="Line 7"/>
          <p:cNvSpPr>
            <a:spLocks noChangeShapeType="1"/>
          </p:cNvSpPr>
          <p:nvPr/>
        </p:nvSpPr>
        <p:spPr bwMode="auto">
          <a:xfrm flipV="1">
            <a:off x="4953000" y="42672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80" name="Text Box 8"/>
          <p:cNvSpPr txBox="1">
            <a:spLocks noChangeArrowheads="1"/>
          </p:cNvSpPr>
          <p:nvPr/>
        </p:nvSpPr>
        <p:spPr bwMode="auto">
          <a:xfrm>
            <a:off x="6096000" y="4419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2 inputs per gate</a:t>
            </a:r>
          </a:p>
        </p:txBody>
      </p:sp>
      <p:sp>
        <p:nvSpPr>
          <p:cNvPr id="335881" name="Line 9"/>
          <p:cNvSpPr>
            <a:spLocks noChangeShapeType="1"/>
          </p:cNvSpPr>
          <p:nvPr/>
        </p:nvSpPr>
        <p:spPr bwMode="auto">
          <a:xfrm flipH="1" flipV="1">
            <a:off x="6096000" y="4114800"/>
            <a:ext cx="76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411297-8935-CF7B-B3A9-A02121DA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73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6" grpId="0"/>
      <p:bldP spid="335877" grpId="0" animBg="1"/>
      <p:bldP spid="335878" grpId="0"/>
      <p:bldP spid="335879" grpId="0" animBg="1"/>
      <p:bldP spid="335880" grpId="0"/>
      <p:bldP spid="3358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20, 2023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Shannon</a:t>
            </a:r>
            <a:r>
              <a:rPr lang="ja-JP" altLang="en-US">
                <a:ea typeface="ヒラギノ角ゴ Pro W3" charset="-128"/>
              </a:rPr>
              <a:t>’</a:t>
            </a:r>
            <a:r>
              <a:rPr lang="en-US" altLang="ja-JP">
                <a:ea typeface="ヒラギノ角ゴ Pro W3" charset="-128"/>
              </a:rPr>
              <a:t>s counting argument</a:t>
            </a:r>
            <a:endParaRPr lang="en-US" altLang="en-US">
              <a:ea typeface="ヒラギノ角ゴ Pro W3" charset="-128"/>
            </a:endParaRP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altLang="en-US" sz="3200">
              <a:ea typeface="ヒラギノ角ゴ Pro W3" charset="-128"/>
              <a:sym typeface="Symbol" charset="2"/>
            </a:endParaRPr>
          </a:p>
          <a:p>
            <a:pPr lvl="1"/>
            <a:r>
              <a:rPr lang="en-US" altLang="en-US" sz="3200">
                <a:ea typeface="ヒラギノ角ゴ Pro W3" charset="-128"/>
                <a:sym typeface="Symbol" charset="2"/>
              </a:rPr>
              <a:t>C(n, c2</a:t>
            </a:r>
            <a:r>
              <a:rPr lang="en-US" altLang="en-US" sz="3200" baseline="30000">
                <a:ea typeface="ヒラギノ角ゴ Pro W3" charset="-128"/>
                <a:sym typeface="Symbol" charset="2"/>
              </a:rPr>
              <a:t>n</a:t>
            </a:r>
            <a:r>
              <a:rPr lang="en-US" altLang="en-US" sz="3200">
                <a:ea typeface="ヒラギノ角ゴ Pro W3" charset="-128"/>
                <a:sym typeface="Symbol" charset="2"/>
              </a:rPr>
              <a:t>/n) &lt; (</a:t>
            </a:r>
            <a:r>
              <a:rPr lang="en-US" altLang="en-US" sz="32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(2n)c</a:t>
            </a:r>
            <a:r>
              <a:rPr lang="en-US" altLang="en-US" sz="3200" baseline="30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2</a:t>
            </a:r>
            <a:r>
              <a:rPr lang="en-US" altLang="en-US" sz="3200">
                <a:ea typeface="ヒラギノ角ゴ Pro W3" charset="-128"/>
                <a:sym typeface="Symbol" charset="2"/>
              </a:rPr>
              <a:t>2</a:t>
            </a:r>
            <a:r>
              <a:rPr lang="en-US" altLang="en-US" sz="3200" baseline="30000">
                <a:ea typeface="ヒラギノ角ゴ Pro W3" charset="-128"/>
                <a:sym typeface="Symbol" charset="2"/>
              </a:rPr>
              <a:t>2n</a:t>
            </a:r>
            <a:r>
              <a:rPr lang="en-US" altLang="en-US" sz="3200">
                <a:ea typeface="ヒラギノ角ゴ Pro W3" charset="-128"/>
                <a:sym typeface="Symbol" charset="2"/>
              </a:rPr>
              <a:t>/</a:t>
            </a:r>
            <a:r>
              <a:rPr lang="en-US" altLang="en-US" sz="32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n</a:t>
            </a:r>
            <a:r>
              <a:rPr lang="en-US" altLang="en-US" sz="3200" baseline="30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2</a:t>
            </a:r>
            <a:r>
              <a:rPr lang="en-US" altLang="en-US" sz="3200">
                <a:ea typeface="ヒラギノ角ゴ Pro W3" charset="-128"/>
                <a:sym typeface="Symbol" charset="2"/>
              </a:rPr>
              <a:t>)</a:t>
            </a:r>
            <a:r>
              <a:rPr lang="en-US" altLang="en-US" sz="3200" baseline="30000">
                <a:ea typeface="ヒラギノ角ゴ Pro W3" charset="-128"/>
                <a:sym typeface="Symbol" charset="2"/>
              </a:rPr>
              <a:t>(c2</a:t>
            </a:r>
            <a:r>
              <a:rPr lang="en-US" altLang="en-US" sz="3200" baseline="60000">
                <a:ea typeface="ヒラギノ角ゴ Pro W3" charset="-128"/>
                <a:sym typeface="Symbol" charset="2"/>
              </a:rPr>
              <a:t>n</a:t>
            </a:r>
            <a:r>
              <a:rPr lang="en-US" altLang="en-US" sz="3200" baseline="30000">
                <a:ea typeface="ヒラギノ角ゴ Pro W3" charset="-128"/>
                <a:sym typeface="Symbol" charset="2"/>
              </a:rPr>
              <a:t>/n)</a:t>
            </a:r>
            <a:endParaRPr lang="en-US" altLang="en-US" sz="3200">
              <a:ea typeface="ヒラギノ角ゴ Pro W3" charset="-128"/>
              <a:sym typeface="Symbol" charset="2"/>
            </a:endParaRPr>
          </a:p>
          <a:p>
            <a:pPr lvl="1">
              <a:buFontTx/>
              <a:buNone/>
            </a:pPr>
            <a:r>
              <a:rPr lang="en-US" altLang="en-US" sz="3200">
                <a:ea typeface="ヒラギノ角ゴ Pro W3" charset="-128"/>
                <a:sym typeface="Symbol" charset="2"/>
              </a:rPr>
              <a:t>	&lt; </a:t>
            </a:r>
            <a:r>
              <a:rPr lang="en-US" altLang="en-US" sz="32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o(1)</a:t>
            </a:r>
            <a:r>
              <a:rPr lang="en-US" altLang="en-US" sz="3200">
                <a:ea typeface="ヒラギノ角ゴ Pro W3" charset="-128"/>
                <a:sym typeface="Symbol" charset="2"/>
              </a:rPr>
              <a:t>2</a:t>
            </a:r>
            <a:r>
              <a:rPr lang="en-US" altLang="en-US" sz="3200" baseline="30000">
                <a:ea typeface="ヒラギノ角ゴ Pro W3" charset="-128"/>
                <a:sym typeface="Symbol" charset="2"/>
              </a:rPr>
              <a:t>2c2</a:t>
            </a:r>
            <a:r>
              <a:rPr lang="en-US" altLang="en-US" sz="3200" baseline="60000">
                <a:ea typeface="ヒラギノ角ゴ Pro W3" charset="-128"/>
                <a:sym typeface="Symbol" charset="2"/>
              </a:rPr>
              <a:t>n </a:t>
            </a:r>
            <a:endParaRPr lang="en-US" altLang="en-US" sz="3200">
              <a:ea typeface="ヒラギノ角ゴ Pro W3" charset="-128"/>
              <a:sym typeface="Symbol" charset="2"/>
            </a:endParaRPr>
          </a:p>
          <a:p>
            <a:pPr lvl="1">
              <a:buFontTx/>
              <a:buNone/>
            </a:pPr>
            <a:r>
              <a:rPr lang="en-US" altLang="en-US" sz="3200">
                <a:ea typeface="ヒラギノ角ゴ Pro W3" charset="-128"/>
                <a:sym typeface="Symbol" charset="2"/>
              </a:rPr>
              <a:t>	&lt; o(1)2</a:t>
            </a:r>
            <a:r>
              <a:rPr lang="en-US" altLang="en-US" sz="3200" baseline="30000">
                <a:ea typeface="ヒラギノ角ゴ Pro W3" charset="-128"/>
                <a:sym typeface="Symbol" charset="2"/>
              </a:rPr>
              <a:t>2</a:t>
            </a:r>
            <a:r>
              <a:rPr lang="en-US" altLang="en-US" sz="3200" baseline="60000">
                <a:ea typeface="ヒラギノ角ゴ Pro W3" charset="-128"/>
                <a:sym typeface="Symbol" charset="2"/>
              </a:rPr>
              <a:t>n 		</a:t>
            </a:r>
            <a:r>
              <a:rPr lang="en-US" altLang="en-US" sz="3200">
                <a:ea typeface="ヒラギノ角ゴ Pro W3" charset="-128"/>
                <a:sym typeface="Symbol" charset="2"/>
              </a:rPr>
              <a:t>(if c ≤ ½)</a:t>
            </a:r>
          </a:p>
          <a:p>
            <a:pPr lvl="1">
              <a:buFontTx/>
              <a:buNone/>
            </a:pPr>
            <a:endParaRPr lang="en-US" altLang="en-US" sz="3200" baseline="60000">
              <a:ea typeface="ヒラギノ角ゴ Pro W3" charset="-128"/>
              <a:sym typeface="Symbol" charset="2"/>
            </a:endParaRPr>
          </a:p>
          <a:p>
            <a:pPr lvl="1"/>
            <a:r>
              <a:rPr lang="en-US" altLang="en-US" sz="3200">
                <a:ea typeface="ヒラギノ角ゴ Pro W3" charset="-128"/>
                <a:sym typeface="Symbol" charset="2"/>
              </a:rPr>
              <a:t>probability a random function has a circuit of size </a:t>
            </a:r>
            <a:r>
              <a:rPr lang="en-US" altLang="en-US" sz="32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s = (½)2</a:t>
            </a:r>
            <a:r>
              <a:rPr lang="en-US" altLang="en-US" sz="3200" baseline="30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n</a:t>
            </a:r>
            <a:r>
              <a:rPr lang="en-US" altLang="en-US" sz="32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/n </a:t>
            </a:r>
            <a:r>
              <a:rPr lang="en-US" altLang="en-US" sz="3200">
                <a:ea typeface="ヒラギノ角ゴ Pro W3" charset="-128"/>
                <a:sym typeface="Symbol" charset="2"/>
              </a:rPr>
              <a:t>is at most</a:t>
            </a:r>
          </a:p>
          <a:p>
            <a:pPr lvl="1" algn="ctr">
              <a:buFontTx/>
              <a:buNone/>
            </a:pPr>
            <a:r>
              <a:rPr lang="en-US" altLang="en-US" sz="3200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	C(n, s)/B(n) &lt; o(1)</a:t>
            </a:r>
          </a:p>
          <a:p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</p:txBody>
      </p:sp>
      <p:sp>
        <p:nvSpPr>
          <p:cNvPr id="80900" name="Rectangle 5"/>
          <p:cNvSpPr>
            <a:spLocks noChangeArrowheads="1"/>
          </p:cNvSpPr>
          <p:nvPr/>
        </p:nvSpPr>
        <p:spPr bwMode="auto">
          <a:xfrm>
            <a:off x="4038600" y="1295400"/>
            <a:ext cx="4138613" cy="584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lvl="1" algn="ctr" eaLnBrk="1" hangingPunct="1"/>
            <a:r>
              <a:rPr lang="en-US" altLang="en-US" sz="3200">
                <a:solidFill>
                  <a:srgbClr val="FF0000"/>
                </a:solidFill>
                <a:sym typeface="Symbol" charset="2"/>
              </a:rPr>
              <a:t>C(n, s) ≤ ((n+3)s</a:t>
            </a:r>
            <a:r>
              <a:rPr lang="en-US" altLang="en-US" sz="3200" baseline="30000">
                <a:solidFill>
                  <a:srgbClr val="FF0000"/>
                </a:solidFill>
                <a:sym typeface="Symbol" charset="2"/>
              </a:rPr>
              <a:t>2</a:t>
            </a:r>
            <a:r>
              <a:rPr lang="en-US" altLang="en-US" sz="3200">
                <a:solidFill>
                  <a:srgbClr val="FF0000"/>
                </a:solidFill>
                <a:sym typeface="Symbol" charset="2"/>
              </a:rPr>
              <a:t>)</a:t>
            </a:r>
            <a:r>
              <a:rPr lang="en-US" altLang="en-US" sz="3200" baseline="30000">
                <a:solidFill>
                  <a:srgbClr val="FF0000"/>
                </a:solidFill>
                <a:sym typeface="Symbol" charset="2"/>
              </a:rPr>
              <a:t>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58C61-4691-2DA8-5C56-7E07B7F2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42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20, 2023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Shannon</a:t>
            </a:r>
            <a:r>
              <a:rPr lang="ja-JP" altLang="en-US">
                <a:ea typeface="ヒラギノ角ゴ Pro W3" charset="-128"/>
              </a:rPr>
              <a:t>’</a:t>
            </a:r>
            <a:r>
              <a:rPr lang="en-US" altLang="ja-JP">
                <a:ea typeface="ヒラギノ角ゴ Pro W3" charset="-128"/>
              </a:rPr>
              <a:t>s counting argument</a:t>
            </a:r>
            <a:endParaRPr lang="en-US" altLang="en-US">
              <a:ea typeface="ヒラギノ角ゴ Pro W3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9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495800"/>
              </a:xfrm>
            </p:spPr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frustrating fact: </a:t>
                </a:r>
                <a:r>
                  <a:rPr lang="en-US" altLang="en-US" i="1" dirty="0">
                    <a:solidFill>
                      <a:srgbClr val="FF0000"/>
                    </a:solidFill>
                    <a:ea typeface="ヒラギノ角ゴ Pro W3" charset="-128"/>
                  </a:rPr>
                  <a:t>almost all</a:t>
                </a:r>
                <a:r>
                  <a:rPr lang="en-US" altLang="en-US" dirty="0">
                    <a:ea typeface="ヒラギノ角ゴ Pro W3" charset="-128"/>
                  </a:rPr>
                  <a:t> functions require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huge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formulas</a:t>
                </a:r>
              </a:p>
              <a:p>
                <a:pPr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Theorem</a:t>
                </a:r>
                <a:r>
                  <a:rPr lang="en-US" altLang="en-US" b="1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(Shannon): With probability at least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1 – o(1)</a:t>
                </a:r>
                <a:r>
                  <a:rPr lang="en-US" altLang="en-US" dirty="0">
                    <a:ea typeface="ヒラギノ角ゴ Pro W3" charset="-128"/>
                  </a:rPr>
                  <a:t>, a random function </a:t>
                </a:r>
              </a:p>
              <a:p>
                <a:pPr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f:{0,1}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{0,1} </a:t>
                </a:r>
              </a:p>
              <a:p>
                <a:pPr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	requires a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formula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of size 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Ω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(2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/log n).</a:t>
                </a:r>
              </a:p>
              <a:p>
                <a:pPr>
                  <a:buFontTx/>
                  <a:buNone/>
                </a:pP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829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495800"/>
              </a:xfrm>
              <a:blipFill rotWithShape="0">
                <a:blip r:embed="rId3"/>
                <a:stretch>
                  <a:fillRect l="-1852" t="-1764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6DAAB2-E009-C07F-7AD4-52A721E33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5720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20, 2023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Shannon</a:t>
            </a:r>
            <a:r>
              <a:rPr lang="ja-JP" altLang="en-US">
                <a:ea typeface="ヒラギノ角ゴ Pro W3" charset="-128"/>
              </a:rPr>
              <a:t>’</a:t>
            </a:r>
            <a:r>
              <a:rPr lang="en-US" altLang="ja-JP">
                <a:ea typeface="ヒラギノ角ゴ Pro W3" charset="-128"/>
              </a:rPr>
              <a:t>s counting argument</a:t>
            </a:r>
            <a:endParaRPr lang="en-US" altLang="en-US">
              <a:ea typeface="ヒラギノ角ゴ Pro W3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20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572000"/>
              </a:xfrm>
            </p:spPr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Proof (counting):</a:t>
                </a:r>
              </a:p>
              <a:p>
                <a:pPr lvl="1"/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B(n) = 2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en-US" baseline="60000" dirty="0">
                    <a:solidFill>
                      <a:srgbClr val="FF0000"/>
                    </a:solidFill>
                    <a:ea typeface="ヒラギノ角ゴ Pro W3" charset="-128"/>
                  </a:rPr>
                  <a:t>n</a:t>
                </a:r>
                <a:r>
                  <a:rPr lang="en-US" altLang="en-US" baseline="60000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= # functions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f:{0,1}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{0,1} 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# formulas with n inputs + size s, is at most</a:t>
                </a:r>
              </a:p>
              <a:p>
                <a:pPr lvl="1"/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 algn="ctr">
                  <a:buFontTx/>
                  <a:buNone/>
                </a:pPr>
                <a:r>
                  <a:rPr lang="en-US" altLang="en-US" sz="32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F(n, s) ≤ 4</a:t>
                </a:r>
                <a:r>
                  <a:rPr lang="en-US" altLang="en-US" sz="3200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s</a:t>
                </a:r>
                <a:r>
                  <a:rPr lang="en-US" altLang="en-US" sz="32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sz="3200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s</a:t>
                </a:r>
                <a:r>
                  <a:rPr lang="en-US" altLang="en-US" sz="32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(2n)</a:t>
                </a:r>
                <a:r>
                  <a:rPr lang="en-US" altLang="en-US" sz="3200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s </a:t>
                </a:r>
              </a:p>
              <a:p>
                <a:pPr lvl="1" algn="ctr">
                  <a:buFontTx/>
                  <a:buNone/>
                </a:pPr>
                <a:endParaRPr lang="en-US" altLang="en-US" sz="3200" baseline="30000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  <a:p>
                <a:pPr lvl="1" algn="ctr">
                  <a:buFontTx/>
                  <a:buNone/>
                </a:pPr>
                <a:endParaRPr lang="en-US" altLang="en-US" sz="3200" baseline="30000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3420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572000"/>
              </a:xfrm>
              <a:blipFill rotWithShape="0">
                <a:blip r:embed="rId3"/>
                <a:stretch>
                  <a:fillRect l="-1704" t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2020" name="Line 4"/>
          <p:cNvSpPr>
            <a:spLocks noChangeShapeType="1"/>
          </p:cNvSpPr>
          <p:nvPr/>
        </p:nvSpPr>
        <p:spPr bwMode="auto">
          <a:xfrm flipH="1" flipV="1">
            <a:off x="6019800" y="42672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2021" name="Text Box 5"/>
          <p:cNvSpPr txBox="1">
            <a:spLocks noChangeArrowheads="1"/>
          </p:cNvSpPr>
          <p:nvPr/>
        </p:nvSpPr>
        <p:spPr bwMode="auto">
          <a:xfrm>
            <a:off x="2362200" y="4419600"/>
            <a:ext cx="3505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4</a:t>
            </a:r>
            <a:r>
              <a:rPr lang="en-US" altLang="en-US" baseline="30000">
                <a:latin typeface="Comic Sans MS" charset="0"/>
              </a:rPr>
              <a:t>s</a:t>
            </a:r>
            <a:r>
              <a:rPr lang="en-US" altLang="en-US">
                <a:latin typeface="Comic Sans MS" charset="0"/>
              </a:rPr>
              <a:t> binary trees with s internal nodes</a:t>
            </a:r>
          </a:p>
        </p:txBody>
      </p:sp>
      <p:sp>
        <p:nvSpPr>
          <p:cNvPr id="342022" name="Line 6"/>
          <p:cNvSpPr>
            <a:spLocks noChangeShapeType="1"/>
          </p:cNvSpPr>
          <p:nvPr/>
        </p:nvSpPr>
        <p:spPr bwMode="auto">
          <a:xfrm flipV="1">
            <a:off x="4419600" y="4191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2023" name="Text Box 7"/>
          <p:cNvSpPr txBox="1">
            <a:spLocks noChangeArrowheads="1"/>
          </p:cNvSpPr>
          <p:nvPr/>
        </p:nvSpPr>
        <p:spPr bwMode="auto">
          <a:xfrm>
            <a:off x="5638800" y="4876800"/>
            <a:ext cx="2895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2 gate choices per internal node</a:t>
            </a:r>
          </a:p>
        </p:txBody>
      </p:sp>
      <p:sp>
        <p:nvSpPr>
          <p:cNvPr id="342024" name="Line 8"/>
          <p:cNvSpPr>
            <a:spLocks noChangeShapeType="1"/>
          </p:cNvSpPr>
          <p:nvPr/>
        </p:nvSpPr>
        <p:spPr bwMode="auto">
          <a:xfrm flipH="1" flipV="1">
            <a:off x="5410200" y="42672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2025" name="Text Box 9"/>
          <p:cNvSpPr txBox="1">
            <a:spLocks noChangeArrowheads="1"/>
          </p:cNvSpPr>
          <p:nvPr/>
        </p:nvSpPr>
        <p:spPr bwMode="auto">
          <a:xfrm>
            <a:off x="6781800" y="3902075"/>
            <a:ext cx="2209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</a:rPr>
              <a:t>2n choices per leaf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D3AD6D-7069-7DB3-A149-C24B89B35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58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0" grpId="0" animBg="1"/>
      <p:bldP spid="342021" grpId="0"/>
      <p:bldP spid="342022" grpId="0" animBg="1"/>
      <p:bldP spid="342023" grpId="0"/>
      <p:bldP spid="342024" grpId="0" animBg="1"/>
      <p:bldP spid="3420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20, 2023</a:t>
            </a: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Shannon</a:t>
            </a:r>
            <a:r>
              <a:rPr lang="ja-JP" altLang="en-US">
                <a:ea typeface="ヒラギノ角ゴ Pro W3" charset="-128"/>
              </a:rPr>
              <a:t>’</a:t>
            </a:r>
            <a:r>
              <a:rPr lang="en-US" altLang="ja-JP">
                <a:ea typeface="ヒラギノ角ゴ Pro W3" charset="-128"/>
              </a:rPr>
              <a:t>s counting argument</a:t>
            </a:r>
            <a:endParaRPr lang="en-US" altLang="en-US">
              <a:ea typeface="ヒラギノ角ゴ Pro W3" charset="-128"/>
            </a:endParaRP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altLang="en-US" sz="3200">
              <a:ea typeface="ヒラギノ角ゴ Pro W3" charset="-128"/>
              <a:sym typeface="Symbol" charset="2"/>
            </a:endParaRPr>
          </a:p>
          <a:p>
            <a:pPr lvl="1"/>
            <a:r>
              <a:rPr lang="en-US" altLang="en-US" sz="3200">
                <a:ea typeface="ヒラギノ角ゴ Pro W3" charset="-128"/>
                <a:sym typeface="Symbol" charset="2"/>
              </a:rPr>
              <a:t>F(n, c2</a:t>
            </a:r>
            <a:r>
              <a:rPr lang="en-US" altLang="en-US" sz="3200" baseline="30000">
                <a:ea typeface="ヒラギノ角ゴ Pro W3" charset="-128"/>
                <a:sym typeface="Symbol" charset="2"/>
              </a:rPr>
              <a:t>n</a:t>
            </a:r>
            <a:r>
              <a:rPr lang="en-US" altLang="en-US" sz="3200">
                <a:ea typeface="ヒラギノ角ゴ Pro W3" charset="-128"/>
                <a:sym typeface="Symbol" charset="2"/>
              </a:rPr>
              <a:t>/log n) &lt; (16</a:t>
            </a:r>
            <a:r>
              <a:rPr lang="en-US" altLang="en-US" sz="32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n</a:t>
            </a:r>
            <a:r>
              <a:rPr lang="en-US" altLang="en-US" sz="3200">
                <a:ea typeface="ヒラギノ角ゴ Pro W3" charset="-128"/>
                <a:sym typeface="Symbol" charset="2"/>
              </a:rPr>
              <a:t>)</a:t>
            </a:r>
            <a:r>
              <a:rPr lang="en-US" altLang="en-US" sz="3200" baseline="30000">
                <a:ea typeface="ヒラギノ角ゴ Pro W3" charset="-128"/>
                <a:sym typeface="Symbol" charset="2"/>
              </a:rPr>
              <a:t>(c2</a:t>
            </a:r>
            <a:r>
              <a:rPr lang="en-US" altLang="en-US" sz="3200" baseline="60000">
                <a:ea typeface="ヒラギノ角ゴ Pro W3" charset="-128"/>
                <a:sym typeface="Symbol" charset="2"/>
              </a:rPr>
              <a:t>n</a:t>
            </a:r>
            <a:r>
              <a:rPr lang="en-US" altLang="en-US" sz="3200" baseline="30000">
                <a:ea typeface="ヒラギノ角ゴ Pro W3" charset="-128"/>
                <a:sym typeface="Symbol" charset="2"/>
              </a:rPr>
              <a:t>/</a:t>
            </a:r>
            <a:r>
              <a:rPr lang="en-US" altLang="en-US" sz="3200" baseline="30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log</a:t>
            </a:r>
            <a:r>
              <a:rPr lang="en-US" altLang="en-US" sz="32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 </a:t>
            </a:r>
            <a:r>
              <a:rPr lang="en-US" altLang="en-US" sz="3200" baseline="30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n</a:t>
            </a:r>
            <a:r>
              <a:rPr lang="en-US" altLang="en-US" sz="3200" baseline="30000">
                <a:ea typeface="ヒラギノ角ゴ Pro W3" charset="-128"/>
                <a:sym typeface="Symbol" charset="2"/>
              </a:rPr>
              <a:t>)</a:t>
            </a:r>
            <a:endParaRPr lang="en-US" altLang="en-US" sz="3200">
              <a:ea typeface="ヒラギノ角ゴ Pro W3" charset="-128"/>
              <a:sym typeface="Symbol" charset="2"/>
            </a:endParaRPr>
          </a:p>
          <a:p>
            <a:pPr lvl="1">
              <a:buFontTx/>
              <a:buNone/>
            </a:pPr>
            <a:r>
              <a:rPr lang="en-US" altLang="en-US" sz="3200">
                <a:ea typeface="ヒラギノ角ゴ Pro W3" charset="-128"/>
                <a:sym typeface="Symbol" charset="2"/>
              </a:rPr>
              <a:t>	&lt; 16</a:t>
            </a:r>
            <a:r>
              <a:rPr lang="en-US" altLang="en-US" sz="3200" baseline="30000">
                <a:ea typeface="ヒラギノ角ゴ Pro W3" charset="-128"/>
                <a:sym typeface="Symbol" charset="2"/>
              </a:rPr>
              <a:t>(c2</a:t>
            </a:r>
            <a:r>
              <a:rPr lang="en-US" altLang="en-US" sz="3200" baseline="60000">
                <a:ea typeface="ヒラギノ角ゴ Pro W3" charset="-128"/>
                <a:sym typeface="Symbol" charset="2"/>
              </a:rPr>
              <a:t>n</a:t>
            </a:r>
            <a:r>
              <a:rPr lang="en-US" altLang="en-US" sz="3200" baseline="30000">
                <a:ea typeface="ヒラギノ角ゴ Pro W3" charset="-128"/>
                <a:sym typeface="Symbol" charset="2"/>
              </a:rPr>
              <a:t>/log n)</a:t>
            </a:r>
            <a:r>
              <a:rPr lang="en-US" altLang="en-US" sz="3200">
                <a:ea typeface="ヒラギノ角ゴ Pro W3" charset="-128"/>
                <a:sym typeface="Symbol" charset="2"/>
              </a:rPr>
              <a:t>2</a:t>
            </a:r>
            <a:r>
              <a:rPr lang="en-US" altLang="en-US" sz="3200" baseline="30000">
                <a:ea typeface="ヒラギノ角ゴ Pro W3" charset="-128"/>
                <a:sym typeface="Symbol" charset="2"/>
              </a:rPr>
              <a:t>(c2</a:t>
            </a:r>
            <a:r>
              <a:rPr lang="en-US" altLang="en-US" sz="3200" baseline="60000">
                <a:ea typeface="ヒラギノ角ゴ Pro W3" charset="-128"/>
                <a:sym typeface="Symbol" charset="2"/>
              </a:rPr>
              <a:t>n</a:t>
            </a:r>
            <a:r>
              <a:rPr lang="en-US" altLang="en-US" sz="3200" baseline="30000">
                <a:ea typeface="ヒラギノ角ゴ Pro W3" charset="-128"/>
                <a:sym typeface="Symbol" charset="2"/>
              </a:rPr>
              <a:t>) </a:t>
            </a:r>
            <a:r>
              <a:rPr lang="en-US" altLang="en-US" sz="3200">
                <a:ea typeface="ヒラギノ角ゴ Pro W3" charset="-128"/>
                <a:sym typeface="Symbol" charset="2"/>
              </a:rPr>
              <a:t>= (1 + o(1))2</a:t>
            </a:r>
            <a:r>
              <a:rPr lang="en-US" altLang="en-US" sz="3200" baseline="30000">
                <a:ea typeface="ヒラギノ角ゴ Pro W3" charset="-128"/>
                <a:sym typeface="Symbol" charset="2"/>
              </a:rPr>
              <a:t>(c2</a:t>
            </a:r>
            <a:r>
              <a:rPr lang="en-US" altLang="en-US" sz="3200" baseline="60000">
                <a:ea typeface="ヒラギノ角ゴ Pro W3" charset="-128"/>
                <a:sym typeface="Symbol" charset="2"/>
              </a:rPr>
              <a:t>n</a:t>
            </a:r>
            <a:r>
              <a:rPr lang="en-US" altLang="en-US" sz="3200" baseline="30000">
                <a:ea typeface="ヒラギノ角ゴ Pro W3" charset="-128"/>
                <a:sym typeface="Symbol" charset="2"/>
              </a:rPr>
              <a:t>)</a:t>
            </a:r>
            <a:endParaRPr lang="en-US" altLang="en-US" sz="3200">
              <a:ea typeface="ヒラギノ角ゴ Pro W3" charset="-128"/>
              <a:sym typeface="Symbol" charset="2"/>
            </a:endParaRPr>
          </a:p>
          <a:p>
            <a:pPr lvl="1">
              <a:buFontTx/>
              <a:buNone/>
            </a:pPr>
            <a:r>
              <a:rPr lang="en-US" altLang="en-US" sz="3200">
                <a:ea typeface="ヒラギノ角ゴ Pro W3" charset="-128"/>
                <a:sym typeface="Symbol" charset="2"/>
              </a:rPr>
              <a:t>	&lt; o(1)2</a:t>
            </a:r>
            <a:r>
              <a:rPr lang="en-US" altLang="en-US" sz="3200" baseline="30000">
                <a:ea typeface="ヒラギノ角ゴ Pro W3" charset="-128"/>
                <a:sym typeface="Symbol" charset="2"/>
              </a:rPr>
              <a:t>2</a:t>
            </a:r>
            <a:r>
              <a:rPr lang="en-US" altLang="en-US" sz="3200" baseline="60000">
                <a:ea typeface="ヒラギノ角ゴ Pro W3" charset="-128"/>
                <a:sym typeface="Symbol" charset="2"/>
              </a:rPr>
              <a:t>n 		</a:t>
            </a:r>
            <a:r>
              <a:rPr lang="en-US" altLang="en-US" sz="3200">
                <a:ea typeface="ヒラギノ角ゴ Pro W3" charset="-128"/>
                <a:sym typeface="Symbol" charset="2"/>
              </a:rPr>
              <a:t>(if c ≤ ½)</a:t>
            </a:r>
            <a:endParaRPr lang="en-US" altLang="en-US" sz="3200" baseline="60000">
              <a:ea typeface="ヒラギノ角ゴ Pro W3" charset="-128"/>
              <a:sym typeface="Symbol" charset="2"/>
            </a:endParaRPr>
          </a:p>
          <a:p>
            <a:pPr lvl="1">
              <a:buFontTx/>
              <a:buNone/>
            </a:pPr>
            <a:endParaRPr lang="en-US" altLang="en-US" sz="3200" baseline="60000">
              <a:ea typeface="ヒラギノ角ゴ Pro W3" charset="-128"/>
              <a:sym typeface="Symbol" charset="2"/>
            </a:endParaRPr>
          </a:p>
          <a:p>
            <a:pPr lvl="1"/>
            <a:r>
              <a:rPr lang="en-US" altLang="en-US" sz="3200">
                <a:ea typeface="ヒラギノ角ゴ Pro W3" charset="-128"/>
                <a:sym typeface="Symbol" charset="2"/>
              </a:rPr>
              <a:t>probability a random function has a </a:t>
            </a:r>
            <a:r>
              <a:rPr lang="en-US" altLang="en-US" sz="3200" b="1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formula</a:t>
            </a:r>
            <a:r>
              <a:rPr lang="en-US" altLang="en-US" sz="3200">
                <a:ea typeface="ヒラギノ角ゴ Pro W3" charset="-128"/>
                <a:sym typeface="Symbol" charset="2"/>
              </a:rPr>
              <a:t> of size </a:t>
            </a:r>
            <a:r>
              <a:rPr lang="en-US" altLang="en-US" sz="32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s = (½)2</a:t>
            </a:r>
            <a:r>
              <a:rPr lang="en-US" altLang="en-US" sz="3200" baseline="30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n</a:t>
            </a:r>
            <a:r>
              <a:rPr lang="en-US" altLang="en-US" sz="32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/log n </a:t>
            </a:r>
            <a:r>
              <a:rPr lang="en-US" altLang="en-US" sz="3200">
                <a:ea typeface="ヒラギノ角ゴ Pro W3" charset="-128"/>
                <a:sym typeface="Symbol" charset="2"/>
              </a:rPr>
              <a:t>is at most </a:t>
            </a:r>
            <a:r>
              <a:rPr lang="en-US" altLang="en-US" sz="3200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F(n, s)/B(n) &lt; o(1)</a:t>
            </a:r>
          </a:p>
        </p:txBody>
      </p:sp>
      <p:sp>
        <p:nvSpPr>
          <p:cNvPr id="87044" name="Rectangle 5"/>
          <p:cNvSpPr>
            <a:spLocks noChangeArrowheads="1"/>
          </p:cNvSpPr>
          <p:nvPr/>
        </p:nvSpPr>
        <p:spPr bwMode="auto">
          <a:xfrm>
            <a:off x="4267200" y="1295400"/>
            <a:ext cx="3949700" cy="584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lvl="1" algn="ctr" eaLnBrk="1" hangingPunct="1"/>
            <a:r>
              <a:rPr lang="en-US" altLang="en-US" sz="3200">
                <a:solidFill>
                  <a:srgbClr val="FF0000"/>
                </a:solidFill>
                <a:sym typeface="Symbol" charset="2"/>
              </a:rPr>
              <a:t>F(n, s) ≤ 4</a:t>
            </a:r>
            <a:r>
              <a:rPr lang="en-US" altLang="en-US" sz="3200" baseline="30000">
                <a:solidFill>
                  <a:srgbClr val="FF0000"/>
                </a:solidFill>
                <a:sym typeface="Symbol" charset="2"/>
              </a:rPr>
              <a:t>s</a:t>
            </a:r>
            <a:r>
              <a:rPr lang="en-US" altLang="en-US" sz="3200">
                <a:solidFill>
                  <a:srgbClr val="FF0000"/>
                </a:solidFill>
                <a:sym typeface="Symbol" charset="2"/>
              </a:rPr>
              <a:t>2</a:t>
            </a:r>
            <a:r>
              <a:rPr lang="en-US" altLang="en-US" sz="3200" baseline="30000">
                <a:solidFill>
                  <a:srgbClr val="FF0000"/>
                </a:solidFill>
                <a:sym typeface="Symbol" charset="2"/>
              </a:rPr>
              <a:t>s</a:t>
            </a:r>
            <a:r>
              <a:rPr lang="en-US" altLang="en-US" sz="3200">
                <a:solidFill>
                  <a:srgbClr val="FF0000"/>
                </a:solidFill>
                <a:sym typeface="Symbol" charset="2"/>
              </a:rPr>
              <a:t>(2n)</a:t>
            </a:r>
            <a:r>
              <a:rPr lang="en-US" altLang="en-US" sz="3200" baseline="30000">
                <a:solidFill>
                  <a:srgbClr val="FF0000"/>
                </a:solidFill>
                <a:sym typeface="Symbol" charset="2"/>
              </a:rPr>
              <a:t>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BD01F4-F14B-652A-5D8E-1D274DF1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06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20, 2023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Andreev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best formula lower bound for language in NP:</a:t>
                </a:r>
              </a:p>
              <a:p>
                <a:pPr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Theorem</a:t>
                </a:r>
                <a:r>
                  <a:rPr lang="en-US" altLang="en-US" dirty="0">
                    <a:ea typeface="ヒラギノ角ゴ Pro W3" charset="-128"/>
                  </a:rPr>
                  <a:t> (Andreev, </a:t>
                </a:r>
                <a:r>
                  <a:rPr lang="en-US" altLang="en-US" dirty="0" err="1">
                    <a:ea typeface="ヒラギノ角ゴ Pro W3" charset="-128"/>
                  </a:rPr>
                  <a:t>Hastad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ja-JP" altLang="en-US" dirty="0">
                    <a:ea typeface="ヒラギノ角ゴ Pro W3" charset="-128"/>
                  </a:rPr>
                  <a:t>‘</a:t>
                </a:r>
                <a:r>
                  <a:rPr lang="en-US" altLang="ja-JP" dirty="0">
                    <a:ea typeface="ヒラギノ角ゴ Pro W3" charset="-128"/>
                  </a:rPr>
                  <a:t>93): the 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Andreev function</a:t>
                </a:r>
                <a:r>
                  <a:rPr lang="en-US" altLang="ja-JP" dirty="0">
                    <a:ea typeface="ヒラギノ角ゴ Pro W3" charset="-128"/>
                  </a:rPr>
                  <a:t> requires (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charset="0"/>
                        <a:ea typeface="ヒラギノ角ゴ Pro W3" charset="-128"/>
                      </a:rPr>
                      <m:t>∧</m:t>
                    </m:r>
                  </m:oMath>
                </a14:m>
                <a:r>
                  <a:rPr lang="en-US" altLang="ja-JP" dirty="0">
                    <a:ea typeface="ヒラギノ角ゴ Pro W3" charset="-128"/>
                    <a:sym typeface="Symbol" charset="2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ja-JP" dirty="0">
                    <a:ea typeface="ヒラギノ角ゴ Pro W3" charset="-128"/>
                    <a:sym typeface="Symbol" charset="2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ja-JP" dirty="0">
                    <a:ea typeface="ヒラギノ角ゴ Pro W3" charset="-128"/>
                    <a:sym typeface="Symbol" charset="2"/>
                  </a:rPr>
                  <a:t>)-</a:t>
                </a:r>
                <a:r>
                  <a:rPr lang="en-US" altLang="ja-JP" dirty="0">
                    <a:ea typeface="ヒラギノ角ゴ Pro W3" charset="-128"/>
                  </a:rPr>
                  <a:t>formulas of size at least </a:t>
                </a:r>
              </a:p>
              <a:p>
                <a:pPr algn="ctr">
                  <a:buFontTx/>
                  <a:buNone/>
                </a:pP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</a:rPr>
                  <a:t>Ω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(n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</a:rPr>
                  <a:t>3-o(1)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).</a:t>
                </a:r>
              </a:p>
            </p:txBody>
          </p:sp>
        </mc:Choice>
        <mc:Fallback xmlns="">
          <p:sp>
            <p:nvSpPr>
              <p:cNvPr id="296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6AAEFD-BD3A-059F-61EC-D6D115AF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059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20, 2023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Andreev function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828800" y="2392363"/>
            <a:ext cx="2819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selector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V="1">
            <a:off x="3200400" y="21637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667000" y="1706563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y</a:t>
            </a:r>
            <a:r>
              <a:rPr lang="en-US" altLang="en-US" baseline="-25000">
                <a:latin typeface="Comic Sans MS" charset="0"/>
              </a:rPr>
              <a:t>i</a:t>
            </a:r>
            <a:endParaRPr lang="en-US" altLang="en-US">
              <a:latin typeface="Comic Sans MS" charset="0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105400" y="3001963"/>
            <a:ext cx="25146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n-bit string y</a:t>
            </a: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5257800" y="34591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5410200" y="34591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5562600" y="34591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5715000" y="34591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5867400" y="34591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6019800" y="34591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6172200" y="34591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6324600" y="34591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6477000" y="34591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6629400" y="34591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6781800" y="34591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6934200" y="34591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7086600" y="34591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>
            <a:off x="7239000" y="34591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>
            <a:off x="7391400" y="34591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>
            <a:off x="7543800" y="34591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7" name="AutoShape 23"/>
          <p:cNvSpPr>
            <a:spLocks noChangeArrowheads="1"/>
          </p:cNvSpPr>
          <p:nvPr/>
        </p:nvSpPr>
        <p:spPr bwMode="auto">
          <a:xfrm>
            <a:off x="1676400" y="3078163"/>
            <a:ext cx="990600" cy="762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1828800" y="3443288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omic Sans MS" charset="0"/>
              </a:rPr>
              <a:t>XOR</a:t>
            </a:r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 flipV="1">
            <a:off x="2133600" y="28495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0" name="AutoShape 26"/>
          <p:cNvSpPr>
            <a:spLocks noChangeArrowheads="1"/>
          </p:cNvSpPr>
          <p:nvPr/>
        </p:nvSpPr>
        <p:spPr bwMode="auto">
          <a:xfrm>
            <a:off x="3810000" y="3078163"/>
            <a:ext cx="990600" cy="762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3962400" y="3443288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omic Sans MS" charset="0"/>
              </a:rPr>
              <a:t>XOR</a:t>
            </a:r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 flipV="1">
            <a:off x="4267200" y="2879725"/>
            <a:ext cx="0" cy="168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2667000" y="3144838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. . .</a:t>
            </a:r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>
            <a:off x="1828800" y="38401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5" name="Line 31"/>
          <p:cNvSpPr>
            <a:spLocks noChangeShapeType="1"/>
          </p:cNvSpPr>
          <p:nvPr/>
        </p:nvSpPr>
        <p:spPr bwMode="auto">
          <a:xfrm>
            <a:off x="1981200" y="38401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6" name="Line 32"/>
          <p:cNvSpPr>
            <a:spLocks noChangeShapeType="1"/>
          </p:cNvSpPr>
          <p:nvPr/>
        </p:nvSpPr>
        <p:spPr bwMode="auto">
          <a:xfrm>
            <a:off x="2133600" y="38401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7" name="Line 33"/>
          <p:cNvSpPr>
            <a:spLocks noChangeShapeType="1"/>
          </p:cNvSpPr>
          <p:nvPr/>
        </p:nvSpPr>
        <p:spPr bwMode="auto">
          <a:xfrm>
            <a:off x="2286000" y="38401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>
            <a:off x="2438400" y="38401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9" name="Line 35"/>
          <p:cNvSpPr>
            <a:spLocks noChangeShapeType="1"/>
          </p:cNvSpPr>
          <p:nvPr/>
        </p:nvSpPr>
        <p:spPr bwMode="auto">
          <a:xfrm>
            <a:off x="2590800" y="38401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0" name="Line 36"/>
          <p:cNvSpPr>
            <a:spLocks noChangeShapeType="1"/>
          </p:cNvSpPr>
          <p:nvPr/>
        </p:nvSpPr>
        <p:spPr bwMode="auto">
          <a:xfrm>
            <a:off x="3962400" y="38401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1" name="Line 37"/>
          <p:cNvSpPr>
            <a:spLocks noChangeShapeType="1"/>
          </p:cNvSpPr>
          <p:nvPr/>
        </p:nvSpPr>
        <p:spPr bwMode="auto">
          <a:xfrm>
            <a:off x="4114800" y="38401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2" name="Line 38"/>
          <p:cNvSpPr>
            <a:spLocks noChangeShapeType="1"/>
          </p:cNvSpPr>
          <p:nvPr/>
        </p:nvSpPr>
        <p:spPr bwMode="auto">
          <a:xfrm>
            <a:off x="4267200" y="38401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3" name="Line 39"/>
          <p:cNvSpPr>
            <a:spLocks noChangeShapeType="1"/>
          </p:cNvSpPr>
          <p:nvPr/>
        </p:nvSpPr>
        <p:spPr bwMode="auto">
          <a:xfrm>
            <a:off x="4419600" y="38401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4" name="Line 40"/>
          <p:cNvSpPr>
            <a:spLocks noChangeShapeType="1"/>
          </p:cNvSpPr>
          <p:nvPr/>
        </p:nvSpPr>
        <p:spPr bwMode="auto">
          <a:xfrm>
            <a:off x="4572000" y="38401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5" name="Line 41"/>
          <p:cNvSpPr>
            <a:spLocks noChangeShapeType="1"/>
          </p:cNvSpPr>
          <p:nvPr/>
        </p:nvSpPr>
        <p:spPr bwMode="auto">
          <a:xfrm>
            <a:off x="4724400" y="38401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6" name="AutoShape 42"/>
          <p:cNvSpPr>
            <a:spLocks/>
          </p:cNvSpPr>
          <p:nvPr/>
        </p:nvSpPr>
        <p:spPr bwMode="auto">
          <a:xfrm rot="-5400000">
            <a:off x="3048000" y="2773363"/>
            <a:ext cx="457200" cy="3200400"/>
          </a:xfrm>
          <a:prstGeom prst="lef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1787" name="Text Box 43"/>
          <p:cNvSpPr txBox="1">
            <a:spLocks noChangeArrowheads="1"/>
          </p:cNvSpPr>
          <p:nvPr/>
        </p:nvSpPr>
        <p:spPr bwMode="auto">
          <a:xfrm>
            <a:off x="5105400" y="4144963"/>
            <a:ext cx="2819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log n</a:t>
            </a:r>
            <a:r>
              <a:rPr lang="en-US" altLang="en-US">
                <a:latin typeface="Comic Sans MS" charset="0"/>
              </a:rPr>
              <a:t> copies;    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n/log n</a:t>
            </a:r>
            <a:r>
              <a:rPr lang="en-US" altLang="en-US">
                <a:latin typeface="Comic Sans MS" charset="0"/>
              </a:rPr>
              <a:t> bits each</a:t>
            </a:r>
          </a:p>
        </p:txBody>
      </p:sp>
      <p:cxnSp>
        <p:nvCxnSpPr>
          <p:cNvPr id="31788" name="AutoShape 44"/>
          <p:cNvCxnSpPr>
            <a:cxnSpLocks noChangeShapeType="1"/>
            <a:stCxn id="31787" idx="1"/>
            <a:endCxn id="31786" idx="1"/>
          </p:cNvCxnSpPr>
          <p:nvPr/>
        </p:nvCxnSpPr>
        <p:spPr bwMode="auto">
          <a:xfrm rot="10800000" flipV="1">
            <a:off x="3276600" y="4556125"/>
            <a:ext cx="1828800" cy="46038"/>
          </a:xfrm>
          <a:prstGeom prst="curvedConnector4">
            <a:avLst>
              <a:gd name="adj1" fmla="val 40361"/>
              <a:gd name="adj2" fmla="val 59655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89" name="AutoShape 45"/>
          <p:cNvCxnSpPr>
            <a:cxnSpLocks noChangeShapeType="1"/>
            <a:stCxn id="31747" idx="3"/>
            <a:endCxn id="31750" idx="0"/>
          </p:cNvCxnSpPr>
          <p:nvPr/>
        </p:nvCxnSpPr>
        <p:spPr bwMode="auto">
          <a:xfrm>
            <a:off x="4648200" y="2625725"/>
            <a:ext cx="1714500" cy="3762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790" name="Text Box 46"/>
              <p:cNvSpPr txBox="1">
                <a:spLocks noChangeArrowheads="1"/>
              </p:cNvSpPr>
              <p:nvPr/>
            </p:nvSpPr>
            <p:spPr bwMode="auto">
              <a:xfrm>
                <a:off x="1981200" y="5029200"/>
                <a:ext cx="4953000" cy="946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800" dirty="0">
                    <a:latin typeface="Comic Sans MS" charset="0"/>
                  </a:rPr>
                  <a:t>the Andreev function A(</a:t>
                </a:r>
                <a:r>
                  <a:rPr lang="en-US" altLang="en-US" sz="2800" dirty="0" err="1">
                    <a:latin typeface="Comic Sans MS" charset="0"/>
                  </a:rPr>
                  <a:t>x,y</a:t>
                </a:r>
                <a:r>
                  <a:rPr lang="en-US" altLang="en-US" sz="2800" dirty="0">
                    <a:latin typeface="Comic Sans MS" charset="0"/>
                  </a:rPr>
                  <a:t>)                A:{0,1}</a:t>
                </a:r>
                <a:r>
                  <a:rPr lang="en-US" altLang="en-US" sz="2800" baseline="30000" dirty="0">
                    <a:latin typeface="Comic Sans MS" charset="0"/>
                  </a:rPr>
                  <a:t>2n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→</m:t>
                    </m:r>
                  </m:oMath>
                </a14:m>
                <a:r>
                  <a:rPr lang="en-US" altLang="en-US" sz="2800" baseline="30000" dirty="0">
                    <a:latin typeface="Comic Sans MS" charset="0"/>
                    <a:sym typeface="Symbol" charset="2"/>
                  </a:rPr>
                  <a:t> </a:t>
                </a:r>
                <a:r>
                  <a:rPr lang="en-US" altLang="en-US" sz="2800" dirty="0">
                    <a:latin typeface="Comic Sans MS" charset="0"/>
                    <a:sym typeface="Symbol" charset="2"/>
                  </a:rPr>
                  <a:t>{0,1}</a:t>
                </a:r>
              </a:p>
            </p:txBody>
          </p:sp>
        </mc:Choice>
        <mc:Fallback xmlns="">
          <p:sp>
            <p:nvSpPr>
              <p:cNvPr id="31790" name="Text 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5029200"/>
                <a:ext cx="4953000" cy="946150"/>
              </a:xfrm>
              <a:prstGeom prst="rect">
                <a:avLst/>
              </a:prstGeom>
              <a:blipFill rotWithShape="0">
                <a:blip r:embed="rId3"/>
                <a:stretch>
                  <a:fillRect l="-1353" t="-6452" r="-35916" b="-180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6E8F8C-03B3-C62C-128D-B9C53CBFF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880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20, 2023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Random restrictions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021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key idea</a:t>
                </a:r>
                <a:r>
                  <a:rPr lang="en-US" altLang="en-US" dirty="0">
                    <a:ea typeface="ヒラギノ角ゴ Pro W3" charset="-128"/>
                  </a:rPr>
                  <a:t>: given function 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f:{0,1}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{0,1}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	restrict by </a:t>
                </a:r>
                <a:r>
                  <a:rPr lang="el-GR" altLang="en-US" dirty="0">
                    <a:ea typeface="ヒラギノ角ゴ Pro W3" charset="-128"/>
                    <a:sym typeface="Symbol" charset="2"/>
                  </a:rPr>
                  <a:t>ρ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to get </a:t>
                </a:r>
                <a:r>
                  <a:rPr lang="en-US" altLang="en-US" dirty="0">
                    <a:ea typeface="ヒラギノ角ゴ Pro W3" charset="-128"/>
                  </a:rPr>
                  <a:t>f</a:t>
                </a:r>
                <a:r>
                  <a:rPr lang="el-GR" altLang="en-US" baseline="-10000" dirty="0">
                    <a:ea typeface="ヒラギノ角ゴ Pro W3" charset="-128"/>
                    <a:sym typeface="Symbol" charset="2"/>
                  </a:rPr>
                  <a:t>ρ</a:t>
                </a:r>
                <a:endParaRPr lang="en-US" altLang="en-US" baseline="-10000" dirty="0">
                  <a:ea typeface="ヒラギノ角ゴ Pro W3" charset="-128"/>
                  <a:sym typeface="Symbol" charset="2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l-GR" altLang="en-US" dirty="0">
                    <a:ea typeface="ヒラギノ角ゴ Pro W3" charset="-128"/>
                    <a:sym typeface="Symbol" charset="2"/>
                  </a:rPr>
                  <a:t>ρ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sets some variables to 0/1, others remain free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R(n, </a:t>
                </a:r>
                <a:r>
                  <a:rPr lang="ru-RU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є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n)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= set of restrictions that leave </a:t>
                </a:r>
                <a:r>
                  <a:rPr lang="ru-RU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є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variables free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Definition: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L(f)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= smallest </a:t>
                </a:r>
                <a:r>
                  <a:rPr lang="en-US" altLang="en-US" dirty="0"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∧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) formula computing f (measured as leaf-size) </a:t>
                </a:r>
              </a:p>
            </p:txBody>
          </p:sp>
        </mc:Choice>
        <mc:Fallback xmlns="">
          <p:sp>
            <p:nvSpPr>
              <p:cNvPr id="3502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 b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0F8009-E7EA-7CFB-D3D0-4AEFD4BC3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71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20, 2023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Random restrictions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225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  <a:sym typeface="Symbol" charset="2"/>
                  </a:rPr>
                  <a:t>observation:</a:t>
                </a:r>
              </a:p>
              <a:p>
                <a:pPr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E</a:t>
                </a:r>
                <a:r>
                  <a:rPr lang="el-GR" altLang="en-US" baseline="-1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ρ</a:t>
                </a:r>
                <a14:m>
                  <m:oMath xmlns:m="http://schemas.openxmlformats.org/officeDocument/2006/math">
                    <m:r>
                      <a:rPr lang="en-US" altLang="en-US" b="0" i="1" baseline="-10000" dirty="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←</m:t>
                    </m:r>
                  </m:oMath>
                </a14:m>
                <a:r>
                  <a:rPr lang="en-US" altLang="en-US" baseline="-1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R(n, </a:t>
                </a:r>
                <a:r>
                  <a:rPr lang="ru-RU" altLang="en-US" baseline="-10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є</a:t>
                </a:r>
                <a:r>
                  <a:rPr lang="en-US" altLang="en-US" baseline="-1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n)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[L(f</a:t>
                </a:r>
                <a:r>
                  <a:rPr lang="el-GR" altLang="en-US" baseline="-1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ρ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)] ≤ </a:t>
                </a:r>
                <a:r>
                  <a:rPr lang="ru-RU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є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L(f)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each leaf survives with probability </a:t>
                </a:r>
                <a:r>
                  <a:rPr lang="ru-RU" altLang="en-US" dirty="0" err="1">
                    <a:ea typeface="ヒラギノ角ゴ Pro W3" charset="-128"/>
                    <a:sym typeface="Symbol" charset="2"/>
                  </a:rPr>
                  <a:t>є</a:t>
                </a: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may shrink more…</a:t>
                </a:r>
              </a:p>
              <a:p>
                <a:pPr lvl="1"/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propogate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constants</a:t>
                </a:r>
              </a:p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Lemma</a:t>
                </a:r>
                <a:r>
                  <a:rPr lang="en-US" altLang="en-US" dirty="0">
                    <a:ea typeface="ヒラギノ角ゴ Pro W3" charset="-128"/>
                  </a:rPr>
                  <a:t> (</a:t>
                </a:r>
                <a:r>
                  <a:rPr lang="en-US" altLang="en-US" dirty="0" err="1">
                    <a:ea typeface="ヒラギノ角ゴ Pro W3" charset="-128"/>
                  </a:rPr>
                  <a:t>Hastad</a:t>
                </a:r>
                <a:r>
                  <a:rPr lang="en-US" altLang="en-US" dirty="0">
                    <a:ea typeface="ヒラギノ角ゴ Pro W3" charset="-128"/>
                  </a:rPr>
                  <a:t> 93): for all f</a:t>
                </a:r>
              </a:p>
              <a:p>
                <a:pPr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E</a:t>
                </a:r>
                <a:r>
                  <a:rPr lang="el-GR" altLang="en-US" baseline="-1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ρ</a:t>
                </a:r>
                <a14:m>
                  <m:oMath xmlns:m="http://schemas.openxmlformats.org/officeDocument/2006/math">
                    <m:r>
                      <a:rPr lang="en-US" altLang="en-US" b="0" i="1" baseline="-1000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←</m:t>
                    </m:r>
                  </m:oMath>
                </a14:m>
                <a:r>
                  <a:rPr lang="en-US" altLang="en-US" baseline="-1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R(n, </a:t>
                </a:r>
                <a:r>
                  <a:rPr lang="ru-RU" altLang="en-US" baseline="-10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є</a:t>
                </a:r>
                <a:r>
                  <a:rPr lang="en-US" altLang="en-US" baseline="-1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n)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[L(f</a:t>
                </a:r>
                <a:r>
                  <a:rPr lang="el-GR" altLang="en-US" baseline="-1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ρ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)] ≤ O(</a:t>
                </a:r>
                <a:r>
                  <a:rPr lang="ru-RU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є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-o(1)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L(f))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3522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7FD92B-8315-6D03-9FAD-51455BD8A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24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20, 2023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Hastad</a:t>
            </a:r>
            <a:r>
              <a:rPr lang="ja-JP" altLang="en-US">
                <a:ea typeface="ヒラギノ角ゴ Pro W3" charset="-128"/>
              </a:rPr>
              <a:t>’</a:t>
            </a:r>
            <a:r>
              <a:rPr lang="en-US" altLang="ja-JP">
                <a:ea typeface="ヒラギノ角ゴ Pro W3" charset="-128"/>
              </a:rPr>
              <a:t>s shrinkage result</a:t>
            </a:r>
            <a:endParaRPr lang="en-US" altLang="en-US">
              <a:ea typeface="ヒラギノ角ゴ Pro W3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43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Proof of theorem: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Recall: there exists a function 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h:{0,1}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log n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→</m:t>
                    </m:r>
                    <m:r>
                      <a:rPr lang="en-US" altLang="en-US" b="0" i="1" baseline="30000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 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{0,1} </a:t>
                </a: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	for which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L(h) &gt; n/2loglog n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hardwire truth table of that function into y to get A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*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(x)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apply random restriction from 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R(n, m = 2(log n)(ln log n)) </a:t>
                </a: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	to A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*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(x). </a:t>
                </a:r>
              </a:p>
            </p:txBody>
          </p:sp>
        </mc:Choice>
        <mc:Fallback xmlns="">
          <p:sp>
            <p:nvSpPr>
              <p:cNvPr id="3543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3FD92B-9431-6C3E-52D8-BEB6762E6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88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20, 2023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Relation to other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21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Clearly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NC</a:t>
                </a:r>
                <a:r>
                  <a:rPr lang="en-US" altLang="en-US" b="1" dirty="0">
                    <a:solidFill>
                      <a:srgbClr val="FF0000"/>
                    </a:solidFill>
                    <a:latin typeface="cmsy10" charset="0"/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P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  <a:sym typeface="Euclid Symbol" charset="0"/>
                </a:endParaRP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recall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P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≡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uniform poly-size circuits</a:t>
                </a:r>
              </a:p>
              <a:p>
                <a:pPr lvl="1">
                  <a:buFontTx/>
                  <a:buNone/>
                </a:pP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NC</a:t>
                </a:r>
                <a:r>
                  <a:rPr lang="en-US" altLang="en-US" b="1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L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on input x, compose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logspace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algorithms for:</a:t>
                </a:r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generating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C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|x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|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converting to formula</a:t>
                </a:r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FVAL</a:t>
                </a:r>
              </a:p>
            </p:txBody>
          </p:sp>
        </mc:Choice>
        <mc:Fallback xmlns="">
          <p:sp>
            <p:nvSpPr>
              <p:cNvPr id="262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996940-F644-BC06-C84A-E4470913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724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20, 2023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The lower bound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  <a:sym typeface="Symbol" charset="2"/>
              </a:rPr>
              <a:t>Proof of theorem (continued):</a:t>
            </a:r>
          </a:p>
          <a:p>
            <a:pPr lvl="1"/>
            <a:r>
              <a:rPr lang="en-US" altLang="en-US">
                <a:ea typeface="ヒラギノ角ゴ Pro W3" charset="-128"/>
                <a:sym typeface="Symbol" charset="2"/>
              </a:rPr>
              <a:t>probability given XOR is killed by restriction is probability that we </a:t>
            </a:r>
            <a:r>
              <a:rPr lang="ja-JP" altLang="en-US">
                <a:ea typeface="ヒラギノ角ゴ Pro W3" charset="-128"/>
                <a:sym typeface="Symbol" charset="2"/>
              </a:rPr>
              <a:t>“</a:t>
            </a:r>
            <a:r>
              <a:rPr lang="en-US" altLang="ja-JP">
                <a:ea typeface="ヒラギノ角ゴ Pro W3" charset="-128"/>
                <a:sym typeface="Symbol" charset="2"/>
              </a:rPr>
              <a:t>miss it</a:t>
            </a:r>
            <a:r>
              <a:rPr lang="ja-JP" altLang="en-US">
                <a:ea typeface="ヒラギノ角ゴ Pro W3" charset="-128"/>
                <a:sym typeface="Symbol" charset="2"/>
              </a:rPr>
              <a:t>”</a:t>
            </a:r>
            <a:r>
              <a:rPr lang="en-US" altLang="ja-JP">
                <a:ea typeface="ヒラギノ角ゴ Pro W3" charset="-128"/>
                <a:sym typeface="Symbol" charset="2"/>
              </a:rPr>
              <a:t> m times:</a:t>
            </a:r>
          </a:p>
          <a:p>
            <a:pPr lvl="1" algn="ctr">
              <a:buFontTx/>
              <a:buNone/>
            </a:pP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(1 – (n/log n)/n)</a:t>
            </a:r>
            <a:r>
              <a:rPr lang="en-US" altLang="en-US" baseline="30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m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 ≤ (1 – 1/log n)</a:t>
            </a:r>
            <a:r>
              <a:rPr lang="en-US" altLang="en-US" baseline="30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m</a:t>
            </a:r>
          </a:p>
          <a:p>
            <a:pPr lvl="1" algn="ctr">
              <a:buFontTx/>
              <a:buNone/>
            </a:pP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≤ (1/e)</a:t>
            </a:r>
            <a:r>
              <a:rPr lang="en-US" altLang="en-US" baseline="30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2ln log n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≤ 1/log</a:t>
            </a:r>
            <a:r>
              <a:rPr lang="en-US" altLang="en-US" baseline="30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2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n</a:t>
            </a:r>
          </a:p>
          <a:p>
            <a:pPr lvl="1"/>
            <a:r>
              <a:rPr lang="en-US" altLang="en-US">
                <a:ea typeface="ヒラギノ角ゴ Pro W3" charset="-128"/>
                <a:sym typeface="Symbol" charset="2"/>
              </a:rPr>
              <a:t>probability even one of XORs is killed by restriction is at most: </a:t>
            </a:r>
          </a:p>
          <a:p>
            <a:pPr lvl="1" algn="ctr">
              <a:buFontTx/>
              <a:buNone/>
            </a:pP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log n(1/log</a:t>
            </a:r>
            <a:r>
              <a:rPr lang="en-US" altLang="en-US" baseline="30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2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n) = 1/log n &lt; ½.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71EFE2-2D8B-0E89-E5E1-AA0618557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70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20, 2023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The lower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(1): probability even one of XORs is killed by restriction is at most: 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log n(1/log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n) = 1/log n &lt; ½.</a:t>
                </a: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(2): by Markov:</a:t>
                </a:r>
              </a:p>
              <a:p>
                <a:pPr lvl="1" algn="ctr">
                  <a:spcAft>
                    <a:spcPts val="1200"/>
                  </a:spcAft>
                  <a:buFontTx/>
                  <a:buNone/>
                </a:pP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[ L(A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*</a:t>
                </a:r>
                <a:r>
                  <a:rPr lang="el-GR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ρ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 &gt; 2 E</a:t>
                </a:r>
                <a:r>
                  <a:rPr lang="el-GR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ρ</a:t>
                </a:r>
                <a14:m>
                  <m:oMath xmlns:m="http://schemas.openxmlformats.org/officeDocument/2006/math">
                    <m:r>
                      <a:rPr lang="en-US" altLang="en-US" b="0" i="1" baseline="-15000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←</m:t>
                    </m:r>
                  </m:oMath>
                </a14:m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R(n, m)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[L(A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*</a:t>
                </a:r>
                <a:r>
                  <a:rPr lang="el-GR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ρ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)] ] &lt; ½.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Conclude: for </a:t>
                </a:r>
                <a:r>
                  <a:rPr lang="en-US" altLang="en-US" i="1" dirty="0">
                    <a:ea typeface="ヒラギノ角ゴ Pro W3" charset="-128"/>
                    <a:sym typeface="Symbol" charset="2"/>
                  </a:rPr>
                  <a:t>some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restriction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ρ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all XORs survive,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and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L(A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*</a:t>
                </a:r>
                <a:r>
                  <a:rPr lang="el-GR" altLang="en-US" baseline="-1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ρ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≤ 2 E</a:t>
                </a:r>
                <a:r>
                  <a:rPr lang="el-GR" altLang="en-US" baseline="-1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ρ</a:t>
                </a:r>
                <a14:m>
                  <m:oMath xmlns:m="http://schemas.openxmlformats.org/officeDocument/2006/math">
                    <m:r>
                      <a:rPr lang="en-US" altLang="en-US" b="0" i="1" baseline="-1000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←</m:t>
                    </m:r>
                  </m:oMath>
                </a14:m>
                <a:r>
                  <a:rPr lang="en-US" altLang="en-US" baseline="-1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R(n, m)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[L(A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*</a:t>
                </a:r>
                <a:r>
                  <a:rPr lang="el-GR" altLang="en-US" baseline="-1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ρ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)]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3584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99CB07-4597-536F-3CF9-692A2CCFD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39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20, 2023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The lower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04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Proof of theorem (continued):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if all XORs survive, can restrict formula further to compute hard function h 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may need to add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¬</m:t>
                    </m:r>
                  </m:oMath>
                </a14:m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s</a:t>
                </a:r>
              </a:p>
              <a:p>
                <a:pPr lvl="1" algn="ctr">
                  <a:lnSpc>
                    <a:spcPct val="90000"/>
                  </a:lnSpc>
                  <a:spcAft>
                    <a:spcPts val="1200"/>
                  </a:spcAft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L(h) = </a:t>
                </a:r>
                <a:r>
                  <a:rPr lang="en-US" altLang="en-US" sz="3600" b="1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/2loglogn ≤ L(A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*</a:t>
                </a:r>
                <a:r>
                  <a:rPr lang="el-GR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ρ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</a:t>
                </a:r>
              </a:p>
              <a:p>
                <a:pPr lvl="1" algn="ctr">
                  <a:lnSpc>
                    <a:spcPct val="90000"/>
                  </a:lnSpc>
                  <a:spcAft>
                    <a:spcPts val="1200"/>
                  </a:spcAft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≤ 2E</a:t>
                </a:r>
                <a:r>
                  <a:rPr lang="el-GR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ρ</a:t>
                </a:r>
                <a14:m>
                  <m:oMath xmlns:m="http://schemas.openxmlformats.org/officeDocument/2006/math">
                    <m:r>
                      <a:rPr lang="en-US" altLang="en-US" b="0" i="1" baseline="-2500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←</m:t>
                    </m:r>
                  </m:oMath>
                </a14:m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R(n, m)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[L(A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*</a:t>
                </a:r>
                <a:r>
                  <a:rPr lang="el-GR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ρ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)] ≤ O((m/n)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2-o(1)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L(A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*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))</a:t>
                </a:r>
              </a:p>
              <a:p>
                <a:pPr lvl="1" algn="ctr">
                  <a:lnSpc>
                    <a:spcPct val="90000"/>
                  </a:lnSpc>
                  <a:spcAft>
                    <a:spcPts val="1200"/>
                  </a:spcAft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≤ O( ((log n)(ln log n)/</a:t>
                </a:r>
                <a:r>
                  <a:rPr lang="en-US" altLang="en-US" sz="3600" b="1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</a:t>
                </a:r>
                <a:r>
                  <a:rPr lang="en-US" altLang="en-US" sz="3600" b="1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2-o(1)</a:t>
                </a:r>
                <a:r>
                  <a:rPr lang="en-US" altLang="en-US" sz="3600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L(A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*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implies 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</a:rPr>
                  <a:t>Ω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(n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</a:rPr>
                  <a:t>3-o(1)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)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≤ L(A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*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 ≤ L(A).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</a:p>
            </p:txBody>
          </p:sp>
        </mc:Choice>
        <mc:Fallback xmlns="">
          <p:sp>
            <p:nvSpPr>
              <p:cNvPr id="3604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 r="-2148" b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BF41BA-5F02-116B-94C9-DB19D0047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191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20, 2023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Clique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Euclid Symbol" charset="0"/>
              </a:rPr>
              <a:t>CLIQUE = { (G, k) | G is a graph with a clique of size ≥ k }</a:t>
            </a:r>
          </a:p>
          <a:p>
            <a:pPr algn="ctr">
              <a:buFontTx/>
              <a:buNone/>
            </a:pPr>
            <a:endParaRPr lang="en-US" altLang="en-US">
              <a:solidFill>
                <a:schemeClr val="accent2"/>
              </a:solidFill>
              <a:ea typeface="ヒラギノ角ゴ Pro W3" charset="-128"/>
              <a:sym typeface="Euclid Symbol" charset="0"/>
            </a:endParaRPr>
          </a:p>
          <a:p>
            <a:pPr algn="ctr">
              <a:buFontTx/>
              <a:buNone/>
            </a:pPr>
            <a:r>
              <a:rPr lang="en-US" altLang="en-US" sz="2800">
                <a:ea typeface="ヒラギノ角ゴ Pro W3" charset="-128"/>
                <a:sym typeface="Euclid Symbol" charset="0"/>
              </a:rPr>
              <a:t>(clique = set of vertices every pair of which are connected by an edge)</a:t>
            </a:r>
          </a:p>
          <a:p>
            <a:pPr>
              <a:buFontTx/>
              <a:buNone/>
            </a:pPr>
            <a:endParaRPr lang="en-US" altLang="en-US" sz="2800">
              <a:ea typeface="ヒラギノ角ゴ Pro W3" charset="-128"/>
              <a:sym typeface="Euclid Symbol" charset="0"/>
            </a:endParaRPr>
          </a:p>
          <a:p>
            <a:r>
              <a:rPr lang="en-US" altLang="en-US">
                <a:ea typeface="ヒラギノ角ゴ Pro W3" charset="-128"/>
                <a:sym typeface="Euclid Symbol" charset="0"/>
              </a:rPr>
              <a:t>CLIQUE is </a:t>
            </a:r>
            <a:r>
              <a:rPr lang="en-US" altLang="en-US" b="1">
                <a:ea typeface="ヒラギノ角ゴ Pro W3" charset="-128"/>
                <a:sym typeface="Euclid Symbol" charset="0"/>
              </a:rPr>
              <a:t>NP</a:t>
            </a:r>
            <a:r>
              <a:rPr lang="en-US" altLang="en-US">
                <a:ea typeface="ヒラギノ角ゴ Pro W3" charset="-128"/>
                <a:sym typeface="Euclid Symbol" charset="0"/>
              </a:rPr>
              <a:t>-complete.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58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20, 2023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Circuit lower bounds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We think that </a:t>
            </a:r>
            <a:r>
              <a:rPr lang="en-US" altLang="en-US" b="1">
                <a:ea typeface="ヒラギノ角ゴ Pro W3" charset="-128"/>
              </a:rPr>
              <a:t>NP</a:t>
            </a:r>
            <a:r>
              <a:rPr lang="en-US" altLang="en-US">
                <a:ea typeface="ヒラギノ角ゴ Pro W3" charset="-128"/>
              </a:rPr>
              <a:t> requires exponential-size circuits.</a:t>
            </a:r>
          </a:p>
          <a:p>
            <a:r>
              <a:rPr lang="en-US" altLang="en-US">
                <a:ea typeface="ヒラギノ角ゴ Pro W3" charset="-128"/>
              </a:rPr>
              <a:t>Where should we look for a problem to attempt to prove this?</a:t>
            </a:r>
          </a:p>
          <a:p>
            <a:endParaRPr lang="en-US" altLang="en-US">
              <a:ea typeface="ヒラギノ角ゴ Pro W3" charset="-128"/>
            </a:endParaRPr>
          </a:p>
          <a:p>
            <a:r>
              <a:rPr lang="en-US" altLang="en-US">
                <a:ea typeface="ヒラギノ角ゴ Pro W3" charset="-128"/>
              </a:rPr>
              <a:t>Intuition: </a:t>
            </a:r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ea typeface="ヒラギノ角ゴ Pro W3" charset="-128"/>
              </a:rPr>
              <a:t>hardest problems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>
                <a:ea typeface="ヒラギノ角ゴ Pro W3" charset="-128"/>
              </a:rPr>
              <a:t> – i.e., </a:t>
            </a:r>
            <a:r>
              <a:rPr lang="en-US" altLang="ja-JP" b="1">
                <a:solidFill>
                  <a:srgbClr val="FF0000"/>
                </a:solidFill>
                <a:ea typeface="ヒラギノ角ゴ Pro W3" charset="-128"/>
              </a:rPr>
              <a:t>NP</a:t>
            </a:r>
            <a:r>
              <a:rPr lang="en-US" altLang="ja-JP">
                <a:solidFill>
                  <a:srgbClr val="FF0000"/>
                </a:solidFill>
                <a:ea typeface="ヒラギノ角ゴ Pro W3" charset="-128"/>
              </a:rPr>
              <a:t>-complete problems</a:t>
            </a:r>
            <a:endParaRPr lang="en-US" altLang="en-US">
              <a:solidFill>
                <a:srgbClr val="FF0000"/>
              </a:solidFill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10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20, 2023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Circuit lower bounds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Formally: </a:t>
            </a:r>
          </a:p>
          <a:p>
            <a:pPr lvl="1"/>
            <a:r>
              <a:rPr lang="en-US" altLang="en-US">
                <a:ea typeface="ヒラギノ角ゴ Pro W3" charset="-128"/>
              </a:rPr>
              <a:t>if </a:t>
            </a:r>
            <a:r>
              <a:rPr lang="en-US" altLang="en-US" i="1">
                <a:ea typeface="ヒラギノ角ゴ Pro W3" charset="-128"/>
              </a:rPr>
              <a:t>any</a:t>
            </a:r>
            <a:r>
              <a:rPr lang="en-US" altLang="en-US">
                <a:ea typeface="ヒラギノ角ゴ Pro W3" charset="-128"/>
              </a:rPr>
              <a:t> problem in </a:t>
            </a:r>
            <a:r>
              <a:rPr lang="en-US" altLang="en-US" b="1">
                <a:ea typeface="ヒラギノ角ゴ Pro W3" charset="-128"/>
              </a:rPr>
              <a:t>NP</a:t>
            </a:r>
            <a:r>
              <a:rPr lang="en-US" altLang="en-US">
                <a:ea typeface="ヒラギノ角ゴ Pro W3" charset="-128"/>
              </a:rPr>
              <a:t> requires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super-polynomial size circuits</a:t>
            </a:r>
          </a:p>
          <a:p>
            <a:pPr lvl="1"/>
            <a:r>
              <a:rPr lang="en-US" altLang="en-US">
                <a:ea typeface="ヒラギノ角ゴ Pro W3" charset="-128"/>
              </a:rPr>
              <a:t>then </a:t>
            </a:r>
            <a:r>
              <a:rPr lang="en-US" altLang="en-US" i="1">
                <a:ea typeface="ヒラギノ角ゴ Pro W3" charset="-128"/>
              </a:rPr>
              <a:t>every</a:t>
            </a:r>
            <a:r>
              <a:rPr lang="en-US" altLang="en-US">
                <a:ea typeface="ヒラギノ角ゴ Pro W3" charset="-128"/>
              </a:rPr>
              <a:t> </a:t>
            </a:r>
            <a:r>
              <a:rPr lang="en-US" altLang="en-US" b="1">
                <a:ea typeface="ヒラギノ角ゴ Pro W3" charset="-128"/>
              </a:rPr>
              <a:t>NP</a:t>
            </a:r>
            <a:r>
              <a:rPr lang="en-US" altLang="en-US">
                <a:ea typeface="ヒラギノ角ゴ Pro W3" charset="-128"/>
              </a:rPr>
              <a:t>-complete problem requires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super-polynomial size circuits</a:t>
            </a:r>
          </a:p>
          <a:p>
            <a:pPr lvl="1">
              <a:buFontTx/>
              <a:buNone/>
            </a:pPr>
            <a:endParaRPr lang="en-US" altLang="en-US">
              <a:solidFill>
                <a:srgbClr val="FF0000"/>
              </a:solidFill>
              <a:ea typeface="ヒラギノ角ゴ Pro W3" charset="-128"/>
            </a:endParaRP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Proof idea</a:t>
            </a:r>
            <a:r>
              <a:rPr lang="en-US" altLang="en-US">
                <a:ea typeface="ヒラギノ角ゴ Pro W3" charset="-128"/>
              </a:rPr>
              <a:t>: poly-time reductions can be performed by poly-size circuits using a variant of CVAL construction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15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20, 2023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Monotone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19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Definition: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monotone language </a:t>
                </a:r>
                <a:r>
                  <a:rPr lang="en-US" altLang="en-US" dirty="0">
                    <a:ea typeface="ヒラギノ角ゴ Pro W3" charset="-128"/>
                  </a:rPr>
                  <a:t>= language </a:t>
                </a:r>
              </a:p>
              <a:p>
                <a:pPr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{0,1}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*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algn="ctr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	such that 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L implies </a:t>
                </a:r>
                <a:r>
                  <a:rPr lang="en-US" altLang="en-US" dirty="0">
                    <a:ea typeface="ヒラギノ角ゴ Pro W3" charset="-128"/>
                  </a:rPr>
                  <a:t>x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ja-JP" dirty="0">
                    <a:ea typeface="ヒラギノ角ゴ Pro W3" charset="-128"/>
                    <a:sym typeface="Symbol" charset="2"/>
                  </a:rPr>
                  <a:t> L</a:t>
                </a:r>
                <a:r>
                  <a:rPr lang="en-US" altLang="ja-JP" dirty="0">
                    <a:ea typeface="ヒラギノ角ゴ Pro W3" charset="-128"/>
                  </a:rPr>
                  <a:t> for all x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charset="0"/>
                        <a:ea typeface="ヒラギノ角ゴ Pro W3" charset="-128"/>
                      </a:rPr>
                      <m:t>≼</m:t>
                    </m:r>
                  </m:oMath>
                </a14:m>
                <a:r>
                  <a:rPr lang="en-US" altLang="ja-JP" dirty="0">
                    <a:ea typeface="ヒラギノ角ゴ Pro W3" charset="-128"/>
                  </a:rPr>
                  <a:t> </a:t>
                </a:r>
                <a:r>
                  <a:rPr lang="en-US" altLang="ja-JP" dirty="0">
                    <a:ea typeface="ヒラギノ角ゴ Pro W3" charset="-128"/>
                    <a:sym typeface="Euclid Math Two" charset="0"/>
                  </a:rPr>
                  <a:t>x</a:t>
                </a:r>
                <a:r>
                  <a:rPr lang="ja-JP" altLang="en-US" dirty="0">
                    <a:ea typeface="ヒラギノ角ゴ Pro W3" charset="-128"/>
                    <a:sym typeface="Euclid Math Two" charset="0"/>
                  </a:rPr>
                  <a:t>’</a:t>
                </a:r>
                <a:r>
                  <a:rPr lang="en-US" altLang="ja-JP" dirty="0">
                    <a:ea typeface="ヒラギノ角ゴ Pro W3" charset="-128"/>
                    <a:sym typeface="Euclid Math Two" charset="0"/>
                  </a:rPr>
                  <a:t>.</a:t>
                </a:r>
              </a:p>
              <a:p>
                <a:pPr lvl="1"/>
                <a:endParaRPr lang="en-US" altLang="en-US" dirty="0">
                  <a:ea typeface="ヒラギノ角ゴ Pro W3" charset="-128"/>
                  <a:sym typeface="Euclid Math Two" charset="0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Euclid Math Two" charset="0"/>
                  </a:rPr>
                  <a:t>flipping a bit of the input from 0 to 1 can only change the output from </a:t>
                </a:r>
                <a:r>
                  <a:rPr lang="ja-JP" altLang="en-US" dirty="0">
                    <a:ea typeface="ヒラギノ角ゴ Pro W3" charset="-128"/>
                    <a:sym typeface="Euclid Math Two" charset="0"/>
                  </a:rPr>
                  <a:t>“</a:t>
                </a:r>
                <a:r>
                  <a:rPr lang="en-US" altLang="ja-JP" dirty="0">
                    <a:ea typeface="ヒラギノ角ゴ Pro W3" charset="-128"/>
                    <a:sym typeface="Euclid Math Two" charset="0"/>
                  </a:rPr>
                  <a:t>no</a:t>
                </a:r>
                <a:r>
                  <a:rPr lang="ja-JP" altLang="en-US" dirty="0">
                    <a:ea typeface="ヒラギノ角ゴ Pro W3" charset="-128"/>
                    <a:sym typeface="Euclid Math Two" charset="0"/>
                  </a:rPr>
                  <a:t>”</a:t>
                </a:r>
                <a:r>
                  <a:rPr lang="en-US" altLang="ja-JP" dirty="0">
                    <a:ea typeface="ヒラギノ角ゴ Pro W3" charset="-128"/>
                    <a:sym typeface="Euclid Math Two" charset="0"/>
                  </a:rPr>
                  <a:t> to </a:t>
                </a:r>
                <a:r>
                  <a:rPr lang="ja-JP" altLang="en-US" dirty="0">
                    <a:ea typeface="ヒラギノ角ゴ Pro W3" charset="-128"/>
                    <a:sym typeface="Euclid Math Two" charset="0"/>
                  </a:rPr>
                  <a:t>“</a:t>
                </a:r>
                <a:r>
                  <a:rPr lang="en-US" altLang="ja-JP" dirty="0">
                    <a:ea typeface="ヒラギノ角ゴ Pro W3" charset="-128"/>
                    <a:sym typeface="Euclid Math Two" charset="0"/>
                  </a:rPr>
                  <a:t>yes</a:t>
                </a:r>
                <a:r>
                  <a:rPr lang="ja-JP" altLang="en-US" dirty="0">
                    <a:ea typeface="ヒラギノ角ゴ Pro W3" charset="-128"/>
                    <a:sym typeface="Euclid Math Two" charset="0"/>
                  </a:rPr>
                  <a:t>”</a:t>
                </a:r>
                <a:r>
                  <a:rPr lang="en-US" altLang="ja-JP" dirty="0">
                    <a:ea typeface="ヒラギノ角ゴ Pro W3" charset="-128"/>
                    <a:sym typeface="Euclid Math Two" charset="0"/>
                  </a:rPr>
                  <a:t>              (or not at all)</a:t>
                </a:r>
              </a:p>
              <a:p>
                <a:pPr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3819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7041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20, 2023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Monotone problems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  <a:sym typeface="Euclid Math Two" charset="0"/>
              </a:rPr>
              <a:t>some </a:t>
            </a:r>
            <a:r>
              <a:rPr lang="en-US" altLang="en-US" b="1">
                <a:ea typeface="ヒラギノ角ゴ Pro W3" charset="-128"/>
                <a:sym typeface="Euclid Math Two" charset="0"/>
              </a:rPr>
              <a:t>NP</a:t>
            </a:r>
            <a:r>
              <a:rPr lang="en-US" altLang="en-US">
                <a:ea typeface="ヒラギノ角ゴ Pro W3" charset="-128"/>
                <a:sym typeface="Euclid Math Two" charset="0"/>
              </a:rPr>
              <a:t>-complete languages are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Euclid Math Two" charset="0"/>
              </a:rPr>
              <a:t>monotone</a:t>
            </a:r>
          </a:p>
          <a:p>
            <a:pPr lvl="1"/>
            <a:r>
              <a:rPr lang="en-US" altLang="en-US">
                <a:ea typeface="ヒラギノ角ゴ Pro W3" charset="-128"/>
                <a:sym typeface="Euclid Math Two" charset="0"/>
              </a:rPr>
              <a:t>e.g. CLIQUE (given as adjacency matrix):</a:t>
            </a:r>
          </a:p>
          <a:p>
            <a:pPr lvl="1"/>
            <a:endParaRPr lang="en-US" altLang="en-US">
              <a:ea typeface="ヒラギノ角ゴ Pro W3" charset="-128"/>
              <a:sym typeface="Euclid Math Two" charset="0"/>
            </a:endParaRPr>
          </a:p>
          <a:p>
            <a:pPr lvl="1"/>
            <a:endParaRPr lang="en-US" altLang="en-US">
              <a:ea typeface="ヒラギノ角ゴ Pro W3" charset="-128"/>
              <a:sym typeface="Euclid Math Two" charset="0"/>
            </a:endParaRPr>
          </a:p>
          <a:p>
            <a:pPr lvl="1"/>
            <a:endParaRPr lang="en-US" altLang="en-US">
              <a:ea typeface="ヒラギノ角ゴ Pro W3" charset="-128"/>
              <a:sym typeface="Euclid Math Two" charset="0"/>
            </a:endParaRPr>
          </a:p>
          <a:p>
            <a:pPr lvl="1"/>
            <a:r>
              <a:rPr lang="en-US" altLang="en-US">
                <a:ea typeface="ヒラギノ角ゴ Pro W3" charset="-128"/>
              </a:rPr>
              <a:t>others: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HAMILTON CYCLE, SET COVER</a:t>
            </a:r>
            <a:r>
              <a:rPr lang="en-US" altLang="en-US">
                <a:ea typeface="ヒラギノ角ゴ Pro W3" charset="-128"/>
              </a:rPr>
              <a:t>…</a:t>
            </a:r>
          </a:p>
          <a:p>
            <a:pPr lvl="1"/>
            <a:r>
              <a:rPr lang="en-US" altLang="en-US">
                <a:ea typeface="ヒラギノ角ゴ Pro W3" charset="-128"/>
              </a:rPr>
              <a:t>but not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SAT, KNAPSACK</a:t>
            </a:r>
            <a:r>
              <a:rPr lang="en-US" altLang="en-US">
                <a:ea typeface="ヒラギノ角ゴ Pro W3" charset="-128"/>
              </a:rPr>
              <a:t>…</a:t>
            </a:r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4267200" y="32766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4876800" y="3595688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3810000" y="3671888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4279" name="Oval 7"/>
          <p:cNvSpPr>
            <a:spLocks noChangeArrowheads="1"/>
          </p:cNvSpPr>
          <p:nvPr/>
        </p:nvSpPr>
        <p:spPr bwMode="auto">
          <a:xfrm>
            <a:off x="4419600" y="44196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3657600" y="4191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4953000" y="3976688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54282" name="AutoShape 10"/>
          <p:cNvCxnSpPr>
            <a:cxnSpLocks noChangeShapeType="1"/>
            <a:stCxn id="54276" idx="3"/>
            <a:endCxn id="54277" idx="7"/>
          </p:cNvCxnSpPr>
          <p:nvPr/>
        </p:nvCxnSpPr>
        <p:spPr bwMode="auto">
          <a:xfrm>
            <a:off x="4289425" y="3406775"/>
            <a:ext cx="717550" cy="211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3" name="AutoShape 11"/>
          <p:cNvCxnSpPr>
            <a:cxnSpLocks noChangeShapeType="1"/>
            <a:stCxn id="54276" idx="5"/>
            <a:endCxn id="54278" idx="0"/>
          </p:cNvCxnSpPr>
          <p:nvPr/>
        </p:nvCxnSpPr>
        <p:spPr bwMode="auto">
          <a:xfrm flipH="1">
            <a:off x="3886200" y="3406775"/>
            <a:ext cx="511175" cy="265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4" name="AutoShape 12"/>
          <p:cNvCxnSpPr>
            <a:cxnSpLocks noChangeShapeType="1"/>
            <a:stCxn id="54278" idx="2"/>
            <a:endCxn id="54280" idx="0"/>
          </p:cNvCxnSpPr>
          <p:nvPr/>
        </p:nvCxnSpPr>
        <p:spPr bwMode="auto">
          <a:xfrm flipH="1">
            <a:off x="3733800" y="3748088"/>
            <a:ext cx="76200" cy="442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5" name="AutoShape 13"/>
          <p:cNvCxnSpPr>
            <a:cxnSpLocks noChangeShapeType="1"/>
            <a:stCxn id="54280" idx="5"/>
            <a:endCxn id="54279" idx="1"/>
          </p:cNvCxnSpPr>
          <p:nvPr/>
        </p:nvCxnSpPr>
        <p:spPr bwMode="auto">
          <a:xfrm>
            <a:off x="3787775" y="4321175"/>
            <a:ext cx="654050" cy="120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6" name="AutoShape 14"/>
          <p:cNvCxnSpPr>
            <a:cxnSpLocks noChangeShapeType="1"/>
            <a:stCxn id="54279" idx="7"/>
            <a:endCxn id="54281" idx="3"/>
          </p:cNvCxnSpPr>
          <p:nvPr/>
        </p:nvCxnSpPr>
        <p:spPr bwMode="auto">
          <a:xfrm flipV="1">
            <a:off x="4549775" y="4106863"/>
            <a:ext cx="425450" cy="334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7" name="AutoShape 15"/>
          <p:cNvCxnSpPr>
            <a:cxnSpLocks noChangeShapeType="1"/>
            <a:stCxn id="54281" idx="2"/>
            <a:endCxn id="54280" idx="6"/>
          </p:cNvCxnSpPr>
          <p:nvPr/>
        </p:nvCxnSpPr>
        <p:spPr bwMode="auto">
          <a:xfrm flipH="1">
            <a:off x="3810000" y="4052888"/>
            <a:ext cx="1143000" cy="214312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8" name="AutoShape 16"/>
          <p:cNvCxnSpPr>
            <a:cxnSpLocks noChangeShapeType="1"/>
            <a:stCxn id="54277" idx="5"/>
            <a:endCxn id="54281" idx="0"/>
          </p:cNvCxnSpPr>
          <p:nvPr/>
        </p:nvCxnSpPr>
        <p:spPr bwMode="auto">
          <a:xfrm>
            <a:off x="5006975" y="3725863"/>
            <a:ext cx="22225" cy="250825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9" name="AutoShape 17"/>
          <p:cNvCxnSpPr>
            <a:cxnSpLocks noChangeShapeType="1"/>
            <a:stCxn id="54276" idx="4"/>
            <a:endCxn id="54279" idx="0"/>
          </p:cNvCxnSpPr>
          <p:nvPr/>
        </p:nvCxnSpPr>
        <p:spPr bwMode="auto">
          <a:xfrm>
            <a:off x="4343400" y="3429000"/>
            <a:ext cx="152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90" name="AutoShape 18"/>
          <p:cNvCxnSpPr>
            <a:cxnSpLocks noChangeShapeType="1"/>
            <a:stCxn id="54277" idx="3"/>
            <a:endCxn id="54280" idx="7"/>
          </p:cNvCxnSpPr>
          <p:nvPr/>
        </p:nvCxnSpPr>
        <p:spPr bwMode="auto">
          <a:xfrm flipH="1">
            <a:off x="3787775" y="3725863"/>
            <a:ext cx="1111250" cy="487362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4019" name="AutoShape 19"/>
          <p:cNvCxnSpPr>
            <a:cxnSpLocks noChangeShapeType="1"/>
            <a:stCxn id="54277" idx="4"/>
            <a:endCxn id="54279" idx="0"/>
          </p:cNvCxnSpPr>
          <p:nvPr/>
        </p:nvCxnSpPr>
        <p:spPr bwMode="auto">
          <a:xfrm flipH="1">
            <a:off x="4495800" y="3748088"/>
            <a:ext cx="457200" cy="67151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4020" name="AutoShape 20"/>
          <p:cNvCxnSpPr>
            <a:cxnSpLocks noChangeShapeType="1"/>
            <a:stCxn id="54278" idx="5"/>
            <a:endCxn id="54279" idx="1"/>
          </p:cNvCxnSpPr>
          <p:nvPr/>
        </p:nvCxnSpPr>
        <p:spPr bwMode="auto">
          <a:xfrm>
            <a:off x="3940175" y="3802063"/>
            <a:ext cx="501650" cy="63976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02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20, 2023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Monotone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60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A restricted class of circuits:</a:t>
                </a:r>
              </a:p>
              <a:p>
                <a:pPr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r>
                  <a:rPr lang="en-US" altLang="en-US" dirty="0">
                    <a:ea typeface="ヒラギノ角ゴ Pro W3" charset="-128"/>
                  </a:rPr>
                  <a:t>Definition: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monotone circuit</a:t>
                </a:r>
                <a:r>
                  <a:rPr lang="en-US" altLang="en-US" dirty="0">
                    <a:ea typeface="ヒラギノ角ゴ Pro W3" charset="-128"/>
                  </a:rPr>
                  <a:t> = circuit whose gates are ANDs 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∧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), ORs 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), but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no NOTs</a:t>
                </a:r>
              </a:p>
              <a:p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r>
                  <a:rPr lang="en-US" altLang="en-US" dirty="0">
                    <a:ea typeface="ヒラギノ角ゴ Pro W3" charset="-128"/>
                    <a:sym typeface="Symbol" charset="2"/>
                  </a:rPr>
                  <a:t>can compute exactly the monotone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fns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.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monotone functions closed under AND, OR</a:t>
                </a:r>
              </a:p>
            </p:txBody>
          </p:sp>
        </mc:Choice>
        <mc:Fallback xmlns="">
          <p:sp>
            <p:nvSpPr>
              <p:cNvPr id="3860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b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256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20, 2023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Monotone circuits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  <a:sym typeface="Symbol" charset="2"/>
              </a:rPr>
              <a:t>A question: </a:t>
            </a:r>
          </a:p>
          <a:p>
            <a:pPr algn="ctr">
              <a:buFontTx/>
              <a:buNone/>
            </a:pPr>
            <a:r>
              <a:rPr lang="en-US" altLang="en-US">
                <a:ea typeface="ヒラギノ角ゴ Pro W3" charset="-128"/>
                <a:sym typeface="Symbol" charset="2"/>
              </a:rPr>
              <a:t>Do all </a:t>
            </a:r>
          </a:p>
          <a:p>
            <a:pPr algn="ctr"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poly-time computable</a:t>
            </a:r>
            <a:r>
              <a:rPr lang="en-US" altLang="en-US">
                <a:ea typeface="ヒラギノ角ゴ Pro W3" charset="-128"/>
                <a:sym typeface="Symbol" charset="2"/>
              </a:rPr>
              <a:t> monotone functions</a:t>
            </a:r>
          </a:p>
          <a:p>
            <a:pPr algn="ctr">
              <a:buFontTx/>
              <a:buNone/>
            </a:pPr>
            <a:r>
              <a:rPr lang="en-US" altLang="en-US">
                <a:ea typeface="ヒラギノ角ゴ Pro W3" charset="-128"/>
                <a:sym typeface="Symbol" charset="2"/>
              </a:rPr>
              <a:t> have </a:t>
            </a:r>
          </a:p>
          <a:p>
            <a:pPr algn="ctr"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poly-size </a:t>
            </a:r>
            <a:r>
              <a:rPr lang="en-US" altLang="en-US">
                <a:ea typeface="ヒラギノ角ゴ Pro W3" charset="-128"/>
                <a:sym typeface="Symbol" charset="2"/>
              </a:rPr>
              <a:t>monotone circuits?</a:t>
            </a:r>
          </a:p>
          <a:p>
            <a:pPr>
              <a:buFontTx/>
              <a:buNone/>
            </a:pPr>
            <a:endParaRPr lang="en-US" altLang="en-US">
              <a:ea typeface="ヒラギノ角ゴ Pro W3" charset="-128"/>
              <a:sym typeface="Symbol" charset="2"/>
            </a:endParaRPr>
          </a:p>
          <a:p>
            <a:pPr lvl="1"/>
            <a:r>
              <a:rPr lang="en-US" altLang="en-US">
                <a:ea typeface="ヒラギノ角ゴ Pro W3" charset="-128"/>
                <a:sym typeface="Symbol" charset="2"/>
              </a:rPr>
              <a:t>recall: true in non-monotone case</a:t>
            </a:r>
          </a:p>
          <a:p>
            <a:pPr>
              <a:buFontTx/>
              <a:buNone/>
            </a:pPr>
            <a:endParaRPr lang="en-US" altLang="en-US"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8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20, 2023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Relation to other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56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NL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NC</a:t>
                </a:r>
                <a:r>
                  <a:rPr lang="en-US" altLang="en-US" b="1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: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S-T-CONN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NC</a:t>
                </a:r>
                <a:r>
                  <a:rPr lang="en-US" altLang="en-US" b="1" baseline="-25000" dirty="0">
                    <a:ea typeface="ヒラギノ角ゴ Pro W3" charset="-128"/>
                    <a:sym typeface="Symbol" charset="2"/>
                  </a:rPr>
                  <a:t>2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given G = (V, E), vertices s, t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A = adjacency matrix (with self-loops)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(A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)</a:t>
                </a:r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, j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= 1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iff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path of length ≤ 2 from node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to node j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(A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)</a:t>
                </a:r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, j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= 1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iff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path of length ≤ n from node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to node j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compute with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depth log n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tree of Boolean matrix multiplications, output entry s, t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log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n depth total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2856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 b="-3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3E5D87-B88C-259F-AE29-A2FC583FC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9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20, 2023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Monotone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01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A monotone circuit for </a:t>
                </a:r>
                <a:r>
                  <a:rPr lang="en-US" altLang="en-US" dirty="0" err="1">
                    <a:ea typeface="ヒラギノ角ゴ Pro W3" charset="-128"/>
                  </a:rPr>
                  <a:t>CLIQUE</a:t>
                </a:r>
                <a:r>
                  <a:rPr lang="en-US" altLang="en-US" baseline="-10000" dirty="0" err="1">
                    <a:ea typeface="ヒラギノ角ゴ Pro W3" charset="-128"/>
                  </a:rPr>
                  <a:t>n,k</a:t>
                </a:r>
                <a:endParaRPr lang="en-US" altLang="en-US" baseline="-10000" dirty="0">
                  <a:ea typeface="ヒラギノ角ゴ Pro W3" charset="-128"/>
                </a:endParaRPr>
              </a:p>
              <a:p>
                <a:r>
                  <a:rPr lang="en-US" altLang="en-US" dirty="0">
                    <a:ea typeface="ヒラギノ角ゴ Pro W3" charset="-128"/>
                  </a:rPr>
                  <a:t>Input: graph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G = (V,E)</a:t>
                </a:r>
                <a:r>
                  <a:rPr lang="en-US" altLang="en-US" dirty="0">
                    <a:ea typeface="ヒラギノ角ゴ Pro W3" charset="-128"/>
                  </a:rPr>
                  <a:t> as adj. matrix, |V|=n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variable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x</a:t>
                </a:r>
                <a:r>
                  <a:rPr lang="en-US" altLang="en-US" baseline="-10000" dirty="0" err="1">
                    <a:solidFill>
                      <a:srgbClr val="FF0000"/>
                    </a:solidFill>
                    <a:ea typeface="ヒラギノ角ゴ Pro W3" charset="-128"/>
                  </a:rPr>
                  <a:t>i,j</a:t>
                </a:r>
                <a:r>
                  <a:rPr lang="en-US" altLang="en-US" dirty="0">
                    <a:ea typeface="ヒラギノ角ゴ Pro W3" charset="-128"/>
                  </a:rPr>
                  <a:t> for each possible edge (</a:t>
                </a:r>
                <a:r>
                  <a:rPr lang="en-US" altLang="en-US" dirty="0" err="1">
                    <a:ea typeface="ヒラギノ角ゴ Pro W3" charset="-128"/>
                  </a:rPr>
                  <a:t>i,j</a:t>
                </a:r>
                <a:r>
                  <a:rPr lang="en-US" altLang="en-US" dirty="0">
                    <a:ea typeface="ヒラギノ角ゴ Pro W3" charset="-128"/>
                  </a:rPr>
                  <a:t>)</a:t>
                </a:r>
              </a:p>
              <a:p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ISCLIQUE(S)</a:t>
                </a:r>
                <a:r>
                  <a:rPr lang="en-US" altLang="en-US" dirty="0">
                    <a:ea typeface="ヒラギノ角ゴ Pro W3" charset="-128"/>
                  </a:rPr>
                  <a:t> = monotone circuit that = 1 </a:t>
                </a:r>
                <a:r>
                  <a:rPr lang="en-US" altLang="en-US" dirty="0" err="1">
                    <a:ea typeface="ヒラギノ角ゴ Pro W3" charset="-128"/>
                  </a:rPr>
                  <a:t>iff</a:t>
                </a:r>
                <a:r>
                  <a:rPr lang="en-US" altLang="en-US" dirty="0">
                    <a:ea typeface="ヒラギノ角ゴ Pro W3" charset="-128"/>
                  </a:rPr>
                  <a:t> 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⊆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V is a clique:	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supHide m:val="on"/>
                        <m:ctrlP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ヒラギノ角ゴ Pro W3" charset="-128"/>
                            <a:sym typeface="Symbol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ヒラギノ角ゴ Pro W3" charset="-128"/>
                            <a:sym typeface="Symbol" charset="2"/>
                          </a:rPr>
                          <m:t>𝑖</m:t>
                        </m:r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ヒラギノ角ゴ Pro W3" charset="-128"/>
                            <a:sym typeface="Symbol" charset="2"/>
                          </a:rPr>
                          <m:t>,</m:t>
                        </m:r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ヒラギノ角ゴ Pro W3" charset="-128"/>
                            <a:sym typeface="Symbol" charset="2"/>
                          </a:rPr>
                          <m:t>𝑗</m:t>
                        </m:r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ヒラギノ角ゴ Pro W3" charset="-128"/>
                            <a:sym typeface="Symbol" charset="2"/>
                          </a:rPr>
                          <m:t> ∈ </m:t>
                        </m:r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ヒラギノ角ゴ Pro W3" charset="-128"/>
                            <a:sym typeface="Symbol" charset="2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ヒラギノ角ゴ Pro W3" charset="-128"/>
                                <a:sym typeface="Symbol" charset="2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ヒラギノ角ゴ Pro W3" charset="-128"/>
                                <a:sym typeface="Symbol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ヒラギノ角ゴ Pro W3" charset="-128"/>
                                <a:sym typeface="Symbol" charset="2"/>
                              </a:rPr>
                              <m:t>𝑖</m:t>
                            </m:r>
                            <m: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ヒラギノ角ゴ Pro W3" charset="-128"/>
                                <a:sym typeface="Symbol" charset="2"/>
                              </a:rPr>
                              <m:t>,</m:t>
                            </m:r>
                            <m: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ヒラギノ角ゴ Pro W3" charset="-128"/>
                                <a:sym typeface="Symbol" charset="2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CLIQUE</a:t>
                </a:r>
                <a:r>
                  <a:rPr lang="en-US" altLang="en-US" baseline="-1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n,k</a:t>
                </a:r>
                <a:r>
                  <a:rPr lang="en-US" altLang="en-US" baseline="-100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computed by monotone circuit:</a:t>
                </a:r>
              </a:p>
              <a:p>
                <a:pPr lvl="1" algn="ctr">
                  <a:spcAft>
                    <a:spcPts val="1200"/>
                  </a:spcAft>
                  <a:buFontTx/>
                  <a:buNone/>
                </a:pPr>
                <a14:m>
                  <m:oMath xmlns:m="http://schemas.openxmlformats.org/officeDocument/2006/math">
                    <m:nary>
                      <m:naryPr>
                        <m:chr m:val="⋁"/>
                        <m:supHide m:val="on"/>
                        <m:ctrlPr>
                          <a:rPr lang="en-US" alt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ヒラギノ角ゴ Pro W3" charset="-128"/>
                            <a:sym typeface="Symbol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sz="36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ヒラギノ角ゴ Pro W3" charset="-128"/>
                            <a:sym typeface="Symbol" charset="2"/>
                          </a:rPr>
                          <m:t>𝑆</m:t>
                        </m:r>
                        <m:r>
                          <a:rPr lang="en-US" altLang="en-US" sz="36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ヒラギノ角ゴ Pro W3" charset="-128"/>
                            <a:sym typeface="Symbol" charset="2"/>
                          </a:rPr>
                          <m:t> ⊆ </m:t>
                        </m:r>
                        <m:r>
                          <a:rPr lang="en-US" altLang="en-US" sz="36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ヒラギノ角ゴ Pro W3" charset="-128"/>
                            <a:sym typeface="Symbol" charset="2"/>
                          </a:rPr>
                          <m:t>𝑉</m:t>
                        </m:r>
                        <m:r>
                          <a:rPr lang="en-US" altLang="en-US" sz="36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ヒラギノ角ゴ Pro W3" charset="-128"/>
                            <a:sym typeface="Symbol" charset="2"/>
                          </a:rPr>
                          <m:t>,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ヒラギノ角ゴ Pro W3" charset="-128"/>
                                <a:sym typeface="Symbol" charset="2"/>
                              </a:rPr>
                            </m:ctrlPr>
                          </m:dPr>
                          <m:e>
                            <m:r>
                              <a:rPr lang="en-US" altLang="en-US" sz="36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ヒラギノ角ゴ Pro W3" charset="-128"/>
                                <a:sym typeface="Symbol" charset="2"/>
                              </a:rPr>
                              <m:t>𝑆</m:t>
                            </m:r>
                          </m:e>
                        </m:d>
                        <m:r>
                          <a:rPr lang="en-US" altLang="en-US" sz="36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ヒラギノ角ゴ Pro W3" charset="-128"/>
                            <a:sym typeface="Symbol" charset="2"/>
                          </a:rPr>
                          <m:t>=</m:t>
                        </m:r>
                        <m:r>
                          <a:rPr lang="en-US" altLang="en-US" sz="36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ヒラギノ角ゴ Pro W3" charset="-128"/>
                            <a:sym typeface="Symbol" charset="2"/>
                          </a:rPr>
                          <m:t>𝑘</m:t>
                        </m:r>
                      </m:sub>
                      <m:sup/>
                      <m:e>
                        <m:r>
                          <a:rPr lang="en-US" altLang="en-US" sz="36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ヒラギノ角ゴ Pro W3" charset="-128"/>
                            <a:sym typeface="Symbol" charset="2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ISCLIQUE(S)</a:t>
                </a:r>
              </a:p>
            </p:txBody>
          </p:sp>
        </mc:Choice>
        <mc:Fallback xmlns="">
          <p:sp>
            <p:nvSpPr>
              <p:cNvPr id="390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35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20, 2023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Monotone circuits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Size of this monotone circuit for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CLIQUE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n,k</a:t>
            </a:r>
            <a:r>
              <a:rPr lang="en-US" altLang="en-US">
                <a:ea typeface="ヒラギノ角ゴ Pro W3" charset="-128"/>
              </a:rPr>
              <a:t>:</a:t>
            </a:r>
          </a:p>
          <a:p>
            <a:pPr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endParaRPr lang="en-US" altLang="en-US">
              <a:ea typeface="ヒラギノ角ゴ Pro W3" charset="-128"/>
            </a:endParaRPr>
          </a:p>
          <a:p>
            <a:r>
              <a:rPr lang="en-US" altLang="en-US">
                <a:ea typeface="ヒラギノ角ゴ Pro W3" charset="-128"/>
              </a:rPr>
              <a:t>when k =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n</a:t>
            </a:r>
            <a:r>
              <a:rPr lang="en-US" altLang="en-US" baseline="30000">
                <a:solidFill>
                  <a:schemeClr val="accent2"/>
                </a:solidFill>
                <a:ea typeface="ヒラギノ角ゴ Pro W3" charset="-128"/>
              </a:rPr>
              <a:t>1/4</a:t>
            </a:r>
            <a:r>
              <a:rPr lang="en-US" altLang="en-US">
                <a:ea typeface="ヒラギノ角ゴ Pro W3" charset="-128"/>
              </a:rPr>
              <a:t>, size is approximately:</a:t>
            </a:r>
          </a:p>
          <a:p>
            <a:pPr>
              <a:buFontTx/>
              <a:buNone/>
            </a:pPr>
            <a:endParaRPr lang="en-US" altLang="en-US">
              <a:ea typeface="ヒラギノ角ゴ Pro W3" charset="-128"/>
            </a:endParaRPr>
          </a:p>
        </p:txBody>
      </p:sp>
      <p:graphicFrame>
        <p:nvGraphicFramePr>
          <p:cNvPr id="62468" name="Object 2"/>
          <p:cNvGraphicFramePr>
            <a:graphicFrameLocks noChangeAspect="1"/>
          </p:cNvGraphicFramePr>
          <p:nvPr/>
        </p:nvGraphicFramePr>
        <p:xfrm>
          <a:off x="3886200" y="2362200"/>
          <a:ext cx="990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4" imgW="990600" imgH="889000" progId="Equation.DSMT4">
                  <p:embed/>
                </p:oleObj>
              </mc:Choice>
              <mc:Fallback>
                <p:oleObj name="Equation" r:id="rId4" imgW="990600" imgH="889000" progId="Equation.DSMT4">
                  <p:embed/>
                  <p:pic>
                    <p:nvPicPr>
                      <p:cNvPr id="6246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362200"/>
                        <a:ext cx="9906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2197" name="Object 3"/>
          <p:cNvGraphicFramePr>
            <a:graphicFrameLocks noChangeAspect="1"/>
          </p:cNvGraphicFramePr>
          <p:nvPr/>
        </p:nvGraphicFramePr>
        <p:xfrm>
          <a:off x="2590800" y="4786313"/>
          <a:ext cx="4341813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6" imgW="3352800" imgH="952500" progId="Equation.DSMT4">
                  <p:embed/>
                </p:oleObj>
              </mc:Choice>
              <mc:Fallback>
                <p:oleObj name="Equation" r:id="rId6" imgW="3352800" imgH="952500" progId="Equation.DSMT4">
                  <p:embed/>
                  <p:pic>
                    <p:nvPicPr>
                      <p:cNvPr id="39219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786313"/>
                        <a:ext cx="4341813" cy="1233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51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20, 2023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Monotone circuits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Theorem (Razborov 85): monotone circuits for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CLIQUE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n,k</a:t>
            </a:r>
            <a:r>
              <a:rPr lang="en-US" altLang="en-US">
                <a:ea typeface="ヒラギノ角ゴ Pro W3" charset="-128"/>
              </a:rPr>
              <a:t> with k =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n</a:t>
            </a:r>
            <a:r>
              <a:rPr lang="en-US" altLang="en-US" baseline="30000">
                <a:solidFill>
                  <a:schemeClr val="accent2"/>
                </a:solidFill>
                <a:ea typeface="ヒラギノ角ゴ Pro W3" charset="-128"/>
              </a:rPr>
              <a:t>1/4</a:t>
            </a:r>
            <a:r>
              <a:rPr lang="en-US" altLang="en-US">
                <a:ea typeface="ヒラギノ角ゴ Pro W3" charset="-128"/>
              </a:rPr>
              <a:t> must have size at least</a:t>
            </a:r>
          </a:p>
          <a:p>
            <a:pPr algn="ctr">
              <a:buFontTx/>
              <a:buNone/>
            </a:pPr>
            <a:r>
              <a:rPr lang="en-US" altLang="en-US" sz="4400">
                <a:solidFill>
                  <a:srgbClr val="FF0000"/>
                </a:solidFill>
                <a:ea typeface="ヒラギノ角ゴ Pro W3" charset="-128"/>
              </a:rPr>
              <a:t>2</a:t>
            </a:r>
            <a:r>
              <a:rPr lang="el-GR" altLang="en-US" sz="4400" baseline="30000">
                <a:solidFill>
                  <a:srgbClr val="FF0000"/>
                </a:solidFill>
                <a:ea typeface="ヒラギノ角ゴ Pro W3" charset="-128"/>
              </a:rPr>
              <a:t>Ω</a:t>
            </a:r>
            <a:r>
              <a:rPr lang="en-US" altLang="en-US" sz="4400" baseline="30000">
                <a:solidFill>
                  <a:srgbClr val="FF0000"/>
                </a:solidFill>
                <a:ea typeface="ヒラギノ角ゴ Pro W3" charset="-128"/>
              </a:rPr>
              <a:t>(n</a:t>
            </a:r>
            <a:r>
              <a:rPr lang="en-US" altLang="en-US" sz="4000" baseline="60000">
                <a:solidFill>
                  <a:srgbClr val="FF0000"/>
                </a:solidFill>
                <a:ea typeface="ヒラギノ角ゴ Pro W3" charset="-128"/>
              </a:rPr>
              <a:t>1/8</a:t>
            </a:r>
            <a:r>
              <a:rPr lang="en-US" altLang="en-US" sz="4400" baseline="30000">
                <a:solidFill>
                  <a:srgbClr val="FF0000"/>
                </a:solidFill>
                <a:ea typeface="ヒラギノ角ゴ Pro W3" charset="-128"/>
              </a:rPr>
              <a:t>)</a:t>
            </a:r>
            <a:r>
              <a:rPr lang="en-US" altLang="en-US" sz="4400">
                <a:solidFill>
                  <a:srgbClr val="FF0000"/>
                </a:solidFill>
                <a:ea typeface="ヒラギノ角ゴ Pro W3" charset="-128"/>
              </a:rPr>
              <a:t>.</a:t>
            </a:r>
          </a:p>
          <a:p>
            <a:pPr algn="ctr">
              <a:buFontTx/>
              <a:buNone/>
            </a:pPr>
            <a:endParaRPr lang="en-US" altLang="en-US" sz="4400">
              <a:solidFill>
                <a:srgbClr val="FF0000"/>
              </a:solidFill>
              <a:ea typeface="ヒラギノ角ゴ Pro W3" charset="-128"/>
            </a:endParaRPr>
          </a:p>
          <a:p>
            <a:r>
              <a:rPr lang="en-US" altLang="en-US">
                <a:ea typeface="ヒラギノ角ゴ Pro W3" charset="-128"/>
              </a:rPr>
              <a:t>Proof: </a:t>
            </a:r>
          </a:p>
          <a:p>
            <a:pPr lvl="1"/>
            <a:r>
              <a:rPr lang="en-US" altLang="en-US">
                <a:ea typeface="ヒラギノ角ゴ Pro W3" charset="-128"/>
              </a:rPr>
              <a:t>rest of lecture</a:t>
            </a:r>
            <a:endParaRPr lang="en-US" altLang="en-US" sz="2400"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56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20, 2023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Proof idea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229600" cy="4525963"/>
          </a:xfrm>
        </p:spPr>
        <p:txBody>
          <a:bodyPr/>
          <a:lstStyle/>
          <a:p>
            <a:r>
              <a:rPr lang="ja-JP" altLang="en-US" dirty="0">
                <a:ea typeface="ヒラギノ角ゴ Pro W3" charset="-128"/>
              </a:rPr>
              <a:t>“</a:t>
            </a:r>
            <a:r>
              <a:rPr lang="en-US" altLang="ja-JP" dirty="0">
                <a:ea typeface="ヒラギノ角ゴ Pro W3" charset="-128"/>
              </a:rPr>
              <a:t>method of approximation</a:t>
            </a:r>
            <a:r>
              <a:rPr lang="ja-JP" altLang="en-US" dirty="0">
                <a:ea typeface="ヒラギノ角ゴ Pro W3" charset="-128"/>
              </a:rPr>
              <a:t>”</a:t>
            </a:r>
            <a:endParaRPr lang="en-US" altLang="ja-JP" dirty="0">
              <a:ea typeface="ヒラギノ角ゴ Pro W3" charset="-128"/>
            </a:endParaRPr>
          </a:p>
          <a:p>
            <a:r>
              <a:rPr lang="en-US" altLang="en-US" dirty="0">
                <a:ea typeface="ヒラギノ角ゴ Pro W3" charset="-128"/>
              </a:rPr>
              <a:t>suppose </a:t>
            </a:r>
            <a:r>
              <a:rPr lang="en-US" altLang="en-US" dirty="0">
                <a:solidFill>
                  <a:schemeClr val="accent2"/>
                </a:solidFill>
                <a:ea typeface="ヒラギノ角ゴ Pro W3" charset="-128"/>
              </a:rPr>
              <a:t>C</a:t>
            </a:r>
            <a:r>
              <a:rPr lang="en-US" altLang="en-US" dirty="0">
                <a:ea typeface="ヒラギノ角ゴ Pro W3" charset="-128"/>
              </a:rPr>
              <a:t> is a monotone circuit for </a:t>
            </a:r>
            <a:r>
              <a:rPr lang="en-US" altLang="en-US" dirty="0" err="1">
                <a:ea typeface="ヒラギノ角ゴ Pro W3" charset="-128"/>
              </a:rPr>
              <a:t>CLIQUE</a:t>
            </a:r>
            <a:r>
              <a:rPr lang="en-US" altLang="en-US" baseline="-10000" dirty="0" err="1">
                <a:ea typeface="ヒラギノ角ゴ Pro W3" charset="-128"/>
              </a:rPr>
              <a:t>n,k</a:t>
            </a:r>
            <a:endParaRPr lang="en-US" altLang="en-US" baseline="-10000" dirty="0">
              <a:ea typeface="ヒラギノ角ゴ Pro W3" charset="-128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ea typeface="ヒラギノ角ゴ Pro W3" charset="-128"/>
              </a:rPr>
              <a:t>build another monotone circuit </a:t>
            </a:r>
            <a:r>
              <a:rPr lang="en-US" altLang="en-US" dirty="0">
                <a:solidFill>
                  <a:srgbClr val="FF0000"/>
                </a:solidFill>
                <a:ea typeface="ヒラギノ角ゴ Pro W3" charset="-128"/>
              </a:rPr>
              <a:t>CC</a:t>
            </a:r>
            <a:r>
              <a:rPr lang="en-US" altLang="en-US" dirty="0">
                <a:ea typeface="ヒラギノ角ゴ Pro W3" charset="-128"/>
              </a:rPr>
              <a:t>  that </a:t>
            </a:r>
            <a:r>
              <a:rPr lang="ja-JP" altLang="en-US" dirty="0">
                <a:ea typeface="ヒラギノ角ゴ Pro W3" charset="-128"/>
              </a:rPr>
              <a:t>“</a:t>
            </a:r>
            <a:r>
              <a:rPr lang="en-US" altLang="ja-JP" dirty="0">
                <a:ea typeface="ヒラギノ角ゴ Pro W3" charset="-128"/>
              </a:rPr>
              <a:t>approximates</a:t>
            </a:r>
            <a:r>
              <a:rPr lang="ja-JP" altLang="en-US" dirty="0">
                <a:ea typeface="ヒラギノ角ゴ Pro W3" charset="-128"/>
              </a:rPr>
              <a:t>”</a:t>
            </a:r>
            <a:r>
              <a:rPr lang="en-US" altLang="ja-JP" dirty="0">
                <a:ea typeface="ヒラギノ角ゴ Pro W3" charset="-128"/>
              </a:rPr>
              <a:t> </a:t>
            </a:r>
            <a:r>
              <a:rPr lang="en-US" altLang="ja-JP" dirty="0">
                <a:solidFill>
                  <a:schemeClr val="accent2"/>
                </a:solidFill>
                <a:ea typeface="ヒラギノ角ゴ Pro W3" charset="-128"/>
              </a:rPr>
              <a:t>C</a:t>
            </a:r>
            <a:r>
              <a:rPr lang="en-US" altLang="ja-JP" dirty="0">
                <a:ea typeface="ヒラギノ角ゴ Pro W3" charset="-128"/>
              </a:rPr>
              <a:t> gate-by-gate</a:t>
            </a:r>
          </a:p>
          <a:p>
            <a:endParaRPr lang="en-US" altLang="en-US" dirty="0">
              <a:ea typeface="ヒラギノ角ゴ Pro W3" charset="-128"/>
            </a:endParaRPr>
          </a:p>
        </p:txBody>
      </p:sp>
      <p:sp>
        <p:nvSpPr>
          <p:cNvPr id="396292" name="AutoShape 4"/>
          <p:cNvSpPr>
            <a:spLocks noChangeArrowheads="1"/>
          </p:cNvSpPr>
          <p:nvPr/>
        </p:nvSpPr>
        <p:spPr bwMode="auto">
          <a:xfrm>
            <a:off x="1371600" y="4495800"/>
            <a:ext cx="2057400" cy="13716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6293" name="Rectangle 5"/>
              <p:cNvSpPr>
                <a:spLocks noChangeArrowheads="1"/>
              </p:cNvSpPr>
              <p:nvPr/>
            </p:nvSpPr>
            <p:spPr bwMode="auto">
              <a:xfrm>
                <a:off x="2057400" y="4719935"/>
                <a:ext cx="49885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∨</m:t>
                      </m:r>
                    </m:oMath>
                  </m:oMathPara>
                </a14:m>
                <a:endParaRPr lang="en-US" altLang="en-US" b="1" dirty="0">
                  <a:solidFill>
                    <a:srgbClr val="FF0000"/>
                  </a:solidFill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396293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7400" y="4719935"/>
                <a:ext cx="498855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6294" name="AutoShape 6"/>
          <p:cNvSpPr>
            <a:spLocks noChangeArrowheads="1"/>
          </p:cNvSpPr>
          <p:nvPr/>
        </p:nvSpPr>
        <p:spPr bwMode="auto">
          <a:xfrm>
            <a:off x="1676400" y="5334000"/>
            <a:ext cx="762000" cy="533400"/>
          </a:xfrm>
          <a:prstGeom prst="triangle">
            <a:avLst>
              <a:gd name="adj" fmla="val 50000"/>
            </a:avLst>
          </a:prstGeom>
          <a:solidFill>
            <a:schemeClr val="accent1">
              <a:alpha val="6901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6295" name="AutoShape 7"/>
          <p:cNvSpPr>
            <a:spLocks noChangeArrowheads="1"/>
          </p:cNvSpPr>
          <p:nvPr/>
        </p:nvSpPr>
        <p:spPr bwMode="auto">
          <a:xfrm>
            <a:off x="2133600" y="5334000"/>
            <a:ext cx="762000" cy="533400"/>
          </a:xfrm>
          <a:prstGeom prst="triangle">
            <a:avLst>
              <a:gd name="adj" fmla="val 50000"/>
            </a:avLst>
          </a:prstGeom>
          <a:solidFill>
            <a:schemeClr val="accent1">
              <a:alpha val="6901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396296" name="AutoShape 8"/>
          <p:cNvCxnSpPr>
            <a:cxnSpLocks noChangeShapeType="1"/>
            <a:stCxn id="396293" idx="2"/>
            <a:endCxn id="396294" idx="0"/>
          </p:cNvCxnSpPr>
          <p:nvPr/>
        </p:nvCxnSpPr>
        <p:spPr bwMode="auto">
          <a:xfrm flipH="1">
            <a:off x="2057400" y="5181600"/>
            <a:ext cx="249428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6297" name="AutoShape 9"/>
          <p:cNvCxnSpPr>
            <a:cxnSpLocks noChangeShapeType="1"/>
            <a:stCxn id="396293" idx="2"/>
            <a:endCxn id="396295" idx="0"/>
          </p:cNvCxnSpPr>
          <p:nvPr/>
        </p:nvCxnSpPr>
        <p:spPr bwMode="auto">
          <a:xfrm>
            <a:off x="2306828" y="5181600"/>
            <a:ext cx="207772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6298" name="AutoShape 10"/>
          <p:cNvSpPr>
            <a:spLocks noChangeArrowheads="1"/>
          </p:cNvSpPr>
          <p:nvPr/>
        </p:nvSpPr>
        <p:spPr bwMode="auto">
          <a:xfrm>
            <a:off x="5638800" y="4495800"/>
            <a:ext cx="2057400" cy="13716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6299" name="AutoShape 11"/>
          <p:cNvSpPr>
            <a:spLocks noChangeArrowheads="1"/>
          </p:cNvSpPr>
          <p:nvPr/>
        </p:nvSpPr>
        <p:spPr bwMode="auto">
          <a:xfrm>
            <a:off x="5943600" y="5334000"/>
            <a:ext cx="762000" cy="533400"/>
          </a:xfrm>
          <a:prstGeom prst="triangle">
            <a:avLst>
              <a:gd name="adj" fmla="val 50000"/>
            </a:avLst>
          </a:prstGeom>
          <a:solidFill>
            <a:schemeClr val="accent1">
              <a:alpha val="6901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6300" name="AutoShape 12"/>
          <p:cNvSpPr>
            <a:spLocks noChangeArrowheads="1"/>
          </p:cNvSpPr>
          <p:nvPr/>
        </p:nvSpPr>
        <p:spPr bwMode="auto">
          <a:xfrm>
            <a:off x="6477000" y="5334000"/>
            <a:ext cx="762000" cy="533400"/>
          </a:xfrm>
          <a:prstGeom prst="triangle">
            <a:avLst>
              <a:gd name="adj" fmla="val 50000"/>
            </a:avLst>
          </a:prstGeom>
          <a:solidFill>
            <a:schemeClr val="accent1">
              <a:alpha val="6901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6301" name="AutoShape 13"/>
          <p:cNvSpPr>
            <a:spLocks noChangeArrowheads="1"/>
          </p:cNvSpPr>
          <p:nvPr/>
        </p:nvSpPr>
        <p:spPr bwMode="auto">
          <a:xfrm>
            <a:off x="3810000" y="4800600"/>
            <a:ext cx="1524000" cy="6096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6302" name="AutoShape 14"/>
          <p:cNvSpPr>
            <a:spLocks noChangeArrowheads="1"/>
          </p:cNvSpPr>
          <p:nvPr/>
        </p:nvSpPr>
        <p:spPr bwMode="auto">
          <a:xfrm>
            <a:off x="5943600" y="5029200"/>
            <a:ext cx="1295400" cy="838200"/>
          </a:xfrm>
          <a:prstGeom prst="triangle">
            <a:avLst>
              <a:gd name="adj" fmla="val 50000"/>
            </a:avLst>
          </a:prstGeom>
          <a:solidFill>
            <a:schemeClr val="accent1">
              <a:alpha val="6901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07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2" grpId="0" animBg="1"/>
      <p:bldP spid="396293" grpId="0"/>
      <p:bldP spid="396294" grpId="0" animBg="1"/>
      <p:bldP spid="396295" grpId="0" animBg="1"/>
      <p:bldP spid="396298" grpId="0" animBg="1"/>
      <p:bldP spid="396299" grpId="0" animBg="1"/>
      <p:bldP spid="396300" grpId="0" animBg="1"/>
      <p:bldP spid="396301" grpId="0" animBg="1"/>
      <p:bldP spid="39630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20, 2023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Proof idea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on test collection of positive/negative instances of CLIQUE</a:t>
            </a:r>
            <a:r>
              <a:rPr lang="en-US" altLang="en-US" baseline="-25000">
                <a:ea typeface="ヒラギノ角ゴ Pro W3" charset="-128"/>
              </a:rPr>
              <a:t>n,k</a:t>
            </a:r>
            <a:r>
              <a:rPr lang="en-US" altLang="en-US">
                <a:ea typeface="ヒラギノ角ゴ Pro W3" charset="-128"/>
              </a:rPr>
              <a:t>:</a:t>
            </a:r>
          </a:p>
          <a:p>
            <a:pPr lvl="1"/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local property</a:t>
            </a:r>
            <a:r>
              <a:rPr lang="en-US" altLang="en-US">
                <a:ea typeface="ヒラギノ角ゴ Pro W3" charset="-128"/>
              </a:rPr>
              <a:t>: few errors at each gate</a:t>
            </a:r>
          </a:p>
          <a:p>
            <a:pPr lvl="1"/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global property</a:t>
            </a:r>
            <a:r>
              <a:rPr lang="en-US" altLang="en-US">
                <a:ea typeface="ヒラギノ角ゴ Pro W3" charset="-128"/>
              </a:rPr>
              <a:t>: many errors on test collection</a:t>
            </a:r>
          </a:p>
          <a:p>
            <a:pPr lvl="1"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r>
              <a:rPr lang="en-US" altLang="en-US">
                <a:ea typeface="ヒラギノ角ゴ Pro W3" charset="-128"/>
              </a:rPr>
              <a:t>Conclude: C has many gates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9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20, 2023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0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478338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input: graph G = (V, E)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variable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x</a:t>
                </a:r>
                <a:r>
                  <a:rPr lang="en-US" altLang="en-US" baseline="-10000" dirty="0" err="1">
                    <a:solidFill>
                      <a:srgbClr val="FF0000"/>
                    </a:solidFill>
                    <a:ea typeface="ヒラギノ角ゴ Pro W3" charset="-128"/>
                  </a:rPr>
                  <a:t>j,k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for each potential edge (j, k)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CC(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…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en-US" dirty="0">
                    <a:ea typeface="ヒラギノ角ゴ Pro W3" charset="-128"/>
                  </a:rPr>
                  <a:t>), where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V, means:</a:t>
                </a:r>
              </a:p>
              <a:p>
                <a:pPr algn="ctr">
                  <a:lnSpc>
                    <a:spcPct val="90000"/>
                  </a:lnSpc>
                  <a:spcAft>
                    <a:spcPts val="1200"/>
                  </a:spcAft>
                  <a:buFontTx/>
                  <a:buNone/>
                </a:pPr>
                <a14:m>
                  <m:oMath xmlns:m="http://schemas.openxmlformats.org/officeDocument/2006/math">
                    <m:nary>
                      <m:naryPr>
                        <m:chr m:val="⋁"/>
                        <m:supHide m:val="on"/>
                        <m:ctrlPr>
                          <a:rPr lang="en-US" altLang="en-US" sz="4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ヒラギノ角ゴ Pro W3" charset="-128"/>
                            <a:sym typeface="Symbol" charset="2"/>
                          </a:rPr>
                        </m:ctrlPr>
                      </m:naryPr>
                      <m:sub>
                        <m:r>
                          <a:rPr lang="en-US" altLang="en-US" sz="40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  <a:sym typeface="Symbol" charset="2"/>
                          </a:rPr>
                          <m:t>𝑖</m:t>
                        </m:r>
                      </m:sub>
                      <m:sup/>
                      <m:e>
                        <m:r>
                          <a:rPr lang="en-US" altLang="en-US" sz="40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  <a:sym typeface="Symbol" charset="2"/>
                          </a:rPr>
                          <m:t>(</m:t>
                        </m:r>
                        <m:nary>
                          <m:naryPr>
                            <m:chr m:val="⋀"/>
                            <m:supHide m:val="on"/>
                            <m:ctrlPr>
                              <a:rPr lang="en-US" altLang="en-US" sz="4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ヒラギノ角ゴ Pro W3" charset="-128"/>
                                <a:sym typeface="Symbol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en-US" sz="40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ea typeface="ヒラギノ角ゴ Pro W3" charset="-128"/>
                                <a:sym typeface="Symbol" charset="2"/>
                              </a:rPr>
                              <m:t>𝑗</m:t>
                            </m:r>
                            <m:r>
                              <a:rPr lang="en-US" altLang="en-US" sz="40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ea typeface="ヒラギノ角ゴ Pro W3" charset="-128"/>
                                <a:sym typeface="Symbol" charset="2"/>
                              </a:rPr>
                              <m:t>,</m:t>
                            </m:r>
                            <m:r>
                              <a:rPr lang="en-US" altLang="en-US" sz="40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ea typeface="ヒラギノ角ゴ Pro W3" charset="-128"/>
                                <a:sym typeface="Symbol" charset="2"/>
                              </a:rPr>
                              <m:t>𝑘</m:t>
                            </m:r>
                            <m:r>
                              <a:rPr lang="en-US" altLang="en-US" sz="40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ea typeface="ヒラギノ角ゴ Pro W3" charset="-128"/>
                                <a:sym typeface="Symbol" charset="2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en-US" sz="40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ヒラギノ角ゴ Pro W3" charset="-128"/>
                                    <a:sym typeface="Symbol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40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ea typeface="ヒラギノ角ゴ Pro W3" charset="-128"/>
                                    <a:sym typeface="Symbol" charset="2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en-US" sz="40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ea typeface="ヒラギノ角ゴ Pro W3" charset="-128"/>
                                    <a:sym typeface="Symbol" charset="2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en-US" sz="40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ヒラギノ角ゴ Pro W3" charset="-128"/>
                                    <a:sym typeface="Symbol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40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ea typeface="ヒラギノ角ゴ Pro W3" charset="-128"/>
                                    <a:sym typeface="Symbol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40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ea typeface="ヒラギノ角ゴ Pro W3" charset="-128"/>
                                    <a:sym typeface="Symbol" charset="2"/>
                                  </a:rPr>
                                  <m:t>𝑗</m:t>
                                </m:r>
                                <m:r>
                                  <a:rPr lang="en-US" altLang="en-US" sz="40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ea typeface="ヒラギノ角ゴ Pro W3" charset="-128"/>
                                    <a:sym typeface="Symbol" charset="2"/>
                                  </a:rPr>
                                  <m:t>,</m:t>
                                </m:r>
                                <m:r>
                                  <a:rPr lang="en-US" altLang="en-US" sz="40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ea typeface="ヒラギノ角ゴ Pro W3" charset="-128"/>
                                    <a:sym typeface="Symbol" charset="2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altLang="en-US" sz="40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  <a:sym typeface="Symbol" charset="2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en-US" sz="36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36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*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For example: </a:t>
                </a:r>
                <a:r>
                  <a:rPr lang="en-US" altLang="en-US" dirty="0">
                    <a:ea typeface="ヒラギノ角ゴ Pro W3" charset="-128"/>
                  </a:rPr>
                  <a:t>CC(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…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en-US" dirty="0">
                    <a:ea typeface="ヒラギノ角ゴ Pro W3" charset="-128"/>
                  </a:rPr>
                  <a:t>) where the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 range over all k-subsets of V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this is the obvious monotone circuit for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CLIQUE</a:t>
                </a:r>
                <a:r>
                  <a:rPr lang="en-US" altLang="en-US" baseline="-10000" dirty="0" err="1">
                    <a:solidFill>
                      <a:schemeClr val="accent2"/>
                    </a:solidFill>
                    <a:ea typeface="ヒラギノ角ゴ Pro W3" charset="-128"/>
                  </a:rPr>
                  <a:t>n,k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from a previous slide.</a:t>
                </a:r>
              </a:p>
              <a:p>
                <a:pPr>
                  <a:lnSpc>
                    <a:spcPct val="90000"/>
                  </a:lnSpc>
                  <a:spcAft>
                    <a:spcPts val="2400"/>
                  </a:spcAft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				    	   *[CC( ) = 0; </a:t>
                </a:r>
                <a14:m>
                  <m:oMath xmlns:m="http://schemas.openxmlformats.org/officeDocument/2006/math">
                    <m:r>
                      <a:rPr lang="en-US" altLang="en-US" sz="2400" b="0" i="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(</m:t>
                    </m:r>
                    <m:nary>
                      <m:naryPr>
                        <m:chr m:val="⋀"/>
                        <m:supHide m:val="on"/>
                        <m:ctrlPr>
                          <a:rPr lang="en-US" alt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ヒラギノ角ゴ Pro W3" charset="-128"/>
                            <a:sym typeface="Symbol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  <a:sym typeface="Symbol" charset="2"/>
                          </a:rPr>
                          <m:t>𝑖</m:t>
                        </m:r>
                        <m:r>
                          <a:rPr lang="en-US" alt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  <a:sym typeface="Symbol" charset="2"/>
                          </a:rPr>
                          <m:t>,</m:t>
                        </m:r>
                        <m:r>
                          <a:rPr lang="en-US" alt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  <a:sym typeface="Symbol" charset="2"/>
                          </a:rPr>
                          <m:t>𝑗</m:t>
                        </m:r>
                        <m:r>
                          <a:rPr lang="en-US" alt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  <a:sym typeface="Symbol" charset="2"/>
                          </a:rPr>
                          <m:t> ∈ ∅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ヒラギノ角ゴ Pro W3" charset="-128"/>
                                <a:sym typeface="Symbol" charset="2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solidFill>
                                  <a:schemeClr val="accent2"/>
                                </a:solidFill>
                                <a:latin typeface="Cambria Math" charset="0"/>
                                <a:ea typeface="ヒラギノ角ゴ Pro W3" charset="-128"/>
                                <a:sym typeface="Symbol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i="1">
                                <a:solidFill>
                                  <a:schemeClr val="accent2"/>
                                </a:solidFill>
                                <a:latin typeface="Cambria Math" charset="0"/>
                                <a:ea typeface="ヒラギノ角ゴ Pro W3" charset="-128"/>
                                <a:sym typeface="Symbol" charset="2"/>
                              </a:rPr>
                              <m:t>𝑖</m:t>
                            </m:r>
                            <m:r>
                              <a:rPr lang="en-US" altLang="en-US" sz="2400" i="1">
                                <a:solidFill>
                                  <a:schemeClr val="accent2"/>
                                </a:solidFill>
                                <a:latin typeface="Cambria Math" charset="0"/>
                                <a:ea typeface="ヒラギノ角ゴ Pro W3" charset="-128"/>
                                <a:sym typeface="Symbol" charset="2"/>
                              </a:rPr>
                              <m:t>,</m:t>
                            </m:r>
                            <m:r>
                              <a:rPr lang="en-US" altLang="en-US" sz="2400" i="1">
                                <a:solidFill>
                                  <a:schemeClr val="accent2"/>
                                </a:solidFill>
                                <a:latin typeface="Cambria Math" charset="0"/>
                                <a:ea typeface="ヒラギノ角ゴ Pro W3" charset="-128"/>
                                <a:sym typeface="Symbol" charset="2"/>
                              </a:rPr>
                              <m:t>𝑗</m:t>
                            </m:r>
                          </m:sub>
                        </m:sSub>
                        <m:r>
                          <a:rPr lang="en-US" alt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  <a:sym typeface="Symbol" charset="2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= 1]</a:t>
                </a:r>
              </a:p>
              <a:p>
                <a:pPr>
                  <a:lnSpc>
                    <a:spcPct val="90000"/>
                  </a:lnSpc>
                  <a:spcAft>
                    <a:spcPts val="2400"/>
                  </a:spcAft>
                  <a:buFontTx/>
                  <a:buNone/>
                </a:pPr>
                <a:endParaRPr lang="en-US" altLang="en-US" sz="2400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400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478338"/>
              </a:xfrm>
              <a:blipFill rotWithShape="0">
                <a:blip r:embed="rId3"/>
                <a:stretch>
                  <a:fillRect l="-1704" t="-2861" r="-1259" b="-22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35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0" y="464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93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20, 2023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Preview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approximate circuit CC(X</a:t>
            </a:r>
            <a:r>
              <a:rPr lang="en-US" altLang="en-US" baseline="-25000">
                <a:ea typeface="ヒラギノ角ゴ Pro W3" charset="-128"/>
              </a:rPr>
              <a:t>1</a:t>
            </a:r>
            <a:r>
              <a:rPr lang="en-US" altLang="en-US">
                <a:ea typeface="ヒラギノ角ゴ Pro W3" charset="-128"/>
              </a:rPr>
              <a:t>, X</a:t>
            </a:r>
            <a:r>
              <a:rPr lang="en-US" altLang="en-US" baseline="-25000">
                <a:ea typeface="ヒラギノ角ゴ Pro W3" charset="-128"/>
              </a:rPr>
              <a:t>2</a:t>
            </a:r>
            <a:r>
              <a:rPr lang="en-US" altLang="en-US">
                <a:ea typeface="ヒラギノ角ゴ Pro W3" charset="-128"/>
              </a:rPr>
              <a:t>, … X</a:t>
            </a:r>
            <a:r>
              <a:rPr lang="en-US" altLang="en-US" baseline="-25000">
                <a:ea typeface="ヒラギノ角ゴ Pro W3" charset="-128"/>
              </a:rPr>
              <a:t>m</a:t>
            </a:r>
            <a:r>
              <a:rPr lang="en-US" altLang="en-US">
                <a:ea typeface="ヒラギノ角ゴ Pro W3" charset="-128"/>
              </a:rPr>
              <a:t>)</a:t>
            </a:r>
          </a:p>
          <a:p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n</a:t>
            </a:r>
            <a:r>
              <a:rPr lang="en-US" altLang="en-US">
                <a:ea typeface="ヒラギノ角ゴ Pro W3" charset="-128"/>
              </a:rPr>
              <a:t> = # nodes</a:t>
            </a:r>
          </a:p>
          <a:p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k</a:t>
            </a:r>
            <a:r>
              <a:rPr lang="en-US" altLang="en-US">
                <a:ea typeface="ヒラギノ角ゴ Pro W3" charset="-128"/>
              </a:rPr>
              <a:t> = n</a:t>
            </a:r>
            <a:r>
              <a:rPr lang="en-US" altLang="en-US" baseline="30000">
                <a:ea typeface="ヒラギノ角ゴ Pro W3" charset="-128"/>
              </a:rPr>
              <a:t>1/4</a:t>
            </a:r>
            <a:r>
              <a:rPr lang="en-US" altLang="en-US">
                <a:ea typeface="ヒラギノ角ゴ Pro W3" charset="-128"/>
              </a:rPr>
              <a:t> = size of clique</a:t>
            </a:r>
          </a:p>
          <a:p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h</a:t>
            </a:r>
            <a:r>
              <a:rPr lang="en-US" altLang="en-US">
                <a:ea typeface="ヒラギノ角ゴ Pro W3" charset="-128"/>
              </a:rPr>
              <a:t> = n</a:t>
            </a:r>
            <a:r>
              <a:rPr lang="en-US" altLang="en-US" baseline="30000">
                <a:ea typeface="ヒラギノ角ゴ Pro W3" charset="-128"/>
              </a:rPr>
              <a:t>1/8 </a:t>
            </a:r>
            <a:r>
              <a:rPr lang="en-US" altLang="en-US">
                <a:ea typeface="ヒラギノ角ゴ Pro W3" charset="-128"/>
              </a:rPr>
              <a:t>= max. size of subsets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i</a:t>
            </a:r>
          </a:p>
          <a:p>
            <a:pPr lvl="1"/>
            <a:r>
              <a:rPr lang="en-US" altLang="en-US">
                <a:ea typeface="ヒラギノ角ゴ Pro W3" charset="-128"/>
              </a:rPr>
              <a:t>this is </a:t>
            </a:r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ea typeface="ヒラギノ角ゴ Pro W3" charset="-128"/>
              </a:rPr>
              <a:t>global property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>
                <a:ea typeface="ヒラギノ角ゴ Pro W3" charset="-128"/>
              </a:rPr>
              <a:t> that ensures lots of errors</a:t>
            </a:r>
          </a:p>
          <a:p>
            <a:pPr lvl="1"/>
            <a:r>
              <a:rPr lang="en-US" altLang="en-US">
                <a:ea typeface="ヒラギノ角ゴ Pro W3" charset="-128"/>
              </a:rPr>
              <a:t>many graphs G with no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k</a:t>
            </a:r>
            <a:r>
              <a:rPr lang="en-US" altLang="en-US">
                <a:ea typeface="ヒラギノ角ゴ Pro W3" charset="-128"/>
              </a:rPr>
              <a:t>-cliques, but clique on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i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</a:t>
            </a:r>
            <a:r>
              <a:rPr lang="en-US" altLang="en-US">
                <a:ea typeface="ヒラギノ角ゴ Pro W3" charset="-128"/>
              </a:rPr>
              <a:t>of size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h</a:t>
            </a:r>
            <a:r>
              <a:rPr lang="en-US" altLang="en-US">
                <a:ea typeface="ヒラギノ角ゴ Pro W3" charset="-128"/>
              </a:rPr>
              <a:t> </a:t>
            </a:r>
          </a:p>
        </p:txBody>
      </p:sp>
      <p:sp>
        <p:nvSpPr>
          <p:cNvPr id="402436" name="Oval 4"/>
          <p:cNvSpPr>
            <a:spLocks noChangeArrowheads="1"/>
          </p:cNvSpPr>
          <p:nvPr/>
        </p:nvSpPr>
        <p:spPr bwMode="auto">
          <a:xfrm>
            <a:off x="6705600" y="2362200"/>
            <a:ext cx="1600200" cy="1447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02437" name="Text Box 5"/>
          <p:cNvSpPr txBox="1">
            <a:spLocks noChangeArrowheads="1"/>
          </p:cNvSpPr>
          <p:nvPr/>
        </p:nvSpPr>
        <p:spPr bwMode="auto">
          <a:xfrm>
            <a:off x="8153400" y="2362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G</a:t>
            </a:r>
          </a:p>
        </p:txBody>
      </p:sp>
      <p:sp>
        <p:nvSpPr>
          <p:cNvPr id="402438" name="Oval 6"/>
          <p:cNvSpPr>
            <a:spLocks noChangeArrowheads="1"/>
          </p:cNvSpPr>
          <p:nvPr/>
        </p:nvSpPr>
        <p:spPr bwMode="auto">
          <a:xfrm>
            <a:off x="7543800" y="3200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02439" name="Text Box 7"/>
          <p:cNvSpPr txBox="1">
            <a:spLocks noChangeArrowheads="1"/>
          </p:cNvSpPr>
          <p:nvPr/>
        </p:nvSpPr>
        <p:spPr bwMode="auto">
          <a:xfrm>
            <a:off x="8153400" y="3581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X</a:t>
            </a:r>
            <a:r>
              <a:rPr lang="en-US" altLang="en-US" baseline="-25000">
                <a:solidFill>
                  <a:schemeClr val="accent2"/>
                </a:solidFill>
                <a:latin typeface="Comic Sans MS" charset="0"/>
              </a:rPr>
              <a:t>i</a:t>
            </a:r>
            <a:endParaRPr lang="en-US" altLang="en-US">
              <a:solidFill>
                <a:schemeClr val="accent2"/>
              </a:solidFill>
              <a:latin typeface="Comic Sans MS" charset="0"/>
            </a:endParaRPr>
          </a:p>
        </p:txBody>
      </p:sp>
      <p:cxnSp>
        <p:nvCxnSpPr>
          <p:cNvPr id="402440" name="AutoShape 8"/>
          <p:cNvCxnSpPr>
            <a:cxnSpLocks noChangeShapeType="1"/>
            <a:stCxn id="402439" idx="0"/>
            <a:endCxn id="402438" idx="0"/>
          </p:cNvCxnSpPr>
          <p:nvPr/>
        </p:nvCxnSpPr>
        <p:spPr bwMode="auto">
          <a:xfrm rot="5400000" flipH="1">
            <a:off x="7905750" y="3067050"/>
            <a:ext cx="381000" cy="647700"/>
          </a:xfrm>
          <a:prstGeom prst="curvedConnector3">
            <a:avLst>
              <a:gd name="adj1" fmla="val 16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6" grpId="0" animBg="1"/>
      <p:bldP spid="402437" grpId="0"/>
      <p:bldP spid="402438" grpId="0" animBg="1"/>
      <p:bldP spid="40243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20, 2023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Preview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approximate circuit CC(X</a:t>
            </a:r>
            <a:r>
              <a:rPr lang="en-US" altLang="en-US" baseline="-25000">
                <a:ea typeface="ヒラギノ角ゴ Pro W3" charset="-128"/>
              </a:rPr>
              <a:t>1</a:t>
            </a:r>
            <a:r>
              <a:rPr lang="en-US" altLang="en-US">
                <a:ea typeface="ヒラギノ角ゴ Pro W3" charset="-128"/>
              </a:rPr>
              <a:t>, X</a:t>
            </a:r>
            <a:r>
              <a:rPr lang="en-US" altLang="en-US" baseline="-25000">
                <a:ea typeface="ヒラギノ角ゴ Pro W3" charset="-128"/>
              </a:rPr>
              <a:t>2</a:t>
            </a:r>
            <a:r>
              <a:rPr lang="en-US" altLang="en-US">
                <a:ea typeface="ヒラギノ角ゴ Pro W3" charset="-128"/>
              </a:rPr>
              <a:t>, … X</a:t>
            </a:r>
            <a:r>
              <a:rPr lang="en-US" altLang="en-US" baseline="-25000">
                <a:ea typeface="ヒラギノ角ゴ Pro W3" charset="-128"/>
              </a:rPr>
              <a:t>m</a:t>
            </a:r>
            <a:r>
              <a:rPr lang="en-US" altLang="en-US">
                <a:ea typeface="ヒラギノ角ゴ Pro W3" charset="-128"/>
              </a:rPr>
              <a:t>)</a:t>
            </a:r>
          </a:p>
          <a:p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p</a:t>
            </a:r>
            <a:r>
              <a:rPr lang="en-US" altLang="en-US">
                <a:ea typeface="ヒラギノ角ゴ Pro W3" charset="-128"/>
              </a:rPr>
              <a:t> = n</a:t>
            </a:r>
            <a:r>
              <a:rPr lang="en-US" altLang="en-US" baseline="30000">
                <a:ea typeface="ヒラギノ角ゴ Pro W3" charset="-128"/>
              </a:rPr>
              <a:t>1/8</a:t>
            </a:r>
            <a:r>
              <a:rPr lang="en-US" altLang="en-US">
                <a:ea typeface="ヒラギノ角ゴ Pro W3" charset="-128"/>
              </a:rPr>
              <a:t>log n</a:t>
            </a:r>
          </a:p>
          <a:p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M</a:t>
            </a:r>
            <a:r>
              <a:rPr lang="en-US" altLang="en-US">
                <a:ea typeface="ヒラギノ角ゴ Pro W3" charset="-128"/>
              </a:rPr>
              <a:t> = (p – 1)</a:t>
            </a:r>
            <a:r>
              <a:rPr lang="en-US" altLang="en-US" baseline="30000">
                <a:ea typeface="ヒラギノ角ゴ Pro W3" charset="-128"/>
              </a:rPr>
              <a:t>h</a:t>
            </a:r>
            <a:r>
              <a:rPr lang="en-US" altLang="en-US">
                <a:ea typeface="ヒラギノ角ゴ Pro W3" charset="-128"/>
              </a:rPr>
              <a:t>h! </a:t>
            </a:r>
          </a:p>
          <a:p>
            <a:r>
              <a:rPr lang="en-US" altLang="en-US">
                <a:ea typeface="ヒラギノ角ゴ Pro W3" charset="-128"/>
              </a:rPr>
              <a:t>max # of subsets is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M</a:t>
            </a:r>
            <a:r>
              <a:rPr lang="en-US" altLang="en-US">
                <a:ea typeface="ヒラギノ角ゴ Pro W3" charset="-128"/>
              </a:rPr>
              <a:t> (so m ≤ M)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critical for </a:t>
            </a:r>
            <a:r>
              <a:rPr lang="ja-JP" altLang="en-US">
                <a:solidFill>
                  <a:schemeClr val="accent2"/>
                </a:solidFill>
                <a:ea typeface="ヒラギノ角ゴ Pro W3" charset="-128"/>
              </a:rPr>
              <a:t>“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local property</a:t>
            </a:r>
            <a:r>
              <a:rPr lang="ja-JP" altLang="en-US">
                <a:solidFill>
                  <a:schemeClr val="accent2"/>
                </a:solidFill>
                <a:ea typeface="ヒラギノ角ゴ Pro W3" charset="-128"/>
              </a:rPr>
              <a:t>”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 that ensures few errors at each gate</a:t>
            </a:r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22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20, 2023</a:t>
            </a:r>
          </a:p>
        </p:txBody>
      </p:sp>
      <p:sp>
        <p:nvSpPr>
          <p:cNvPr id="406530" name="AutoShape 2"/>
          <p:cNvSpPr>
            <a:spLocks noChangeArrowheads="1"/>
          </p:cNvSpPr>
          <p:nvPr/>
        </p:nvSpPr>
        <p:spPr bwMode="auto">
          <a:xfrm>
            <a:off x="5334000" y="4343400"/>
            <a:ext cx="914400" cy="609600"/>
          </a:xfrm>
          <a:prstGeom prst="triangle">
            <a:avLst>
              <a:gd name="adj" fmla="val 50000"/>
            </a:avLst>
          </a:prstGeom>
          <a:solidFill>
            <a:schemeClr val="accent1">
              <a:alpha val="7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06531" name="AutoShape 3"/>
          <p:cNvSpPr>
            <a:spLocks noChangeArrowheads="1"/>
          </p:cNvSpPr>
          <p:nvPr/>
        </p:nvSpPr>
        <p:spPr bwMode="auto">
          <a:xfrm>
            <a:off x="5867400" y="4343400"/>
            <a:ext cx="914400" cy="609600"/>
          </a:xfrm>
          <a:prstGeom prst="triangle">
            <a:avLst>
              <a:gd name="adj" fmla="val 50000"/>
            </a:avLst>
          </a:prstGeom>
          <a:solidFill>
            <a:schemeClr val="accent1">
              <a:alpha val="7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Building CC</a:t>
            </a:r>
          </a:p>
        </p:txBody>
      </p:sp>
      <p:sp>
        <p:nvSpPr>
          <p:cNvPr id="4065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charset="-128"/>
              </a:rPr>
              <a:t>CC (</a:t>
            </a:r>
            <a:r>
              <a:rPr lang="ja-JP" altLang="en-US" dirty="0">
                <a:ea typeface="ヒラギノ角ゴ Pro W3" charset="-128"/>
              </a:rPr>
              <a:t>“</a:t>
            </a:r>
            <a:r>
              <a:rPr lang="en-US" altLang="ja-JP" dirty="0">
                <a:ea typeface="ヒラギノ角ゴ Pro W3" charset="-128"/>
              </a:rPr>
              <a:t>crude circuit</a:t>
            </a:r>
            <a:r>
              <a:rPr lang="ja-JP" altLang="en-US" dirty="0">
                <a:ea typeface="ヒラギノ角ゴ Pro W3" charset="-128"/>
              </a:rPr>
              <a:t>”</a:t>
            </a:r>
            <a:r>
              <a:rPr lang="en-US" altLang="ja-JP" dirty="0">
                <a:ea typeface="ヒラギノ角ゴ Pro W3" charset="-128"/>
              </a:rPr>
              <a:t>) for circuit C defined inductively as follows:</a:t>
            </a:r>
          </a:p>
          <a:p>
            <a:pPr lvl="1"/>
            <a:r>
              <a:rPr lang="en-US" altLang="en-US" dirty="0">
                <a:ea typeface="ヒラギノ角ゴ Pro W3" charset="-128"/>
              </a:rPr>
              <a:t>CC for single variable </a:t>
            </a:r>
            <a:r>
              <a:rPr lang="en-US" altLang="en-US" dirty="0" err="1">
                <a:ea typeface="ヒラギノ角ゴ Pro W3" charset="-128"/>
              </a:rPr>
              <a:t>x</a:t>
            </a:r>
            <a:r>
              <a:rPr lang="en-US" altLang="en-US" baseline="-10000" dirty="0" err="1">
                <a:ea typeface="ヒラギノ角ゴ Pro W3" charset="-128"/>
              </a:rPr>
              <a:t>j,k</a:t>
            </a:r>
            <a:r>
              <a:rPr lang="en-US" altLang="en-US" dirty="0">
                <a:ea typeface="ヒラギノ角ゴ Pro W3" charset="-128"/>
              </a:rPr>
              <a:t> is just CC(</a:t>
            </a:r>
            <a:r>
              <a:rPr lang="en-US" altLang="en-US" dirty="0">
                <a:solidFill>
                  <a:srgbClr val="FF0000"/>
                </a:solidFill>
                <a:ea typeface="ヒラギノ角ゴ Pro W3" charset="-128"/>
              </a:rPr>
              <a:t>{ j, k }</a:t>
            </a:r>
            <a:r>
              <a:rPr lang="en-US" altLang="en-US" dirty="0">
                <a:ea typeface="ヒラギノ角ゴ Pro W3" charset="-128"/>
              </a:rPr>
              <a:t>)</a:t>
            </a:r>
          </a:p>
          <a:p>
            <a:pPr lvl="2"/>
            <a:r>
              <a:rPr lang="en-US" altLang="en-US" dirty="0">
                <a:solidFill>
                  <a:schemeClr val="accent2"/>
                </a:solidFill>
                <a:ea typeface="ヒラギノ角ゴ Pro W3" charset="-128"/>
              </a:rPr>
              <a:t>no errors yet!</a:t>
            </a:r>
          </a:p>
          <a:p>
            <a:pPr lvl="1"/>
            <a:r>
              <a:rPr lang="en-US" altLang="en-US" dirty="0">
                <a:ea typeface="ヒラギノ角ゴ Pro W3" charset="-128"/>
              </a:rPr>
              <a:t>CC for circuit C of form:</a:t>
            </a:r>
          </a:p>
          <a:p>
            <a:pPr lvl="1"/>
            <a:endParaRPr lang="en-US" altLang="en-US" dirty="0">
              <a:ea typeface="ヒラギノ角ゴ Pro W3" charset="-128"/>
            </a:endParaRPr>
          </a:p>
          <a:p>
            <a:pPr lvl="1">
              <a:buFontTx/>
              <a:buNone/>
            </a:pPr>
            <a:endParaRPr lang="en-US" altLang="en-US" dirty="0">
              <a:ea typeface="ヒラギノ角ゴ Pro W3" charset="-128"/>
            </a:endParaRPr>
          </a:p>
          <a:p>
            <a:pPr lvl="1"/>
            <a:r>
              <a:rPr lang="ja-JP" altLang="en-US" dirty="0">
                <a:ea typeface="ヒラギノ角ゴ Pro W3" charset="-128"/>
              </a:rPr>
              <a:t>“</a:t>
            </a:r>
            <a:r>
              <a:rPr lang="en-US" altLang="ja-JP" dirty="0">
                <a:solidFill>
                  <a:srgbClr val="FF0000"/>
                </a:solidFill>
                <a:ea typeface="ヒラギノ角ゴ Pro W3" charset="-128"/>
              </a:rPr>
              <a:t>approximate OR</a:t>
            </a:r>
            <a:r>
              <a:rPr lang="ja-JP" altLang="en-US" dirty="0">
                <a:ea typeface="ヒラギノ角ゴ Pro W3" charset="-128"/>
              </a:rPr>
              <a:t>”</a:t>
            </a:r>
            <a:r>
              <a:rPr lang="en-US" altLang="ja-JP" dirty="0">
                <a:ea typeface="ヒラギノ角ゴ Pro W3" charset="-128"/>
              </a:rPr>
              <a:t> of CC for C</a:t>
            </a:r>
            <a:r>
              <a:rPr lang="ja-JP" altLang="en-US" dirty="0">
                <a:ea typeface="ヒラギノ角ゴ Pro W3" charset="-128"/>
              </a:rPr>
              <a:t>’</a:t>
            </a:r>
            <a:r>
              <a:rPr lang="en-US" altLang="ja-JP" dirty="0">
                <a:ea typeface="ヒラギノ角ゴ Pro W3" charset="-128"/>
              </a:rPr>
              <a:t>, CC for C</a:t>
            </a:r>
            <a:r>
              <a:rPr lang="ja-JP" altLang="en-US" dirty="0">
                <a:ea typeface="ヒラギノ角ゴ Pro W3" charset="-128"/>
              </a:rPr>
              <a:t>’’</a:t>
            </a:r>
            <a:endParaRPr lang="en-US" altLang="en-US" dirty="0">
              <a:ea typeface="ヒラギノ角ゴ Pro W3" charset="-128"/>
            </a:endParaRPr>
          </a:p>
        </p:txBody>
      </p:sp>
      <p:sp>
        <p:nvSpPr>
          <p:cNvPr id="406534" name="Oval 6"/>
          <p:cNvSpPr>
            <a:spLocks noChangeArrowheads="1"/>
          </p:cNvSpPr>
          <p:nvPr/>
        </p:nvSpPr>
        <p:spPr bwMode="auto">
          <a:xfrm>
            <a:off x="5867400" y="3840163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6535" name="Rectangle 7"/>
              <p:cNvSpPr>
                <a:spLocks noChangeArrowheads="1"/>
              </p:cNvSpPr>
              <p:nvPr/>
            </p:nvSpPr>
            <p:spPr bwMode="auto">
              <a:xfrm>
                <a:off x="5791200" y="3743980"/>
                <a:ext cx="55175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1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∨</m:t>
                      </m:r>
                    </m:oMath>
                  </m:oMathPara>
                </a14:m>
                <a:endParaRPr lang="en-US" altLang="en-US" sz="2800" b="1" dirty="0">
                  <a:solidFill>
                    <a:srgbClr val="FF0000"/>
                  </a:solidFill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406535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1200" y="3743980"/>
                <a:ext cx="551754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6536" name="AutoShape 8"/>
          <p:cNvSpPr>
            <a:spLocks noChangeArrowheads="1"/>
          </p:cNvSpPr>
          <p:nvPr/>
        </p:nvSpPr>
        <p:spPr bwMode="auto">
          <a:xfrm>
            <a:off x="5334000" y="4343400"/>
            <a:ext cx="914400" cy="6096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06537" name="Text Box 9"/>
          <p:cNvSpPr txBox="1">
            <a:spLocks noChangeArrowheads="1"/>
          </p:cNvSpPr>
          <p:nvPr/>
        </p:nvSpPr>
        <p:spPr bwMode="auto">
          <a:xfrm>
            <a:off x="5562600" y="4495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C</a:t>
            </a:r>
            <a:r>
              <a:rPr lang="ja-JP" altLang="en-US">
                <a:latin typeface="Comic Sans MS" charset="0"/>
              </a:rPr>
              <a:t>’</a:t>
            </a:r>
            <a:endParaRPr lang="en-US" altLang="en-US">
              <a:latin typeface="Comic Sans MS" charset="0"/>
            </a:endParaRPr>
          </a:p>
        </p:txBody>
      </p:sp>
      <p:sp>
        <p:nvSpPr>
          <p:cNvPr id="406538" name="AutoShape 10"/>
          <p:cNvSpPr>
            <a:spLocks noChangeArrowheads="1"/>
          </p:cNvSpPr>
          <p:nvPr/>
        </p:nvSpPr>
        <p:spPr bwMode="auto">
          <a:xfrm>
            <a:off x="5867400" y="4343400"/>
            <a:ext cx="914400" cy="6096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06539" name="Text Box 11"/>
          <p:cNvSpPr txBox="1">
            <a:spLocks noChangeArrowheads="1"/>
          </p:cNvSpPr>
          <p:nvPr/>
        </p:nvSpPr>
        <p:spPr bwMode="auto">
          <a:xfrm>
            <a:off x="6096000" y="4495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C</a:t>
            </a:r>
            <a:r>
              <a:rPr lang="ja-JP" altLang="en-US">
                <a:latin typeface="Comic Sans MS" charset="0"/>
              </a:rPr>
              <a:t>’’</a:t>
            </a:r>
            <a:endParaRPr lang="en-US" altLang="en-US">
              <a:latin typeface="Comic Sans MS" charset="0"/>
            </a:endParaRPr>
          </a:p>
        </p:txBody>
      </p:sp>
      <p:cxnSp>
        <p:nvCxnSpPr>
          <p:cNvPr id="406540" name="AutoShape 12"/>
          <p:cNvCxnSpPr>
            <a:cxnSpLocks noChangeShapeType="1"/>
            <a:stCxn id="406534" idx="3"/>
            <a:endCxn id="406536" idx="0"/>
          </p:cNvCxnSpPr>
          <p:nvPr/>
        </p:nvCxnSpPr>
        <p:spPr bwMode="auto">
          <a:xfrm flipH="1">
            <a:off x="5791200" y="4165600"/>
            <a:ext cx="131763" cy="177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6541" name="AutoShape 13"/>
          <p:cNvCxnSpPr>
            <a:cxnSpLocks noChangeShapeType="1"/>
            <a:stCxn id="406534" idx="5"/>
            <a:endCxn id="406538" idx="0"/>
          </p:cNvCxnSpPr>
          <p:nvPr/>
        </p:nvCxnSpPr>
        <p:spPr bwMode="auto">
          <a:xfrm>
            <a:off x="6192838" y="4165600"/>
            <a:ext cx="131762" cy="177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67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0" grpId="0" animBg="1"/>
      <p:bldP spid="406531" grpId="0" animBg="1"/>
      <p:bldP spid="406534" grpId="0" animBg="1"/>
      <p:bldP spid="406535" grpId="0"/>
      <p:bldP spid="406536" grpId="0" animBg="1"/>
      <p:bldP spid="406537" grpId="0"/>
      <p:bldP spid="406538" grpId="0" animBg="1"/>
      <p:bldP spid="40653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20, 2023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Building CC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 dirty="0">
                <a:ea typeface="ヒラギノ角ゴ Pro W3" charset="-128"/>
              </a:rPr>
              <a:t>CC for circuit C of form:</a:t>
            </a:r>
          </a:p>
          <a:p>
            <a:pPr lvl="1"/>
            <a:endParaRPr lang="en-US" altLang="en-US" dirty="0">
              <a:ea typeface="ヒラギノ角ゴ Pro W3" charset="-128"/>
            </a:endParaRPr>
          </a:p>
          <a:p>
            <a:pPr lvl="1">
              <a:buFontTx/>
              <a:buNone/>
            </a:pPr>
            <a:endParaRPr lang="en-US" altLang="en-US" dirty="0">
              <a:ea typeface="ヒラギノ角ゴ Pro W3" charset="-128"/>
            </a:endParaRPr>
          </a:p>
          <a:p>
            <a:pPr lvl="1"/>
            <a:r>
              <a:rPr lang="ja-JP" altLang="en-US" dirty="0">
                <a:ea typeface="ヒラギノ角ゴ Pro W3" charset="-128"/>
              </a:rPr>
              <a:t>“</a:t>
            </a:r>
            <a:r>
              <a:rPr lang="en-US" altLang="ja-JP" dirty="0">
                <a:solidFill>
                  <a:srgbClr val="FF0000"/>
                </a:solidFill>
                <a:ea typeface="ヒラギノ角ゴ Pro W3" charset="-128"/>
              </a:rPr>
              <a:t>approximate AND</a:t>
            </a:r>
            <a:r>
              <a:rPr lang="ja-JP" altLang="en-US" dirty="0">
                <a:ea typeface="ヒラギノ角ゴ Pro W3" charset="-128"/>
              </a:rPr>
              <a:t>”</a:t>
            </a:r>
            <a:r>
              <a:rPr lang="en-US" altLang="ja-JP" dirty="0">
                <a:ea typeface="ヒラギノ角ゴ Pro W3" charset="-128"/>
              </a:rPr>
              <a:t> of CC for C</a:t>
            </a:r>
            <a:r>
              <a:rPr lang="ja-JP" altLang="en-US" dirty="0">
                <a:ea typeface="ヒラギノ角ゴ Pro W3" charset="-128"/>
              </a:rPr>
              <a:t>’</a:t>
            </a:r>
            <a:r>
              <a:rPr lang="en-US" altLang="ja-JP" dirty="0">
                <a:ea typeface="ヒラギノ角ゴ Pro W3" charset="-128"/>
              </a:rPr>
              <a:t>, CC for C</a:t>
            </a:r>
            <a:r>
              <a:rPr lang="ja-JP" altLang="en-US" dirty="0">
                <a:ea typeface="ヒラギノ角ゴ Pro W3" charset="-128"/>
              </a:rPr>
              <a:t>’’</a:t>
            </a:r>
            <a:endParaRPr lang="en-US" altLang="ja-JP" dirty="0">
              <a:ea typeface="ヒラギノ角ゴ Pro W3" charset="-128"/>
            </a:endParaRPr>
          </a:p>
          <a:p>
            <a:pPr lvl="1"/>
            <a:endParaRPr lang="en-US" altLang="en-US" dirty="0">
              <a:ea typeface="ヒラギノ角ゴ Pro W3" charset="-128"/>
            </a:endParaRPr>
          </a:p>
          <a:p>
            <a:pPr lvl="1"/>
            <a:r>
              <a:rPr lang="ja-JP" altLang="en-US" dirty="0">
                <a:ea typeface="ヒラギノ角ゴ Pro W3" charset="-128"/>
              </a:rPr>
              <a:t>“</a:t>
            </a:r>
            <a:r>
              <a:rPr lang="en-US" altLang="ja-JP" dirty="0">
                <a:solidFill>
                  <a:srgbClr val="FF0000"/>
                </a:solidFill>
                <a:ea typeface="ヒラギノ角ゴ Pro W3" charset="-128"/>
              </a:rPr>
              <a:t>approximate OR</a:t>
            </a:r>
            <a:r>
              <a:rPr lang="ja-JP" altLang="en-US" dirty="0">
                <a:ea typeface="ヒラギノ角ゴ Pro W3" charset="-128"/>
              </a:rPr>
              <a:t>”</a:t>
            </a:r>
            <a:r>
              <a:rPr lang="en-US" altLang="ja-JP" dirty="0">
                <a:ea typeface="ヒラギノ角ゴ Pro W3" charset="-128"/>
              </a:rPr>
              <a:t> and </a:t>
            </a:r>
            <a:r>
              <a:rPr lang="ja-JP" altLang="en-US" dirty="0">
                <a:ea typeface="ヒラギノ角ゴ Pro W3" charset="-128"/>
              </a:rPr>
              <a:t>“</a:t>
            </a:r>
            <a:r>
              <a:rPr lang="en-US" altLang="ja-JP" dirty="0">
                <a:solidFill>
                  <a:srgbClr val="FF0000"/>
                </a:solidFill>
                <a:ea typeface="ヒラギノ角ゴ Pro W3" charset="-128"/>
              </a:rPr>
              <a:t>approximate AND</a:t>
            </a:r>
            <a:r>
              <a:rPr lang="ja-JP" altLang="en-US" dirty="0">
                <a:ea typeface="ヒラギノ角ゴ Pro W3" charset="-128"/>
              </a:rPr>
              <a:t>”</a:t>
            </a:r>
            <a:r>
              <a:rPr lang="en-US" altLang="ja-JP" dirty="0">
                <a:ea typeface="ヒラギノ角ゴ Pro W3" charset="-128"/>
              </a:rPr>
              <a:t> steps introduce errors </a:t>
            </a:r>
            <a:endParaRPr lang="en-US" altLang="en-US" dirty="0">
              <a:ea typeface="ヒラギノ角ゴ Pro W3" charset="-128"/>
            </a:endParaRPr>
          </a:p>
        </p:txBody>
      </p:sp>
      <p:sp>
        <p:nvSpPr>
          <p:cNvPr id="78852" name="Oval 4"/>
          <p:cNvSpPr>
            <a:spLocks noChangeArrowheads="1"/>
          </p:cNvSpPr>
          <p:nvPr/>
        </p:nvSpPr>
        <p:spPr bwMode="auto">
          <a:xfrm>
            <a:off x="5791200" y="1905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853" name="Rectangle 5"/>
              <p:cNvSpPr>
                <a:spLocks noChangeArrowheads="1"/>
              </p:cNvSpPr>
              <p:nvPr/>
            </p:nvSpPr>
            <p:spPr bwMode="auto">
              <a:xfrm>
                <a:off x="5715000" y="1838980"/>
                <a:ext cx="55175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1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∧</m:t>
                      </m:r>
                    </m:oMath>
                  </m:oMathPara>
                </a14:m>
                <a:endParaRPr lang="en-US" altLang="en-US" sz="2800" b="1" dirty="0">
                  <a:solidFill>
                    <a:srgbClr val="FF0000"/>
                  </a:solidFill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78853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0" y="1838980"/>
                <a:ext cx="551754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854" name="AutoShape 6"/>
          <p:cNvSpPr>
            <a:spLocks noChangeArrowheads="1"/>
          </p:cNvSpPr>
          <p:nvPr/>
        </p:nvSpPr>
        <p:spPr bwMode="auto">
          <a:xfrm>
            <a:off x="5257800" y="2408238"/>
            <a:ext cx="914400" cy="609600"/>
          </a:xfrm>
          <a:prstGeom prst="triangle">
            <a:avLst>
              <a:gd name="adj" fmla="val 50000"/>
            </a:avLst>
          </a:prstGeom>
          <a:solidFill>
            <a:schemeClr val="accent1">
              <a:alpha val="7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5486400" y="25606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C</a:t>
            </a:r>
            <a:r>
              <a:rPr lang="ja-JP" altLang="en-US">
                <a:latin typeface="Comic Sans MS" charset="0"/>
              </a:rPr>
              <a:t>’</a:t>
            </a:r>
            <a:endParaRPr lang="en-US" altLang="en-US">
              <a:latin typeface="Comic Sans MS" charset="0"/>
            </a:endParaRPr>
          </a:p>
        </p:txBody>
      </p:sp>
      <p:sp>
        <p:nvSpPr>
          <p:cNvPr id="78856" name="AutoShape 8"/>
          <p:cNvSpPr>
            <a:spLocks noChangeArrowheads="1"/>
          </p:cNvSpPr>
          <p:nvPr/>
        </p:nvSpPr>
        <p:spPr bwMode="auto">
          <a:xfrm>
            <a:off x="5791200" y="2408238"/>
            <a:ext cx="914400" cy="609600"/>
          </a:xfrm>
          <a:prstGeom prst="triangle">
            <a:avLst>
              <a:gd name="adj" fmla="val 50000"/>
            </a:avLst>
          </a:prstGeom>
          <a:solidFill>
            <a:schemeClr val="accent1">
              <a:alpha val="7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6019800" y="2560638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C</a:t>
            </a:r>
            <a:r>
              <a:rPr lang="ja-JP" altLang="en-US">
                <a:latin typeface="Comic Sans MS" charset="0"/>
              </a:rPr>
              <a:t>’’</a:t>
            </a:r>
            <a:endParaRPr lang="en-US" altLang="en-US">
              <a:latin typeface="Comic Sans MS" charset="0"/>
            </a:endParaRPr>
          </a:p>
        </p:txBody>
      </p:sp>
      <p:cxnSp>
        <p:nvCxnSpPr>
          <p:cNvPr id="78858" name="AutoShape 10"/>
          <p:cNvCxnSpPr>
            <a:cxnSpLocks noChangeShapeType="1"/>
            <a:stCxn id="78852" idx="3"/>
            <a:endCxn id="78854" idx="0"/>
          </p:cNvCxnSpPr>
          <p:nvPr/>
        </p:nvCxnSpPr>
        <p:spPr bwMode="auto">
          <a:xfrm flipH="1">
            <a:off x="5715000" y="2230438"/>
            <a:ext cx="131763" cy="177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59" name="AutoShape 11"/>
          <p:cNvCxnSpPr>
            <a:cxnSpLocks noChangeShapeType="1"/>
            <a:stCxn id="78852" idx="5"/>
            <a:endCxn id="78856" idx="0"/>
          </p:cNvCxnSpPr>
          <p:nvPr/>
        </p:nvCxnSpPr>
        <p:spPr bwMode="auto">
          <a:xfrm>
            <a:off x="6116638" y="2230438"/>
            <a:ext cx="131762" cy="177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82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20, 2023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ヒラギノ角ゴ Pro W3" charset="-128"/>
              </a:rPr>
              <a:t>NC</a:t>
            </a:r>
            <a:r>
              <a:rPr lang="en-US" altLang="en-US">
                <a:ea typeface="ヒラギノ角ゴ Pro W3" charset="-128"/>
              </a:rPr>
              <a:t> vs.</a:t>
            </a:r>
            <a:r>
              <a:rPr lang="en-US" altLang="en-US" b="1">
                <a:ea typeface="ヒラギノ角ゴ Pro W3" charset="-128"/>
              </a:rPr>
              <a:t> P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can every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efficient algorithm</a:t>
            </a:r>
            <a:r>
              <a:rPr lang="en-US" altLang="en-US">
                <a:ea typeface="ヒラギノ角ゴ Pro W3" charset="-128"/>
              </a:rPr>
              <a:t> be efficiently parallelized?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NC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 = </a:t>
            </a:r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P</a:t>
            </a:r>
          </a:p>
          <a:p>
            <a:pPr>
              <a:lnSpc>
                <a:spcPct val="90000"/>
              </a:lnSpc>
            </a:pPr>
            <a:r>
              <a:rPr lang="en-US" altLang="en-US" b="1">
                <a:ea typeface="ヒラギノ角ゴ Pro W3" charset="-128"/>
              </a:rPr>
              <a:t>P</a:t>
            </a:r>
            <a:r>
              <a:rPr lang="en-US" altLang="en-US">
                <a:ea typeface="ヒラギノ角ゴ Pro W3" charset="-128"/>
              </a:rPr>
              <a:t>-complete problems least-likely to be parallelizable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if </a:t>
            </a: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P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-complete problem is in </a:t>
            </a: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NC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, then </a:t>
            </a: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P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=</a:t>
            </a: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 NC </a:t>
            </a:r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Why?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	we use logspace reductions to show problem </a:t>
            </a: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P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-complete; </a:t>
            </a: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L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in </a:t>
            </a: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NC</a:t>
            </a:r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</p:txBody>
      </p:sp>
      <p:sp>
        <p:nvSpPr>
          <p:cNvPr id="263173" name="Text Box 5"/>
          <p:cNvSpPr txBox="1">
            <a:spLocks noChangeArrowheads="1"/>
          </p:cNvSpPr>
          <p:nvPr/>
        </p:nvSpPr>
        <p:spPr bwMode="auto">
          <a:xfrm>
            <a:off x="4597400" y="2438400"/>
            <a:ext cx="50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3C70B1-C334-1B0F-5A28-EE48FACC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90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20, 2023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Approximate OR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229600" cy="32305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>
                <a:ea typeface="ヒラギノ角ゴ Pro W3" charset="-128"/>
              </a:rPr>
              <a:t>CC(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1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,X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2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,…X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m</a:t>
            </a:r>
            <a:r>
              <a:rPr lang="ja-JP" altLang="en-US" baseline="-25000">
                <a:solidFill>
                  <a:schemeClr val="accent2"/>
                </a:solidFill>
                <a:ea typeface="ヒラギノ角ゴ Pro W3" charset="-128"/>
              </a:rPr>
              <a:t>’</a:t>
            </a:r>
            <a:r>
              <a:rPr lang="en-US" altLang="ja-JP">
                <a:ea typeface="ヒラギノ角ゴ Pro W3" charset="-128"/>
              </a:rPr>
              <a:t>)        CC(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Y</a:t>
            </a:r>
            <a:r>
              <a:rPr lang="en-US" altLang="ja-JP" baseline="-25000">
                <a:solidFill>
                  <a:schemeClr val="accent2"/>
                </a:solidFill>
                <a:ea typeface="ヒラギノ角ゴ Pro W3" charset="-128"/>
              </a:rPr>
              <a:t>1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,Y</a:t>
            </a:r>
            <a:r>
              <a:rPr lang="en-US" altLang="ja-JP" baseline="-25000">
                <a:solidFill>
                  <a:schemeClr val="accent2"/>
                </a:solidFill>
                <a:ea typeface="ヒラギノ角ゴ Pro W3" charset="-128"/>
              </a:rPr>
              <a:t>2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,…Y</a:t>
            </a:r>
            <a:r>
              <a:rPr lang="en-US" altLang="ja-JP" baseline="-25000">
                <a:solidFill>
                  <a:schemeClr val="accent2"/>
                </a:solidFill>
                <a:ea typeface="ヒラギノ角ゴ Pro W3" charset="-128"/>
              </a:rPr>
              <a:t>m</a:t>
            </a:r>
            <a:r>
              <a:rPr lang="ja-JP" altLang="en-US" baseline="-25000">
                <a:solidFill>
                  <a:schemeClr val="accent2"/>
                </a:solidFill>
                <a:ea typeface="ヒラギノ角ゴ Pro W3" charset="-128"/>
              </a:rPr>
              <a:t>’’</a:t>
            </a:r>
            <a:r>
              <a:rPr lang="en-US" altLang="ja-JP">
                <a:ea typeface="ヒラギノ角ゴ Pro W3" charset="-128"/>
              </a:rPr>
              <a:t>)</a:t>
            </a:r>
          </a:p>
          <a:p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exact</a:t>
            </a:r>
            <a:r>
              <a:rPr lang="en-US" altLang="en-US">
                <a:ea typeface="ヒラギノ角ゴ Pro W3" charset="-128"/>
              </a:rPr>
              <a:t> OR:</a:t>
            </a:r>
          </a:p>
          <a:p>
            <a:pPr algn="ctr">
              <a:buFontTx/>
              <a:buNone/>
            </a:pPr>
            <a:r>
              <a:rPr lang="en-US" altLang="en-US">
                <a:ea typeface="ヒラギノ角ゴ Pro W3" charset="-128"/>
              </a:rPr>
              <a:t>CC(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1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,X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2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,…X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m</a:t>
            </a:r>
            <a:r>
              <a:rPr lang="ja-JP" altLang="en-US" baseline="-25000">
                <a:solidFill>
                  <a:schemeClr val="accent2"/>
                </a:solidFill>
                <a:ea typeface="ヒラギノ角ゴ Pro W3" charset="-128"/>
              </a:rPr>
              <a:t>’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,Y</a:t>
            </a:r>
            <a:r>
              <a:rPr lang="en-US" altLang="ja-JP" baseline="-25000">
                <a:solidFill>
                  <a:schemeClr val="accent2"/>
                </a:solidFill>
                <a:ea typeface="ヒラギノ角ゴ Pro W3" charset="-128"/>
              </a:rPr>
              <a:t>1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,Y</a:t>
            </a:r>
            <a:r>
              <a:rPr lang="en-US" altLang="ja-JP" baseline="-25000">
                <a:solidFill>
                  <a:schemeClr val="accent2"/>
                </a:solidFill>
                <a:ea typeface="ヒラギノ角ゴ Pro W3" charset="-128"/>
              </a:rPr>
              <a:t>2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,…Y</a:t>
            </a:r>
            <a:r>
              <a:rPr lang="en-US" altLang="ja-JP" baseline="-25000">
                <a:solidFill>
                  <a:schemeClr val="accent2"/>
                </a:solidFill>
                <a:ea typeface="ヒラギノ角ゴ Pro W3" charset="-128"/>
              </a:rPr>
              <a:t>m</a:t>
            </a:r>
            <a:r>
              <a:rPr lang="ja-JP" altLang="en-US" baseline="-25000">
                <a:solidFill>
                  <a:schemeClr val="accent2"/>
                </a:solidFill>
                <a:ea typeface="ヒラギノ角ゴ Pro W3" charset="-128"/>
              </a:rPr>
              <a:t>’’</a:t>
            </a:r>
            <a:r>
              <a:rPr lang="en-US" altLang="ja-JP">
                <a:ea typeface="ヒラギノ角ゴ Pro W3" charset="-128"/>
              </a:rPr>
              <a:t>)</a:t>
            </a:r>
          </a:p>
          <a:p>
            <a:pPr lvl="1"/>
            <a:r>
              <a:rPr lang="en-US" altLang="en-US">
                <a:ea typeface="ヒラギノ角ゴ Pro W3" charset="-128"/>
              </a:rPr>
              <a:t>set sizes still ≤ h</a:t>
            </a:r>
          </a:p>
          <a:p>
            <a:pPr lvl="1"/>
            <a:r>
              <a:rPr lang="en-US" altLang="en-US">
                <a:ea typeface="ヒラギノ角ゴ Pro W3" charset="-128"/>
              </a:rPr>
              <a:t>may be up to 2M sets; need to reduce to M </a:t>
            </a:r>
          </a:p>
        </p:txBody>
      </p:sp>
      <p:sp>
        <p:nvSpPr>
          <p:cNvPr id="80900" name="AutoShape 4"/>
          <p:cNvSpPr>
            <a:spLocks noChangeArrowheads="1"/>
          </p:cNvSpPr>
          <p:nvPr/>
        </p:nvSpPr>
        <p:spPr bwMode="auto">
          <a:xfrm>
            <a:off x="3810000" y="2027238"/>
            <a:ext cx="914400" cy="609600"/>
          </a:xfrm>
          <a:prstGeom prst="triangle">
            <a:avLst>
              <a:gd name="adj" fmla="val 50000"/>
            </a:avLst>
          </a:prstGeom>
          <a:solidFill>
            <a:schemeClr val="accent1">
              <a:alpha val="7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0901" name="AutoShape 5"/>
          <p:cNvSpPr>
            <a:spLocks noChangeArrowheads="1"/>
          </p:cNvSpPr>
          <p:nvPr/>
        </p:nvSpPr>
        <p:spPr bwMode="auto">
          <a:xfrm>
            <a:off x="4343400" y="2027238"/>
            <a:ext cx="914400" cy="609600"/>
          </a:xfrm>
          <a:prstGeom prst="triangle">
            <a:avLst>
              <a:gd name="adj" fmla="val 50000"/>
            </a:avLst>
          </a:prstGeom>
          <a:solidFill>
            <a:schemeClr val="accent1">
              <a:alpha val="7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0902" name="Oval 6"/>
          <p:cNvSpPr>
            <a:spLocks noChangeArrowheads="1"/>
          </p:cNvSpPr>
          <p:nvPr/>
        </p:nvSpPr>
        <p:spPr bwMode="auto">
          <a:xfrm>
            <a:off x="4343400" y="1524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903" name="Rectangle 7"/>
              <p:cNvSpPr>
                <a:spLocks noChangeArrowheads="1"/>
              </p:cNvSpPr>
              <p:nvPr/>
            </p:nvSpPr>
            <p:spPr bwMode="auto">
              <a:xfrm>
                <a:off x="4267200" y="1396425"/>
                <a:ext cx="60465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∨</m:t>
                      </m:r>
                    </m:oMath>
                  </m:oMathPara>
                </a14:m>
                <a:endParaRPr lang="en-US" altLang="en-US" sz="3200" b="1" dirty="0">
                  <a:solidFill>
                    <a:srgbClr val="FF0000"/>
                  </a:solidFill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80903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7200" y="1396425"/>
                <a:ext cx="604653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904" name="AutoShape 8"/>
          <p:cNvSpPr>
            <a:spLocks noChangeArrowheads="1"/>
          </p:cNvSpPr>
          <p:nvPr/>
        </p:nvSpPr>
        <p:spPr bwMode="auto">
          <a:xfrm>
            <a:off x="3810000" y="2027238"/>
            <a:ext cx="914400" cy="6096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4038600" y="21796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C</a:t>
            </a:r>
            <a:r>
              <a:rPr lang="ja-JP" altLang="en-US">
                <a:latin typeface="Comic Sans MS" charset="0"/>
              </a:rPr>
              <a:t>’</a:t>
            </a:r>
            <a:endParaRPr lang="en-US" altLang="en-US">
              <a:latin typeface="Comic Sans MS" charset="0"/>
            </a:endParaRPr>
          </a:p>
        </p:txBody>
      </p:sp>
      <p:sp>
        <p:nvSpPr>
          <p:cNvPr id="80906" name="AutoShape 10"/>
          <p:cNvSpPr>
            <a:spLocks noChangeArrowheads="1"/>
          </p:cNvSpPr>
          <p:nvPr/>
        </p:nvSpPr>
        <p:spPr bwMode="auto">
          <a:xfrm>
            <a:off x="4343400" y="2027238"/>
            <a:ext cx="914400" cy="6096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4572000" y="2179638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C</a:t>
            </a:r>
            <a:r>
              <a:rPr lang="ja-JP" altLang="en-US">
                <a:latin typeface="Comic Sans MS" charset="0"/>
              </a:rPr>
              <a:t>’’</a:t>
            </a:r>
            <a:endParaRPr lang="en-US" altLang="en-US">
              <a:latin typeface="Comic Sans MS" charset="0"/>
            </a:endParaRPr>
          </a:p>
        </p:txBody>
      </p:sp>
      <p:cxnSp>
        <p:nvCxnSpPr>
          <p:cNvPr id="80908" name="AutoShape 12"/>
          <p:cNvCxnSpPr>
            <a:cxnSpLocks noChangeShapeType="1"/>
            <a:stCxn id="80902" idx="3"/>
            <a:endCxn id="80904" idx="0"/>
          </p:cNvCxnSpPr>
          <p:nvPr/>
        </p:nvCxnSpPr>
        <p:spPr bwMode="auto">
          <a:xfrm flipH="1">
            <a:off x="4267200" y="1849438"/>
            <a:ext cx="131763" cy="177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09" name="AutoShape 13"/>
          <p:cNvCxnSpPr>
            <a:cxnSpLocks noChangeShapeType="1"/>
            <a:stCxn id="80902" idx="5"/>
            <a:endCxn id="80906" idx="0"/>
          </p:cNvCxnSpPr>
          <p:nvPr/>
        </p:nvCxnSpPr>
        <p:spPr bwMode="auto">
          <a:xfrm>
            <a:off x="4668838" y="1849438"/>
            <a:ext cx="131762" cy="177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696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20, 2023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Approximate OR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>
                <a:ea typeface="ヒラギノ角ゴ Pro W3" charset="-128"/>
              </a:rPr>
              <a:t>throw away sets?  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bad:many errors</a:t>
            </a:r>
          </a:p>
          <a:p>
            <a:pPr lvl="1"/>
            <a:r>
              <a:rPr lang="en-US" altLang="en-US">
                <a:ea typeface="ヒラギノ角ゴ Pro W3" charset="-128"/>
              </a:rPr>
              <a:t>throw away overlapping sets? –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better</a:t>
            </a:r>
          </a:p>
          <a:p>
            <a:pPr lvl="1"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pPr lvl="1"/>
            <a:endParaRPr lang="en-US" altLang="en-US">
              <a:ea typeface="ヒラギノ角ゴ Pro W3" charset="-128"/>
            </a:endParaRPr>
          </a:p>
          <a:p>
            <a:pPr lvl="1"/>
            <a:r>
              <a:rPr lang="en-US" altLang="en-US">
                <a:ea typeface="ヒラギノ角ゴ Pro W3" charset="-128"/>
              </a:rPr>
              <a:t>throw away special configuration of overlapping sets –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best</a:t>
            </a:r>
          </a:p>
        </p:txBody>
      </p:sp>
      <p:sp>
        <p:nvSpPr>
          <p:cNvPr id="412676" name="Oval 4"/>
          <p:cNvSpPr>
            <a:spLocks noChangeArrowheads="1"/>
          </p:cNvSpPr>
          <p:nvPr/>
        </p:nvSpPr>
        <p:spPr bwMode="auto">
          <a:xfrm>
            <a:off x="3657600" y="2895600"/>
            <a:ext cx="914400" cy="533400"/>
          </a:xfrm>
          <a:prstGeom prst="ellipse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2677" name="Oval 5"/>
          <p:cNvSpPr>
            <a:spLocks noChangeArrowheads="1"/>
          </p:cNvSpPr>
          <p:nvPr/>
        </p:nvSpPr>
        <p:spPr bwMode="auto">
          <a:xfrm>
            <a:off x="4191000" y="2895600"/>
            <a:ext cx="914400" cy="533400"/>
          </a:xfrm>
          <a:prstGeom prst="ellipse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2678" name="Oval 6"/>
          <p:cNvSpPr>
            <a:spLocks noChangeArrowheads="1"/>
          </p:cNvSpPr>
          <p:nvPr/>
        </p:nvSpPr>
        <p:spPr bwMode="auto">
          <a:xfrm>
            <a:off x="5029200" y="5105400"/>
            <a:ext cx="914400" cy="533400"/>
          </a:xfrm>
          <a:prstGeom prst="ellipse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2679" name="Oval 7"/>
          <p:cNvSpPr>
            <a:spLocks noChangeArrowheads="1"/>
          </p:cNvSpPr>
          <p:nvPr/>
        </p:nvSpPr>
        <p:spPr bwMode="auto">
          <a:xfrm>
            <a:off x="5562600" y="5105400"/>
            <a:ext cx="914400" cy="533400"/>
          </a:xfrm>
          <a:prstGeom prst="ellipse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2680" name="Oval 8"/>
          <p:cNvSpPr>
            <a:spLocks noChangeArrowheads="1"/>
          </p:cNvSpPr>
          <p:nvPr/>
        </p:nvSpPr>
        <p:spPr bwMode="auto">
          <a:xfrm>
            <a:off x="5486400" y="4572000"/>
            <a:ext cx="533400" cy="990600"/>
          </a:xfrm>
          <a:prstGeom prst="ellipse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2681" name="Oval 9"/>
          <p:cNvSpPr>
            <a:spLocks noChangeArrowheads="1"/>
          </p:cNvSpPr>
          <p:nvPr/>
        </p:nvSpPr>
        <p:spPr bwMode="auto">
          <a:xfrm>
            <a:off x="5486400" y="5029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6629400" y="51054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7543800" y="5029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0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6" grpId="0" animBg="1"/>
      <p:bldP spid="412677" grpId="0" animBg="1"/>
      <p:bldP spid="412678" grpId="0" animBg="1"/>
      <p:bldP spid="412679" grpId="0" animBg="1"/>
      <p:bldP spid="412680" grpId="0" animBg="1"/>
      <p:bldP spid="412681" grpId="0" animBg="1"/>
      <p:bldP spid="13" grpId="0" animBg="1"/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20, 2023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Sunflowers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charset="-128"/>
              </a:rPr>
              <a:t>Definition: </a:t>
            </a:r>
            <a:r>
              <a:rPr lang="en-US" altLang="en-US" dirty="0">
                <a:solidFill>
                  <a:srgbClr val="FF0000"/>
                </a:solidFill>
                <a:ea typeface="ヒラギノ角ゴ Pro W3" charset="-128"/>
              </a:rPr>
              <a:t>(h, p)-sunflower</a:t>
            </a:r>
            <a:r>
              <a:rPr lang="en-US" altLang="en-US" dirty="0">
                <a:ea typeface="ヒラギノ角ゴ Pro W3" charset="-128"/>
              </a:rPr>
              <a:t> is a family of </a:t>
            </a:r>
            <a:r>
              <a:rPr lang="en-US" altLang="en-US" dirty="0">
                <a:solidFill>
                  <a:srgbClr val="FF0000"/>
                </a:solidFill>
                <a:ea typeface="ヒラギノ角ゴ Pro W3" charset="-128"/>
              </a:rPr>
              <a:t>p</a:t>
            </a:r>
            <a:r>
              <a:rPr lang="en-US" altLang="en-US" dirty="0">
                <a:ea typeface="ヒラギノ角ゴ Pro W3" charset="-128"/>
              </a:rPr>
              <a:t> sets, </a:t>
            </a:r>
            <a:r>
              <a:rPr lang="en-US" altLang="ja-JP" dirty="0">
                <a:ea typeface="ヒラギノ角ゴ Pro W3" charset="-128"/>
              </a:rPr>
              <a:t>each of size at most </a:t>
            </a:r>
            <a:r>
              <a:rPr lang="en-US" altLang="ja-JP" dirty="0">
                <a:solidFill>
                  <a:srgbClr val="FF0000"/>
                </a:solidFill>
                <a:ea typeface="ヒラギノ角ゴ Pro W3" charset="-128"/>
              </a:rPr>
              <a:t>h</a:t>
            </a:r>
            <a:r>
              <a:rPr lang="en-US" altLang="ja-JP" dirty="0">
                <a:ea typeface="ヒラギノ角ゴ Pro W3" charset="-128"/>
              </a:rPr>
              <a:t>, such that  intersection of every pair is a subset S (the </a:t>
            </a:r>
            <a:r>
              <a:rPr lang="ja-JP" altLang="en-US" dirty="0">
                <a:ea typeface="ヒラギノ角ゴ Pro W3" charset="-128"/>
              </a:rPr>
              <a:t>“</a:t>
            </a:r>
            <a:r>
              <a:rPr lang="en-US" altLang="ja-JP" dirty="0">
                <a:solidFill>
                  <a:schemeClr val="accent2"/>
                </a:solidFill>
                <a:ea typeface="ヒラギノ角ゴ Pro W3" charset="-128"/>
              </a:rPr>
              <a:t>core</a:t>
            </a:r>
            <a:r>
              <a:rPr lang="ja-JP" altLang="en-US" dirty="0">
                <a:ea typeface="ヒラギノ角ゴ Pro W3" charset="-128"/>
              </a:rPr>
              <a:t>”</a:t>
            </a:r>
            <a:r>
              <a:rPr lang="en-US" altLang="ja-JP" dirty="0">
                <a:ea typeface="ヒラギノ角ゴ Pro W3" charset="-128"/>
              </a:rPr>
              <a:t>).</a:t>
            </a:r>
            <a:endParaRPr lang="en-US" altLang="en-US" dirty="0">
              <a:ea typeface="ヒラギノ角ゴ Pro W3" charset="-128"/>
            </a:endParaRPr>
          </a:p>
        </p:txBody>
      </p:sp>
      <p:sp>
        <p:nvSpPr>
          <p:cNvPr id="414724" name="Oval 4"/>
          <p:cNvSpPr>
            <a:spLocks noChangeArrowheads="1"/>
          </p:cNvSpPr>
          <p:nvPr/>
        </p:nvSpPr>
        <p:spPr bwMode="auto">
          <a:xfrm>
            <a:off x="5867400" y="4800600"/>
            <a:ext cx="914400" cy="533400"/>
          </a:xfrm>
          <a:prstGeom prst="ellipse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4725" name="Oval 5"/>
          <p:cNvSpPr>
            <a:spLocks noChangeArrowheads="1"/>
          </p:cNvSpPr>
          <p:nvPr/>
        </p:nvSpPr>
        <p:spPr bwMode="auto">
          <a:xfrm>
            <a:off x="6400800" y="4800600"/>
            <a:ext cx="914400" cy="533400"/>
          </a:xfrm>
          <a:prstGeom prst="ellipse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4726" name="Oval 6"/>
          <p:cNvSpPr>
            <a:spLocks noChangeArrowheads="1"/>
          </p:cNvSpPr>
          <p:nvPr/>
        </p:nvSpPr>
        <p:spPr bwMode="auto">
          <a:xfrm>
            <a:off x="6324600" y="4267200"/>
            <a:ext cx="533400" cy="990600"/>
          </a:xfrm>
          <a:prstGeom prst="ellipse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4727" name="Oval 7"/>
          <p:cNvSpPr>
            <a:spLocks noChangeArrowheads="1"/>
          </p:cNvSpPr>
          <p:nvPr/>
        </p:nvSpPr>
        <p:spPr bwMode="auto">
          <a:xfrm>
            <a:off x="6324600" y="47244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4728" name="Oval 8"/>
          <p:cNvSpPr>
            <a:spLocks noChangeArrowheads="1"/>
          </p:cNvSpPr>
          <p:nvPr/>
        </p:nvSpPr>
        <p:spPr bwMode="auto">
          <a:xfrm>
            <a:off x="4114800" y="4343400"/>
            <a:ext cx="914400" cy="533400"/>
          </a:xfrm>
          <a:prstGeom prst="ellipse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4729" name="Oval 9"/>
          <p:cNvSpPr>
            <a:spLocks noChangeArrowheads="1"/>
          </p:cNvSpPr>
          <p:nvPr/>
        </p:nvSpPr>
        <p:spPr bwMode="auto">
          <a:xfrm>
            <a:off x="4648200" y="4343400"/>
            <a:ext cx="914400" cy="533400"/>
          </a:xfrm>
          <a:prstGeom prst="ellipse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4730" name="Oval 10"/>
          <p:cNvSpPr>
            <a:spLocks noChangeArrowheads="1"/>
          </p:cNvSpPr>
          <p:nvPr/>
        </p:nvSpPr>
        <p:spPr bwMode="auto">
          <a:xfrm>
            <a:off x="2133600" y="4724400"/>
            <a:ext cx="533400" cy="533400"/>
          </a:xfrm>
          <a:prstGeom prst="ellipse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4731" name="Oval 11"/>
          <p:cNvSpPr>
            <a:spLocks noChangeArrowheads="1"/>
          </p:cNvSpPr>
          <p:nvPr/>
        </p:nvSpPr>
        <p:spPr bwMode="auto">
          <a:xfrm>
            <a:off x="2286000" y="4114800"/>
            <a:ext cx="533400" cy="533400"/>
          </a:xfrm>
          <a:prstGeom prst="ellipse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4732" name="Oval 12"/>
          <p:cNvSpPr>
            <a:spLocks noChangeArrowheads="1"/>
          </p:cNvSpPr>
          <p:nvPr/>
        </p:nvSpPr>
        <p:spPr bwMode="auto">
          <a:xfrm>
            <a:off x="2895600" y="4343400"/>
            <a:ext cx="533400" cy="533400"/>
          </a:xfrm>
          <a:prstGeom prst="ellipse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4733" name="Oval 13"/>
          <p:cNvSpPr>
            <a:spLocks noChangeArrowheads="1"/>
          </p:cNvSpPr>
          <p:nvPr/>
        </p:nvSpPr>
        <p:spPr bwMode="auto">
          <a:xfrm>
            <a:off x="2743200" y="4953000"/>
            <a:ext cx="533400" cy="533400"/>
          </a:xfrm>
          <a:prstGeom prst="ellipse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408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4" grpId="0" animBg="1"/>
      <p:bldP spid="414725" grpId="0" animBg="1"/>
      <p:bldP spid="414726" grpId="0" animBg="1"/>
      <p:bldP spid="414727" grpId="0" animBg="1"/>
      <p:bldP spid="414728" grpId="0" animBg="1"/>
      <p:bldP spid="414729" grpId="0" animBg="1"/>
      <p:bldP spid="414730" grpId="0" animBg="1"/>
      <p:bldP spid="414731" grpId="0" animBg="1"/>
      <p:bldP spid="414732" grpId="0" animBg="1"/>
      <p:bldP spid="41473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20, 2023</a:t>
            </a: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Sunflowers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u="sng">
                <a:ea typeface="ヒラギノ角ゴ Pro W3" charset="-128"/>
              </a:rPr>
              <a:t>Lemma</a:t>
            </a:r>
            <a:r>
              <a:rPr lang="en-US" altLang="en-US">
                <a:ea typeface="ヒラギノ角ゴ Pro W3" charset="-128"/>
              </a:rPr>
              <a:t> (Erdös-Rado): Every family of more than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M = (p-1)</a:t>
            </a:r>
            <a:r>
              <a:rPr lang="en-US" altLang="en-US" baseline="30000">
                <a:solidFill>
                  <a:srgbClr val="FF0000"/>
                </a:solidFill>
                <a:ea typeface="ヒラギノ角ゴ Pro W3" charset="-128"/>
              </a:rPr>
              <a:t>h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h!</a:t>
            </a:r>
            <a:r>
              <a:rPr lang="en-US" altLang="en-US">
                <a:ea typeface="ヒラギノ角ゴ Pro W3" charset="-128"/>
              </a:rPr>
              <a:t> sets, each of size at most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h</a:t>
            </a:r>
            <a:r>
              <a:rPr lang="en-US" altLang="en-US">
                <a:ea typeface="ヒラギノ角ゴ Pro W3" charset="-128"/>
              </a:rPr>
              <a:t>, contains an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(h, p)-sunflower</a:t>
            </a:r>
            <a:r>
              <a:rPr lang="en-US" altLang="en-US">
                <a:ea typeface="ヒラギノ角ゴ Pro W3" charset="-128"/>
              </a:rPr>
              <a:t>.</a:t>
            </a:r>
          </a:p>
          <a:p>
            <a:endParaRPr lang="en-US" altLang="en-US">
              <a:ea typeface="ヒラギノ角ゴ Pro W3" charset="-128"/>
            </a:endParaRPr>
          </a:p>
          <a:p>
            <a:r>
              <a:rPr lang="en-US" altLang="en-US">
                <a:ea typeface="ヒラギノ角ゴ Pro W3" charset="-128"/>
              </a:rPr>
              <a:t>Proof: </a:t>
            </a:r>
          </a:p>
          <a:p>
            <a:pPr lvl="1"/>
            <a:r>
              <a:rPr lang="en-US" altLang="en-US">
                <a:ea typeface="ヒラギノ角ゴ Pro W3" charset="-128"/>
              </a:rPr>
              <a:t>not hard</a:t>
            </a:r>
          </a:p>
          <a:p>
            <a:pPr lvl="1"/>
            <a:r>
              <a:rPr lang="en-US" altLang="en-US">
                <a:ea typeface="ヒラギノ角ゴ Pro W3" charset="-128"/>
              </a:rPr>
              <a:t>in Papadimitriou, elsewhere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46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20, 2023</a:t>
            </a: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Approximate OR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CC(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1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,X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2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,…X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m</a:t>
            </a:r>
            <a:r>
              <a:rPr lang="ja-JP" altLang="en-US" baseline="-25000">
                <a:solidFill>
                  <a:schemeClr val="accent2"/>
                </a:solidFill>
                <a:ea typeface="ヒラギノ角ゴ Pro W3" charset="-128"/>
              </a:rPr>
              <a:t>’</a:t>
            </a:r>
            <a:r>
              <a:rPr lang="en-US" altLang="ja-JP">
                <a:ea typeface="ヒラギノ角ゴ Pro W3" charset="-128"/>
              </a:rPr>
              <a:t>) </a:t>
            </a:r>
          </a:p>
          <a:p>
            <a:r>
              <a:rPr lang="en-US" altLang="en-US">
                <a:ea typeface="ヒラギノ角ゴ Pro W3" charset="-128"/>
              </a:rPr>
              <a:t>CC(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Y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1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,Y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2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,…Y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m</a:t>
            </a:r>
            <a:r>
              <a:rPr lang="ja-JP" altLang="en-US" baseline="-25000">
                <a:solidFill>
                  <a:schemeClr val="accent2"/>
                </a:solidFill>
                <a:ea typeface="ヒラギノ角ゴ Pro W3" charset="-128"/>
              </a:rPr>
              <a:t>’’</a:t>
            </a:r>
            <a:r>
              <a:rPr lang="en-US" altLang="ja-JP">
                <a:ea typeface="ヒラギノ角ゴ Pro W3" charset="-128"/>
              </a:rPr>
              <a:t>)</a:t>
            </a:r>
          </a:p>
          <a:p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exact</a:t>
            </a:r>
            <a:r>
              <a:rPr lang="en-US" altLang="en-US">
                <a:ea typeface="ヒラギノ角ゴ Pro W3" charset="-128"/>
              </a:rPr>
              <a:t> OR:</a:t>
            </a:r>
          </a:p>
          <a:p>
            <a:pPr algn="ctr">
              <a:buFontTx/>
              <a:buNone/>
            </a:pPr>
            <a:r>
              <a:rPr lang="en-US" altLang="en-US">
                <a:ea typeface="ヒラギノ角ゴ Pro W3" charset="-128"/>
              </a:rPr>
              <a:t>CC(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1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,X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2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,…X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m</a:t>
            </a:r>
            <a:r>
              <a:rPr lang="ja-JP" altLang="en-US" baseline="-25000">
                <a:solidFill>
                  <a:schemeClr val="accent2"/>
                </a:solidFill>
                <a:ea typeface="ヒラギノ角ゴ Pro W3" charset="-128"/>
              </a:rPr>
              <a:t>’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,Y</a:t>
            </a:r>
            <a:r>
              <a:rPr lang="en-US" altLang="ja-JP" baseline="-25000">
                <a:solidFill>
                  <a:schemeClr val="accent2"/>
                </a:solidFill>
                <a:ea typeface="ヒラギノ角ゴ Pro W3" charset="-128"/>
              </a:rPr>
              <a:t>1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,Y</a:t>
            </a:r>
            <a:r>
              <a:rPr lang="en-US" altLang="ja-JP" baseline="-25000">
                <a:solidFill>
                  <a:schemeClr val="accent2"/>
                </a:solidFill>
                <a:ea typeface="ヒラギノ角ゴ Pro W3" charset="-128"/>
              </a:rPr>
              <a:t>2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,…Y</a:t>
            </a:r>
            <a:r>
              <a:rPr lang="en-US" altLang="ja-JP" baseline="-25000">
                <a:solidFill>
                  <a:schemeClr val="accent2"/>
                </a:solidFill>
                <a:ea typeface="ヒラギノ角ゴ Pro W3" charset="-128"/>
              </a:rPr>
              <a:t>m</a:t>
            </a:r>
            <a:r>
              <a:rPr lang="ja-JP" altLang="en-US" baseline="-25000">
                <a:solidFill>
                  <a:schemeClr val="accent2"/>
                </a:solidFill>
                <a:ea typeface="ヒラギノ角ゴ Pro W3" charset="-128"/>
              </a:rPr>
              <a:t>’’</a:t>
            </a:r>
            <a:r>
              <a:rPr lang="en-US" altLang="ja-JP">
                <a:ea typeface="ヒラギノ角ゴ Pro W3" charset="-128"/>
              </a:rPr>
              <a:t>)</a:t>
            </a:r>
          </a:p>
          <a:p>
            <a:pPr lvl="1"/>
            <a:r>
              <a:rPr lang="en-US" altLang="en-US">
                <a:ea typeface="ヒラギノ角ゴ Pro W3" charset="-128"/>
              </a:rPr>
              <a:t>while more than M sets, find (h, p)-sunflower; replace with its core (</a:t>
            </a:r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 b="1">
                <a:solidFill>
                  <a:schemeClr val="accent2"/>
                </a:solidFill>
                <a:ea typeface="ヒラギノ角ゴ Pro W3" charset="-128"/>
              </a:rPr>
              <a:t>pluck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>
                <a:ea typeface="ヒラギノ角ゴ Pro W3" charset="-128"/>
              </a:rPr>
              <a:t>)</a:t>
            </a:r>
          </a:p>
          <a:p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approximate</a:t>
            </a:r>
            <a:r>
              <a:rPr lang="en-US" altLang="en-US">
                <a:ea typeface="ヒラギノ角ゴ Pro W3" charset="-128"/>
              </a:rPr>
              <a:t> OR:</a:t>
            </a:r>
          </a:p>
          <a:p>
            <a:pPr algn="ctr">
              <a:buFontTx/>
              <a:buNone/>
            </a:pPr>
            <a:r>
              <a:rPr lang="en-US" altLang="en-US">
                <a:ea typeface="ヒラギノ角ゴ Pro W3" charset="-128"/>
              </a:rPr>
              <a:t>CC(</a:t>
            </a: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pluck</a:t>
            </a:r>
            <a:r>
              <a:rPr lang="en-US" altLang="en-US">
                <a:ea typeface="ヒラギノ角ゴ Pro W3" charset="-128"/>
              </a:rPr>
              <a:t>(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1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,X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2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,…X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m</a:t>
            </a:r>
            <a:r>
              <a:rPr lang="ja-JP" altLang="en-US" baseline="-25000">
                <a:solidFill>
                  <a:schemeClr val="accent2"/>
                </a:solidFill>
                <a:ea typeface="ヒラギノ角ゴ Pro W3" charset="-128"/>
              </a:rPr>
              <a:t>’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,Y</a:t>
            </a:r>
            <a:r>
              <a:rPr lang="en-US" altLang="ja-JP" baseline="-25000">
                <a:solidFill>
                  <a:schemeClr val="accent2"/>
                </a:solidFill>
                <a:ea typeface="ヒラギノ角ゴ Pro W3" charset="-128"/>
              </a:rPr>
              <a:t>1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,Y</a:t>
            </a:r>
            <a:r>
              <a:rPr lang="en-US" altLang="ja-JP" baseline="-25000">
                <a:solidFill>
                  <a:schemeClr val="accent2"/>
                </a:solidFill>
                <a:ea typeface="ヒラギノ角ゴ Pro W3" charset="-128"/>
              </a:rPr>
              <a:t>2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,…Y</a:t>
            </a:r>
            <a:r>
              <a:rPr lang="en-US" altLang="ja-JP" baseline="-25000">
                <a:solidFill>
                  <a:schemeClr val="accent2"/>
                </a:solidFill>
                <a:ea typeface="ヒラギノ角ゴ Pro W3" charset="-128"/>
              </a:rPr>
              <a:t>m</a:t>
            </a:r>
            <a:r>
              <a:rPr lang="ja-JP" altLang="en-US" baseline="-25000">
                <a:solidFill>
                  <a:schemeClr val="accent2"/>
                </a:solidFill>
                <a:ea typeface="ヒラギノ角ゴ Pro W3" charset="-128"/>
              </a:rPr>
              <a:t>’’</a:t>
            </a:r>
            <a:r>
              <a:rPr lang="en-US" altLang="ja-JP">
                <a:ea typeface="ヒラギノ角ゴ Pro W3" charset="-128"/>
              </a:rPr>
              <a:t>) )</a:t>
            </a:r>
            <a:endParaRPr lang="en-US" altLang="en-US">
              <a:ea typeface="ヒラギノ角ゴ Pro W3" charset="-128"/>
            </a:endParaRPr>
          </a:p>
        </p:txBody>
      </p:sp>
      <p:sp>
        <p:nvSpPr>
          <p:cNvPr id="89092" name="AutoShape 4"/>
          <p:cNvSpPr>
            <a:spLocks noChangeArrowheads="1"/>
          </p:cNvSpPr>
          <p:nvPr/>
        </p:nvSpPr>
        <p:spPr bwMode="auto">
          <a:xfrm>
            <a:off x="5715000" y="2255838"/>
            <a:ext cx="914400" cy="609600"/>
          </a:xfrm>
          <a:prstGeom prst="triangle">
            <a:avLst>
              <a:gd name="adj" fmla="val 50000"/>
            </a:avLst>
          </a:prstGeom>
          <a:solidFill>
            <a:schemeClr val="accent1">
              <a:alpha val="7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9093" name="AutoShape 5"/>
          <p:cNvSpPr>
            <a:spLocks noChangeArrowheads="1"/>
          </p:cNvSpPr>
          <p:nvPr/>
        </p:nvSpPr>
        <p:spPr bwMode="auto">
          <a:xfrm>
            <a:off x="6248400" y="2255838"/>
            <a:ext cx="914400" cy="609600"/>
          </a:xfrm>
          <a:prstGeom prst="triangle">
            <a:avLst>
              <a:gd name="adj" fmla="val 50000"/>
            </a:avLst>
          </a:prstGeom>
          <a:solidFill>
            <a:schemeClr val="accent1">
              <a:alpha val="7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9094" name="Oval 6"/>
          <p:cNvSpPr>
            <a:spLocks noChangeArrowheads="1"/>
          </p:cNvSpPr>
          <p:nvPr/>
        </p:nvSpPr>
        <p:spPr bwMode="auto">
          <a:xfrm>
            <a:off x="6248400" y="1752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095" name="Rectangle 7"/>
              <p:cNvSpPr>
                <a:spLocks noChangeArrowheads="1"/>
              </p:cNvSpPr>
              <p:nvPr/>
            </p:nvSpPr>
            <p:spPr bwMode="auto">
              <a:xfrm>
                <a:off x="6172200" y="1625025"/>
                <a:ext cx="60465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∨</m:t>
                      </m:r>
                    </m:oMath>
                  </m:oMathPara>
                </a14:m>
                <a:endParaRPr lang="en-US" altLang="en-US" sz="3200" b="1" dirty="0">
                  <a:solidFill>
                    <a:srgbClr val="FF0000"/>
                  </a:solidFill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89095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2200" y="1625025"/>
                <a:ext cx="604653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096" name="AutoShape 8"/>
          <p:cNvSpPr>
            <a:spLocks noChangeArrowheads="1"/>
          </p:cNvSpPr>
          <p:nvPr/>
        </p:nvSpPr>
        <p:spPr bwMode="auto">
          <a:xfrm>
            <a:off x="5715000" y="2255838"/>
            <a:ext cx="914400" cy="6096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5943600" y="24082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C</a:t>
            </a:r>
            <a:r>
              <a:rPr lang="ja-JP" altLang="en-US">
                <a:latin typeface="Comic Sans MS" charset="0"/>
              </a:rPr>
              <a:t>’</a:t>
            </a:r>
            <a:endParaRPr lang="en-US" altLang="en-US">
              <a:latin typeface="Comic Sans MS" charset="0"/>
            </a:endParaRPr>
          </a:p>
        </p:txBody>
      </p:sp>
      <p:sp>
        <p:nvSpPr>
          <p:cNvPr id="89098" name="AutoShape 10"/>
          <p:cNvSpPr>
            <a:spLocks noChangeArrowheads="1"/>
          </p:cNvSpPr>
          <p:nvPr/>
        </p:nvSpPr>
        <p:spPr bwMode="auto">
          <a:xfrm>
            <a:off x="6248400" y="2255838"/>
            <a:ext cx="914400" cy="6096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6477000" y="2408238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C</a:t>
            </a:r>
            <a:r>
              <a:rPr lang="ja-JP" altLang="en-US">
                <a:latin typeface="Comic Sans MS" charset="0"/>
              </a:rPr>
              <a:t>’’</a:t>
            </a:r>
            <a:endParaRPr lang="en-US" altLang="en-US">
              <a:latin typeface="Comic Sans MS" charset="0"/>
            </a:endParaRPr>
          </a:p>
        </p:txBody>
      </p:sp>
      <p:cxnSp>
        <p:nvCxnSpPr>
          <p:cNvPr id="89100" name="AutoShape 12"/>
          <p:cNvCxnSpPr>
            <a:cxnSpLocks noChangeShapeType="1"/>
            <a:stCxn id="89094" idx="3"/>
            <a:endCxn id="89096" idx="0"/>
          </p:cNvCxnSpPr>
          <p:nvPr/>
        </p:nvCxnSpPr>
        <p:spPr bwMode="auto">
          <a:xfrm flipH="1">
            <a:off x="6172200" y="2078038"/>
            <a:ext cx="131763" cy="177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1" name="AutoShape 13"/>
          <p:cNvCxnSpPr>
            <a:cxnSpLocks noChangeShapeType="1"/>
            <a:stCxn id="89094" idx="5"/>
            <a:endCxn id="89098" idx="0"/>
          </p:cNvCxnSpPr>
          <p:nvPr/>
        </p:nvCxnSpPr>
        <p:spPr bwMode="auto">
          <a:xfrm>
            <a:off x="6573838" y="2078038"/>
            <a:ext cx="131762" cy="177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99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20, 2023</a:t>
            </a: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Approximate 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08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sz="2800" dirty="0">
                    <a:ea typeface="ヒラギノ角ゴ Pro W3" charset="-128"/>
                  </a:rPr>
                  <a:t>CC(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,X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,…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sz="2800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ja-JP" altLang="en-US" sz="28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sz="2800" dirty="0">
                    <a:ea typeface="ヒラギノ角ゴ Pro W3" charset="-128"/>
                  </a:rPr>
                  <a:t>) </a:t>
                </a:r>
              </a:p>
              <a:p>
                <a:r>
                  <a:rPr lang="en-US" altLang="en-US" sz="2800" dirty="0">
                    <a:ea typeface="ヒラギノ角ゴ Pro W3" charset="-128"/>
                  </a:rPr>
                  <a:t>CC(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Y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,Y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,…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ヒラギノ角ゴ Pro W3" charset="-128"/>
                  </a:rPr>
                  <a:t>Y</a:t>
                </a:r>
                <a:r>
                  <a:rPr lang="en-US" altLang="en-US" sz="2800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ja-JP" altLang="en-US" sz="28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’’</a:t>
                </a:r>
                <a:r>
                  <a:rPr lang="en-US" altLang="ja-JP" sz="2800" dirty="0">
                    <a:ea typeface="ヒラギノ角ゴ Pro W3" charset="-128"/>
                  </a:rPr>
                  <a:t>)</a:t>
                </a:r>
              </a:p>
              <a:p>
                <a:r>
                  <a:rPr lang="en-US" altLang="en-US" sz="2800" dirty="0">
                    <a:ea typeface="ヒラギノ角ゴ Pro W3" charset="-128"/>
                  </a:rPr>
                  <a:t>(close to)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</a:rPr>
                  <a:t> exact</a:t>
                </a:r>
                <a:r>
                  <a:rPr lang="en-US" altLang="en-US" sz="2800" dirty="0">
                    <a:ea typeface="ヒラギノ角ゴ Pro W3" charset="-128"/>
                  </a:rPr>
                  <a:t> AND:</a:t>
                </a:r>
              </a:p>
              <a:p>
                <a:pPr algn="ctr">
                  <a:buFontTx/>
                  <a:buNone/>
                </a:pPr>
                <a:r>
                  <a:rPr lang="en-US" altLang="en-US" sz="2800" dirty="0">
                    <a:ea typeface="ヒラギノ角ゴ Pro W3" charset="-128"/>
                  </a:rPr>
                  <a:t>CC( {(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sz="2800" baseline="-10000" dirty="0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sz="2800" baseline="-10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j</a:t>
                </a:r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) : 1 ≤ </a:t>
                </a:r>
                <a:r>
                  <a:rPr lang="en-US" altLang="en-US" sz="2800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 ≤ m</a:t>
                </a:r>
                <a:r>
                  <a:rPr lang="ja-JP" altLang="en-US" sz="2800" dirty="0"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sz="2800" dirty="0">
                    <a:ea typeface="ヒラギノ角ゴ Pro W3" charset="-128"/>
                    <a:sym typeface="Symbol" charset="2"/>
                  </a:rPr>
                  <a:t>, 1 ≤ j ≤ m</a:t>
                </a:r>
                <a:r>
                  <a:rPr lang="ja-JP" altLang="en-US" sz="2800" dirty="0">
                    <a:ea typeface="ヒラギノ角ゴ Pro W3" charset="-128"/>
                    <a:sym typeface="Symbol" charset="2"/>
                  </a:rPr>
                  <a:t>’’</a:t>
                </a:r>
                <a:r>
                  <a:rPr lang="en-US" altLang="ja-JP" sz="2800" dirty="0">
                    <a:ea typeface="ヒラギノ角ゴ Pro W3" charset="-128"/>
                    <a:sym typeface="Symbol" charset="2"/>
                  </a:rPr>
                  <a:t>} )</a:t>
                </a:r>
                <a:endParaRPr lang="en-US" altLang="ja-JP" sz="2800" dirty="0">
                  <a:ea typeface="ヒラギノ角ゴ Pro W3" charset="-128"/>
                </a:endParaRPr>
              </a:p>
              <a:p>
                <a:pPr lvl="1"/>
                <a:r>
                  <a:rPr lang="en-US" altLang="en-US" sz="2400" dirty="0">
                    <a:ea typeface="ヒラギノ角ゴ Pro W3" charset="-128"/>
                  </a:rPr>
                  <a:t>some sets may be larger than 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h</a:t>
                </a:r>
                <a:r>
                  <a:rPr lang="en-US" altLang="en-US" sz="2400" dirty="0">
                    <a:ea typeface="ヒラギノ角ゴ Pro W3" charset="-128"/>
                  </a:rPr>
                  <a:t>; discard them</a:t>
                </a:r>
                <a:endParaRPr lang="en-US" altLang="en-US" sz="2400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lvl="1"/>
                <a:r>
                  <a:rPr lang="en-US" altLang="en-US" sz="2400" dirty="0">
                    <a:ea typeface="ヒラギノ角ゴ Pro W3" charset="-128"/>
                  </a:rPr>
                  <a:t>may be up to 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M</a:t>
                </a:r>
                <a:r>
                  <a:rPr lang="en-US" altLang="en-US" sz="2400" baseline="30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en-US" sz="2400" dirty="0">
                    <a:ea typeface="ヒラギノ角ゴ Pro W3" charset="-128"/>
                  </a:rPr>
                  <a:t> sets. While &gt; 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M</a:t>
                </a:r>
                <a:r>
                  <a:rPr lang="en-US" altLang="en-US" sz="2400" dirty="0">
                    <a:ea typeface="ヒラギノ角ゴ Pro W3" charset="-128"/>
                  </a:rPr>
                  <a:t> sets, find (h, p)-sunflower; replace with its core (</a:t>
                </a:r>
                <a:r>
                  <a:rPr lang="ja-JP" altLang="en-US" sz="2400" dirty="0">
                    <a:ea typeface="ヒラギノ角ゴ Pro W3" charset="-128"/>
                  </a:rPr>
                  <a:t>“</a:t>
                </a:r>
                <a:r>
                  <a:rPr lang="en-US" altLang="ja-JP" sz="2400" b="1" dirty="0">
                    <a:solidFill>
                      <a:schemeClr val="accent2"/>
                    </a:solidFill>
                    <a:ea typeface="ヒラギノ角ゴ Pro W3" charset="-128"/>
                  </a:rPr>
                  <a:t>pluck</a:t>
                </a:r>
                <a:r>
                  <a:rPr lang="ja-JP" altLang="en-US" sz="2400" dirty="0">
                    <a:ea typeface="ヒラギノ角ゴ Pro W3" charset="-128"/>
                  </a:rPr>
                  <a:t>”</a:t>
                </a:r>
                <a:r>
                  <a:rPr lang="en-US" altLang="ja-JP" sz="2400" dirty="0">
                    <a:ea typeface="ヒラギノ角ゴ Pro W3" charset="-128"/>
                  </a:rPr>
                  <a:t>)</a:t>
                </a:r>
              </a:p>
              <a:p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</a:rPr>
                  <a:t>approximate</a:t>
                </a:r>
                <a:r>
                  <a:rPr lang="en-US" altLang="en-US" sz="2800" dirty="0">
                    <a:ea typeface="ヒラギノ角ゴ Pro W3" charset="-128"/>
                  </a:rPr>
                  <a:t> AND:</a:t>
                </a:r>
              </a:p>
              <a:p>
                <a:pPr algn="ctr">
                  <a:spcAft>
                    <a:spcPts val="1200"/>
                  </a:spcAft>
                  <a:buFontTx/>
                  <a:buNone/>
                </a:pPr>
                <a:r>
                  <a:rPr lang="en-US" altLang="en-US" sz="2800" dirty="0">
                    <a:ea typeface="ヒラギノ角ゴ Pro W3" charset="-128"/>
                  </a:rPr>
                  <a:t>CC( </a:t>
                </a:r>
                <a:r>
                  <a:rPr lang="en-US" altLang="en-US" sz="2800" b="1" dirty="0">
                    <a:solidFill>
                      <a:schemeClr val="accent2"/>
                    </a:solidFill>
                    <a:ea typeface="ヒラギノ角ゴ Pro W3" charset="-128"/>
                  </a:rPr>
                  <a:t>pluck</a:t>
                </a:r>
                <a:r>
                  <a:rPr lang="en-US" altLang="en-US" sz="2800" dirty="0">
                    <a:ea typeface="ヒラギノ角ゴ Pro W3" charset="-128"/>
                  </a:rPr>
                  <a:t> ( {(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en-US" sz="28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sz="2800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j</a:t>
                </a:r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) : |</a:t>
                </a:r>
                <a:r>
                  <a:rPr lang="en-US" altLang="en-US" sz="2800" dirty="0">
                    <a:ea typeface="ヒラギノ角ゴ Pro W3" charset="-128"/>
                  </a:rPr>
                  <a:t>X</a:t>
                </a:r>
                <a:r>
                  <a:rPr lang="en-US" altLang="en-US" sz="2800" baseline="-25000" dirty="0">
                    <a:ea typeface="ヒラギノ角ゴ Pro W3" charset="-128"/>
                  </a:rPr>
                  <a:t>i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en-US" sz="2800" dirty="0" err="1"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sz="2800" baseline="-25000" dirty="0" err="1">
                    <a:ea typeface="ヒラギノ角ゴ Pro W3" charset="-128"/>
                    <a:sym typeface="Symbol" charset="2"/>
                  </a:rPr>
                  <a:t>j</a:t>
                </a:r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| ≤ h } ))</a:t>
                </a:r>
              </a:p>
              <a:p>
                <a:pPr algn="ctr">
                  <a:spcAft>
                    <a:spcPts val="1200"/>
                  </a:spcAft>
                  <a:buFontTx/>
                  <a:buNone/>
                </a:pPr>
                <a:endParaRPr lang="en-US" altLang="en-US" sz="2800" dirty="0">
                  <a:ea typeface="ヒラギノ角ゴ Pro W3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420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333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140" name="Oval 4"/>
          <p:cNvSpPr>
            <a:spLocks noChangeArrowheads="1"/>
          </p:cNvSpPr>
          <p:nvPr/>
        </p:nvSpPr>
        <p:spPr bwMode="auto">
          <a:xfrm>
            <a:off x="6324600" y="16002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141" name="Rectangle 5"/>
              <p:cNvSpPr>
                <a:spLocks noChangeArrowheads="1"/>
              </p:cNvSpPr>
              <p:nvPr/>
            </p:nvSpPr>
            <p:spPr bwMode="auto">
              <a:xfrm>
                <a:off x="6248400" y="1447800"/>
                <a:ext cx="60465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∧</m:t>
                      </m:r>
                    </m:oMath>
                  </m:oMathPara>
                </a14:m>
                <a:endParaRPr lang="en-US" altLang="en-US" sz="3200" b="1" dirty="0">
                  <a:solidFill>
                    <a:srgbClr val="FF0000"/>
                  </a:solidFill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91141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8400" y="1447800"/>
                <a:ext cx="604653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142" name="AutoShape 6"/>
          <p:cNvSpPr>
            <a:spLocks noChangeArrowheads="1"/>
          </p:cNvSpPr>
          <p:nvPr/>
        </p:nvSpPr>
        <p:spPr bwMode="auto">
          <a:xfrm>
            <a:off x="5791200" y="2103438"/>
            <a:ext cx="914400" cy="609600"/>
          </a:xfrm>
          <a:prstGeom prst="triangle">
            <a:avLst>
              <a:gd name="adj" fmla="val 50000"/>
            </a:avLst>
          </a:prstGeom>
          <a:solidFill>
            <a:schemeClr val="accent1">
              <a:alpha val="7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6019800" y="22558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C</a:t>
            </a:r>
            <a:r>
              <a:rPr lang="ja-JP" altLang="en-US">
                <a:latin typeface="Comic Sans MS" charset="0"/>
              </a:rPr>
              <a:t>’</a:t>
            </a:r>
            <a:endParaRPr lang="en-US" altLang="en-US">
              <a:latin typeface="Comic Sans MS" charset="0"/>
            </a:endParaRPr>
          </a:p>
        </p:txBody>
      </p:sp>
      <p:sp>
        <p:nvSpPr>
          <p:cNvPr id="91144" name="AutoShape 8"/>
          <p:cNvSpPr>
            <a:spLocks noChangeArrowheads="1"/>
          </p:cNvSpPr>
          <p:nvPr/>
        </p:nvSpPr>
        <p:spPr bwMode="auto">
          <a:xfrm>
            <a:off x="6324600" y="2103438"/>
            <a:ext cx="914400" cy="609600"/>
          </a:xfrm>
          <a:prstGeom prst="triangle">
            <a:avLst>
              <a:gd name="adj" fmla="val 50000"/>
            </a:avLst>
          </a:prstGeom>
          <a:solidFill>
            <a:schemeClr val="accent1">
              <a:alpha val="7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6553200" y="2255838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C</a:t>
            </a:r>
            <a:r>
              <a:rPr lang="ja-JP" altLang="en-US">
                <a:latin typeface="Comic Sans MS" charset="0"/>
              </a:rPr>
              <a:t>’’</a:t>
            </a:r>
            <a:endParaRPr lang="en-US" altLang="en-US">
              <a:latin typeface="Comic Sans MS" charset="0"/>
            </a:endParaRPr>
          </a:p>
        </p:txBody>
      </p:sp>
      <p:cxnSp>
        <p:nvCxnSpPr>
          <p:cNvPr id="91146" name="AutoShape 10"/>
          <p:cNvCxnSpPr>
            <a:cxnSpLocks noChangeShapeType="1"/>
            <a:stCxn id="91140" idx="3"/>
            <a:endCxn id="91142" idx="0"/>
          </p:cNvCxnSpPr>
          <p:nvPr/>
        </p:nvCxnSpPr>
        <p:spPr bwMode="auto">
          <a:xfrm flipH="1">
            <a:off x="6248400" y="1925638"/>
            <a:ext cx="131763" cy="177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47" name="AutoShape 11"/>
          <p:cNvCxnSpPr>
            <a:cxnSpLocks noChangeShapeType="1"/>
            <a:stCxn id="91140" idx="5"/>
            <a:endCxn id="91144" idx="0"/>
          </p:cNvCxnSpPr>
          <p:nvPr/>
        </p:nvCxnSpPr>
        <p:spPr bwMode="auto">
          <a:xfrm>
            <a:off x="6650038" y="1925638"/>
            <a:ext cx="131762" cy="177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80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20, 2023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ヒラギノ角ゴ Pro W3" charset="-128"/>
              </a:rPr>
              <a:t>NC</a:t>
            </a:r>
            <a:r>
              <a:rPr lang="en-US" altLang="en-US">
                <a:ea typeface="ヒラギノ角ゴ Pro W3" charset="-128"/>
              </a:rPr>
              <a:t> vs.</a:t>
            </a:r>
            <a:r>
              <a:rPr lang="en-US" altLang="en-US" b="1">
                <a:ea typeface="ヒラギノ角ゴ Pro W3" charset="-128"/>
              </a:rPr>
              <a:t> P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can every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uniform, poly-size Boolean circuit family</a:t>
            </a:r>
            <a:r>
              <a:rPr lang="en-US" altLang="en-US">
                <a:ea typeface="ヒラギノ角ゴ Pro W3" charset="-128"/>
              </a:rPr>
              <a:t> be converted into a uniform, poly-size Boolean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formula family</a:t>
            </a:r>
            <a:r>
              <a:rPr lang="en-US" altLang="en-US">
                <a:ea typeface="ヒラギノ角ゴ Pro W3" charset="-128"/>
              </a:rPr>
              <a:t>?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NC</a:t>
            </a:r>
            <a:r>
              <a:rPr lang="en-US" altLang="en-US" b="1" baseline="-25000">
                <a:solidFill>
                  <a:srgbClr val="FF0000"/>
                </a:solidFill>
                <a:ea typeface="ヒラギノ角ゴ Pro W3" charset="-128"/>
              </a:rPr>
              <a:t>1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</a:rPr>
              <a:t>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= </a:t>
            </a:r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P</a:t>
            </a:r>
            <a:endParaRPr lang="en-US" altLang="en-US">
              <a:solidFill>
                <a:srgbClr val="FF0000"/>
              </a:solidFill>
              <a:ea typeface="ヒラギノ角ゴ Pro W3" charset="-128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4597400" y="3048000"/>
            <a:ext cx="50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41AE89-F9A2-D3DD-B3BE-F7590ADF4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800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20, 2023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NC Hierarchy Collapse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5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NC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NC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NC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NC</a:t>
                </a:r>
                <a:r>
                  <a:rPr lang="en-US" altLang="en-US" baseline="-50000" dirty="0">
                    <a:solidFill>
                      <a:srgbClr val="FF0000"/>
                    </a:solidFill>
                    <a:ea typeface="ヒラギノ角ゴ Pro W3" charset="-128"/>
                  </a:rPr>
                  <a:t>4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…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NC</a:t>
                </a:r>
              </a:p>
              <a:p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algn="ctr">
                  <a:buFontTx/>
                  <a:buNone/>
                </a:pPr>
                <a:r>
                  <a:rPr lang="en-US" altLang="en-US" u="sng" dirty="0">
                    <a:ea typeface="ヒラギノ角ゴ Pro W3" charset="-128"/>
                  </a:rPr>
                  <a:t>Exercise</a:t>
                </a:r>
                <a:endParaRPr lang="en-US" altLang="en-US" dirty="0">
                  <a:ea typeface="ヒラギノ角ゴ Pro W3" charset="-128"/>
                </a:endParaRPr>
              </a:p>
              <a:p>
                <a:pPr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if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NC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= NC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i+1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then NC =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NC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endParaRPr lang="en-US" altLang="en-US" baseline="-25000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algn="ctr">
                  <a:buFontTx/>
                  <a:buNone/>
                </a:pPr>
                <a:endParaRPr lang="en-US" altLang="en-US" baseline="-25000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(prove for non-uniform versions of classes)</a:t>
                </a:r>
              </a:p>
            </p:txBody>
          </p:sp>
        </mc:Choice>
        <mc:Fallback xmlns="">
          <p:sp>
            <p:nvSpPr>
              <p:cNvPr id="706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DCD6E1-2C89-1665-772B-78D3D4E66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836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20, 2023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Lower 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41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  <a:sym typeface="Symbol" charset="2"/>
                  </a:rPr>
                  <a:t>Recall: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“</a:t>
                </a:r>
                <a:r>
                  <a:rPr lang="en-US" altLang="ja-JP" b="1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NP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does not have polynomial-size circuits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”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(</a:t>
                </a:r>
                <a:r>
                  <a:rPr lang="en-US" altLang="ja-JP" b="1" dirty="0">
                    <a:ea typeface="ヒラギノ角ゴ Pro W3" charset="-128"/>
                    <a:sym typeface="Symbol" charset="2"/>
                  </a:rPr>
                  <a:t>NP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⊆ </m:t>
                    </m:r>
                  </m:oMath>
                </a14:m>
                <a:r>
                  <a:rPr lang="en-US" altLang="ja-JP" b="1" dirty="0">
                    <a:ea typeface="ヒラギノ角ゴ Pro W3" charset="-128"/>
                    <a:sym typeface="Symbol" charset="2"/>
                  </a:rPr>
                  <a:t>P/poly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) implies </a:t>
                </a:r>
                <a:r>
                  <a:rPr lang="en-US" altLang="ja-JP" b="1" dirty="0"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ja-JP" dirty="0">
                    <a:ea typeface="ヒラギノ角ゴ Pro W3" charset="-128"/>
                    <a:sym typeface="Euclid Math Two" charset="0"/>
                  </a:rPr>
                  <a:t>≠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ja-JP" b="1" dirty="0">
                    <a:ea typeface="ヒラギノ角ゴ Pro W3" charset="-128"/>
                    <a:sym typeface="Symbol" charset="2"/>
                  </a:rPr>
                  <a:t>NP</a:t>
                </a:r>
              </a:p>
              <a:p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major goal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: prove lower bounds on (non-uniform) circuit size for problems in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NP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believe exponential 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super-polynomial enough for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ヒラギノ角ゴ Pro W3" charset="-128"/>
                    <a:sym typeface="Euclid Math Two" charset="0"/>
                  </a:rPr>
                  <a:t>≠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NP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best bound known: (5-o(1))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⋅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n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don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t even have super-polynomial bounds for problems in </a:t>
                </a:r>
                <a:r>
                  <a:rPr lang="en-US" altLang="ja-JP" b="1" dirty="0">
                    <a:ea typeface="ヒラギノ角ゴ Pro W3" charset="-128"/>
                    <a:sym typeface="Symbol" charset="2"/>
                  </a:rPr>
                  <a:t>NEXP</a:t>
                </a:r>
                <a:endParaRPr lang="en-US" altLang="en-US" dirty="0">
                  <a:ea typeface="ヒラギノ角ゴ Pro W3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264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291" r="-2519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H="1">
            <a:off x="3352800" y="2438400"/>
            <a:ext cx="7620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FF7CB-5DA5-3021-14CC-4E11C052B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71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20, 2023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Lower bounds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  <a:sym typeface="Symbol" charset="2"/>
              </a:rPr>
              <a:t>lots of work on lower bounds for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restricted classes</a:t>
            </a:r>
            <a:r>
              <a:rPr lang="en-US" altLang="en-US">
                <a:ea typeface="ヒラギノ角ゴ Pro W3" charset="-128"/>
                <a:sym typeface="Symbol" charset="2"/>
              </a:rPr>
              <a:t> of circuits </a:t>
            </a:r>
          </a:p>
          <a:p>
            <a:pPr>
              <a:buFontTx/>
              <a:buNone/>
            </a:pPr>
            <a:endParaRPr lang="en-US" altLang="en-US">
              <a:ea typeface="ヒラギノ角ゴ Pro W3" charset="-128"/>
              <a:sym typeface="Symbol" charset="2"/>
            </a:endParaRPr>
          </a:p>
          <a:p>
            <a:pPr lvl="1"/>
            <a:r>
              <a:rPr lang="en-US" altLang="en-US">
                <a:ea typeface="ヒラギノ角ゴ Pro W3" charset="-128"/>
                <a:sym typeface="Symbol" charset="2"/>
              </a:rPr>
              <a:t>we</a:t>
            </a:r>
            <a:r>
              <a:rPr lang="ja-JP" altLang="en-US">
                <a:ea typeface="ヒラギノ角ゴ Pro W3" charset="-128"/>
                <a:sym typeface="Symbol" charset="2"/>
              </a:rPr>
              <a:t>’</a:t>
            </a:r>
            <a:r>
              <a:rPr lang="en-US" altLang="ja-JP">
                <a:ea typeface="ヒラギノ角ゴ Pro W3" charset="-128"/>
                <a:sym typeface="Symbol" charset="2"/>
              </a:rPr>
              <a:t>ll see two such lower bounds: </a:t>
            </a:r>
          </a:p>
          <a:p>
            <a:pPr lvl="2"/>
            <a:r>
              <a:rPr lang="en-US" altLang="en-US">
                <a:ea typeface="ヒラギノ角ゴ Pro W3" charset="-128"/>
                <a:sym typeface="Symbol" charset="2"/>
              </a:rPr>
              <a:t>formulas </a:t>
            </a:r>
          </a:p>
          <a:p>
            <a:pPr lvl="2"/>
            <a:r>
              <a:rPr lang="en-US" altLang="en-US">
                <a:ea typeface="ヒラギノ角ゴ Pro W3" charset="-128"/>
                <a:sym typeface="Symbol" charset="2"/>
              </a:rPr>
              <a:t>monotone circuits </a:t>
            </a:r>
          </a:p>
          <a:p>
            <a:endParaRPr lang="en-US" altLang="en-US"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902824-E0C7-B1FC-AFD6-6C2DF9A51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194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20, 2023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Shannon</a:t>
            </a:r>
            <a:r>
              <a:rPr lang="ja-JP" altLang="en-US">
                <a:ea typeface="ヒラギノ角ゴ Pro W3" charset="-128"/>
              </a:rPr>
              <a:t>’</a:t>
            </a:r>
            <a:r>
              <a:rPr lang="en-US" altLang="ja-JP">
                <a:ea typeface="ヒラギノ角ゴ Pro W3" charset="-128"/>
              </a:rPr>
              <a:t>s counting argument</a:t>
            </a:r>
            <a:endParaRPr lang="en-US" altLang="en-US">
              <a:ea typeface="ヒラギノ角ゴ Pro W3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495800"/>
              </a:xfrm>
            </p:spPr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frustrating fact: </a:t>
                </a:r>
                <a:r>
                  <a:rPr lang="en-US" altLang="en-US" i="1" dirty="0">
                    <a:solidFill>
                      <a:srgbClr val="FF0000"/>
                    </a:solidFill>
                    <a:ea typeface="ヒラギノ角ゴ Pro W3" charset="-128"/>
                  </a:rPr>
                  <a:t>almost all</a:t>
                </a:r>
                <a:r>
                  <a:rPr lang="en-US" altLang="en-US" dirty="0">
                    <a:ea typeface="ヒラギノ角ゴ Pro W3" charset="-128"/>
                  </a:rPr>
                  <a:t> functions require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huge</a:t>
                </a:r>
                <a:r>
                  <a:rPr lang="en-US" altLang="en-US" dirty="0">
                    <a:ea typeface="ヒラギノ角ゴ Pro W3" charset="-128"/>
                  </a:rPr>
                  <a:t> circuits</a:t>
                </a:r>
              </a:p>
              <a:p>
                <a:pPr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Theorem</a:t>
                </a:r>
                <a:r>
                  <a:rPr lang="en-US" altLang="en-US" b="1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(Shannon): With probability at least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1 – o(1)</a:t>
                </a:r>
                <a:r>
                  <a:rPr lang="en-US" altLang="en-US" dirty="0">
                    <a:ea typeface="ヒラギノ角ゴ Pro W3" charset="-128"/>
                  </a:rPr>
                  <a:t>, a random function </a:t>
                </a:r>
              </a:p>
              <a:p>
                <a:pPr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f:{0,1}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{0,1} </a:t>
                </a:r>
              </a:p>
              <a:p>
                <a:pPr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	requires a circuit of size 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Ω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(2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/n).</a:t>
                </a:r>
              </a:p>
              <a:p>
                <a:pPr>
                  <a:buFontTx/>
                  <a:buNone/>
                </a:pP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768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495800"/>
              </a:xfrm>
              <a:blipFill rotWithShape="0">
                <a:blip r:embed="rId3"/>
                <a:stretch>
                  <a:fillRect l="-1852" t="-1764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B0BE5E-1C2E-F1A8-EFC5-80AF9B15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509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3996</TotalTime>
  <Words>2939</Words>
  <Application>Microsoft Macintosh PowerPoint</Application>
  <PresentationFormat>On-screen Show (4:3)</PresentationFormat>
  <Paragraphs>500</Paragraphs>
  <Slides>45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Cambria Math</vt:lpstr>
      <vt:lpstr>cmsy10</vt:lpstr>
      <vt:lpstr>Comic Sans MS</vt:lpstr>
      <vt:lpstr>Default Design</vt:lpstr>
      <vt:lpstr>Equation</vt:lpstr>
      <vt:lpstr>CS151 Complexity Theory</vt:lpstr>
      <vt:lpstr>Relation to other classes</vt:lpstr>
      <vt:lpstr>Relation to other classes</vt:lpstr>
      <vt:lpstr>NC vs. P</vt:lpstr>
      <vt:lpstr>NC vs. P</vt:lpstr>
      <vt:lpstr>NC Hierarchy Collapse</vt:lpstr>
      <vt:lpstr>Lower bounds</vt:lpstr>
      <vt:lpstr>Lower bounds</vt:lpstr>
      <vt:lpstr>Shannon’s counting argument</vt:lpstr>
      <vt:lpstr>Shannon’s counting argument</vt:lpstr>
      <vt:lpstr>Shannon’s counting argument</vt:lpstr>
      <vt:lpstr>Shannon’s counting argument</vt:lpstr>
      <vt:lpstr>Shannon’s counting argument</vt:lpstr>
      <vt:lpstr>Shannon’s counting argument</vt:lpstr>
      <vt:lpstr>Andreev function</vt:lpstr>
      <vt:lpstr>Andreev function</vt:lpstr>
      <vt:lpstr>Random restrictions</vt:lpstr>
      <vt:lpstr>Random restrictions</vt:lpstr>
      <vt:lpstr>Hastad’s shrinkage result</vt:lpstr>
      <vt:lpstr>The lower bound</vt:lpstr>
      <vt:lpstr>The lower bound</vt:lpstr>
      <vt:lpstr>The lower bound</vt:lpstr>
      <vt:lpstr>Clique</vt:lpstr>
      <vt:lpstr>Circuit lower bounds</vt:lpstr>
      <vt:lpstr>Circuit lower bounds</vt:lpstr>
      <vt:lpstr>Monotone problems</vt:lpstr>
      <vt:lpstr>Monotone problems</vt:lpstr>
      <vt:lpstr>Monotone circuits</vt:lpstr>
      <vt:lpstr>Monotone circuits</vt:lpstr>
      <vt:lpstr>Monotone circuits</vt:lpstr>
      <vt:lpstr>Monotone circuits</vt:lpstr>
      <vt:lpstr>Monotone circuits</vt:lpstr>
      <vt:lpstr>Proof idea</vt:lpstr>
      <vt:lpstr>Proof idea</vt:lpstr>
      <vt:lpstr>Notation</vt:lpstr>
      <vt:lpstr>Preview</vt:lpstr>
      <vt:lpstr>Preview</vt:lpstr>
      <vt:lpstr>Building CC</vt:lpstr>
      <vt:lpstr>Building CC</vt:lpstr>
      <vt:lpstr>Approximate OR</vt:lpstr>
      <vt:lpstr>Approximate OR</vt:lpstr>
      <vt:lpstr>Sunflowers</vt:lpstr>
      <vt:lpstr>Sunflowers</vt:lpstr>
      <vt:lpstr>Approximate OR</vt:lpstr>
      <vt:lpstr>Approximate AND</vt:lpstr>
    </vt:vector>
  </TitlesOfParts>
  <Company>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CS151 Lecture 1</dc:title>
  <dc:creator>Chris Umans</dc:creator>
  <cp:lastModifiedBy>Umans, Christopher M. (Chris)</cp:lastModifiedBy>
  <cp:revision>69</cp:revision>
  <cp:lastPrinted>2019-04-03T18:43:39Z</cp:lastPrinted>
  <dcterms:created xsi:type="dcterms:W3CDTF">2004-02-26T07:04:46Z</dcterms:created>
  <dcterms:modified xsi:type="dcterms:W3CDTF">2023-04-21T18:23:37Z</dcterms:modified>
</cp:coreProperties>
</file>