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4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7" r:id="rId19"/>
    <p:sldId id="488" r:id="rId20"/>
    <p:sldId id="489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329" r:id="rId33"/>
    <p:sldId id="330" r:id="rId34"/>
    <p:sldId id="331" r:id="rId35"/>
    <p:sldId id="332" r:id="rId36"/>
    <p:sldId id="333" r:id="rId37"/>
    <p:sldId id="334" r:id="rId38"/>
    <p:sldId id="335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73"/>
  </p:normalViewPr>
  <p:slideViewPr>
    <p:cSldViewPr>
      <p:cViewPr varScale="1">
        <p:scale>
          <a:sx n="115" d="100"/>
          <a:sy n="115" d="100"/>
        </p:scale>
        <p:origin x="111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CF2776-B658-1B49-9E8D-00F77265EF7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63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D612D2D-363B-D74D-8826-818F3EA8975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849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591D05-BE5C-8B43-AEF4-EECAB3F81DFF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0198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7DB0F9F-DE73-144E-BAA6-DCF0BD8DF2A6}" type="slidenum">
              <a:rPr lang="en-US" altLang="en-US" sz="1200">
                <a:ea typeface="ヒラギノ角ゴ Pro W3" charset="-128"/>
              </a:rPr>
              <a:pPr eaLnBrk="1" hangingPunct="1"/>
              <a:t>13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FE9106-CB67-D249-BB3A-8B41F050DD34}" type="slidenum">
              <a:rPr lang="en-US" altLang="en-US" sz="1200">
                <a:ea typeface="ヒラギノ角ゴ Pro W3" charset="-128"/>
              </a:rPr>
              <a:pPr eaLnBrk="1" hangingPunct="1"/>
              <a:t>14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742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B2F3DD-A565-C041-960D-76075F4A5AB5}" type="slidenum">
              <a:rPr lang="en-US" altLang="en-US" sz="1200">
                <a:ea typeface="ヒラギノ角ゴ Pro W3" charset="-128"/>
              </a:rPr>
              <a:pPr eaLnBrk="1" hangingPunct="1"/>
              <a:t>15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600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F77BDCC-00B6-484E-BB39-1D7E7D07CE86}" type="slidenum">
              <a:rPr lang="en-US" altLang="en-US" sz="1200">
                <a:ea typeface="ヒラギノ角ゴ Pro W3" charset="-128"/>
              </a:rPr>
              <a:pPr eaLnBrk="1" hangingPunct="1"/>
              <a:t>16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288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93C2C9-6CFF-CE43-9362-54411EFE20C7}" type="slidenum">
              <a:rPr lang="en-US" altLang="en-US" sz="1200">
                <a:ea typeface="ヒラギノ角ゴ Pro W3" charset="-128"/>
              </a:rPr>
              <a:pPr eaLnBrk="1" hangingPunct="1"/>
              <a:t>17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287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3B7710A-3663-0C44-A460-1807D47AC80F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48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2697A77-3637-184C-B8D5-A611F65E94C4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53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0B3E328-EEC5-774E-9CE7-C3271952244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05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6106954-716E-824B-974D-BCBA7D787AFD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4793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0603F98-EAD1-294B-B033-BC6C0A4B509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292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4558461-ED80-FF4B-ADDE-AD2BCDEF09A8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967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D0284E8-96AD-F14E-8CBD-1FB7DC08E03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627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E0D0DCC-7747-BA4D-BDE9-B054F44D9090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055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A764686-72A8-A541-AACD-B8AC2FB82FA9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132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21D2C56-BC50-0742-826A-E3EAFBFC1CA4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869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87E4EE0-0EF2-004C-8C0C-936CC4E55636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656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34F8DB2-DA3A-2A47-9A7E-9FBD1266F241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374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9FF3B91-DC72-484E-B59B-7864ED8515F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90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5FA447-26E6-C346-A7C7-4E7DBF1AB46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85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5B01A1B-EEF1-DA43-BC6C-F4C076A21056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2514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B742082-96EB-A848-AEED-37BE267F052D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887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AB58147-187A-0444-AA95-BF33E71290F4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75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919E0B9-42E3-974A-9FDB-28F1FCDDA09C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5922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59A08F1-9427-8A4E-A6DF-DF38945E7A19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964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1630582-AC25-724B-B8CE-84AB8D41068F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2219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A49AABF-939C-F745-B95A-90BC7EBF96EA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64917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CC819ED-C254-FF4B-AC7C-E575899864E5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569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7E797943-235F-E74A-9CBF-9C0556D161C7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23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8CE64F-55C7-F444-A7B3-9B3067E2884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6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E8D5E04-37D4-454B-9C87-5B56FCD17A2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810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2674463-79FF-A345-AC0D-774C82B42F4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22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07C052E-68C9-2948-BA50-D83D599E130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371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43A75A-25CA-1842-9165-980B88071ECB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60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A68B54-55FC-B942-A5C7-25A851BD47C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51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13,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6" name="Rectangle 1537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5569C96F-57ED-1969-9A1B-351D5868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2" b="2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5378" name="Rectangle 1537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200">
                <a:ea typeface="ＭＳ Ｐゴシック" charset="-128"/>
              </a:rPr>
              <a:t>CS151</a:t>
            </a:r>
            <a:br>
              <a:rPr lang="en-US" altLang="en-US" sz="4200">
                <a:ea typeface="ＭＳ Ｐゴシック" charset="-128"/>
              </a:rPr>
            </a:br>
            <a:r>
              <a:rPr lang="en-US" altLang="en-US" sz="4200"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>
                <a:ea typeface="ＭＳ Ｐゴシック" charset="-128"/>
              </a:rPr>
              <a:t>Lecture 4</a:t>
            </a:r>
          </a:p>
          <a:p>
            <a:pPr algn="l" eaLnBrk="1" hangingPunct="1"/>
            <a:r>
              <a:rPr lang="en-US" altLang="en-US">
                <a:ea typeface="ＭＳ Ｐゴシック" charset="-128"/>
              </a:rPr>
              <a:t>April 13,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General scheme: f(n) slowly increasing function</a:t>
            </a:r>
          </a:p>
          <a:p>
            <a:pPr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en-US" altLang="en-US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f(|x|) even: answer SAT(x)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f(|x|) odd: answer TRIV(x)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charset="-128"/>
              </a:rPr>
              <a:t>notice choice only depends on length of input… that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OK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1143000" y="2743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L</a:t>
            </a:r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1752600" y="27432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3" name="Rectangle 6"/>
          <p:cNvSpPr>
            <a:spLocks noChangeArrowheads="1"/>
          </p:cNvSpPr>
          <p:nvPr/>
        </p:nvSpPr>
        <p:spPr bwMode="auto">
          <a:xfrm>
            <a:off x="2895600" y="2743200"/>
            <a:ext cx="11430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4" name="Rectangle 7"/>
          <p:cNvSpPr>
            <a:spLocks noChangeArrowheads="1"/>
          </p:cNvSpPr>
          <p:nvPr/>
        </p:nvSpPr>
        <p:spPr bwMode="auto">
          <a:xfrm>
            <a:off x="4038600" y="2743200"/>
            <a:ext cx="1524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5" name="Rectangle 8"/>
          <p:cNvSpPr>
            <a:spLocks noChangeArrowheads="1"/>
          </p:cNvSpPr>
          <p:nvPr/>
        </p:nvSpPr>
        <p:spPr bwMode="auto">
          <a:xfrm>
            <a:off x="1752600" y="2743200"/>
            <a:ext cx="495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5791200" y="2590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111627" name="Text Box 10"/>
          <p:cNvSpPr txBox="1">
            <a:spLocks noChangeArrowheads="1"/>
          </p:cNvSpPr>
          <p:nvPr/>
        </p:nvSpPr>
        <p:spPr bwMode="auto">
          <a:xfrm>
            <a:off x="762000" y="3276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f(|x|)</a:t>
            </a:r>
          </a:p>
        </p:txBody>
      </p:sp>
      <p:sp>
        <p:nvSpPr>
          <p:cNvPr id="11162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111629" name="Text Box 12"/>
          <p:cNvSpPr txBox="1">
            <a:spLocks noChangeArrowheads="1"/>
          </p:cNvSpPr>
          <p:nvPr/>
        </p:nvSpPr>
        <p:spPr bwMode="auto">
          <a:xfrm>
            <a:off x="2133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111630" name="Text Box 13"/>
          <p:cNvSpPr txBox="1">
            <a:spLocks noChangeArrowheads="1"/>
          </p:cNvSpPr>
          <p:nvPr/>
        </p:nvSpPr>
        <p:spPr bwMode="auto">
          <a:xfrm>
            <a:off x="2514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0</a:t>
            </a:r>
          </a:p>
        </p:txBody>
      </p:sp>
      <p:sp>
        <p:nvSpPr>
          <p:cNvPr id="111631" name="Text Box 14"/>
          <p:cNvSpPr txBox="1">
            <a:spLocks noChangeArrowheads="1"/>
          </p:cNvSpPr>
          <p:nvPr/>
        </p:nvSpPr>
        <p:spPr bwMode="auto">
          <a:xfrm>
            <a:off x="2895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111632" name="Text Box 15"/>
          <p:cNvSpPr txBox="1">
            <a:spLocks noChangeArrowheads="1"/>
          </p:cNvSpPr>
          <p:nvPr/>
        </p:nvSpPr>
        <p:spPr bwMode="auto">
          <a:xfrm>
            <a:off x="3276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111633" name="Text Box 16"/>
          <p:cNvSpPr txBox="1">
            <a:spLocks noChangeArrowheads="1"/>
          </p:cNvSpPr>
          <p:nvPr/>
        </p:nvSpPr>
        <p:spPr bwMode="auto">
          <a:xfrm>
            <a:off x="3657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1</a:t>
            </a:r>
          </a:p>
        </p:txBody>
      </p:sp>
      <p:sp>
        <p:nvSpPr>
          <p:cNvPr id="111634" name="Text Box 17"/>
          <p:cNvSpPr txBox="1">
            <a:spLocks noChangeArrowheads="1"/>
          </p:cNvSpPr>
          <p:nvPr/>
        </p:nvSpPr>
        <p:spPr bwMode="auto">
          <a:xfrm>
            <a:off x="4038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111635" name="Text Box 18"/>
          <p:cNvSpPr txBox="1">
            <a:spLocks noChangeArrowheads="1"/>
          </p:cNvSpPr>
          <p:nvPr/>
        </p:nvSpPr>
        <p:spPr bwMode="auto">
          <a:xfrm>
            <a:off x="4419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111636" name="Text Box 19"/>
          <p:cNvSpPr txBox="1">
            <a:spLocks noChangeArrowheads="1"/>
          </p:cNvSpPr>
          <p:nvPr/>
        </p:nvSpPr>
        <p:spPr bwMode="auto">
          <a:xfrm>
            <a:off x="4800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111637" name="Text Box 20"/>
          <p:cNvSpPr txBox="1">
            <a:spLocks noChangeArrowheads="1"/>
          </p:cNvSpPr>
          <p:nvPr/>
        </p:nvSpPr>
        <p:spPr bwMode="auto">
          <a:xfrm>
            <a:off x="5181600" y="3276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2</a:t>
            </a:r>
          </a:p>
        </p:txBody>
      </p:sp>
      <p:sp>
        <p:nvSpPr>
          <p:cNvPr id="111638" name="Text Box 21"/>
          <p:cNvSpPr txBox="1">
            <a:spLocks noChangeArrowheads="1"/>
          </p:cNvSpPr>
          <p:nvPr/>
        </p:nvSpPr>
        <p:spPr bwMode="auto">
          <a:xfrm>
            <a:off x="5562600" y="3276600"/>
            <a:ext cx="1143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 . .</a:t>
            </a:r>
          </a:p>
        </p:txBody>
      </p:sp>
      <p:sp>
        <p:nvSpPr>
          <p:cNvPr id="111639" name="Text Box 22"/>
          <p:cNvSpPr txBox="1">
            <a:spLocks noChangeArrowheads="1"/>
          </p:cNvSpPr>
          <p:nvPr/>
        </p:nvSpPr>
        <p:spPr bwMode="auto">
          <a:xfrm>
            <a:off x="7467600" y="2581275"/>
            <a:ext cx="8382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SAT</a:t>
            </a:r>
          </a:p>
        </p:txBody>
      </p:sp>
      <p:sp>
        <p:nvSpPr>
          <p:cNvPr id="111640" name="Text Box 23"/>
          <p:cNvSpPr txBox="1">
            <a:spLocks noChangeArrowheads="1"/>
          </p:cNvSpPr>
          <p:nvPr/>
        </p:nvSpPr>
        <p:spPr bwMode="auto">
          <a:xfrm>
            <a:off x="7391400" y="3267075"/>
            <a:ext cx="9906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TRIV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22257-F820-1647-E79D-E7E998E7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63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 </a:t>
            </a:r>
            <a:endParaRPr lang="en-US" altLang="en-US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1</a:t>
                </a:r>
                <a:r>
                  <a:rPr lang="en-US" altLang="en-US" baseline="30000" dirty="0">
                    <a:ea typeface="ＭＳ Ｐゴシック" charset="-128"/>
                  </a:rPr>
                  <a:t>st</a:t>
                </a:r>
                <a:r>
                  <a:rPr lang="en-US" altLang="en-US" dirty="0">
                    <a:ea typeface="ＭＳ Ｐゴシック" charset="-128"/>
                  </a:rPr>
                  <a:t> attempt to define f(n)</a:t>
                </a:r>
              </a:p>
              <a:p>
                <a:pPr>
                  <a:lnSpc>
                    <a:spcPct val="90000"/>
                  </a:lnSpc>
                </a:pP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eager f(n)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r>
                  <a:rPr lang="en-US" altLang="ja-JP" dirty="0">
                    <a:ea typeface="ＭＳ Ｐゴシック" charset="-128"/>
                  </a:rPr>
                  <a:t>: increase at 1</a:t>
                </a:r>
                <a:r>
                  <a:rPr lang="en-US" altLang="ja-JP" baseline="30000" dirty="0">
                    <a:ea typeface="ＭＳ Ｐゴシック" charset="-128"/>
                  </a:rPr>
                  <a:t>st</a:t>
                </a:r>
                <a:r>
                  <a:rPr lang="en-US" altLang="ja-JP" dirty="0">
                    <a:ea typeface="ＭＳ Ｐゴシック" charset="-128"/>
                  </a:rPr>
                  <a:t> opportunity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charset="-128"/>
                  </a:rPr>
                  <a:t>Inductive definition: f(0) = 0; f(n) =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if f(n-1) = 2i, trying to kill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ＭＳ Ｐゴシック" charset="-128"/>
                  </a:rPr>
                  <a:t>M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ＭＳ Ｐゴシック" charset="-128"/>
                  </a:rPr>
                  <a:t>i</a:t>
                </a:r>
                <a:endParaRPr lang="en-US" altLang="en-US" baseline="-25000" dirty="0">
                  <a:solidFill>
                    <a:schemeClr val="accent2"/>
                  </a:solidFill>
                  <a:ea typeface="ＭＳ Ｐゴシック" charset="-128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 z &lt; 1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n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s.t.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M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ＭＳ Ｐゴシック" charset="-128"/>
                    <a:sym typeface="Euclid Symbol" charset="0"/>
                  </a:rPr>
                  <a:t>(z) ≠ SAT(z), then               f(n) =  f(n-1) + 1; else f(n) = f(n-1)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</a:rPr>
                  <a:t>if f(n-1) = 2i+1, trying to kill N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ＭＳ Ｐゴシック" charset="-128"/>
                  </a:rPr>
                  <a:t>i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∃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 z &lt; 1</a:t>
                </a:r>
                <a:r>
                  <a:rPr lang="en-US" altLang="en-US" sz="2800" baseline="300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n 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s.t.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 N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ＭＳ Ｐゴシック" charset="-128"/>
                    <a:sym typeface="Euclid Symbol" charset="0"/>
                  </a:rPr>
                  <a:t>(z) ≠ TRIV(z), then               f(n) = f(n-1) + 1; else f(n) = f(n-1)</a:t>
                </a:r>
              </a:p>
            </p:txBody>
          </p:sp>
        </mc:Choice>
        <mc:Fallback xmlns="">
          <p:sp>
            <p:nvSpPr>
              <p:cNvPr id="328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EE06E-37F1-096E-827D-E6770CD7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6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charset="-128"/>
              </a:rPr>
              <a:t>Problem: eager f(n) too difficult to compute</a:t>
            </a:r>
          </a:p>
          <a:p>
            <a:r>
              <a:rPr lang="en-US" altLang="en-US" sz="2800">
                <a:ea typeface="ＭＳ Ｐゴシック" charset="-128"/>
              </a:rPr>
              <a:t>on input of length n,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look at all strings z of length &lt; n</a:t>
            </a:r>
          </a:p>
          <a:p>
            <a:pPr lvl="1"/>
            <a:r>
              <a:rPr lang="en-US" altLang="en-US" sz="2400">
                <a:ea typeface="ＭＳ Ｐゴシック" charset="-128"/>
              </a:rPr>
              <a:t>compute SAT(z) or N</a:t>
            </a:r>
            <a:r>
              <a:rPr lang="en-US" altLang="en-US" sz="2400" baseline="-25000">
                <a:ea typeface="ＭＳ Ｐゴシック" charset="-128"/>
              </a:rPr>
              <a:t>i</a:t>
            </a:r>
            <a:r>
              <a:rPr lang="en-US" altLang="en-US" sz="2400">
                <a:ea typeface="ＭＳ Ｐゴシック" charset="-128"/>
              </a:rPr>
              <a:t>(z) for each ! </a:t>
            </a:r>
          </a:p>
          <a:p>
            <a:r>
              <a:rPr lang="en-US" altLang="en-US" sz="2800">
                <a:ea typeface="ＭＳ Ｐゴシック" charset="-128"/>
              </a:rPr>
              <a:t>Solution: </a:t>
            </a:r>
            <a:r>
              <a:rPr lang="ja-JP" altLang="en-US" sz="2800">
                <a:ea typeface="ＭＳ Ｐゴシック" charset="-128"/>
              </a:rPr>
              <a:t>“</a:t>
            </a:r>
            <a:r>
              <a:rPr lang="en-US" altLang="ja-JP" sz="2800">
                <a:ea typeface="ＭＳ Ｐゴシック" charset="-128"/>
              </a:rPr>
              <a:t>lazy</a:t>
            </a:r>
            <a:r>
              <a:rPr lang="ja-JP" altLang="en-US" sz="2800">
                <a:ea typeface="ＭＳ Ｐゴシック" charset="-128"/>
              </a:rPr>
              <a:t>”</a:t>
            </a:r>
            <a:r>
              <a:rPr lang="en-US" altLang="ja-JP" sz="2800">
                <a:ea typeface="ＭＳ Ｐゴシック" charset="-128"/>
              </a:rPr>
              <a:t> f(n) 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ＭＳ Ｐゴシック" charset="-128"/>
              </a:rPr>
              <a:t>on input of length n, only run for 2n steps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ＭＳ Ｐゴシック" charset="-128"/>
              </a:rPr>
              <a:t>if enough time to see should increase (over f(n-1)), do it; else, stay same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ＭＳ Ｐゴシック" charset="-128"/>
              </a:rPr>
              <a:t>(alternate proof: give explicit f(n) that grows slowly enough…)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4C24B7-2DCB-138D-C3E0-18A03392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13, 2023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Key: n eventually large enough to notice completed previous stage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L</a:t>
            </a:r>
          </a:p>
        </p:txBody>
      </p:sp>
      <p:sp>
        <p:nvSpPr>
          <p:cNvPr id="117766" name="Rectangle 5"/>
          <p:cNvSpPr>
            <a:spLocks noChangeArrowheads="1"/>
          </p:cNvSpPr>
          <p:nvPr/>
        </p:nvSpPr>
        <p:spPr bwMode="auto">
          <a:xfrm>
            <a:off x="1371600" y="3886200"/>
            <a:ext cx="762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67" name="Rectangle 6"/>
          <p:cNvSpPr>
            <a:spLocks noChangeArrowheads="1"/>
          </p:cNvSpPr>
          <p:nvPr/>
        </p:nvSpPr>
        <p:spPr bwMode="auto">
          <a:xfrm>
            <a:off x="2133600" y="3886200"/>
            <a:ext cx="7620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3657600" y="3886200"/>
            <a:ext cx="1905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69" name="Rectangle 8"/>
          <p:cNvSpPr>
            <a:spLocks noChangeArrowheads="1"/>
          </p:cNvSpPr>
          <p:nvPr/>
        </p:nvSpPr>
        <p:spPr bwMode="auto">
          <a:xfrm>
            <a:off x="1371600" y="3886200"/>
            <a:ext cx="495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70" name="Text Box 9"/>
          <p:cNvSpPr txBox="1">
            <a:spLocks noChangeArrowheads="1"/>
          </p:cNvSpPr>
          <p:nvPr/>
        </p:nvSpPr>
        <p:spPr bwMode="auto">
          <a:xfrm>
            <a:off x="762000" y="4419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f</a:t>
            </a:r>
          </a:p>
        </p:txBody>
      </p:sp>
      <p:sp>
        <p:nvSpPr>
          <p:cNvPr id="117771" name="Text Box 10"/>
          <p:cNvSpPr txBox="1">
            <a:spLocks noChangeArrowheads="1"/>
          </p:cNvSpPr>
          <p:nvPr/>
        </p:nvSpPr>
        <p:spPr bwMode="auto">
          <a:xfrm>
            <a:off x="1371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0</a:t>
            </a:r>
          </a:p>
        </p:txBody>
      </p:sp>
      <p:sp>
        <p:nvSpPr>
          <p:cNvPr id="117772" name="Text Box 11"/>
          <p:cNvSpPr txBox="1">
            <a:spLocks noChangeArrowheads="1"/>
          </p:cNvSpPr>
          <p:nvPr/>
        </p:nvSpPr>
        <p:spPr bwMode="auto">
          <a:xfrm>
            <a:off x="1752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0</a:t>
            </a:r>
          </a:p>
        </p:txBody>
      </p:sp>
      <p:sp>
        <p:nvSpPr>
          <p:cNvPr id="117773" name="Text Box 12"/>
          <p:cNvSpPr txBox="1">
            <a:spLocks noChangeArrowheads="1"/>
          </p:cNvSpPr>
          <p:nvPr/>
        </p:nvSpPr>
        <p:spPr bwMode="auto">
          <a:xfrm>
            <a:off x="2133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1</a:t>
            </a:r>
          </a:p>
        </p:txBody>
      </p:sp>
      <p:sp>
        <p:nvSpPr>
          <p:cNvPr id="117774" name="Text Box 13"/>
          <p:cNvSpPr txBox="1">
            <a:spLocks noChangeArrowheads="1"/>
          </p:cNvSpPr>
          <p:nvPr/>
        </p:nvSpPr>
        <p:spPr bwMode="auto">
          <a:xfrm>
            <a:off x="2514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1</a:t>
            </a:r>
          </a:p>
        </p:txBody>
      </p:sp>
      <p:sp>
        <p:nvSpPr>
          <p:cNvPr id="117775" name="Text Box 14"/>
          <p:cNvSpPr txBox="1">
            <a:spLocks noChangeArrowheads="1"/>
          </p:cNvSpPr>
          <p:nvPr/>
        </p:nvSpPr>
        <p:spPr bwMode="auto">
          <a:xfrm>
            <a:off x="2895600" y="44196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  <a:ea typeface="ヒラギノ角ゴ Pro W3" charset="-128"/>
            </a:endParaRPr>
          </a:p>
        </p:txBody>
      </p:sp>
      <p:sp>
        <p:nvSpPr>
          <p:cNvPr id="117776" name="Text Box 15"/>
          <p:cNvSpPr txBox="1">
            <a:spLocks noChangeArrowheads="1"/>
          </p:cNvSpPr>
          <p:nvPr/>
        </p:nvSpPr>
        <p:spPr bwMode="auto">
          <a:xfrm>
            <a:off x="3657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7777" name="Text Box 16"/>
          <p:cNvSpPr txBox="1">
            <a:spLocks noChangeArrowheads="1"/>
          </p:cNvSpPr>
          <p:nvPr/>
        </p:nvSpPr>
        <p:spPr bwMode="auto">
          <a:xfrm>
            <a:off x="4038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7778" name="Text Box 17"/>
          <p:cNvSpPr txBox="1">
            <a:spLocks noChangeArrowheads="1"/>
          </p:cNvSpPr>
          <p:nvPr/>
        </p:nvSpPr>
        <p:spPr bwMode="auto">
          <a:xfrm>
            <a:off x="4419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7779" name="Text Box 18"/>
          <p:cNvSpPr txBox="1">
            <a:spLocks noChangeArrowheads="1"/>
          </p:cNvSpPr>
          <p:nvPr/>
        </p:nvSpPr>
        <p:spPr bwMode="auto">
          <a:xfrm>
            <a:off x="4800600" y="4419600"/>
            <a:ext cx="1524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  <a:ea typeface="ヒラギノ角ゴ Pro W3" charset="-128"/>
            </a:endParaRPr>
          </a:p>
        </p:txBody>
      </p:sp>
      <p:sp>
        <p:nvSpPr>
          <p:cNvPr id="117780" name="Text Box 19"/>
          <p:cNvSpPr txBox="1">
            <a:spLocks noChangeArrowheads="1"/>
          </p:cNvSpPr>
          <p:nvPr/>
        </p:nvSpPr>
        <p:spPr bwMode="auto">
          <a:xfrm>
            <a:off x="2971800" y="3733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  <a:ea typeface="ヒラギノ角ゴ Pro W3" charset="-128"/>
              </a:rPr>
              <a:t>. . . </a:t>
            </a:r>
          </a:p>
        </p:txBody>
      </p:sp>
      <p:sp>
        <p:nvSpPr>
          <p:cNvPr id="117781" name="Text Box 20"/>
          <p:cNvSpPr txBox="1">
            <a:spLocks noChangeArrowheads="1"/>
          </p:cNvSpPr>
          <p:nvPr/>
        </p:nvSpPr>
        <p:spPr bwMode="auto">
          <a:xfrm>
            <a:off x="2971800" y="42814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  <a:ea typeface="ヒラギノ角ゴ Pro W3" charset="-128"/>
              </a:rPr>
              <a:t>. . . </a:t>
            </a:r>
          </a:p>
        </p:txBody>
      </p: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762000" y="2819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M</a:t>
            </a:r>
            <a:r>
              <a:rPr lang="en-US" altLang="en-US" baseline="-25000">
                <a:latin typeface="Comic Sans MS" charset="0"/>
                <a:ea typeface="ヒラギノ角ゴ Pro W3" charset="-128"/>
              </a:rPr>
              <a:t>i</a:t>
            </a:r>
            <a:endParaRPr lang="en-US" altLang="en-US">
              <a:latin typeface="Comic Sans MS" charset="0"/>
              <a:ea typeface="ヒラギノ角ゴ Pro W3" charset="-128"/>
            </a:endParaRP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1371600" y="28194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5562600" y="2819400"/>
            <a:ext cx="3810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85" name="Rectangle 26"/>
          <p:cNvSpPr>
            <a:spLocks noChangeArrowheads="1"/>
          </p:cNvSpPr>
          <p:nvPr/>
        </p:nvSpPr>
        <p:spPr bwMode="auto">
          <a:xfrm>
            <a:off x="4038600" y="2819400"/>
            <a:ext cx="381000" cy="15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7786" name="Text Box 27"/>
          <p:cNvSpPr txBox="1">
            <a:spLocks noChangeArrowheads="1"/>
          </p:cNvSpPr>
          <p:nvPr/>
        </p:nvSpPr>
        <p:spPr bwMode="auto">
          <a:xfrm>
            <a:off x="5334000" y="5410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input x</a:t>
            </a:r>
          </a:p>
        </p:txBody>
      </p:sp>
      <p:cxnSp>
        <p:nvCxnSpPr>
          <p:cNvPr id="117787" name="AutoShape 28"/>
          <p:cNvCxnSpPr>
            <a:cxnSpLocks noChangeShapeType="1"/>
            <a:stCxn id="117786" idx="0"/>
            <a:endCxn id="117784" idx="2"/>
          </p:cNvCxnSpPr>
          <p:nvPr/>
        </p:nvCxnSpPr>
        <p:spPr bwMode="auto">
          <a:xfrm rot="5400000" flipH="1">
            <a:off x="5360194" y="4750594"/>
            <a:ext cx="1052512" cy="266700"/>
          </a:xfrm>
          <a:prstGeom prst="curvedConnector3">
            <a:avLst>
              <a:gd name="adj1" fmla="val 506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88" name="Text Box 29"/>
          <p:cNvSpPr txBox="1">
            <a:spLocks noChangeArrowheads="1"/>
          </p:cNvSpPr>
          <p:nvPr/>
        </p:nvSpPr>
        <p:spPr bwMode="auto">
          <a:xfrm>
            <a:off x="990600" y="510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input z &lt; x</a:t>
            </a:r>
          </a:p>
        </p:txBody>
      </p:sp>
      <p:cxnSp>
        <p:nvCxnSpPr>
          <p:cNvPr id="117789" name="AutoShape 30"/>
          <p:cNvCxnSpPr>
            <a:cxnSpLocks noChangeShapeType="1"/>
            <a:stCxn id="117788" idx="3"/>
            <a:endCxn id="117785" idx="2"/>
          </p:cNvCxnSpPr>
          <p:nvPr/>
        </p:nvCxnSpPr>
        <p:spPr bwMode="auto">
          <a:xfrm flipV="1">
            <a:off x="2667000" y="4357688"/>
            <a:ext cx="1562100" cy="9763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790" name="Text Box 31"/>
          <p:cNvSpPr txBox="1">
            <a:spLocks noChangeArrowheads="1"/>
          </p:cNvSpPr>
          <p:nvPr/>
        </p:nvSpPr>
        <p:spPr bwMode="auto">
          <a:xfrm>
            <a:off x="37338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≠</a:t>
            </a:r>
          </a:p>
        </p:txBody>
      </p:sp>
      <p:sp>
        <p:nvSpPr>
          <p:cNvPr id="117791" name="Text Box 32"/>
          <p:cNvSpPr txBox="1">
            <a:spLocks noChangeArrowheads="1"/>
          </p:cNvSpPr>
          <p:nvPr/>
        </p:nvSpPr>
        <p:spPr bwMode="auto">
          <a:xfrm>
            <a:off x="2514600" y="5638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suppose k = 2i</a:t>
            </a:r>
          </a:p>
        </p:txBody>
      </p:sp>
      <p:cxnSp>
        <p:nvCxnSpPr>
          <p:cNvPr id="117792" name="AutoShape 33"/>
          <p:cNvCxnSpPr>
            <a:cxnSpLocks noChangeShapeType="1"/>
            <a:stCxn id="117791" idx="0"/>
            <a:endCxn id="117777" idx="2"/>
          </p:cNvCxnSpPr>
          <p:nvPr/>
        </p:nvCxnSpPr>
        <p:spPr bwMode="auto">
          <a:xfrm rot="-5400000">
            <a:off x="3700462" y="5110163"/>
            <a:ext cx="752475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2834" name="AutoShape 34"/>
          <p:cNvSpPr>
            <a:spLocks noChangeArrowheads="1"/>
          </p:cNvSpPr>
          <p:nvPr/>
        </p:nvSpPr>
        <p:spPr bwMode="auto">
          <a:xfrm>
            <a:off x="6781800" y="838200"/>
            <a:ext cx="2057400" cy="5562600"/>
          </a:xfrm>
          <a:prstGeom prst="cloudCallout">
            <a:avLst>
              <a:gd name="adj1" fmla="val -101005"/>
              <a:gd name="adj2" fmla="val 89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baseline="30000">
                <a:latin typeface="Comic Sans MS" charset="0"/>
              </a:rPr>
              <a:t> </a:t>
            </a:r>
            <a:r>
              <a:rPr lang="en-US" altLang="en-US" sz="2000">
                <a:latin typeface="Comic Sans MS" charset="0"/>
              </a:rPr>
              <a:t>I</a:t>
            </a:r>
            <a:r>
              <a:rPr lang="ja-JP" altLang="en-US" sz="2000">
                <a:latin typeface="Comic Sans MS" charset="0"/>
              </a:rPr>
              <a:t>’</a:t>
            </a:r>
            <a:r>
              <a:rPr lang="en-US" altLang="ja-JP" sz="2000">
                <a:latin typeface="Comic Sans MS" charset="0"/>
              </a:rPr>
              <a:t>m sup-posed to ensure M</a:t>
            </a:r>
            <a:r>
              <a:rPr lang="en-US" altLang="ja-JP" sz="2000" baseline="-25000">
                <a:latin typeface="Comic Sans MS" charset="0"/>
              </a:rPr>
              <a:t>i</a:t>
            </a:r>
            <a:r>
              <a:rPr lang="en-US" altLang="ja-JP" sz="2000">
                <a:latin typeface="Comic Sans MS" charset="0"/>
              </a:rPr>
              <a:t> is killed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omic Sans MS" charset="0"/>
              </a:rPr>
              <a:t> I finally have enough time to check input z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>
                <a:latin typeface="Comic Sans MS" charset="0"/>
              </a:rPr>
              <a:t> I notice z did the job, increase f to k+1</a:t>
            </a:r>
            <a:endParaRPr lang="en-US" altLang="en-US" sz="2000" baseline="30000">
              <a:latin typeface="Comic Sans MS" charset="0"/>
            </a:endParaRPr>
          </a:p>
          <a:p>
            <a:pPr algn="ctr" eaLnBrk="1" hangingPunct="1"/>
            <a:endParaRPr lang="en-US" altLang="en-US" sz="1600"/>
          </a:p>
        </p:txBody>
      </p:sp>
      <p:sp>
        <p:nvSpPr>
          <p:cNvPr id="117794" name="Text Box 35"/>
          <p:cNvSpPr txBox="1">
            <a:spLocks noChangeArrowheads="1"/>
          </p:cNvSpPr>
          <p:nvPr/>
        </p:nvSpPr>
        <p:spPr bwMode="auto">
          <a:xfrm>
            <a:off x="4800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7795" name="Text Box 36"/>
          <p:cNvSpPr txBox="1">
            <a:spLocks noChangeArrowheads="1"/>
          </p:cNvSpPr>
          <p:nvPr/>
        </p:nvSpPr>
        <p:spPr bwMode="auto">
          <a:xfrm>
            <a:off x="5181600" y="44196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4A2B0-513E-3EF7-DB18-4E1C6401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13, 2023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Inductive definition of f(n)</a:t>
            </a:r>
          </a:p>
          <a:p>
            <a:pPr lvl="1"/>
            <a:r>
              <a:rPr lang="en-US" altLang="en-US">
                <a:ea typeface="ＭＳ Ｐゴシック" charset="-128"/>
              </a:rPr>
              <a:t>f(0) = 0</a:t>
            </a:r>
          </a:p>
          <a:p>
            <a:pPr lvl="1"/>
            <a:r>
              <a:rPr lang="en-US" altLang="en-US">
                <a:ea typeface="ＭＳ Ｐゴシック" charset="-128"/>
              </a:rPr>
              <a:t>f(n): for n steps compute f(0), f(1), f(2),…</a:t>
            </a:r>
          </a:p>
          <a:p>
            <a:pPr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19813" name="Text Box 4"/>
          <p:cNvSpPr txBox="1">
            <a:spLocks noChangeArrowheads="1"/>
          </p:cNvSpPr>
          <p:nvPr/>
        </p:nvSpPr>
        <p:spPr bwMode="auto">
          <a:xfrm>
            <a:off x="1524000" y="3733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L</a:t>
            </a:r>
          </a:p>
        </p:txBody>
      </p:sp>
      <p:sp>
        <p:nvSpPr>
          <p:cNvPr id="119814" name="Rectangle 5"/>
          <p:cNvSpPr>
            <a:spLocks noChangeArrowheads="1"/>
          </p:cNvSpPr>
          <p:nvPr/>
        </p:nvSpPr>
        <p:spPr bwMode="auto">
          <a:xfrm>
            <a:off x="2133600" y="3733800"/>
            <a:ext cx="762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9815" name="Rectangle 6"/>
          <p:cNvSpPr>
            <a:spLocks noChangeArrowheads="1"/>
          </p:cNvSpPr>
          <p:nvPr/>
        </p:nvSpPr>
        <p:spPr bwMode="auto">
          <a:xfrm>
            <a:off x="2895600" y="3733800"/>
            <a:ext cx="7620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9816" name="Rectangle 7"/>
          <p:cNvSpPr>
            <a:spLocks noChangeArrowheads="1"/>
          </p:cNvSpPr>
          <p:nvPr/>
        </p:nvSpPr>
        <p:spPr bwMode="auto">
          <a:xfrm>
            <a:off x="4419600" y="3733800"/>
            <a:ext cx="11430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9817" name="Rectangle 8"/>
          <p:cNvSpPr>
            <a:spLocks noChangeArrowheads="1"/>
          </p:cNvSpPr>
          <p:nvPr/>
        </p:nvSpPr>
        <p:spPr bwMode="auto">
          <a:xfrm>
            <a:off x="2133600" y="3733800"/>
            <a:ext cx="495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9818" name="Text Box 9"/>
          <p:cNvSpPr txBox="1">
            <a:spLocks noChangeArrowheads="1"/>
          </p:cNvSpPr>
          <p:nvPr/>
        </p:nvSpPr>
        <p:spPr bwMode="auto">
          <a:xfrm>
            <a:off x="15240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f</a:t>
            </a:r>
          </a:p>
        </p:txBody>
      </p:sp>
      <p:sp>
        <p:nvSpPr>
          <p:cNvPr id="119819" name="Text Box 10"/>
          <p:cNvSpPr txBox="1">
            <a:spLocks noChangeArrowheads="1"/>
          </p:cNvSpPr>
          <p:nvPr/>
        </p:nvSpPr>
        <p:spPr bwMode="auto">
          <a:xfrm>
            <a:off x="2133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0</a:t>
            </a:r>
          </a:p>
        </p:txBody>
      </p:sp>
      <p:sp>
        <p:nvSpPr>
          <p:cNvPr id="119820" name="Text Box 11"/>
          <p:cNvSpPr txBox="1">
            <a:spLocks noChangeArrowheads="1"/>
          </p:cNvSpPr>
          <p:nvPr/>
        </p:nvSpPr>
        <p:spPr bwMode="auto">
          <a:xfrm>
            <a:off x="2514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0</a:t>
            </a:r>
          </a:p>
        </p:txBody>
      </p:sp>
      <p:sp>
        <p:nvSpPr>
          <p:cNvPr id="119821" name="Text Box 12"/>
          <p:cNvSpPr txBox="1">
            <a:spLocks noChangeArrowheads="1"/>
          </p:cNvSpPr>
          <p:nvPr/>
        </p:nvSpPr>
        <p:spPr bwMode="auto">
          <a:xfrm>
            <a:off x="2895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1</a:t>
            </a:r>
          </a:p>
        </p:txBody>
      </p:sp>
      <p:sp>
        <p:nvSpPr>
          <p:cNvPr id="119822" name="Text Box 13"/>
          <p:cNvSpPr txBox="1">
            <a:spLocks noChangeArrowheads="1"/>
          </p:cNvSpPr>
          <p:nvPr/>
        </p:nvSpPr>
        <p:spPr bwMode="auto">
          <a:xfrm>
            <a:off x="3276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1</a:t>
            </a:r>
          </a:p>
        </p:txBody>
      </p:sp>
      <p:sp>
        <p:nvSpPr>
          <p:cNvPr id="119823" name="Text Box 14"/>
          <p:cNvSpPr txBox="1">
            <a:spLocks noChangeArrowheads="1"/>
          </p:cNvSpPr>
          <p:nvPr/>
        </p:nvSpPr>
        <p:spPr bwMode="auto">
          <a:xfrm>
            <a:off x="3657600" y="42672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  <a:ea typeface="ヒラギノ角ゴ Pro W3" charset="-128"/>
            </a:endParaRPr>
          </a:p>
        </p:txBody>
      </p:sp>
      <p:sp>
        <p:nvSpPr>
          <p:cNvPr id="119824" name="Text Box 15"/>
          <p:cNvSpPr txBox="1">
            <a:spLocks noChangeArrowheads="1"/>
          </p:cNvSpPr>
          <p:nvPr/>
        </p:nvSpPr>
        <p:spPr bwMode="auto">
          <a:xfrm>
            <a:off x="4419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9825" name="Text Box 16"/>
          <p:cNvSpPr txBox="1">
            <a:spLocks noChangeArrowheads="1"/>
          </p:cNvSpPr>
          <p:nvPr/>
        </p:nvSpPr>
        <p:spPr bwMode="auto">
          <a:xfrm>
            <a:off x="4800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9826" name="Text Box 17"/>
          <p:cNvSpPr txBox="1">
            <a:spLocks noChangeArrowheads="1"/>
          </p:cNvSpPr>
          <p:nvPr/>
        </p:nvSpPr>
        <p:spPr bwMode="auto">
          <a:xfrm>
            <a:off x="5181600" y="4267200"/>
            <a:ext cx="38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k</a:t>
            </a:r>
          </a:p>
        </p:txBody>
      </p:sp>
      <p:sp>
        <p:nvSpPr>
          <p:cNvPr id="119827" name="Text Box 18"/>
          <p:cNvSpPr txBox="1">
            <a:spLocks noChangeArrowheads="1"/>
          </p:cNvSpPr>
          <p:nvPr/>
        </p:nvSpPr>
        <p:spPr bwMode="auto">
          <a:xfrm>
            <a:off x="5562600" y="4267200"/>
            <a:ext cx="1524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charset="0"/>
              <a:ea typeface="ヒラギノ角ゴ Pro W3" charset="-128"/>
            </a:endParaRPr>
          </a:p>
        </p:txBody>
      </p:sp>
      <p:sp>
        <p:nvSpPr>
          <p:cNvPr id="119828" name="Text Box 19"/>
          <p:cNvSpPr txBox="1">
            <a:spLocks noChangeArrowheads="1"/>
          </p:cNvSpPr>
          <p:nvPr/>
        </p:nvSpPr>
        <p:spPr bwMode="auto">
          <a:xfrm>
            <a:off x="3733800" y="3581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  <a:ea typeface="ヒラギノ角ゴ Pro W3" charset="-128"/>
              </a:rPr>
              <a:t>. . . </a:t>
            </a:r>
          </a:p>
        </p:txBody>
      </p:sp>
      <p:sp>
        <p:nvSpPr>
          <p:cNvPr id="119829" name="Text Box 20"/>
          <p:cNvSpPr txBox="1">
            <a:spLocks noChangeArrowheads="1"/>
          </p:cNvSpPr>
          <p:nvPr/>
        </p:nvSpPr>
        <p:spPr bwMode="auto">
          <a:xfrm>
            <a:off x="3733800" y="41290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  <a:ea typeface="ヒラギノ角ゴ Pro W3" charset="-128"/>
              </a:rPr>
              <a:t>. . . </a:t>
            </a:r>
          </a:p>
        </p:txBody>
      </p:sp>
      <p:sp>
        <p:nvSpPr>
          <p:cNvPr id="119830" name="Text Box 21"/>
          <p:cNvSpPr txBox="1">
            <a:spLocks noChangeArrowheads="1"/>
          </p:cNvSpPr>
          <p:nvPr/>
        </p:nvSpPr>
        <p:spPr bwMode="auto">
          <a:xfrm>
            <a:off x="5715000" y="4114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  <a:ea typeface="ヒラギノ角ゴ Pro W3" charset="-128"/>
              </a:rPr>
              <a:t>. . . </a:t>
            </a:r>
          </a:p>
        </p:txBody>
      </p:sp>
      <p:sp>
        <p:nvSpPr>
          <p:cNvPr id="119831" name="Text Box 22"/>
          <p:cNvSpPr txBox="1">
            <a:spLocks noChangeArrowheads="1"/>
          </p:cNvSpPr>
          <p:nvPr/>
        </p:nvSpPr>
        <p:spPr bwMode="auto">
          <a:xfrm>
            <a:off x="5715000" y="3595688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  <a:ea typeface="ヒラギノ角ゴ Pro W3" charset="-128"/>
              </a:rPr>
              <a:t>. . . </a:t>
            </a:r>
          </a:p>
        </p:txBody>
      </p:sp>
      <p:cxnSp>
        <p:nvCxnSpPr>
          <p:cNvPr id="119832" name="AutoShape 23"/>
          <p:cNvCxnSpPr>
            <a:cxnSpLocks noChangeShapeType="1"/>
            <a:stCxn id="119833" idx="0"/>
            <a:endCxn id="119834" idx="2"/>
          </p:cNvCxnSpPr>
          <p:nvPr/>
        </p:nvCxnSpPr>
        <p:spPr bwMode="auto">
          <a:xfrm rot="-5400000">
            <a:off x="6152356" y="4301332"/>
            <a:ext cx="611187" cy="419100"/>
          </a:xfrm>
          <a:prstGeom prst="curvedConnector3">
            <a:avLst>
              <a:gd name="adj1" fmla="val 511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33" name="Text Box 24"/>
          <p:cNvSpPr txBox="1">
            <a:spLocks noChangeArrowheads="1"/>
          </p:cNvSpPr>
          <p:nvPr/>
        </p:nvSpPr>
        <p:spPr bwMode="auto">
          <a:xfrm>
            <a:off x="5562600" y="4816475"/>
            <a:ext cx="1371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input x, |x| = n</a:t>
            </a:r>
          </a:p>
        </p:txBody>
      </p:sp>
      <p:sp>
        <p:nvSpPr>
          <p:cNvPr id="119834" name="Rectangle 25"/>
          <p:cNvSpPr>
            <a:spLocks noChangeArrowheads="1"/>
          </p:cNvSpPr>
          <p:nvPr/>
        </p:nvSpPr>
        <p:spPr bwMode="auto">
          <a:xfrm>
            <a:off x="6477000" y="3733800"/>
            <a:ext cx="3810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9835" name="Text Box 26"/>
          <p:cNvSpPr txBox="1">
            <a:spLocks noChangeArrowheads="1"/>
          </p:cNvSpPr>
          <p:nvPr/>
        </p:nvSpPr>
        <p:spPr bwMode="auto">
          <a:xfrm>
            <a:off x="1295400" y="4800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  <a:ea typeface="ヒラギノ角ゴ Pro W3" charset="-128"/>
              </a:rPr>
              <a:t>got this far in n steps</a:t>
            </a:r>
          </a:p>
        </p:txBody>
      </p:sp>
      <p:cxnSp>
        <p:nvCxnSpPr>
          <p:cNvPr id="119836" name="AutoShape 27"/>
          <p:cNvCxnSpPr>
            <a:cxnSpLocks noChangeShapeType="1"/>
            <a:stCxn id="119835" idx="3"/>
            <a:endCxn id="119825" idx="2"/>
          </p:cNvCxnSpPr>
          <p:nvPr/>
        </p:nvCxnSpPr>
        <p:spPr bwMode="auto">
          <a:xfrm flipV="1">
            <a:off x="4648200" y="4733925"/>
            <a:ext cx="342900" cy="2952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BB0E3-6C35-8343-84DC-FD2D3154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3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13, 2023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>
                <a:ea typeface="ＭＳ Ｐゴシック" charset="-128"/>
              </a:rPr>
              <a:t>if k = 2i:</a:t>
            </a:r>
          </a:p>
          <a:p>
            <a:pPr lvl="2"/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for n steps try (</a:t>
            </a:r>
            <a:r>
              <a:rPr lang="en-US" altLang="en-US" sz="2800" dirty="0" err="1">
                <a:solidFill>
                  <a:schemeClr val="accent2"/>
                </a:solidFill>
                <a:ea typeface="ＭＳ Ｐゴシック" charset="-128"/>
              </a:rPr>
              <a:t>lex</a:t>
            </a: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 order) to find z </a:t>
            </a:r>
            <a:r>
              <a:rPr lang="en-US" altLang="en-US" sz="2800" dirty="0" err="1">
                <a:solidFill>
                  <a:schemeClr val="accent2"/>
                </a:solidFill>
                <a:ea typeface="ＭＳ Ｐゴシック" charset="-128"/>
              </a:rPr>
              <a:t>s.t.</a:t>
            </a: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 SAT(z) ≠ </a:t>
            </a:r>
            <a:r>
              <a:rPr lang="en-US" altLang="en-US" sz="2800" dirty="0" err="1">
                <a:solidFill>
                  <a:schemeClr val="accent2"/>
                </a:solidFill>
                <a:ea typeface="ＭＳ Ｐゴシック" charset="-128"/>
              </a:rPr>
              <a:t>M</a:t>
            </a:r>
            <a:r>
              <a:rPr lang="en-US" altLang="en-US" sz="2800" baseline="-25000" dirty="0" err="1">
                <a:solidFill>
                  <a:schemeClr val="accent2"/>
                </a:solidFill>
                <a:ea typeface="ＭＳ Ｐゴシック" charset="-128"/>
              </a:rPr>
              <a:t>i</a:t>
            </a: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(z) and f(|z|) even</a:t>
            </a:r>
          </a:p>
          <a:p>
            <a:pPr lvl="2"/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if found, f(n) = f(n-1)+1 else f(n-1)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if k = 2i + 1:</a:t>
            </a:r>
          </a:p>
          <a:p>
            <a:pPr lvl="2"/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for n steps try (</a:t>
            </a:r>
            <a:r>
              <a:rPr lang="en-US" altLang="en-US" sz="2800" dirty="0" err="1">
                <a:solidFill>
                  <a:schemeClr val="accent2"/>
                </a:solidFill>
                <a:ea typeface="ＭＳ Ｐゴシック" charset="-128"/>
              </a:rPr>
              <a:t>lex</a:t>
            </a: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 order) to find z </a:t>
            </a:r>
            <a:r>
              <a:rPr lang="en-US" altLang="en-US" sz="2800" dirty="0" err="1">
                <a:solidFill>
                  <a:schemeClr val="accent2"/>
                </a:solidFill>
                <a:ea typeface="ＭＳ Ｐゴシック" charset="-128"/>
              </a:rPr>
              <a:t>s.t.</a:t>
            </a: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 TRIV(z) ≠ N</a:t>
            </a:r>
            <a:r>
              <a:rPr lang="en-US" altLang="en-US" sz="2800" baseline="-25000" dirty="0">
                <a:solidFill>
                  <a:schemeClr val="accent2"/>
                </a:solidFill>
                <a:ea typeface="ＭＳ Ｐゴシック" charset="-128"/>
              </a:rPr>
              <a:t>i</a:t>
            </a:r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(z) and f(|z|) odd</a:t>
            </a:r>
          </a:p>
          <a:p>
            <a:pPr lvl="2"/>
            <a:r>
              <a:rPr lang="en-US" altLang="en-US" sz="2800" dirty="0">
                <a:solidFill>
                  <a:schemeClr val="accent2"/>
                </a:solidFill>
                <a:ea typeface="ＭＳ Ｐゴシック" charset="-128"/>
              </a:rPr>
              <a:t>if found, f(n) = f(n-1)+1 else f(n-1)</a:t>
            </a:r>
            <a:endParaRPr lang="en-US" altLang="en-US" dirty="0">
              <a:solidFill>
                <a:schemeClr val="accent2"/>
              </a:solidFill>
              <a:ea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1AE09-A8FA-22F2-815A-0FF20A6A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13, 2023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Finishing up: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ＭＳ Ｐゴシック" charset="-128"/>
                  </a:rPr>
                  <a:t>L = { x | </a:t>
                </a:r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SAT if f(|x|) even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 TRIV if f(|x|) odd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}</a:t>
                </a:r>
              </a:p>
              <a:p>
                <a:pPr algn="ctr">
                  <a:buFontTx/>
                  <a:buNone/>
                </a:pPr>
                <a:endParaRPr lang="en-US" altLang="en-US" dirty="0">
                  <a:ea typeface="ＭＳ Ｐゴシック" charset="-128"/>
                  <a:sym typeface="Symbol" charset="2"/>
                </a:endParaRPr>
              </a:p>
              <a:p>
                <a:r>
                  <a:rPr lang="en-US" altLang="en-US" dirty="0">
                    <a:ea typeface="ＭＳ Ｐゴシック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NP 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since f(|x|) can be computed in O(n) time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ＭＳ Ｐゴシック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38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FE9838-060B-1FD1-D13C-96DAA3F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April 13, 2023</a:t>
            </a: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0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ea typeface="ＭＳ Ｐゴシック" charset="-128"/>
                    <a:sym typeface="Symbol" charset="2"/>
                  </a:rPr>
                  <a:t>suppose </a:t>
                </a:r>
                <a:r>
                  <a:rPr lang="en-US" altLang="en-US" sz="2800" dirty="0" err="1">
                    <a:ea typeface="ＭＳ Ｐゴシック" charset="-128"/>
                    <a:sym typeface="Symbol" charset="2"/>
                  </a:rPr>
                  <a:t>M</a:t>
                </a:r>
                <a:r>
                  <a:rPr lang="en-US" altLang="en-US" sz="2800" baseline="-25000" dirty="0" err="1">
                    <a:ea typeface="ＭＳ Ｐゴシック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ＭＳ Ｐゴシック" charset="-128"/>
                    <a:sym typeface="Symbol" charset="2"/>
                  </a:rPr>
                  <a:t> decides L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f gets stuck at 2i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≡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SAT for z : |z| &gt; n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o</a:t>
                </a:r>
                <a:endParaRPr lang="en-US" altLang="en-US" sz="2400" dirty="0">
                  <a:solidFill>
                    <a:schemeClr val="accent2"/>
                  </a:solidFill>
                  <a:ea typeface="ＭＳ Ｐゴシック" charset="-128"/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implies SAT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ＭＳ Ｐゴシック" charset="-128"/>
                    <a:sym typeface="Symbol" charset="2"/>
                  </a:rPr>
                  <a:t>. Contradiction.</a:t>
                </a:r>
              </a:p>
              <a:p>
                <a:r>
                  <a:rPr lang="en-US" altLang="en-US" sz="2800" dirty="0">
                    <a:ea typeface="ＭＳ Ｐゴシック" charset="-128"/>
                    <a:sym typeface="Symbol" charset="2"/>
                  </a:rPr>
                  <a:t>suppose N</a:t>
                </a:r>
                <a:r>
                  <a:rPr lang="en-US" altLang="en-US" sz="2800" baseline="-25000" dirty="0">
                    <a:ea typeface="ＭＳ Ｐゴシック" charset="-128"/>
                    <a:sym typeface="Symbol" charset="2"/>
                  </a:rPr>
                  <a:t>i</a:t>
                </a:r>
                <a:r>
                  <a:rPr lang="en-US" altLang="en-US" sz="2800" dirty="0">
                    <a:ea typeface="ＭＳ Ｐゴシック" charset="-128"/>
                    <a:sym typeface="Symbol" charset="2"/>
                  </a:rPr>
                  <a:t> decides L</a:t>
                </a:r>
              </a:p>
              <a:p>
                <a:pPr lvl="1"/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f gets stuck at 2i+1</a:t>
                </a:r>
              </a:p>
              <a:p>
                <a:pPr lvl="1"/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≡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TRIV for z : |z| &gt; 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o</a:t>
                </a:r>
                <a:endParaRPr lang="en-US" altLang="en-US" sz="2400" dirty="0">
                  <a:solidFill>
                    <a:srgbClr val="FF0000"/>
                  </a:solidFill>
                  <a:ea typeface="ＭＳ Ｐゴシック" charset="-128"/>
                  <a:sym typeface="Symbol" charset="2"/>
                </a:endParaRPr>
              </a:p>
              <a:p>
                <a:pPr lvl="1"/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implies L(N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P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ＭＳ Ｐゴシック" charset="-128"/>
                    <a:sym typeface="Symbol" charset="2"/>
                  </a:rPr>
                  <a:t>. Contradiction.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ea typeface="ＭＳ Ｐゴシック" charset="-128"/>
                    <a:sym typeface="Symbol" charset="2"/>
                  </a:rPr>
                  <a:t>(last of diagonalization…)</a:t>
                </a:r>
                <a:endParaRPr lang="en-US" altLang="en-US" sz="2800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40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901DB-F6C9-2762-415A-47D0DF5A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8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puzzle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altLang="en-US" sz="2800">
                <a:ea typeface="ヒラギノ角ゴ Pro W3" charset="-128"/>
              </a:rPr>
              <a:t>cover up nodes with c colors</a:t>
            </a:r>
          </a:p>
          <a:p>
            <a:r>
              <a:rPr lang="en-US" altLang="en-US" sz="2800">
                <a:ea typeface="ヒラギノ角ゴ Pro W3" charset="-128"/>
              </a:rPr>
              <a:t>promise: never color </a:t>
            </a:r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ea typeface="ヒラギノ角ゴ Pro W3" charset="-128"/>
              </a:rPr>
              <a:t>arrow</a:t>
            </a:r>
            <a:r>
              <a:rPr lang="ja-JP" altLang="en-US" sz="2800">
                <a:ea typeface="ヒラギノ角ゴ Pro W3" charset="-128"/>
              </a:rPr>
              <a:t>”</a:t>
            </a:r>
            <a:r>
              <a:rPr lang="en-US" altLang="ja-JP" sz="2800">
                <a:ea typeface="ヒラギノ角ゴ Pro W3" charset="-128"/>
              </a:rPr>
              <a:t> same as </a:t>
            </a:r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ea typeface="ヒラギノ角ゴ Pro W3" charset="-128"/>
              </a:rPr>
              <a:t>blank</a:t>
            </a:r>
            <a:r>
              <a:rPr lang="ja-JP" altLang="en-US" sz="2800">
                <a:ea typeface="ヒラギノ角ゴ Pro W3" charset="-128"/>
              </a:rPr>
              <a:t>”</a:t>
            </a:r>
            <a:endParaRPr lang="en-US" altLang="ja-JP" sz="2800">
              <a:ea typeface="ヒラギノ角ゴ Pro W3" charset="-128"/>
            </a:endParaRPr>
          </a:p>
          <a:p>
            <a:r>
              <a:rPr lang="en-US" altLang="en-US" sz="2800">
                <a:ea typeface="ヒラギノ角ゴ Pro W3" charset="-128"/>
              </a:rPr>
              <a:t>determine which kind of tree in poly(n, c) steps?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3505200" y="1676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9718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860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971800" y="37338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648200" y="37338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417" name="AutoShape 9"/>
          <p:cNvCxnSpPr>
            <a:cxnSpLocks noChangeShapeType="1"/>
            <a:stCxn id="17412" idx="3"/>
            <a:endCxn id="17413" idx="0"/>
          </p:cNvCxnSpPr>
          <p:nvPr/>
        </p:nvCxnSpPr>
        <p:spPr bwMode="auto">
          <a:xfrm flipH="1">
            <a:off x="3162300" y="20018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AutoShape 10"/>
          <p:cNvCxnSpPr>
            <a:cxnSpLocks noChangeShapeType="1"/>
            <a:stCxn id="17412" idx="5"/>
            <a:endCxn id="17454" idx="0"/>
          </p:cNvCxnSpPr>
          <p:nvPr/>
        </p:nvCxnSpPr>
        <p:spPr bwMode="auto">
          <a:xfrm>
            <a:off x="3830638" y="20018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667000" y="30273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32766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421" name="AutoShape 13"/>
          <p:cNvCxnSpPr>
            <a:cxnSpLocks noChangeShapeType="1"/>
            <a:stCxn id="17413" idx="3"/>
            <a:endCxn id="17419" idx="0"/>
          </p:cNvCxnSpPr>
          <p:nvPr/>
        </p:nvCxnSpPr>
        <p:spPr bwMode="auto">
          <a:xfrm flipH="1">
            <a:off x="2857500" y="26876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14"/>
          <p:cNvCxnSpPr>
            <a:cxnSpLocks noChangeShapeType="1"/>
            <a:stCxn id="17413" idx="5"/>
            <a:endCxn id="17420" idx="0"/>
          </p:cNvCxnSpPr>
          <p:nvPr/>
        </p:nvCxnSpPr>
        <p:spPr bwMode="auto">
          <a:xfrm>
            <a:off x="3297238" y="26876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7338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424" name="AutoShape 16"/>
          <p:cNvCxnSpPr>
            <a:cxnSpLocks noChangeShapeType="1"/>
            <a:stCxn id="17454" idx="3"/>
            <a:endCxn id="17423" idx="0"/>
          </p:cNvCxnSpPr>
          <p:nvPr/>
        </p:nvCxnSpPr>
        <p:spPr bwMode="auto">
          <a:xfrm flipH="1">
            <a:off x="3924300" y="2687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17"/>
          <p:cNvCxnSpPr>
            <a:cxnSpLocks noChangeShapeType="1"/>
            <a:stCxn id="17454" idx="5"/>
            <a:endCxn id="17456" idx="0"/>
          </p:cNvCxnSpPr>
          <p:nvPr/>
        </p:nvCxnSpPr>
        <p:spPr bwMode="auto">
          <a:xfrm>
            <a:off x="4364038" y="26876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18"/>
          <p:cNvCxnSpPr>
            <a:cxnSpLocks noChangeShapeType="1"/>
            <a:stCxn id="17419" idx="3"/>
            <a:endCxn id="17414" idx="0"/>
          </p:cNvCxnSpPr>
          <p:nvPr/>
        </p:nvCxnSpPr>
        <p:spPr bwMode="auto">
          <a:xfrm flipH="1">
            <a:off x="2476500" y="3352800"/>
            <a:ext cx="2460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19"/>
          <p:cNvCxnSpPr>
            <a:cxnSpLocks noChangeShapeType="1"/>
            <a:stCxn id="17419" idx="5"/>
            <a:endCxn id="17415" idx="0"/>
          </p:cNvCxnSpPr>
          <p:nvPr/>
        </p:nvCxnSpPr>
        <p:spPr bwMode="auto">
          <a:xfrm>
            <a:off x="2992438" y="3352800"/>
            <a:ext cx="169862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AutoShape 20"/>
          <p:cNvCxnSpPr>
            <a:cxnSpLocks noChangeShapeType="1"/>
            <a:stCxn id="17456" idx="5"/>
            <a:endCxn id="17416" idx="0"/>
          </p:cNvCxnSpPr>
          <p:nvPr/>
        </p:nvCxnSpPr>
        <p:spPr bwMode="auto">
          <a:xfrm>
            <a:off x="4668838" y="3373438"/>
            <a:ext cx="169862" cy="331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733800" y="3581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629400" y="1676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60960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71628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54102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60960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772400" y="3733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436" name="AutoShape 28"/>
          <p:cNvCxnSpPr>
            <a:cxnSpLocks noChangeShapeType="1"/>
            <a:stCxn id="17430" idx="3"/>
            <a:endCxn id="17431" idx="0"/>
          </p:cNvCxnSpPr>
          <p:nvPr/>
        </p:nvCxnSpPr>
        <p:spPr bwMode="auto">
          <a:xfrm flipH="1">
            <a:off x="6286500" y="20018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7" name="AutoShape 29"/>
          <p:cNvCxnSpPr>
            <a:cxnSpLocks noChangeShapeType="1"/>
            <a:stCxn id="17430" idx="5"/>
            <a:endCxn id="17432" idx="0"/>
          </p:cNvCxnSpPr>
          <p:nvPr/>
        </p:nvCxnSpPr>
        <p:spPr bwMode="auto">
          <a:xfrm>
            <a:off x="6954838" y="20018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5791200" y="30273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64008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440" name="AutoShape 32"/>
          <p:cNvCxnSpPr>
            <a:cxnSpLocks noChangeShapeType="1"/>
            <a:stCxn id="17431" idx="3"/>
            <a:endCxn id="17438" idx="0"/>
          </p:cNvCxnSpPr>
          <p:nvPr/>
        </p:nvCxnSpPr>
        <p:spPr bwMode="auto">
          <a:xfrm flipH="1">
            <a:off x="5981700" y="26876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1" name="AutoShape 33"/>
          <p:cNvCxnSpPr>
            <a:cxnSpLocks noChangeShapeType="1"/>
            <a:stCxn id="17431" idx="5"/>
            <a:endCxn id="17439" idx="0"/>
          </p:cNvCxnSpPr>
          <p:nvPr/>
        </p:nvCxnSpPr>
        <p:spPr bwMode="auto">
          <a:xfrm>
            <a:off x="6421438" y="26876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68580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7444" name="AutoShape 36"/>
          <p:cNvCxnSpPr>
            <a:cxnSpLocks noChangeShapeType="1"/>
            <a:stCxn id="17432" idx="3"/>
            <a:endCxn id="17442" idx="0"/>
          </p:cNvCxnSpPr>
          <p:nvPr/>
        </p:nvCxnSpPr>
        <p:spPr bwMode="auto">
          <a:xfrm flipH="1">
            <a:off x="7048500" y="26876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AutoShape 37"/>
          <p:cNvCxnSpPr>
            <a:cxnSpLocks noChangeShapeType="1"/>
            <a:stCxn id="17432" idx="5"/>
            <a:endCxn id="17443" idx="0"/>
          </p:cNvCxnSpPr>
          <p:nvPr/>
        </p:nvCxnSpPr>
        <p:spPr bwMode="auto">
          <a:xfrm>
            <a:off x="7488238" y="26876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AutoShape 38"/>
          <p:cNvCxnSpPr>
            <a:cxnSpLocks noChangeShapeType="1"/>
            <a:stCxn id="17438" idx="3"/>
            <a:endCxn id="17433" idx="0"/>
          </p:cNvCxnSpPr>
          <p:nvPr/>
        </p:nvCxnSpPr>
        <p:spPr bwMode="auto">
          <a:xfrm flipH="1">
            <a:off x="5600700" y="3352800"/>
            <a:ext cx="2460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7" name="AutoShape 39"/>
          <p:cNvCxnSpPr>
            <a:cxnSpLocks noChangeShapeType="1"/>
            <a:stCxn id="17438" idx="5"/>
            <a:endCxn id="17434" idx="0"/>
          </p:cNvCxnSpPr>
          <p:nvPr/>
        </p:nvCxnSpPr>
        <p:spPr bwMode="auto">
          <a:xfrm>
            <a:off x="6116638" y="3352800"/>
            <a:ext cx="169862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8" name="AutoShape 40"/>
          <p:cNvCxnSpPr>
            <a:cxnSpLocks noChangeShapeType="1"/>
            <a:stCxn id="17443" idx="5"/>
            <a:endCxn id="17435" idx="0"/>
          </p:cNvCxnSpPr>
          <p:nvPr/>
        </p:nvCxnSpPr>
        <p:spPr bwMode="auto">
          <a:xfrm>
            <a:off x="7793038" y="33734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6858000" y="3581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4724400" y="2057400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depth n</a:t>
            </a:r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5257800" y="2971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V="1">
            <a:off x="52578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3657600" y="1828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4038600" y="2362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4191000" y="251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4343400" y="3048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4495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H="1">
            <a:off x="3048000" y="2514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28194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Text Box 52"/>
          <p:cNvSpPr txBox="1">
            <a:spLocks noChangeArrowheads="1"/>
          </p:cNvSpPr>
          <p:nvPr/>
        </p:nvSpPr>
        <p:spPr bwMode="auto">
          <a:xfrm>
            <a:off x="685800" y="1828800"/>
            <a:ext cx="2057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A puzzle: two kinds of trees</a:t>
            </a:r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>
            <a:off x="31242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>
            <a:off x="48006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Line 50"/>
          <p:cNvSpPr>
            <a:spLocks noChangeShapeType="1"/>
          </p:cNvSpPr>
          <p:nvPr/>
        </p:nvSpPr>
        <p:spPr bwMode="auto">
          <a:xfrm flipH="1">
            <a:off x="3581400" y="1828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88588C-4059-85F6-3625-92233A99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6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puzzle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2819400" y="2590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286000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6002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286000" y="46482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962400" y="46482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464" name="AutoShape 8"/>
          <p:cNvCxnSpPr>
            <a:cxnSpLocks noChangeShapeType="1"/>
            <a:stCxn id="19459" idx="3"/>
            <a:endCxn id="19460" idx="0"/>
          </p:cNvCxnSpPr>
          <p:nvPr/>
        </p:nvCxnSpPr>
        <p:spPr bwMode="auto">
          <a:xfrm flipH="1">
            <a:off x="2476500" y="29162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59" idx="5"/>
            <a:endCxn id="19501" idx="0"/>
          </p:cNvCxnSpPr>
          <p:nvPr/>
        </p:nvCxnSpPr>
        <p:spPr bwMode="auto">
          <a:xfrm>
            <a:off x="3144838" y="29162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1981200" y="39417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2590800" y="3962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468" name="AutoShape 12"/>
          <p:cNvCxnSpPr>
            <a:cxnSpLocks noChangeShapeType="1"/>
            <a:stCxn id="19460" idx="3"/>
            <a:endCxn id="19466" idx="0"/>
          </p:cNvCxnSpPr>
          <p:nvPr/>
        </p:nvCxnSpPr>
        <p:spPr bwMode="auto">
          <a:xfrm flipH="1">
            <a:off x="2171700" y="36020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AutoShape 13"/>
          <p:cNvCxnSpPr>
            <a:cxnSpLocks noChangeShapeType="1"/>
            <a:stCxn id="19460" idx="5"/>
            <a:endCxn id="19467" idx="0"/>
          </p:cNvCxnSpPr>
          <p:nvPr/>
        </p:nvCxnSpPr>
        <p:spPr bwMode="auto">
          <a:xfrm>
            <a:off x="26114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048000" y="3962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471" name="AutoShape 15"/>
          <p:cNvCxnSpPr>
            <a:cxnSpLocks noChangeShapeType="1"/>
            <a:stCxn id="19501" idx="3"/>
            <a:endCxn id="19470" idx="0"/>
          </p:cNvCxnSpPr>
          <p:nvPr/>
        </p:nvCxnSpPr>
        <p:spPr bwMode="auto">
          <a:xfrm flipH="1">
            <a:off x="3238500" y="3602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AutoShape 16"/>
          <p:cNvCxnSpPr>
            <a:cxnSpLocks noChangeShapeType="1"/>
            <a:stCxn id="19501" idx="5"/>
            <a:endCxn id="19503" idx="0"/>
          </p:cNvCxnSpPr>
          <p:nvPr/>
        </p:nvCxnSpPr>
        <p:spPr bwMode="auto">
          <a:xfrm>
            <a:off x="36782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AutoShape 17"/>
          <p:cNvCxnSpPr>
            <a:cxnSpLocks noChangeShapeType="1"/>
            <a:stCxn id="19466" idx="3"/>
            <a:endCxn id="19461" idx="0"/>
          </p:cNvCxnSpPr>
          <p:nvPr/>
        </p:nvCxnSpPr>
        <p:spPr bwMode="auto">
          <a:xfrm flipH="1">
            <a:off x="1790700" y="4267200"/>
            <a:ext cx="2460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AutoShape 18"/>
          <p:cNvCxnSpPr>
            <a:cxnSpLocks noChangeShapeType="1"/>
            <a:stCxn id="19466" idx="5"/>
            <a:endCxn id="19462" idx="0"/>
          </p:cNvCxnSpPr>
          <p:nvPr/>
        </p:nvCxnSpPr>
        <p:spPr bwMode="auto">
          <a:xfrm>
            <a:off x="2306638" y="4267200"/>
            <a:ext cx="169862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AutoShape 19"/>
          <p:cNvCxnSpPr>
            <a:cxnSpLocks noChangeShapeType="1"/>
            <a:stCxn id="19503" idx="5"/>
            <a:endCxn id="19463" idx="0"/>
          </p:cNvCxnSpPr>
          <p:nvPr/>
        </p:nvCxnSpPr>
        <p:spPr bwMode="auto">
          <a:xfrm>
            <a:off x="3983038" y="4287838"/>
            <a:ext cx="169862" cy="331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0480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5410200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477000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4724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54102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70866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483" name="AutoShape 27"/>
          <p:cNvCxnSpPr>
            <a:cxnSpLocks noChangeShapeType="1"/>
            <a:stCxn id="19477" idx="3"/>
            <a:endCxn id="19478" idx="0"/>
          </p:cNvCxnSpPr>
          <p:nvPr/>
        </p:nvCxnSpPr>
        <p:spPr bwMode="auto">
          <a:xfrm flipH="1">
            <a:off x="5600700" y="29162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4" name="AutoShape 28"/>
          <p:cNvCxnSpPr>
            <a:cxnSpLocks noChangeShapeType="1"/>
            <a:stCxn id="19477" idx="5"/>
            <a:endCxn id="19479" idx="0"/>
          </p:cNvCxnSpPr>
          <p:nvPr/>
        </p:nvCxnSpPr>
        <p:spPr bwMode="auto">
          <a:xfrm>
            <a:off x="6269038" y="29162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5105400" y="3941763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5715000" y="3962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487" name="AutoShape 31"/>
          <p:cNvCxnSpPr>
            <a:cxnSpLocks noChangeShapeType="1"/>
            <a:stCxn id="19478" idx="3"/>
            <a:endCxn id="19485" idx="0"/>
          </p:cNvCxnSpPr>
          <p:nvPr/>
        </p:nvCxnSpPr>
        <p:spPr bwMode="auto">
          <a:xfrm flipH="1">
            <a:off x="5295900" y="36020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8" name="AutoShape 32"/>
          <p:cNvCxnSpPr>
            <a:cxnSpLocks noChangeShapeType="1"/>
            <a:stCxn id="19478" idx="5"/>
            <a:endCxn id="19486" idx="0"/>
          </p:cNvCxnSpPr>
          <p:nvPr/>
        </p:nvCxnSpPr>
        <p:spPr bwMode="auto">
          <a:xfrm>
            <a:off x="57356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6172200" y="3962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6781800" y="3962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9491" name="AutoShape 35"/>
          <p:cNvCxnSpPr>
            <a:cxnSpLocks noChangeShapeType="1"/>
            <a:stCxn id="19479" idx="3"/>
            <a:endCxn id="19489" idx="0"/>
          </p:cNvCxnSpPr>
          <p:nvPr/>
        </p:nvCxnSpPr>
        <p:spPr bwMode="auto">
          <a:xfrm flipH="1">
            <a:off x="6362700" y="3602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AutoShape 36"/>
          <p:cNvCxnSpPr>
            <a:cxnSpLocks noChangeShapeType="1"/>
            <a:stCxn id="19479" idx="5"/>
            <a:endCxn id="19490" idx="0"/>
          </p:cNvCxnSpPr>
          <p:nvPr/>
        </p:nvCxnSpPr>
        <p:spPr bwMode="auto">
          <a:xfrm>
            <a:off x="68024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AutoShape 37"/>
          <p:cNvCxnSpPr>
            <a:cxnSpLocks noChangeShapeType="1"/>
            <a:stCxn id="19485" idx="3"/>
            <a:endCxn id="19480" idx="0"/>
          </p:cNvCxnSpPr>
          <p:nvPr/>
        </p:nvCxnSpPr>
        <p:spPr bwMode="auto">
          <a:xfrm flipH="1">
            <a:off x="4914900" y="4267200"/>
            <a:ext cx="2460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AutoShape 38"/>
          <p:cNvCxnSpPr>
            <a:cxnSpLocks noChangeShapeType="1"/>
            <a:stCxn id="19485" idx="5"/>
            <a:endCxn id="19481" idx="0"/>
          </p:cNvCxnSpPr>
          <p:nvPr/>
        </p:nvCxnSpPr>
        <p:spPr bwMode="auto">
          <a:xfrm>
            <a:off x="5430838" y="4267200"/>
            <a:ext cx="169862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AutoShape 39"/>
          <p:cNvCxnSpPr>
            <a:cxnSpLocks noChangeShapeType="1"/>
            <a:stCxn id="19490" idx="5"/>
            <a:endCxn id="19482" idx="0"/>
          </p:cNvCxnSpPr>
          <p:nvPr/>
        </p:nvCxnSpPr>
        <p:spPr bwMode="auto">
          <a:xfrm>
            <a:off x="7107238" y="42878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61722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4038600" y="2971800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depth n</a:t>
            </a:r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4572000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V="1">
            <a:off x="4572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2971800" y="274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352800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35052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657600" y="3962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38100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 flipH="1">
            <a:off x="2362200" y="3429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2133600" y="4114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24384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4114800" y="4800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Line 49"/>
          <p:cNvSpPr>
            <a:spLocks noChangeShapeType="1"/>
          </p:cNvSpPr>
          <p:nvPr/>
        </p:nvSpPr>
        <p:spPr bwMode="auto">
          <a:xfrm flipH="1">
            <a:off x="2895600" y="2743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5F4C9-AAAB-ABE9-8FC5-122B622C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0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Assuming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 ≠ </a:t>
            </a:r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, what does the world (inside </a:t>
            </a:r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) look like?</a:t>
            </a: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95237" name="Line 4"/>
          <p:cNvSpPr>
            <a:spLocks noChangeShapeType="1"/>
          </p:cNvSpPr>
          <p:nvPr/>
        </p:nvSpPr>
        <p:spPr bwMode="auto">
          <a:xfrm>
            <a:off x="2209800" y="54102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8" name="AutoShape 5"/>
          <p:cNvSpPr>
            <a:spLocks noChangeArrowheads="1"/>
          </p:cNvSpPr>
          <p:nvPr/>
        </p:nvSpPr>
        <p:spPr bwMode="auto">
          <a:xfrm rot="-5400000">
            <a:off x="2228850" y="3829050"/>
            <a:ext cx="1790700" cy="13716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2743200" y="3759200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</a:rPr>
              <a:t>NPC</a:t>
            </a: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3006725" y="4953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</a:rPr>
              <a:t>P</a:t>
            </a:r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>
            <a:off x="2438400" y="4953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Rectangle 9"/>
          <p:cNvSpPr>
            <a:spLocks noChangeArrowheads="1"/>
          </p:cNvSpPr>
          <p:nvPr/>
        </p:nvSpPr>
        <p:spPr bwMode="auto">
          <a:xfrm>
            <a:off x="2767013" y="3048000"/>
            <a:ext cx="81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NP:</a:t>
            </a:r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>
            <a:off x="4800600" y="54102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4" name="AutoShape 11"/>
          <p:cNvSpPr>
            <a:spLocks noChangeArrowheads="1"/>
          </p:cNvSpPr>
          <p:nvPr/>
        </p:nvSpPr>
        <p:spPr bwMode="auto">
          <a:xfrm rot="-5400000">
            <a:off x="4819650" y="3829050"/>
            <a:ext cx="1790700" cy="13716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5245" name="Rectangle 12"/>
          <p:cNvSpPr>
            <a:spLocks noChangeArrowheads="1"/>
          </p:cNvSpPr>
          <p:nvPr/>
        </p:nvSpPr>
        <p:spPr bwMode="auto">
          <a:xfrm>
            <a:off x="5334000" y="3759200"/>
            <a:ext cx="78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</a:rPr>
              <a:t>NPC</a:t>
            </a:r>
          </a:p>
        </p:txBody>
      </p:sp>
      <p:sp>
        <p:nvSpPr>
          <p:cNvPr id="95246" name="Rectangle 13"/>
          <p:cNvSpPr>
            <a:spLocks noChangeArrowheads="1"/>
          </p:cNvSpPr>
          <p:nvPr/>
        </p:nvSpPr>
        <p:spPr bwMode="auto">
          <a:xfrm>
            <a:off x="5597525" y="4953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</a:rPr>
              <a:t>P</a:t>
            </a:r>
          </a:p>
        </p:txBody>
      </p:sp>
      <p:sp>
        <p:nvSpPr>
          <p:cNvPr id="95247" name="Rectangle 14"/>
          <p:cNvSpPr>
            <a:spLocks noChangeArrowheads="1"/>
          </p:cNvSpPr>
          <p:nvPr/>
        </p:nvSpPr>
        <p:spPr bwMode="auto">
          <a:xfrm>
            <a:off x="5357813" y="3048000"/>
            <a:ext cx="81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NP:</a:t>
            </a:r>
          </a:p>
        </p:txBody>
      </p:sp>
      <p:sp>
        <p:nvSpPr>
          <p:cNvPr id="95248" name="Rectangle 15"/>
          <p:cNvSpPr>
            <a:spLocks noChangeArrowheads="1"/>
          </p:cNvSpPr>
          <p:nvPr/>
        </p:nvSpPr>
        <p:spPr bwMode="auto">
          <a:xfrm>
            <a:off x="5029200" y="44196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1EA36-F121-4F0F-0B82-5ABB9579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puzzle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819400" y="2590800"/>
            <a:ext cx="3810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286000" y="3276600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600200" y="4648200"/>
            <a:ext cx="3810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286000" y="4648200"/>
            <a:ext cx="381000" cy="381000"/>
          </a:xfrm>
          <a:prstGeom prst="ellipse">
            <a:avLst/>
          </a:prstGeom>
          <a:solidFill>
            <a:srgbClr val="FFCC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962400" y="4648200"/>
            <a:ext cx="381000" cy="381000"/>
          </a:xfrm>
          <a:prstGeom prst="ellipse">
            <a:avLst/>
          </a:prstGeom>
          <a:solidFill>
            <a:srgbClr val="FF99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1512" name="AutoShape 8"/>
          <p:cNvCxnSpPr>
            <a:cxnSpLocks noChangeShapeType="1"/>
            <a:stCxn id="21507" idx="3"/>
            <a:endCxn id="21508" idx="0"/>
          </p:cNvCxnSpPr>
          <p:nvPr/>
        </p:nvCxnSpPr>
        <p:spPr bwMode="auto">
          <a:xfrm flipH="1">
            <a:off x="2476500" y="29162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3" name="AutoShape 9"/>
          <p:cNvCxnSpPr>
            <a:cxnSpLocks noChangeShapeType="1"/>
            <a:stCxn id="21507" idx="5"/>
            <a:endCxn id="21548" idx="0"/>
          </p:cNvCxnSpPr>
          <p:nvPr/>
        </p:nvCxnSpPr>
        <p:spPr bwMode="auto">
          <a:xfrm>
            <a:off x="3144838" y="29162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1981200" y="3941763"/>
            <a:ext cx="3810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2590800" y="3962400"/>
            <a:ext cx="3810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1516" name="AutoShape 12"/>
          <p:cNvCxnSpPr>
            <a:cxnSpLocks noChangeShapeType="1"/>
            <a:stCxn id="21508" idx="3"/>
            <a:endCxn id="21514" idx="0"/>
          </p:cNvCxnSpPr>
          <p:nvPr/>
        </p:nvCxnSpPr>
        <p:spPr bwMode="auto">
          <a:xfrm flipH="1">
            <a:off x="2171700" y="36020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7" name="AutoShape 13"/>
          <p:cNvCxnSpPr>
            <a:cxnSpLocks noChangeShapeType="1"/>
            <a:stCxn id="21508" idx="5"/>
            <a:endCxn id="21515" idx="0"/>
          </p:cNvCxnSpPr>
          <p:nvPr/>
        </p:nvCxnSpPr>
        <p:spPr bwMode="auto">
          <a:xfrm>
            <a:off x="26114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3048000" y="3962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1519" name="AutoShape 15"/>
          <p:cNvCxnSpPr>
            <a:cxnSpLocks noChangeShapeType="1"/>
            <a:stCxn id="21548" idx="3"/>
            <a:endCxn id="21518" idx="0"/>
          </p:cNvCxnSpPr>
          <p:nvPr/>
        </p:nvCxnSpPr>
        <p:spPr bwMode="auto">
          <a:xfrm flipH="1">
            <a:off x="3238500" y="3602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AutoShape 16"/>
          <p:cNvCxnSpPr>
            <a:cxnSpLocks noChangeShapeType="1"/>
            <a:stCxn id="21548" idx="5"/>
            <a:endCxn id="21549" idx="0"/>
          </p:cNvCxnSpPr>
          <p:nvPr/>
        </p:nvCxnSpPr>
        <p:spPr bwMode="auto">
          <a:xfrm>
            <a:off x="36782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AutoShape 17"/>
          <p:cNvCxnSpPr>
            <a:cxnSpLocks noChangeShapeType="1"/>
            <a:stCxn id="21514" idx="3"/>
            <a:endCxn id="21509" idx="0"/>
          </p:cNvCxnSpPr>
          <p:nvPr/>
        </p:nvCxnSpPr>
        <p:spPr bwMode="auto">
          <a:xfrm flipH="1">
            <a:off x="1790700" y="4267200"/>
            <a:ext cx="2460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AutoShape 18"/>
          <p:cNvCxnSpPr>
            <a:cxnSpLocks noChangeShapeType="1"/>
            <a:stCxn id="21514" idx="5"/>
            <a:endCxn id="21510" idx="0"/>
          </p:cNvCxnSpPr>
          <p:nvPr/>
        </p:nvCxnSpPr>
        <p:spPr bwMode="auto">
          <a:xfrm>
            <a:off x="2306638" y="4267200"/>
            <a:ext cx="169862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3" name="AutoShape 19"/>
          <p:cNvCxnSpPr>
            <a:cxnSpLocks noChangeShapeType="1"/>
            <a:stCxn id="21549" idx="5"/>
            <a:endCxn id="21511" idx="0"/>
          </p:cNvCxnSpPr>
          <p:nvPr/>
        </p:nvCxnSpPr>
        <p:spPr bwMode="auto">
          <a:xfrm>
            <a:off x="3983038" y="4287838"/>
            <a:ext cx="169862" cy="331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0480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5410200" y="32766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6477000" y="3276600"/>
            <a:ext cx="3810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4724400" y="4648200"/>
            <a:ext cx="3810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5410200" y="4648200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7086600" y="4648200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1531" name="AutoShape 27"/>
          <p:cNvCxnSpPr>
            <a:cxnSpLocks noChangeShapeType="1"/>
            <a:stCxn id="21525" idx="3"/>
            <a:endCxn id="21526" idx="0"/>
          </p:cNvCxnSpPr>
          <p:nvPr/>
        </p:nvCxnSpPr>
        <p:spPr bwMode="auto">
          <a:xfrm flipH="1">
            <a:off x="5600700" y="29162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2" name="AutoShape 28"/>
          <p:cNvCxnSpPr>
            <a:cxnSpLocks noChangeShapeType="1"/>
            <a:stCxn id="21525" idx="5"/>
            <a:endCxn id="21527" idx="0"/>
          </p:cNvCxnSpPr>
          <p:nvPr/>
        </p:nvCxnSpPr>
        <p:spPr bwMode="auto">
          <a:xfrm>
            <a:off x="6269038" y="29162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5105400" y="3941763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5715000" y="39624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1535" name="AutoShape 31"/>
          <p:cNvCxnSpPr>
            <a:cxnSpLocks noChangeShapeType="1"/>
            <a:stCxn id="21526" idx="3"/>
            <a:endCxn id="21533" idx="0"/>
          </p:cNvCxnSpPr>
          <p:nvPr/>
        </p:nvCxnSpPr>
        <p:spPr bwMode="auto">
          <a:xfrm flipH="1">
            <a:off x="5295900" y="36020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6" name="AutoShape 32"/>
          <p:cNvCxnSpPr>
            <a:cxnSpLocks noChangeShapeType="1"/>
            <a:stCxn id="21526" idx="5"/>
            <a:endCxn id="21534" idx="0"/>
          </p:cNvCxnSpPr>
          <p:nvPr/>
        </p:nvCxnSpPr>
        <p:spPr bwMode="auto">
          <a:xfrm>
            <a:off x="57356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6172200" y="39624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6781800" y="3962400"/>
            <a:ext cx="381000" cy="3810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21539" name="AutoShape 35"/>
          <p:cNvCxnSpPr>
            <a:cxnSpLocks noChangeShapeType="1"/>
            <a:stCxn id="21527" idx="3"/>
            <a:endCxn id="21537" idx="0"/>
          </p:cNvCxnSpPr>
          <p:nvPr/>
        </p:nvCxnSpPr>
        <p:spPr bwMode="auto">
          <a:xfrm flipH="1">
            <a:off x="6362700" y="3602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0" name="AutoShape 36"/>
          <p:cNvCxnSpPr>
            <a:cxnSpLocks noChangeShapeType="1"/>
            <a:stCxn id="21527" idx="5"/>
            <a:endCxn id="21538" idx="0"/>
          </p:cNvCxnSpPr>
          <p:nvPr/>
        </p:nvCxnSpPr>
        <p:spPr bwMode="auto">
          <a:xfrm>
            <a:off x="68024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1" name="AutoShape 37"/>
          <p:cNvCxnSpPr>
            <a:cxnSpLocks noChangeShapeType="1"/>
            <a:stCxn id="21533" idx="3"/>
            <a:endCxn id="21528" idx="0"/>
          </p:cNvCxnSpPr>
          <p:nvPr/>
        </p:nvCxnSpPr>
        <p:spPr bwMode="auto">
          <a:xfrm flipH="1">
            <a:off x="4914900" y="4267200"/>
            <a:ext cx="246063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2" name="AutoShape 38"/>
          <p:cNvCxnSpPr>
            <a:cxnSpLocks noChangeShapeType="1"/>
            <a:stCxn id="21533" idx="5"/>
            <a:endCxn id="21529" idx="0"/>
          </p:cNvCxnSpPr>
          <p:nvPr/>
        </p:nvCxnSpPr>
        <p:spPr bwMode="auto">
          <a:xfrm>
            <a:off x="5430838" y="4267200"/>
            <a:ext cx="169862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3" name="AutoShape 39"/>
          <p:cNvCxnSpPr>
            <a:cxnSpLocks noChangeShapeType="1"/>
            <a:stCxn id="21538" idx="5"/>
            <a:endCxn id="21530" idx="0"/>
          </p:cNvCxnSpPr>
          <p:nvPr/>
        </p:nvCxnSpPr>
        <p:spPr bwMode="auto">
          <a:xfrm>
            <a:off x="7107238" y="42878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61722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4038600" y="2971800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depth n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4572000" y="3886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4572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3352800" y="3276600"/>
            <a:ext cx="3810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3657600" y="3962400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ED004-8E82-562B-7356-5B2CB20B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54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Introduction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Ideas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depth-first-search; stop if see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how many times may we see a given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arrow color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at most n+1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pruning rule?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if see a color &gt; n+1 times, it can</a:t>
            </a:r>
            <a:r>
              <a:rPr lang="ja-JP" altLang="en-US" sz="2800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 sz="2800">
                <a:solidFill>
                  <a:schemeClr val="accent2"/>
                </a:solidFill>
                <a:ea typeface="ヒラギノ角ゴ Pro W3" charset="-128"/>
              </a:rPr>
              <a:t>t be an arrow node; prune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# nodes visited before know answer?</a:t>
            </a:r>
          </a:p>
          <a:p>
            <a:pPr lvl="2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  <a:ea typeface="ヒラギノ角ゴ Pro W3" charset="-128"/>
              </a:rPr>
              <a:t>at most c(n+2)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6172200" y="19050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84743-4BA4-859A-7354-2D7FD0E3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Sparse languages and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We often say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-compete languages are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hard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ja-JP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More accurate: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-complete languages are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expressive</a:t>
            </a:r>
            <a:r>
              <a:rPr lang="ja-JP" altLang="en-US">
                <a:ea typeface="ヒラギノ角ゴ Pro W3" charset="-128"/>
              </a:rPr>
              <a:t>”</a:t>
            </a:r>
            <a:endParaRPr lang="en-US" altLang="ja-JP">
              <a:ea typeface="ヒラギノ角ゴ Pro W3" charset="-128"/>
            </a:endParaRP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lots of languages reduce to them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6E855-E5BC-8CAA-416F-06CF8568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53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Sparse languages and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Sparse language</a:t>
            </a:r>
            <a:r>
              <a:rPr lang="en-US" altLang="en-US">
                <a:ea typeface="ヒラギノ角ゴ Pro W3" charset="-128"/>
              </a:rPr>
              <a:t>: one that contains at most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poly(n)</a:t>
            </a:r>
            <a:r>
              <a:rPr lang="en-US" altLang="en-US">
                <a:ea typeface="ヒラギノ角ゴ Pro W3" charset="-128"/>
              </a:rPr>
              <a:t> strings of length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≤ n</a:t>
            </a:r>
          </a:p>
          <a:p>
            <a:r>
              <a:rPr lang="en-US" altLang="en-US">
                <a:ea typeface="ヒラギノ角ゴ Pro W3" charset="-128"/>
              </a:rPr>
              <a:t>not very expressive – can we show this cannot be </a:t>
            </a:r>
            <a:r>
              <a:rPr lang="en-US" altLang="en-US" b="1">
                <a:ea typeface="ヒラギノ角ゴ Pro W3" charset="-128"/>
              </a:rPr>
              <a:t>NP</a:t>
            </a:r>
            <a:r>
              <a:rPr lang="en-US" altLang="en-US">
                <a:ea typeface="ヒラギノ角ゴ Pro W3" charset="-128"/>
              </a:rPr>
              <a:t>-complete </a:t>
            </a:r>
            <a:r>
              <a:rPr lang="en-US" altLang="en-US" sz="2800">
                <a:ea typeface="ヒラギノ角ゴ Pro W3" charset="-128"/>
              </a:rPr>
              <a:t>(assuming </a:t>
            </a:r>
            <a:r>
              <a:rPr lang="en-US" altLang="en-US" sz="2800" b="1">
                <a:ea typeface="ヒラギノ角ゴ Pro W3" charset="-128"/>
              </a:rPr>
              <a:t>P</a:t>
            </a:r>
            <a:r>
              <a:rPr lang="en-US" altLang="en-US" sz="2800">
                <a:ea typeface="ヒラギノ角ゴ Pro W3" charset="-128"/>
              </a:rPr>
              <a:t> ≠ </a:t>
            </a:r>
            <a:r>
              <a:rPr lang="en-US" altLang="en-US" sz="2800" b="1">
                <a:ea typeface="ヒラギノ角ゴ Pro W3" charset="-128"/>
              </a:rPr>
              <a:t>NP</a:t>
            </a:r>
            <a:r>
              <a:rPr lang="en-US" altLang="en-US" sz="2800">
                <a:ea typeface="ヒラギノ角ゴ Pro W3" charset="-128"/>
              </a:rPr>
              <a:t>) 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yes: Mahaney 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82 (homework problem)</a:t>
            </a:r>
          </a:p>
          <a:p>
            <a:pPr lvl="1"/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Unary language</a:t>
            </a:r>
            <a:r>
              <a:rPr lang="en-US" altLang="en-US">
                <a:ea typeface="ヒラギノ角ゴ Pro W3" charset="-128"/>
              </a:rPr>
              <a:t>: subset of 1* (at most n strings of length ≤ 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F36D7-F6BA-4A5B-F575-F290D5C3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Sparse languages and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 (Berman 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78): if a unary language is </a:t>
                </a:r>
                <a:r>
                  <a:rPr lang="en-US" altLang="ja-JP" b="1" dirty="0">
                    <a:ea typeface="ヒラギノ角ゴ Pro W3" charset="-128"/>
                  </a:rPr>
                  <a:t>NP</a:t>
                </a:r>
                <a:r>
                  <a:rPr lang="en-US" altLang="ja-JP" dirty="0">
                    <a:ea typeface="ヒラギノ角ゴ Pro W3" charset="-128"/>
                  </a:rPr>
                  <a:t>-complete then </a:t>
                </a:r>
                <a:r>
                  <a:rPr lang="en-US" altLang="ja-JP" b="1" dirty="0">
                    <a:ea typeface="ヒラギノ角ゴ Pro W3" charset="-128"/>
                  </a:rPr>
                  <a:t>P</a:t>
                </a:r>
                <a:r>
                  <a:rPr lang="en-US" altLang="ja-JP" dirty="0">
                    <a:ea typeface="ヒラギノ角ゴ Pro W3" charset="-128"/>
                  </a:rPr>
                  <a:t> = </a:t>
                </a:r>
                <a:r>
                  <a:rPr lang="en-US" altLang="ja-JP" b="1" dirty="0">
                    <a:ea typeface="ヒラギノ角ゴ Pro W3" charset="-128"/>
                  </a:rPr>
                  <a:t>NP</a:t>
                </a:r>
                <a:r>
                  <a:rPr lang="en-US" altLang="ja-JP" dirty="0">
                    <a:ea typeface="ヒラギノ角ゴ Pro W3" charset="-128"/>
                  </a:rPr>
                  <a:t>. 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Proof: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let U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1* be a unary language and assume SAT ≤ U via reduction R</a:t>
                </a:r>
              </a:p>
              <a:p>
                <a:pPr lvl="1"/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,x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) instance of SAT</a:t>
                </a:r>
              </a:p>
            </p:txBody>
          </p:sp>
        </mc:Choice>
        <mc:Fallback xmlns="">
          <p:sp>
            <p:nvSpPr>
              <p:cNvPr id="366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29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9F834-36B0-587D-B7EB-A5B2320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21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Sparse languages and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self-reduction tree for </a:t>
            </a:r>
            <a:r>
              <a:rPr lang="el-GR" altLang="en-US">
                <a:ea typeface="ヒラギノ角ゴ Pro W3" charset="-128"/>
              </a:rPr>
              <a:t>φ</a:t>
            </a:r>
            <a:r>
              <a:rPr lang="en-US" altLang="en-US">
                <a:ea typeface="ヒラギノ角ゴ Pro W3" charset="-128"/>
              </a:rPr>
              <a:t>:</a:t>
            </a:r>
            <a:endParaRPr lang="el-GR" altLang="en-US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</p:txBody>
      </p:sp>
      <p:sp>
        <p:nvSpPr>
          <p:cNvPr id="368644" name="Oval 4"/>
          <p:cNvSpPr>
            <a:spLocks noChangeArrowheads="1"/>
          </p:cNvSpPr>
          <p:nvPr/>
        </p:nvSpPr>
        <p:spPr bwMode="auto">
          <a:xfrm>
            <a:off x="4429125" y="2590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645" name="Oval 5"/>
          <p:cNvSpPr>
            <a:spLocks noChangeArrowheads="1"/>
          </p:cNvSpPr>
          <p:nvPr/>
        </p:nvSpPr>
        <p:spPr bwMode="auto">
          <a:xfrm>
            <a:off x="3895725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646" name="Oval 6"/>
          <p:cNvSpPr>
            <a:spLocks noChangeArrowheads="1"/>
          </p:cNvSpPr>
          <p:nvPr/>
        </p:nvSpPr>
        <p:spPr bwMode="auto">
          <a:xfrm>
            <a:off x="4962525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647" name="Oval 7"/>
          <p:cNvSpPr>
            <a:spLocks noChangeArrowheads="1"/>
          </p:cNvSpPr>
          <p:nvPr/>
        </p:nvSpPr>
        <p:spPr bwMode="auto">
          <a:xfrm>
            <a:off x="3209925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648" name="Oval 8"/>
          <p:cNvSpPr>
            <a:spLocks noChangeArrowheads="1"/>
          </p:cNvSpPr>
          <p:nvPr/>
        </p:nvSpPr>
        <p:spPr bwMode="auto">
          <a:xfrm>
            <a:off x="3895725" y="46482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8649" name="Oval 9"/>
          <p:cNvSpPr>
            <a:spLocks noChangeArrowheads="1"/>
          </p:cNvSpPr>
          <p:nvPr/>
        </p:nvSpPr>
        <p:spPr bwMode="auto">
          <a:xfrm>
            <a:off x="5572125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68650" name="AutoShape 10"/>
          <p:cNvCxnSpPr>
            <a:cxnSpLocks noChangeShapeType="1"/>
            <a:stCxn id="368644" idx="3"/>
            <a:endCxn id="368645" idx="0"/>
          </p:cNvCxnSpPr>
          <p:nvPr/>
        </p:nvCxnSpPr>
        <p:spPr bwMode="auto">
          <a:xfrm flipH="1">
            <a:off x="4086225" y="29162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51" name="AutoShape 11"/>
          <p:cNvCxnSpPr>
            <a:cxnSpLocks noChangeShapeType="1"/>
            <a:stCxn id="368644" idx="5"/>
            <a:endCxn id="368646" idx="0"/>
          </p:cNvCxnSpPr>
          <p:nvPr/>
        </p:nvCxnSpPr>
        <p:spPr bwMode="auto">
          <a:xfrm>
            <a:off x="4754563" y="29162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52" name="AutoShape 12"/>
          <p:cNvCxnSpPr>
            <a:cxnSpLocks noChangeShapeType="1"/>
            <a:stCxn id="368645" idx="3"/>
          </p:cNvCxnSpPr>
          <p:nvPr/>
        </p:nvCxnSpPr>
        <p:spPr bwMode="auto">
          <a:xfrm flipH="1">
            <a:off x="3781425" y="36020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53" name="AutoShape 13"/>
          <p:cNvCxnSpPr>
            <a:cxnSpLocks noChangeShapeType="1"/>
            <a:stCxn id="368645" idx="5"/>
          </p:cNvCxnSpPr>
          <p:nvPr/>
        </p:nvCxnSpPr>
        <p:spPr bwMode="auto">
          <a:xfrm>
            <a:off x="4221163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54" name="AutoShape 14"/>
          <p:cNvCxnSpPr>
            <a:cxnSpLocks noChangeShapeType="1"/>
            <a:stCxn id="368646" idx="3"/>
          </p:cNvCxnSpPr>
          <p:nvPr/>
        </p:nvCxnSpPr>
        <p:spPr bwMode="auto">
          <a:xfrm flipH="1">
            <a:off x="4848225" y="3602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55" name="AutoShape 15"/>
          <p:cNvCxnSpPr>
            <a:cxnSpLocks noChangeShapeType="1"/>
            <a:stCxn id="368646" idx="5"/>
          </p:cNvCxnSpPr>
          <p:nvPr/>
        </p:nvCxnSpPr>
        <p:spPr bwMode="auto">
          <a:xfrm>
            <a:off x="5287963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4657725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68657" name="Rectangle 17"/>
          <p:cNvSpPr>
            <a:spLocks noChangeArrowheads="1"/>
          </p:cNvSpPr>
          <p:nvPr/>
        </p:nvSpPr>
        <p:spPr bwMode="auto">
          <a:xfrm>
            <a:off x="4802188" y="2362200"/>
            <a:ext cx="1912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,…,x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</a:t>
            </a:r>
          </a:p>
        </p:txBody>
      </p:sp>
      <p:sp>
        <p:nvSpPr>
          <p:cNvPr id="368658" name="Rectangle 18"/>
          <p:cNvSpPr>
            <a:spLocks noChangeArrowheads="1"/>
          </p:cNvSpPr>
          <p:nvPr/>
        </p:nvSpPr>
        <p:spPr bwMode="auto">
          <a:xfrm>
            <a:off x="5335588" y="3200400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(1,x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,…,x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</a:t>
            </a:r>
          </a:p>
        </p:txBody>
      </p:sp>
      <p:sp>
        <p:nvSpPr>
          <p:cNvPr id="368659" name="Rectangle 19"/>
          <p:cNvSpPr>
            <a:spLocks noChangeArrowheads="1"/>
          </p:cNvSpPr>
          <p:nvPr/>
        </p:nvSpPr>
        <p:spPr bwMode="auto">
          <a:xfrm>
            <a:off x="2066925" y="32004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(0,x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,…,x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</a:t>
            </a:r>
          </a:p>
        </p:txBody>
      </p:sp>
      <p:sp>
        <p:nvSpPr>
          <p:cNvPr id="368660" name="Rectangle 20"/>
          <p:cNvSpPr>
            <a:spLocks noChangeArrowheads="1"/>
          </p:cNvSpPr>
          <p:nvPr/>
        </p:nvSpPr>
        <p:spPr bwMode="auto">
          <a:xfrm>
            <a:off x="1600200" y="4876800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(0,0,…,0)</a:t>
            </a:r>
          </a:p>
        </p:txBody>
      </p:sp>
      <p:sp>
        <p:nvSpPr>
          <p:cNvPr id="368661" name="Rectangle 21"/>
          <p:cNvSpPr>
            <a:spLocks noChangeArrowheads="1"/>
          </p:cNvSpPr>
          <p:nvPr/>
        </p:nvSpPr>
        <p:spPr bwMode="auto">
          <a:xfrm>
            <a:off x="5724525" y="49530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(1,1,…,1)</a:t>
            </a:r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4505325" y="40084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368663" name="Rectangle 23"/>
          <p:cNvSpPr>
            <a:spLocks noChangeArrowheads="1"/>
          </p:cNvSpPr>
          <p:nvPr/>
        </p:nvSpPr>
        <p:spPr bwMode="auto">
          <a:xfrm>
            <a:off x="2676525" y="5486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satisfying assignment</a:t>
            </a:r>
          </a:p>
        </p:txBody>
      </p:sp>
      <p:cxnSp>
        <p:nvCxnSpPr>
          <p:cNvPr id="368664" name="AutoShape 24"/>
          <p:cNvCxnSpPr>
            <a:cxnSpLocks noChangeShapeType="1"/>
            <a:stCxn id="368663" idx="0"/>
            <a:endCxn id="368648" idx="5"/>
          </p:cNvCxnSpPr>
          <p:nvPr/>
        </p:nvCxnSpPr>
        <p:spPr bwMode="auto">
          <a:xfrm flipH="1" flipV="1">
            <a:off x="4221163" y="5002213"/>
            <a:ext cx="246062" cy="484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E47CF-0913-D727-D682-421D7595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7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animBg="1"/>
      <p:bldP spid="368645" grpId="0" animBg="1"/>
      <p:bldP spid="368646" grpId="0" animBg="1"/>
      <p:bldP spid="368647" grpId="0" animBg="1"/>
      <p:bldP spid="368647" grpId="1" animBg="1"/>
      <p:bldP spid="368648" grpId="0" animBg="1"/>
      <p:bldP spid="368648" grpId="1" animBg="1"/>
      <p:bldP spid="368649" grpId="0" animBg="1"/>
      <p:bldP spid="368649" grpId="1" animBg="1"/>
      <p:bldP spid="368656" grpId="0"/>
      <p:bldP spid="368657" grpId="0"/>
      <p:bldP spid="368658" grpId="0"/>
      <p:bldP spid="368659" grpId="0"/>
      <p:bldP spid="368660" grpId="0"/>
      <p:bldP spid="368661" grpId="0"/>
      <p:bldP spid="368662" grpId="0"/>
      <p:bldP spid="3686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Sparse languages and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applying reduction R: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419600" y="2590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886200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953000" y="3276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32004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886200" y="4648200"/>
            <a:ext cx="381000" cy="381000"/>
          </a:xfrm>
          <a:prstGeom prst="ellipse">
            <a:avLst/>
          </a:prstGeom>
          <a:solidFill>
            <a:srgbClr val="C0C0C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5562600" y="4648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3802" name="AutoShape 10"/>
          <p:cNvCxnSpPr>
            <a:cxnSpLocks noChangeShapeType="1"/>
            <a:stCxn id="33796" idx="3"/>
            <a:endCxn id="33797" idx="0"/>
          </p:cNvCxnSpPr>
          <p:nvPr/>
        </p:nvCxnSpPr>
        <p:spPr bwMode="auto">
          <a:xfrm flipH="1">
            <a:off x="4076700" y="2916238"/>
            <a:ext cx="398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AutoShape 11"/>
          <p:cNvCxnSpPr>
            <a:cxnSpLocks noChangeShapeType="1"/>
            <a:stCxn id="33796" idx="5"/>
            <a:endCxn id="33798" idx="0"/>
          </p:cNvCxnSpPr>
          <p:nvPr/>
        </p:nvCxnSpPr>
        <p:spPr bwMode="auto">
          <a:xfrm>
            <a:off x="4745038" y="2916238"/>
            <a:ext cx="3984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12"/>
          <p:cNvCxnSpPr>
            <a:cxnSpLocks noChangeShapeType="1"/>
            <a:stCxn id="33797" idx="3"/>
          </p:cNvCxnSpPr>
          <p:nvPr/>
        </p:nvCxnSpPr>
        <p:spPr bwMode="auto">
          <a:xfrm flipH="1">
            <a:off x="3771900" y="3602038"/>
            <a:ext cx="169863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AutoShape 13"/>
          <p:cNvCxnSpPr>
            <a:cxnSpLocks noChangeShapeType="1"/>
            <a:stCxn id="33797" idx="5"/>
          </p:cNvCxnSpPr>
          <p:nvPr/>
        </p:nvCxnSpPr>
        <p:spPr bwMode="auto">
          <a:xfrm>
            <a:off x="42116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AutoShape 14"/>
          <p:cNvCxnSpPr>
            <a:cxnSpLocks noChangeShapeType="1"/>
            <a:stCxn id="33798" idx="3"/>
          </p:cNvCxnSpPr>
          <p:nvPr/>
        </p:nvCxnSpPr>
        <p:spPr bwMode="auto">
          <a:xfrm flipH="1">
            <a:off x="4838700" y="3602038"/>
            <a:ext cx="1698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15"/>
          <p:cNvCxnSpPr>
            <a:cxnSpLocks noChangeShapeType="1"/>
            <a:stCxn id="33798" idx="5"/>
          </p:cNvCxnSpPr>
          <p:nvPr/>
        </p:nvCxnSpPr>
        <p:spPr bwMode="auto">
          <a:xfrm>
            <a:off x="5278438" y="3602038"/>
            <a:ext cx="1698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6482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792663" y="2362200"/>
            <a:ext cx="232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R(</a:t>
            </a:r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,…,x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5326063" y="3200400"/>
            <a:ext cx="219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R(</a:t>
            </a:r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(1,x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,…,x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))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644650" y="3200400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R(</a:t>
            </a:r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(0,x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,…,x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))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295400" y="4876800"/>
            <a:ext cx="2024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R(</a:t>
            </a:r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(0,0,…,0))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715000" y="4953000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R(</a:t>
            </a:r>
            <a:r>
              <a:rPr lang="el-GR" altLang="en-US">
                <a:solidFill>
                  <a:srgbClr val="FF0000"/>
                </a:solidFill>
                <a:latin typeface="Comic Sans MS" charset="0"/>
              </a:rPr>
              <a:t>φ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(1,1,…,1))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495800" y="40084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... 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2667000" y="5486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>
                <a:latin typeface="Comic Sans MS" charset="0"/>
              </a:rPr>
              <a:t>satisfying assignment</a:t>
            </a:r>
          </a:p>
        </p:txBody>
      </p:sp>
      <p:cxnSp>
        <p:nvCxnSpPr>
          <p:cNvPr id="33816" name="AutoShape 24"/>
          <p:cNvCxnSpPr>
            <a:cxnSpLocks noChangeShapeType="1"/>
            <a:stCxn id="33815" idx="0"/>
            <a:endCxn id="33800" idx="5"/>
          </p:cNvCxnSpPr>
          <p:nvPr/>
        </p:nvCxnSpPr>
        <p:spPr bwMode="auto">
          <a:xfrm flipH="1" flipV="1">
            <a:off x="4211638" y="5002213"/>
            <a:ext cx="246062" cy="4841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49122-844B-ABC1-DED3-2A26486B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1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Sparse languages and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on input of length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m = |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)|,</a:t>
                </a:r>
                <a:r>
                  <a:rPr lang="en-US" altLang="en-US" dirty="0">
                    <a:ea typeface="ヒラギノ角ゴ Pro W3" charset="-128"/>
                  </a:rPr>
                  <a:t> R produces string of length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≤ p(m)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s different outputs are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colors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 color for strings not in 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at most p(m) other colors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puzzle solution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can solve SAT 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poly(p(m)+1, n+1) = poly(m)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time!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2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6106B1-1413-ECBF-E940-79B3A80B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02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nondeterministic time classes: </a:t>
            </a: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NP, coNP, NEXP</a:t>
            </a:r>
          </a:p>
          <a:p>
            <a:r>
              <a:rPr lang="en-US" altLang="en-US">
                <a:ea typeface="ヒラギノ角ゴ Pro W3" charset="-128"/>
              </a:rPr>
              <a:t>NTIME Hierarchy Theorem:</a:t>
            </a:r>
          </a:p>
          <a:p>
            <a:pPr algn="ctr">
              <a:buFontTx/>
              <a:buNone/>
            </a:pPr>
            <a:r>
              <a:rPr lang="en-US" altLang="en-US">
                <a:ea typeface="ヒラギノ角ゴ Pro W3" charset="-128"/>
              </a:rPr>
              <a:t>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≠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NEXP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major open questions: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        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coNP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2540000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5410200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469DA-0A5A-DF6B-F62E-605AAD4A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/>
      <p:bldP spid="4259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 sz="2800" b="1">
                <a:ea typeface="ヒラギノ角ゴ Pro W3" charset="-128"/>
              </a:rPr>
              <a:t>NP</a:t>
            </a:r>
            <a:r>
              <a:rPr lang="en-US" altLang="en-US" sz="2800">
                <a:ea typeface="ヒラギノ角ゴ Pro W3" charset="-128"/>
              </a:rPr>
              <a:t>-</a:t>
            </a:r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ea typeface="ヒラギノ角ゴ Pro W3" charset="-128"/>
              </a:rPr>
              <a:t>intermediate</a:t>
            </a:r>
            <a:r>
              <a:rPr lang="ja-JP" altLang="en-US" sz="2800">
                <a:ea typeface="ヒラギノ角ゴ Pro W3" charset="-128"/>
              </a:rPr>
              <a:t>”</a:t>
            </a:r>
            <a:r>
              <a:rPr lang="en-US" altLang="ja-JP" sz="2800">
                <a:ea typeface="ヒラギノ角ゴ Pro W3" charset="-128"/>
              </a:rPr>
              <a:t> problems </a:t>
            </a:r>
            <a:r>
              <a:rPr lang="en-US" altLang="ja-JP" sz="2400">
                <a:ea typeface="ヒラギノ角ゴ Pro W3" charset="-128"/>
              </a:rPr>
              <a:t>(unless </a:t>
            </a:r>
            <a:r>
              <a:rPr lang="en-US" altLang="ja-JP" sz="2400" b="1">
                <a:ea typeface="ヒラギノ角ゴ Pro W3" charset="-128"/>
              </a:rPr>
              <a:t>P</a:t>
            </a:r>
            <a:r>
              <a:rPr lang="en-US" altLang="ja-JP" sz="2400">
                <a:ea typeface="ヒラギノ角ゴ Pro W3" charset="-128"/>
              </a:rPr>
              <a:t> = </a:t>
            </a:r>
            <a:r>
              <a:rPr lang="en-US" altLang="ja-JP" sz="2400" b="1">
                <a:ea typeface="ヒラギノ角ゴ Pro W3" charset="-128"/>
              </a:rPr>
              <a:t>NP</a:t>
            </a:r>
            <a:r>
              <a:rPr lang="en-US" altLang="ja-JP" sz="2400">
                <a:ea typeface="ヒラギノ角ゴ Pro W3" charset="-128"/>
              </a:rPr>
              <a:t>)</a:t>
            </a:r>
            <a:r>
              <a:rPr lang="en-US" altLang="ja-JP" sz="2800">
                <a:ea typeface="ヒラギノ角ゴ Pro W3" charset="-128"/>
              </a:rPr>
              <a:t> </a:t>
            </a:r>
          </a:p>
          <a:p>
            <a:pPr lvl="1">
              <a:lnSpc>
                <a:spcPct val="135000"/>
              </a:lnSpc>
            </a:pPr>
            <a:r>
              <a:rPr lang="en-US" altLang="en-US" sz="2400">
                <a:ea typeface="ヒラギノ角ゴ Pro W3" charset="-128"/>
              </a:rPr>
              <a:t>technique: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delayed diagonalization</a:t>
            </a:r>
          </a:p>
          <a:p>
            <a:r>
              <a:rPr lang="en-US" altLang="en-US" sz="2800">
                <a:ea typeface="ヒラギノ角ゴ Pro W3" charset="-128"/>
              </a:rPr>
              <a:t>unary languages not </a:t>
            </a:r>
            <a:r>
              <a:rPr lang="en-US" altLang="en-US" sz="2800" b="1">
                <a:ea typeface="ヒラギノ角ゴ Pro W3" charset="-128"/>
              </a:rPr>
              <a:t>NP</a:t>
            </a:r>
            <a:r>
              <a:rPr lang="en-US" altLang="en-US" sz="2800">
                <a:ea typeface="ヒラギノ角ゴ Pro W3" charset="-128"/>
              </a:rPr>
              <a:t>-complete </a:t>
            </a:r>
            <a:r>
              <a:rPr lang="en-US" altLang="en-US" sz="2400">
                <a:ea typeface="ヒラギノ角ゴ Pro W3" charset="-128"/>
              </a:rPr>
              <a:t>(unless </a:t>
            </a:r>
            <a:r>
              <a:rPr lang="en-US" altLang="en-US" sz="2400" b="1">
                <a:ea typeface="ヒラギノ角ゴ Pro W3" charset="-128"/>
              </a:rPr>
              <a:t>P</a:t>
            </a:r>
            <a:r>
              <a:rPr lang="en-US" altLang="en-US" sz="2400">
                <a:ea typeface="ヒラギノ角ゴ Pro W3" charset="-128"/>
              </a:rPr>
              <a:t> = </a:t>
            </a:r>
            <a:r>
              <a:rPr lang="en-US" altLang="en-US" sz="2400" b="1">
                <a:ea typeface="ヒラギノ角ゴ Pro W3" charset="-128"/>
              </a:rPr>
              <a:t>NP</a:t>
            </a:r>
            <a:r>
              <a:rPr lang="en-US" altLang="en-US" sz="2400">
                <a:ea typeface="ヒラギノ角ゴ Pro W3" charset="-128"/>
              </a:rPr>
              <a:t>)</a:t>
            </a:r>
          </a:p>
          <a:p>
            <a:pPr lvl="1"/>
            <a:r>
              <a:rPr lang="en-US" altLang="en-US" sz="2400">
                <a:ea typeface="ヒラギノ角ゴ Pro W3" charset="-128"/>
              </a:rPr>
              <a:t>true for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sparse languages</a:t>
            </a:r>
            <a:r>
              <a:rPr lang="en-US" altLang="en-US" sz="2400">
                <a:ea typeface="ヒラギノ角ゴ Pro W3" charset="-128"/>
              </a:rPr>
              <a:t> as well (homework)</a:t>
            </a:r>
          </a:p>
          <a:p>
            <a:r>
              <a:rPr lang="en-US" altLang="en-US" sz="2800">
                <a:ea typeface="ヒラギノ角ゴ Pro W3" charset="-128"/>
              </a:rPr>
              <a:t>complete problems: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circuit SAT is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NP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-complete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UNSAT is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coNP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-complete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succinct circuit SAT is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</a:rPr>
              <a:t>NEXP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</a:rPr>
              <a:t>-complete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FBC595-F14A-F390-7A9B-62EAA874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2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ＭＳ Ｐゴシック" charset="-128"/>
                  </a:rPr>
                  <a:t>Theorem</a:t>
                </a:r>
                <a:r>
                  <a:rPr lang="en-US" altLang="en-US" dirty="0">
                    <a:ea typeface="ＭＳ Ｐゴシック" charset="-128"/>
                  </a:rPr>
                  <a:t> (Ladner): If </a:t>
                </a:r>
                <a:r>
                  <a:rPr lang="en-US" altLang="en-US" b="1" dirty="0">
                    <a:ea typeface="ＭＳ Ｐゴシック" charset="-128"/>
                  </a:rPr>
                  <a:t>P</a:t>
                </a:r>
                <a:r>
                  <a:rPr lang="en-US" altLang="en-US" dirty="0">
                    <a:ea typeface="ＭＳ Ｐゴシック" charset="-128"/>
                  </a:rPr>
                  <a:t> ≠ </a:t>
                </a:r>
                <a:r>
                  <a:rPr lang="en-US" altLang="en-US" b="1" dirty="0">
                    <a:ea typeface="ＭＳ Ｐゴシック" charset="-128"/>
                  </a:rPr>
                  <a:t>NP</a:t>
                </a:r>
                <a:r>
                  <a:rPr lang="en-US" altLang="en-US" dirty="0">
                    <a:ea typeface="ＭＳ Ｐゴシック" charset="-128"/>
                  </a:rPr>
                  <a:t>, then there exists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</a:rPr>
                  <a:t>NP</a:t>
                </a:r>
                <a:r>
                  <a:rPr lang="en-US" altLang="en-US" dirty="0">
                    <a:ea typeface="ＭＳ Ｐゴシック" charset="-128"/>
                  </a:rPr>
                  <a:t> that is neither in </a:t>
                </a:r>
                <a:r>
                  <a:rPr lang="en-US" altLang="en-US" b="1" dirty="0">
                    <a:ea typeface="ＭＳ Ｐゴシック" charset="-128"/>
                  </a:rPr>
                  <a:t>P</a:t>
                </a:r>
                <a:r>
                  <a:rPr lang="en-US" altLang="en-US" dirty="0">
                    <a:ea typeface="ＭＳ Ｐゴシック" charset="-128"/>
                  </a:rPr>
                  <a:t> nor </a:t>
                </a:r>
                <a:r>
                  <a:rPr lang="en-US" altLang="en-US" b="1" dirty="0">
                    <a:ea typeface="ＭＳ Ｐゴシック" charset="-128"/>
                  </a:rPr>
                  <a:t>NP</a:t>
                </a:r>
                <a:r>
                  <a:rPr lang="en-US" altLang="en-US" dirty="0">
                    <a:ea typeface="ＭＳ Ｐゴシック" charset="-128"/>
                  </a:rPr>
                  <a:t>-complete.</a:t>
                </a:r>
              </a:p>
              <a:p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Proof: </a:t>
                </a:r>
                <a:r>
                  <a:rPr lang="ja-JP" altLang="en-US" dirty="0">
                    <a:ea typeface="ＭＳ Ｐゴシック" charset="-128"/>
                  </a:rPr>
                  <a:t>“</a:t>
                </a:r>
                <a:r>
                  <a:rPr lang="en-US" altLang="ja-JP" dirty="0">
                    <a:ea typeface="ＭＳ Ｐゴシック" charset="-128"/>
                  </a:rPr>
                  <a:t>lazy diagonalization</a:t>
                </a:r>
                <a:r>
                  <a:rPr lang="ja-JP" altLang="en-US" dirty="0">
                    <a:ea typeface="ＭＳ Ｐゴシック" charset="-128"/>
                  </a:rPr>
                  <a:t>”</a:t>
                </a:r>
                <a:endParaRPr lang="en-US" altLang="ja-JP" dirty="0">
                  <a:ea typeface="ＭＳ Ｐゴシック" charset="-128"/>
                </a:endParaRPr>
              </a:p>
              <a:p>
                <a:pPr lvl="1"/>
                <a:r>
                  <a:rPr lang="en-US" altLang="en-US" dirty="0">
                    <a:ea typeface="ＭＳ Ｐゴシック" charset="-128"/>
                  </a:rPr>
                  <a:t>deal with similar problem as in NTIME Hierarchy proof  </a:t>
                </a:r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E646C-F252-249E-4096-13889F62C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278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 rot="-5400000">
            <a:off x="4229100" y="5295900"/>
            <a:ext cx="647700" cy="10287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 rot="-5400000">
            <a:off x="3962400" y="4800600"/>
            <a:ext cx="1181100" cy="14859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 rot="-5400000">
            <a:off x="2971800" y="2895600"/>
            <a:ext cx="3124200" cy="34290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114800" y="2452688"/>
            <a:ext cx="852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EXP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860800" y="32004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</a:rPr>
              <a:t>PSPACE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427538" y="5005388"/>
            <a:ext cx="373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P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419600" y="5538788"/>
            <a:ext cx="379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L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2592388" y="1538288"/>
            <a:ext cx="1141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NEXP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-5400000">
            <a:off x="3409950" y="4133850"/>
            <a:ext cx="1790700" cy="22098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 rot="-5400000">
            <a:off x="3867150" y="4133850"/>
            <a:ext cx="1790700" cy="22098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581400" y="3824288"/>
            <a:ext cx="661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NP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4419600" y="3810000"/>
            <a:ext cx="1031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coNP</a:t>
            </a:r>
          </a:p>
        </p:txBody>
      </p:sp>
      <p:cxnSp>
        <p:nvCxnSpPr>
          <p:cNvPr id="41999" name="AutoShape 15"/>
          <p:cNvCxnSpPr>
            <a:cxnSpLocks noChangeShapeType="1"/>
            <a:stCxn id="41997" idx="1"/>
            <a:endCxn id="41995" idx="0"/>
          </p:cNvCxnSpPr>
          <p:nvPr/>
        </p:nvCxnSpPr>
        <p:spPr bwMode="auto">
          <a:xfrm rot="10800000" flipV="1">
            <a:off x="3200400" y="4084638"/>
            <a:ext cx="381000" cy="1154112"/>
          </a:xfrm>
          <a:prstGeom prst="curved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0" name="AutoShape 16"/>
          <p:cNvCxnSpPr>
            <a:cxnSpLocks noChangeShapeType="1"/>
            <a:stCxn id="41998" idx="3"/>
            <a:endCxn id="41996" idx="2"/>
          </p:cNvCxnSpPr>
          <p:nvPr/>
        </p:nvCxnSpPr>
        <p:spPr bwMode="auto">
          <a:xfrm>
            <a:off x="5451475" y="4070350"/>
            <a:ext cx="415925" cy="1168400"/>
          </a:xfrm>
          <a:prstGeom prst="curvedConnector3">
            <a:avLst>
              <a:gd name="adj1" fmla="val 154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1" name="AutoShape 17"/>
          <p:cNvSpPr>
            <a:spLocks noChangeArrowheads="1"/>
          </p:cNvSpPr>
          <p:nvPr/>
        </p:nvSpPr>
        <p:spPr bwMode="auto">
          <a:xfrm rot="-5400000">
            <a:off x="2628900" y="2400300"/>
            <a:ext cx="3810000" cy="37338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2" name="AutoShape 18"/>
          <p:cNvSpPr>
            <a:spLocks noChangeArrowheads="1"/>
          </p:cNvSpPr>
          <p:nvPr/>
        </p:nvSpPr>
        <p:spPr bwMode="auto">
          <a:xfrm rot="-5400000">
            <a:off x="2667000" y="1752600"/>
            <a:ext cx="4267200" cy="45720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 rot="-5400000">
            <a:off x="2133600" y="1752600"/>
            <a:ext cx="4267200" cy="45720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42004" name="AutoShape 20"/>
          <p:cNvCxnSpPr>
            <a:cxnSpLocks noChangeShapeType="1"/>
            <a:stCxn id="41994" idx="1"/>
            <a:endCxn id="42003" idx="0"/>
          </p:cNvCxnSpPr>
          <p:nvPr/>
        </p:nvCxnSpPr>
        <p:spPr bwMode="auto">
          <a:xfrm rot="10800000" flipV="1">
            <a:off x="1981200" y="1798638"/>
            <a:ext cx="611188" cy="2239962"/>
          </a:xfrm>
          <a:prstGeom prst="curvedConnector3">
            <a:avLst>
              <a:gd name="adj1" fmla="val 13740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5257800" y="1462088"/>
            <a:ext cx="1511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omic Sans MS" charset="0"/>
              </a:rPr>
              <a:t>coNEXP</a:t>
            </a:r>
          </a:p>
        </p:txBody>
      </p:sp>
      <p:cxnSp>
        <p:nvCxnSpPr>
          <p:cNvPr id="42006" name="AutoShape 22"/>
          <p:cNvCxnSpPr>
            <a:cxnSpLocks noChangeShapeType="1"/>
            <a:stCxn id="42005" idx="3"/>
            <a:endCxn id="42002" idx="2"/>
          </p:cNvCxnSpPr>
          <p:nvPr/>
        </p:nvCxnSpPr>
        <p:spPr bwMode="auto">
          <a:xfrm>
            <a:off x="6769100" y="1722438"/>
            <a:ext cx="317500" cy="2316162"/>
          </a:xfrm>
          <a:prstGeom prst="curvedConnector3">
            <a:avLst>
              <a:gd name="adj1" fmla="val 172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1524000" y="61722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9DA78-E87E-9179-8EA6-AED6E0797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27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Remainder of lecture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nondeterminism applied to space</a:t>
            </a:r>
          </a:p>
          <a:p>
            <a:pPr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reachability</a:t>
            </a:r>
          </a:p>
          <a:p>
            <a:pPr>
              <a:lnSpc>
                <a:spcPct val="150000"/>
              </a:lnSpc>
            </a:pPr>
            <a:r>
              <a:rPr lang="en-US" altLang="en-US">
                <a:ea typeface="ヒラギノ角ゴ Pro W3" charset="-128"/>
              </a:rPr>
              <a:t>two surprises:</a:t>
            </a:r>
          </a:p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Savitch</a:t>
            </a:r>
            <a:r>
              <a:rPr lang="ja-JP" altLang="en-US">
                <a:solidFill>
                  <a:schemeClr val="accent2"/>
                </a:solidFill>
                <a:ea typeface="ヒラギノ角ゴ Pro W3" charset="-128"/>
              </a:rPr>
              <a:t>’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s Theorem</a:t>
            </a:r>
          </a:p>
          <a:p>
            <a:pPr lvl="1">
              <a:lnSpc>
                <a:spcPct val="15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Immerman/Szelepcsényi Theorem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0572A-B142-01F0-7A72-E8EF7CBA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864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NSPACE(f(n))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= languages decidable by a multi-tape NTM that touches at most f(n) squares of its work tapes </a:t>
                </a:r>
                <a:r>
                  <a:rPr lang="en-US" altLang="en-US" i="1" dirty="0">
                    <a:ea typeface="ヒラギノ角ゴ Pro W3" charset="-128"/>
                  </a:rPr>
                  <a:t>along any computation path</a:t>
                </a:r>
                <a:r>
                  <a:rPr lang="en-US" altLang="en-US" dirty="0">
                    <a:ea typeface="ヒラギノ角ゴ Pro W3" charset="-128"/>
                  </a:rPr>
                  <a:t>, where n is the input length, and f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Euclid Symbol" charset="0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Euclid Symbol" charset="0"/>
                  </a:rPr>
                  <a:t>N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21255-94E8-A99D-32B8-40E91DA5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619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Robust nondeterministic space classes: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NSPACE(log n)</a:t>
                </a:r>
              </a:p>
              <a:p>
                <a:pPr algn="ctr">
                  <a:buFontTx/>
                  <a:buNone/>
                </a:pP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NPSPACE =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b="1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NSPACE(</a:t>
                </a:r>
                <a:r>
                  <a:rPr lang="en-US" altLang="en-US" b="1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="1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k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005B8-364F-E597-D499-9E2202A7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3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Reachability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Recall: at most n</a:t>
            </a:r>
            <a:r>
              <a:rPr lang="en-US" altLang="en-US" baseline="30000"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 configurations of given NTM M running in </a:t>
            </a:r>
            <a:r>
              <a:rPr lang="en-US" altLang="en-US" b="1">
                <a:ea typeface="ヒラギノ角ゴ Pro W3" charset="-128"/>
              </a:rPr>
              <a:t>NSPACE</a:t>
            </a:r>
            <a:r>
              <a:rPr lang="en-US" altLang="en-US">
                <a:ea typeface="ヒラギノ角ゴ Pro W3" charset="-128"/>
              </a:rPr>
              <a:t>(log n).</a:t>
            </a:r>
          </a:p>
        </p:txBody>
      </p:sp>
      <p:sp>
        <p:nvSpPr>
          <p:cNvPr id="378884" name="Oval 4"/>
          <p:cNvSpPr>
            <a:spLocks noChangeArrowheads="1"/>
          </p:cNvSpPr>
          <p:nvPr/>
        </p:nvSpPr>
        <p:spPr bwMode="auto">
          <a:xfrm>
            <a:off x="4648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885" name="Oval 5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886" name="Oval 6"/>
          <p:cNvSpPr>
            <a:spLocks noChangeArrowheads="1"/>
          </p:cNvSpPr>
          <p:nvPr/>
        </p:nvSpPr>
        <p:spPr bwMode="auto">
          <a:xfrm>
            <a:off x="42672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887" name="AutoShape 7"/>
          <p:cNvCxnSpPr>
            <a:cxnSpLocks noChangeShapeType="1"/>
            <a:stCxn id="378884" idx="4"/>
            <a:endCxn id="378885" idx="0"/>
          </p:cNvCxnSpPr>
          <p:nvPr/>
        </p:nvCxnSpPr>
        <p:spPr bwMode="auto">
          <a:xfrm flipH="1">
            <a:off x="4495800" y="3581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888" name="AutoShape 8"/>
          <p:cNvCxnSpPr>
            <a:cxnSpLocks noChangeShapeType="1"/>
            <a:stCxn id="378885" idx="4"/>
            <a:endCxn id="378886" idx="0"/>
          </p:cNvCxnSpPr>
          <p:nvPr/>
        </p:nvCxnSpPr>
        <p:spPr bwMode="auto">
          <a:xfrm flipH="1">
            <a:off x="4343400" y="41148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89" name="Oval 9"/>
          <p:cNvSpPr>
            <a:spLocks noChangeArrowheads="1"/>
          </p:cNvSpPr>
          <p:nvPr/>
        </p:nvSpPr>
        <p:spPr bwMode="auto">
          <a:xfrm>
            <a:off x="48768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890" name="Oval 10"/>
          <p:cNvSpPr>
            <a:spLocks noChangeArrowheads="1"/>
          </p:cNvSpPr>
          <p:nvPr/>
        </p:nvSpPr>
        <p:spPr bwMode="auto">
          <a:xfrm>
            <a:off x="4724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891" name="Oval 11"/>
          <p:cNvSpPr>
            <a:spLocks noChangeArrowheads="1"/>
          </p:cNvSpPr>
          <p:nvPr/>
        </p:nvSpPr>
        <p:spPr bwMode="auto">
          <a:xfrm>
            <a:off x="5181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892" name="AutoShape 12"/>
          <p:cNvCxnSpPr>
            <a:cxnSpLocks noChangeShapeType="1"/>
            <a:stCxn id="378884" idx="4"/>
            <a:endCxn id="378889" idx="0"/>
          </p:cNvCxnSpPr>
          <p:nvPr/>
        </p:nvCxnSpPr>
        <p:spPr bwMode="auto">
          <a:xfrm>
            <a:off x="4724400" y="3581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893" name="AutoShape 13"/>
          <p:cNvCxnSpPr>
            <a:cxnSpLocks noChangeShapeType="1"/>
            <a:stCxn id="378889" idx="4"/>
            <a:endCxn id="378890" idx="0"/>
          </p:cNvCxnSpPr>
          <p:nvPr/>
        </p:nvCxnSpPr>
        <p:spPr bwMode="auto">
          <a:xfrm flipH="1">
            <a:off x="4800600" y="41148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894" name="AutoShape 14"/>
          <p:cNvCxnSpPr>
            <a:cxnSpLocks noChangeShapeType="1"/>
            <a:stCxn id="378889" idx="4"/>
            <a:endCxn id="378891" idx="0"/>
          </p:cNvCxnSpPr>
          <p:nvPr/>
        </p:nvCxnSpPr>
        <p:spPr bwMode="auto">
          <a:xfrm>
            <a:off x="4953000" y="41148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42672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896" name="AutoShape 16"/>
          <p:cNvCxnSpPr>
            <a:cxnSpLocks noChangeShapeType="1"/>
            <a:stCxn id="378886" idx="4"/>
            <a:endCxn id="378895" idx="0"/>
          </p:cNvCxnSpPr>
          <p:nvPr/>
        </p:nvCxnSpPr>
        <p:spPr bwMode="auto">
          <a:xfrm>
            <a:off x="4343400" y="4648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482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898" name="AutoShape 18"/>
          <p:cNvCxnSpPr>
            <a:cxnSpLocks noChangeShapeType="1"/>
            <a:stCxn id="378891" idx="4"/>
            <a:endCxn id="378897" idx="0"/>
          </p:cNvCxnSpPr>
          <p:nvPr/>
        </p:nvCxnSpPr>
        <p:spPr bwMode="auto">
          <a:xfrm flipH="1">
            <a:off x="4724400" y="4648200"/>
            <a:ext cx="533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5181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00" name="AutoShape 20"/>
          <p:cNvCxnSpPr>
            <a:cxnSpLocks noChangeShapeType="1"/>
            <a:stCxn id="378891" idx="4"/>
            <a:endCxn id="378899" idx="0"/>
          </p:cNvCxnSpPr>
          <p:nvPr/>
        </p:nvCxnSpPr>
        <p:spPr bwMode="auto">
          <a:xfrm>
            <a:off x="5257800" y="4648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1" name="Text Box 21"/>
          <p:cNvSpPr txBox="1">
            <a:spLocks noChangeArrowheads="1"/>
          </p:cNvSpPr>
          <p:nvPr/>
        </p:nvSpPr>
        <p:spPr bwMode="auto">
          <a:xfrm>
            <a:off x="4876800" y="2819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start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…x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n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4495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5257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04" name="AutoShape 24"/>
          <p:cNvCxnSpPr>
            <a:cxnSpLocks noChangeShapeType="1"/>
            <a:stCxn id="378885" idx="4"/>
            <a:endCxn id="378890" idx="1"/>
          </p:cNvCxnSpPr>
          <p:nvPr/>
        </p:nvCxnSpPr>
        <p:spPr bwMode="auto">
          <a:xfrm>
            <a:off x="4495800" y="4114800"/>
            <a:ext cx="2508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05" name="AutoShape 25"/>
          <p:cNvCxnSpPr>
            <a:cxnSpLocks noChangeShapeType="1"/>
            <a:stCxn id="378890" idx="4"/>
            <a:endCxn id="378895" idx="7"/>
          </p:cNvCxnSpPr>
          <p:nvPr/>
        </p:nvCxnSpPr>
        <p:spPr bwMode="auto">
          <a:xfrm flipH="1">
            <a:off x="4397375" y="4648200"/>
            <a:ext cx="403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06" name="AutoShape 26"/>
          <p:cNvCxnSpPr>
            <a:cxnSpLocks noChangeShapeType="1"/>
            <a:stCxn id="378890" idx="5"/>
            <a:endCxn id="378899" idx="1"/>
          </p:cNvCxnSpPr>
          <p:nvPr/>
        </p:nvCxnSpPr>
        <p:spPr bwMode="auto">
          <a:xfrm>
            <a:off x="4854575" y="46259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07" name="AutoShape 27"/>
          <p:cNvCxnSpPr>
            <a:cxnSpLocks noChangeShapeType="1"/>
            <a:stCxn id="378895" idx="4"/>
            <a:endCxn id="378902" idx="0"/>
          </p:cNvCxnSpPr>
          <p:nvPr/>
        </p:nvCxnSpPr>
        <p:spPr bwMode="auto">
          <a:xfrm>
            <a:off x="4343400" y="51816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08" name="AutoShape 28"/>
          <p:cNvCxnSpPr>
            <a:cxnSpLocks noChangeShapeType="1"/>
            <a:stCxn id="378899" idx="3"/>
            <a:endCxn id="378902" idx="7"/>
          </p:cNvCxnSpPr>
          <p:nvPr/>
        </p:nvCxnSpPr>
        <p:spPr bwMode="auto">
          <a:xfrm flipH="1">
            <a:off x="4625975" y="5159375"/>
            <a:ext cx="5778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09" name="Text Box 29"/>
          <p:cNvSpPr txBox="1">
            <a:spLocks noChangeArrowheads="1"/>
          </p:cNvSpPr>
          <p:nvPr/>
        </p:nvSpPr>
        <p:spPr bwMode="auto">
          <a:xfrm>
            <a:off x="40386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accept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78910" name="Text Box 30"/>
          <p:cNvSpPr txBox="1">
            <a:spLocks noChangeArrowheads="1"/>
          </p:cNvSpPr>
          <p:nvPr/>
        </p:nvSpPr>
        <p:spPr bwMode="auto">
          <a:xfrm>
            <a:off x="49530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reject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78911" name="AutoShape 31"/>
          <p:cNvCxnSpPr>
            <a:cxnSpLocks noChangeShapeType="1"/>
            <a:stCxn id="378897" idx="5"/>
            <a:endCxn id="378903" idx="1"/>
          </p:cNvCxnSpPr>
          <p:nvPr/>
        </p:nvCxnSpPr>
        <p:spPr bwMode="auto">
          <a:xfrm>
            <a:off x="4778375" y="51593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12" name="AutoShape 32"/>
          <p:cNvCxnSpPr>
            <a:cxnSpLocks noChangeShapeType="1"/>
            <a:stCxn id="378885" idx="4"/>
            <a:endCxn id="378897" idx="0"/>
          </p:cNvCxnSpPr>
          <p:nvPr/>
        </p:nvCxnSpPr>
        <p:spPr bwMode="auto">
          <a:xfrm>
            <a:off x="4495800" y="41148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913" name="Text Box 33"/>
              <p:cNvSpPr txBox="1">
                <a:spLocks noChangeArrowheads="1"/>
              </p:cNvSpPr>
              <p:nvPr/>
            </p:nvSpPr>
            <p:spPr bwMode="auto">
              <a:xfrm>
                <a:off x="3733800" y="3200400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  <a:sym typeface="Symbol" charset="2"/>
                  </a:rPr>
                  <a:t>L</a:t>
                </a:r>
              </a:p>
            </p:txBody>
          </p:sp>
        </mc:Choice>
        <mc:Fallback xmlns="">
          <p:sp>
            <p:nvSpPr>
              <p:cNvPr id="378913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200400"/>
                <a:ext cx="762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800" t="-10526" r="-7200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14" name="Oval 34"/>
          <p:cNvSpPr>
            <a:spLocks noChangeArrowheads="1"/>
          </p:cNvSpPr>
          <p:nvPr/>
        </p:nvSpPr>
        <p:spPr bwMode="auto">
          <a:xfrm>
            <a:off x="7391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15" name="Oval 35"/>
          <p:cNvSpPr>
            <a:spLocks noChangeArrowheads="1"/>
          </p:cNvSpPr>
          <p:nvPr/>
        </p:nvSpPr>
        <p:spPr bwMode="auto">
          <a:xfrm>
            <a:off x="71628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16" name="Oval 36"/>
          <p:cNvSpPr>
            <a:spLocks noChangeArrowheads="1"/>
          </p:cNvSpPr>
          <p:nvPr/>
        </p:nvSpPr>
        <p:spPr bwMode="auto">
          <a:xfrm>
            <a:off x="70104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17" name="AutoShape 37"/>
          <p:cNvCxnSpPr>
            <a:cxnSpLocks noChangeShapeType="1"/>
            <a:stCxn id="378914" idx="4"/>
            <a:endCxn id="378915" idx="0"/>
          </p:cNvCxnSpPr>
          <p:nvPr/>
        </p:nvCxnSpPr>
        <p:spPr bwMode="auto">
          <a:xfrm flipH="1">
            <a:off x="7239000" y="3581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18" name="AutoShape 38"/>
          <p:cNvCxnSpPr>
            <a:cxnSpLocks noChangeShapeType="1"/>
            <a:stCxn id="378915" idx="4"/>
            <a:endCxn id="378916" idx="0"/>
          </p:cNvCxnSpPr>
          <p:nvPr/>
        </p:nvCxnSpPr>
        <p:spPr bwMode="auto">
          <a:xfrm flipH="1">
            <a:off x="7086600" y="41148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9" name="Oval 39"/>
          <p:cNvSpPr>
            <a:spLocks noChangeArrowheads="1"/>
          </p:cNvSpPr>
          <p:nvPr/>
        </p:nvSpPr>
        <p:spPr bwMode="auto">
          <a:xfrm>
            <a:off x="76200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20" name="Oval 40"/>
          <p:cNvSpPr>
            <a:spLocks noChangeArrowheads="1"/>
          </p:cNvSpPr>
          <p:nvPr/>
        </p:nvSpPr>
        <p:spPr bwMode="auto">
          <a:xfrm>
            <a:off x="74676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21" name="Oval 41"/>
          <p:cNvSpPr>
            <a:spLocks noChangeArrowheads="1"/>
          </p:cNvSpPr>
          <p:nvPr/>
        </p:nvSpPr>
        <p:spPr bwMode="auto">
          <a:xfrm>
            <a:off x="7924800" y="4495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22" name="AutoShape 42"/>
          <p:cNvCxnSpPr>
            <a:cxnSpLocks noChangeShapeType="1"/>
            <a:stCxn id="378914" idx="4"/>
            <a:endCxn id="378919" idx="0"/>
          </p:cNvCxnSpPr>
          <p:nvPr/>
        </p:nvCxnSpPr>
        <p:spPr bwMode="auto">
          <a:xfrm>
            <a:off x="7467600" y="3581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23" name="AutoShape 43"/>
          <p:cNvCxnSpPr>
            <a:cxnSpLocks noChangeShapeType="1"/>
            <a:stCxn id="378919" idx="4"/>
            <a:endCxn id="378920" idx="0"/>
          </p:cNvCxnSpPr>
          <p:nvPr/>
        </p:nvCxnSpPr>
        <p:spPr bwMode="auto">
          <a:xfrm flipH="1">
            <a:off x="7543800" y="41148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24" name="AutoShape 44"/>
          <p:cNvCxnSpPr>
            <a:cxnSpLocks noChangeShapeType="1"/>
            <a:stCxn id="378919" idx="4"/>
            <a:endCxn id="378921" idx="0"/>
          </p:cNvCxnSpPr>
          <p:nvPr/>
        </p:nvCxnSpPr>
        <p:spPr bwMode="auto">
          <a:xfrm>
            <a:off x="7696200" y="4114800"/>
            <a:ext cx="304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5" name="Oval 45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26" name="AutoShape 46"/>
          <p:cNvCxnSpPr>
            <a:cxnSpLocks noChangeShapeType="1"/>
            <a:stCxn id="378916" idx="4"/>
            <a:endCxn id="378925" idx="0"/>
          </p:cNvCxnSpPr>
          <p:nvPr/>
        </p:nvCxnSpPr>
        <p:spPr bwMode="auto">
          <a:xfrm>
            <a:off x="7086600" y="4648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27" name="Oval 47"/>
          <p:cNvSpPr>
            <a:spLocks noChangeArrowheads="1"/>
          </p:cNvSpPr>
          <p:nvPr/>
        </p:nvSpPr>
        <p:spPr bwMode="auto">
          <a:xfrm>
            <a:off x="73914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28" name="Oval 48"/>
          <p:cNvSpPr>
            <a:spLocks noChangeArrowheads="1"/>
          </p:cNvSpPr>
          <p:nvPr/>
        </p:nvSpPr>
        <p:spPr bwMode="auto">
          <a:xfrm>
            <a:off x="79248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29" name="AutoShape 49"/>
          <p:cNvCxnSpPr>
            <a:cxnSpLocks noChangeShapeType="1"/>
            <a:stCxn id="378921" idx="4"/>
            <a:endCxn id="378928" idx="0"/>
          </p:cNvCxnSpPr>
          <p:nvPr/>
        </p:nvCxnSpPr>
        <p:spPr bwMode="auto">
          <a:xfrm>
            <a:off x="8001000" y="46482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0" name="Oval 50"/>
          <p:cNvSpPr>
            <a:spLocks noChangeArrowheads="1"/>
          </p:cNvSpPr>
          <p:nvPr/>
        </p:nvSpPr>
        <p:spPr bwMode="auto">
          <a:xfrm>
            <a:off x="7239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78931" name="Oval 51"/>
          <p:cNvSpPr>
            <a:spLocks noChangeArrowheads="1"/>
          </p:cNvSpPr>
          <p:nvPr/>
        </p:nvSpPr>
        <p:spPr bwMode="auto">
          <a:xfrm>
            <a:off x="8001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378932" name="AutoShape 52"/>
          <p:cNvCxnSpPr>
            <a:cxnSpLocks noChangeShapeType="1"/>
            <a:stCxn id="378915" idx="4"/>
            <a:endCxn id="378920" idx="1"/>
          </p:cNvCxnSpPr>
          <p:nvPr/>
        </p:nvCxnSpPr>
        <p:spPr bwMode="auto">
          <a:xfrm>
            <a:off x="7239000" y="4114800"/>
            <a:ext cx="2508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3" name="AutoShape 53"/>
          <p:cNvCxnSpPr>
            <a:cxnSpLocks noChangeShapeType="1"/>
            <a:stCxn id="378920" idx="4"/>
            <a:endCxn id="378925" idx="7"/>
          </p:cNvCxnSpPr>
          <p:nvPr/>
        </p:nvCxnSpPr>
        <p:spPr bwMode="auto">
          <a:xfrm flipH="1">
            <a:off x="7140575" y="4648200"/>
            <a:ext cx="403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4" name="AutoShape 54"/>
          <p:cNvCxnSpPr>
            <a:cxnSpLocks noChangeShapeType="1"/>
            <a:stCxn id="378920" idx="5"/>
            <a:endCxn id="378928" idx="1"/>
          </p:cNvCxnSpPr>
          <p:nvPr/>
        </p:nvCxnSpPr>
        <p:spPr bwMode="auto">
          <a:xfrm>
            <a:off x="7597775" y="4625975"/>
            <a:ext cx="3492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5" name="AutoShape 55"/>
          <p:cNvCxnSpPr>
            <a:cxnSpLocks noChangeShapeType="1"/>
            <a:stCxn id="378928" idx="3"/>
            <a:endCxn id="378931" idx="0"/>
          </p:cNvCxnSpPr>
          <p:nvPr/>
        </p:nvCxnSpPr>
        <p:spPr bwMode="auto">
          <a:xfrm>
            <a:off x="7947025" y="5159375"/>
            <a:ext cx="1301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6" name="Text Box 56"/>
          <p:cNvSpPr txBox="1">
            <a:spLocks noChangeArrowheads="1"/>
          </p:cNvSpPr>
          <p:nvPr/>
        </p:nvSpPr>
        <p:spPr bwMode="auto">
          <a:xfrm>
            <a:off x="67818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accept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78937" name="Text Box 57"/>
          <p:cNvSpPr txBox="1">
            <a:spLocks noChangeArrowheads="1"/>
          </p:cNvSpPr>
          <p:nvPr/>
        </p:nvSpPr>
        <p:spPr bwMode="auto">
          <a:xfrm>
            <a:off x="76962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q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reject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cxnSp>
        <p:nvCxnSpPr>
          <p:cNvPr id="378938" name="AutoShape 58"/>
          <p:cNvCxnSpPr>
            <a:cxnSpLocks noChangeShapeType="1"/>
            <a:stCxn id="378927" idx="5"/>
            <a:endCxn id="378931" idx="1"/>
          </p:cNvCxnSpPr>
          <p:nvPr/>
        </p:nvCxnSpPr>
        <p:spPr bwMode="auto">
          <a:xfrm>
            <a:off x="7521575" y="5159375"/>
            <a:ext cx="501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939" name="Text Box 59"/>
              <p:cNvSpPr txBox="1">
                <a:spLocks noChangeArrowheads="1"/>
              </p:cNvSpPr>
              <p:nvPr/>
            </p:nvSpPr>
            <p:spPr bwMode="auto">
              <a:xfrm>
                <a:off x="7696200" y="3200400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omic Sans MS" charset="0"/>
                    <a:sym typeface="Symbol" charset="2"/>
                  </a:rPr>
                  <a:t>L</a:t>
                </a:r>
              </a:p>
            </p:txBody>
          </p:sp>
        </mc:Choice>
        <mc:Fallback xmlns="">
          <p:sp>
            <p:nvSpPr>
              <p:cNvPr id="378939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6200" y="3200400"/>
                <a:ext cx="7620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800" t="-10526" r="-8000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8940" name="AutoShape 60"/>
          <p:cNvCxnSpPr>
            <a:cxnSpLocks noChangeShapeType="1"/>
            <a:stCxn id="378901" idx="2"/>
            <a:endCxn id="378884" idx="7"/>
          </p:cNvCxnSpPr>
          <p:nvPr/>
        </p:nvCxnSpPr>
        <p:spPr bwMode="auto">
          <a:xfrm rot="5400000">
            <a:off x="5368925" y="2686050"/>
            <a:ext cx="174625" cy="1355725"/>
          </a:xfrm>
          <a:prstGeom prst="curvedConnector3">
            <a:avLst>
              <a:gd name="adj1" fmla="val 4363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1" name="AutoShape 61"/>
          <p:cNvCxnSpPr>
            <a:cxnSpLocks noChangeShapeType="1"/>
            <a:stCxn id="378901" idx="2"/>
            <a:endCxn id="378914" idx="1"/>
          </p:cNvCxnSpPr>
          <p:nvPr/>
        </p:nvCxnSpPr>
        <p:spPr bwMode="auto">
          <a:xfrm rot="16200000" flipH="1">
            <a:off x="6686550" y="2724150"/>
            <a:ext cx="174625" cy="1279525"/>
          </a:xfrm>
          <a:prstGeom prst="curvedConnector3">
            <a:avLst>
              <a:gd name="adj1" fmla="val 4363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2" name="AutoShape 62"/>
          <p:cNvCxnSpPr>
            <a:cxnSpLocks noChangeShapeType="1"/>
            <a:stCxn id="378925" idx="5"/>
            <a:endCxn id="378931" idx="1"/>
          </p:cNvCxnSpPr>
          <p:nvPr/>
        </p:nvCxnSpPr>
        <p:spPr bwMode="auto">
          <a:xfrm>
            <a:off x="7140575" y="5159375"/>
            <a:ext cx="8826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43" name="Text Box 63"/>
          <p:cNvSpPr txBox="1">
            <a:spLocks noChangeArrowheads="1"/>
          </p:cNvSpPr>
          <p:nvPr/>
        </p:nvSpPr>
        <p:spPr bwMode="auto">
          <a:xfrm>
            <a:off x="838200" y="2743200"/>
            <a:ext cx="2971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 easy to determine if C yields C</a:t>
            </a:r>
            <a:r>
              <a:rPr lang="ja-JP" altLang="en-US" sz="2800"/>
              <a:t>’</a:t>
            </a:r>
            <a:r>
              <a:rPr lang="en-US" altLang="ja-JP" sz="2800"/>
              <a:t> in one step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 configuration graph for M on input x:</a:t>
            </a:r>
            <a:endParaRPr lang="en-US" altLang="en-US"/>
          </a:p>
        </p:txBody>
      </p:sp>
      <p:cxnSp>
        <p:nvCxnSpPr>
          <p:cNvPr id="378944" name="AutoShape 64"/>
          <p:cNvCxnSpPr>
            <a:cxnSpLocks noChangeShapeType="1"/>
            <a:stCxn id="378927" idx="4"/>
            <a:endCxn id="378930" idx="0"/>
          </p:cNvCxnSpPr>
          <p:nvPr/>
        </p:nvCxnSpPr>
        <p:spPr bwMode="auto">
          <a:xfrm flipH="1">
            <a:off x="7315200" y="51816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302B31-8DC7-2E56-9B48-C21898F9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6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nimBg="1"/>
      <p:bldP spid="378885" grpId="0" animBg="1"/>
      <p:bldP spid="378886" grpId="0" animBg="1"/>
      <p:bldP spid="378889" grpId="0" animBg="1"/>
      <p:bldP spid="378890" grpId="0" animBg="1"/>
      <p:bldP spid="378891" grpId="0" animBg="1"/>
      <p:bldP spid="378895" grpId="0" animBg="1"/>
      <p:bldP spid="378897" grpId="0" animBg="1"/>
      <p:bldP spid="378899" grpId="0" animBg="1"/>
      <p:bldP spid="378901" grpId="0"/>
      <p:bldP spid="378902" grpId="0" animBg="1"/>
      <p:bldP spid="378903" grpId="0" animBg="1"/>
      <p:bldP spid="378909" grpId="0"/>
      <p:bldP spid="378910" grpId="0"/>
      <p:bldP spid="378913" grpId="0"/>
      <p:bldP spid="378914" grpId="0" animBg="1"/>
      <p:bldP spid="378915" grpId="0" animBg="1"/>
      <p:bldP spid="378916" grpId="0" animBg="1"/>
      <p:bldP spid="378919" grpId="0" animBg="1"/>
      <p:bldP spid="378920" grpId="0" animBg="1"/>
      <p:bldP spid="378921" grpId="0" animBg="1"/>
      <p:bldP spid="378925" grpId="0" animBg="1"/>
      <p:bldP spid="378927" grpId="0" animBg="1"/>
      <p:bldP spid="378928" grpId="0" animBg="1"/>
      <p:bldP spid="378930" grpId="0" animBg="1"/>
      <p:bldP spid="378931" grpId="0" animBg="1"/>
      <p:bldP spid="378936" grpId="0"/>
      <p:bldP spid="378937" grpId="0"/>
      <p:bldP spid="378939" grpId="0"/>
      <p:bldP spid="3789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0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Conclude: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and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NPSPACE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EXP</a:t>
                </a:r>
              </a:p>
              <a:p>
                <a:pPr lvl="1">
                  <a:buFontTx/>
                  <a:buNone/>
                </a:pP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S-T-Connectivity (STCONN)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given directed graph G = (V, E) and nodes s, t, is there a path from s to t ?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Theorem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STCONN is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-complete under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logspace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reductions.</a:t>
                </a:r>
              </a:p>
            </p:txBody>
          </p:sp>
        </mc:Choice>
        <mc:Fallback xmlns="">
          <p:sp>
            <p:nvSpPr>
              <p:cNvPr id="38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3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7C4A07-3DD3-2D7C-ABDF-9AD219C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04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guess path from s to t one node at a time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decided by NTM M construct configuration graph for M on input x (can be done in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logspace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 = starting configuration; t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accept</a:t>
                </a:r>
                <a:endParaRPr lang="en-US" altLang="en-US" b="1" baseline="-25000" dirty="0">
                  <a:ea typeface="ヒラギノ角ゴ Pro W3" charset="-128"/>
                  <a:sym typeface="Symbol" charset="2"/>
                </a:endParaRP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82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0EC94-5777-4B18-EA79-1D1DC6F5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408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Two startling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5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Strongly believe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≠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nondeterminism seems to add enormous power</a:t>
                </a:r>
              </a:p>
              <a:p>
                <a:r>
                  <a:rPr lang="en-US" altLang="en-US" dirty="0">
                    <a:ea typeface="ヒラギノ角ゴ Pro W3" charset="-128"/>
                  </a:rPr>
                  <a:t>for space: </a:t>
                </a:r>
                <a:r>
                  <a:rPr lang="en-US" altLang="en-US" dirty="0" err="1">
                    <a:ea typeface="ヒラギノ角ゴ Pro W3" charset="-128"/>
                  </a:rPr>
                  <a:t>Savitch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‘</a:t>
                </a:r>
                <a:r>
                  <a:rPr lang="en-US" altLang="ja-JP" dirty="0">
                    <a:ea typeface="ヒラギノ角ゴ Pro W3" charset="-128"/>
                  </a:rPr>
                  <a:t>70: 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NPSPACE = PSPACE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and</a:t>
                </a:r>
              </a:p>
              <a:p>
                <a:pPr algn="ctr">
                  <a:buFontTx/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NL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SPACE(log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n)</a:t>
                </a:r>
              </a:p>
              <a:p>
                <a:pPr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385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004D3-BB11-CA04-302C-8C24EB91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Two startling theorems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  <a:sym typeface="Symbol" charset="2"/>
              </a:rPr>
              <a:t>Strongly believe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P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≠ </a:t>
            </a: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coNP</a:t>
            </a:r>
          </a:p>
          <a:p>
            <a:r>
              <a:rPr lang="en-US" altLang="en-US">
                <a:ea typeface="ヒラギノ角ゴ Pro W3" charset="-128"/>
              </a:rPr>
              <a:t>seems impossible to convert existential into universal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for space: </a:t>
            </a:r>
            <a:r>
              <a:rPr lang="en-US" altLang="en-US" sz="2800">
                <a:ea typeface="ヒラギノ角ゴ Pro W3" charset="-128"/>
              </a:rPr>
              <a:t>Immerman/Szelepscényi 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87/</a:t>
            </a:r>
            <a:r>
              <a:rPr lang="ja-JP" altLang="en-US" sz="2800">
                <a:ea typeface="ヒラギノ角ゴ Pro W3" charset="-128"/>
              </a:rPr>
              <a:t>’</a:t>
            </a:r>
            <a:r>
              <a:rPr lang="en-US" altLang="ja-JP" sz="2800">
                <a:ea typeface="ヒラギノ角ゴ Pro W3" charset="-128"/>
              </a:rPr>
              <a:t>88:</a:t>
            </a:r>
          </a:p>
          <a:p>
            <a:endParaRPr lang="en-US" altLang="en-US" b="1">
              <a:ea typeface="ヒラギノ角ゴ Pro W3" charset="-128"/>
            </a:endParaRPr>
          </a:p>
          <a:p>
            <a:pPr algn="ctr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NL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coNL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B1DDE2-2ED8-7B04-EDBF-322AEEA2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9325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Can enumerate (TMs deciding) all languages in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enumerate TMs so that each machine appears infinitely often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add clock to M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 so that it runs in at most n</a:t>
            </a:r>
            <a:r>
              <a:rPr lang="en-US" altLang="en-US" baseline="30000">
                <a:solidFill>
                  <a:schemeClr val="accent2"/>
                </a:solidFill>
                <a:ea typeface="ＭＳ Ｐゴシック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 steps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F1352-5A11-3460-4603-99EFF98D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Can enumerate (TMs deciding) all </a:t>
            </a:r>
            <a:r>
              <a:rPr lang="en-US" altLang="en-US" b="1">
                <a:ea typeface="ＭＳ Ｐゴシック" charset="-128"/>
              </a:rPr>
              <a:t>NP</a:t>
            </a:r>
            <a:r>
              <a:rPr lang="en-US" altLang="en-US">
                <a:ea typeface="ＭＳ Ｐゴシック" charset="-128"/>
              </a:rPr>
              <a:t>-complete languages.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enumerate TMs f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</a:rPr>
              <a:t>i 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computing all polynomial-time functions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machine N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</a:rPr>
              <a:t>i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 decides language SAT reduces to via f</a:t>
            </a:r>
            <a:r>
              <a:rPr lang="en-US" altLang="en-US" baseline="-25000">
                <a:solidFill>
                  <a:schemeClr val="accent2"/>
                </a:solidFill>
                <a:ea typeface="ＭＳ Ｐゴシック" charset="-128"/>
              </a:rPr>
              <a:t>i </a:t>
            </a:r>
            <a:r>
              <a:rPr lang="en-US" altLang="en-US" i="1">
                <a:solidFill>
                  <a:schemeClr val="accent2"/>
                </a:solidFill>
                <a:ea typeface="ＭＳ Ｐゴシック" charset="-128"/>
              </a:rPr>
              <a:t>if f</a:t>
            </a:r>
            <a:r>
              <a:rPr lang="en-US" altLang="en-US" i="1" baseline="-25000">
                <a:solidFill>
                  <a:schemeClr val="accent2"/>
                </a:solidFill>
                <a:ea typeface="ＭＳ Ｐゴシック" charset="-128"/>
              </a:rPr>
              <a:t>i </a:t>
            </a:r>
            <a:r>
              <a:rPr lang="en-US" altLang="en-US" i="1">
                <a:solidFill>
                  <a:schemeClr val="accent2"/>
                </a:solidFill>
                <a:ea typeface="ＭＳ Ｐゴシック" charset="-128"/>
              </a:rPr>
              <a:t>is reduction</a:t>
            </a: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, else SAT (details omitted…)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02A7AF-1537-5A57-6E87-2AE6AB35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03427" name="Rectangle 2"/>
          <p:cNvSpPr>
            <a:spLocks noChangeArrowheads="1"/>
          </p:cNvSpPr>
          <p:nvPr/>
        </p:nvSpPr>
        <p:spPr bwMode="auto">
          <a:xfrm>
            <a:off x="3352800" y="34290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2209800" cy="44196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Our goal: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that is neither in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P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 nor </a:t>
                </a:r>
                <a:r>
                  <a:rPr lang="en-US" altLang="en-US" b="1" dirty="0"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ＭＳ Ｐゴシック" charset="-128"/>
                    <a:sym typeface="Symbol" charset="2"/>
                  </a:rPr>
                  <a:t>-complete</a:t>
                </a:r>
                <a:endParaRPr lang="en-US" altLang="en-US" b="1" dirty="0">
                  <a:ea typeface="ＭＳ Ｐゴシック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10342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2209800" cy="4419600"/>
              </a:xfrm>
              <a:blipFill rotWithShape="0">
                <a:blip r:embed="rId3"/>
                <a:stretch>
                  <a:fillRect l="-6336" t="-1793" r="-1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3352800" y="1295400"/>
            <a:ext cx="4953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431" name="Text Box 6"/>
          <p:cNvSpPr txBox="1">
            <a:spLocks noChangeArrowheads="1"/>
          </p:cNvSpPr>
          <p:nvPr/>
        </p:nvSpPr>
        <p:spPr bwMode="auto">
          <a:xfrm>
            <a:off x="2743200" y="1981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2743200" y="2743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3433" name="Line 8"/>
          <p:cNvSpPr>
            <a:spLocks noChangeShapeType="1"/>
          </p:cNvSpPr>
          <p:nvPr/>
        </p:nvSpPr>
        <p:spPr bwMode="auto">
          <a:xfrm flipV="1">
            <a:off x="2971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Line 9"/>
          <p:cNvSpPr>
            <a:spLocks noChangeShapeType="1"/>
          </p:cNvSpPr>
          <p:nvPr/>
        </p:nvSpPr>
        <p:spPr bwMode="auto">
          <a:xfrm flipV="1">
            <a:off x="2971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3429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inputs </a:t>
            </a:r>
          </a:p>
        </p:txBody>
      </p:sp>
      <p:sp>
        <p:nvSpPr>
          <p:cNvPr id="103436" name="Line 11"/>
          <p:cNvSpPr>
            <a:spLocks noChangeShapeType="1"/>
          </p:cNvSpPr>
          <p:nvPr/>
        </p:nvSpPr>
        <p:spPr bwMode="auto">
          <a:xfrm>
            <a:off x="4724400" y="3657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" name="Text Box 12"/>
          <p:cNvSpPr txBox="1">
            <a:spLocks noChangeArrowheads="1"/>
          </p:cNvSpPr>
          <p:nvPr/>
        </p:nvSpPr>
        <p:spPr bwMode="auto">
          <a:xfrm>
            <a:off x="27432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L</a:t>
            </a:r>
          </a:p>
        </p:txBody>
      </p:sp>
      <p:sp>
        <p:nvSpPr>
          <p:cNvPr id="103438" name="Rectangle 13"/>
          <p:cNvSpPr>
            <a:spLocks noChangeArrowheads="1"/>
          </p:cNvSpPr>
          <p:nvPr/>
        </p:nvSpPr>
        <p:spPr bwMode="auto">
          <a:xfrm>
            <a:off x="3352800" y="4114800"/>
            <a:ext cx="4953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439" name="Text Box 14"/>
          <p:cNvSpPr txBox="1">
            <a:spLocks noChangeArrowheads="1"/>
          </p:cNvSpPr>
          <p:nvPr/>
        </p:nvSpPr>
        <p:spPr bwMode="auto">
          <a:xfrm>
            <a:off x="2743200" y="4114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3440" name="Text Box 15"/>
          <p:cNvSpPr txBox="1">
            <a:spLocks noChangeArrowheads="1"/>
          </p:cNvSpPr>
          <p:nvPr/>
        </p:nvSpPr>
        <p:spPr bwMode="auto">
          <a:xfrm>
            <a:off x="27432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3441" name="Line 16"/>
          <p:cNvSpPr>
            <a:spLocks noChangeShapeType="1"/>
          </p:cNvSpPr>
          <p:nvPr/>
        </p:nvSpPr>
        <p:spPr bwMode="auto">
          <a:xfrm flipV="1">
            <a:off x="2971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2" name="Line 17"/>
          <p:cNvSpPr>
            <a:spLocks noChangeShapeType="1"/>
          </p:cNvSpPr>
          <p:nvPr/>
        </p:nvSpPr>
        <p:spPr bwMode="auto">
          <a:xfrm>
            <a:off x="2971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3" name="Line 18"/>
          <p:cNvSpPr>
            <a:spLocks noChangeShapeType="1"/>
          </p:cNvSpPr>
          <p:nvPr/>
        </p:nvSpPr>
        <p:spPr bwMode="auto">
          <a:xfrm>
            <a:off x="3352800" y="4572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4" name="Line 19"/>
          <p:cNvSpPr>
            <a:spLocks noChangeShapeType="1"/>
          </p:cNvSpPr>
          <p:nvPr/>
        </p:nvSpPr>
        <p:spPr bwMode="auto">
          <a:xfrm>
            <a:off x="33528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5" name="Text Box 20"/>
          <p:cNvSpPr txBox="1">
            <a:spLocks noChangeArrowheads="1"/>
          </p:cNvSpPr>
          <p:nvPr/>
        </p:nvSpPr>
        <p:spPr bwMode="auto">
          <a:xfrm>
            <a:off x="4191000" y="2362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3446" name="Text Box 21"/>
          <p:cNvSpPr txBox="1">
            <a:spLocks noChangeArrowheads="1"/>
          </p:cNvSpPr>
          <p:nvPr/>
        </p:nvSpPr>
        <p:spPr bwMode="auto">
          <a:xfrm>
            <a:off x="6727825" y="2362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3447" name="Line 22"/>
          <p:cNvSpPr>
            <a:spLocks noChangeShapeType="1"/>
          </p:cNvSpPr>
          <p:nvPr/>
        </p:nvSpPr>
        <p:spPr bwMode="auto">
          <a:xfrm>
            <a:off x="3352800" y="2438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8" name="Line 23"/>
          <p:cNvSpPr>
            <a:spLocks noChangeShapeType="1"/>
          </p:cNvSpPr>
          <p:nvPr/>
        </p:nvSpPr>
        <p:spPr bwMode="auto">
          <a:xfrm>
            <a:off x="3352800" y="2057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9" name="Text Box 24"/>
          <p:cNvSpPr txBox="1">
            <a:spLocks noChangeArrowheads="1"/>
          </p:cNvSpPr>
          <p:nvPr/>
        </p:nvSpPr>
        <p:spPr bwMode="auto">
          <a:xfrm>
            <a:off x="4191000" y="44958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3450" name="Text Box 25"/>
          <p:cNvSpPr txBox="1">
            <a:spLocks noChangeArrowheads="1"/>
          </p:cNvSpPr>
          <p:nvPr/>
        </p:nvSpPr>
        <p:spPr bwMode="auto">
          <a:xfrm>
            <a:off x="6727825" y="44958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3451" name="Line 26"/>
          <p:cNvSpPr>
            <a:spLocks noChangeShapeType="1"/>
          </p:cNvSpPr>
          <p:nvPr/>
        </p:nvSpPr>
        <p:spPr bwMode="auto">
          <a:xfrm>
            <a:off x="3352800" y="4953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2" name="Line 27"/>
          <p:cNvSpPr>
            <a:spLocks noChangeShapeType="1"/>
          </p:cNvSpPr>
          <p:nvPr/>
        </p:nvSpPr>
        <p:spPr bwMode="auto">
          <a:xfrm>
            <a:off x="3352800" y="5334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5E58C-F5AE-7AEA-6CCB-02EDE7A4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11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Top half, assuming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 ≠ </a:t>
            </a:r>
            <a:r>
              <a:rPr lang="en-US" altLang="en-US" b="1">
                <a:ea typeface="ＭＳ Ｐゴシック" charset="-128"/>
              </a:rPr>
              <a:t>NP: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05477" name="Rectangle 4"/>
          <p:cNvSpPr>
            <a:spLocks noChangeArrowheads="1"/>
          </p:cNvSpPr>
          <p:nvPr/>
        </p:nvSpPr>
        <p:spPr bwMode="auto">
          <a:xfrm>
            <a:off x="3429000" y="2438400"/>
            <a:ext cx="4953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2819400" y="3124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>
            <a:off x="2819400" y="3886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M</a:t>
            </a:r>
            <a:r>
              <a:rPr lang="en-US" altLang="en-US" baseline="-25000">
                <a:latin typeface="Comic Sans MS" charset="0"/>
              </a:rPr>
              <a:t>0</a:t>
            </a:r>
            <a:endParaRPr lang="en-US" altLang="en-US">
              <a:latin typeface="Comic Sans MS" charset="0"/>
            </a:endParaRPr>
          </a:p>
        </p:txBody>
      </p:sp>
      <p:sp>
        <p:nvSpPr>
          <p:cNvPr id="105480" name="Line 7"/>
          <p:cNvSpPr>
            <a:spLocks noChangeShapeType="1"/>
          </p:cNvSpPr>
          <p:nvPr/>
        </p:nvSpPr>
        <p:spPr bwMode="auto">
          <a:xfrm flipV="1">
            <a:off x="3048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Line 8"/>
          <p:cNvSpPr>
            <a:spLocks noChangeShapeType="1"/>
          </p:cNvSpPr>
          <p:nvPr/>
        </p:nvSpPr>
        <p:spPr bwMode="auto">
          <a:xfrm flipV="1">
            <a:off x="30480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Rectangle 9"/>
          <p:cNvSpPr>
            <a:spLocks noChangeArrowheads="1"/>
          </p:cNvSpPr>
          <p:nvPr/>
        </p:nvSpPr>
        <p:spPr bwMode="auto">
          <a:xfrm>
            <a:off x="3429000" y="45720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83" name="Text Box 10"/>
          <p:cNvSpPr txBox="1">
            <a:spLocks noChangeArrowheads="1"/>
          </p:cNvSpPr>
          <p:nvPr/>
        </p:nvSpPr>
        <p:spPr bwMode="auto">
          <a:xfrm>
            <a:off x="2590800" y="4572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SAT</a:t>
            </a:r>
          </a:p>
        </p:txBody>
      </p:sp>
      <p:sp>
        <p:nvSpPr>
          <p:cNvPr id="105484" name="Line 11"/>
          <p:cNvSpPr>
            <a:spLocks noChangeShapeType="1"/>
          </p:cNvSpPr>
          <p:nvPr/>
        </p:nvSpPr>
        <p:spPr bwMode="auto">
          <a:xfrm>
            <a:off x="3429000" y="3962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5" name="Text Box 12"/>
          <p:cNvSpPr txBox="1">
            <a:spLocks noChangeArrowheads="1"/>
          </p:cNvSpPr>
          <p:nvPr/>
        </p:nvSpPr>
        <p:spPr bwMode="auto">
          <a:xfrm>
            <a:off x="4267200" y="3505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5486" name="Text Box 13"/>
          <p:cNvSpPr txBox="1">
            <a:spLocks noChangeArrowheads="1"/>
          </p:cNvSpPr>
          <p:nvPr/>
        </p:nvSpPr>
        <p:spPr bwMode="auto">
          <a:xfrm>
            <a:off x="6804025" y="3505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5487" name="Rectangle 14"/>
          <p:cNvSpPr>
            <a:spLocks noChangeArrowheads="1"/>
          </p:cNvSpPr>
          <p:nvPr/>
        </p:nvSpPr>
        <p:spPr bwMode="auto">
          <a:xfrm>
            <a:off x="3429000" y="31242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88" name="Rectangle 15"/>
          <p:cNvSpPr>
            <a:spLocks noChangeArrowheads="1"/>
          </p:cNvSpPr>
          <p:nvPr/>
        </p:nvSpPr>
        <p:spPr bwMode="auto">
          <a:xfrm>
            <a:off x="4800600" y="2438400"/>
            <a:ext cx="152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89" name="Text Box 16"/>
          <p:cNvSpPr txBox="1">
            <a:spLocks noChangeArrowheads="1"/>
          </p:cNvSpPr>
          <p:nvPr/>
        </p:nvSpPr>
        <p:spPr bwMode="auto">
          <a:xfrm>
            <a:off x="5486400" y="5257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 x</a:t>
            </a:r>
          </a:p>
        </p:txBody>
      </p:sp>
      <p:cxnSp>
        <p:nvCxnSpPr>
          <p:cNvPr id="105490" name="AutoShape 17"/>
          <p:cNvCxnSpPr>
            <a:cxnSpLocks noChangeShapeType="1"/>
            <a:stCxn id="105489" idx="1"/>
            <a:endCxn id="105488" idx="2"/>
          </p:cNvCxnSpPr>
          <p:nvPr/>
        </p:nvCxnSpPr>
        <p:spPr bwMode="auto">
          <a:xfrm rot="10800000">
            <a:off x="4876800" y="5043488"/>
            <a:ext cx="609600" cy="4429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91" name="Rectangle 18"/>
          <p:cNvSpPr>
            <a:spLocks noChangeArrowheads="1"/>
          </p:cNvSpPr>
          <p:nvPr/>
        </p:nvSpPr>
        <p:spPr bwMode="auto">
          <a:xfrm>
            <a:off x="7315200" y="2438400"/>
            <a:ext cx="152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5492" name="Text Box 19"/>
          <p:cNvSpPr txBox="1">
            <a:spLocks noChangeArrowheads="1"/>
          </p:cNvSpPr>
          <p:nvPr/>
        </p:nvSpPr>
        <p:spPr bwMode="auto">
          <a:xfrm>
            <a:off x="7315200" y="548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 z</a:t>
            </a:r>
          </a:p>
        </p:txBody>
      </p:sp>
      <p:cxnSp>
        <p:nvCxnSpPr>
          <p:cNvPr id="105493" name="AutoShape 20"/>
          <p:cNvCxnSpPr>
            <a:cxnSpLocks noChangeShapeType="1"/>
            <a:stCxn id="105492" idx="1"/>
            <a:endCxn id="105491" idx="2"/>
          </p:cNvCxnSpPr>
          <p:nvPr/>
        </p:nvCxnSpPr>
        <p:spPr bwMode="auto">
          <a:xfrm rot="10800000" flipH="1">
            <a:off x="7315200" y="5043488"/>
            <a:ext cx="76200" cy="671512"/>
          </a:xfrm>
          <a:prstGeom prst="curvedConnector4">
            <a:avLst>
              <a:gd name="adj1" fmla="val -300000"/>
              <a:gd name="adj2" fmla="val 6808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94" name="Text Box 21"/>
          <p:cNvSpPr txBox="1">
            <a:spLocks noChangeArrowheads="1"/>
          </p:cNvSpPr>
          <p:nvPr/>
        </p:nvSpPr>
        <p:spPr bwMode="auto">
          <a:xfrm>
            <a:off x="533400" y="2590800"/>
            <a:ext cx="1981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focus on M</a:t>
            </a:r>
            <a:r>
              <a:rPr lang="en-US" altLang="en-US" baseline="-25000"/>
              <a:t>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aseline="-25000"/>
              <a:t> </a:t>
            </a:r>
            <a:r>
              <a:rPr lang="en-US" altLang="en-US"/>
              <a:t>for any x, can always find some z ≥ x on which M</a:t>
            </a:r>
            <a:r>
              <a:rPr lang="en-US" altLang="en-US" baseline="-25000"/>
              <a:t>i</a:t>
            </a:r>
            <a:r>
              <a:rPr lang="en-US" altLang="en-US"/>
              <a:t> and SAT differ (why?)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58258-5847-AFA9-F946-86F99C7A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25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Bottom half, assuming </a:t>
            </a:r>
            <a:r>
              <a:rPr lang="en-US" altLang="en-US" b="1">
                <a:ea typeface="ＭＳ Ｐゴシック" charset="-128"/>
              </a:rPr>
              <a:t>P</a:t>
            </a:r>
            <a:r>
              <a:rPr lang="en-US" altLang="en-US">
                <a:ea typeface="ＭＳ Ｐゴシック" charset="-128"/>
              </a:rPr>
              <a:t> ≠ </a:t>
            </a:r>
            <a:r>
              <a:rPr lang="en-US" altLang="en-US" b="1">
                <a:ea typeface="ＭＳ Ｐゴシック" charset="-128"/>
              </a:rPr>
              <a:t>NP:</a:t>
            </a:r>
            <a:endParaRPr lang="en-US" altLang="en-US">
              <a:ea typeface="ＭＳ Ｐゴシック" charset="-128"/>
            </a:endParaRPr>
          </a:p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3810000" y="34290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28194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TRIV</a:t>
            </a:r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3810000" y="4114800"/>
            <a:ext cx="4953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28" name="Text Box 7"/>
          <p:cNvSpPr txBox="1">
            <a:spLocks noChangeArrowheads="1"/>
          </p:cNvSpPr>
          <p:nvPr/>
        </p:nvSpPr>
        <p:spPr bwMode="auto">
          <a:xfrm>
            <a:off x="3200400" y="4114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N</a:t>
            </a:r>
            <a:r>
              <a:rPr lang="en-US" altLang="en-US" baseline="-25000">
                <a:latin typeface="Comic Sans MS" charset="0"/>
              </a:rPr>
              <a:t>0</a:t>
            </a:r>
            <a:endParaRPr lang="en-US" altLang="en-US">
              <a:latin typeface="Comic Sans MS" charset="0"/>
            </a:endParaRPr>
          </a:p>
        </p:txBody>
      </p:sp>
      <p:sp>
        <p:nvSpPr>
          <p:cNvPr id="107529" name="Text Box 8"/>
          <p:cNvSpPr txBox="1">
            <a:spLocks noChangeArrowheads="1"/>
          </p:cNvSpPr>
          <p:nvPr/>
        </p:nvSpPr>
        <p:spPr bwMode="auto">
          <a:xfrm>
            <a:off x="3200400" y="4876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7530" name="Line 9"/>
          <p:cNvSpPr>
            <a:spLocks noChangeShapeType="1"/>
          </p:cNvSpPr>
          <p:nvPr/>
        </p:nvSpPr>
        <p:spPr bwMode="auto">
          <a:xfrm flipV="1">
            <a:off x="3429000" y="4572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Line 10"/>
          <p:cNvSpPr>
            <a:spLocks noChangeShapeType="1"/>
          </p:cNvSpPr>
          <p:nvPr/>
        </p:nvSpPr>
        <p:spPr bwMode="auto">
          <a:xfrm>
            <a:off x="3429000" y="5334000"/>
            <a:ext cx="15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2" name="Line 11"/>
          <p:cNvSpPr>
            <a:spLocks noChangeShapeType="1"/>
          </p:cNvSpPr>
          <p:nvPr/>
        </p:nvSpPr>
        <p:spPr bwMode="auto">
          <a:xfrm>
            <a:off x="3810000" y="4572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Text Box 12"/>
          <p:cNvSpPr txBox="1">
            <a:spLocks noChangeArrowheads="1"/>
          </p:cNvSpPr>
          <p:nvPr/>
        </p:nvSpPr>
        <p:spPr bwMode="auto">
          <a:xfrm>
            <a:off x="4648200" y="44958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7534" name="Text Box 13"/>
          <p:cNvSpPr txBox="1">
            <a:spLocks noChangeArrowheads="1"/>
          </p:cNvSpPr>
          <p:nvPr/>
        </p:nvSpPr>
        <p:spPr bwMode="auto">
          <a:xfrm>
            <a:off x="7185025" y="44958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3810000" y="4953000"/>
            <a:ext cx="495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6" name="Rectangle 15"/>
          <p:cNvSpPr>
            <a:spLocks noChangeArrowheads="1"/>
          </p:cNvSpPr>
          <p:nvPr/>
        </p:nvSpPr>
        <p:spPr bwMode="auto">
          <a:xfrm>
            <a:off x="5257800" y="3429000"/>
            <a:ext cx="152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7" name="Rectangle 16"/>
          <p:cNvSpPr>
            <a:spLocks noChangeArrowheads="1"/>
          </p:cNvSpPr>
          <p:nvPr/>
        </p:nvSpPr>
        <p:spPr bwMode="auto">
          <a:xfrm>
            <a:off x="7543800" y="3429000"/>
            <a:ext cx="1524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7538" name="Text Box 17"/>
          <p:cNvSpPr txBox="1">
            <a:spLocks noChangeArrowheads="1"/>
          </p:cNvSpPr>
          <p:nvPr/>
        </p:nvSpPr>
        <p:spPr bwMode="auto">
          <a:xfrm>
            <a:off x="5791200" y="2590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 x</a:t>
            </a:r>
          </a:p>
        </p:txBody>
      </p:sp>
      <p:cxnSp>
        <p:nvCxnSpPr>
          <p:cNvPr id="107539" name="AutoShape 18"/>
          <p:cNvCxnSpPr>
            <a:cxnSpLocks noChangeShapeType="1"/>
            <a:stCxn id="107538" idx="1"/>
            <a:endCxn id="107536" idx="0"/>
          </p:cNvCxnSpPr>
          <p:nvPr/>
        </p:nvCxnSpPr>
        <p:spPr bwMode="auto">
          <a:xfrm rot="10800000" flipV="1">
            <a:off x="5334000" y="2819400"/>
            <a:ext cx="457200" cy="5953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540" name="Text Box 19"/>
          <p:cNvSpPr txBox="1">
            <a:spLocks noChangeArrowheads="1"/>
          </p:cNvSpPr>
          <p:nvPr/>
        </p:nvSpPr>
        <p:spPr bwMode="auto">
          <a:xfrm>
            <a:off x="7391400" y="2514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input z</a:t>
            </a:r>
          </a:p>
        </p:txBody>
      </p:sp>
      <p:cxnSp>
        <p:nvCxnSpPr>
          <p:cNvPr id="107541" name="AutoShape 20"/>
          <p:cNvCxnSpPr>
            <a:cxnSpLocks noChangeShapeType="1"/>
            <a:stCxn id="107540" idx="2"/>
            <a:endCxn id="107537" idx="0"/>
          </p:cNvCxnSpPr>
          <p:nvPr/>
        </p:nvCxnSpPr>
        <p:spPr bwMode="auto">
          <a:xfrm rot="5400000">
            <a:off x="7627143" y="2964657"/>
            <a:ext cx="442913" cy="457200"/>
          </a:xfrm>
          <a:prstGeom prst="curvedConnector3">
            <a:avLst>
              <a:gd name="adj1" fmla="val 5161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542" name="Text Box 21"/>
          <p:cNvSpPr txBox="1">
            <a:spLocks noChangeArrowheads="1"/>
          </p:cNvSpPr>
          <p:nvPr/>
        </p:nvSpPr>
        <p:spPr bwMode="auto">
          <a:xfrm>
            <a:off x="3124200" y="2209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TRIV = </a:t>
            </a:r>
            <a:r>
              <a:rPr lang="el-GR" altLang="en-US">
                <a:latin typeface="Comic Sans MS" charset="0"/>
              </a:rPr>
              <a:t>Σ</a:t>
            </a:r>
            <a:r>
              <a:rPr lang="en-US" altLang="en-US" baseline="30000">
                <a:latin typeface="Comic Sans MS" charset="0"/>
              </a:rPr>
              <a:t>*</a:t>
            </a:r>
          </a:p>
        </p:txBody>
      </p:sp>
      <p:cxnSp>
        <p:nvCxnSpPr>
          <p:cNvPr id="107543" name="AutoShape 22"/>
          <p:cNvCxnSpPr>
            <a:cxnSpLocks noChangeShapeType="1"/>
            <a:stCxn id="107542" idx="2"/>
            <a:endCxn id="107526" idx="0"/>
          </p:cNvCxnSpPr>
          <p:nvPr/>
        </p:nvCxnSpPr>
        <p:spPr bwMode="auto">
          <a:xfrm rot="5400000">
            <a:off x="3448050" y="2571750"/>
            <a:ext cx="762000" cy="952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544" name="Text Box 23"/>
          <p:cNvSpPr txBox="1">
            <a:spLocks noChangeArrowheads="1"/>
          </p:cNvSpPr>
          <p:nvPr/>
        </p:nvSpPr>
        <p:spPr bwMode="auto">
          <a:xfrm>
            <a:off x="685800" y="2590800"/>
            <a:ext cx="1981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 focus on N</a:t>
            </a:r>
            <a:r>
              <a:rPr lang="en-US" altLang="en-US" baseline="-25000"/>
              <a:t>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aseline="-25000"/>
              <a:t> </a:t>
            </a:r>
            <a:r>
              <a:rPr lang="en-US" altLang="en-US"/>
              <a:t>for any x, can always find some z ≥ x on which N</a:t>
            </a:r>
            <a:r>
              <a:rPr lang="en-US" altLang="en-US" baseline="-25000"/>
              <a:t>i</a:t>
            </a:r>
            <a:r>
              <a:rPr lang="en-US" altLang="en-US"/>
              <a:t> and TRIV differ (why?)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4E71A-5E73-9305-48FC-74B8DFF5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04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April 13, 2023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Ladner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Theorem</a:t>
            </a:r>
            <a:endParaRPr lang="en-US" altLang="en-US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6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3276600" cy="4525963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ＭＳ Ｐゴシック" charset="-128"/>
                  </a:rPr>
                  <a:t>Try to </a:t>
                </a:r>
                <a:r>
                  <a:rPr lang="ja-JP" altLang="en-US" sz="2800" dirty="0">
                    <a:ea typeface="ＭＳ Ｐゴシック" charset="-128"/>
                  </a:rPr>
                  <a:t>“</a:t>
                </a:r>
                <a:r>
                  <a:rPr lang="en-US" altLang="ja-JP" sz="2800" dirty="0">
                    <a:ea typeface="ＭＳ Ｐゴシック" charset="-128"/>
                  </a:rPr>
                  <a:t>merge</a:t>
                </a:r>
                <a:r>
                  <a:rPr lang="ja-JP" altLang="en-US" sz="2800" dirty="0">
                    <a:ea typeface="ＭＳ Ｐゴシック" charset="-128"/>
                  </a:rPr>
                  <a:t>”</a:t>
                </a:r>
                <a:r>
                  <a:rPr lang="en-US" altLang="ja-JP" sz="2800" dirty="0">
                    <a:ea typeface="ＭＳ Ｐゴシック" charset="-128"/>
                  </a:rPr>
                  <a:t>:</a:t>
                </a:r>
              </a:p>
              <a:p>
                <a:endParaRPr lang="en-US" altLang="en-US" sz="2800" dirty="0">
                  <a:ea typeface="ＭＳ Ｐゴシック" charset="-128"/>
                </a:endParaRPr>
              </a:p>
              <a:p>
                <a:endParaRPr lang="en-US" altLang="en-US" sz="2800" dirty="0">
                  <a:ea typeface="ＭＳ Ｐゴシック" charset="-128"/>
                </a:endParaRPr>
              </a:p>
              <a:p>
                <a:r>
                  <a:rPr lang="en-US" altLang="en-US" sz="2800" dirty="0">
                    <a:ea typeface="ＭＳ Ｐゴシック" charset="-128"/>
                  </a:rPr>
                  <a:t>on input x, either</a:t>
                </a: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answer SAT(x)</a:t>
                </a:r>
              </a:p>
              <a:p>
                <a:pPr lvl="1"/>
                <a:r>
                  <a:rPr lang="en-US" altLang="en-US" sz="2400" dirty="0">
                    <a:ea typeface="ＭＳ Ｐゴシック" charset="-128"/>
                  </a:rPr>
                  <a:t>answer TRIV(x)</a:t>
                </a:r>
              </a:p>
              <a:p>
                <a:r>
                  <a:rPr lang="en-US" altLang="en-US" sz="2400" dirty="0">
                    <a:ea typeface="ＭＳ Ｐゴシック" charset="-128"/>
                  </a:rPr>
                  <a:t>if can</a:t>
                </a:r>
                <a:r>
                  <a:rPr lang="en-US" altLang="en-US" sz="2800" dirty="0">
                    <a:ea typeface="ＭＳ Ｐゴシック" charset="-128"/>
                  </a:rPr>
                  <a:t> </a:t>
                </a:r>
                <a:r>
                  <a:rPr lang="en-US" altLang="en-US" sz="2400" dirty="0">
                    <a:ea typeface="ＭＳ Ｐゴシック" charset="-128"/>
                  </a:rPr>
                  <a:t>decide which one in </a:t>
                </a:r>
                <a:r>
                  <a:rPr lang="en-US" altLang="en-US" sz="2400" b="1" dirty="0">
                    <a:ea typeface="ＭＳ Ｐゴシック" charset="-128"/>
                  </a:rPr>
                  <a:t>P</a:t>
                </a:r>
                <a:r>
                  <a:rPr lang="en-US" altLang="en-US" sz="2400" dirty="0">
                    <a:ea typeface="ＭＳ Ｐゴシック" charset="-128"/>
                  </a:rPr>
                  <a:t>,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ＭＳ Ｐゴシック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ＭＳ Ｐゴシック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ea typeface="ＭＳ Ｐゴシック" charset="-128"/>
                    <a:sym typeface="Symbol" charset="2"/>
                  </a:rPr>
                  <a:t>NP</a:t>
                </a:r>
                <a:r>
                  <a:rPr lang="en-US" altLang="en-US" sz="2800" dirty="0">
                    <a:ea typeface="ＭＳ Ｐゴシック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324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3276600" cy="4525963"/>
              </a:xfrm>
              <a:blipFill rotWithShape="0">
                <a:blip r:embed="rId3"/>
                <a:stretch>
                  <a:fillRect l="-3346" t="-1887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8382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Comic Sans MS" charset="0"/>
              </a:rPr>
              <a:t>SAT</a:t>
            </a:r>
          </a:p>
        </p:txBody>
      </p:sp>
      <p:sp>
        <p:nvSpPr>
          <p:cNvPr id="109574" name="Text Box 5"/>
          <p:cNvSpPr txBox="1">
            <a:spLocks noChangeArrowheads="1"/>
          </p:cNvSpPr>
          <p:nvPr/>
        </p:nvSpPr>
        <p:spPr bwMode="auto">
          <a:xfrm>
            <a:off x="2133600" y="2362200"/>
            <a:ext cx="9906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TRIV</a:t>
            </a:r>
          </a:p>
        </p:txBody>
      </p:sp>
      <p:sp>
        <p:nvSpPr>
          <p:cNvPr id="109575" name="Rectangle 6"/>
          <p:cNvSpPr>
            <a:spLocks noChangeArrowheads="1"/>
          </p:cNvSpPr>
          <p:nvPr/>
        </p:nvSpPr>
        <p:spPr bwMode="auto">
          <a:xfrm>
            <a:off x="4267200" y="1371600"/>
            <a:ext cx="4495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76" name="Text Box 7"/>
          <p:cNvSpPr txBox="1">
            <a:spLocks noChangeArrowheads="1"/>
          </p:cNvSpPr>
          <p:nvPr/>
        </p:nvSpPr>
        <p:spPr bwMode="auto">
          <a:xfrm>
            <a:off x="3657600" y="1981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7" name="Text Box 8"/>
          <p:cNvSpPr txBox="1">
            <a:spLocks noChangeArrowheads="1"/>
          </p:cNvSpPr>
          <p:nvPr/>
        </p:nvSpPr>
        <p:spPr bwMode="auto">
          <a:xfrm>
            <a:off x="3657600" y="2743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M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78" name="Line 9"/>
          <p:cNvSpPr>
            <a:spLocks noChangeShapeType="1"/>
          </p:cNvSpPr>
          <p:nvPr/>
        </p:nvSpPr>
        <p:spPr bwMode="auto">
          <a:xfrm flipV="1">
            <a:off x="3886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Line 10"/>
          <p:cNvSpPr>
            <a:spLocks noChangeShapeType="1"/>
          </p:cNvSpPr>
          <p:nvPr/>
        </p:nvSpPr>
        <p:spPr bwMode="auto">
          <a:xfrm flipV="1">
            <a:off x="38862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Text Box 11"/>
          <p:cNvSpPr txBox="1">
            <a:spLocks noChangeArrowheads="1"/>
          </p:cNvSpPr>
          <p:nvPr/>
        </p:nvSpPr>
        <p:spPr bwMode="auto">
          <a:xfrm>
            <a:off x="3657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L</a:t>
            </a:r>
          </a:p>
        </p:txBody>
      </p:sp>
      <p:sp>
        <p:nvSpPr>
          <p:cNvPr id="109581" name="Rectangle 12"/>
          <p:cNvSpPr>
            <a:spLocks noChangeArrowheads="1"/>
          </p:cNvSpPr>
          <p:nvPr/>
        </p:nvSpPr>
        <p:spPr bwMode="auto">
          <a:xfrm>
            <a:off x="4267200" y="4267200"/>
            <a:ext cx="4495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82" name="Text Box 13"/>
          <p:cNvSpPr txBox="1">
            <a:spLocks noChangeArrowheads="1"/>
          </p:cNvSpPr>
          <p:nvPr/>
        </p:nvSpPr>
        <p:spPr bwMode="auto">
          <a:xfrm>
            <a:off x="3657600" y="4267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0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83" name="Text Box 14"/>
          <p:cNvSpPr txBox="1">
            <a:spLocks noChangeArrowheads="1"/>
          </p:cNvSpPr>
          <p:nvPr/>
        </p:nvSpPr>
        <p:spPr bwMode="auto">
          <a:xfrm>
            <a:off x="3657600" y="502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Comic Sans MS" charset="0"/>
              </a:rPr>
              <a:t>N</a:t>
            </a:r>
            <a:r>
              <a:rPr lang="en-US" altLang="en-US" baseline="-25000">
                <a:solidFill>
                  <a:srgbClr val="FF0000"/>
                </a:solidFill>
                <a:latin typeface="Comic Sans MS" charset="0"/>
              </a:rPr>
              <a:t>i</a:t>
            </a:r>
            <a:endParaRPr lang="en-US" altLang="en-US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109584" name="Line 15"/>
          <p:cNvSpPr>
            <a:spLocks noChangeShapeType="1"/>
          </p:cNvSpPr>
          <p:nvPr/>
        </p:nvSpPr>
        <p:spPr bwMode="auto">
          <a:xfrm flipV="1">
            <a:off x="3886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Line 16"/>
          <p:cNvSpPr>
            <a:spLocks noChangeShapeType="1"/>
          </p:cNvSpPr>
          <p:nvPr/>
        </p:nvSpPr>
        <p:spPr bwMode="auto">
          <a:xfrm>
            <a:off x="3886200" y="548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6" name="Line 17"/>
          <p:cNvSpPr>
            <a:spLocks noChangeShapeType="1"/>
          </p:cNvSpPr>
          <p:nvPr/>
        </p:nvSpPr>
        <p:spPr bwMode="auto">
          <a:xfrm>
            <a:off x="4267200" y="4724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7" name="Line 18"/>
          <p:cNvSpPr>
            <a:spLocks noChangeShapeType="1"/>
          </p:cNvSpPr>
          <p:nvPr/>
        </p:nvSpPr>
        <p:spPr bwMode="auto">
          <a:xfrm>
            <a:off x="4267200" y="2819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8" name="Text Box 19"/>
          <p:cNvSpPr txBox="1">
            <a:spLocks noChangeArrowheads="1"/>
          </p:cNvSpPr>
          <p:nvPr/>
        </p:nvSpPr>
        <p:spPr bwMode="auto">
          <a:xfrm>
            <a:off x="5105400" y="2362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9589" name="Text Box 20"/>
          <p:cNvSpPr txBox="1">
            <a:spLocks noChangeArrowheads="1"/>
          </p:cNvSpPr>
          <p:nvPr/>
        </p:nvSpPr>
        <p:spPr bwMode="auto">
          <a:xfrm>
            <a:off x="7315200" y="2362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9590" name="Line 21"/>
          <p:cNvSpPr>
            <a:spLocks noChangeShapeType="1"/>
          </p:cNvSpPr>
          <p:nvPr/>
        </p:nvSpPr>
        <p:spPr bwMode="auto">
          <a:xfrm>
            <a:off x="4267200" y="2438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1" name="Line 22"/>
          <p:cNvSpPr>
            <a:spLocks noChangeShapeType="1"/>
          </p:cNvSpPr>
          <p:nvPr/>
        </p:nvSpPr>
        <p:spPr bwMode="auto">
          <a:xfrm>
            <a:off x="4267200" y="2057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2" name="Text Box 23"/>
          <p:cNvSpPr txBox="1">
            <a:spLocks noChangeArrowheads="1"/>
          </p:cNvSpPr>
          <p:nvPr/>
        </p:nvSpPr>
        <p:spPr bwMode="auto">
          <a:xfrm>
            <a:off x="5105400" y="4648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9593" name="Text Box 24"/>
          <p:cNvSpPr txBox="1">
            <a:spLocks noChangeArrowheads="1"/>
          </p:cNvSpPr>
          <p:nvPr/>
        </p:nvSpPr>
        <p:spPr bwMode="auto">
          <a:xfrm>
            <a:off x="7315200" y="4648200"/>
            <a:ext cx="58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charset="0"/>
              </a:rPr>
              <a:t>:</a:t>
            </a:r>
          </a:p>
        </p:txBody>
      </p:sp>
      <p:sp>
        <p:nvSpPr>
          <p:cNvPr id="109594" name="Line 25"/>
          <p:cNvSpPr>
            <a:spLocks noChangeShapeType="1"/>
          </p:cNvSpPr>
          <p:nvPr/>
        </p:nvSpPr>
        <p:spPr bwMode="auto">
          <a:xfrm>
            <a:off x="4267200" y="5105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5" name="Line 26"/>
          <p:cNvSpPr>
            <a:spLocks noChangeShapeType="1"/>
          </p:cNvSpPr>
          <p:nvPr/>
        </p:nvSpPr>
        <p:spPr bwMode="auto">
          <a:xfrm>
            <a:off x="4267200" y="54864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96" name="Rectangle 27"/>
          <p:cNvSpPr>
            <a:spLocks noChangeArrowheads="1"/>
          </p:cNvSpPr>
          <p:nvPr/>
        </p:nvSpPr>
        <p:spPr bwMode="auto">
          <a:xfrm>
            <a:off x="4267200" y="3505200"/>
            <a:ext cx="609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97" name="Rectangle 28"/>
          <p:cNvSpPr>
            <a:spLocks noChangeArrowheads="1"/>
          </p:cNvSpPr>
          <p:nvPr/>
        </p:nvSpPr>
        <p:spPr bwMode="auto">
          <a:xfrm>
            <a:off x="4876800" y="3505200"/>
            <a:ext cx="609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98" name="Rectangle 29"/>
          <p:cNvSpPr>
            <a:spLocks noChangeArrowheads="1"/>
          </p:cNvSpPr>
          <p:nvPr/>
        </p:nvSpPr>
        <p:spPr bwMode="auto">
          <a:xfrm>
            <a:off x="5486400" y="3505200"/>
            <a:ext cx="609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599" name="Rectangle 30"/>
          <p:cNvSpPr>
            <a:spLocks noChangeArrowheads="1"/>
          </p:cNvSpPr>
          <p:nvPr/>
        </p:nvSpPr>
        <p:spPr bwMode="auto">
          <a:xfrm>
            <a:off x="6096000" y="3505200"/>
            <a:ext cx="609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0" name="Rectangle 31"/>
          <p:cNvSpPr>
            <a:spLocks noChangeArrowheads="1"/>
          </p:cNvSpPr>
          <p:nvPr/>
        </p:nvSpPr>
        <p:spPr bwMode="auto">
          <a:xfrm>
            <a:off x="6629400" y="3505200"/>
            <a:ext cx="609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1" name="Rectangle 32"/>
          <p:cNvSpPr>
            <a:spLocks noChangeArrowheads="1"/>
          </p:cNvSpPr>
          <p:nvPr/>
        </p:nvSpPr>
        <p:spPr bwMode="auto">
          <a:xfrm>
            <a:off x="7239000" y="3505200"/>
            <a:ext cx="6096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2" name="Rectangle 33"/>
          <p:cNvSpPr>
            <a:spLocks noChangeArrowheads="1"/>
          </p:cNvSpPr>
          <p:nvPr/>
        </p:nvSpPr>
        <p:spPr bwMode="auto">
          <a:xfrm>
            <a:off x="4267200" y="3505200"/>
            <a:ext cx="4495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3" name="Text Box 34"/>
          <p:cNvSpPr txBox="1">
            <a:spLocks noChangeArrowheads="1"/>
          </p:cNvSpPr>
          <p:nvPr/>
        </p:nvSpPr>
        <p:spPr bwMode="auto">
          <a:xfrm>
            <a:off x="7924800" y="3429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omic Sans MS" charset="0"/>
              </a:rPr>
              <a:t>. . . </a:t>
            </a:r>
          </a:p>
        </p:txBody>
      </p:sp>
      <p:sp>
        <p:nvSpPr>
          <p:cNvPr id="109604" name="Rectangle 35"/>
          <p:cNvSpPr>
            <a:spLocks noChangeArrowheads="1"/>
          </p:cNvSpPr>
          <p:nvPr/>
        </p:nvSpPr>
        <p:spPr bwMode="auto">
          <a:xfrm>
            <a:off x="4724400" y="2819400"/>
            <a:ext cx="152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5" name="Rectangle 36"/>
          <p:cNvSpPr>
            <a:spLocks noChangeArrowheads="1"/>
          </p:cNvSpPr>
          <p:nvPr/>
        </p:nvSpPr>
        <p:spPr bwMode="auto">
          <a:xfrm>
            <a:off x="5334000" y="3505200"/>
            <a:ext cx="1524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6" name="Text Box 37"/>
          <p:cNvSpPr txBox="1">
            <a:spLocks noChangeArrowheads="1"/>
          </p:cNvSpPr>
          <p:nvPr/>
        </p:nvSpPr>
        <p:spPr bwMode="auto">
          <a:xfrm>
            <a:off x="48006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≠</a:t>
            </a:r>
          </a:p>
        </p:txBody>
      </p:sp>
      <p:sp>
        <p:nvSpPr>
          <p:cNvPr id="109607" name="Text Box 38"/>
          <p:cNvSpPr txBox="1">
            <a:spLocks noChangeArrowheads="1"/>
          </p:cNvSpPr>
          <p:nvPr/>
        </p:nvSpPr>
        <p:spPr bwMode="auto">
          <a:xfrm>
            <a:off x="54102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≠</a:t>
            </a:r>
          </a:p>
        </p:txBody>
      </p:sp>
      <p:sp>
        <p:nvSpPr>
          <p:cNvPr id="109608" name="Rectangle 39"/>
          <p:cNvSpPr>
            <a:spLocks noChangeArrowheads="1"/>
          </p:cNvSpPr>
          <p:nvPr/>
        </p:nvSpPr>
        <p:spPr bwMode="auto">
          <a:xfrm>
            <a:off x="7086600" y="2057400"/>
            <a:ext cx="1524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09" name="Text Box 40"/>
          <p:cNvSpPr txBox="1">
            <a:spLocks noChangeArrowheads="1"/>
          </p:cNvSpPr>
          <p:nvPr/>
        </p:nvSpPr>
        <p:spPr bwMode="auto">
          <a:xfrm>
            <a:off x="7162800" y="3124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≠</a:t>
            </a:r>
          </a:p>
        </p:txBody>
      </p:sp>
      <p:sp>
        <p:nvSpPr>
          <p:cNvPr id="109610" name="Rectangle 41"/>
          <p:cNvSpPr>
            <a:spLocks noChangeArrowheads="1"/>
          </p:cNvSpPr>
          <p:nvPr/>
        </p:nvSpPr>
        <p:spPr bwMode="auto">
          <a:xfrm>
            <a:off x="7696200" y="3505200"/>
            <a:ext cx="152400" cy="198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9611" name="Text Box 42"/>
          <p:cNvSpPr txBox="1">
            <a:spLocks noChangeArrowheads="1"/>
          </p:cNvSpPr>
          <p:nvPr/>
        </p:nvSpPr>
        <p:spPr bwMode="auto">
          <a:xfrm>
            <a:off x="77724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ABF18-4AC3-FF3D-69AD-2F3B12FC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FCC2-398D-5B40-8CB6-B5947A024F8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550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2217</Words>
  <Application>Microsoft Macintosh PowerPoint</Application>
  <PresentationFormat>On-screen Show (4:3)</PresentationFormat>
  <Paragraphs>484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Cambria Math</vt:lpstr>
      <vt:lpstr>Comic Sans MS</vt:lpstr>
      <vt:lpstr>Default Design</vt:lpstr>
      <vt:lpstr>CS151 Complexity Theory</vt:lpstr>
      <vt:lpstr>Ladner’s Theorem</vt:lpstr>
      <vt:lpstr>Ladner’s Theorem</vt:lpstr>
      <vt:lpstr>Ladner’s Theorem</vt:lpstr>
      <vt:lpstr>Ladner’s Theorem</vt:lpstr>
      <vt:lpstr>Ladner’s Theorem</vt:lpstr>
      <vt:lpstr>Ladner’s Theorem</vt:lpstr>
      <vt:lpstr>Ladner’s Theorem</vt:lpstr>
      <vt:lpstr>Ladner’s Theorem</vt:lpstr>
      <vt:lpstr>Ladner’s Theorem</vt:lpstr>
      <vt:lpstr>Ladner’s Theorem </vt:lpstr>
      <vt:lpstr>Ladner’s Theorem</vt:lpstr>
      <vt:lpstr>Ladner’s Theorem</vt:lpstr>
      <vt:lpstr>Ladner’s Theorem</vt:lpstr>
      <vt:lpstr>Ladner’s Theorem</vt:lpstr>
      <vt:lpstr>Ladner’s Theorem</vt:lpstr>
      <vt:lpstr>Ladner’s Theorem</vt:lpstr>
      <vt:lpstr>A puzzle</vt:lpstr>
      <vt:lpstr>A puzzle</vt:lpstr>
      <vt:lpstr>A puzzle</vt:lpstr>
      <vt:lpstr>Introduction</vt:lpstr>
      <vt:lpstr>Sparse languages and NP</vt:lpstr>
      <vt:lpstr>Sparse languages and NP</vt:lpstr>
      <vt:lpstr>Sparse languages and NP</vt:lpstr>
      <vt:lpstr>Sparse languages and NP</vt:lpstr>
      <vt:lpstr>Sparse languages and NP</vt:lpstr>
      <vt:lpstr>Sparse languages and NP</vt:lpstr>
      <vt:lpstr>Summary</vt:lpstr>
      <vt:lpstr>Summary</vt:lpstr>
      <vt:lpstr>Summary</vt:lpstr>
      <vt:lpstr>Remainder of lecture</vt:lpstr>
      <vt:lpstr>Nondeterministic space</vt:lpstr>
      <vt:lpstr>Nondeterministic space</vt:lpstr>
      <vt:lpstr>Reachability</vt:lpstr>
      <vt:lpstr>Reachability</vt:lpstr>
      <vt:lpstr>Reachability</vt:lpstr>
      <vt:lpstr>Two startling theorems</vt:lpstr>
      <vt:lpstr>Two startling theorems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67</cp:revision>
  <cp:lastPrinted>2023-04-14T05:19:38Z</cp:lastPrinted>
  <dcterms:created xsi:type="dcterms:W3CDTF">2004-02-26T07:04:46Z</dcterms:created>
  <dcterms:modified xsi:type="dcterms:W3CDTF">2023-04-14T05:19:42Z</dcterms:modified>
</cp:coreProperties>
</file>