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4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86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6"/>
    <p:restoredTop sz="94694"/>
  </p:normalViewPr>
  <p:slideViewPr>
    <p:cSldViewPr>
      <p:cViewPr varScale="1">
        <p:scale>
          <a:sx n="121" d="100"/>
          <a:sy n="121" d="100"/>
        </p:scale>
        <p:origin x="13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7F45A5B-A222-FB4B-AEBD-DDCA5C780778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62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1CA2AF1-D342-184F-A273-A8CFFA16ECE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77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AB1AD4D-69B1-7143-B044-02AC36CA4C0D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891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1C7ABE5-8C0F-6045-B27B-BD6EA4797E1C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996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1A1C4BA-6FD5-2744-84CE-4C46603007AE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854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9E63562-BA35-0749-AA68-E22495939780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48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954461E-5960-AF46-9D51-3723B0028A63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85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42BA6C3-4483-3649-B35F-0AFC3AB461DF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06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BC7E931-C14D-7E4B-875A-5EE4BF47F5C7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332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900AA0F-F063-7D4C-8F3A-046BAFA4C46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73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D3FC3F3-8AD0-5646-AB0B-A8FC865B129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516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B64EDA7-DAE3-CA41-972C-0D23EFE4951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99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D50F958-30D7-C145-A69F-6B9DB8495A71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17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85556F-185C-134F-BA59-517B5D13F5B5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057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84CE467-39E7-1645-A3EC-CBE8C556DF47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007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687F6F6-17BC-154F-BC73-AE3CDFDFD498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752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6D1FA40-C5CC-BE42-98BB-A422661ACCC2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24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3DB6BFC-2DAB-C54E-98BB-EDCA4ADF877C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91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DC43DD-265B-4A40-B6D1-281C4590C9C5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864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640E417-B887-E847-9EB3-B0FCCBF533A2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608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4418F07-0C84-8343-84FF-6586AD8A0DCC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39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57A1D99-8A1A-5C47-8535-42ECBAD5B34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509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624D351-210A-5F45-838C-BDC64695247C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124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5B950E5-F2F3-7A46-8B60-6DF5CF7D536B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16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639F795-65A7-DA40-9820-09871936D10A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811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D0DB7E9-A406-7A49-8453-8A5D72A81B53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778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8C269CF-96D9-314C-8683-CB2E681F57FD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257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2AA8570-2A1F-174B-83A9-10867917672D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25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92062A2-F275-3A45-B720-7064E4BA1FFA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23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8FA582C-B324-054C-8FDC-93BCACCB4CAA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8862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5CFC7C7-ABA5-1C4A-8ADB-DD994C62A104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01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5DFA891-3579-9E44-B87C-B46F7D12095E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2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6CA2DDF-7239-694C-9794-CC366B04DCE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839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4822EB-EB24-C04F-BC81-F20157EBCB8E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8656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1F8FEC6-BCDC-3348-920A-A6A2936455A2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778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672BFB2-F471-614F-B75F-06FDA0F6E6B3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76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21D6967-06E7-7442-BE38-6C4831962260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2609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525FB55-CCF0-4648-A3A0-B684F281779F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9165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17BE27F-613E-9643-A81E-557EF27C2C63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7292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F1140E9-FC65-0144-8A3B-4F48AF5068DF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1436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9F536C-0129-0642-BEE9-8B63F0FBAED9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0645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E65F431-0C1E-8840-8ED7-E34C7250189E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089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6CD752C-D2BC-6A44-8A3F-E2DC9C86700E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60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B3208E5-2EC7-4C4D-B579-4545F1849802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87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CE86E11-EC62-8042-B177-1CB234F787B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38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A54E629-CEAC-1945-A576-6C08B86441C4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7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264EA9A-7FCE-C041-9BFB-62B9FBA84F1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98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5220386-2599-DD4A-A9AF-66FDC81BAED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18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11,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indoor, star, outdoor object&#10;&#10;Description automatically generated">
            <a:extLst>
              <a:ext uri="{FF2B5EF4-FFF2-40B4-BE49-F238E27FC236}">
                <a16:creationId xmlns:a16="http://schemas.microsoft.com/office/drawing/2014/main" id="{C53211CD-AFA6-E37C-3847-5349BE226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/>
          <a:stretch/>
        </p:blipFill>
        <p:spPr>
          <a:xfrm>
            <a:off x="3212926" y="10"/>
            <a:ext cx="5931074" cy="6857992"/>
          </a:xfrm>
          <a:prstGeom prst="rect">
            <a:avLst/>
          </a:prstGeom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6497" y="1115219"/>
            <a:ext cx="4129087" cy="2387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CS151</a:t>
            </a:r>
            <a:br>
              <a:rPr lang="en-US" altLang="en-US">
                <a:solidFill>
                  <a:schemeClr val="bg1"/>
                </a:solidFill>
                <a:ea typeface="ＭＳ Ｐゴシック" charset="-128"/>
              </a:rPr>
            </a:br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6497" y="3902075"/>
            <a:ext cx="4129087" cy="1655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 dirty="0">
                <a:solidFill>
                  <a:schemeClr val="bg1"/>
                </a:solidFill>
                <a:ea typeface="ＭＳ Ｐゴシック" charset="-128"/>
              </a:rPr>
              <a:t>Lecture 3</a:t>
            </a:r>
          </a:p>
          <a:p>
            <a:pPr algn="l" eaLnBrk="1" hangingPunct="1"/>
            <a:r>
              <a:rPr lang="en-US" altLang="en-US" sz="1700" dirty="0">
                <a:solidFill>
                  <a:schemeClr val="bg1"/>
                </a:solidFill>
                <a:ea typeface="ＭＳ Ｐゴシック" charset="-128"/>
              </a:rPr>
              <a:t>April 11, 2023</a:t>
            </a:r>
          </a:p>
        </p:txBody>
      </p:sp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6438" y="3681408"/>
            <a:ext cx="895111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C57ED39-DA94-C643-8D93-71B321D7A96E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p:sp>
        <p:nvSpPr>
          <p:cNvPr id="122884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1/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s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16002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2</a:t>
            </a:r>
            <a:endParaRPr lang="en-US" altLang="en-US">
              <a:latin typeface="Comic Sans MS" charset="0"/>
            </a:endParaRP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25908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35814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n</a:t>
            </a:r>
            <a:endParaRPr lang="en-US" altLang="en-US">
              <a:latin typeface="Comic Sans MS" charset="0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1816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</a:t>
            </a:r>
          </a:p>
        </p:txBody>
      </p:sp>
      <p:sp>
        <p:nvSpPr>
          <p:cNvPr id="122889" name="Rectangle 8"/>
          <p:cNvSpPr>
            <a:spLocks noChangeArrowheads="1"/>
          </p:cNvSpPr>
          <p:nvPr/>
        </p:nvSpPr>
        <p:spPr bwMode="auto">
          <a:xfrm>
            <a:off x="4638675" y="1752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>
            <a:off x="685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>
            <a:off x="838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990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3" name="Line 12"/>
          <p:cNvSpPr>
            <a:spLocks noChangeShapeType="1"/>
          </p:cNvSpPr>
          <p:nvPr/>
        </p:nvSpPr>
        <p:spPr bwMode="auto">
          <a:xfrm>
            <a:off x="1143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4" name="Line 13"/>
          <p:cNvSpPr>
            <a:spLocks noChangeShapeType="1"/>
          </p:cNvSpPr>
          <p:nvPr/>
        </p:nvSpPr>
        <p:spPr bwMode="auto">
          <a:xfrm>
            <a:off x="1295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5" name="Line 14"/>
          <p:cNvSpPr>
            <a:spLocks noChangeShapeType="1"/>
          </p:cNvSpPr>
          <p:nvPr/>
        </p:nvSpPr>
        <p:spPr bwMode="auto">
          <a:xfrm>
            <a:off x="1447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6" name="Line 15"/>
          <p:cNvSpPr>
            <a:spLocks noChangeShapeType="1"/>
          </p:cNvSpPr>
          <p:nvPr/>
        </p:nvSpPr>
        <p:spPr bwMode="auto">
          <a:xfrm>
            <a:off x="1676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7" name="Line 16"/>
          <p:cNvSpPr>
            <a:spLocks noChangeShapeType="1"/>
          </p:cNvSpPr>
          <p:nvPr/>
        </p:nvSpPr>
        <p:spPr bwMode="auto">
          <a:xfrm>
            <a:off x="1828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8" name="Line 17"/>
          <p:cNvSpPr>
            <a:spLocks noChangeShapeType="1"/>
          </p:cNvSpPr>
          <p:nvPr/>
        </p:nvSpPr>
        <p:spPr bwMode="auto">
          <a:xfrm>
            <a:off x="1981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9" name="Line 18"/>
          <p:cNvSpPr>
            <a:spLocks noChangeShapeType="1"/>
          </p:cNvSpPr>
          <p:nvPr/>
        </p:nvSpPr>
        <p:spPr bwMode="auto">
          <a:xfrm>
            <a:off x="2133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0" name="Line 19"/>
          <p:cNvSpPr>
            <a:spLocks noChangeShapeType="1"/>
          </p:cNvSpPr>
          <p:nvPr/>
        </p:nvSpPr>
        <p:spPr bwMode="auto">
          <a:xfrm>
            <a:off x="2286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1" name="Line 20"/>
          <p:cNvSpPr>
            <a:spLocks noChangeShapeType="1"/>
          </p:cNvSpPr>
          <p:nvPr/>
        </p:nvSpPr>
        <p:spPr bwMode="auto">
          <a:xfrm>
            <a:off x="2438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2" name="Line 21"/>
          <p:cNvSpPr>
            <a:spLocks noChangeShapeType="1"/>
          </p:cNvSpPr>
          <p:nvPr/>
        </p:nvSpPr>
        <p:spPr bwMode="auto">
          <a:xfrm>
            <a:off x="2743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3" name="Line 22"/>
          <p:cNvSpPr>
            <a:spLocks noChangeShapeType="1"/>
          </p:cNvSpPr>
          <p:nvPr/>
        </p:nvSpPr>
        <p:spPr bwMode="auto">
          <a:xfrm>
            <a:off x="2895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4" name="Line 23"/>
          <p:cNvSpPr>
            <a:spLocks noChangeShapeType="1"/>
          </p:cNvSpPr>
          <p:nvPr/>
        </p:nvSpPr>
        <p:spPr bwMode="auto">
          <a:xfrm>
            <a:off x="3048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5" name="Line 24"/>
          <p:cNvSpPr>
            <a:spLocks noChangeShapeType="1"/>
          </p:cNvSpPr>
          <p:nvPr/>
        </p:nvSpPr>
        <p:spPr bwMode="auto">
          <a:xfrm>
            <a:off x="3200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6" name="Line 25"/>
          <p:cNvSpPr>
            <a:spLocks noChangeShapeType="1"/>
          </p:cNvSpPr>
          <p:nvPr/>
        </p:nvSpPr>
        <p:spPr bwMode="auto">
          <a:xfrm>
            <a:off x="3352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7" name="Line 26"/>
          <p:cNvSpPr>
            <a:spLocks noChangeShapeType="1"/>
          </p:cNvSpPr>
          <p:nvPr/>
        </p:nvSpPr>
        <p:spPr bwMode="auto">
          <a:xfrm>
            <a:off x="3505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8" name="Line 27"/>
          <p:cNvSpPr>
            <a:spLocks noChangeShapeType="1"/>
          </p:cNvSpPr>
          <p:nvPr/>
        </p:nvSpPr>
        <p:spPr bwMode="auto">
          <a:xfrm>
            <a:off x="167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9" name="Line 28"/>
          <p:cNvSpPr>
            <a:spLocks noChangeShapeType="1"/>
          </p:cNvSpPr>
          <p:nvPr/>
        </p:nvSpPr>
        <p:spPr bwMode="auto">
          <a:xfrm>
            <a:off x="1828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0" name="Line 29"/>
          <p:cNvSpPr>
            <a:spLocks noChangeShapeType="1"/>
          </p:cNvSpPr>
          <p:nvPr/>
        </p:nvSpPr>
        <p:spPr bwMode="auto">
          <a:xfrm>
            <a:off x="1981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1" name="Line 30"/>
          <p:cNvSpPr>
            <a:spLocks noChangeShapeType="1"/>
          </p:cNvSpPr>
          <p:nvPr/>
        </p:nvSpPr>
        <p:spPr bwMode="auto">
          <a:xfrm>
            <a:off x="2133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2" name="Line 31"/>
          <p:cNvSpPr>
            <a:spLocks noChangeShapeType="1"/>
          </p:cNvSpPr>
          <p:nvPr/>
        </p:nvSpPr>
        <p:spPr bwMode="auto">
          <a:xfrm>
            <a:off x="2286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3" name="Line 32"/>
          <p:cNvSpPr>
            <a:spLocks noChangeShapeType="1"/>
          </p:cNvSpPr>
          <p:nvPr/>
        </p:nvSpPr>
        <p:spPr bwMode="auto">
          <a:xfrm>
            <a:off x="2438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4" name="Line 33"/>
          <p:cNvSpPr>
            <a:spLocks noChangeShapeType="1"/>
          </p:cNvSpPr>
          <p:nvPr/>
        </p:nvSpPr>
        <p:spPr bwMode="auto">
          <a:xfrm>
            <a:off x="3733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5" name="Line 34"/>
          <p:cNvSpPr>
            <a:spLocks noChangeShapeType="1"/>
          </p:cNvSpPr>
          <p:nvPr/>
        </p:nvSpPr>
        <p:spPr bwMode="auto">
          <a:xfrm>
            <a:off x="3886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6" name="Line 35"/>
          <p:cNvSpPr>
            <a:spLocks noChangeShapeType="1"/>
          </p:cNvSpPr>
          <p:nvPr/>
        </p:nvSpPr>
        <p:spPr bwMode="auto">
          <a:xfrm>
            <a:off x="4038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7" name="Line 36"/>
          <p:cNvSpPr>
            <a:spLocks noChangeShapeType="1"/>
          </p:cNvSpPr>
          <p:nvPr/>
        </p:nvSpPr>
        <p:spPr bwMode="auto">
          <a:xfrm>
            <a:off x="4191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8" name="Line 37"/>
          <p:cNvSpPr>
            <a:spLocks noChangeShapeType="1"/>
          </p:cNvSpPr>
          <p:nvPr/>
        </p:nvSpPr>
        <p:spPr bwMode="auto">
          <a:xfrm>
            <a:off x="4343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9" name="Line 38"/>
          <p:cNvSpPr>
            <a:spLocks noChangeShapeType="1"/>
          </p:cNvSpPr>
          <p:nvPr/>
        </p:nvSpPr>
        <p:spPr bwMode="auto">
          <a:xfrm>
            <a:off x="4495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0" name="Line 39"/>
          <p:cNvSpPr>
            <a:spLocks noChangeShapeType="1"/>
          </p:cNvSpPr>
          <p:nvPr/>
        </p:nvSpPr>
        <p:spPr bwMode="auto">
          <a:xfrm>
            <a:off x="2743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1" name="Line 40"/>
          <p:cNvSpPr>
            <a:spLocks noChangeShapeType="1"/>
          </p:cNvSpPr>
          <p:nvPr/>
        </p:nvSpPr>
        <p:spPr bwMode="auto">
          <a:xfrm>
            <a:off x="2895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2" name="Line 41"/>
          <p:cNvSpPr>
            <a:spLocks noChangeShapeType="1"/>
          </p:cNvSpPr>
          <p:nvPr/>
        </p:nvSpPr>
        <p:spPr bwMode="auto">
          <a:xfrm>
            <a:off x="3048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3" name="Line 42"/>
          <p:cNvSpPr>
            <a:spLocks noChangeShapeType="1"/>
          </p:cNvSpPr>
          <p:nvPr/>
        </p:nvSpPr>
        <p:spPr bwMode="auto">
          <a:xfrm>
            <a:off x="3200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4" name="Line 43"/>
          <p:cNvSpPr>
            <a:spLocks noChangeShapeType="1"/>
          </p:cNvSpPr>
          <p:nvPr/>
        </p:nvSpPr>
        <p:spPr bwMode="auto">
          <a:xfrm>
            <a:off x="335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5" name="Line 44"/>
          <p:cNvSpPr>
            <a:spLocks noChangeShapeType="1"/>
          </p:cNvSpPr>
          <p:nvPr/>
        </p:nvSpPr>
        <p:spPr bwMode="auto">
          <a:xfrm>
            <a:off x="3505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6" name="Line 45"/>
          <p:cNvSpPr>
            <a:spLocks noChangeShapeType="1"/>
          </p:cNvSpPr>
          <p:nvPr/>
        </p:nvSpPr>
        <p:spPr bwMode="auto">
          <a:xfrm>
            <a:off x="5257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7" name="Line 46"/>
          <p:cNvSpPr>
            <a:spLocks noChangeShapeType="1"/>
          </p:cNvSpPr>
          <p:nvPr/>
        </p:nvSpPr>
        <p:spPr bwMode="auto">
          <a:xfrm>
            <a:off x="5410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8" name="Line 47"/>
          <p:cNvSpPr>
            <a:spLocks noChangeShapeType="1"/>
          </p:cNvSpPr>
          <p:nvPr/>
        </p:nvSpPr>
        <p:spPr bwMode="auto">
          <a:xfrm>
            <a:off x="5562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9" name="Line 48"/>
          <p:cNvSpPr>
            <a:spLocks noChangeShapeType="1"/>
          </p:cNvSpPr>
          <p:nvPr/>
        </p:nvSpPr>
        <p:spPr bwMode="auto">
          <a:xfrm>
            <a:off x="5715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0" name="Line 49"/>
          <p:cNvSpPr>
            <a:spLocks noChangeShapeType="1"/>
          </p:cNvSpPr>
          <p:nvPr/>
        </p:nvSpPr>
        <p:spPr bwMode="auto">
          <a:xfrm>
            <a:off x="5867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1" name="Line 50"/>
          <p:cNvSpPr>
            <a:spLocks noChangeShapeType="1"/>
          </p:cNvSpPr>
          <p:nvPr/>
        </p:nvSpPr>
        <p:spPr bwMode="auto">
          <a:xfrm>
            <a:off x="6019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2" name="Line 51"/>
          <p:cNvSpPr>
            <a:spLocks noChangeShapeType="1"/>
          </p:cNvSpPr>
          <p:nvPr/>
        </p:nvSpPr>
        <p:spPr bwMode="auto">
          <a:xfrm>
            <a:off x="5257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3" name="Line 52"/>
          <p:cNvSpPr>
            <a:spLocks noChangeShapeType="1"/>
          </p:cNvSpPr>
          <p:nvPr/>
        </p:nvSpPr>
        <p:spPr bwMode="auto">
          <a:xfrm>
            <a:off x="5410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4" name="Line 53"/>
          <p:cNvSpPr>
            <a:spLocks noChangeShapeType="1"/>
          </p:cNvSpPr>
          <p:nvPr/>
        </p:nvSpPr>
        <p:spPr bwMode="auto">
          <a:xfrm>
            <a:off x="5562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5" name="Line 54"/>
          <p:cNvSpPr>
            <a:spLocks noChangeShapeType="1"/>
          </p:cNvSpPr>
          <p:nvPr/>
        </p:nvSpPr>
        <p:spPr bwMode="auto">
          <a:xfrm>
            <a:off x="5715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6" name="Line 55"/>
          <p:cNvSpPr>
            <a:spLocks noChangeShapeType="1"/>
          </p:cNvSpPr>
          <p:nvPr/>
        </p:nvSpPr>
        <p:spPr bwMode="auto">
          <a:xfrm>
            <a:off x="5867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7" name="Line 56"/>
          <p:cNvSpPr>
            <a:spLocks noChangeShapeType="1"/>
          </p:cNvSpPr>
          <p:nvPr/>
        </p:nvSpPr>
        <p:spPr bwMode="auto">
          <a:xfrm>
            <a:off x="6019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8" name="Line 57"/>
          <p:cNvSpPr>
            <a:spLocks noChangeShapeType="1"/>
          </p:cNvSpPr>
          <p:nvPr/>
        </p:nvSpPr>
        <p:spPr bwMode="auto">
          <a:xfrm>
            <a:off x="3733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9" name="Line 58"/>
          <p:cNvSpPr>
            <a:spLocks noChangeShapeType="1"/>
          </p:cNvSpPr>
          <p:nvPr/>
        </p:nvSpPr>
        <p:spPr bwMode="auto">
          <a:xfrm>
            <a:off x="388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0" name="Line 59"/>
          <p:cNvSpPr>
            <a:spLocks noChangeShapeType="1"/>
          </p:cNvSpPr>
          <p:nvPr/>
        </p:nvSpPr>
        <p:spPr bwMode="auto">
          <a:xfrm>
            <a:off x="4038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1" name="Line 60"/>
          <p:cNvSpPr>
            <a:spLocks noChangeShapeType="1"/>
          </p:cNvSpPr>
          <p:nvPr/>
        </p:nvSpPr>
        <p:spPr bwMode="auto">
          <a:xfrm>
            <a:off x="419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2" name="Line 61"/>
          <p:cNvSpPr>
            <a:spLocks noChangeShapeType="1"/>
          </p:cNvSpPr>
          <p:nvPr/>
        </p:nvSpPr>
        <p:spPr bwMode="auto">
          <a:xfrm>
            <a:off x="4343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3" name="Line 62"/>
          <p:cNvSpPr>
            <a:spLocks noChangeShapeType="1"/>
          </p:cNvSpPr>
          <p:nvPr/>
        </p:nvSpPr>
        <p:spPr bwMode="auto">
          <a:xfrm>
            <a:off x="4495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4" name="Line 63"/>
          <p:cNvSpPr>
            <a:spLocks noChangeShapeType="1"/>
          </p:cNvSpPr>
          <p:nvPr/>
        </p:nvSpPr>
        <p:spPr bwMode="auto">
          <a:xfrm>
            <a:off x="685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5" name="Line 64"/>
          <p:cNvSpPr>
            <a:spLocks noChangeShapeType="1"/>
          </p:cNvSpPr>
          <p:nvPr/>
        </p:nvSpPr>
        <p:spPr bwMode="auto">
          <a:xfrm>
            <a:off x="83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6" name="Line 65"/>
          <p:cNvSpPr>
            <a:spLocks noChangeShapeType="1"/>
          </p:cNvSpPr>
          <p:nvPr/>
        </p:nvSpPr>
        <p:spPr bwMode="auto">
          <a:xfrm>
            <a:off x="990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7" name="Line 66"/>
          <p:cNvSpPr>
            <a:spLocks noChangeShapeType="1"/>
          </p:cNvSpPr>
          <p:nvPr/>
        </p:nvSpPr>
        <p:spPr bwMode="auto">
          <a:xfrm>
            <a:off x="114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8" name="Line 67"/>
          <p:cNvSpPr>
            <a:spLocks noChangeShapeType="1"/>
          </p:cNvSpPr>
          <p:nvPr/>
        </p:nvSpPr>
        <p:spPr bwMode="auto">
          <a:xfrm>
            <a:off x="1295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9" name="Line 68"/>
          <p:cNvSpPr>
            <a:spLocks noChangeShapeType="1"/>
          </p:cNvSpPr>
          <p:nvPr/>
        </p:nvSpPr>
        <p:spPr bwMode="auto">
          <a:xfrm>
            <a:off x="1447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0" name="Text Box 69"/>
          <p:cNvSpPr txBox="1">
            <a:spLocks noChangeArrowheads="1"/>
          </p:cNvSpPr>
          <p:nvPr/>
        </p:nvSpPr>
        <p:spPr bwMode="auto">
          <a:xfrm>
            <a:off x="609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51" name="Text Box 70"/>
          <p:cNvSpPr txBox="1">
            <a:spLocks noChangeArrowheads="1"/>
          </p:cNvSpPr>
          <p:nvPr/>
        </p:nvSpPr>
        <p:spPr bwMode="auto">
          <a:xfrm>
            <a:off x="16002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52" name="Text Box 71"/>
          <p:cNvSpPr txBox="1">
            <a:spLocks noChangeArrowheads="1"/>
          </p:cNvSpPr>
          <p:nvPr/>
        </p:nvSpPr>
        <p:spPr bwMode="auto">
          <a:xfrm>
            <a:off x="26670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53" name="Text Box 72"/>
          <p:cNvSpPr txBox="1">
            <a:spLocks noChangeArrowheads="1"/>
          </p:cNvSpPr>
          <p:nvPr/>
        </p:nvSpPr>
        <p:spPr bwMode="auto">
          <a:xfrm>
            <a:off x="3657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54" name="Text Box 73"/>
          <p:cNvSpPr txBox="1">
            <a:spLocks noChangeArrowheads="1"/>
          </p:cNvSpPr>
          <p:nvPr/>
        </p:nvSpPr>
        <p:spPr bwMode="auto">
          <a:xfrm>
            <a:off x="5181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55" name="Text Box 74"/>
          <p:cNvSpPr txBox="1">
            <a:spLocks noChangeArrowheads="1"/>
          </p:cNvSpPr>
          <p:nvPr/>
        </p:nvSpPr>
        <p:spPr bwMode="auto">
          <a:xfrm>
            <a:off x="609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56" name="Text Box 75"/>
          <p:cNvSpPr txBox="1">
            <a:spLocks noChangeArrowheads="1"/>
          </p:cNvSpPr>
          <p:nvPr/>
        </p:nvSpPr>
        <p:spPr bwMode="auto">
          <a:xfrm>
            <a:off x="16002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57" name="Text Box 76"/>
          <p:cNvSpPr txBox="1">
            <a:spLocks noChangeArrowheads="1"/>
          </p:cNvSpPr>
          <p:nvPr/>
        </p:nvSpPr>
        <p:spPr bwMode="auto">
          <a:xfrm>
            <a:off x="26670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58" name="Text Box 77"/>
          <p:cNvSpPr txBox="1">
            <a:spLocks noChangeArrowheads="1"/>
          </p:cNvSpPr>
          <p:nvPr/>
        </p:nvSpPr>
        <p:spPr bwMode="auto">
          <a:xfrm>
            <a:off x="3657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59" name="Text Box 78"/>
          <p:cNvSpPr txBox="1">
            <a:spLocks noChangeArrowheads="1"/>
          </p:cNvSpPr>
          <p:nvPr/>
        </p:nvSpPr>
        <p:spPr bwMode="auto">
          <a:xfrm>
            <a:off x="5181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60" name="Text Box 79"/>
          <p:cNvSpPr txBox="1">
            <a:spLocks noChangeArrowheads="1"/>
          </p:cNvSpPr>
          <p:nvPr/>
        </p:nvSpPr>
        <p:spPr bwMode="auto">
          <a:xfrm>
            <a:off x="609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61" name="Text Box 80"/>
          <p:cNvSpPr txBox="1">
            <a:spLocks noChangeArrowheads="1"/>
          </p:cNvSpPr>
          <p:nvPr/>
        </p:nvSpPr>
        <p:spPr bwMode="auto">
          <a:xfrm>
            <a:off x="16002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62" name="Text Box 81"/>
          <p:cNvSpPr txBox="1">
            <a:spLocks noChangeArrowheads="1"/>
          </p:cNvSpPr>
          <p:nvPr/>
        </p:nvSpPr>
        <p:spPr bwMode="auto">
          <a:xfrm>
            <a:off x="26670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63" name="Text Box 82"/>
          <p:cNvSpPr txBox="1">
            <a:spLocks noChangeArrowheads="1"/>
          </p:cNvSpPr>
          <p:nvPr/>
        </p:nvSpPr>
        <p:spPr bwMode="auto">
          <a:xfrm>
            <a:off x="3657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64" name="Text Box 83"/>
          <p:cNvSpPr txBox="1">
            <a:spLocks noChangeArrowheads="1"/>
          </p:cNvSpPr>
          <p:nvPr/>
        </p:nvSpPr>
        <p:spPr bwMode="auto">
          <a:xfrm>
            <a:off x="5181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122965" name="Text Box 84"/>
          <p:cNvSpPr txBox="1">
            <a:spLocks noChangeArrowheads="1"/>
          </p:cNvSpPr>
          <p:nvPr/>
        </p:nvSpPr>
        <p:spPr bwMode="auto">
          <a:xfrm>
            <a:off x="5562600" y="3657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122966" name="Text Box 85"/>
          <p:cNvSpPr txBox="1">
            <a:spLocks noChangeArrowheads="1"/>
          </p:cNvSpPr>
          <p:nvPr/>
        </p:nvSpPr>
        <p:spPr bwMode="auto">
          <a:xfrm>
            <a:off x="2514600" y="3657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122967" name="AutoShape 86"/>
          <p:cNvSpPr>
            <a:spLocks noChangeArrowheads="1"/>
          </p:cNvSpPr>
          <p:nvPr/>
        </p:nvSpPr>
        <p:spPr bwMode="auto">
          <a:xfrm flipV="1">
            <a:off x="533400" y="5029200"/>
            <a:ext cx="9906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22968" name="Text Box 87"/>
          <p:cNvSpPr txBox="1">
            <a:spLocks noChangeArrowheads="1"/>
          </p:cNvSpPr>
          <p:nvPr/>
        </p:nvSpPr>
        <p:spPr bwMode="auto">
          <a:xfrm>
            <a:off x="1905000" y="563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 iff cell contains q</a:t>
            </a:r>
            <a:r>
              <a:rPr lang="en-US" altLang="en-US" baseline="-25000">
                <a:latin typeface="Comic Sans MS" charset="0"/>
              </a:rPr>
              <a:t>accept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122969" name="AutoShape 88"/>
          <p:cNvCxnSpPr>
            <a:cxnSpLocks noChangeShapeType="1"/>
            <a:stCxn id="122968" idx="1"/>
            <a:endCxn id="122967" idx="0"/>
          </p:cNvCxnSpPr>
          <p:nvPr/>
        </p:nvCxnSpPr>
        <p:spPr bwMode="auto">
          <a:xfrm rot="10800000">
            <a:off x="1028700" y="5562600"/>
            <a:ext cx="876300" cy="304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70" name="AutoShape 89"/>
          <p:cNvSpPr>
            <a:spLocks/>
          </p:cNvSpPr>
          <p:nvPr/>
        </p:nvSpPr>
        <p:spPr bwMode="auto">
          <a:xfrm rot="-5400000">
            <a:off x="3695700" y="3009900"/>
            <a:ext cx="304800" cy="4343400"/>
          </a:xfrm>
          <a:prstGeom prst="leftBrace">
            <a:avLst>
              <a:gd name="adj1" fmla="val 11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22971" name="Text Box 90"/>
          <p:cNvSpPr txBox="1">
            <a:spLocks noChangeArrowheads="1"/>
          </p:cNvSpPr>
          <p:nvPr/>
        </p:nvSpPr>
        <p:spPr bwMode="auto">
          <a:xfrm>
            <a:off x="2819400" y="5181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ignore these</a:t>
            </a:r>
          </a:p>
        </p:txBody>
      </p:sp>
      <p:sp>
        <p:nvSpPr>
          <p:cNvPr id="211035" name="Text Box 91"/>
          <p:cNvSpPr txBox="1">
            <a:spLocks noChangeArrowheads="1"/>
          </p:cNvSpPr>
          <p:nvPr/>
        </p:nvSpPr>
        <p:spPr bwMode="auto">
          <a:xfrm>
            <a:off x="6324600" y="1371600"/>
            <a:ext cx="2514600" cy="48320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This circuit  C</a:t>
            </a:r>
            <a:r>
              <a:rPr lang="en-US" altLang="en-US" sz="2800" baseline="-25000" dirty="0"/>
              <a:t>M, w</a:t>
            </a:r>
            <a:r>
              <a:rPr lang="en-US" altLang="en-US" sz="2800" dirty="0"/>
              <a:t> has inputs w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w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…</a:t>
            </a:r>
            <a:r>
              <a:rPr lang="en-US" altLang="en-US" sz="2800" dirty="0" err="1"/>
              <a:t>w</a:t>
            </a:r>
            <a:r>
              <a:rPr lang="en-US" altLang="en-US" sz="2800" baseline="-25000" dirty="0" err="1"/>
              <a:t>n</a:t>
            </a:r>
            <a:r>
              <a:rPr lang="en-US" altLang="en-US" sz="2800" dirty="0"/>
              <a:t> and outputs 1 </a:t>
            </a:r>
            <a:r>
              <a:rPr lang="en-US" altLang="en-US" sz="2800" dirty="0" err="1"/>
              <a:t>iff</a:t>
            </a:r>
            <a:r>
              <a:rPr lang="en-US" altLang="en-US" sz="2800" dirty="0"/>
              <a:t> M accepts input w.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logspace</a:t>
            </a:r>
            <a:r>
              <a:rPr lang="en-US" altLang="en-US" sz="2800" dirty="0"/>
              <a:t> reduction</a:t>
            </a:r>
            <a:endParaRPr lang="en-US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Size = O(|w|</a:t>
            </a:r>
            <a:r>
              <a:rPr lang="en-US" altLang="en-US" sz="2800" baseline="30000" dirty="0">
                <a:solidFill>
                  <a:srgbClr val="FF0000"/>
                </a:solidFill>
              </a:rPr>
              <a:t>2c</a:t>
            </a:r>
            <a:r>
              <a:rPr lang="en-US" alt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2973" name="Line 92"/>
          <p:cNvSpPr>
            <a:spLocks noChangeShapeType="1"/>
          </p:cNvSpPr>
          <p:nvPr/>
        </p:nvSpPr>
        <p:spPr bwMode="auto">
          <a:xfrm>
            <a:off x="685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4" name="Line 93"/>
          <p:cNvSpPr>
            <a:spLocks noChangeShapeType="1"/>
          </p:cNvSpPr>
          <p:nvPr/>
        </p:nvSpPr>
        <p:spPr bwMode="auto">
          <a:xfrm>
            <a:off x="838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5" name="Line 94"/>
          <p:cNvSpPr>
            <a:spLocks noChangeShapeType="1"/>
          </p:cNvSpPr>
          <p:nvPr/>
        </p:nvSpPr>
        <p:spPr bwMode="auto">
          <a:xfrm>
            <a:off x="990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6" name="Line 95"/>
          <p:cNvSpPr>
            <a:spLocks noChangeShapeType="1"/>
          </p:cNvSpPr>
          <p:nvPr/>
        </p:nvSpPr>
        <p:spPr bwMode="auto">
          <a:xfrm>
            <a:off x="1143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7" name="Line 96"/>
          <p:cNvSpPr>
            <a:spLocks noChangeShapeType="1"/>
          </p:cNvSpPr>
          <p:nvPr/>
        </p:nvSpPr>
        <p:spPr bwMode="auto">
          <a:xfrm>
            <a:off x="1295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8" name="Line 97"/>
          <p:cNvSpPr>
            <a:spLocks noChangeShapeType="1"/>
          </p:cNvSpPr>
          <p:nvPr/>
        </p:nvSpPr>
        <p:spPr bwMode="auto">
          <a:xfrm>
            <a:off x="1447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9" name="Line 98"/>
          <p:cNvSpPr>
            <a:spLocks noChangeShapeType="1"/>
          </p:cNvSpPr>
          <p:nvPr/>
        </p:nvSpPr>
        <p:spPr bwMode="auto">
          <a:xfrm>
            <a:off x="1676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0" name="Line 99"/>
          <p:cNvSpPr>
            <a:spLocks noChangeShapeType="1"/>
          </p:cNvSpPr>
          <p:nvPr/>
        </p:nvSpPr>
        <p:spPr bwMode="auto">
          <a:xfrm>
            <a:off x="1828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1" name="Line 100"/>
          <p:cNvSpPr>
            <a:spLocks noChangeShapeType="1"/>
          </p:cNvSpPr>
          <p:nvPr/>
        </p:nvSpPr>
        <p:spPr bwMode="auto">
          <a:xfrm>
            <a:off x="1981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2" name="Line 101"/>
          <p:cNvSpPr>
            <a:spLocks noChangeShapeType="1"/>
          </p:cNvSpPr>
          <p:nvPr/>
        </p:nvSpPr>
        <p:spPr bwMode="auto">
          <a:xfrm>
            <a:off x="2133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3" name="Line 102"/>
          <p:cNvSpPr>
            <a:spLocks noChangeShapeType="1"/>
          </p:cNvSpPr>
          <p:nvPr/>
        </p:nvSpPr>
        <p:spPr bwMode="auto">
          <a:xfrm>
            <a:off x="2286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4" name="Line 103"/>
          <p:cNvSpPr>
            <a:spLocks noChangeShapeType="1"/>
          </p:cNvSpPr>
          <p:nvPr/>
        </p:nvSpPr>
        <p:spPr bwMode="auto">
          <a:xfrm>
            <a:off x="2438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5" name="Line 104"/>
          <p:cNvSpPr>
            <a:spLocks noChangeShapeType="1"/>
          </p:cNvSpPr>
          <p:nvPr/>
        </p:nvSpPr>
        <p:spPr bwMode="auto">
          <a:xfrm>
            <a:off x="2743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6" name="Line 105"/>
          <p:cNvSpPr>
            <a:spLocks noChangeShapeType="1"/>
          </p:cNvSpPr>
          <p:nvPr/>
        </p:nvSpPr>
        <p:spPr bwMode="auto">
          <a:xfrm>
            <a:off x="2895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7" name="Line 106"/>
          <p:cNvSpPr>
            <a:spLocks noChangeShapeType="1"/>
          </p:cNvSpPr>
          <p:nvPr/>
        </p:nvSpPr>
        <p:spPr bwMode="auto">
          <a:xfrm>
            <a:off x="3048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8" name="Line 107"/>
          <p:cNvSpPr>
            <a:spLocks noChangeShapeType="1"/>
          </p:cNvSpPr>
          <p:nvPr/>
        </p:nvSpPr>
        <p:spPr bwMode="auto">
          <a:xfrm>
            <a:off x="3200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9" name="Line 108"/>
          <p:cNvSpPr>
            <a:spLocks noChangeShapeType="1"/>
          </p:cNvSpPr>
          <p:nvPr/>
        </p:nvSpPr>
        <p:spPr bwMode="auto">
          <a:xfrm>
            <a:off x="3352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0" name="Line 109"/>
          <p:cNvSpPr>
            <a:spLocks noChangeShapeType="1"/>
          </p:cNvSpPr>
          <p:nvPr/>
        </p:nvSpPr>
        <p:spPr bwMode="auto">
          <a:xfrm>
            <a:off x="3505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1" name="Line 110"/>
          <p:cNvSpPr>
            <a:spLocks noChangeShapeType="1"/>
          </p:cNvSpPr>
          <p:nvPr/>
        </p:nvSpPr>
        <p:spPr bwMode="auto">
          <a:xfrm>
            <a:off x="3733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2" name="Line 111"/>
          <p:cNvSpPr>
            <a:spLocks noChangeShapeType="1"/>
          </p:cNvSpPr>
          <p:nvPr/>
        </p:nvSpPr>
        <p:spPr bwMode="auto">
          <a:xfrm>
            <a:off x="3886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3" name="Line 112"/>
          <p:cNvSpPr>
            <a:spLocks noChangeShapeType="1"/>
          </p:cNvSpPr>
          <p:nvPr/>
        </p:nvSpPr>
        <p:spPr bwMode="auto">
          <a:xfrm>
            <a:off x="4038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4" name="Line 113"/>
          <p:cNvSpPr>
            <a:spLocks noChangeShapeType="1"/>
          </p:cNvSpPr>
          <p:nvPr/>
        </p:nvSpPr>
        <p:spPr bwMode="auto">
          <a:xfrm>
            <a:off x="4191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5" name="Line 114"/>
          <p:cNvSpPr>
            <a:spLocks noChangeShapeType="1"/>
          </p:cNvSpPr>
          <p:nvPr/>
        </p:nvSpPr>
        <p:spPr bwMode="auto">
          <a:xfrm>
            <a:off x="4343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6" name="Line 115"/>
          <p:cNvSpPr>
            <a:spLocks noChangeShapeType="1"/>
          </p:cNvSpPr>
          <p:nvPr/>
        </p:nvSpPr>
        <p:spPr bwMode="auto">
          <a:xfrm>
            <a:off x="4495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7" name="Rectangle 116"/>
          <p:cNvSpPr>
            <a:spLocks noChangeArrowheads="1"/>
          </p:cNvSpPr>
          <p:nvPr/>
        </p:nvSpPr>
        <p:spPr bwMode="auto">
          <a:xfrm>
            <a:off x="811213" y="1143000"/>
            <a:ext cx="48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1</a:t>
            </a:r>
          </a:p>
        </p:txBody>
      </p:sp>
      <p:sp>
        <p:nvSpPr>
          <p:cNvPr id="122998" name="Rectangle 117"/>
          <p:cNvSpPr>
            <a:spLocks noChangeArrowheads="1"/>
          </p:cNvSpPr>
          <p:nvPr/>
        </p:nvSpPr>
        <p:spPr bwMode="auto">
          <a:xfrm>
            <a:off x="1801813" y="1143000"/>
            <a:ext cx="5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2</a:t>
            </a:r>
          </a:p>
        </p:txBody>
      </p:sp>
      <p:sp>
        <p:nvSpPr>
          <p:cNvPr id="122999" name="Rectangle 118"/>
          <p:cNvSpPr>
            <a:spLocks noChangeArrowheads="1"/>
          </p:cNvSpPr>
          <p:nvPr/>
        </p:nvSpPr>
        <p:spPr bwMode="auto">
          <a:xfrm>
            <a:off x="3783013" y="11430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6633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24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0985AAC-E175-2C42-B4D4-BF488A3BB875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Answer to question</a:t>
            </a:r>
          </a:p>
        </p:txBody>
      </p:sp>
      <p:sp>
        <p:nvSpPr>
          <p:cNvPr id="124954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Can we evaluate an n node Boolean </a:t>
            </a:r>
            <a:r>
              <a:rPr lang="en-US" altLang="en-US" b="1">
                <a:ea typeface="ヒラギノ角ゴ Pro W3" charset="-128"/>
              </a:rPr>
              <a:t>circuit</a:t>
            </a:r>
            <a:r>
              <a:rPr lang="en-US" altLang="en-US">
                <a:ea typeface="ヒラギノ角ゴ Pro W3" charset="-128"/>
              </a:rPr>
              <a:t> using O(log n) space? </a:t>
            </a:r>
          </a:p>
        </p:txBody>
      </p:sp>
      <p:sp>
        <p:nvSpPr>
          <p:cNvPr id="213018" name="Rectangle 26"/>
          <p:cNvSpPr>
            <a:spLocks noChangeArrowheads="1"/>
          </p:cNvSpPr>
          <p:nvPr/>
        </p:nvSpPr>
        <p:spPr bwMode="auto">
          <a:xfrm>
            <a:off x="533400" y="3273425"/>
            <a:ext cx="3810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600"/>
              <a:t> </a:t>
            </a:r>
            <a:r>
              <a:rPr lang="en-US" altLang="en-US" sz="3600">
                <a:solidFill>
                  <a:srgbClr val="FF0000"/>
                </a:solidFill>
              </a:rPr>
              <a:t>NO!</a:t>
            </a:r>
            <a:r>
              <a:rPr lang="en-US" altLang="en-US" sz="3600"/>
              <a:t> (probably)</a:t>
            </a:r>
          </a:p>
          <a:p>
            <a:pPr eaLnBrk="1" hangingPunct="1"/>
            <a:endParaRPr lang="en-US" altLang="en-US" sz="3600"/>
          </a:p>
          <a:p>
            <a:pPr eaLnBrk="1" hangingPunct="1">
              <a:buFontTx/>
              <a:buChar char="•"/>
            </a:pPr>
            <a:r>
              <a:rPr lang="en-US" altLang="en-US" sz="3600"/>
              <a:t> </a:t>
            </a:r>
            <a:r>
              <a:rPr lang="en-US" altLang="en-US" sz="3600">
                <a:solidFill>
                  <a:schemeClr val="accent2"/>
                </a:solidFill>
              </a:rPr>
              <a:t>CVAL in </a:t>
            </a:r>
            <a:r>
              <a:rPr lang="en-US" altLang="en-US" sz="3600" b="1">
                <a:solidFill>
                  <a:schemeClr val="accent2"/>
                </a:solidFill>
              </a:rPr>
              <a:t>L</a:t>
            </a:r>
            <a:r>
              <a:rPr lang="en-US" altLang="en-US" sz="3600">
                <a:solidFill>
                  <a:schemeClr val="accent2"/>
                </a:solidFill>
              </a:rPr>
              <a:t> if and only if </a:t>
            </a:r>
            <a:r>
              <a:rPr lang="en-US" altLang="en-US" sz="3600" b="1">
                <a:solidFill>
                  <a:schemeClr val="accent2"/>
                </a:solidFill>
              </a:rPr>
              <a:t>L </a:t>
            </a:r>
            <a:r>
              <a:rPr lang="en-US" altLang="en-US" sz="3600">
                <a:solidFill>
                  <a:schemeClr val="accent2"/>
                </a:solidFill>
              </a:rPr>
              <a:t>=</a:t>
            </a:r>
            <a:r>
              <a:rPr lang="en-US" altLang="en-US" sz="3600" b="1">
                <a:solidFill>
                  <a:schemeClr val="accent2"/>
                </a:solidFill>
              </a:rPr>
              <a:t>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7459221" y="3881735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9221" y="3881735"/>
                <a:ext cx="45717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6630546" y="4662785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0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0546" y="4662785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8181533" y="4643735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533" y="4643735"/>
                <a:ext cx="50526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080125" y="5481935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7356033" y="548193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>
                <a:latin typeface="Comic Sans MS" charset="0"/>
                <a:sym typeface="Symbol" charset="2"/>
              </a:rPr>
              <a:t>0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8318058" y="5481935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cxnSp>
        <p:nvCxnSpPr>
          <p:cNvPr id="35" name="AutoShape 10"/>
          <p:cNvCxnSpPr>
            <a:cxnSpLocks noChangeShapeType="1"/>
          </p:cNvCxnSpPr>
          <p:nvPr/>
        </p:nvCxnSpPr>
        <p:spPr bwMode="auto">
          <a:xfrm flipV="1">
            <a:off x="6859134" y="4343400"/>
            <a:ext cx="828675" cy="3193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1"/>
          <p:cNvCxnSpPr>
            <a:cxnSpLocks noChangeShapeType="1"/>
          </p:cNvCxnSpPr>
          <p:nvPr/>
        </p:nvCxnSpPr>
        <p:spPr bwMode="auto">
          <a:xfrm flipH="1" flipV="1">
            <a:off x="7687809" y="4343400"/>
            <a:ext cx="746358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2"/>
          <p:cNvCxnSpPr>
            <a:cxnSpLocks noChangeShapeType="1"/>
          </p:cNvCxnSpPr>
          <p:nvPr/>
        </p:nvCxnSpPr>
        <p:spPr bwMode="auto">
          <a:xfrm flipV="1">
            <a:off x="6240463" y="5124450"/>
            <a:ext cx="618671" cy="3574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3"/>
          <p:cNvCxnSpPr>
            <a:cxnSpLocks noChangeShapeType="1"/>
          </p:cNvCxnSpPr>
          <p:nvPr/>
        </p:nvCxnSpPr>
        <p:spPr bwMode="auto">
          <a:xfrm flipH="1" flipV="1">
            <a:off x="6859134" y="5124450"/>
            <a:ext cx="681843" cy="3574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4"/>
          <p:cNvCxnSpPr>
            <a:cxnSpLocks noChangeShapeType="1"/>
          </p:cNvCxnSpPr>
          <p:nvPr/>
        </p:nvCxnSpPr>
        <p:spPr bwMode="auto">
          <a:xfrm>
            <a:off x="8281767" y="471993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6"/>
          <p:cNvCxnSpPr>
            <a:cxnSpLocks noChangeShapeType="1"/>
          </p:cNvCxnSpPr>
          <p:nvPr/>
        </p:nvCxnSpPr>
        <p:spPr bwMode="auto">
          <a:xfrm flipH="1" flipV="1">
            <a:off x="8434167" y="5105400"/>
            <a:ext cx="44229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6477024" y="2967335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24" y="2967335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5562624" y="3881735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24" y="3881735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"/>
              <p:cNvSpPr>
                <a:spLocks noChangeArrowheads="1"/>
              </p:cNvSpPr>
              <p:nvPr/>
            </p:nvSpPr>
            <p:spPr bwMode="auto">
              <a:xfrm>
                <a:off x="4648200" y="471547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4715470"/>
                <a:ext cx="45717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6705612" y="3429000"/>
            <a:ext cx="982197" cy="452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791212" y="3429000"/>
            <a:ext cx="914400" cy="452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791212" y="4343400"/>
            <a:ext cx="1067922" cy="319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876788" y="4343400"/>
            <a:ext cx="914424" cy="372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962400" y="5481935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5495182" y="5481935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>
                <a:latin typeface="Comic Sans MS" charset="0"/>
                <a:sym typeface="Symbol" charset="2"/>
              </a:rPr>
              <a:t>0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122738" y="5177135"/>
            <a:ext cx="75405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76788" y="5177135"/>
            <a:ext cx="804503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6581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269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FFC192F-DFD8-844C-B72C-5A2C8A17363C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Padding and succinctness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Two consequences of measuring running time as function of input length:</a:t>
                </a:r>
              </a:p>
              <a:p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padding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suppose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EXP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and define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PAD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{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x#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: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L, N =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|x|</a:t>
                </a:r>
                <a:r>
                  <a:rPr lang="en-US" altLang="en-US" baseline="6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TM that decides PAD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ensure suffix of N #s, ignore #s, then simulate TM that decides L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running time now polynomial !</a:t>
                </a:r>
              </a:p>
            </p:txBody>
          </p:sp>
        </mc:Choice>
        <mc:Fallback xmlns="">
          <p:sp>
            <p:nvSpPr>
              <p:cNvPr id="215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4503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290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78ED0E8-8608-8D40-969C-96AE2EFF3EC7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Padding and succinctness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converse (intuition only): </a:t>
            </a:r>
            <a:r>
              <a:rPr lang="ja-JP" altLang="en-US">
                <a:ea typeface="ヒラギノ角ゴ Pro W3" charset="-128"/>
                <a:sym typeface="Symbol" charset="2"/>
              </a:rPr>
              <a:t>“</a:t>
            </a:r>
            <a:r>
              <a:rPr lang="en-US" altLang="ja-JP">
                <a:ea typeface="ヒラギノ角ゴ Pro W3" charset="-128"/>
                <a:sym typeface="Symbol" charset="2"/>
              </a:rPr>
              <a:t>succinctness</a:t>
            </a:r>
            <a:r>
              <a:rPr lang="ja-JP" altLang="en-US">
                <a:ea typeface="ヒラギノ角ゴ Pro W3" charset="-128"/>
                <a:sym typeface="Symbol" charset="2"/>
              </a:rPr>
              <a:t>”</a:t>
            </a:r>
            <a:r>
              <a:rPr lang="en-US" altLang="ja-JP">
                <a:ea typeface="ヒラギノ角ゴ Pro W3" charset="-128"/>
                <a:sym typeface="Symbol" charset="2"/>
              </a:rPr>
              <a:t> 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suppose L is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P-complete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intuitively,</a:t>
            </a:r>
            <a:r>
              <a:rPr lang="en-US" altLang="en-US" b="1">
                <a:ea typeface="ヒラギノ角ゴ Pro W3" charset="-128"/>
                <a:sym typeface="Symbol" charset="2"/>
              </a:rPr>
              <a:t> </a:t>
            </a:r>
            <a:r>
              <a:rPr lang="en-US" altLang="en-US">
                <a:ea typeface="ヒラギノ角ゴ Pro W3" charset="-128"/>
                <a:sym typeface="Symbol" charset="2"/>
              </a:rPr>
              <a:t>some inputs are </a:t>
            </a:r>
            <a:r>
              <a:rPr lang="ja-JP" altLang="en-US">
                <a:ea typeface="ヒラギノ角ゴ Pro W3" charset="-128"/>
                <a:sym typeface="Symbol" charset="2"/>
              </a:rPr>
              <a:t>“</a:t>
            </a:r>
            <a:r>
              <a:rPr lang="en-US" altLang="ja-JP">
                <a:ea typeface="ヒラギノ角ゴ Pro W3" charset="-128"/>
                <a:sym typeface="Symbol" charset="2"/>
              </a:rPr>
              <a:t>hard</a:t>
            </a:r>
            <a:r>
              <a:rPr lang="ja-JP" altLang="en-US">
                <a:ea typeface="ヒラギノ角ゴ Pro W3" charset="-128"/>
                <a:sym typeface="Symbol" charset="2"/>
              </a:rPr>
              <a:t>”</a:t>
            </a:r>
            <a:r>
              <a:rPr lang="en-US" altLang="ja-JP">
                <a:ea typeface="ヒラギノ角ゴ Pro W3" charset="-128"/>
                <a:sym typeface="Symbol" charset="2"/>
              </a:rPr>
              <a:t> -- require full power of </a:t>
            </a:r>
            <a:r>
              <a:rPr lang="en-US" altLang="ja-JP" b="1">
                <a:ea typeface="ヒラギノ角ゴ Pro W3" charset="-128"/>
                <a:sym typeface="Symbol" charset="2"/>
              </a:rPr>
              <a:t>P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SUCCINCT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L</a:t>
            </a:r>
            <a:r>
              <a:rPr lang="en-US" altLang="en-US">
                <a:ea typeface="ヒラギノ角ゴ Pro W3" charset="-128"/>
                <a:sym typeface="Symbol" charset="2"/>
              </a:rPr>
              <a:t> has inputs encoded in different form than L, some exponentially shorter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if </a:t>
            </a:r>
            <a:r>
              <a:rPr lang="ja-JP" altLang="en-US">
                <a:ea typeface="ヒラギノ角ゴ Pro W3" charset="-128"/>
                <a:sym typeface="Symbol" charset="2"/>
              </a:rPr>
              <a:t>“</a:t>
            </a:r>
            <a:r>
              <a:rPr lang="en-US" altLang="ja-JP">
                <a:ea typeface="ヒラギノ角ゴ Pro W3" charset="-128"/>
                <a:sym typeface="Symbol" charset="2"/>
              </a:rPr>
              <a:t>hard</a:t>
            </a:r>
            <a:r>
              <a:rPr lang="ja-JP" altLang="en-US">
                <a:ea typeface="ヒラギノ角ゴ Pro W3" charset="-128"/>
                <a:sym typeface="Symbol" charset="2"/>
              </a:rPr>
              <a:t>”</a:t>
            </a:r>
            <a:r>
              <a:rPr lang="en-US" altLang="ja-JP">
                <a:ea typeface="ヒラギノ角ゴ Pro W3" charset="-128"/>
                <a:sym typeface="Symbol" charset="2"/>
              </a:rPr>
              <a:t> inputs are exponentially shorter, then candidate to be </a:t>
            </a:r>
            <a:r>
              <a:rPr lang="en-US" altLang="ja-JP" b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EXP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-complete</a:t>
            </a:r>
            <a:endParaRPr lang="en-US" altLang="ja-JP" b="1">
              <a:solidFill>
                <a:schemeClr val="accent2"/>
              </a:solidFill>
              <a:ea typeface="ヒラギノ角ゴ Pro W3" charset="-128"/>
              <a:sym typeface="Symbol" charset="2"/>
            </a:endParaRP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58669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31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DEF3D8D-F911-5847-9961-DC562B0715A3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Succinct encodings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succinct encoding for a directed graph G= (V = {1,2,3,…}, E):</a:t>
            </a:r>
          </a:p>
          <a:p>
            <a:r>
              <a:rPr lang="en-US" altLang="en-US">
                <a:ea typeface="ヒラギノ角ゴ Pro W3" charset="-128"/>
              </a:rPr>
              <a:t>a succinct encoding for a variable-free Boolean circuit: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131077" name="AutoShape 4"/>
          <p:cNvSpPr>
            <a:spLocks noChangeArrowheads="1"/>
          </p:cNvSpPr>
          <p:nvPr/>
        </p:nvSpPr>
        <p:spPr bwMode="auto">
          <a:xfrm>
            <a:off x="6248400" y="2667000"/>
            <a:ext cx="20574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1078" name="Line 5"/>
          <p:cNvSpPr>
            <a:spLocks noChangeShapeType="1"/>
          </p:cNvSpPr>
          <p:nvPr/>
        </p:nvSpPr>
        <p:spPr bwMode="auto">
          <a:xfrm>
            <a:off x="63246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9" name="Line 6"/>
          <p:cNvSpPr>
            <a:spLocks noChangeShapeType="1"/>
          </p:cNvSpPr>
          <p:nvPr/>
        </p:nvSpPr>
        <p:spPr bwMode="auto">
          <a:xfrm>
            <a:off x="6477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0" name="Line 7"/>
          <p:cNvSpPr>
            <a:spLocks noChangeShapeType="1"/>
          </p:cNvSpPr>
          <p:nvPr/>
        </p:nvSpPr>
        <p:spPr bwMode="auto">
          <a:xfrm>
            <a:off x="66294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Line 8"/>
          <p:cNvSpPr>
            <a:spLocks noChangeShapeType="1"/>
          </p:cNvSpPr>
          <p:nvPr/>
        </p:nvSpPr>
        <p:spPr bwMode="auto">
          <a:xfrm>
            <a:off x="6781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2" name="Line 9"/>
          <p:cNvSpPr>
            <a:spLocks noChangeShapeType="1"/>
          </p:cNvSpPr>
          <p:nvPr/>
        </p:nvSpPr>
        <p:spPr bwMode="auto">
          <a:xfrm>
            <a:off x="6934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Line 10"/>
          <p:cNvSpPr>
            <a:spLocks noChangeShapeType="1"/>
          </p:cNvSpPr>
          <p:nvPr/>
        </p:nvSpPr>
        <p:spPr bwMode="auto">
          <a:xfrm>
            <a:off x="70866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Line 11"/>
          <p:cNvSpPr>
            <a:spLocks noChangeShapeType="1"/>
          </p:cNvSpPr>
          <p:nvPr/>
        </p:nvSpPr>
        <p:spPr bwMode="auto">
          <a:xfrm>
            <a:off x="74676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5" name="Line 12"/>
          <p:cNvSpPr>
            <a:spLocks noChangeShapeType="1"/>
          </p:cNvSpPr>
          <p:nvPr/>
        </p:nvSpPr>
        <p:spPr bwMode="auto">
          <a:xfrm>
            <a:off x="7620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6" name="Line 13"/>
          <p:cNvSpPr>
            <a:spLocks noChangeShapeType="1"/>
          </p:cNvSpPr>
          <p:nvPr/>
        </p:nvSpPr>
        <p:spPr bwMode="auto">
          <a:xfrm>
            <a:off x="77724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7" name="Line 14"/>
          <p:cNvSpPr>
            <a:spLocks noChangeShapeType="1"/>
          </p:cNvSpPr>
          <p:nvPr/>
        </p:nvSpPr>
        <p:spPr bwMode="auto">
          <a:xfrm>
            <a:off x="7924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8" name="Line 15"/>
          <p:cNvSpPr>
            <a:spLocks noChangeShapeType="1"/>
          </p:cNvSpPr>
          <p:nvPr/>
        </p:nvSpPr>
        <p:spPr bwMode="auto">
          <a:xfrm>
            <a:off x="8077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9" name="Line 16"/>
          <p:cNvSpPr>
            <a:spLocks noChangeShapeType="1"/>
          </p:cNvSpPr>
          <p:nvPr/>
        </p:nvSpPr>
        <p:spPr bwMode="auto">
          <a:xfrm>
            <a:off x="82296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0" name="Line 17"/>
          <p:cNvSpPr>
            <a:spLocks noChangeShapeType="1"/>
          </p:cNvSpPr>
          <p:nvPr/>
        </p:nvSpPr>
        <p:spPr bwMode="auto">
          <a:xfrm>
            <a:off x="7315200" y="2438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1" name="AutoShape 18"/>
          <p:cNvSpPr>
            <a:spLocks/>
          </p:cNvSpPr>
          <p:nvPr/>
        </p:nvSpPr>
        <p:spPr bwMode="auto">
          <a:xfrm rot="-5400000">
            <a:off x="6553200" y="33528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1092" name="AutoShape 19"/>
          <p:cNvSpPr>
            <a:spLocks/>
          </p:cNvSpPr>
          <p:nvPr/>
        </p:nvSpPr>
        <p:spPr bwMode="auto">
          <a:xfrm rot="-5400000">
            <a:off x="7696200" y="33528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1093" name="Text Box 20"/>
          <p:cNvSpPr txBox="1">
            <a:spLocks noChangeArrowheads="1"/>
          </p:cNvSpPr>
          <p:nvPr/>
        </p:nvSpPr>
        <p:spPr bwMode="auto">
          <a:xfrm>
            <a:off x="6629400" y="3886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</a:t>
            </a:r>
          </a:p>
        </p:txBody>
      </p:sp>
      <p:sp>
        <p:nvSpPr>
          <p:cNvPr id="131094" name="Text Box 21"/>
          <p:cNvSpPr txBox="1">
            <a:spLocks noChangeArrowheads="1"/>
          </p:cNvSpPr>
          <p:nvPr/>
        </p:nvSpPr>
        <p:spPr bwMode="auto">
          <a:xfrm>
            <a:off x="7696200" y="3886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95" name="Text Box 22"/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2133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1 </a:t>
                </a:r>
                <a:r>
                  <a:rPr lang="en-US" altLang="en-US" dirty="0" err="1">
                    <a:latin typeface="Comic Sans MS" charset="0"/>
                  </a:rPr>
                  <a:t>iff</a:t>
                </a:r>
                <a:r>
                  <a:rPr lang="en-US" altLang="en-US" dirty="0">
                    <a:latin typeface="Comic Sans MS" charset="0"/>
                  </a:rPr>
                  <a:t> (</a:t>
                </a:r>
                <a:r>
                  <a:rPr lang="en-US" altLang="en-US" dirty="0" err="1">
                    <a:latin typeface="Comic Sans MS" charset="0"/>
                  </a:rPr>
                  <a:t>i</a:t>
                </a:r>
                <a:r>
                  <a:rPr lang="en-US" altLang="en-US" dirty="0">
                    <a:latin typeface="Comic Sans MS" charset="0"/>
                  </a:rPr>
                  <a:t>, j)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E</a:t>
                </a:r>
              </a:p>
            </p:txBody>
          </p:sp>
        </mc:Choice>
        <mc:Fallback xmlns="">
          <p:sp>
            <p:nvSpPr>
              <p:cNvPr id="13109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2057400"/>
                <a:ext cx="21336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571" t="-10667" r="-85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159" name="Line 23"/>
          <p:cNvSpPr>
            <a:spLocks noChangeShapeType="1"/>
          </p:cNvSpPr>
          <p:nvPr/>
        </p:nvSpPr>
        <p:spPr bwMode="auto">
          <a:xfrm>
            <a:off x="2514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0" name="Line 24"/>
          <p:cNvSpPr>
            <a:spLocks noChangeShapeType="1"/>
          </p:cNvSpPr>
          <p:nvPr/>
        </p:nvSpPr>
        <p:spPr bwMode="auto">
          <a:xfrm>
            <a:off x="26670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1" name="Line 25"/>
          <p:cNvSpPr>
            <a:spLocks noChangeShapeType="1"/>
          </p:cNvSpPr>
          <p:nvPr/>
        </p:nvSpPr>
        <p:spPr bwMode="auto">
          <a:xfrm>
            <a:off x="28194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2" name="Line 26"/>
          <p:cNvSpPr>
            <a:spLocks noChangeShapeType="1"/>
          </p:cNvSpPr>
          <p:nvPr/>
        </p:nvSpPr>
        <p:spPr bwMode="auto">
          <a:xfrm>
            <a:off x="29718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3" name="Line 27"/>
          <p:cNvSpPr>
            <a:spLocks noChangeShapeType="1"/>
          </p:cNvSpPr>
          <p:nvPr/>
        </p:nvSpPr>
        <p:spPr bwMode="auto">
          <a:xfrm>
            <a:off x="31242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4" name="Line 28"/>
          <p:cNvSpPr>
            <a:spLocks noChangeShapeType="1"/>
          </p:cNvSpPr>
          <p:nvPr/>
        </p:nvSpPr>
        <p:spPr bwMode="auto">
          <a:xfrm>
            <a:off x="3276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5" name="Line 29"/>
          <p:cNvSpPr>
            <a:spLocks noChangeShapeType="1"/>
          </p:cNvSpPr>
          <p:nvPr/>
        </p:nvSpPr>
        <p:spPr bwMode="auto">
          <a:xfrm>
            <a:off x="3657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6" name="Line 30"/>
          <p:cNvSpPr>
            <a:spLocks noChangeShapeType="1"/>
          </p:cNvSpPr>
          <p:nvPr/>
        </p:nvSpPr>
        <p:spPr bwMode="auto">
          <a:xfrm>
            <a:off x="38100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7" name="Line 31"/>
          <p:cNvSpPr>
            <a:spLocks noChangeShapeType="1"/>
          </p:cNvSpPr>
          <p:nvPr/>
        </p:nvSpPr>
        <p:spPr bwMode="auto">
          <a:xfrm>
            <a:off x="39624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8" name="Line 32"/>
          <p:cNvSpPr>
            <a:spLocks noChangeShapeType="1"/>
          </p:cNvSpPr>
          <p:nvPr/>
        </p:nvSpPr>
        <p:spPr bwMode="auto">
          <a:xfrm>
            <a:off x="41148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9" name="Line 33"/>
          <p:cNvSpPr>
            <a:spLocks noChangeShapeType="1"/>
          </p:cNvSpPr>
          <p:nvPr/>
        </p:nvSpPr>
        <p:spPr bwMode="auto">
          <a:xfrm>
            <a:off x="42672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0" name="Line 34"/>
          <p:cNvSpPr>
            <a:spLocks noChangeShapeType="1"/>
          </p:cNvSpPr>
          <p:nvPr/>
        </p:nvSpPr>
        <p:spPr bwMode="auto">
          <a:xfrm>
            <a:off x="4419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1" name="AutoShape 35"/>
          <p:cNvSpPr>
            <a:spLocks/>
          </p:cNvSpPr>
          <p:nvPr/>
        </p:nvSpPr>
        <p:spPr bwMode="auto">
          <a:xfrm rot="-5400000">
            <a:off x="2743200" y="51816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9172" name="AutoShape 36"/>
          <p:cNvSpPr>
            <a:spLocks/>
          </p:cNvSpPr>
          <p:nvPr/>
        </p:nvSpPr>
        <p:spPr bwMode="auto">
          <a:xfrm rot="-5400000">
            <a:off x="3886200" y="51816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2819400" y="5715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</a:t>
            </a:r>
          </a:p>
        </p:txBody>
      </p:sp>
      <p:sp>
        <p:nvSpPr>
          <p:cNvPr id="219174" name="Text Box 38"/>
          <p:cNvSpPr txBox="1">
            <a:spLocks noChangeArrowheads="1"/>
          </p:cNvSpPr>
          <p:nvPr/>
        </p:nvSpPr>
        <p:spPr bwMode="auto">
          <a:xfrm>
            <a:off x="3886200" y="5715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j</a:t>
            </a:r>
          </a:p>
        </p:txBody>
      </p:sp>
      <p:sp>
        <p:nvSpPr>
          <p:cNvPr id="219175" name="AutoShape 39"/>
          <p:cNvSpPr>
            <a:spLocks noChangeArrowheads="1"/>
          </p:cNvSpPr>
          <p:nvPr/>
        </p:nvSpPr>
        <p:spPr bwMode="auto">
          <a:xfrm flipV="1">
            <a:off x="2438400" y="4495800"/>
            <a:ext cx="20574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3 w 21600"/>
              <a:gd name="T13" fmla="*/ 3183 h 21600"/>
              <a:gd name="T14" fmla="*/ 18417 w 21600"/>
              <a:gd name="T15" fmla="*/ 184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66" y="21600"/>
                </a:lnTo>
                <a:lnTo>
                  <a:pt x="1883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76" name="Line 40"/>
          <p:cNvSpPr>
            <a:spLocks noChangeShapeType="1"/>
          </p:cNvSpPr>
          <p:nvPr/>
        </p:nvSpPr>
        <p:spPr bwMode="auto">
          <a:xfrm>
            <a:off x="2819400" y="4267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7" name="Line 41"/>
          <p:cNvSpPr>
            <a:spLocks noChangeShapeType="1"/>
          </p:cNvSpPr>
          <p:nvPr/>
        </p:nvSpPr>
        <p:spPr bwMode="auto">
          <a:xfrm>
            <a:off x="30480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8" name="Line 42"/>
          <p:cNvSpPr>
            <a:spLocks noChangeShapeType="1"/>
          </p:cNvSpPr>
          <p:nvPr/>
        </p:nvSpPr>
        <p:spPr bwMode="auto">
          <a:xfrm>
            <a:off x="32004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9" name="Line 43"/>
          <p:cNvSpPr>
            <a:spLocks noChangeShapeType="1"/>
          </p:cNvSpPr>
          <p:nvPr/>
        </p:nvSpPr>
        <p:spPr bwMode="auto">
          <a:xfrm>
            <a:off x="33528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0" name="Line 44"/>
          <p:cNvSpPr>
            <a:spLocks noChangeShapeType="1"/>
          </p:cNvSpPr>
          <p:nvPr/>
        </p:nvSpPr>
        <p:spPr bwMode="auto">
          <a:xfrm>
            <a:off x="38100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1" name="Line 45"/>
          <p:cNvSpPr>
            <a:spLocks noChangeShapeType="1"/>
          </p:cNvSpPr>
          <p:nvPr/>
        </p:nvSpPr>
        <p:spPr bwMode="auto">
          <a:xfrm>
            <a:off x="39624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2" name="Line 46"/>
          <p:cNvSpPr>
            <a:spLocks noChangeShapeType="1"/>
          </p:cNvSpPr>
          <p:nvPr/>
        </p:nvSpPr>
        <p:spPr bwMode="auto">
          <a:xfrm>
            <a:off x="41148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3" name="Text Box 47"/>
          <p:cNvSpPr txBox="1">
            <a:spLocks noChangeArrowheads="1"/>
          </p:cNvSpPr>
          <p:nvPr/>
        </p:nvSpPr>
        <p:spPr bwMode="auto">
          <a:xfrm>
            <a:off x="609600" y="4114800"/>
            <a:ext cx="167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 iff wire from gate i to gate j</a:t>
            </a:r>
            <a:endParaRPr lang="en-US" altLang="en-US">
              <a:latin typeface="Comic Sans MS" charset="0"/>
              <a:sym typeface="Symbol" charset="2"/>
            </a:endParaRPr>
          </a:p>
        </p:txBody>
      </p:sp>
      <p:cxnSp>
        <p:nvCxnSpPr>
          <p:cNvPr id="219184" name="AutoShape 48"/>
          <p:cNvCxnSpPr>
            <a:cxnSpLocks noChangeShapeType="1"/>
            <a:stCxn id="219183" idx="0"/>
            <a:endCxn id="219176" idx="0"/>
          </p:cNvCxnSpPr>
          <p:nvPr/>
        </p:nvCxnSpPr>
        <p:spPr bwMode="auto">
          <a:xfrm rot="5400000" flipV="1">
            <a:off x="2066925" y="3495675"/>
            <a:ext cx="133350" cy="1371600"/>
          </a:xfrm>
          <a:prstGeom prst="curvedConnector3">
            <a:avLst>
              <a:gd name="adj1" fmla="val -1714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9185" name="AutoShape 49"/>
          <p:cNvSpPr>
            <a:spLocks/>
          </p:cNvSpPr>
          <p:nvPr/>
        </p:nvSpPr>
        <p:spPr bwMode="auto">
          <a:xfrm rot="5400000" flipV="1">
            <a:off x="3009900" y="3848100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9186" name="AutoShape 50"/>
          <p:cNvSpPr>
            <a:spLocks/>
          </p:cNvSpPr>
          <p:nvPr/>
        </p:nvSpPr>
        <p:spPr bwMode="auto">
          <a:xfrm rot="5400000" flipV="1">
            <a:off x="3771900" y="3848100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9187" name="Text Box 51"/>
          <p:cNvSpPr txBox="1">
            <a:spLocks noChangeArrowheads="1"/>
          </p:cNvSpPr>
          <p:nvPr/>
        </p:nvSpPr>
        <p:spPr bwMode="auto">
          <a:xfrm>
            <a:off x="6400800" y="4359275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type of gate i</a:t>
            </a:r>
            <a:endParaRPr lang="en-US" altLang="en-US">
              <a:latin typeface="Comic Sans MS" charset="0"/>
              <a:sym typeface="Symbol" charset="2"/>
            </a:endParaRPr>
          </a:p>
        </p:txBody>
      </p:sp>
      <p:sp>
        <p:nvSpPr>
          <p:cNvPr id="219188" name="Text Box 52"/>
          <p:cNvSpPr txBox="1">
            <a:spLocks noChangeArrowheads="1"/>
          </p:cNvSpPr>
          <p:nvPr/>
        </p:nvSpPr>
        <p:spPr bwMode="auto">
          <a:xfrm>
            <a:off x="5257800" y="51816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type of gate j</a:t>
            </a:r>
            <a:endParaRPr lang="en-US" altLang="en-US">
              <a:latin typeface="Comic Sans MS" charset="0"/>
              <a:sym typeface="Symbol" charset="2"/>
            </a:endParaRPr>
          </a:p>
        </p:txBody>
      </p:sp>
      <p:cxnSp>
        <p:nvCxnSpPr>
          <p:cNvPr id="219189" name="AutoShape 53"/>
          <p:cNvCxnSpPr>
            <a:cxnSpLocks noChangeShapeType="1"/>
            <a:stCxn id="219187" idx="1"/>
            <a:endCxn id="219185" idx="1"/>
          </p:cNvCxnSpPr>
          <p:nvPr/>
        </p:nvCxnSpPr>
        <p:spPr bwMode="auto">
          <a:xfrm rot="10800000">
            <a:off x="3162300" y="3886200"/>
            <a:ext cx="3238500" cy="884238"/>
          </a:xfrm>
          <a:prstGeom prst="curvedConnector4">
            <a:avLst>
              <a:gd name="adj1" fmla="val 47060"/>
              <a:gd name="adj2" fmla="val 12585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190" name="AutoShape 54"/>
          <p:cNvCxnSpPr>
            <a:cxnSpLocks noChangeShapeType="1"/>
            <a:stCxn id="219188" idx="1"/>
            <a:endCxn id="219186" idx="1"/>
          </p:cNvCxnSpPr>
          <p:nvPr/>
        </p:nvCxnSpPr>
        <p:spPr bwMode="auto">
          <a:xfrm rot="10800000">
            <a:off x="3924300" y="3886200"/>
            <a:ext cx="1333500" cy="1706563"/>
          </a:xfrm>
          <a:prstGeom prst="curvedConnector4">
            <a:avLst>
              <a:gd name="adj1" fmla="val 42856"/>
              <a:gd name="adj2" fmla="val 10353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1459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9" grpId="0" animBg="1"/>
      <p:bldP spid="219160" grpId="0" animBg="1"/>
      <p:bldP spid="219161" grpId="0" animBg="1"/>
      <p:bldP spid="219162" grpId="0" animBg="1"/>
      <p:bldP spid="219163" grpId="0" animBg="1"/>
      <p:bldP spid="219164" grpId="0" animBg="1"/>
      <p:bldP spid="219165" grpId="0" animBg="1"/>
      <p:bldP spid="219166" grpId="0" animBg="1"/>
      <p:bldP spid="219167" grpId="0" animBg="1"/>
      <p:bldP spid="219168" grpId="0" animBg="1"/>
      <p:bldP spid="219169" grpId="0" animBg="1"/>
      <p:bldP spid="219170" grpId="0" animBg="1"/>
      <p:bldP spid="219171" grpId="0" animBg="1"/>
      <p:bldP spid="219172" grpId="0" animBg="1"/>
      <p:bldP spid="219173" grpId="0"/>
      <p:bldP spid="219174" grpId="0"/>
      <p:bldP spid="219175" grpId="0" animBg="1"/>
      <p:bldP spid="219176" grpId="0" animBg="1"/>
      <p:bldP spid="219177" grpId="0" animBg="1"/>
      <p:bldP spid="219178" grpId="0" animBg="1"/>
      <p:bldP spid="219179" grpId="0" animBg="1"/>
      <p:bldP spid="219180" grpId="0" animBg="1"/>
      <p:bldP spid="219181" grpId="0" animBg="1"/>
      <p:bldP spid="219182" grpId="0" animBg="1"/>
      <p:bldP spid="219183" grpId="0"/>
      <p:bldP spid="219185" grpId="0" animBg="1"/>
      <p:bldP spid="219186" grpId="0" animBg="1"/>
      <p:bldP spid="219187" grpId="0"/>
      <p:bldP spid="2191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3C79EB7-D44A-984C-99EE-032906A3595E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An </a:t>
            </a:r>
            <a:r>
              <a:rPr lang="en-US" altLang="en-US" b="1">
                <a:ea typeface="ヒラギノ角ゴ Pro W3" charset="-128"/>
              </a:rPr>
              <a:t>EXP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Succinct Circuit Value</a:t>
                </a:r>
                <a:r>
                  <a:rPr lang="en-US" altLang="en-US" dirty="0">
                    <a:ea typeface="ヒラギノ角ゴ Pro W3" charset="-128"/>
                  </a:rPr>
                  <a:t>: given a </a:t>
                </a:r>
                <a:r>
                  <a:rPr lang="en-US" altLang="en-US" b="1" dirty="0">
                    <a:ea typeface="ヒラギノ角ゴ Pro W3" charset="-128"/>
                  </a:rPr>
                  <a:t>succinctly encoded</a:t>
                </a:r>
                <a:r>
                  <a:rPr lang="en-US" altLang="en-US" dirty="0">
                    <a:ea typeface="ヒラギノ角ゴ Pro W3" charset="-128"/>
                  </a:rPr>
                  <a:t> variable-free Boolean circuit (gates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</a:t>
                </a:r>
                <a:r>
                  <a:rPr lang="en-US" altLang="en-US" dirty="0">
                    <a:ea typeface="ヒラギノ角ゴ Pro W3" charset="-128"/>
                  </a:rPr>
                  <a:t> 0, 1), does it output 1?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Succinct Circuit Value is </a:t>
                </a:r>
                <a:r>
                  <a:rPr lang="en-US" altLang="en-US" b="1" dirty="0">
                    <a:ea typeface="ヒラギノ角ゴ Pro W3" charset="-128"/>
                  </a:rPr>
                  <a:t>EXP</a:t>
                </a:r>
                <a:r>
                  <a:rPr lang="en-US" altLang="en-US" dirty="0">
                    <a:ea typeface="ヒラギノ角ゴ Pro W3" charset="-128"/>
                  </a:rPr>
                  <a:t>-complete.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in </a:t>
                </a:r>
                <a:r>
                  <a:rPr lang="en-US" altLang="en-US" b="1" dirty="0">
                    <a:ea typeface="ヒラギノ角ゴ Pro W3" charset="-128"/>
                  </a:rPr>
                  <a:t>EXP</a:t>
                </a:r>
                <a:r>
                  <a:rPr lang="en-US" altLang="en-US" dirty="0">
                    <a:ea typeface="ヒラギノ角ゴ Pro W3" charset="-128"/>
                  </a:rPr>
                  <a:t> (why?)</a:t>
                </a:r>
              </a:p>
              <a:p>
                <a:pPr lvl="1">
                  <a:lnSpc>
                    <a:spcPct val="125000"/>
                  </a:lnSpc>
                </a:pPr>
                <a:r>
                  <a:rPr lang="en-US" altLang="en-US" dirty="0">
                    <a:ea typeface="ヒラギノ角ゴ Pro W3" charset="-128"/>
                  </a:rPr>
                  <a:t>L arbitrary language in </a:t>
                </a:r>
                <a:r>
                  <a:rPr lang="en-US" altLang="en-US" b="1" dirty="0">
                    <a:ea typeface="ヒラギノ角ゴ Pro W3" charset="-128"/>
                  </a:rPr>
                  <a:t>EXP, </a:t>
                </a:r>
                <a:r>
                  <a:rPr lang="en-US" altLang="en-US" dirty="0">
                    <a:ea typeface="ヒラギノ角ゴ Pro W3" charset="-128"/>
                  </a:rPr>
                  <a:t>TM M decides L in 2</a:t>
                </a:r>
                <a:r>
                  <a:rPr lang="en-US" altLang="en-US" baseline="30000" dirty="0">
                    <a:ea typeface="ヒラギノ角ゴ Pro W3" charset="-128"/>
                  </a:rPr>
                  <a:t>n</a:t>
                </a:r>
                <a:r>
                  <a:rPr lang="en-US" altLang="en-US" baseline="60000" dirty="0"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 steps</a:t>
                </a:r>
              </a:p>
            </p:txBody>
          </p:sp>
        </mc:Choice>
        <mc:Fallback xmlns="">
          <p:sp>
            <p:nvSpPr>
              <p:cNvPr id="221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852" t="-2800" r="-1704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17600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35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0D71B04-D7A8-A648-99ED-E80E2CC6E7A5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An </a:t>
            </a:r>
            <a:r>
              <a:rPr lang="en-US" altLang="en-US" b="1">
                <a:ea typeface="ヒラギノ角ゴ Pro W3" charset="-128"/>
              </a:rPr>
              <a:t>EXP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b="1">
                <a:ea typeface="ヒラギノ角ゴ Pro W3" charset="-128"/>
              </a:rPr>
              <a:t>tableau</a:t>
            </a:r>
            <a:r>
              <a:rPr lang="en-US" altLang="en-US">
                <a:ea typeface="ヒラギノ角ゴ Pro W3" charset="-128"/>
              </a:rPr>
              <a:t> for input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 =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3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>
              <a:lnSpc>
                <a:spcPct val="130000"/>
              </a:lnSpc>
            </a:pPr>
            <a:r>
              <a:rPr lang="en-US" altLang="en-US">
                <a:ea typeface="ヒラギノ角ゴ Pro W3" charset="-128"/>
              </a:rPr>
              <a:t>Circuit C from CVAL reduction has size O(2</a:t>
            </a:r>
            <a:r>
              <a:rPr lang="en-US" altLang="en-US" sz="3200" baseline="30000">
                <a:ea typeface="ヒラギノ角ゴ Pro W3" charset="-128"/>
              </a:rPr>
              <a:t>2n</a:t>
            </a:r>
            <a:r>
              <a:rPr lang="en-US" altLang="en-US" sz="3200" baseline="60000">
                <a:ea typeface="ヒラギノ角ゴ Pro W3" charset="-128"/>
              </a:rPr>
              <a:t>k</a:t>
            </a:r>
            <a:r>
              <a:rPr lang="en-US" altLang="en-US">
                <a:ea typeface="ヒラギノ角ゴ Pro W3" charset="-128"/>
              </a:rPr>
              <a:t>).</a:t>
            </a:r>
          </a:p>
          <a:p>
            <a:pPr lvl="1"/>
            <a:r>
              <a:rPr lang="en-US" altLang="en-US">
                <a:ea typeface="ヒラギノ角ゴ Pro W3" charset="-128"/>
              </a:rPr>
              <a:t>TM M accepts input x</a:t>
            </a:r>
            <a:r>
              <a:rPr lang="en-US" altLang="en-US">
                <a:ea typeface="ヒラギノ角ゴ Pro W3" charset="-128"/>
                <a:sym typeface="Symbol" charset="2"/>
              </a:rPr>
              <a:t> </a:t>
            </a:r>
            <a:r>
              <a:rPr lang="en-US" altLang="en-US">
                <a:ea typeface="ヒラギノ角ゴ Pro W3" charset="-128"/>
              </a:rPr>
              <a:t>iff circuit outputs 1</a:t>
            </a:r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1371600" y="2195513"/>
            <a:ext cx="22860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5174" name="Line 5"/>
          <p:cNvSpPr>
            <a:spLocks noChangeShapeType="1"/>
          </p:cNvSpPr>
          <p:nvPr/>
        </p:nvSpPr>
        <p:spPr bwMode="auto">
          <a:xfrm>
            <a:off x="1371600" y="2576513"/>
            <a:ext cx="228600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5" name="Line 6"/>
          <p:cNvSpPr>
            <a:spLocks noChangeShapeType="1"/>
          </p:cNvSpPr>
          <p:nvPr/>
        </p:nvSpPr>
        <p:spPr bwMode="auto">
          <a:xfrm>
            <a:off x="1371600" y="2957513"/>
            <a:ext cx="228600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6" name="Line 7"/>
          <p:cNvSpPr>
            <a:spLocks noChangeShapeType="1"/>
          </p:cNvSpPr>
          <p:nvPr/>
        </p:nvSpPr>
        <p:spPr bwMode="auto">
          <a:xfrm>
            <a:off x="1371600" y="3719513"/>
            <a:ext cx="2286000" cy="14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7" name="Rectangle 8"/>
          <p:cNvSpPr>
            <a:spLocks noChangeArrowheads="1"/>
          </p:cNvSpPr>
          <p:nvPr/>
        </p:nvSpPr>
        <p:spPr bwMode="auto">
          <a:xfrm>
            <a:off x="1371600" y="20574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 x _ _ _ _ _</a:t>
            </a:r>
          </a:p>
        </p:txBody>
      </p:sp>
      <p:sp>
        <p:nvSpPr>
          <p:cNvPr id="135178" name="Text Box 9"/>
          <p:cNvSpPr txBox="1">
            <a:spLocks noChangeArrowheads="1"/>
          </p:cNvSpPr>
          <p:nvPr/>
        </p:nvSpPr>
        <p:spPr bwMode="auto">
          <a:xfrm>
            <a:off x="4267200" y="2759075"/>
            <a:ext cx="1828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height, width </a:t>
            </a: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 sz="2800" baseline="30000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 sz="2800" baseline="60000">
                <a:solidFill>
                  <a:srgbClr val="FF0000"/>
                </a:solidFill>
                <a:latin typeface="Comic Sans MS" charset="0"/>
              </a:rPr>
              <a:t>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56280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37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8C7FA1E-AF56-6D48-826E-417316819DDC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An </a:t>
            </a:r>
            <a:r>
              <a:rPr lang="en-US" altLang="en-US" b="1">
                <a:ea typeface="ヒラギノ角ゴ Pro W3" charset="-128"/>
              </a:rPr>
              <a:t>EXP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Can encode C succinctly:</a:t>
            </a: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2"/>
            <a:r>
              <a:rPr lang="en-US" altLang="en-US">
                <a:ea typeface="ヒラギノ角ゴ Pro W3" charset="-128"/>
              </a:rPr>
              <a:t>if i, j within single STEP circuit, easy to compute output</a:t>
            </a:r>
          </a:p>
          <a:p>
            <a:pPr lvl="2"/>
            <a:r>
              <a:rPr lang="en-US" altLang="en-US">
                <a:ea typeface="ヒラギノ角ゴ Pro W3" charset="-128"/>
              </a:rPr>
              <a:t>if i, j between two STEP circuits, easy to compute output</a:t>
            </a:r>
          </a:p>
          <a:p>
            <a:pPr lvl="2"/>
            <a:r>
              <a:rPr lang="en-US" altLang="en-US">
                <a:ea typeface="ヒラギノ角ゴ Pro W3" charset="-128"/>
              </a:rPr>
              <a:t>if one of i, j refers to input gates, consult x to compute output</a:t>
            </a: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64008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65532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>
            <a:off x="67056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6858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71628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76962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78486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8001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>
            <a:off x="81534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>
            <a:off x="83058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6" name="AutoShape 16"/>
          <p:cNvSpPr>
            <a:spLocks/>
          </p:cNvSpPr>
          <p:nvPr/>
        </p:nvSpPr>
        <p:spPr bwMode="auto">
          <a:xfrm rot="-5400000">
            <a:off x="6705600" y="28194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297" name="AutoShape 17"/>
          <p:cNvSpPr>
            <a:spLocks/>
          </p:cNvSpPr>
          <p:nvPr/>
        </p:nvSpPr>
        <p:spPr bwMode="auto">
          <a:xfrm rot="-5400000">
            <a:off x="7848600" y="28194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298" name="Text Box 18"/>
          <p:cNvSpPr txBox="1">
            <a:spLocks noChangeArrowheads="1"/>
          </p:cNvSpPr>
          <p:nvPr/>
        </p:nvSpPr>
        <p:spPr bwMode="auto">
          <a:xfrm>
            <a:off x="6705600" y="3200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</a:t>
            </a:r>
          </a:p>
        </p:txBody>
      </p: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7772400" y="3200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j</a:t>
            </a:r>
          </a:p>
        </p:txBody>
      </p:sp>
      <p:sp>
        <p:nvSpPr>
          <p:cNvPr id="225300" name="AutoShape 20"/>
          <p:cNvSpPr>
            <a:spLocks noChangeArrowheads="1"/>
          </p:cNvSpPr>
          <p:nvPr/>
        </p:nvSpPr>
        <p:spPr bwMode="auto">
          <a:xfrm flipV="1">
            <a:off x="6324600" y="2209800"/>
            <a:ext cx="20574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3 w 21600"/>
              <a:gd name="T13" fmla="*/ 3183 h 21600"/>
              <a:gd name="T14" fmla="*/ 18417 w 21600"/>
              <a:gd name="T15" fmla="*/ 184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66" y="21600"/>
                </a:lnTo>
                <a:lnTo>
                  <a:pt x="1883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01" name="Line 21"/>
          <p:cNvSpPr>
            <a:spLocks noChangeShapeType="1"/>
          </p:cNvSpPr>
          <p:nvPr/>
        </p:nvSpPr>
        <p:spPr bwMode="auto">
          <a:xfrm>
            <a:off x="6705600" y="1981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2" name="Line 22"/>
          <p:cNvSpPr>
            <a:spLocks noChangeShapeType="1"/>
          </p:cNvSpPr>
          <p:nvPr/>
        </p:nvSpPr>
        <p:spPr bwMode="auto">
          <a:xfrm>
            <a:off x="69342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3" name="Line 23"/>
          <p:cNvSpPr>
            <a:spLocks noChangeShapeType="1"/>
          </p:cNvSpPr>
          <p:nvPr/>
        </p:nvSpPr>
        <p:spPr bwMode="auto">
          <a:xfrm>
            <a:off x="70866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4" name="Line 24"/>
          <p:cNvSpPr>
            <a:spLocks noChangeShapeType="1"/>
          </p:cNvSpPr>
          <p:nvPr/>
        </p:nvSpPr>
        <p:spPr bwMode="auto">
          <a:xfrm>
            <a:off x="72390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5" name="Line 25"/>
          <p:cNvSpPr>
            <a:spLocks noChangeShapeType="1"/>
          </p:cNvSpPr>
          <p:nvPr/>
        </p:nvSpPr>
        <p:spPr bwMode="auto">
          <a:xfrm>
            <a:off x="76962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6" name="Line 26"/>
          <p:cNvSpPr>
            <a:spLocks noChangeShapeType="1"/>
          </p:cNvSpPr>
          <p:nvPr/>
        </p:nvSpPr>
        <p:spPr bwMode="auto">
          <a:xfrm>
            <a:off x="78486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7" name="Line 27"/>
          <p:cNvSpPr>
            <a:spLocks noChangeShapeType="1"/>
          </p:cNvSpPr>
          <p:nvPr/>
        </p:nvSpPr>
        <p:spPr bwMode="auto">
          <a:xfrm>
            <a:off x="80010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8" name="Text Box 28"/>
          <p:cNvSpPr txBox="1">
            <a:spLocks noChangeArrowheads="1"/>
          </p:cNvSpPr>
          <p:nvPr/>
        </p:nvSpPr>
        <p:spPr bwMode="auto">
          <a:xfrm>
            <a:off x="990600" y="2393950"/>
            <a:ext cx="167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 iff wire from gate i to gate j</a:t>
            </a:r>
            <a:endParaRPr lang="en-US" altLang="en-US">
              <a:latin typeface="Comic Sans MS" charset="0"/>
              <a:sym typeface="Symbol" charset="2"/>
            </a:endParaRPr>
          </a:p>
        </p:txBody>
      </p:sp>
      <p:cxnSp>
        <p:nvCxnSpPr>
          <p:cNvPr id="225309" name="AutoShape 29"/>
          <p:cNvCxnSpPr>
            <a:cxnSpLocks noChangeShapeType="1"/>
            <a:stCxn id="225308" idx="0"/>
            <a:endCxn id="225301" idx="0"/>
          </p:cNvCxnSpPr>
          <p:nvPr/>
        </p:nvCxnSpPr>
        <p:spPr bwMode="auto">
          <a:xfrm rot="-5400000">
            <a:off x="4051300" y="-260350"/>
            <a:ext cx="431800" cy="4876800"/>
          </a:xfrm>
          <a:prstGeom prst="curvedConnector3">
            <a:avLst>
              <a:gd name="adj1" fmla="val 52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0" name="Text Box 30"/>
          <p:cNvSpPr txBox="1">
            <a:spLocks noChangeArrowheads="1"/>
          </p:cNvSpPr>
          <p:nvPr/>
        </p:nvSpPr>
        <p:spPr bwMode="auto">
          <a:xfrm>
            <a:off x="2971800" y="2667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type of gate i</a:t>
            </a:r>
            <a:endParaRPr lang="en-US" altLang="en-US">
              <a:latin typeface="Comic Sans MS" charset="0"/>
              <a:sym typeface="Symbol" charset="2"/>
            </a:endParaRPr>
          </a:p>
        </p:txBody>
      </p:sp>
      <p:sp>
        <p:nvSpPr>
          <p:cNvPr id="225311" name="Text Box 31"/>
          <p:cNvSpPr txBox="1">
            <a:spLocks noChangeArrowheads="1"/>
          </p:cNvSpPr>
          <p:nvPr/>
        </p:nvSpPr>
        <p:spPr bwMode="auto">
          <a:xfrm>
            <a:off x="4572000" y="2667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type of gate j</a:t>
            </a:r>
            <a:endParaRPr lang="en-US" altLang="en-US">
              <a:latin typeface="Comic Sans MS" charset="0"/>
              <a:sym typeface="Symbol" charset="2"/>
            </a:endParaRPr>
          </a:p>
        </p:txBody>
      </p:sp>
      <p:cxnSp>
        <p:nvCxnSpPr>
          <p:cNvPr id="225312" name="AutoShape 32"/>
          <p:cNvCxnSpPr>
            <a:cxnSpLocks noChangeShapeType="1"/>
            <a:stCxn id="225310" idx="0"/>
            <a:endCxn id="225303" idx="0"/>
          </p:cNvCxnSpPr>
          <p:nvPr/>
        </p:nvCxnSpPr>
        <p:spPr bwMode="auto">
          <a:xfrm rot="-5400000">
            <a:off x="5010150" y="590550"/>
            <a:ext cx="685800" cy="3467100"/>
          </a:xfrm>
          <a:prstGeom prst="curvedConnector3">
            <a:avLst>
              <a:gd name="adj1" fmla="val 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3" name="AutoShape 33"/>
          <p:cNvCxnSpPr>
            <a:cxnSpLocks noChangeShapeType="1"/>
            <a:stCxn id="225311" idx="0"/>
            <a:endCxn id="225306" idx="0"/>
          </p:cNvCxnSpPr>
          <p:nvPr/>
        </p:nvCxnSpPr>
        <p:spPr bwMode="auto">
          <a:xfrm rot="-5400000">
            <a:off x="6191250" y="1009650"/>
            <a:ext cx="685800" cy="2628900"/>
          </a:xfrm>
          <a:prstGeom prst="curvedConnector3">
            <a:avLst>
              <a:gd name="adj1" fmla="val 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8999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nimBg="1"/>
      <p:bldP spid="225285" grpId="0" animBg="1"/>
      <p:bldP spid="225286" grpId="0" animBg="1"/>
      <p:bldP spid="225287" grpId="0" animBg="1"/>
      <p:bldP spid="225288" grpId="0" animBg="1"/>
      <p:bldP spid="225289" grpId="0" animBg="1"/>
      <p:bldP spid="225290" grpId="0" animBg="1"/>
      <p:bldP spid="225291" grpId="0" animBg="1"/>
      <p:bldP spid="225292" grpId="0" animBg="1"/>
      <p:bldP spid="225293" grpId="0" animBg="1"/>
      <p:bldP spid="225294" grpId="0" animBg="1"/>
      <p:bldP spid="225295" grpId="0" animBg="1"/>
      <p:bldP spid="225296" grpId="0" animBg="1"/>
      <p:bldP spid="225297" grpId="0" animBg="1"/>
      <p:bldP spid="225298" grpId="0"/>
      <p:bldP spid="225299" grpId="0"/>
      <p:bldP spid="225300" grpId="0" animBg="1"/>
      <p:bldP spid="225301" grpId="0" animBg="1"/>
      <p:bldP spid="225302" grpId="0" animBg="1"/>
      <p:bldP spid="225303" grpId="0" animBg="1"/>
      <p:bldP spid="225304" grpId="0" animBg="1"/>
      <p:bldP spid="225305" grpId="0" animBg="1"/>
      <p:bldP spid="225306" grpId="0" animBg="1"/>
      <p:bldP spid="225307" grpId="0" animBg="1"/>
      <p:bldP spid="225308" grpId="0"/>
      <p:bldP spid="225310" grpId="0"/>
      <p:bldP spid="2253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39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59C431D-3478-2D4C-A5AC-2DEAC623DEFD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ea typeface="ヒラギノ角ゴ Pro W3" charset="-128"/>
              </a:rPr>
              <a:t>Remaining TM details: big-oh necessary.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a typeface="ヒラギノ角ゴ Pro W3" charset="-128"/>
              </a:rPr>
              <a:t>First complexity classes: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L, P, PSPACE, EXP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a typeface="ヒラギノ角ゴ Pro W3" charset="-128"/>
              </a:rPr>
              <a:t>First separations (via simulation and diagonalization):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>
                <a:ea typeface="ヒラギノ角ゴ Pro W3" charset="-128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 ≠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EXP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,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L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 ≠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PSPACE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a typeface="ヒラギノ角ゴ Pro W3" charset="-128"/>
              </a:rPr>
              <a:t>First major open questions: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L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         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PSPACE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a typeface="ヒラギノ角ゴ Pro W3" charset="-128"/>
              </a:rPr>
              <a:t>First complete problems: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CVAL</a:t>
            </a:r>
            <a:r>
              <a:rPr lang="en-US" altLang="en-US" sz="2400">
                <a:ea typeface="ヒラギノ角ゴ Pro W3" charset="-128"/>
              </a:rPr>
              <a:t> is </a:t>
            </a:r>
            <a:r>
              <a:rPr lang="en-US" altLang="en-US" sz="2400" b="1">
                <a:ea typeface="ヒラギノ角ゴ Pro W3" charset="-128"/>
              </a:rPr>
              <a:t>P</a:t>
            </a:r>
            <a:r>
              <a:rPr lang="en-US" altLang="en-US" sz="2400">
                <a:ea typeface="ヒラギノ角ゴ Pro W3" charset="-128"/>
              </a:rPr>
              <a:t>-complete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Succinct CVAL</a:t>
            </a:r>
            <a:r>
              <a:rPr lang="en-US" altLang="en-US" sz="2400">
                <a:ea typeface="ヒラギノ角ゴ Pro W3" charset="-128"/>
              </a:rPr>
              <a:t> is </a:t>
            </a:r>
            <a:r>
              <a:rPr lang="en-US" altLang="en-US" sz="2400" b="1">
                <a:ea typeface="ヒラギノ角ゴ Pro W3" charset="-128"/>
              </a:rPr>
              <a:t>EXP</a:t>
            </a:r>
            <a:r>
              <a:rPr lang="en-US" altLang="en-US" sz="2400">
                <a:ea typeface="ヒラギノ角ゴ Pro W3" charset="-128"/>
              </a:rPr>
              <a:t>-complete</a:t>
            </a:r>
          </a:p>
        </p:txBody>
      </p:sp>
      <p:sp>
        <p:nvSpPr>
          <p:cNvPr id="139269" name="Text Box 4"/>
          <p:cNvSpPr txBox="1">
            <a:spLocks noChangeArrowheads="1"/>
          </p:cNvSpPr>
          <p:nvPr/>
        </p:nvSpPr>
        <p:spPr bwMode="auto">
          <a:xfrm>
            <a:off x="2895600" y="4114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139270" name="Text Box 5"/>
          <p:cNvSpPr txBox="1">
            <a:spLocks noChangeArrowheads="1"/>
          </p:cNvSpPr>
          <p:nvPr/>
        </p:nvSpPr>
        <p:spPr bwMode="auto">
          <a:xfrm>
            <a:off x="4724400" y="4114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74201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28D045B-3541-D047-BE84-03CFAB1A4B4E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141316" name="Line 3"/>
          <p:cNvSpPr>
            <a:spLocks noChangeShapeType="1"/>
          </p:cNvSpPr>
          <p:nvPr/>
        </p:nvSpPr>
        <p:spPr bwMode="auto">
          <a:xfrm>
            <a:off x="1625600" y="4486275"/>
            <a:ext cx="558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7" name="AutoShape 4"/>
          <p:cNvSpPr>
            <a:spLocks noChangeArrowheads="1"/>
          </p:cNvSpPr>
          <p:nvPr/>
        </p:nvSpPr>
        <p:spPr bwMode="auto">
          <a:xfrm rot="-5400000">
            <a:off x="4202112" y="3557588"/>
            <a:ext cx="485775" cy="13716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1318" name="AutoShape 5"/>
          <p:cNvSpPr>
            <a:spLocks noChangeArrowheads="1"/>
          </p:cNvSpPr>
          <p:nvPr/>
        </p:nvSpPr>
        <p:spPr bwMode="auto">
          <a:xfrm rot="-5400000">
            <a:off x="4002087" y="3052763"/>
            <a:ext cx="885825" cy="1981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1319" name="AutoShape 6"/>
          <p:cNvSpPr>
            <a:spLocks noChangeArrowheads="1"/>
          </p:cNvSpPr>
          <p:nvPr/>
        </p:nvSpPr>
        <p:spPr bwMode="auto">
          <a:xfrm rot="-5400000">
            <a:off x="3748087" y="2471738"/>
            <a:ext cx="1343025" cy="2743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1320" name="AutoShape 7"/>
          <p:cNvSpPr>
            <a:spLocks noChangeArrowheads="1"/>
          </p:cNvSpPr>
          <p:nvPr/>
        </p:nvSpPr>
        <p:spPr bwMode="auto">
          <a:xfrm rot="-5400000">
            <a:off x="3541712" y="1830388"/>
            <a:ext cx="1857375" cy="3454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1321" name="Rectangle 8"/>
          <p:cNvSpPr>
            <a:spLocks noChangeArrowheads="1"/>
          </p:cNvSpPr>
          <p:nvPr/>
        </p:nvSpPr>
        <p:spPr bwMode="auto">
          <a:xfrm>
            <a:off x="4024313" y="2725738"/>
            <a:ext cx="852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EXP</a:t>
            </a:r>
          </a:p>
        </p:txBody>
      </p:sp>
      <p:sp>
        <p:nvSpPr>
          <p:cNvPr id="141322" name="Rectangle 9"/>
          <p:cNvSpPr>
            <a:spLocks noChangeArrowheads="1"/>
          </p:cNvSpPr>
          <p:nvPr/>
        </p:nvSpPr>
        <p:spPr bwMode="auto">
          <a:xfrm>
            <a:off x="3784600" y="32004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latin typeface="Comic Sans MS" charset="0"/>
              </a:rPr>
              <a:t>PSPACE</a:t>
            </a:r>
          </a:p>
        </p:txBody>
      </p:sp>
      <p:sp>
        <p:nvSpPr>
          <p:cNvPr id="141323" name="Rectangle 10"/>
          <p:cNvSpPr>
            <a:spLocks noChangeArrowheads="1"/>
          </p:cNvSpPr>
          <p:nvPr/>
        </p:nvSpPr>
        <p:spPr bwMode="auto">
          <a:xfrm>
            <a:off x="4267200" y="3581400"/>
            <a:ext cx="373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P</a:t>
            </a:r>
          </a:p>
        </p:txBody>
      </p:sp>
      <p:sp>
        <p:nvSpPr>
          <p:cNvPr id="141324" name="Rectangle 11"/>
          <p:cNvSpPr>
            <a:spLocks noChangeArrowheads="1"/>
          </p:cNvSpPr>
          <p:nvPr/>
        </p:nvSpPr>
        <p:spPr bwMode="auto">
          <a:xfrm>
            <a:off x="4267200" y="4040188"/>
            <a:ext cx="5064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89496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B410DFA-8822-804C-9574-7BEEB4B03B4D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Relationships between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So far: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3600" b="1" dirty="0">
                    <a:solidFill>
                      <a:schemeClr val="accent2"/>
                    </a:solidFill>
                    <a:ea typeface="ヒラギノ角ゴ Pro W3" charset="-128"/>
                  </a:rPr>
                  <a:t>L</a:t>
                </a:r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P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600" b="1" dirty="0">
                    <a:solidFill>
                      <a:schemeClr val="accent2"/>
                    </a:solidFill>
                    <a:ea typeface="ヒラギノ角ゴ Pro W3" charset="-128"/>
                  </a:rPr>
                  <a:t>PSPACE</a:t>
                </a:r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EXP</a:t>
                </a: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believe all containments strict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know </a:t>
                </a:r>
                <a:r>
                  <a:rPr lang="en-US" altLang="en-US" b="1" dirty="0">
                    <a:ea typeface="ヒラギノ角ゴ Pro W3" charset="-128"/>
                  </a:rPr>
                  <a:t>L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Euclid Math Two" charset="0"/>
                  </a:rPr>
                  <a:t>PSPACE,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Euclid Math Two" charset="0"/>
                  </a:rPr>
                  <a:t>EXP </a:t>
                </a: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even before any mention of NP, two </a:t>
                </a:r>
                <a:r>
                  <a:rPr lang="en-US" altLang="en-US" b="1" dirty="0">
                    <a:ea typeface="ヒラギノ角ゴ Pro W3" charset="-128"/>
                  </a:rPr>
                  <a:t>major</a:t>
                </a:r>
                <a:r>
                  <a:rPr lang="en-US" altLang="en-US" dirty="0">
                    <a:ea typeface="ヒラギノ角ゴ Pro W3" charset="-128"/>
                  </a:rPr>
                  <a:t> unsolved problems: 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L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        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PSPACE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94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2590800" y="510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charset="0"/>
              </a:rPr>
              <a:t>?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4724400" y="510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438400" y="3581400"/>
            <a:ext cx="76200" cy="152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05400" y="3581400"/>
            <a:ext cx="76200" cy="152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5601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  <p:bldP spid="1945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C1C7F6C-B189-7D49-8433-87CE81A2D52B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Nondeterminism: introduction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charset="-128"/>
              </a:rPr>
              <a:t>A motivating question:</a:t>
            </a:r>
          </a:p>
          <a:p>
            <a:pPr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Can computers replace mathematicians?</a:t>
            </a:r>
          </a:p>
          <a:p>
            <a:pPr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L = { (x, 1</a:t>
            </a:r>
            <a:r>
              <a:rPr lang="en-US" altLang="en-US" baseline="30000">
                <a:solidFill>
                  <a:schemeClr val="accent2"/>
                </a:solidFill>
                <a:ea typeface="ＭＳ Ｐゴシック" charset="-128"/>
              </a:rPr>
              <a:t>k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) : statement x has a proof of length at most k }</a:t>
            </a:r>
          </a:p>
          <a:p>
            <a:pPr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064885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8EB87F8-AEED-5F40-B3E3-4B46AAC6C6A5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Nondeterminism: introduction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Outline:</a:t>
            </a:r>
          </a:p>
          <a:p>
            <a:pPr lvl="1"/>
            <a:r>
              <a:rPr lang="en-US" altLang="en-US">
                <a:ea typeface="ＭＳ Ｐゴシック" charset="-128"/>
              </a:rPr>
              <a:t>nondeterminism</a:t>
            </a:r>
          </a:p>
          <a:p>
            <a:pPr lvl="1"/>
            <a:r>
              <a:rPr lang="en-US" altLang="en-US">
                <a:ea typeface="ＭＳ Ｐゴシック" charset="-128"/>
              </a:rPr>
              <a:t>nondeterministic time classes</a:t>
            </a:r>
          </a:p>
          <a:p>
            <a:pPr lvl="1"/>
            <a:r>
              <a:rPr lang="en-US" altLang="en-US" b="1">
                <a:ea typeface="ＭＳ Ｐゴシック" charset="-128"/>
              </a:rPr>
              <a:t>NP</a:t>
            </a:r>
            <a:r>
              <a:rPr lang="en-US" altLang="en-US">
                <a:ea typeface="ＭＳ Ｐゴシック" charset="-128"/>
              </a:rPr>
              <a:t>, </a:t>
            </a:r>
            <a:r>
              <a:rPr lang="en-US" altLang="en-US" b="1">
                <a:ea typeface="ＭＳ Ｐゴシック" charset="-128"/>
              </a:rPr>
              <a:t>NP</a:t>
            </a:r>
            <a:r>
              <a:rPr lang="en-US" altLang="en-US">
                <a:ea typeface="ＭＳ Ｐゴシック" charset="-128"/>
              </a:rPr>
              <a:t>-completeness, </a:t>
            </a:r>
            <a:r>
              <a:rPr lang="en-US" altLang="en-US" b="1">
                <a:ea typeface="ＭＳ Ｐゴシック" charset="-128"/>
              </a:rPr>
              <a:t>P</a:t>
            </a:r>
            <a:r>
              <a:rPr lang="en-US" altLang="en-US">
                <a:ea typeface="ＭＳ Ｐゴシック" charset="-128"/>
              </a:rPr>
              <a:t> vs. </a:t>
            </a:r>
            <a:r>
              <a:rPr lang="en-US" altLang="en-US" b="1">
                <a:ea typeface="ＭＳ Ｐゴシック" charset="-128"/>
              </a:rPr>
              <a:t>NP</a:t>
            </a:r>
          </a:p>
          <a:p>
            <a:pPr lvl="1"/>
            <a:r>
              <a:rPr lang="en-US" altLang="en-US" b="1">
                <a:ea typeface="ＭＳ Ｐゴシック" charset="-128"/>
              </a:rPr>
              <a:t>coNP</a:t>
            </a:r>
          </a:p>
          <a:p>
            <a:pPr lvl="1"/>
            <a:r>
              <a:rPr lang="en-US" altLang="en-US">
                <a:ea typeface="ＭＳ Ｐゴシック" charset="-128"/>
              </a:rPr>
              <a:t>NTIME Hierarchy</a:t>
            </a:r>
          </a:p>
          <a:p>
            <a:pPr lvl="1"/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16569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9EA80DB-B0A4-5940-8830-5D8E037E69BF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Nondeterminism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Recall deterministic TM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b="1" dirty="0">
                    <a:ea typeface="ＭＳ Ｐゴシック" charset="-128"/>
                  </a:rPr>
                  <a:t>Q</a:t>
                </a:r>
                <a:r>
                  <a:rPr lang="en-US" altLang="en-US" dirty="0">
                    <a:ea typeface="ＭＳ Ｐゴシック" charset="-128"/>
                  </a:rPr>
                  <a:t> finite set of states</a:t>
                </a:r>
              </a:p>
              <a:p>
                <a:pPr lvl="1"/>
                <a:r>
                  <a:rPr lang="en-US" altLang="en-US" b="1" dirty="0">
                    <a:ea typeface="ＭＳ Ｐゴシック" charset="-128"/>
                  </a:rPr>
                  <a:t>∑ </a:t>
                </a:r>
                <a:r>
                  <a:rPr lang="en-US" altLang="en-US" dirty="0">
                    <a:ea typeface="ＭＳ Ｐゴシック" charset="-128"/>
                  </a:rPr>
                  <a:t>alphabet including blank: </a:t>
                </a: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dirty="0">
                    <a:ea typeface="ＭＳ Ｐゴシック" charset="-128"/>
                  </a:rPr>
                  <a:t>_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endParaRPr lang="en-US" altLang="ja-JP" baseline="-25000" dirty="0">
                  <a:ea typeface="ＭＳ Ｐゴシック" charset="-128"/>
                </a:endParaRPr>
              </a:p>
              <a:p>
                <a:pPr lvl="1"/>
                <a:r>
                  <a:rPr lang="en-US" altLang="en-US" b="1" dirty="0" err="1">
                    <a:ea typeface="ＭＳ Ｐゴシック" charset="-128"/>
                  </a:rPr>
                  <a:t>q</a:t>
                </a:r>
                <a:r>
                  <a:rPr lang="en-US" altLang="en-US" b="1" baseline="-25000" dirty="0" err="1">
                    <a:ea typeface="ＭＳ Ｐゴシック" charset="-128"/>
                  </a:rPr>
                  <a:t>start</a:t>
                </a:r>
                <a:r>
                  <a:rPr lang="en-US" altLang="en-US" dirty="0">
                    <a:ea typeface="ＭＳ Ｐゴシック" charset="-128"/>
                  </a:rPr>
                  <a:t>, </a:t>
                </a:r>
                <a:r>
                  <a:rPr lang="en-US" altLang="en-US" b="1" dirty="0" err="1">
                    <a:ea typeface="ＭＳ Ｐゴシック" charset="-128"/>
                  </a:rPr>
                  <a:t>q</a:t>
                </a:r>
                <a:r>
                  <a:rPr lang="en-US" altLang="en-US" b="1" baseline="-25000" dirty="0" err="1">
                    <a:ea typeface="ＭＳ Ｐゴシック" charset="-128"/>
                  </a:rPr>
                  <a:t>accept</a:t>
                </a:r>
                <a:r>
                  <a:rPr lang="en-US" altLang="en-US" dirty="0">
                    <a:ea typeface="ＭＳ Ｐゴシック" charset="-128"/>
                  </a:rPr>
                  <a:t>, </a:t>
                </a:r>
                <a:r>
                  <a:rPr lang="en-US" altLang="en-US" b="1" dirty="0" err="1">
                    <a:ea typeface="ＭＳ Ｐゴシック" charset="-128"/>
                  </a:rPr>
                  <a:t>q</a:t>
                </a:r>
                <a:r>
                  <a:rPr lang="en-US" altLang="en-US" b="1" baseline="-25000" dirty="0" err="1">
                    <a:ea typeface="ＭＳ Ｐゴシック" charset="-128"/>
                  </a:rPr>
                  <a:t>reject</a:t>
                </a:r>
                <a:r>
                  <a:rPr lang="en-US" altLang="en-US" dirty="0">
                    <a:ea typeface="ＭＳ Ｐゴシック" charset="-128"/>
                  </a:rPr>
                  <a:t> in Q</a:t>
                </a:r>
                <a:endParaRPr lang="en-US" altLang="en-US" b="1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transition function:</a:t>
                </a:r>
              </a:p>
              <a:p>
                <a:pPr lvl="1" algn="ctr">
                  <a:buFontTx/>
                  <a:buNone/>
                </a:pPr>
                <a:r>
                  <a:rPr lang="el-GR" altLang="en-US" b="1" dirty="0">
                    <a:ea typeface="ＭＳ Ｐゴシック" charset="-128"/>
                  </a:rPr>
                  <a:t>δ</a:t>
                </a:r>
                <a:r>
                  <a:rPr lang="en-US" altLang="en-US" dirty="0">
                    <a:ea typeface="ＭＳ Ｐゴシック" charset="-128"/>
                  </a:rPr>
                  <a:t> : Q x ∑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→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Euclid Symbol" charset="0"/>
                  </a:rPr>
                  <a:t> Q </a:t>
                </a:r>
                <a:r>
                  <a:rPr lang="en-US" altLang="en-US" dirty="0">
                    <a:ea typeface="ＭＳ Ｐゴシック" charset="-128"/>
                  </a:rPr>
                  <a:t>x ∑ x {L, R, -}</a:t>
                </a:r>
              </a:p>
            </p:txBody>
          </p:sp>
        </mc:Choice>
        <mc:Fallback xmlns=""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834993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56079BB-3960-3645-B301-985E170A2689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Nondeterminism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ＭＳ Ｐゴシック" charset="-128"/>
                  </a:rPr>
                  <a:t>nondeterministic</a:t>
                </a:r>
                <a:r>
                  <a:rPr lang="en-US" altLang="en-US" dirty="0">
                    <a:ea typeface="ＭＳ Ｐゴシック" charset="-128"/>
                  </a:rPr>
                  <a:t> Turing Machine:</a:t>
                </a:r>
              </a:p>
              <a:p>
                <a:pPr lvl="1"/>
                <a:r>
                  <a:rPr lang="en-US" altLang="en-US" b="1" dirty="0">
                    <a:ea typeface="ＭＳ Ｐゴシック" charset="-128"/>
                  </a:rPr>
                  <a:t>Q</a:t>
                </a:r>
                <a:r>
                  <a:rPr lang="en-US" altLang="en-US" dirty="0">
                    <a:ea typeface="ＭＳ Ｐゴシック" charset="-128"/>
                  </a:rPr>
                  <a:t> finite set of states</a:t>
                </a:r>
              </a:p>
              <a:p>
                <a:pPr lvl="1"/>
                <a:r>
                  <a:rPr lang="en-US" altLang="en-US" b="1" dirty="0">
                    <a:ea typeface="ＭＳ Ｐゴシック" charset="-128"/>
                  </a:rPr>
                  <a:t>∑ </a:t>
                </a:r>
                <a:r>
                  <a:rPr lang="en-US" altLang="en-US" dirty="0">
                    <a:ea typeface="ＭＳ Ｐゴシック" charset="-128"/>
                  </a:rPr>
                  <a:t>alphabet including blank: </a:t>
                </a: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dirty="0">
                    <a:ea typeface="ＭＳ Ｐゴシック" charset="-128"/>
                  </a:rPr>
                  <a:t>_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endParaRPr lang="en-US" altLang="ja-JP" dirty="0">
                  <a:ea typeface="ＭＳ Ｐゴシック" charset="-128"/>
                </a:endParaRPr>
              </a:p>
              <a:p>
                <a:pPr lvl="1"/>
                <a:r>
                  <a:rPr lang="en-US" altLang="en-US" b="1" dirty="0" err="1">
                    <a:ea typeface="ＭＳ Ｐゴシック" charset="-128"/>
                  </a:rPr>
                  <a:t>q</a:t>
                </a:r>
                <a:r>
                  <a:rPr lang="en-US" altLang="en-US" b="1" baseline="-25000" dirty="0" err="1">
                    <a:ea typeface="ＭＳ Ｐゴシック" charset="-128"/>
                  </a:rPr>
                  <a:t>start</a:t>
                </a:r>
                <a:r>
                  <a:rPr lang="en-US" altLang="en-US" dirty="0">
                    <a:ea typeface="ＭＳ Ｐゴシック" charset="-128"/>
                  </a:rPr>
                  <a:t>, </a:t>
                </a:r>
                <a:r>
                  <a:rPr lang="en-US" altLang="en-US" b="1" dirty="0" err="1">
                    <a:ea typeface="ＭＳ Ｐゴシック" charset="-128"/>
                  </a:rPr>
                  <a:t>q</a:t>
                </a:r>
                <a:r>
                  <a:rPr lang="en-US" altLang="en-US" b="1" baseline="-25000" dirty="0" err="1">
                    <a:ea typeface="ＭＳ Ｐゴシック" charset="-128"/>
                  </a:rPr>
                  <a:t>accept</a:t>
                </a:r>
                <a:r>
                  <a:rPr lang="en-US" altLang="en-US" dirty="0">
                    <a:ea typeface="ＭＳ Ｐゴシック" charset="-128"/>
                  </a:rPr>
                  <a:t>, </a:t>
                </a:r>
                <a:r>
                  <a:rPr lang="en-US" altLang="en-US" b="1" dirty="0" err="1">
                    <a:ea typeface="ＭＳ Ｐゴシック" charset="-128"/>
                  </a:rPr>
                  <a:t>q</a:t>
                </a:r>
                <a:r>
                  <a:rPr lang="en-US" altLang="en-US" b="1" baseline="-25000" dirty="0" err="1">
                    <a:ea typeface="ＭＳ Ｐゴシック" charset="-128"/>
                  </a:rPr>
                  <a:t>reject</a:t>
                </a:r>
                <a:r>
                  <a:rPr lang="en-US" altLang="en-US" dirty="0">
                    <a:ea typeface="ＭＳ Ｐゴシック" charset="-128"/>
                  </a:rPr>
                  <a:t> in Q</a:t>
                </a:r>
                <a:endParaRPr lang="en-US" altLang="en-US" b="1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transition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relation</a:t>
                </a:r>
              </a:p>
              <a:p>
                <a:pPr lvl="1" algn="ctr">
                  <a:buFontTx/>
                  <a:buNone/>
                </a:pPr>
                <a:r>
                  <a:rPr lang="el-GR" altLang="en-US" b="1" dirty="0">
                    <a:solidFill>
                      <a:srgbClr val="FF0000"/>
                    </a:solidFill>
                    <a:ea typeface="ＭＳ Ｐゴシック" charset="-128"/>
                  </a:rPr>
                  <a:t>∆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 (Q x ∑)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x (Q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x ∑ x {L, R, -}) 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given current state and symbol scanned, several choices of what to do next.</a:t>
                </a:r>
              </a:p>
            </p:txBody>
          </p:sp>
        </mc:Choice>
        <mc:Fallback xmlns="">
          <p:sp>
            <p:nvSpPr>
              <p:cNvPr id="399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9701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D5053F1-02DD-4E41-8874-D9208AD1EF7E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Nondeterminism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94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charset="-128"/>
              </a:rPr>
              <a:t>deterministic TM: given current configuration, unique next configuration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508000" y="5200650"/>
            <a:ext cx="8407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nondeterministic TM: given current configuration, several  possible next configurations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2286000" y="2438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start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3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…x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n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20574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start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3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…x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n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41993" name="Oval 8"/>
          <p:cNvSpPr>
            <a:spLocks noChangeArrowheads="1"/>
          </p:cNvSpPr>
          <p:nvPr/>
        </p:nvSpPr>
        <p:spPr bwMode="auto">
          <a:xfrm>
            <a:off x="20574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4" name="Oval 9"/>
          <p:cNvSpPr>
            <a:spLocks noChangeArrowheads="1"/>
          </p:cNvSpPr>
          <p:nvPr/>
        </p:nvSpPr>
        <p:spPr bwMode="auto">
          <a:xfrm>
            <a:off x="2057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5" name="Oval 10"/>
          <p:cNvSpPr>
            <a:spLocks noChangeArrowheads="1"/>
          </p:cNvSpPr>
          <p:nvPr/>
        </p:nvSpPr>
        <p:spPr bwMode="auto">
          <a:xfrm>
            <a:off x="20574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286000" y="4419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accept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cxnSp>
        <p:nvCxnSpPr>
          <p:cNvPr id="41997" name="AutoShape 12"/>
          <p:cNvCxnSpPr>
            <a:cxnSpLocks noChangeShapeType="1"/>
            <a:stCxn id="41991" idx="4"/>
            <a:endCxn id="41993" idx="0"/>
          </p:cNvCxnSpPr>
          <p:nvPr/>
        </p:nvCxnSpPr>
        <p:spPr bwMode="auto">
          <a:xfrm>
            <a:off x="2133600" y="27432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AutoShape 13"/>
          <p:cNvCxnSpPr>
            <a:cxnSpLocks noChangeShapeType="1"/>
            <a:stCxn id="41993" idx="4"/>
            <a:endCxn id="41994" idx="0"/>
          </p:cNvCxnSpPr>
          <p:nvPr/>
        </p:nvCxnSpPr>
        <p:spPr bwMode="auto">
          <a:xfrm>
            <a:off x="2133600" y="34290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9" name="AutoShape 14"/>
          <p:cNvCxnSpPr>
            <a:cxnSpLocks noChangeShapeType="1"/>
            <a:stCxn id="41994" idx="4"/>
            <a:endCxn id="41995" idx="0"/>
          </p:cNvCxnSpPr>
          <p:nvPr/>
        </p:nvCxnSpPr>
        <p:spPr bwMode="auto">
          <a:xfrm>
            <a:off x="2133600" y="41148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0" name="Oval 15"/>
          <p:cNvSpPr>
            <a:spLocks noChangeArrowheads="1"/>
          </p:cNvSpPr>
          <p:nvPr/>
        </p:nvSpPr>
        <p:spPr bwMode="auto">
          <a:xfrm>
            <a:off x="57150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1" name="Oval 16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2" name="Oval 17"/>
          <p:cNvSpPr>
            <a:spLocks noChangeArrowheads="1"/>
          </p:cNvSpPr>
          <p:nvPr/>
        </p:nvSpPr>
        <p:spPr bwMode="auto">
          <a:xfrm>
            <a:off x="57150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3" name="Oval 18"/>
          <p:cNvSpPr>
            <a:spLocks noChangeArrowheads="1"/>
          </p:cNvSpPr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2004" name="AutoShape 19"/>
          <p:cNvCxnSpPr>
            <a:cxnSpLocks noChangeShapeType="1"/>
            <a:stCxn id="42000" idx="4"/>
            <a:endCxn id="42001" idx="0"/>
          </p:cNvCxnSpPr>
          <p:nvPr/>
        </p:nvCxnSpPr>
        <p:spPr bwMode="auto">
          <a:xfrm>
            <a:off x="5791200" y="27432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AutoShape 20"/>
          <p:cNvCxnSpPr>
            <a:cxnSpLocks noChangeShapeType="1"/>
            <a:stCxn id="42001" idx="4"/>
            <a:endCxn id="42002" idx="0"/>
          </p:cNvCxnSpPr>
          <p:nvPr/>
        </p:nvCxnSpPr>
        <p:spPr bwMode="auto">
          <a:xfrm>
            <a:off x="5791200" y="34290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6" name="AutoShape 21"/>
          <p:cNvCxnSpPr>
            <a:cxnSpLocks noChangeShapeType="1"/>
            <a:stCxn id="42002" idx="4"/>
            <a:endCxn id="42003" idx="0"/>
          </p:cNvCxnSpPr>
          <p:nvPr/>
        </p:nvCxnSpPr>
        <p:spPr bwMode="auto">
          <a:xfrm>
            <a:off x="5791200" y="41148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5943600" y="4419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reject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3"/>
              <p:cNvSpPr txBox="1">
                <a:spLocks noChangeArrowheads="1"/>
              </p:cNvSpPr>
              <p:nvPr/>
            </p:nvSpPr>
            <p:spPr bwMode="auto">
              <a:xfrm>
                <a:off x="990600" y="3429000"/>
                <a:ext cx="8627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accent2"/>
                    </a:solidFill>
                    <a:latin typeface="Comic Sans MS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L</a:t>
                </a:r>
              </a:p>
            </p:txBody>
          </p:sp>
        </mc:Choice>
        <mc:Fallback xmlns="">
          <p:sp>
            <p:nvSpPr>
              <p:cNvPr id="4200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429000"/>
                <a:ext cx="86273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1348" t="-105333" r="-10638" b="-1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Text Box 24"/>
              <p:cNvSpPr txBox="1">
                <a:spLocks noChangeArrowheads="1"/>
              </p:cNvSpPr>
              <p:nvPr/>
            </p:nvSpPr>
            <p:spPr bwMode="auto">
              <a:xfrm>
                <a:off x="4572000" y="3429000"/>
                <a:ext cx="91563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accent2"/>
                    </a:solidFill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42009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3429000"/>
                <a:ext cx="91563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000" t="-10667" r="-9333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89628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197F27A-E931-E748-B7C6-8904FDCF4EF0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Nondeterminism 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asymmetric accept/reject criterion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306513" y="1447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start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3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…x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n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1992313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5421313" y="1447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start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3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…x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n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44040" name="Oval 7"/>
          <p:cNvSpPr>
            <a:spLocks noChangeArrowheads="1"/>
          </p:cNvSpPr>
          <p:nvPr/>
        </p:nvSpPr>
        <p:spPr bwMode="auto">
          <a:xfrm>
            <a:off x="1763713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41" name="Oval 8"/>
          <p:cNvSpPr>
            <a:spLocks noChangeArrowheads="1"/>
          </p:cNvSpPr>
          <p:nvPr/>
        </p:nvSpPr>
        <p:spPr bwMode="auto">
          <a:xfrm>
            <a:off x="1763713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42" name="Oval 9"/>
          <p:cNvSpPr>
            <a:spLocks noChangeArrowheads="1"/>
          </p:cNvSpPr>
          <p:nvPr/>
        </p:nvSpPr>
        <p:spPr bwMode="auto">
          <a:xfrm>
            <a:off x="1535113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2449513" y="426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accept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cxnSp>
        <p:nvCxnSpPr>
          <p:cNvPr id="44044" name="AutoShape 11"/>
          <p:cNvCxnSpPr>
            <a:cxnSpLocks noChangeShapeType="1"/>
            <a:stCxn id="44038" idx="4"/>
            <a:endCxn id="44040" idx="0"/>
          </p:cNvCxnSpPr>
          <p:nvPr/>
        </p:nvCxnSpPr>
        <p:spPr bwMode="auto">
          <a:xfrm flipH="1">
            <a:off x="1839913" y="22098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AutoShape 12"/>
          <p:cNvCxnSpPr>
            <a:cxnSpLocks noChangeShapeType="1"/>
            <a:stCxn id="44040" idx="4"/>
            <a:endCxn id="44041" idx="0"/>
          </p:cNvCxnSpPr>
          <p:nvPr/>
        </p:nvCxnSpPr>
        <p:spPr bwMode="auto">
          <a:xfrm>
            <a:off x="1839913" y="28956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AutoShape 13"/>
          <p:cNvCxnSpPr>
            <a:cxnSpLocks noChangeShapeType="1"/>
            <a:stCxn id="44041" idx="4"/>
            <a:endCxn id="44042" idx="0"/>
          </p:cNvCxnSpPr>
          <p:nvPr/>
        </p:nvCxnSpPr>
        <p:spPr bwMode="auto">
          <a:xfrm flipH="1">
            <a:off x="1611313" y="35814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7" name="Text Box 14"/>
          <p:cNvSpPr txBox="1">
            <a:spLocks noChangeArrowheads="1"/>
          </p:cNvSpPr>
          <p:nvPr/>
        </p:nvSpPr>
        <p:spPr bwMode="auto">
          <a:xfrm>
            <a:off x="5954713" y="4572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reject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48" name="Text Box 15"/>
              <p:cNvSpPr txBox="1">
                <a:spLocks noChangeArrowheads="1"/>
              </p:cNvSpPr>
              <p:nvPr/>
            </p:nvSpPr>
            <p:spPr bwMode="auto">
              <a:xfrm>
                <a:off x="593725" y="2209800"/>
                <a:ext cx="9108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accent2"/>
                    </a:solidFill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44048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25" y="2209800"/>
                <a:ext cx="91082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000" t="-10667" r="-9333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49" name="Text Box 16"/>
              <p:cNvSpPr txBox="1">
                <a:spLocks noChangeArrowheads="1"/>
              </p:cNvSpPr>
              <p:nvPr/>
            </p:nvSpPr>
            <p:spPr bwMode="auto">
              <a:xfrm>
                <a:off x="4724400" y="2286000"/>
                <a:ext cx="91563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accent2"/>
                    </a:solidFill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4404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286000"/>
                <a:ext cx="91563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000" t="-10526" r="-9333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50" name="Oval 17"/>
          <p:cNvSpPr>
            <a:spLocks noChangeArrowheads="1"/>
          </p:cNvSpPr>
          <p:nvPr/>
        </p:nvSpPr>
        <p:spPr bwMode="auto">
          <a:xfrm>
            <a:off x="2220913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51" name="Oval 18"/>
          <p:cNvSpPr>
            <a:spLocks noChangeArrowheads="1"/>
          </p:cNvSpPr>
          <p:nvPr/>
        </p:nvSpPr>
        <p:spPr bwMode="auto">
          <a:xfrm>
            <a:off x="2220913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52" name="Oval 19"/>
          <p:cNvSpPr>
            <a:spLocks noChangeArrowheads="1"/>
          </p:cNvSpPr>
          <p:nvPr/>
        </p:nvSpPr>
        <p:spPr bwMode="auto">
          <a:xfrm>
            <a:off x="2678113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53" name="AutoShape 20"/>
          <p:cNvCxnSpPr>
            <a:cxnSpLocks noChangeShapeType="1"/>
            <a:stCxn id="44038" idx="4"/>
            <a:endCxn id="44050" idx="0"/>
          </p:cNvCxnSpPr>
          <p:nvPr/>
        </p:nvCxnSpPr>
        <p:spPr bwMode="auto">
          <a:xfrm>
            <a:off x="2068513" y="22098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4" name="AutoShape 21"/>
          <p:cNvCxnSpPr>
            <a:cxnSpLocks noChangeShapeType="1"/>
            <a:stCxn id="44050" idx="4"/>
            <a:endCxn id="44051" idx="0"/>
          </p:cNvCxnSpPr>
          <p:nvPr/>
        </p:nvCxnSpPr>
        <p:spPr bwMode="auto">
          <a:xfrm>
            <a:off x="2297113" y="28956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5" name="AutoShape 22"/>
          <p:cNvCxnSpPr>
            <a:cxnSpLocks noChangeShapeType="1"/>
            <a:stCxn id="44050" idx="4"/>
            <a:endCxn id="44052" idx="0"/>
          </p:cNvCxnSpPr>
          <p:nvPr/>
        </p:nvCxnSpPr>
        <p:spPr bwMode="auto">
          <a:xfrm>
            <a:off x="2297113" y="2895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6" name="Oval 23"/>
          <p:cNvSpPr>
            <a:spLocks noChangeArrowheads="1"/>
          </p:cNvSpPr>
          <p:nvPr/>
        </p:nvSpPr>
        <p:spPr bwMode="auto">
          <a:xfrm>
            <a:off x="1992313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57" name="AutoShape 24"/>
          <p:cNvCxnSpPr>
            <a:cxnSpLocks noChangeShapeType="1"/>
            <a:stCxn id="44041" idx="4"/>
            <a:endCxn id="44056" idx="0"/>
          </p:cNvCxnSpPr>
          <p:nvPr/>
        </p:nvCxnSpPr>
        <p:spPr bwMode="auto">
          <a:xfrm>
            <a:off x="1839913" y="35814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8" name="Oval 25"/>
          <p:cNvSpPr>
            <a:spLocks noChangeArrowheads="1"/>
          </p:cNvSpPr>
          <p:nvPr/>
        </p:nvSpPr>
        <p:spPr bwMode="auto">
          <a:xfrm>
            <a:off x="2449513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59" name="AutoShape 26"/>
          <p:cNvCxnSpPr>
            <a:cxnSpLocks noChangeShapeType="1"/>
            <a:stCxn id="44052" idx="4"/>
            <a:endCxn id="44058" idx="0"/>
          </p:cNvCxnSpPr>
          <p:nvPr/>
        </p:nvCxnSpPr>
        <p:spPr bwMode="auto">
          <a:xfrm flipH="1">
            <a:off x="2525713" y="35814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0" name="Oval 27"/>
          <p:cNvSpPr>
            <a:spLocks noChangeArrowheads="1"/>
          </p:cNvSpPr>
          <p:nvPr/>
        </p:nvSpPr>
        <p:spPr bwMode="auto">
          <a:xfrm>
            <a:off x="2906713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61" name="AutoShape 28"/>
          <p:cNvCxnSpPr>
            <a:cxnSpLocks noChangeShapeType="1"/>
            <a:stCxn id="44052" idx="4"/>
            <a:endCxn id="44060" idx="0"/>
          </p:cNvCxnSpPr>
          <p:nvPr/>
        </p:nvCxnSpPr>
        <p:spPr bwMode="auto">
          <a:xfrm>
            <a:off x="2754313" y="35814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2" name="AutoShape 29"/>
          <p:cNvCxnSpPr>
            <a:cxnSpLocks noChangeShapeType="1"/>
            <a:stCxn id="44043" idx="1"/>
            <a:endCxn id="44056" idx="4"/>
          </p:cNvCxnSpPr>
          <p:nvPr/>
        </p:nvCxnSpPr>
        <p:spPr bwMode="auto">
          <a:xfrm rot="10800000">
            <a:off x="2068513" y="4267200"/>
            <a:ext cx="381000" cy="228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3" name="Oval 30"/>
          <p:cNvSpPr>
            <a:spLocks noChangeArrowheads="1"/>
          </p:cNvSpPr>
          <p:nvPr/>
        </p:nvSpPr>
        <p:spPr bwMode="auto">
          <a:xfrm>
            <a:off x="6030913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64" name="Oval 31"/>
          <p:cNvSpPr>
            <a:spLocks noChangeArrowheads="1"/>
          </p:cNvSpPr>
          <p:nvPr/>
        </p:nvSpPr>
        <p:spPr bwMode="auto">
          <a:xfrm>
            <a:off x="5802313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65" name="Oval 32"/>
          <p:cNvSpPr>
            <a:spLocks noChangeArrowheads="1"/>
          </p:cNvSpPr>
          <p:nvPr/>
        </p:nvSpPr>
        <p:spPr bwMode="auto">
          <a:xfrm>
            <a:off x="5802313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66" name="Oval 33"/>
          <p:cNvSpPr>
            <a:spLocks noChangeArrowheads="1"/>
          </p:cNvSpPr>
          <p:nvPr/>
        </p:nvSpPr>
        <p:spPr bwMode="auto">
          <a:xfrm>
            <a:off x="5573713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67" name="AutoShape 34"/>
          <p:cNvCxnSpPr>
            <a:cxnSpLocks noChangeShapeType="1"/>
            <a:stCxn id="44063" idx="4"/>
            <a:endCxn id="44064" idx="0"/>
          </p:cNvCxnSpPr>
          <p:nvPr/>
        </p:nvCxnSpPr>
        <p:spPr bwMode="auto">
          <a:xfrm flipH="1">
            <a:off x="5878513" y="22860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8" name="AutoShape 35"/>
          <p:cNvCxnSpPr>
            <a:cxnSpLocks noChangeShapeType="1"/>
            <a:stCxn id="44064" idx="4"/>
            <a:endCxn id="44065" idx="0"/>
          </p:cNvCxnSpPr>
          <p:nvPr/>
        </p:nvCxnSpPr>
        <p:spPr bwMode="auto">
          <a:xfrm>
            <a:off x="5878513" y="29718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9" name="AutoShape 36"/>
          <p:cNvCxnSpPr>
            <a:cxnSpLocks noChangeShapeType="1"/>
            <a:stCxn id="44065" idx="4"/>
            <a:endCxn id="44066" idx="0"/>
          </p:cNvCxnSpPr>
          <p:nvPr/>
        </p:nvCxnSpPr>
        <p:spPr bwMode="auto">
          <a:xfrm flipH="1">
            <a:off x="5649913" y="36576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0" name="Oval 37"/>
          <p:cNvSpPr>
            <a:spLocks noChangeArrowheads="1"/>
          </p:cNvSpPr>
          <p:nvPr/>
        </p:nvSpPr>
        <p:spPr bwMode="auto">
          <a:xfrm>
            <a:off x="6259513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71" name="Oval 38"/>
          <p:cNvSpPr>
            <a:spLocks noChangeArrowheads="1"/>
          </p:cNvSpPr>
          <p:nvPr/>
        </p:nvSpPr>
        <p:spPr bwMode="auto">
          <a:xfrm>
            <a:off x="6259513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72" name="Oval 39"/>
          <p:cNvSpPr>
            <a:spLocks noChangeArrowheads="1"/>
          </p:cNvSpPr>
          <p:nvPr/>
        </p:nvSpPr>
        <p:spPr bwMode="auto">
          <a:xfrm>
            <a:off x="6716713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73" name="AutoShape 40"/>
          <p:cNvCxnSpPr>
            <a:cxnSpLocks noChangeShapeType="1"/>
            <a:stCxn id="44063" idx="4"/>
            <a:endCxn id="44070" idx="0"/>
          </p:cNvCxnSpPr>
          <p:nvPr/>
        </p:nvCxnSpPr>
        <p:spPr bwMode="auto">
          <a:xfrm>
            <a:off x="6107113" y="2286000"/>
            <a:ext cx="228600" cy="5334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4" name="AutoShape 41"/>
          <p:cNvCxnSpPr>
            <a:cxnSpLocks noChangeShapeType="1"/>
            <a:stCxn id="44070" idx="4"/>
            <a:endCxn id="44071" idx="0"/>
          </p:cNvCxnSpPr>
          <p:nvPr/>
        </p:nvCxnSpPr>
        <p:spPr bwMode="auto">
          <a:xfrm>
            <a:off x="6335713" y="29718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5" name="AutoShape 42"/>
          <p:cNvCxnSpPr>
            <a:cxnSpLocks noChangeShapeType="1"/>
            <a:stCxn id="44070" idx="4"/>
            <a:endCxn id="44072" idx="0"/>
          </p:cNvCxnSpPr>
          <p:nvPr/>
        </p:nvCxnSpPr>
        <p:spPr bwMode="auto">
          <a:xfrm>
            <a:off x="6335713" y="2971800"/>
            <a:ext cx="457200" cy="5334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6" name="Oval 43"/>
          <p:cNvSpPr>
            <a:spLocks noChangeArrowheads="1"/>
          </p:cNvSpPr>
          <p:nvPr/>
        </p:nvSpPr>
        <p:spPr bwMode="auto">
          <a:xfrm>
            <a:off x="6030913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77" name="AutoShape 44"/>
          <p:cNvCxnSpPr>
            <a:cxnSpLocks noChangeShapeType="1"/>
            <a:stCxn id="44065" idx="4"/>
            <a:endCxn id="44076" idx="0"/>
          </p:cNvCxnSpPr>
          <p:nvPr/>
        </p:nvCxnSpPr>
        <p:spPr bwMode="auto">
          <a:xfrm>
            <a:off x="5878513" y="36576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8" name="Oval 45"/>
          <p:cNvSpPr>
            <a:spLocks noChangeArrowheads="1"/>
          </p:cNvSpPr>
          <p:nvPr/>
        </p:nvSpPr>
        <p:spPr bwMode="auto">
          <a:xfrm>
            <a:off x="6488113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79" name="AutoShape 46"/>
          <p:cNvCxnSpPr>
            <a:cxnSpLocks noChangeShapeType="1"/>
            <a:stCxn id="44072" idx="4"/>
            <a:endCxn id="44078" idx="0"/>
          </p:cNvCxnSpPr>
          <p:nvPr/>
        </p:nvCxnSpPr>
        <p:spPr bwMode="auto">
          <a:xfrm flipH="1">
            <a:off x="6564313" y="3657600"/>
            <a:ext cx="228600" cy="5334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0" name="Oval 47"/>
          <p:cNvSpPr>
            <a:spLocks noChangeArrowheads="1"/>
          </p:cNvSpPr>
          <p:nvPr/>
        </p:nvSpPr>
        <p:spPr bwMode="auto">
          <a:xfrm>
            <a:off x="6945313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81" name="AutoShape 48"/>
          <p:cNvCxnSpPr>
            <a:cxnSpLocks noChangeShapeType="1"/>
            <a:stCxn id="44072" idx="4"/>
            <a:endCxn id="44080" idx="0"/>
          </p:cNvCxnSpPr>
          <p:nvPr/>
        </p:nvCxnSpPr>
        <p:spPr bwMode="auto">
          <a:xfrm>
            <a:off x="6792913" y="36576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2" name="AutoShape 49"/>
          <p:cNvSpPr>
            <a:spLocks/>
          </p:cNvSpPr>
          <p:nvPr/>
        </p:nvSpPr>
        <p:spPr bwMode="auto">
          <a:xfrm rot="-5400000">
            <a:off x="6145213" y="3771900"/>
            <a:ext cx="381000" cy="1676400"/>
          </a:xfrm>
          <a:prstGeom prst="leftBrace">
            <a:avLst>
              <a:gd name="adj1" fmla="val 3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9122" name="Text Box 50"/>
          <p:cNvSpPr txBox="1">
            <a:spLocks noChangeArrowheads="1"/>
          </p:cNvSpPr>
          <p:nvPr/>
        </p:nvSpPr>
        <p:spPr bwMode="auto">
          <a:xfrm>
            <a:off x="2982913" y="2971800"/>
            <a:ext cx="120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“</a:t>
            </a:r>
            <a:r>
              <a:rPr lang="en-US" altLang="ja-JP">
                <a:solidFill>
                  <a:schemeClr val="accent2"/>
                </a:solidFill>
                <a:latin typeface="Comic Sans MS" charset="0"/>
              </a:rPr>
              <a:t>guess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”</a:t>
            </a:r>
            <a:endParaRPr lang="en-US" altLang="en-US">
              <a:solidFill>
                <a:schemeClr val="accent2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259123" name="AutoShape 51"/>
          <p:cNvCxnSpPr>
            <a:cxnSpLocks noChangeShapeType="1"/>
            <a:stCxn id="259122" idx="1"/>
            <a:endCxn id="44050" idx="6"/>
          </p:cNvCxnSpPr>
          <p:nvPr/>
        </p:nvCxnSpPr>
        <p:spPr bwMode="auto">
          <a:xfrm rot="10800000">
            <a:off x="2373313" y="2819400"/>
            <a:ext cx="609600" cy="381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9124" name="Text Box 52"/>
          <p:cNvSpPr txBox="1">
            <a:spLocks noChangeArrowheads="1"/>
          </p:cNvSpPr>
          <p:nvPr/>
        </p:nvSpPr>
        <p:spPr bwMode="auto">
          <a:xfrm>
            <a:off x="6335713" y="2057400"/>
            <a:ext cx="242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“</a:t>
            </a:r>
            <a:r>
              <a:rPr lang="en-US" altLang="ja-JP">
                <a:solidFill>
                  <a:schemeClr val="accent2"/>
                </a:solidFill>
                <a:latin typeface="Comic Sans MS" charset="0"/>
              </a:rPr>
              <a:t>computation path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”</a:t>
            </a:r>
            <a:endParaRPr lang="en-US" altLang="en-US">
              <a:solidFill>
                <a:schemeClr val="accent2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259125" name="AutoShape 53"/>
          <p:cNvCxnSpPr>
            <a:cxnSpLocks noChangeShapeType="1"/>
            <a:stCxn id="259124" idx="2"/>
          </p:cNvCxnSpPr>
          <p:nvPr/>
        </p:nvCxnSpPr>
        <p:spPr bwMode="auto">
          <a:xfrm rot="5400000">
            <a:off x="6896894" y="2547144"/>
            <a:ext cx="320675" cy="9858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2187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22" grpId="0"/>
      <p:bldP spid="2591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EEAE7C6-277F-DA4E-B060-89EEEFCB238F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Nondeterminism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all paths terminate</a:t>
            </a:r>
          </a:p>
          <a:p>
            <a:pPr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time used</a:t>
            </a:r>
            <a:r>
              <a:rPr lang="en-US" altLang="en-US">
                <a:ea typeface="ＭＳ Ｐゴシック" charset="-128"/>
              </a:rPr>
              <a:t>: maximum length of paths from root</a:t>
            </a:r>
          </a:p>
          <a:p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space used</a:t>
            </a:r>
            <a:r>
              <a:rPr lang="en-US" altLang="en-US">
                <a:ea typeface="ＭＳ Ｐゴシック" charset="-128"/>
              </a:rPr>
              <a:t>: maximum # of work tape squares touched on any path from root 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595780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0233C17-3AC4-3C4B-AD73-362EA4D5C117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Nondeterminism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3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ea typeface="ＭＳ Ｐゴシック" charset="-128"/>
                  </a:rPr>
                  <a:t>NTIME(f(n))</a:t>
                </a:r>
                <a:r>
                  <a:rPr lang="en-US" altLang="en-US" dirty="0">
                    <a:ea typeface="ＭＳ Ｐゴシック" charset="-128"/>
                  </a:rPr>
                  <a:t> = languages decidable by a multi-tape NTM that runs for at most f(n) steps </a:t>
                </a:r>
                <a:r>
                  <a:rPr lang="en-US" altLang="en-US" i="1" dirty="0">
                    <a:solidFill>
                      <a:srgbClr val="FF0000"/>
                    </a:solidFill>
                    <a:ea typeface="ＭＳ Ｐゴシック" charset="-128"/>
                  </a:rPr>
                  <a:t>on any computation path</a:t>
                </a:r>
                <a:r>
                  <a:rPr lang="en-US" altLang="en-US" dirty="0">
                    <a:ea typeface="ＭＳ Ｐゴシック" charset="-128"/>
                  </a:rPr>
                  <a:t>, where n is the input length, and f 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: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ＭＳ Ｐゴシック" charset="-128"/>
                    <a:sym typeface="Euclid Symbol" charset="0"/>
                  </a:rPr>
                  <a:t>N</a:t>
                </a:r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b="1" dirty="0">
                    <a:solidFill>
                      <a:schemeClr val="accent2"/>
                    </a:solidFill>
                    <a:ea typeface="ＭＳ Ｐゴシック" charset="-128"/>
                  </a:rPr>
                  <a:t>NSPACE(f(n))</a:t>
                </a:r>
                <a:r>
                  <a:rPr lang="en-US" altLang="en-US" b="1" dirty="0">
                    <a:ea typeface="ＭＳ Ｐゴシック" charset="-128"/>
                  </a:rPr>
                  <a:t> </a:t>
                </a:r>
                <a:r>
                  <a:rPr lang="en-US" altLang="en-US" dirty="0">
                    <a:ea typeface="ＭＳ Ｐゴシック" charset="-128"/>
                  </a:rPr>
                  <a:t>= languages decidable by a multi-tape NTM that touches at most f(n) squares of its work tapes </a:t>
                </a:r>
                <a:r>
                  <a:rPr lang="en-US" altLang="en-US" i="1" dirty="0">
                    <a:solidFill>
                      <a:srgbClr val="FF0000"/>
                    </a:solidFill>
                    <a:ea typeface="ＭＳ Ｐゴシック" charset="-128"/>
                  </a:rPr>
                  <a:t>along any computation path</a:t>
                </a:r>
                <a:r>
                  <a:rPr lang="en-US" altLang="en-US" dirty="0">
                    <a:ea typeface="ＭＳ Ｐゴシック" charset="-128"/>
                  </a:rPr>
                  <a:t>, where n is the input length, and f 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: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Euclid Symbol" charset="0"/>
                  </a:rPr>
                  <a:t> </a:t>
                </a:r>
                <a:r>
                  <a:rPr lang="en-US" altLang="en-US" b="1" dirty="0">
                    <a:ea typeface="ＭＳ Ｐゴシック" charset="-128"/>
                    <a:sym typeface="Euclid Symbol" charset="0"/>
                  </a:rPr>
                  <a:t>N</a:t>
                </a:r>
              </a:p>
            </p:txBody>
          </p:sp>
        </mc:Choice>
        <mc:Fallback xmlns="">
          <p:sp>
            <p:nvSpPr>
              <p:cNvPr id="263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963" b="-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281265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4AFD7DF-296C-3F4C-9395-490AC949B4BE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Nondeterminism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  <a:sym typeface="Euclid Symbol" charset="0"/>
                  </a:rPr>
                  <a:t>Focus on time classes first: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ＭＳ Ｐゴシック" charset="-128"/>
                  <a:sym typeface="Euclid Symbol" charset="0"/>
                </a:endParaRP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NP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NTIME(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ＭＳ Ｐゴシック" charset="-128"/>
                  </a:rPr>
                  <a:t>n</a:t>
                </a:r>
                <a:r>
                  <a:rPr lang="en-US" altLang="en-US" b="1" baseline="30000" dirty="0" err="1">
                    <a:solidFill>
                      <a:srgbClr val="FF0000"/>
                    </a:solidFill>
                    <a:ea typeface="ＭＳ Ｐゴシック" charset="-128"/>
                  </a:rPr>
                  <a:t>k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)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endParaRPr lang="en-US" altLang="en-US" b="1" dirty="0">
                  <a:solidFill>
                    <a:srgbClr val="FF0000"/>
                  </a:solidFill>
                  <a:ea typeface="ＭＳ Ｐゴシック" charset="-128"/>
                </a:endParaRP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NEXP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NTIME(2</a:t>
                </a:r>
                <a:r>
                  <a:rPr lang="en-US" altLang="en-US" sz="3600" b="1" baseline="30000" dirty="0">
                    <a:solidFill>
                      <a:srgbClr val="FF0000"/>
                    </a:solidFill>
                    <a:ea typeface="ＭＳ Ｐゴシック" charset="-128"/>
                  </a:rPr>
                  <a:t>n</a:t>
                </a:r>
                <a:r>
                  <a:rPr lang="en-US" altLang="en-US" b="1" baseline="60000" dirty="0">
                    <a:solidFill>
                      <a:srgbClr val="FF0000"/>
                    </a:solidFill>
                    <a:ea typeface="ＭＳ Ｐゴシック" charset="-128"/>
                  </a:rPr>
                  <a:t>k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  <a:endParaRPr lang="en-US" altLang="en-US" dirty="0">
                  <a:solidFill>
                    <a:srgbClr val="FF0000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65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718254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0784B4-690F-D046-BE61-B3AD701F33F6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ea typeface="ＭＳ Ｐゴシック" charset="-128"/>
                  </a:rPr>
                  <a:t>Very useful alternate definition of NP: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ＭＳ Ｐゴシック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ＭＳ Ｐゴシック" charset="-128"/>
                  </a:rPr>
                  <a:t>Theorem</a:t>
                </a:r>
                <a:r>
                  <a:rPr lang="en-US" altLang="en-US" dirty="0">
                    <a:ea typeface="ＭＳ Ｐゴシック" charset="-128"/>
                  </a:rPr>
                  <a:t>: language L 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is in NP if and only if it is expressible as: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L = { x|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y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ＭＳ Ｐゴシック" charset="-128"/>
                    <a:sym typeface="Symbol" charset="2"/>
                  </a:rPr>
                  <a:t>	where R is a language in P.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ＭＳ Ｐゴシック" charset="-128"/>
                  <a:sym typeface="Symbol" charset="2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poly-time TM M</a:t>
                </a:r>
                <a:r>
                  <a:rPr lang="en-US" altLang="en-US" baseline="-25000" dirty="0">
                    <a:ea typeface="ＭＳ Ｐゴシック" charset="-128"/>
                  </a:rPr>
                  <a:t>R</a:t>
                </a:r>
                <a:r>
                  <a:rPr lang="en-US" altLang="en-US" dirty="0">
                    <a:ea typeface="ＭＳ Ｐゴシック" charset="-128"/>
                  </a:rPr>
                  <a:t> deciding R is a </a:t>
                </a: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dirty="0">
                    <a:solidFill>
                      <a:srgbClr val="FF0000"/>
                    </a:solidFill>
                    <a:ea typeface="ＭＳ Ｐゴシック" charset="-128"/>
                  </a:rPr>
                  <a:t>verifier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r>
                  <a:rPr lang="en-US" altLang="ja-JP" dirty="0">
                    <a:ea typeface="ＭＳ Ｐゴシック" charset="-128"/>
                  </a:rPr>
                  <a:t> </a:t>
                </a:r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67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268" name="AutoShape 4"/>
          <p:cNvSpPr>
            <a:spLocks/>
          </p:cNvSpPr>
          <p:nvPr/>
        </p:nvSpPr>
        <p:spPr bwMode="auto">
          <a:xfrm>
            <a:off x="4038600" y="1447800"/>
            <a:ext cx="2286000" cy="952500"/>
          </a:xfrm>
          <a:prstGeom prst="borderCallout1">
            <a:avLst>
              <a:gd name="adj1" fmla="val 12000"/>
              <a:gd name="adj2" fmla="val -3333"/>
              <a:gd name="adj3" fmla="val 250333"/>
              <a:gd name="adj4" fmla="val -15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800"/>
              <a:t>“</a:t>
            </a:r>
            <a:r>
              <a:rPr lang="en-US" altLang="ja-JP" sz="2800">
                <a:solidFill>
                  <a:srgbClr val="FF0000"/>
                </a:solidFill>
              </a:rPr>
              <a:t>witness</a:t>
            </a:r>
            <a:r>
              <a:rPr lang="ja-JP" altLang="en-US" sz="2800"/>
              <a:t>”</a:t>
            </a:r>
            <a:r>
              <a:rPr lang="en-US" altLang="ja-JP" sz="2800"/>
              <a:t> or </a:t>
            </a:r>
            <a:r>
              <a:rPr lang="ja-JP" altLang="en-US" sz="2800"/>
              <a:t>“</a:t>
            </a:r>
            <a:r>
              <a:rPr lang="en-US" altLang="ja-JP" sz="2800">
                <a:solidFill>
                  <a:srgbClr val="FF0000"/>
                </a:solidFill>
              </a:rPr>
              <a:t>certificate</a:t>
            </a:r>
            <a:r>
              <a:rPr lang="ja-JP" altLang="en-US" sz="2800"/>
              <a:t>”</a:t>
            </a:r>
            <a:endParaRPr lang="en-US" altLang="en-US" sz="2800"/>
          </a:p>
        </p:txBody>
      </p:sp>
      <p:sp>
        <p:nvSpPr>
          <p:cNvPr id="267269" name="AutoShape 5"/>
          <p:cNvSpPr>
            <a:spLocks/>
          </p:cNvSpPr>
          <p:nvPr/>
        </p:nvSpPr>
        <p:spPr bwMode="auto">
          <a:xfrm>
            <a:off x="6553200" y="2743200"/>
            <a:ext cx="1981200" cy="952500"/>
          </a:xfrm>
          <a:prstGeom prst="borderCallout1">
            <a:avLst>
              <a:gd name="adj1" fmla="val 12000"/>
              <a:gd name="adj2" fmla="val -3847"/>
              <a:gd name="adj3" fmla="val 118500"/>
              <a:gd name="adj4" fmla="val -29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efficiently verifiable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20523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/>
      <p:bldP spid="2672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CF153C5-E5A0-DD48-826C-24EFA4C995D6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 A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We don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t know how to prove </a:t>
            </a:r>
            <a:r>
              <a:rPr lang="en-US" altLang="ja-JP" b="1">
                <a:ea typeface="ヒラギノ角ゴ Pro W3" charset="-128"/>
              </a:rPr>
              <a:t>L</a:t>
            </a:r>
            <a:r>
              <a:rPr lang="en-US" altLang="ja-JP">
                <a:ea typeface="ヒラギノ角ゴ Pro W3" charset="-128"/>
              </a:rPr>
              <a:t> ≠ </a:t>
            </a:r>
            <a:r>
              <a:rPr lang="en-US" altLang="ja-JP" b="1">
                <a:ea typeface="ヒラギノ角ゴ Pro W3" charset="-128"/>
              </a:rPr>
              <a:t>P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But, can identify problems in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least likely</a:t>
            </a:r>
            <a:r>
              <a:rPr lang="en-US" altLang="en-US">
                <a:ea typeface="ヒラギノ角ゴ Pro W3" charset="-128"/>
              </a:rPr>
              <a:t> to be in </a:t>
            </a:r>
            <a:r>
              <a:rPr lang="en-US" altLang="en-US" b="1">
                <a:ea typeface="ヒラギノ角ゴ Pro W3" charset="-128"/>
              </a:rPr>
              <a:t>L </a:t>
            </a:r>
            <a:r>
              <a:rPr lang="en-US" altLang="en-US">
                <a:ea typeface="ヒラギノ角ゴ Pro W3" charset="-128"/>
              </a:rPr>
              <a:t>using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 completeness.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need stronger notion of reduction (why?)</a:t>
            </a:r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508000" y="4572000"/>
            <a:ext cx="8229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b="1"/>
          </a:p>
        </p:txBody>
      </p:sp>
      <p:sp>
        <p:nvSpPr>
          <p:cNvPr id="108550" name="Oval 5"/>
          <p:cNvSpPr>
            <a:spLocks noChangeArrowheads="1"/>
          </p:cNvSpPr>
          <p:nvPr/>
        </p:nvSpPr>
        <p:spPr bwMode="auto">
          <a:xfrm>
            <a:off x="2209800" y="4191000"/>
            <a:ext cx="1676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8551" name="AutoShape 6"/>
          <p:cNvCxnSpPr>
            <a:cxnSpLocks noChangeShapeType="1"/>
            <a:stCxn id="108550" idx="2"/>
            <a:endCxn id="108550" idx="6"/>
          </p:cNvCxnSpPr>
          <p:nvPr/>
        </p:nvCxnSpPr>
        <p:spPr bwMode="auto">
          <a:xfrm>
            <a:off x="2209800" y="50292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2" name="Oval 7"/>
          <p:cNvSpPr>
            <a:spLocks noChangeArrowheads="1"/>
          </p:cNvSpPr>
          <p:nvPr/>
        </p:nvSpPr>
        <p:spPr bwMode="auto">
          <a:xfrm>
            <a:off x="5181600" y="4191000"/>
            <a:ext cx="1676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8553" name="AutoShape 8"/>
          <p:cNvCxnSpPr>
            <a:cxnSpLocks noChangeShapeType="1"/>
            <a:stCxn id="108552" idx="2"/>
            <a:endCxn id="108552" idx="6"/>
          </p:cNvCxnSpPr>
          <p:nvPr/>
        </p:nvCxnSpPr>
        <p:spPr bwMode="auto">
          <a:xfrm>
            <a:off x="5181600" y="50292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4" name="Text Box 9"/>
          <p:cNvSpPr txBox="1">
            <a:spLocks noChangeArrowheads="1"/>
          </p:cNvSpPr>
          <p:nvPr/>
        </p:nvSpPr>
        <p:spPr bwMode="auto">
          <a:xfrm>
            <a:off x="2743200" y="4343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yes</a:t>
            </a:r>
          </a:p>
        </p:txBody>
      </p:sp>
      <p:sp>
        <p:nvSpPr>
          <p:cNvPr id="108555" name="Text Box 10"/>
          <p:cNvSpPr txBox="1">
            <a:spLocks noChangeArrowheads="1"/>
          </p:cNvSpPr>
          <p:nvPr/>
        </p:nvSpPr>
        <p:spPr bwMode="auto">
          <a:xfrm>
            <a:off x="2743200" y="525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no</a:t>
            </a:r>
          </a:p>
        </p:txBody>
      </p:sp>
      <p:sp>
        <p:nvSpPr>
          <p:cNvPr id="108556" name="Text Box 11"/>
          <p:cNvSpPr txBox="1">
            <a:spLocks noChangeArrowheads="1"/>
          </p:cNvSpPr>
          <p:nvPr/>
        </p:nvSpPr>
        <p:spPr bwMode="auto">
          <a:xfrm>
            <a:off x="5715000" y="4343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yes</a:t>
            </a:r>
          </a:p>
        </p:txBody>
      </p:sp>
      <p:sp>
        <p:nvSpPr>
          <p:cNvPr id="108557" name="Text Box 12"/>
          <p:cNvSpPr txBox="1">
            <a:spLocks noChangeArrowheads="1"/>
          </p:cNvSpPr>
          <p:nvPr/>
        </p:nvSpPr>
        <p:spPr bwMode="auto">
          <a:xfrm>
            <a:off x="5715000" y="525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no</a:t>
            </a:r>
          </a:p>
        </p:txBody>
      </p:sp>
      <p:cxnSp>
        <p:nvCxnSpPr>
          <p:cNvPr id="108558" name="AutoShape 13"/>
          <p:cNvCxnSpPr>
            <a:cxnSpLocks noChangeShapeType="1"/>
            <a:stCxn id="108554" idx="3"/>
            <a:endCxn id="108556" idx="1"/>
          </p:cNvCxnSpPr>
          <p:nvPr/>
        </p:nvCxnSpPr>
        <p:spPr bwMode="auto">
          <a:xfrm>
            <a:off x="3429000" y="45720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9" name="AutoShape 14"/>
          <p:cNvCxnSpPr>
            <a:cxnSpLocks noChangeShapeType="1"/>
            <a:stCxn id="108555" idx="3"/>
            <a:endCxn id="108557" idx="1"/>
          </p:cNvCxnSpPr>
          <p:nvPr/>
        </p:nvCxnSpPr>
        <p:spPr bwMode="auto">
          <a:xfrm>
            <a:off x="3429000" y="54864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60" name="Text Box 15"/>
          <p:cNvSpPr txBox="1">
            <a:spLocks noChangeArrowheads="1"/>
          </p:cNvSpPr>
          <p:nvPr/>
        </p:nvSpPr>
        <p:spPr bwMode="auto">
          <a:xfrm>
            <a:off x="1752600" y="53482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</a:t>
            </a:r>
            <a:r>
              <a:rPr lang="en-US" altLang="en-US" sz="2800" baseline="-25000"/>
              <a:t>1</a:t>
            </a:r>
            <a:endParaRPr lang="en-US" altLang="en-US" sz="2800"/>
          </a:p>
        </p:txBody>
      </p:sp>
      <p:sp>
        <p:nvSpPr>
          <p:cNvPr id="108561" name="Text Box 16"/>
          <p:cNvSpPr txBox="1">
            <a:spLocks noChangeArrowheads="1"/>
          </p:cNvSpPr>
          <p:nvPr/>
        </p:nvSpPr>
        <p:spPr bwMode="auto">
          <a:xfrm>
            <a:off x="6781800" y="5334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sp>
        <p:nvSpPr>
          <p:cNvPr id="108562" name="Text Box 17"/>
          <p:cNvSpPr txBox="1">
            <a:spLocks noChangeArrowheads="1"/>
          </p:cNvSpPr>
          <p:nvPr/>
        </p:nvSpPr>
        <p:spPr bwMode="auto">
          <a:xfrm>
            <a:off x="4419600" y="4114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108563" name="Text Box 18"/>
          <p:cNvSpPr txBox="1">
            <a:spLocks noChangeArrowheads="1"/>
          </p:cNvSpPr>
          <p:nvPr/>
        </p:nvSpPr>
        <p:spPr bwMode="auto">
          <a:xfrm>
            <a:off x="4419600" y="502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4278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E26B473-12DE-6140-AB2B-ECF1A046F744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Example: 3SAT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3SAT = {</a:t>
                </a:r>
                <a:r>
                  <a:rPr lang="el-GR" altLang="en-US" dirty="0">
                    <a:solidFill>
                      <a:schemeClr val="accent2"/>
                    </a:solidFill>
                    <a:ea typeface="ＭＳ Ｐゴシック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 : </a:t>
                </a:r>
                <a:r>
                  <a:rPr lang="el-GR" altLang="en-US" dirty="0">
                    <a:solidFill>
                      <a:schemeClr val="accent2"/>
                    </a:solidFill>
                    <a:ea typeface="ＭＳ Ｐゴシック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 is a 3-CNF formula for which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∃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assignment A for which (</a:t>
                </a:r>
                <a:r>
                  <a:rPr lang="el-GR" altLang="en-US" dirty="0">
                    <a:solidFill>
                      <a:schemeClr val="accent2"/>
                    </a:solidFill>
                    <a:ea typeface="ＭＳ Ｐゴシック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, A)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R}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ＭＳ Ｐゴシック" charset="-128"/>
                    <a:sym typeface="Symbol" charset="2"/>
                  </a:rPr>
                  <a:t>R = {(</a:t>
                </a:r>
                <a:r>
                  <a:rPr lang="el-GR" altLang="en-US" dirty="0">
                    <a:ea typeface="ＭＳ Ｐゴシック" charset="-128"/>
                  </a:rPr>
                  <a:t>φ</a:t>
                </a:r>
                <a:r>
                  <a:rPr lang="en-US" altLang="en-US" dirty="0">
                    <a:ea typeface="ＭＳ Ｐゴシック" charset="-128"/>
                  </a:rPr>
                  <a:t>, A) : A is a sat. assign. for </a:t>
                </a:r>
                <a:r>
                  <a:rPr lang="el-GR" altLang="en-US" dirty="0">
                    <a:ea typeface="ＭＳ Ｐゴシック" charset="-128"/>
                  </a:rPr>
                  <a:t>φ</a:t>
                </a:r>
                <a:r>
                  <a:rPr lang="en-US" altLang="en-US" dirty="0">
                    <a:ea typeface="ＭＳ Ｐゴシック" charset="-128"/>
                  </a:rPr>
                  <a:t>}</a:t>
                </a:r>
              </a:p>
              <a:p>
                <a:pPr lvl="1"/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satisfying </a:t>
                </a:r>
                <a:r>
                  <a:rPr lang="en-US" altLang="en-US" dirty="0" err="1">
                    <a:ea typeface="ＭＳ Ｐゴシック" charset="-128"/>
                  </a:rPr>
                  <a:t>assignmdnt</a:t>
                </a:r>
                <a:r>
                  <a:rPr lang="en-US" altLang="en-US" dirty="0">
                    <a:ea typeface="ＭＳ Ｐゴシック" charset="-128"/>
                  </a:rPr>
                  <a:t> A is a </a:t>
                </a: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dirty="0">
                    <a:ea typeface="ＭＳ Ｐゴシック" charset="-128"/>
                  </a:rPr>
                  <a:t>witness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r>
                  <a:rPr lang="en-US" altLang="ja-JP" dirty="0">
                    <a:ea typeface="ＭＳ Ｐゴシック" charset="-128"/>
                  </a:rPr>
                  <a:t> of the satisfiability of </a:t>
                </a:r>
                <a:r>
                  <a:rPr lang="en-US" altLang="ja-JP" dirty="0" err="1">
                    <a:ea typeface="ＭＳ Ｐゴシック" charset="-128"/>
                  </a:rPr>
                  <a:t>φ</a:t>
                </a:r>
                <a:r>
                  <a:rPr lang="en-US" altLang="ja-JP" dirty="0">
                    <a:ea typeface="ＭＳ Ｐゴシック" charset="-128"/>
                  </a:rPr>
                  <a:t> (</a:t>
                </a: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dirty="0">
                    <a:ea typeface="ＭＳ Ｐゴシック" charset="-128"/>
                  </a:rPr>
                  <a:t>certifies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r>
                  <a:rPr lang="en-US" altLang="ja-JP" dirty="0">
                    <a:ea typeface="ＭＳ Ｐゴシック" charset="-128"/>
                  </a:rPr>
                  <a:t> satisfiability of </a:t>
                </a:r>
                <a:r>
                  <a:rPr lang="en-US" altLang="ja-JP" dirty="0" err="1">
                    <a:ea typeface="ＭＳ Ｐゴシック" charset="-128"/>
                  </a:rPr>
                  <a:t>φ</a:t>
                </a:r>
                <a:r>
                  <a:rPr lang="en-US" altLang="ja-JP" dirty="0">
                    <a:ea typeface="ＭＳ Ｐゴシック" charset="-128"/>
                  </a:rPr>
                  <a:t>)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R is decidable in poly-time</a:t>
                </a:r>
              </a:p>
            </p:txBody>
          </p:sp>
        </mc:Choice>
        <mc:Fallback xmlns="">
          <p:sp>
            <p:nvSpPr>
              <p:cNvPr id="269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884104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6185DFA-92D7-B14D-8B76-EF30E38414BE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295400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y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ＭＳ Ｐゴシック" charset="-128"/>
                    <a:sym typeface="Symbol" charset="2"/>
                  </a:rPr>
                  <a:t>Proof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: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)  give poly-time NTM deciding L</a:t>
                </a:r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563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295400"/>
              </a:xfrm>
              <a:blipFill rotWithShape="0">
                <a:blip r:embed="rId3"/>
                <a:stretch>
                  <a:fillRect l="-1852" t="-5189" b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5" name="Oval 4"/>
          <p:cNvSpPr>
            <a:spLocks noChangeArrowheads="1"/>
          </p:cNvSpPr>
          <p:nvPr/>
        </p:nvSpPr>
        <p:spPr bwMode="auto">
          <a:xfrm>
            <a:off x="6172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26" name="Oval 5"/>
          <p:cNvSpPr>
            <a:spLocks noChangeArrowheads="1"/>
          </p:cNvSpPr>
          <p:nvPr/>
        </p:nvSpPr>
        <p:spPr bwMode="auto">
          <a:xfrm>
            <a:off x="69342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27" name="Oval 6"/>
          <p:cNvSpPr>
            <a:spLocks noChangeArrowheads="1"/>
          </p:cNvSpPr>
          <p:nvPr/>
        </p:nvSpPr>
        <p:spPr bwMode="auto">
          <a:xfrm>
            <a:off x="6629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28" name="Oval 7"/>
          <p:cNvSpPr>
            <a:spLocks noChangeArrowheads="1"/>
          </p:cNvSpPr>
          <p:nvPr/>
        </p:nvSpPr>
        <p:spPr bwMode="auto">
          <a:xfrm>
            <a:off x="7315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29" name="AutoShape 8"/>
          <p:cNvCxnSpPr>
            <a:cxnSpLocks noChangeShapeType="1"/>
            <a:stCxn id="56325" idx="4"/>
            <a:endCxn id="56326" idx="0"/>
          </p:cNvCxnSpPr>
          <p:nvPr/>
        </p:nvCxnSpPr>
        <p:spPr bwMode="auto">
          <a:xfrm>
            <a:off x="6248400" y="3276600"/>
            <a:ext cx="762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0" name="AutoShape 9"/>
          <p:cNvCxnSpPr>
            <a:cxnSpLocks noChangeShapeType="1"/>
            <a:stCxn id="56326" idx="4"/>
            <a:endCxn id="56327" idx="0"/>
          </p:cNvCxnSpPr>
          <p:nvPr/>
        </p:nvCxnSpPr>
        <p:spPr bwMode="auto">
          <a:xfrm flipH="1">
            <a:off x="6705600" y="38100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1" name="AutoShape 10"/>
          <p:cNvCxnSpPr>
            <a:cxnSpLocks noChangeShapeType="1"/>
            <a:stCxn id="56326" idx="4"/>
            <a:endCxn id="56328" idx="0"/>
          </p:cNvCxnSpPr>
          <p:nvPr/>
        </p:nvCxnSpPr>
        <p:spPr bwMode="auto">
          <a:xfrm>
            <a:off x="7010400" y="3810000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2" name="Oval 11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33" name="AutoShape 12"/>
          <p:cNvCxnSpPr>
            <a:cxnSpLocks noChangeShapeType="1"/>
            <a:stCxn id="56328" idx="4"/>
            <a:endCxn id="56332" idx="0"/>
          </p:cNvCxnSpPr>
          <p:nvPr/>
        </p:nvCxnSpPr>
        <p:spPr bwMode="auto">
          <a:xfrm flipH="1">
            <a:off x="71628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4" name="Oval 13"/>
          <p:cNvSpPr>
            <a:spLocks noChangeArrowheads="1"/>
          </p:cNvSpPr>
          <p:nvPr/>
        </p:nvSpPr>
        <p:spPr bwMode="auto">
          <a:xfrm>
            <a:off x="75438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35" name="AutoShape 14"/>
          <p:cNvCxnSpPr>
            <a:cxnSpLocks noChangeShapeType="1"/>
            <a:stCxn id="56328" idx="4"/>
            <a:endCxn id="56334" idx="0"/>
          </p:cNvCxnSpPr>
          <p:nvPr/>
        </p:nvCxnSpPr>
        <p:spPr bwMode="auto">
          <a:xfrm>
            <a:off x="73914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6" name="Oval 15"/>
          <p:cNvSpPr>
            <a:spLocks noChangeArrowheads="1"/>
          </p:cNvSpPr>
          <p:nvPr/>
        </p:nvSpPr>
        <p:spPr bwMode="auto">
          <a:xfrm>
            <a:off x="64008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37" name="AutoShape 16"/>
          <p:cNvCxnSpPr>
            <a:cxnSpLocks noChangeShapeType="1"/>
            <a:stCxn id="56327" idx="4"/>
            <a:endCxn id="56336" idx="0"/>
          </p:cNvCxnSpPr>
          <p:nvPr/>
        </p:nvCxnSpPr>
        <p:spPr bwMode="auto">
          <a:xfrm flipH="1">
            <a:off x="64770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8" name="Oval 17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39" name="AutoShape 18"/>
          <p:cNvCxnSpPr>
            <a:cxnSpLocks noChangeShapeType="1"/>
            <a:stCxn id="56327" idx="4"/>
            <a:endCxn id="56338" idx="0"/>
          </p:cNvCxnSpPr>
          <p:nvPr/>
        </p:nvCxnSpPr>
        <p:spPr bwMode="auto">
          <a:xfrm>
            <a:off x="67056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0" name="Oval 19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41" name="Oval 20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42" name="Oval 21"/>
          <p:cNvSpPr>
            <a:spLocks noChangeArrowheads="1"/>
          </p:cNvSpPr>
          <p:nvPr/>
        </p:nvSpPr>
        <p:spPr bwMode="auto">
          <a:xfrm>
            <a:off x="5867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43" name="AutoShape 22"/>
          <p:cNvCxnSpPr>
            <a:cxnSpLocks noChangeShapeType="1"/>
            <a:stCxn id="56325" idx="4"/>
            <a:endCxn id="56340" idx="0"/>
          </p:cNvCxnSpPr>
          <p:nvPr/>
        </p:nvCxnSpPr>
        <p:spPr bwMode="auto">
          <a:xfrm flipH="1">
            <a:off x="5562600" y="3276600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4" name="AutoShape 23"/>
          <p:cNvCxnSpPr>
            <a:cxnSpLocks noChangeShapeType="1"/>
            <a:stCxn id="56340" idx="4"/>
            <a:endCxn id="56341" idx="0"/>
          </p:cNvCxnSpPr>
          <p:nvPr/>
        </p:nvCxnSpPr>
        <p:spPr bwMode="auto">
          <a:xfrm flipH="1">
            <a:off x="5257800" y="38100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5" name="AutoShape 24"/>
          <p:cNvCxnSpPr>
            <a:cxnSpLocks noChangeShapeType="1"/>
            <a:stCxn id="56340" idx="4"/>
            <a:endCxn id="56342" idx="0"/>
          </p:cNvCxnSpPr>
          <p:nvPr/>
        </p:nvCxnSpPr>
        <p:spPr bwMode="auto">
          <a:xfrm>
            <a:off x="5562600" y="3810000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6" name="Oval 25"/>
          <p:cNvSpPr>
            <a:spLocks noChangeArrowheads="1"/>
          </p:cNvSpPr>
          <p:nvPr/>
        </p:nvSpPr>
        <p:spPr bwMode="auto">
          <a:xfrm>
            <a:off x="56388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47" name="AutoShape 26"/>
          <p:cNvCxnSpPr>
            <a:cxnSpLocks noChangeShapeType="1"/>
            <a:stCxn id="56342" idx="4"/>
            <a:endCxn id="56346" idx="0"/>
          </p:cNvCxnSpPr>
          <p:nvPr/>
        </p:nvCxnSpPr>
        <p:spPr bwMode="auto">
          <a:xfrm flipH="1">
            <a:off x="57150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8" name="Oval 27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49" name="AutoShape 28"/>
          <p:cNvCxnSpPr>
            <a:cxnSpLocks noChangeShapeType="1"/>
            <a:stCxn id="56342" idx="4"/>
            <a:endCxn id="56348" idx="0"/>
          </p:cNvCxnSpPr>
          <p:nvPr/>
        </p:nvCxnSpPr>
        <p:spPr bwMode="auto">
          <a:xfrm>
            <a:off x="59436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0" name="Oval 29"/>
          <p:cNvSpPr>
            <a:spLocks noChangeArrowheads="1"/>
          </p:cNvSpPr>
          <p:nvPr/>
        </p:nvSpPr>
        <p:spPr bwMode="auto">
          <a:xfrm>
            <a:off x="4953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51" name="AutoShape 30"/>
          <p:cNvCxnSpPr>
            <a:cxnSpLocks noChangeShapeType="1"/>
            <a:stCxn id="56341" idx="4"/>
            <a:endCxn id="56350" idx="0"/>
          </p:cNvCxnSpPr>
          <p:nvPr/>
        </p:nvCxnSpPr>
        <p:spPr bwMode="auto">
          <a:xfrm flipH="1">
            <a:off x="50292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2" name="Oval 31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53" name="AutoShape 32"/>
          <p:cNvCxnSpPr>
            <a:cxnSpLocks noChangeShapeType="1"/>
            <a:stCxn id="56341" idx="4"/>
            <a:endCxn id="56352" idx="0"/>
          </p:cNvCxnSpPr>
          <p:nvPr/>
        </p:nvCxnSpPr>
        <p:spPr bwMode="auto">
          <a:xfrm>
            <a:off x="52578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4" name="Oval 33"/>
          <p:cNvSpPr>
            <a:spLocks noChangeArrowheads="1"/>
          </p:cNvSpPr>
          <p:nvPr/>
        </p:nvSpPr>
        <p:spPr bwMode="auto">
          <a:xfrm>
            <a:off x="4953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55" name="Oval 34"/>
          <p:cNvSpPr>
            <a:spLocks noChangeArrowheads="1"/>
          </p:cNvSpPr>
          <p:nvPr/>
        </p:nvSpPr>
        <p:spPr bwMode="auto">
          <a:xfrm>
            <a:off x="4953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56" name="AutoShape 35"/>
          <p:cNvCxnSpPr>
            <a:cxnSpLocks noChangeShapeType="1"/>
            <a:stCxn id="56350" idx="4"/>
            <a:endCxn id="56354" idx="0"/>
          </p:cNvCxnSpPr>
          <p:nvPr/>
        </p:nvCxnSpPr>
        <p:spPr bwMode="auto">
          <a:xfrm>
            <a:off x="50292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57" name="AutoShape 36"/>
          <p:cNvCxnSpPr>
            <a:cxnSpLocks noChangeShapeType="1"/>
            <a:stCxn id="56354" idx="4"/>
            <a:endCxn id="56355" idx="0"/>
          </p:cNvCxnSpPr>
          <p:nvPr/>
        </p:nvCxnSpPr>
        <p:spPr bwMode="auto">
          <a:xfrm>
            <a:off x="50292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8" name="Oval 37"/>
          <p:cNvSpPr>
            <a:spLocks noChangeArrowheads="1"/>
          </p:cNvSpPr>
          <p:nvPr/>
        </p:nvSpPr>
        <p:spPr bwMode="auto">
          <a:xfrm>
            <a:off x="5410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59" name="Oval 38"/>
          <p:cNvSpPr>
            <a:spLocks noChangeArrowheads="1"/>
          </p:cNvSpPr>
          <p:nvPr/>
        </p:nvSpPr>
        <p:spPr bwMode="auto">
          <a:xfrm>
            <a:off x="54102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60" name="AutoShape 39"/>
          <p:cNvCxnSpPr>
            <a:cxnSpLocks noChangeShapeType="1"/>
            <a:stCxn id="56352" idx="4"/>
            <a:endCxn id="56358" idx="0"/>
          </p:cNvCxnSpPr>
          <p:nvPr/>
        </p:nvCxnSpPr>
        <p:spPr bwMode="auto">
          <a:xfrm>
            <a:off x="54864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61" name="AutoShape 40"/>
          <p:cNvCxnSpPr>
            <a:cxnSpLocks noChangeShapeType="1"/>
            <a:stCxn id="56358" idx="4"/>
            <a:endCxn id="56359" idx="0"/>
          </p:cNvCxnSpPr>
          <p:nvPr/>
        </p:nvCxnSpPr>
        <p:spPr bwMode="auto">
          <a:xfrm>
            <a:off x="54864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62" name="Oval 41"/>
          <p:cNvSpPr>
            <a:spLocks noChangeArrowheads="1"/>
          </p:cNvSpPr>
          <p:nvPr/>
        </p:nvSpPr>
        <p:spPr bwMode="auto">
          <a:xfrm>
            <a:off x="5638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63" name="Oval 42"/>
          <p:cNvSpPr>
            <a:spLocks noChangeArrowheads="1"/>
          </p:cNvSpPr>
          <p:nvPr/>
        </p:nvSpPr>
        <p:spPr bwMode="auto">
          <a:xfrm>
            <a:off x="56388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64" name="AutoShape 43"/>
          <p:cNvCxnSpPr>
            <a:cxnSpLocks noChangeShapeType="1"/>
            <a:stCxn id="56346" idx="4"/>
            <a:endCxn id="56362" idx="0"/>
          </p:cNvCxnSpPr>
          <p:nvPr/>
        </p:nvCxnSpPr>
        <p:spPr bwMode="auto">
          <a:xfrm>
            <a:off x="57150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65" name="AutoShape 44"/>
          <p:cNvCxnSpPr>
            <a:cxnSpLocks noChangeShapeType="1"/>
            <a:stCxn id="56362" idx="4"/>
            <a:endCxn id="56363" idx="0"/>
          </p:cNvCxnSpPr>
          <p:nvPr/>
        </p:nvCxnSpPr>
        <p:spPr bwMode="auto">
          <a:xfrm>
            <a:off x="57150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66" name="Oval 45"/>
          <p:cNvSpPr>
            <a:spLocks noChangeArrowheads="1"/>
          </p:cNvSpPr>
          <p:nvPr/>
        </p:nvSpPr>
        <p:spPr bwMode="auto">
          <a:xfrm>
            <a:off x="609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67" name="Oval 46"/>
          <p:cNvSpPr>
            <a:spLocks noChangeArrowheads="1"/>
          </p:cNvSpPr>
          <p:nvPr/>
        </p:nvSpPr>
        <p:spPr bwMode="auto">
          <a:xfrm>
            <a:off x="6096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68" name="AutoShape 47"/>
          <p:cNvCxnSpPr>
            <a:cxnSpLocks noChangeShapeType="1"/>
            <a:stCxn id="56348" idx="4"/>
            <a:endCxn id="56366" idx="0"/>
          </p:cNvCxnSpPr>
          <p:nvPr/>
        </p:nvCxnSpPr>
        <p:spPr bwMode="auto">
          <a:xfrm>
            <a:off x="61722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69" name="AutoShape 48"/>
          <p:cNvCxnSpPr>
            <a:cxnSpLocks noChangeShapeType="1"/>
            <a:stCxn id="56366" idx="4"/>
            <a:endCxn id="56367" idx="0"/>
          </p:cNvCxnSpPr>
          <p:nvPr/>
        </p:nvCxnSpPr>
        <p:spPr bwMode="auto">
          <a:xfrm>
            <a:off x="61722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70" name="Oval 49"/>
          <p:cNvSpPr>
            <a:spLocks noChangeArrowheads="1"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71" name="Oval 50"/>
          <p:cNvSpPr>
            <a:spLocks noChangeArrowheads="1"/>
          </p:cNvSpPr>
          <p:nvPr/>
        </p:nvSpPr>
        <p:spPr bwMode="auto">
          <a:xfrm>
            <a:off x="64008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72" name="AutoShape 51"/>
          <p:cNvCxnSpPr>
            <a:cxnSpLocks noChangeShapeType="1"/>
            <a:stCxn id="56336" idx="4"/>
            <a:endCxn id="56370" idx="0"/>
          </p:cNvCxnSpPr>
          <p:nvPr/>
        </p:nvCxnSpPr>
        <p:spPr bwMode="auto">
          <a:xfrm>
            <a:off x="64770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73" name="AutoShape 52"/>
          <p:cNvCxnSpPr>
            <a:cxnSpLocks noChangeShapeType="1"/>
            <a:stCxn id="56370" idx="4"/>
            <a:endCxn id="56371" idx="0"/>
          </p:cNvCxnSpPr>
          <p:nvPr/>
        </p:nvCxnSpPr>
        <p:spPr bwMode="auto">
          <a:xfrm>
            <a:off x="64770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74" name="Oval 53"/>
          <p:cNvSpPr>
            <a:spLocks noChangeArrowheads="1"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75" name="Oval 54"/>
          <p:cNvSpPr>
            <a:spLocks noChangeArrowheads="1"/>
          </p:cNvSpPr>
          <p:nvPr/>
        </p:nvSpPr>
        <p:spPr bwMode="auto">
          <a:xfrm>
            <a:off x="6858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76" name="AutoShape 55"/>
          <p:cNvCxnSpPr>
            <a:cxnSpLocks noChangeShapeType="1"/>
            <a:stCxn id="56338" idx="4"/>
            <a:endCxn id="56374" idx="0"/>
          </p:cNvCxnSpPr>
          <p:nvPr/>
        </p:nvCxnSpPr>
        <p:spPr bwMode="auto">
          <a:xfrm>
            <a:off x="69342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77" name="AutoShape 56"/>
          <p:cNvCxnSpPr>
            <a:cxnSpLocks noChangeShapeType="1"/>
            <a:stCxn id="56374" idx="4"/>
            <a:endCxn id="56375" idx="0"/>
          </p:cNvCxnSpPr>
          <p:nvPr/>
        </p:nvCxnSpPr>
        <p:spPr bwMode="auto">
          <a:xfrm>
            <a:off x="69342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78" name="Oval 57"/>
          <p:cNvSpPr>
            <a:spLocks noChangeArrowheads="1"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79" name="Oval 58"/>
          <p:cNvSpPr>
            <a:spLocks noChangeArrowheads="1"/>
          </p:cNvSpPr>
          <p:nvPr/>
        </p:nvSpPr>
        <p:spPr bwMode="auto">
          <a:xfrm>
            <a:off x="70866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80" name="AutoShape 59"/>
          <p:cNvCxnSpPr>
            <a:cxnSpLocks noChangeShapeType="1"/>
            <a:stCxn id="56332" idx="4"/>
            <a:endCxn id="56378" idx="0"/>
          </p:cNvCxnSpPr>
          <p:nvPr/>
        </p:nvCxnSpPr>
        <p:spPr bwMode="auto">
          <a:xfrm>
            <a:off x="71628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81" name="AutoShape 60"/>
          <p:cNvCxnSpPr>
            <a:cxnSpLocks noChangeShapeType="1"/>
            <a:stCxn id="56378" idx="4"/>
            <a:endCxn id="56379" idx="0"/>
          </p:cNvCxnSpPr>
          <p:nvPr/>
        </p:nvCxnSpPr>
        <p:spPr bwMode="auto">
          <a:xfrm>
            <a:off x="71628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82" name="Oval 61"/>
          <p:cNvSpPr>
            <a:spLocks noChangeArrowheads="1"/>
          </p:cNvSpPr>
          <p:nvPr/>
        </p:nvSpPr>
        <p:spPr bwMode="auto">
          <a:xfrm>
            <a:off x="7543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83" name="Oval 62"/>
          <p:cNvSpPr>
            <a:spLocks noChangeArrowheads="1"/>
          </p:cNvSpPr>
          <p:nvPr/>
        </p:nvSpPr>
        <p:spPr bwMode="auto">
          <a:xfrm>
            <a:off x="75438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84" name="AutoShape 63"/>
          <p:cNvCxnSpPr>
            <a:cxnSpLocks noChangeShapeType="1"/>
            <a:stCxn id="56334" idx="4"/>
            <a:endCxn id="56382" idx="0"/>
          </p:cNvCxnSpPr>
          <p:nvPr/>
        </p:nvCxnSpPr>
        <p:spPr bwMode="auto">
          <a:xfrm>
            <a:off x="76200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85" name="AutoShape 64"/>
          <p:cNvCxnSpPr>
            <a:cxnSpLocks noChangeShapeType="1"/>
            <a:stCxn id="56382" idx="4"/>
            <a:endCxn id="56383" idx="0"/>
          </p:cNvCxnSpPr>
          <p:nvPr/>
        </p:nvCxnSpPr>
        <p:spPr bwMode="auto">
          <a:xfrm>
            <a:off x="76200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86" name="AutoShape 65"/>
          <p:cNvSpPr>
            <a:spLocks/>
          </p:cNvSpPr>
          <p:nvPr/>
        </p:nvSpPr>
        <p:spPr bwMode="auto">
          <a:xfrm>
            <a:off x="4648200" y="30480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87" name="AutoShape 66"/>
          <p:cNvSpPr>
            <a:spLocks/>
          </p:cNvSpPr>
          <p:nvPr/>
        </p:nvSpPr>
        <p:spPr bwMode="auto">
          <a:xfrm>
            <a:off x="4648200" y="48006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88" name="Rectangle 67"/>
          <p:cNvSpPr>
            <a:spLocks noChangeArrowheads="1"/>
          </p:cNvSpPr>
          <p:nvPr/>
        </p:nvSpPr>
        <p:spPr bwMode="auto">
          <a:xfrm>
            <a:off x="838200" y="3275013"/>
            <a:ext cx="3886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phase 1: </a:t>
            </a:r>
            <a:r>
              <a:rPr lang="ja-JP" altLang="en-US" sz="2800"/>
              <a:t>“</a:t>
            </a:r>
            <a:r>
              <a:rPr lang="en-US" altLang="ja-JP" sz="2800"/>
              <a:t>guess</a:t>
            </a:r>
            <a:r>
              <a:rPr lang="ja-JP" altLang="en-US" sz="2800"/>
              <a:t>”</a:t>
            </a:r>
            <a:r>
              <a:rPr lang="en-US" altLang="ja-JP" sz="2800"/>
              <a:t> y with |x|</a:t>
            </a:r>
            <a:r>
              <a:rPr lang="en-US" altLang="ja-JP" sz="2800" baseline="30000"/>
              <a:t>k</a:t>
            </a:r>
            <a:r>
              <a:rPr lang="en-US" altLang="ja-JP" sz="2800"/>
              <a:t> nondeterministic steps</a:t>
            </a:r>
            <a:endParaRPr lang="en-US" altLang="en-US" sz="2800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89" name="Rectangle 68"/>
              <p:cNvSpPr>
                <a:spLocks noChangeArrowheads="1"/>
              </p:cNvSpPr>
              <p:nvPr/>
            </p:nvSpPr>
            <p:spPr bwMode="auto">
              <a:xfrm>
                <a:off x="2971800" y="4648200"/>
                <a:ext cx="205740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phase 2: decide if </a:t>
                </a:r>
              </a:p>
              <a:p>
                <a:pPr eaLnBrk="1" hangingPunct="1"/>
                <a:r>
                  <a:rPr lang="en-US" altLang="en-US" sz="2800" dirty="0"/>
                  <a:t>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R </a:t>
                </a:r>
              </a:p>
            </p:txBody>
          </p:sp>
        </mc:Choice>
        <mc:Fallback xmlns="">
          <p:sp>
            <p:nvSpPr>
              <p:cNvPr id="5638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4648200"/>
                <a:ext cx="2057400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6231" t="-4846" b="-110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390751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8CC5C5-1FF4-0B46-8722-2D257DFB7D2D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19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ＭＳ Ｐゴシック" charset="-128"/>
                    <a:sym typeface="Symbol" charset="2"/>
                  </a:rPr>
                  <a:t>Proof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: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) given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NP, describe L as: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y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R }</a:t>
                </a:r>
                <a:endParaRPr lang="en-US" altLang="en-US" dirty="0">
                  <a:ea typeface="ＭＳ Ｐゴシック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  <a:sym typeface="Symbol" charset="2"/>
                  </a:rPr>
                  <a:t>L is decided by NTM M running in time </a:t>
                </a:r>
                <a:r>
                  <a:rPr lang="en-US" altLang="en-US" dirty="0" err="1">
                    <a:ea typeface="ＭＳ Ｐゴシック" charset="-128"/>
                    <a:sym typeface="Symbol" charset="2"/>
                  </a:rPr>
                  <a:t>n</a:t>
                </a:r>
                <a:r>
                  <a:rPr lang="en-US" altLang="en-US" baseline="30000" dirty="0" err="1">
                    <a:ea typeface="ＭＳ Ｐゴシック" charset="-128"/>
                    <a:sym typeface="Symbol" charset="2"/>
                  </a:rPr>
                  <a:t>k</a:t>
                </a:r>
                <a:endParaRPr lang="en-US" altLang="en-US" baseline="30000" dirty="0">
                  <a:ea typeface="ＭＳ Ｐゴシック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  <a:sym typeface="Symbol" charset="2"/>
                  </a:rPr>
                  <a:t>define the language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ＭＳ Ｐゴシック" charset="-128"/>
                    <a:sym typeface="Symbol" charset="2"/>
                  </a:rPr>
                  <a:t>R = { (x, y) : y is an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accepting computation history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of M on input x}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check: accepting history has length ≤ |</a:t>
                </a:r>
                <a:r>
                  <a:rPr lang="en-US" altLang="en-US" dirty="0" err="1">
                    <a:ea typeface="ＭＳ Ｐゴシック" charset="-128"/>
                  </a:rPr>
                  <a:t>x|</a:t>
                </a:r>
                <a:r>
                  <a:rPr lang="en-US" altLang="en-US" baseline="30000" dirty="0" err="1">
                    <a:ea typeface="ＭＳ Ｐゴシック" charset="-128"/>
                  </a:rPr>
                  <a:t>k</a:t>
                </a:r>
                <a:endParaRPr lang="en-US" altLang="en-US" baseline="30000" dirty="0">
                  <a:ea typeface="ＭＳ Ｐゴシック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check: R is decidable in polynomial time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check: M accepts x </a:t>
                </a:r>
                <a:r>
                  <a:rPr lang="en-US" altLang="en-US" dirty="0" err="1">
                    <a:ea typeface="ＭＳ Ｐゴシック" charset="-128"/>
                  </a:rPr>
                  <a:t>iff</a:t>
                </a:r>
                <a:r>
                  <a:rPr lang="en-US" altLang="en-US" dirty="0"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∃</m:t>
                    </m:r>
                  </m:oMath>
                </a14:m>
                <a:r>
                  <a:rPr lang="es-ES" altLang="en-US" dirty="0">
                    <a:ea typeface="ＭＳ Ｐゴシック" charset="-128"/>
                  </a:rPr>
                  <a:t>y, |y| ≤ |</a:t>
                </a:r>
                <a:r>
                  <a:rPr lang="es-ES" altLang="en-US" dirty="0" err="1">
                    <a:ea typeface="ＭＳ Ｐゴシック" charset="-128"/>
                  </a:rPr>
                  <a:t>x|</a:t>
                </a:r>
                <a:r>
                  <a:rPr lang="es-ES" altLang="en-US" baseline="30000" dirty="0" err="1">
                    <a:ea typeface="ＭＳ Ｐゴシック" charset="-128"/>
                  </a:rPr>
                  <a:t>k</a:t>
                </a:r>
                <a:r>
                  <a:rPr lang="es-ES" altLang="en-US" dirty="0">
                    <a:ea typeface="ＭＳ Ｐゴシック" charset="-128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s-ES" altLang="en-US" dirty="0">
                    <a:ea typeface="ＭＳ Ｐゴシック" charset="-128"/>
                  </a:rPr>
                  <a:t> R</a:t>
                </a:r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73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19600"/>
              </a:xfrm>
              <a:blipFill rotWithShape="0">
                <a:blip r:embed="rId3"/>
                <a:stretch>
                  <a:fillRect l="-1852" t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489190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CEDD7A-EAC8-4B42-A706-70C40401D9F9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Why NP?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not a realistic model of computation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but, captures important computational feature of many problems: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exhaustive search works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contains </a:t>
                </a:r>
                <a:r>
                  <a:rPr lang="en-US" altLang="en-US" b="1" dirty="0">
                    <a:ea typeface="ＭＳ Ｐゴシック" charset="-128"/>
                  </a:rPr>
                  <a:t>huge</a:t>
                </a:r>
                <a:r>
                  <a:rPr lang="en-US" altLang="en-US" dirty="0">
                    <a:ea typeface="ＭＳ Ｐゴシック" charset="-128"/>
                  </a:rPr>
                  <a:t> number of natural, practical problems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many problems have form: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y 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s.t.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(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x,y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R}</a:t>
                </a:r>
                <a:endParaRPr lang="en-US" altLang="en-US" dirty="0">
                  <a:solidFill>
                    <a:srgbClr val="FF0000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75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148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460" name="AutoShape 4"/>
          <p:cNvSpPr>
            <a:spLocks/>
          </p:cNvSpPr>
          <p:nvPr/>
        </p:nvSpPr>
        <p:spPr bwMode="auto">
          <a:xfrm>
            <a:off x="457200" y="1181100"/>
            <a:ext cx="2286000" cy="1028700"/>
          </a:xfrm>
          <a:prstGeom prst="borderCallout1">
            <a:avLst>
              <a:gd name="adj1" fmla="val 11111"/>
              <a:gd name="adj2" fmla="val 103333"/>
              <a:gd name="adj3" fmla="val 418671"/>
              <a:gd name="adj4" fmla="val 129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problem requirements</a:t>
            </a:r>
          </a:p>
        </p:txBody>
      </p:sp>
      <p:sp>
        <p:nvSpPr>
          <p:cNvPr id="275461" name="AutoShape 5"/>
          <p:cNvSpPr>
            <a:spLocks/>
          </p:cNvSpPr>
          <p:nvPr/>
        </p:nvSpPr>
        <p:spPr bwMode="auto">
          <a:xfrm>
            <a:off x="4953000" y="1219200"/>
            <a:ext cx="2209800" cy="1066800"/>
          </a:xfrm>
          <a:prstGeom prst="borderCallout1">
            <a:avLst>
              <a:gd name="adj1" fmla="val 10713"/>
              <a:gd name="adj2" fmla="val -3449"/>
              <a:gd name="adj3" fmla="val 398361"/>
              <a:gd name="adj4" fmla="val -35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object we are seeking</a:t>
            </a:r>
          </a:p>
        </p:txBody>
      </p:sp>
      <p:sp>
        <p:nvSpPr>
          <p:cNvPr id="275462" name="AutoShape 6"/>
          <p:cNvSpPr>
            <a:spLocks/>
          </p:cNvSpPr>
          <p:nvPr/>
        </p:nvSpPr>
        <p:spPr bwMode="auto">
          <a:xfrm>
            <a:off x="6172200" y="3505200"/>
            <a:ext cx="2590800" cy="1447800"/>
          </a:xfrm>
          <a:prstGeom prst="borderCallout1">
            <a:avLst>
              <a:gd name="adj1" fmla="val 7894"/>
              <a:gd name="adj2" fmla="val -2940"/>
              <a:gd name="adj3" fmla="val 131579"/>
              <a:gd name="adj4" fmla="val -32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efficient test: does y meet requirements?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2433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  <p:bldP spid="275461" grpId="0" animBg="1"/>
      <p:bldP spid="2754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B11B3A-33B5-584D-84EB-CC74C2DD6BEA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Why NP?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Why not </a:t>
            </a:r>
            <a:r>
              <a:rPr lang="en-US" altLang="en-US" b="1">
                <a:ea typeface="ＭＳ Ｐゴシック" charset="-128"/>
              </a:rPr>
              <a:t>EXP</a:t>
            </a:r>
            <a:r>
              <a:rPr lang="en-US" altLang="en-US">
                <a:ea typeface="ＭＳ Ｐゴシック" charset="-128"/>
              </a:rPr>
              <a:t>?</a:t>
            </a:r>
          </a:p>
          <a:p>
            <a:pPr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too strong! </a:t>
            </a:r>
          </a:p>
          <a:p>
            <a:pPr lvl="1"/>
            <a:r>
              <a:rPr lang="en-US" altLang="en-US">
                <a:ea typeface="ＭＳ Ｐゴシック" charset="-128"/>
              </a:rPr>
              <a:t>important problems not complete.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6469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3E9369-8D3D-964B-9976-6F8AAC76500B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Relationships between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4648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Easy: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NP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,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EXP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NEXP</a:t>
                </a:r>
                <a:endParaRPr lang="en-US" altLang="en-US" dirty="0">
                  <a:solidFill>
                    <a:srgbClr val="FF0000"/>
                  </a:solidFill>
                  <a:ea typeface="ＭＳ Ｐゴシック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  <a:sym typeface="Symbol" charset="2"/>
                  </a:rPr>
                  <a:t>TM special case of NTM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Recall: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ＭＳ Ｐゴシック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expressible as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L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y, |y|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≤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s.t.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(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x,y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R}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PSPACE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(try all possible y)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  <a:sym typeface="Symbol" charset="2"/>
                  </a:rPr>
                  <a:t>The central question: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4000" b="1" dirty="0">
                    <a:solidFill>
                      <a:srgbClr val="FF0000"/>
                    </a:solidFill>
                    <a:ea typeface="ＭＳ Ｐゴシック" charset="-128"/>
                  </a:rPr>
                  <a:t>P </a:t>
                </a:r>
                <a:r>
                  <a:rPr lang="en-US" altLang="en-US" sz="40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= </a:t>
                </a:r>
                <a:r>
                  <a:rPr lang="en-US" altLang="en-US" sz="4000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NP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ＭＳ Ｐゴシック" charset="-128"/>
                    <a:sym typeface="Symbol" charset="2"/>
                  </a:rPr>
                  <a:t>finding a solution vs. recognizing a solution </a:t>
                </a:r>
              </a:p>
            </p:txBody>
          </p:sp>
        </mc:Choice>
        <mc:Fallback xmlns="">
          <p:sp>
            <p:nvSpPr>
              <p:cNvPr id="279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4648200"/>
              </a:xfrm>
              <a:blipFill rotWithShape="0">
                <a:blip r:embed="rId3"/>
                <a:stretch>
                  <a:fillRect l="-1704" t="-275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962400" y="441960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3521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97D229A-8D32-7E47-A013-406629371D92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charset="-128"/>
              </a:rPr>
              <a:t>NP</a:t>
            </a:r>
            <a:r>
              <a:rPr lang="en-US" altLang="en-US">
                <a:ea typeface="ＭＳ Ｐゴシック" charset="-128"/>
              </a:rPr>
              <a:t>-completeness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Circuit SAT</a:t>
                </a:r>
                <a:r>
                  <a:rPr lang="en-US" altLang="en-US" dirty="0">
                    <a:ea typeface="ＭＳ Ｐゴシック" charset="-128"/>
                  </a:rPr>
                  <a:t>: given a Boolean circuit (gates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∧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), with variables y</a:t>
                </a:r>
                <a:r>
                  <a:rPr lang="en-US" altLang="en-US" baseline="-25000" dirty="0">
                    <a:ea typeface="ＭＳ Ｐゴシック" charset="-128"/>
                  </a:rPr>
                  <a:t>1</a:t>
                </a:r>
                <a:r>
                  <a:rPr lang="en-US" altLang="en-US" dirty="0">
                    <a:ea typeface="ＭＳ Ｐゴシック" charset="-128"/>
                  </a:rPr>
                  <a:t>, y</a:t>
                </a:r>
                <a:r>
                  <a:rPr lang="en-US" altLang="en-US" baseline="-25000" dirty="0">
                    <a:ea typeface="ＭＳ Ｐゴシック" charset="-128"/>
                  </a:rPr>
                  <a:t>2</a:t>
                </a:r>
                <a:r>
                  <a:rPr lang="en-US" altLang="en-US" dirty="0">
                    <a:ea typeface="ＭＳ Ｐゴシック" charset="-128"/>
                  </a:rPr>
                  <a:t>, …, </a:t>
                </a:r>
                <a:r>
                  <a:rPr lang="en-US" altLang="en-US" dirty="0" err="1">
                    <a:ea typeface="ＭＳ Ｐゴシック" charset="-128"/>
                  </a:rPr>
                  <a:t>y</a:t>
                </a:r>
                <a:r>
                  <a:rPr lang="en-US" altLang="en-US" baseline="-25000" dirty="0" err="1">
                    <a:ea typeface="ＭＳ Ｐゴシック" charset="-128"/>
                  </a:rPr>
                  <a:t>m</a:t>
                </a:r>
                <a:r>
                  <a:rPr lang="en-US" altLang="en-US" dirty="0">
                    <a:ea typeface="ＭＳ Ｐゴシック" charset="-128"/>
                  </a:rPr>
                  <a:t> is there some assignment that makes it output 1?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ＭＳ Ｐゴシック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ＭＳ Ｐゴシック" charset="-128"/>
                  </a:rPr>
                  <a:t>Theorem</a:t>
                </a:r>
                <a:r>
                  <a:rPr lang="en-US" altLang="en-US" b="1" dirty="0">
                    <a:ea typeface="ＭＳ Ｐゴシック" charset="-128"/>
                  </a:rPr>
                  <a:t>: </a:t>
                </a:r>
                <a:r>
                  <a:rPr lang="en-US" altLang="en-US" dirty="0">
                    <a:ea typeface="ＭＳ Ｐゴシック" charset="-128"/>
                  </a:rPr>
                  <a:t>Circuit SAT is </a:t>
                </a:r>
                <a:r>
                  <a:rPr lang="en-US" altLang="en-US" b="1" dirty="0">
                    <a:ea typeface="ＭＳ Ｐゴシック" charset="-128"/>
                  </a:rPr>
                  <a:t>NP</a:t>
                </a:r>
                <a:r>
                  <a:rPr lang="en-US" altLang="en-US" dirty="0">
                    <a:ea typeface="ＭＳ Ｐゴシック" charset="-128"/>
                  </a:rPr>
                  <a:t>-complete.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Proof:  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clearly in </a:t>
                </a:r>
                <a:r>
                  <a:rPr lang="en-US" altLang="en-US" b="1" dirty="0">
                    <a:ea typeface="ＭＳ Ｐゴシック" charset="-128"/>
                  </a:rPr>
                  <a:t>NP</a:t>
                </a:r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81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  <a:blipFill rotWithShape="0">
                <a:blip r:embed="rId3"/>
                <a:stretch>
                  <a:fillRect l="-1852" t="-176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722642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6A0FB54-D5B4-A748-A2E9-8F80D265B3E3}" type="slidenum">
              <a:rPr lang="en-US" altLang="en-US" sz="1400"/>
              <a:pPr eaLnBrk="1" hangingPunct="1"/>
              <a:t>37</a:t>
            </a:fld>
            <a:endParaRPr lang="en-US" altLang="en-US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charset="-128"/>
              </a:rPr>
              <a:t>NP</a:t>
            </a:r>
            <a:r>
              <a:rPr lang="en-US" altLang="en-US">
                <a:ea typeface="ＭＳ Ｐゴシック" charset="-128"/>
              </a:rPr>
              <a:t>-completeness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ＭＳ Ｐゴシック" charset="-128"/>
                  </a:rPr>
                  <a:t>Given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of form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y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s.t.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(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x,y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R}</a:t>
                </a:r>
                <a:endParaRPr lang="en-US" altLang="en-US" sz="2800" dirty="0">
                  <a:solidFill>
                    <a:schemeClr val="accent2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86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1752600" y="3124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1</a:t>
            </a:r>
            <a:endParaRPr lang="el-GR" altLang="en-US">
              <a:latin typeface="Comic Sans MS" charset="0"/>
            </a:endParaRP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2438400" y="3124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2</a:t>
            </a:r>
            <a:endParaRPr lang="el-GR" altLang="en-US">
              <a:latin typeface="Comic Sans MS" charset="0"/>
            </a:endParaRPr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3124200" y="3124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  <a:endParaRPr lang="el-GR" altLang="en-US" baseline="-25000">
              <a:latin typeface="Comic Sans MS" charset="0"/>
            </a:endParaRP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3810000" y="3124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n</a:t>
            </a:r>
            <a:endParaRPr lang="el-GR" altLang="en-US">
              <a:latin typeface="Comic Sans MS" charset="0"/>
            </a:endParaRPr>
          </a:p>
        </p:txBody>
      </p:sp>
      <p:sp>
        <p:nvSpPr>
          <p:cNvPr id="68617" name="Text Box 8"/>
          <p:cNvSpPr txBox="1">
            <a:spLocks noChangeArrowheads="1"/>
          </p:cNvSpPr>
          <p:nvPr/>
        </p:nvSpPr>
        <p:spPr bwMode="auto">
          <a:xfrm>
            <a:off x="4495800" y="3124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  <a:r>
              <a:rPr lang="en-US" altLang="en-US" baseline="-25000">
                <a:latin typeface="Comic Sans MS" charset="0"/>
              </a:rPr>
              <a:t>1</a:t>
            </a:r>
            <a:endParaRPr lang="el-GR" altLang="en-US">
              <a:latin typeface="Comic Sans MS" charset="0"/>
            </a:endParaRP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5181600" y="3124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  <a:r>
              <a:rPr lang="en-US" altLang="en-US" baseline="-25000">
                <a:latin typeface="Comic Sans MS" charset="0"/>
              </a:rPr>
              <a:t>2</a:t>
            </a:r>
            <a:endParaRPr lang="el-GR" altLang="en-US" baseline="-25000">
              <a:latin typeface="Comic Sans MS" charset="0"/>
            </a:endParaRPr>
          </a:p>
        </p:txBody>
      </p:sp>
      <p:sp>
        <p:nvSpPr>
          <p:cNvPr id="68619" name="Text Box 10"/>
          <p:cNvSpPr txBox="1">
            <a:spLocks noChangeArrowheads="1"/>
          </p:cNvSpPr>
          <p:nvPr/>
        </p:nvSpPr>
        <p:spPr bwMode="auto">
          <a:xfrm>
            <a:off x="5867400" y="3124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  <a:endParaRPr lang="el-GR" altLang="en-US">
              <a:latin typeface="Comic Sans MS" charset="0"/>
            </a:endParaRPr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6553200" y="3124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  <a:r>
              <a:rPr lang="en-US" altLang="en-US" baseline="-25000">
                <a:latin typeface="Comic Sans MS" charset="0"/>
              </a:rPr>
              <a:t>m</a:t>
            </a:r>
            <a:endParaRPr lang="el-GR" altLang="en-US" baseline="-25000">
              <a:latin typeface="Comic Sans MS" charset="0"/>
            </a:endParaRPr>
          </a:p>
        </p:txBody>
      </p:sp>
      <p:sp>
        <p:nvSpPr>
          <p:cNvPr id="68621" name="AutoShape 12"/>
          <p:cNvSpPr>
            <a:spLocks noChangeArrowheads="1"/>
          </p:cNvSpPr>
          <p:nvPr/>
        </p:nvSpPr>
        <p:spPr bwMode="auto">
          <a:xfrm flipV="1">
            <a:off x="1752600" y="3657600"/>
            <a:ext cx="556260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22" name="Text Box 13"/>
          <p:cNvSpPr txBox="1">
            <a:spLocks noChangeArrowheads="1"/>
          </p:cNvSpPr>
          <p:nvPr/>
        </p:nvSpPr>
        <p:spPr bwMode="auto">
          <a:xfrm>
            <a:off x="5334000" y="4435475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CVAL reduction for R</a:t>
            </a:r>
          </a:p>
        </p:txBody>
      </p:sp>
      <p:cxnSp>
        <p:nvCxnSpPr>
          <p:cNvPr id="68623" name="AutoShape 14"/>
          <p:cNvCxnSpPr>
            <a:cxnSpLocks noChangeShapeType="1"/>
            <a:stCxn id="68622" idx="0"/>
            <a:endCxn id="68621" idx="5"/>
          </p:cNvCxnSpPr>
          <p:nvPr/>
        </p:nvCxnSpPr>
        <p:spPr bwMode="auto">
          <a:xfrm rot="5400000" flipH="1">
            <a:off x="6078537" y="3960813"/>
            <a:ext cx="320675" cy="628650"/>
          </a:xfrm>
          <a:prstGeom prst="curvedConnector4">
            <a:avLst>
              <a:gd name="adj1" fmla="val 10889"/>
              <a:gd name="adj2" fmla="val -9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624" name="Text Box 15"/>
              <p:cNvSpPr txBox="1">
                <a:spLocks noChangeArrowheads="1"/>
              </p:cNvSpPr>
              <p:nvPr/>
            </p:nvSpPr>
            <p:spPr bwMode="auto">
              <a:xfrm>
                <a:off x="1524000" y="4343400"/>
                <a:ext cx="2362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1 </a:t>
                </a:r>
                <a:r>
                  <a:rPr lang="en-US" altLang="en-US" dirty="0" err="1">
                    <a:latin typeface="Comic Sans MS" charset="0"/>
                  </a:rPr>
                  <a:t>iff</a:t>
                </a:r>
                <a:r>
                  <a:rPr lang="en-US" altLang="en-US" dirty="0">
                    <a:latin typeface="Comic Sans MS" charset="0"/>
                  </a:rPr>
                  <a:t> (</a:t>
                </a:r>
                <a:r>
                  <a:rPr lang="en-US" altLang="en-US" dirty="0" err="1">
                    <a:latin typeface="Comic Sans MS" charset="0"/>
                  </a:rPr>
                  <a:t>x,y</a:t>
                </a:r>
                <a:r>
                  <a:rPr lang="en-US" altLang="en-US" dirty="0">
                    <a:latin typeface="Comic Sans MS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R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62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4343400"/>
                <a:ext cx="2362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866"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625" name="AutoShape 16"/>
          <p:cNvCxnSpPr>
            <a:cxnSpLocks noChangeShapeType="1"/>
            <a:stCxn id="68624" idx="2"/>
            <a:endCxn id="68621" idx="0"/>
          </p:cNvCxnSpPr>
          <p:nvPr/>
        </p:nvCxnSpPr>
        <p:spPr bwMode="auto">
          <a:xfrm rot="5400000" flipH="1" flipV="1">
            <a:off x="3502967" y="3774133"/>
            <a:ext cx="233065" cy="1828800"/>
          </a:xfrm>
          <a:prstGeom prst="curvedConnector3">
            <a:avLst>
              <a:gd name="adj1" fmla="val -9808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6" name="Rectangle 17"/>
          <p:cNvSpPr>
            <a:spLocks noChangeArrowheads="1"/>
          </p:cNvSpPr>
          <p:nvPr/>
        </p:nvSpPr>
        <p:spPr bwMode="auto">
          <a:xfrm>
            <a:off x="457200" y="53340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hardwire input x; leave y as variables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273824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95E6ED0-735D-324B-BB8D-12D262E3F2E8}" type="slidenum">
              <a:rPr lang="en-US" altLang="en-US" sz="1400"/>
              <a:pPr eaLnBrk="1" hangingPunct="1"/>
              <a:t>38</a:t>
            </a:fld>
            <a:endParaRPr lang="en-US" altLang="en-US" sz="14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charset="-128"/>
              </a:rPr>
              <a:t>NEXP</a:t>
            </a:r>
            <a:r>
              <a:rPr lang="en-US" altLang="en-US">
                <a:ea typeface="ＭＳ Ｐゴシック" charset="-128"/>
              </a:rPr>
              <a:t>-completeness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Succinct Circuit SAT:</a:t>
                </a:r>
                <a:r>
                  <a:rPr lang="en-US" altLang="en-US" dirty="0">
                    <a:ea typeface="ＭＳ Ｐゴシック" charset="-128"/>
                  </a:rPr>
                  <a:t> given a </a:t>
                </a:r>
                <a:r>
                  <a:rPr lang="en-US" altLang="en-US" b="1" dirty="0">
                    <a:ea typeface="ＭＳ Ｐゴシック" charset="-128"/>
                  </a:rPr>
                  <a:t>succinctly encoded </a:t>
                </a:r>
                <a:r>
                  <a:rPr lang="en-US" altLang="en-US" dirty="0">
                    <a:ea typeface="ＭＳ Ｐゴシック" charset="-128"/>
                  </a:rPr>
                  <a:t>Boolean circuit (gates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∧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), with variables y</a:t>
                </a:r>
                <a:r>
                  <a:rPr lang="en-US" altLang="en-US" baseline="-25000" dirty="0">
                    <a:ea typeface="ＭＳ Ｐゴシック" charset="-128"/>
                  </a:rPr>
                  <a:t>1</a:t>
                </a:r>
                <a:r>
                  <a:rPr lang="en-US" altLang="en-US" dirty="0">
                    <a:ea typeface="ＭＳ Ｐゴシック" charset="-128"/>
                  </a:rPr>
                  <a:t>, y</a:t>
                </a:r>
                <a:r>
                  <a:rPr lang="en-US" altLang="en-US" baseline="-25000" dirty="0">
                    <a:ea typeface="ＭＳ Ｐゴシック" charset="-128"/>
                  </a:rPr>
                  <a:t>2</a:t>
                </a:r>
                <a:r>
                  <a:rPr lang="en-US" altLang="en-US" dirty="0">
                    <a:ea typeface="ＭＳ Ｐゴシック" charset="-128"/>
                  </a:rPr>
                  <a:t>, …, </a:t>
                </a:r>
                <a:r>
                  <a:rPr lang="en-US" altLang="en-US" dirty="0" err="1">
                    <a:ea typeface="ＭＳ Ｐゴシック" charset="-128"/>
                  </a:rPr>
                  <a:t>y</a:t>
                </a:r>
                <a:r>
                  <a:rPr lang="en-US" altLang="en-US" baseline="-25000" dirty="0" err="1">
                    <a:ea typeface="ＭＳ Ｐゴシック" charset="-128"/>
                  </a:rPr>
                  <a:t>m</a:t>
                </a:r>
                <a:r>
                  <a:rPr lang="en-US" altLang="en-US" dirty="0">
                    <a:ea typeface="ＭＳ Ｐゴシック" charset="-128"/>
                  </a:rPr>
                  <a:t> is there some assignment that makes it output 1?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ＭＳ Ｐゴシック" charset="-128"/>
                  </a:rPr>
                  <a:t>Theorem</a:t>
                </a:r>
                <a:r>
                  <a:rPr lang="en-US" altLang="en-US" dirty="0">
                    <a:ea typeface="ＭＳ Ｐゴシック" charset="-128"/>
                  </a:rPr>
                  <a:t>: Succinct Circuit SAT is </a:t>
                </a:r>
                <a:r>
                  <a:rPr lang="en-US" altLang="en-US" b="1" dirty="0">
                    <a:ea typeface="ＭＳ Ｐゴシック" charset="-128"/>
                  </a:rPr>
                  <a:t>NEXP</a:t>
                </a:r>
                <a:r>
                  <a:rPr lang="en-US" altLang="en-US" dirty="0">
                    <a:ea typeface="ＭＳ Ｐゴシック" charset="-128"/>
                  </a:rPr>
                  <a:t>-complete.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Proof: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same trick as for Succinct CVAL </a:t>
                </a:r>
                <a:r>
                  <a:rPr lang="en-US" altLang="en-US" b="1" dirty="0">
                    <a:ea typeface="ＭＳ Ｐゴシック" charset="-128"/>
                  </a:rPr>
                  <a:t>EXP</a:t>
                </a:r>
                <a:r>
                  <a:rPr lang="en-US" altLang="en-US" dirty="0">
                    <a:ea typeface="ＭＳ Ｐゴシック" charset="-128"/>
                  </a:rPr>
                  <a:t>-complete.</a:t>
                </a:r>
              </a:p>
            </p:txBody>
          </p:sp>
        </mc:Choice>
        <mc:Fallback xmlns="">
          <p:sp>
            <p:nvSpPr>
              <p:cNvPr id="285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599787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5C23D34-82CB-1848-8B1C-D9DD168912AB}" type="slidenum">
              <a:rPr lang="en-US" altLang="en-US" sz="1400"/>
              <a:pPr eaLnBrk="1" hangingPunct="1"/>
              <a:t>39</a:t>
            </a:fld>
            <a:endParaRPr lang="en-US" altLang="en-US" sz="14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Complement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7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In general, if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C</a:t>
                </a:r>
                <a:r>
                  <a:rPr lang="en-US" altLang="en-US" dirty="0">
                    <a:ea typeface="ＭＳ Ｐゴシック" charset="-128"/>
                  </a:rPr>
                  <a:t> is a complexity class</a:t>
                </a:r>
              </a:p>
              <a:p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co-C </a:t>
                </a:r>
                <a:r>
                  <a:rPr lang="en-US" altLang="en-US" dirty="0">
                    <a:ea typeface="ＭＳ Ｐゴシック" charset="-128"/>
                  </a:rPr>
                  <a:t>is the complement class, containing all 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complements</a:t>
                </a:r>
                <a:r>
                  <a:rPr lang="en-US" altLang="en-US" dirty="0">
                    <a:ea typeface="ＭＳ Ｐゴシック" charset="-128"/>
                  </a:rPr>
                  <a:t> of languages in C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C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implies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Σ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* - L)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co-C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Σ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* - L)</a:t>
                </a:r>
                <a:r>
                  <a:rPr lang="en-US" altLang="en-US" dirty="0"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C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implies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co-C</a:t>
                </a:r>
              </a:p>
              <a:p>
                <a:endParaRPr lang="en-US" altLang="en-US" dirty="0">
                  <a:ea typeface="ＭＳ Ｐゴシック" charset="-128"/>
                  <a:sym typeface="Symbol" charset="2"/>
                </a:endParaRPr>
              </a:p>
              <a:p>
                <a:r>
                  <a:rPr lang="en-US" altLang="en-US" dirty="0">
                    <a:ea typeface="ＭＳ Ｐゴシック" charset="-128"/>
                    <a:sym typeface="Symbol" charset="2"/>
                  </a:rPr>
                  <a:t>Some classes closed under complement: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e.g. co-P = P</a:t>
                </a:r>
              </a:p>
            </p:txBody>
          </p:sp>
        </mc:Choice>
        <mc:Fallback xmlns="">
          <p:sp>
            <p:nvSpPr>
              <p:cNvPr id="287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41105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EB92E12-5290-084D-899D-949E85F944CE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 A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logspace reduction</a:t>
            </a:r>
            <a:r>
              <a:rPr lang="en-US" altLang="en-US">
                <a:ea typeface="ヒラギノ角ゴ Pro W3" charset="-128"/>
              </a:rPr>
              <a:t>: f computable by TM that uses O(log n) space </a:t>
            </a:r>
          </a:p>
          <a:p>
            <a:pPr lvl="1"/>
            <a:r>
              <a:rPr lang="en-US" altLang="en-US">
                <a:ea typeface="ヒラギノ角ゴ Pro W3" charset="-128"/>
              </a:rPr>
              <a:t>denoted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</a:t>
            </a:r>
            <a:r>
              <a:rPr lang="en-US" altLang="ja-JP" baseline="-25000">
                <a:ea typeface="ヒラギノ角ゴ Pro W3" charset="-128"/>
              </a:rPr>
              <a:t>1</a:t>
            </a:r>
            <a:r>
              <a:rPr lang="en-US" altLang="ja-JP" b="1" baseline="-25000">
                <a:ea typeface="ヒラギノ角ゴ Pro W3" charset="-128"/>
              </a:rPr>
              <a:t> </a:t>
            </a:r>
            <a:r>
              <a:rPr lang="en-US" altLang="ja-JP" b="1">
                <a:ea typeface="ヒラギノ角ゴ Pro W3" charset="-128"/>
              </a:rPr>
              <a:t>≤</a:t>
            </a:r>
            <a:r>
              <a:rPr lang="en-US" altLang="ja-JP" b="1" baseline="-25000">
                <a:ea typeface="ヒラギノ角ゴ Pro W3" charset="-128"/>
              </a:rPr>
              <a:t>L</a:t>
            </a:r>
            <a:r>
              <a:rPr lang="en-US" altLang="ja-JP" b="1">
                <a:ea typeface="ヒラギノ角ゴ Pro W3" charset="-128"/>
              </a:rPr>
              <a:t> </a:t>
            </a:r>
            <a:r>
              <a:rPr lang="en-US" altLang="ja-JP">
                <a:ea typeface="ヒラギノ角ゴ Pro W3" charset="-128"/>
              </a:rPr>
              <a:t>L</a:t>
            </a:r>
            <a:r>
              <a:rPr lang="en-US" altLang="ja-JP" baseline="-25000">
                <a:ea typeface="ヒラギノ角ゴ Pro W3" charset="-128"/>
              </a:rPr>
              <a:t>2</a:t>
            </a:r>
            <a:r>
              <a:rPr lang="ja-JP" altLang="en-US">
                <a:ea typeface="ヒラギノ角ゴ Pro W3" charset="-128"/>
              </a:rPr>
              <a:t>”</a:t>
            </a:r>
            <a:endParaRPr lang="en-US" altLang="ja-JP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If L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 b="1" baseline="-25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is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-complete, then L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 b="1" baseline="-25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in</a:t>
            </a:r>
            <a:r>
              <a:rPr lang="en-US" altLang="en-US" b="1">
                <a:ea typeface="ヒラギノ角ゴ Pro W3" charset="-128"/>
              </a:rPr>
              <a:t> L</a:t>
            </a:r>
            <a:r>
              <a:rPr lang="en-US" altLang="en-US">
                <a:ea typeface="ヒラギノ角ゴ Pro W3" charset="-128"/>
              </a:rPr>
              <a:t> implies </a:t>
            </a:r>
            <a:r>
              <a:rPr lang="en-US" altLang="en-US" b="1">
                <a:ea typeface="ヒラギノ角ゴ Pro W3" charset="-128"/>
              </a:rPr>
              <a:t>L</a:t>
            </a:r>
            <a:r>
              <a:rPr lang="en-US" altLang="en-US">
                <a:ea typeface="ヒラギノ角ゴ Pro W3" charset="-128"/>
              </a:rPr>
              <a:t> = </a:t>
            </a:r>
            <a:r>
              <a:rPr lang="en-US" altLang="en-US" b="1">
                <a:ea typeface="ヒラギノ角ゴ Pro W3" charset="-128"/>
              </a:rPr>
              <a:t>P </a:t>
            </a:r>
            <a:r>
              <a:rPr lang="en-US" altLang="en-US">
                <a:ea typeface="ヒラギノ角ゴ Pro W3" charset="-128"/>
              </a:rPr>
              <a:t>(homework problem)</a:t>
            </a:r>
            <a:endParaRPr lang="en-US" altLang="en-US" b="1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690379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2720D19-2A0B-6A49-8D0A-28AD92EB4D56}" type="slidenum">
              <a:rPr lang="en-US" altLang="en-US" sz="1400"/>
              <a:pPr eaLnBrk="1" hangingPunct="1"/>
              <a:t>40</a:t>
            </a:fld>
            <a:endParaRPr lang="en-US" altLang="en-US" sz="140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coNP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Is NP closed under complement?</a:t>
            </a:r>
          </a:p>
          <a:p>
            <a:pPr>
              <a:buFontTx/>
              <a:buNone/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5502275" y="228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5273675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5273675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5045075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5959475" y="403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q</a:t>
            </a:r>
            <a:r>
              <a:rPr lang="en-US" altLang="en-US" baseline="-25000">
                <a:latin typeface="Comic Sans MS" charset="0"/>
              </a:rPr>
              <a:t>accept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289801" name="AutoShape 9"/>
          <p:cNvCxnSpPr>
            <a:cxnSpLocks noChangeShapeType="1"/>
            <a:stCxn id="289796" idx="4"/>
            <a:endCxn id="289797" idx="0"/>
          </p:cNvCxnSpPr>
          <p:nvPr/>
        </p:nvCxnSpPr>
        <p:spPr bwMode="auto">
          <a:xfrm flipH="1">
            <a:off x="5349875" y="2438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2" name="AutoShape 10"/>
          <p:cNvCxnSpPr>
            <a:cxnSpLocks noChangeShapeType="1"/>
            <a:stCxn id="289797" idx="4"/>
            <a:endCxn id="289798" idx="0"/>
          </p:cNvCxnSpPr>
          <p:nvPr/>
        </p:nvCxnSpPr>
        <p:spPr bwMode="auto">
          <a:xfrm>
            <a:off x="5349875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3" name="AutoShape 11"/>
          <p:cNvCxnSpPr>
            <a:cxnSpLocks noChangeShapeType="1"/>
            <a:stCxn id="289798" idx="4"/>
            <a:endCxn id="289799" idx="0"/>
          </p:cNvCxnSpPr>
          <p:nvPr/>
        </p:nvCxnSpPr>
        <p:spPr bwMode="auto">
          <a:xfrm flipH="1">
            <a:off x="5121275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7391400" y="426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q</a:t>
            </a:r>
            <a:r>
              <a:rPr lang="en-US" altLang="en-US" baseline="-25000">
                <a:latin typeface="Comic Sans MS" charset="0"/>
              </a:rPr>
              <a:t>reject</a:t>
            </a:r>
            <a:endParaRPr lang="en-US" altLang="en-US"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805" name="Text Box 13"/>
              <p:cNvSpPr txBox="1">
                <a:spLocks noChangeArrowheads="1"/>
              </p:cNvSpPr>
              <p:nvPr/>
            </p:nvSpPr>
            <p:spPr bwMode="auto">
              <a:xfrm>
                <a:off x="4343400" y="2362200"/>
                <a:ext cx="9108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28980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362200"/>
                <a:ext cx="91082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738" t="-10667" r="-9396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806" name="Text Box 14"/>
              <p:cNvSpPr txBox="1">
                <a:spLocks noChangeArrowheads="1"/>
              </p:cNvSpPr>
              <p:nvPr/>
            </p:nvSpPr>
            <p:spPr bwMode="auto">
              <a:xfrm>
                <a:off x="6308725" y="2286000"/>
                <a:ext cx="91563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289806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8725" y="2286000"/>
                <a:ext cx="91563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667" t="-10526" r="-9333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807" name="Oval 15"/>
          <p:cNvSpPr>
            <a:spLocks noChangeArrowheads="1"/>
          </p:cNvSpPr>
          <p:nvPr/>
        </p:nvSpPr>
        <p:spPr bwMode="auto">
          <a:xfrm>
            <a:off x="5730875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08" name="Oval 16"/>
          <p:cNvSpPr>
            <a:spLocks noChangeArrowheads="1"/>
          </p:cNvSpPr>
          <p:nvPr/>
        </p:nvSpPr>
        <p:spPr bwMode="auto">
          <a:xfrm>
            <a:off x="5730875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6188075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10" name="AutoShape 18"/>
          <p:cNvCxnSpPr>
            <a:cxnSpLocks noChangeShapeType="1"/>
            <a:stCxn id="289796" idx="4"/>
            <a:endCxn id="289807" idx="0"/>
          </p:cNvCxnSpPr>
          <p:nvPr/>
        </p:nvCxnSpPr>
        <p:spPr bwMode="auto">
          <a:xfrm>
            <a:off x="5578475" y="2438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11" name="AutoShape 19"/>
          <p:cNvCxnSpPr>
            <a:cxnSpLocks noChangeShapeType="1"/>
            <a:stCxn id="289807" idx="4"/>
            <a:endCxn id="289808" idx="0"/>
          </p:cNvCxnSpPr>
          <p:nvPr/>
        </p:nvCxnSpPr>
        <p:spPr bwMode="auto">
          <a:xfrm>
            <a:off x="5807075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12" name="AutoShape 20"/>
          <p:cNvCxnSpPr>
            <a:cxnSpLocks noChangeShapeType="1"/>
            <a:stCxn id="289807" idx="4"/>
            <a:endCxn id="289809" idx="0"/>
          </p:cNvCxnSpPr>
          <p:nvPr/>
        </p:nvCxnSpPr>
        <p:spPr bwMode="auto">
          <a:xfrm>
            <a:off x="5807075" y="29718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13" name="Oval 21"/>
          <p:cNvSpPr>
            <a:spLocks noChangeArrowheads="1"/>
          </p:cNvSpPr>
          <p:nvPr/>
        </p:nvSpPr>
        <p:spPr bwMode="auto">
          <a:xfrm>
            <a:off x="5502275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14" name="AutoShape 22"/>
          <p:cNvCxnSpPr>
            <a:cxnSpLocks noChangeShapeType="1"/>
            <a:stCxn id="289798" idx="4"/>
            <a:endCxn id="289813" idx="0"/>
          </p:cNvCxnSpPr>
          <p:nvPr/>
        </p:nvCxnSpPr>
        <p:spPr bwMode="auto">
          <a:xfrm>
            <a:off x="5349875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15" name="Oval 23"/>
          <p:cNvSpPr>
            <a:spLocks noChangeArrowheads="1"/>
          </p:cNvSpPr>
          <p:nvPr/>
        </p:nvSpPr>
        <p:spPr bwMode="auto">
          <a:xfrm>
            <a:off x="5959475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16" name="AutoShape 24"/>
          <p:cNvCxnSpPr>
            <a:cxnSpLocks noChangeShapeType="1"/>
            <a:stCxn id="289809" idx="4"/>
            <a:endCxn id="289815" idx="0"/>
          </p:cNvCxnSpPr>
          <p:nvPr/>
        </p:nvCxnSpPr>
        <p:spPr bwMode="auto">
          <a:xfrm flipH="1">
            <a:off x="6035675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17" name="Oval 25"/>
          <p:cNvSpPr>
            <a:spLocks noChangeArrowheads="1"/>
          </p:cNvSpPr>
          <p:nvPr/>
        </p:nvSpPr>
        <p:spPr bwMode="auto">
          <a:xfrm>
            <a:off x="6416675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18" name="AutoShape 26"/>
          <p:cNvCxnSpPr>
            <a:cxnSpLocks noChangeShapeType="1"/>
            <a:stCxn id="289809" idx="4"/>
            <a:endCxn id="289817" idx="0"/>
          </p:cNvCxnSpPr>
          <p:nvPr/>
        </p:nvCxnSpPr>
        <p:spPr bwMode="auto">
          <a:xfrm>
            <a:off x="6264275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19" name="AutoShape 27"/>
          <p:cNvCxnSpPr>
            <a:cxnSpLocks noChangeShapeType="1"/>
            <a:stCxn id="289800" idx="1"/>
            <a:endCxn id="289813" idx="4"/>
          </p:cNvCxnSpPr>
          <p:nvPr/>
        </p:nvCxnSpPr>
        <p:spPr bwMode="auto">
          <a:xfrm rot="10800000">
            <a:off x="5578475" y="4038600"/>
            <a:ext cx="381000" cy="228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20" name="Oval 28"/>
          <p:cNvSpPr>
            <a:spLocks noChangeArrowheads="1"/>
          </p:cNvSpPr>
          <p:nvPr/>
        </p:nvSpPr>
        <p:spPr bwMode="auto">
          <a:xfrm>
            <a:off x="7467600" y="228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21" name="Oval 29"/>
          <p:cNvSpPr>
            <a:spLocks noChangeArrowheads="1"/>
          </p:cNvSpPr>
          <p:nvPr/>
        </p:nvSpPr>
        <p:spPr bwMode="auto">
          <a:xfrm>
            <a:off x="7239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22" name="Oval 30"/>
          <p:cNvSpPr>
            <a:spLocks noChangeArrowheads="1"/>
          </p:cNvSpPr>
          <p:nvPr/>
        </p:nvSpPr>
        <p:spPr bwMode="auto">
          <a:xfrm>
            <a:off x="72390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23" name="Oval 31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24" name="AutoShape 32"/>
          <p:cNvCxnSpPr>
            <a:cxnSpLocks noChangeShapeType="1"/>
            <a:stCxn id="289820" idx="4"/>
            <a:endCxn id="289821" idx="0"/>
          </p:cNvCxnSpPr>
          <p:nvPr/>
        </p:nvCxnSpPr>
        <p:spPr bwMode="auto">
          <a:xfrm flipH="1">
            <a:off x="7315200" y="2438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25" name="AutoShape 33"/>
          <p:cNvCxnSpPr>
            <a:cxnSpLocks noChangeShapeType="1"/>
            <a:stCxn id="289821" idx="4"/>
            <a:endCxn id="289822" idx="0"/>
          </p:cNvCxnSpPr>
          <p:nvPr/>
        </p:nvCxnSpPr>
        <p:spPr bwMode="auto">
          <a:xfrm>
            <a:off x="73152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26" name="AutoShape 34"/>
          <p:cNvCxnSpPr>
            <a:cxnSpLocks noChangeShapeType="1"/>
            <a:stCxn id="289822" idx="4"/>
            <a:endCxn id="289823" idx="0"/>
          </p:cNvCxnSpPr>
          <p:nvPr/>
        </p:nvCxnSpPr>
        <p:spPr bwMode="auto">
          <a:xfrm flipH="1">
            <a:off x="7086600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27" name="Oval 35"/>
          <p:cNvSpPr>
            <a:spLocks noChangeArrowheads="1"/>
          </p:cNvSpPr>
          <p:nvPr/>
        </p:nvSpPr>
        <p:spPr bwMode="auto">
          <a:xfrm>
            <a:off x="76962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28" name="Oval 36"/>
          <p:cNvSpPr>
            <a:spLocks noChangeArrowheads="1"/>
          </p:cNvSpPr>
          <p:nvPr/>
        </p:nvSpPr>
        <p:spPr bwMode="auto">
          <a:xfrm>
            <a:off x="76962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29" name="Oval 37"/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30" name="AutoShape 38"/>
          <p:cNvCxnSpPr>
            <a:cxnSpLocks noChangeShapeType="1"/>
            <a:stCxn id="289820" idx="4"/>
            <a:endCxn id="289827" idx="0"/>
          </p:cNvCxnSpPr>
          <p:nvPr/>
        </p:nvCxnSpPr>
        <p:spPr bwMode="auto">
          <a:xfrm>
            <a:off x="7543800" y="2438400"/>
            <a:ext cx="228600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31" name="AutoShape 39"/>
          <p:cNvCxnSpPr>
            <a:cxnSpLocks noChangeShapeType="1"/>
            <a:stCxn id="289827" idx="4"/>
            <a:endCxn id="289828" idx="0"/>
          </p:cNvCxnSpPr>
          <p:nvPr/>
        </p:nvCxnSpPr>
        <p:spPr bwMode="auto">
          <a:xfrm>
            <a:off x="77724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32" name="AutoShape 40"/>
          <p:cNvCxnSpPr>
            <a:cxnSpLocks noChangeShapeType="1"/>
            <a:stCxn id="289827" idx="4"/>
            <a:endCxn id="289829" idx="0"/>
          </p:cNvCxnSpPr>
          <p:nvPr/>
        </p:nvCxnSpPr>
        <p:spPr bwMode="auto">
          <a:xfrm>
            <a:off x="7772400" y="2971800"/>
            <a:ext cx="457200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7467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34" name="AutoShape 42"/>
          <p:cNvCxnSpPr>
            <a:cxnSpLocks noChangeShapeType="1"/>
            <a:stCxn id="289822" idx="4"/>
            <a:endCxn id="289833" idx="0"/>
          </p:cNvCxnSpPr>
          <p:nvPr/>
        </p:nvCxnSpPr>
        <p:spPr bwMode="auto">
          <a:xfrm>
            <a:off x="7315200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35" name="Oval 43"/>
          <p:cNvSpPr>
            <a:spLocks noChangeArrowheads="1"/>
          </p:cNvSpPr>
          <p:nvPr/>
        </p:nvSpPr>
        <p:spPr bwMode="auto">
          <a:xfrm>
            <a:off x="79248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36" name="AutoShape 44"/>
          <p:cNvCxnSpPr>
            <a:cxnSpLocks noChangeShapeType="1"/>
            <a:stCxn id="289829" idx="4"/>
            <a:endCxn id="289835" idx="0"/>
          </p:cNvCxnSpPr>
          <p:nvPr/>
        </p:nvCxnSpPr>
        <p:spPr bwMode="auto">
          <a:xfrm flipH="1">
            <a:off x="8001000" y="3505200"/>
            <a:ext cx="228600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37" name="Oval 45"/>
          <p:cNvSpPr>
            <a:spLocks noChangeArrowheads="1"/>
          </p:cNvSpPr>
          <p:nvPr/>
        </p:nvSpPr>
        <p:spPr bwMode="auto">
          <a:xfrm>
            <a:off x="83820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38" name="AutoShape 46"/>
          <p:cNvCxnSpPr>
            <a:cxnSpLocks noChangeShapeType="1"/>
            <a:stCxn id="289829" idx="4"/>
            <a:endCxn id="289837" idx="0"/>
          </p:cNvCxnSpPr>
          <p:nvPr/>
        </p:nvCxnSpPr>
        <p:spPr bwMode="auto">
          <a:xfrm>
            <a:off x="8229600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39" name="AutoShape 47"/>
          <p:cNvSpPr>
            <a:spLocks/>
          </p:cNvSpPr>
          <p:nvPr/>
        </p:nvSpPr>
        <p:spPr bwMode="auto">
          <a:xfrm rot="-5400000">
            <a:off x="7581900" y="3467100"/>
            <a:ext cx="381000" cy="1676400"/>
          </a:xfrm>
          <a:prstGeom prst="leftBrace">
            <a:avLst>
              <a:gd name="adj1" fmla="val 3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40" name="Oval 48"/>
          <p:cNvSpPr>
            <a:spLocks noChangeArrowheads="1"/>
          </p:cNvSpPr>
          <p:nvPr/>
        </p:nvSpPr>
        <p:spPr bwMode="auto">
          <a:xfrm>
            <a:off x="37338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41" name="Oval 49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42" name="Oval 50"/>
          <p:cNvSpPr>
            <a:spLocks noChangeArrowheads="1"/>
          </p:cNvSpPr>
          <p:nvPr/>
        </p:nvSpPr>
        <p:spPr bwMode="auto">
          <a:xfrm>
            <a:off x="35052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43" name="Oval 51"/>
          <p:cNvSpPr>
            <a:spLocks noChangeArrowheads="1"/>
          </p:cNvSpPr>
          <p:nvPr/>
        </p:nvSpPr>
        <p:spPr bwMode="auto">
          <a:xfrm>
            <a:off x="32766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44" name="Text Box 52"/>
          <p:cNvSpPr txBox="1">
            <a:spLocks noChangeArrowheads="1"/>
          </p:cNvSpPr>
          <p:nvPr/>
        </p:nvSpPr>
        <p:spPr bwMode="auto">
          <a:xfrm>
            <a:off x="4191000" y="5486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q</a:t>
            </a:r>
            <a:r>
              <a:rPr lang="en-US" altLang="en-US" baseline="-25000">
                <a:latin typeface="Comic Sans MS" charset="0"/>
              </a:rPr>
              <a:t>accept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289845" name="AutoShape 53"/>
          <p:cNvCxnSpPr>
            <a:cxnSpLocks noChangeShapeType="1"/>
            <a:stCxn id="289840" idx="4"/>
            <a:endCxn id="289841" idx="0"/>
          </p:cNvCxnSpPr>
          <p:nvPr/>
        </p:nvCxnSpPr>
        <p:spPr bwMode="auto">
          <a:xfrm flipH="1">
            <a:off x="3581400" y="3886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46" name="AutoShape 54"/>
          <p:cNvCxnSpPr>
            <a:cxnSpLocks noChangeShapeType="1"/>
            <a:stCxn id="289841" idx="4"/>
            <a:endCxn id="289842" idx="0"/>
          </p:cNvCxnSpPr>
          <p:nvPr/>
        </p:nvCxnSpPr>
        <p:spPr bwMode="auto">
          <a:xfrm>
            <a:off x="3581400" y="4419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47" name="AutoShape 55"/>
          <p:cNvCxnSpPr>
            <a:cxnSpLocks noChangeShapeType="1"/>
            <a:stCxn id="289842" idx="4"/>
            <a:endCxn id="289843" idx="0"/>
          </p:cNvCxnSpPr>
          <p:nvPr/>
        </p:nvCxnSpPr>
        <p:spPr bwMode="auto">
          <a:xfrm flipH="1">
            <a:off x="3352800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48" name="Text Box 56"/>
          <p:cNvSpPr txBox="1">
            <a:spLocks noChangeArrowheads="1"/>
          </p:cNvSpPr>
          <p:nvPr/>
        </p:nvSpPr>
        <p:spPr bwMode="auto">
          <a:xfrm>
            <a:off x="1752600" y="5715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q</a:t>
            </a:r>
            <a:r>
              <a:rPr lang="en-US" altLang="en-US" baseline="-25000">
                <a:latin typeface="Comic Sans MS" charset="0"/>
              </a:rPr>
              <a:t>reject</a:t>
            </a:r>
            <a:endParaRPr lang="en-US" altLang="en-US"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849" name="Text Box 57"/>
              <p:cNvSpPr txBox="1">
                <a:spLocks noChangeArrowheads="1"/>
              </p:cNvSpPr>
              <p:nvPr/>
            </p:nvSpPr>
            <p:spPr bwMode="auto">
              <a:xfrm>
                <a:off x="2574925" y="3733800"/>
                <a:ext cx="91563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289849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25" y="3733800"/>
                <a:ext cx="91563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934" t="-10667" r="-9272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850" name="Text Box 58"/>
              <p:cNvSpPr txBox="1">
                <a:spLocks noChangeArrowheads="1"/>
              </p:cNvSpPr>
              <p:nvPr/>
            </p:nvSpPr>
            <p:spPr bwMode="auto">
              <a:xfrm>
                <a:off x="654050" y="3733800"/>
                <a:ext cx="9108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289850" name="Text 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50" y="3733800"/>
                <a:ext cx="91082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000" t="-10667" r="-9333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851" name="Oval 59"/>
          <p:cNvSpPr>
            <a:spLocks noChangeArrowheads="1"/>
          </p:cNvSpPr>
          <p:nvPr/>
        </p:nvSpPr>
        <p:spPr bwMode="auto">
          <a:xfrm>
            <a:off x="39624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52" name="Oval 60"/>
          <p:cNvSpPr>
            <a:spLocks noChangeArrowheads="1"/>
          </p:cNvSpPr>
          <p:nvPr/>
        </p:nvSpPr>
        <p:spPr bwMode="auto">
          <a:xfrm>
            <a:off x="39624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53" name="Oval 61"/>
          <p:cNvSpPr>
            <a:spLocks noChangeArrowheads="1"/>
          </p:cNvSpPr>
          <p:nvPr/>
        </p:nvSpPr>
        <p:spPr bwMode="auto">
          <a:xfrm>
            <a:off x="44196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54" name="AutoShape 62"/>
          <p:cNvCxnSpPr>
            <a:cxnSpLocks noChangeShapeType="1"/>
            <a:stCxn id="289840" idx="4"/>
            <a:endCxn id="289851" idx="0"/>
          </p:cNvCxnSpPr>
          <p:nvPr/>
        </p:nvCxnSpPr>
        <p:spPr bwMode="auto">
          <a:xfrm>
            <a:off x="3810000" y="3886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55" name="AutoShape 63"/>
          <p:cNvCxnSpPr>
            <a:cxnSpLocks noChangeShapeType="1"/>
            <a:stCxn id="289851" idx="4"/>
            <a:endCxn id="289852" idx="0"/>
          </p:cNvCxnSpPr>
          <p:nvPr/>
        </p:nvCxnSpPr>
        <p:spPr bwMode="auto">
          <a:xfrm>
            <a:off x="4038600" y="4419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56" name="AutoShape 64"/>
          <p:cNvCxnSpPr>
            <a:cxnSpLocks noChangeShapeType="1"/>
            <a:stCxn id="289851" idx="4"/>
            <a:endCxn id="289853" idx="0"/>
          </p:cNvCxnSpPr>
          <p:nvPr/>
        </p:nvCxnSpPr>
        <p:spPr bwMode="auto">
          <a:xfrm>
            <a:off x="4038600" y="4419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57" name="Oval 65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58" name="AutoShape 66"/>
          <p:cNvCxnSpPr>
            <a:cxnSpLocks noChangeShapeType="1"/>
            <a:stCxn id="289842" idx="4"/>
            <a:endCxn id="289857" idx="0"/>
          </p:cNvCxnSpPr>
          <p:nvPr/>
        </p:nvCxnSpPr>
        <p:spPr bwMode="auto">
          <a:xfrm>
            <a:off x="3581400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59" name="Oval 67"/>
          <p:cNvSpPr>
            <a:spLocks noChangeArrowheads="1"/>
          </p:cNvSpPr>
          <p:nvPr/>
        </p:nvSpPr>
        <p:spPr bwMode="auto">
          <a:xfrm>
            <a:off x="4191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60" name="AutoShape 68"/>
          <p:cNvCxnSpPr>
            <a:cxnSpLocks noChangeShapeType="1"/>
            <a:stCxn id="289853" idx="4"/>
            <a:endCxn id="289859" idx="0"/>
          </p:cNvCxnSpPr>
          <p:nvPr/>
        </p:nvCxnSpPr>
        <p:spPr bwMode="auto">
          <a:xfrm flipH="1">
            <a:off x="4267200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61" name="Oval 69"/>
          <p:cNvSpPr>
            <a:spLocks noChangeArrowheads="1"/>
          </p:cNvSpPr>
          <p:nvPr/>
        </p:nvSpPr>
        <p:spPr bwMode="auto">
          <a:xfrm>
            <a:off x="46482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62" name="AutoShape 70"/>
          <p:cNvCxnSpPr>
            <a:cxnSpLocks noChangeShapeType="1"/>
            <a:stCxn id="289853" idx="4"/>
            <a:endCxn id="289861" idx="0"/>
          </p:cNvCxnSpPr>
          <p:nvPr/>
        </p:nvCxnSpPr>
        <p:spPr bwMode="auto">
          <a:xfrm>
            <a:off x="4495800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63" name="AutoShape 71"/>
          <p:cNvCxnSpPr>
            <a:cxnSpLocks noChangeShapeType="1"/>
            <a:stCxn id="289844" idx="1"/>
            <a:endCxn id="289857" idx="4"/>
          </p:cNvCxnSpPr>
          <p:nvPr/>
        </p:nvCxnSpPr>
        <p:spPr bwMode="auto">
          <a:xfrm rot="10800000">
            <a:off x="3810000" y="5486400"/>
            <a:ext cx="381000" cy="228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64" name="Oval 72"/>
          <p:cNvSpPr>
            <a:spLocks noChangeArrowheads="1"/>
          </p:cNvSpPr>
          <p:nvPr/>
        </p:nvSpPr>
        <p:spPr bwMode="auto">
          <a:xfrm>
            <a:off x="1812925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65" name="Oval 73"/>
          <p:cNvSpPr>
            <a:spLocks noChangeArrowheads="1"/>
          </p:cNvSpPr>
          <p:nvPr/>
        </p:nvSpPr>
        <p:spPr bwMode="auto">
          <a:xfrm>
            <a:off x="1584325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66" name="Oval 74"/>
          <p:cNvSpPr>
            <a:spLocks noChangeArrowheads="1"/>
          </p:cNvSpPr>
          <p:nvPr/>
        </p:nvSpPr>
        <p:spPr bwMode="auto">
          <a:xfrm>
            <a:off x="1584325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67" name="Oval 75"/>
          <p:cNvSpPr>
            <a:spLocks noChangeArrowheads="1"/>
          </p:cNvSpPr>
          <p:nvPr/>
        </p:nvSpPr>
        <p:spPr bwMode="auto">
          <a:xfrm>
            <a:off x="1355725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68" name="AutoShape 76"/>
          <p:cNvCxnSpPr>
            <a:cxnSpLocks noChangeShapeType="1"/>
            <a:stCxn id="289864" idx="4"/>
            <a:endCxn id="289865" idx="0"/>
          </p:cNvCxnSpPr>
          <p:nvPr/>
        </p:nvCxnSpPr>
        <p:spPr bwMode="auto">
          <a:xfrm flipH="1">
            <a:off x="1660525" y="3886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69" name="AutoShape 77"/>
          <p:cNvCxnSpPr>
            <a:cxnSpLocks noChangeShapeType="1"/>
            <a:stCxn id="289865" idx="4"/>
            <a:endCxn id="289866" idx="0"/>
          </p:cNvCxnSpPr>
          <p:nvPr/>
        </p:nvCxnSpPr>
        <p:spPr bwMode="auto">
          <a:xfrm>
            <a:off x="1660525" y="4419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70" name="AutoShape 78"/>
          <p:cNvCxnSpPr>
            <a:cxnSpLocks noChangeShapeType="1"/>
            <a:stCxn id="289866" idx="4"/>
            <a:endCxn id="289867" idx="0"/>
          </p:cNvCxnSpPr>
          <p:nvPr/>
        </p:nvCxnSpPr>
        <p:spPr bwMode="auto">
          <a:xfrm flipH="1">
            <a:off x="1431925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71" name="Oval 79"/>
          <p:cNvSpPr>
            <a:spLocks noChangeArrowheads="1"/>
          </p:cNvSpPr>
          <p:nvPr/>
        </p:nvSpPr>
        <p:spPr bwMode="auto">
          <a:xfrm>
            <a:off x="2041525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72" name="Oval 80"/>
          <p:cNvSpPr>
            <a:spLocks noChangeArrowheads="1"/>
          </p:cNvSpPr>
          <p:nvPr/>
        </p:nvSpPr>
        <p:spPr bwMode="auto">
          <a:xfrm>
            <a:off x="2041525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73" name="Oval 81"/>
          <p:cNvSpPr>
            <a:spLocks noChangeArrowheads="1"/>
          </p:cNvSpPr>
          <p:nvPr/>
        </p:nvSpPr>
        <p:spPr bwMode="auto">
          <a:xfrm>
            <a:off x="2498725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74" name="AutoShape 82"/>
          <p:cNvCxnSpPr>
            <a:cxnSpLocks noChangeShapeType="1"/>
            <a:stCxn id="289864" idx="4"/>
            <a:endCxn id="289871" idx="0"/>
          </p:cNvCxnSpPr>
          <p:nvPr/>
        </p:nvCxnSpPr>
        <p:spPr bwMode="auto">
          <a:xfrm>
            <a:off x="1889125" y="3886200"/>
            <a:ext cx="2286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75" name="AutoShape 83"/>
          <p:cNvCxnSpPr>
            <a:cxnSpLocks noChangeShapeType="1"/>
            <a:stCxn id="289871" idx="4"/>
            <a:endCxn id="289872" idx="0"/>
          </p:cNvCxnSpPr>
          <p:nvPr/>
        </p:nvCxnSpPr>
        <p:spPr bwMode="auto">
          <a:xfrm>
            <a:off x="2117725" y="4419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76" name="AutoShape 84"/>
          <p:cNvCxnSpPr>
            <a:cxnSpLocks noChangeShapeType="1"/>
            <a:stCxn id="289871" idx="4"/>
            <a:endCxn id="289873" idx="0"/>
          </p:cNvCxnSpPr>
          <p:nvPr/>
        </p:nvCxnSpPr>
        <p:spPr bwMode="auto">
          <a:xfrm>
            <a:off x="2117725" y="4419600"/>
            <a:ext cx="4572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77" name="Oval 85"/>
          <p:cNvSpPr>
            <a:spLocks noChangeArrowheads="1"/>
          </p:cNvSpPr>
          <p:nvPr/>
        </p:nvSpPr>
        <p:spPr bwMode="auto">
          <a:xfrm>
            <a:off x="1812925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78" name="AutoShape 86"/>
          <p:cNvCxnSpPr>
            <a:cxnSpLocks noChangeShapeType="1"/>
            <a:stCxn id="289866" idx="4"/>
            <a:endCxn id="289877" idx="0"/>
          </p:cNvCxnSpPr>
          <p:nvPr/>
        </p:nvCxnSpPr>
        <p:spPr bwMode="auto">
          <a:xfrm>
            <a:off x="1660525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79" name="Oval 87"/>
          <p:cNvSpPr>
            <a:spLocks noChangeArrowheads="1"/>
          </p:cNvSpPr>
          <p:nvPr/>
        </p:nvSpPr>
        <p:spPr bwMode="auto">
          <a:xfrm>
            <a:off x="2270125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80" name="AutoShape 88"/>
          <p:cNvCxnSpPr>
            <a:cxnSpLocks noChangeShapeType="1"/>
            <a:stCxn id="289873" idx="4"/>
            <a:endCxn id="289879" idx="0"/>
          </p:cNvCxnSpPr>
          <p:nvPr/>
        </p:nvCxnSpPr>
        <p:spPr bwMode="auto">
          <a:xfrm flipH="1">
            <a:off x="2346325" y="4953000"/>
            <a:ext cx="2286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81" name="Oval 89"/>
          <p:cNvSpPr>
            <a:spLocks noChangeArrowheads="1"/>
          </p:cNvSpPr>
          <p:nvPr/>
        </p:nvSpPr>
        <p:spPr bwMode="auto">
          <a:xfrm>
            <a:off x="2727325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89882" name="AutoShape 90"/>
          <p:cNvCxnSpPr>
            <a:cxnSpLocks noChangeShapeType="1"/>
            <a:stCxn id="289873" idx="4"/>
            <a:endCxn id="289881" idx="0"/>
          </p:cNvCxnSpPr>
          <p:nvPr/>
        </p:nvCxnSpPr>
        <p:spPr bwMode="auto">
          <a:xfrm>
            <a:off x="2574925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83" name="AutoShape 91"/>
          <p:cNvSpPr>
            <a:spLocks/>
          </p:cNvSpPr>
          <p:nvPr/>
        </p:nvSpPr>
        <p:spPr bwMode="auto">
          <a:xfrm rot="-5400000">
            <a:off x="1927225" y="4914900"/>
            <a:ext cx="381000" cy="1676400"/>
          </a:xfrm>
          <a:prstGeom prst="leftBrace">
            <a:avLst>
              <a:gd name="adj1" fmla="val 3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84" name="Text Box 92"/>
          <p:cNvSpPr txBox="1">
            <a:spLocks noChangeArrowheads="1"/>
          </p:cNvSpPr>
          <p:nvPr/>
        </p:nvSpPr>
        <p:spPr bwMode="auto">
          <a:xfrm>
            <a:off x="1143000" y="2362200"/>
            <a:ext cx="335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Can we transform this machine:</a:t>
            </a:r>
          </a:p>
        </p:txBody>
      </p:sp>
      <p:sp>
        <p:nvSpPr>
          <p:cNvPr id="289885" name="Text Box 93"/>
          <p:cNvSpPr txBox="1">
            <a:spLocks noChangeArrowheads="1"/>
          </p:cNvSpPr>
          <p:nvPr/>
        </p:nvSpPr>
        <p:spPr bwMode="auto">
          <a:xfrm>
            <a:off x="5791200" y="5119688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</a:rPr>
              <a:t>into a machine with </a:t>
            </a:r>
            <a:r>
              <a:rPr lang="en-US" altLang="en-US" sz="2800">
                <a:solidFill>
                  <a:schemeClr val="accent2"/>
                </a:solidFill>
              </a:rPr>
              <a:t>this behavior?</a:t>
            </a:r>
            <a:endParaRPr lang="en-US" altLang="en-US" sz="2800" dirty="0">
              <a:solidFill>
                <a:schemeClr val="accent2"/>
              </a:solidFill>
            </a:endParaRPr>
          </a:p>
        </p:txBody>
      </p:sp>
      <p:sp>
        <p:nvSpPr>
          <p:cNvPr id="289886" name="AutoShape 94"/>
          <p:cNvSpPr>
            <a:spLocks noChangeArrowheads="1"/>
          </p:cNvSpPr>
          <p:nvPr/>
        </p:nvSpPr>
        <p:spPr bwMode="auto">
          <a:xfrm>
            <a:off x="3810000" y="29718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9887" name="AutoShape 95"/>
          <p:cNvSpPr>
            <a:spLocks noChangeArrowheads="1"/>
          </p:cNvSpPr>
          <p:nvPr/>
        </p:nvSpPr>
        <p:spPr bwMode="auto">
          <a:xfrm>
            <a:off x="5105400" y="4724400"/>
            <a:ext cx="609600" cy="6096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624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nimBg="1"/>
      <p:bldP spid="289797" grpId="0" animBg="1"/>
      <p:bldP spid="289798" grpId="0" animBg="1"/>
      <p:bldP spid="289799" grpId="0" animBg="1"/>
      <p:bldP spid="289800" grpId="0"/>
      <p:bldP spid="289804" grpId="0"/>
      <p:bldP spid="289805" grpId="0"/>
      <p:bldP spid="289806" grpId="0"/>
      <p:bldP spid="289807" grpId="0" animBg="1"/>
      <p:bldP spid="289808" grpId="0" animBg="1"/>
      <p:bldP spid="289809" grpId="0" animBg="1"/>
      <p:bldP spid="289813" grpId="0" animBg="1"/>
      <p:bldP spid="289815" grpId="0" animBg="1"/>
      <p:bldP spid="289817" grpId="0" animBg="1"/>
      <p:bldP spid="289820" grpId="0" animBg="1"/>
      <p:bldP spid="289821" grpId="0" animBg="1"/>
      <p:bldP spid="289822" grpId="0" animBg="1"/>
      <p:bldP spid="289823" grpId="0" animBg="1"/>
      <p:bldP spid="289827" grpId="0" animBg="1"/>
      <p:bldP spid="289828" grpId="0" animBg="1"/>
      <p:bldP spid="289829" grpId="0" animBg="1"/>
      <p:bldP spid="289833" grpId="0" animBg="1"/>
      <p:bldP spid="289835" grpId="0" animBg="1"/>
      <p:bldP spid="289837" grpId="0" animBg="1"/>
      <p:bldP spid="289839" grpId="0" animBg="1"/>
      <p:bldP spid="289840" grpId="0" animBg="1"/>
      <p:bldP spid="289841" grpId="0" animBg="1"/>
      <p:bldP spid="289842" grpId="0" animBg="1"/>
      <p:bldP spid="289843" grpId="0" animBg="1"/>
      <p:bldP spid="289844" grpId="0"/>
      <p:bldP spid="289848" grpId="0"/>
      <p:bldP spid="289849" grpId="0"/>
      <p:bldP spid="289850" grpId="0"/>
      <p:bldP spid="289851" grpId="0" animBg="1"/>
      <p:bldP spid="289852" grpId="0" animBg="1"/>
      <p:bldP spid="289853" grpId="0" animBg="1"/>
      <p:bldP spid="289857" grpId="0" animBg="1"/>
      <p:bldP spid="289859" grpId="0" animBg="1"/>
      <p:bldP spid="289861" grpId="0" animBg="1"/>
      <p:bldP spid="289864" grpId="0" animBg="1"/>
      <p:bldP spid="289865" grpId="0" animBg="1"/>
      <p:bldP spid="289866" grpId="0" animBg="1"/>
      <p:bldP spid="289867" grpId="0" animBg="1"/>
      <p:bldP spid="289871" grpId="0" animBg="1"/>
      <p:bldP spid="289872" grpId="0" animBg="1"/>
      <p:bldP spid="289873" grpId="0" animBg="1"/>
      <p:bldP spid="289877" grpId="0" animBg="1"/>
      <p:bldP spid="289879" grpId="0" animBg="1"/>
      <p:bldP spid="289881" grpId="0" animBg="1"/>
      <p:bldP spid="289883" grpId="0" animBg="1"/>
      <p:bldP spid="289884" grpId="0"/>
      <p:bldP spid="289885" grpId="0"/>
      <p:bldP spid="289886" grpId="0" animBg="1"/>
      <p:bldP spid="2898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5ED9771-CDCA-0C44-8CD5-5419FE13AB62}" type="slidenum">
              <a:rPr lang="en-US" altLang="en-US" sz="1400"/>
              <a:pPr eaLnBrk="1" hangingPunct="1"/>
              <a:t>41</a:t>
            </a:fld>
            <a:endParaRPr lang="en-US" altLang="en-US" sz="140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charset="-128"/>
              </a:rPr>
              <a:t>coNP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8763"/>
                <a:ext cx="8229600" cy="1366837"/>
              </a:xfrm>
            </p:spPr>
            <p:txBody>
              <a:bodyPr/>
              <a:lstStyle/>
              <a:p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dirty="0">
                    <a:ea typeface="ＭＳ Ｐゴシック" charset="-128"/>
                  </a:rPr>
                  <a:t>proof system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r>
                  <a:rPr lang="en-US" altLang="ja-JP" dirty="0">
                    <a:ea typeface="ＭＳ Ｐゴシック" charset="-128"/>
                  </a:rPr>
                  <a:t> interpretation: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Recall: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ＭＳ Ｐゴシック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y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, |y| ≤ |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R }</a:t>
                </a:r>
              </a:p>
            </p:txBody>
          </p:sp>
        </mc:Choice>
        <mc:Fallback xmlns="">
          <p:sp>
            <p:nvSpPr>
              <p:cNvPr id="768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8763"/>
                <a:ext cx="8229600" cy="1366837"/>
              </a:xfrm>
              <a:blipFill rotWithShape="0">
                <a:blip r:embed="rId3"/>
                <a:stretch>
                  <a:fillRect l="-1704" t="-7143" b="-35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2336800" y="3365500"/>
            <a:ext cx="203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“</a:t>
            </a:r>
            <a:r>
              <a:rPr lang="en-US" altLang="ja-JP">
                <a:solidFill>
                  <a:schemeClr val="accent2"/>
                </a:solidFill>
                <a:latin typeface="Comic Sans MS" charset="0"/>
              </a:rPr>
              <a:t>proof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”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6807200" y="3200400"/>
            <a:ext cx="203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“</a:t>
            </a:r>
            <a:r>
              <a:rPr lang="en-US" altLang="ja-JP">
                <a:solidFill>
                  <a:schemeClr val="accent2"/>
                </a:solidFill>
                <a:latin typeface="Comic Sans MS" charset="0"/>
              </a:rPr>
              <a:t>proof verifier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”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76807" name="Line 6"/>
          <p:cNvSpPr>
            <a:spLocks noChangeShapeType="1"/>
          </p:cNvSpPr>
          <p:nvPr/>
        </p:nvSpPr>
        <p:spPr bwMode="auto">
          <a:xfrm flipV="1">
            <a:off x="3149600" y="3124200"/>
            <a:ext cx="4318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7"/>
          <p:cNvSpPr>
            <a:spLocks noChangeShapeType="1"/>
          </p:cNvSpPr>
          <p:nvPr/>
        </p:nvSpPr>
        <p:spPr bwMode="auto">
          <a:xfrm flipH="1" flipV="1">
            <a:off x="6400800" y="3124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508000" y="3867150"/>
            <a:ext cx="8331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languages in </a:t>
            </a:r>
            <a:r>
              <a:rPr lang="en-US" altLang="en-US" sz="3200" b="1"/>
              <a:t>NP </a:t>
            </a:r>
            <a:r>
              <a:rPr lang="en-US" altLang="en-US" sz="3200"/>
              <a:t>have </a:t>
            </a:r>
            <a:r>
              <a:rPr lang="ja-JP" altLang="en-US" sz="3200"/>
              <a:t>“</a:t>
            </a:r>
            <a:r>
              <a:rPr lang="en-US" altLang="ja-JP" sz="3200"/>
              <a:t>short proofs</a:t>
            </a:r>
            <a:r>
              <a:rPr lang="ja-JP" altLang="en-US" sz="3200"/>
              <a:t>”</a:t>
            </a:r>
            <a:endParaRPr lang="en-US" altLang="ja-JP" sz="32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coNP</a:t>
            </a:r>
            <a:r>
              <a:rPr lang="en-US" altLang="en-US" sz="3200"/>
              <a:t> captures (in its complete problems) problems </a:t>
            </a:r>
            <a:r>
              <a:rPr lang="en-US" altLang="en-US" sz="3200">
                <a:solidFill>
                  <a:schemeClr val="accent2"/>
                </a:solidFill>
              </a:rPr>
              <a:t>least likely</a:t>
            </a:r>
            <a:r>
              <a:rPr lang="en-US" altLang="en-US" sz="3200"/>
              <a:t> to have </a:t>
            </a:r>
            <a:r>
              <a:rPr lang="ja-JP" altLang="en-US" sz="3200"/>
              <a:t>“</a:t>
            </a:r>
            <a:r>
              <a:rPr lang="en-US" altLang="ja-JP" sz="3200"/>
              <a:t>short proofs</a:t>
            </a:r>
            <a:r>
              <a:rPr lang="ja-JP" altLang="en-US" sz="3200"/>
              <a:t>”</a:t>
            </a:r>
            <a:r>
              <a:rPr lang="en-US" altLang="ja-JP" sz="3200"/>
              <a:t>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e.g., UNSAT is </a:t>
            </a:r>
            <a:r>
              <a:rPr lang="en-US" altLang="en-US" sz="2800" b="1"/>
              <a:t>coNP</a:t>
            </a:r>
            <a:r>
              <a:rPr lang="en-US" altLang="en-US" sz="2800"/>
              <a:t>-complete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3333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7946A21-E4F7-1148-AF78-18E12EA5FF03}" type="slidenum">
              <a:rPr lang="en-US" altLang="en-US" sz="1400"/>
              <a:pPr eaLnBrk="1" hangingPunct="1"/>
              <a:t>42</a:t>
            </a:fld>
            <a:endParaRPr lang="en-US" altLang="en-US" sz="140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charset="-128"/>
              </a:rPr>
              <a:t>coNP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ea typeface="ＭＳ Ｐゴシック" charset="-128"/>
              </a:rPr>
              <a:t>P</a:t>
            </a:r>
            <a:r>
              <a:rPr lang="en-US" altLang="en-US">
                <a:ea typeface="ＭＳ Ｐゴシック" charset="-128"/>
              </a:rPr>
              <a:t> = </a:t>
            </a:r>
            <a:r>
              <a:rPr lang="en-US" altLang="en-US" b="1">
                <a:ea typeface="ＭＳ Ｐゴシック" charset="-128"/>
              </a:rPr>
              <a:t>NP</a:t>
            </a:r>
            <a:r>
              <a:rPr lang="en-US" altLang="en-US">
                <a:ea typeface="ＭＳ Ｐゴシック" charset="-128"/>
              </a:rPr>
              <a:t> implies </a:t>
            </a:r>
            <a:r>
              <a:rPr lang="en-US" altLang="en-US" b="1">
                <a:ea typeface="ＭＳ Ｐゴシック" charset="-128"/>
              </a:rPr>
              <a:t>NP</a:t>
            </a:r>
            <a:r>
              <a:rPr lang="en-US" altLang="en-US">
                <a:ea typeface="ＭＳ Ｐゴシック" charset="-128"/>
              </a:rPr>
              <a:t> = </a:t>
            </a:r>
            <a:r>
              <a:rPr lang="en-US" altLang="en-US" b="1">
                <a:ea typeface="ＭＳ Ｐゴシック" charset="-128"/>
              </a:rPr>
              <a:t>coNP</a:t>
            </a:r>
          </a:p>
          <a:p>
            <a:pPr>
              <a:buFontTx/>
              <a:buNone/>
            </a:pPr>
            <a:endParaRPr lang="en-US" altLang="en-US" b="1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Belief: </a:t>
            </a:r>
          </a:p>
          <a:p>
            <a:pPr algn="ctr"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ea typeface="ＭＳ Ｐゴシック" charset="-128"/>
              </a:rPr>
              <a:t>NP</a:t>
            </a:r>
            <a:r>
              <a:rPr lang="en-US" altLang="en-US" sz="3600">
                <a:solidFill>
                  <a:srgbClr val="FF0000"/>
                </a:solidFill>
                <a:ea typeface="ＭＳ Ｐゴシック" charset="-128"/>
              </a:rPr>
              <a:t> ≠ </a:t>
            </a:r>
            <a:r>
              <a:rPr lang="en-US" altLang="en-US" sz="3600" b="1">
                <a:solidFill>
                  <a:srgbClr val="FF0000"/>
                </a:solidFill>
                <a:ea typeface="ＭＳ Ｐゴシック" charset="-128"/>
              </a:rPr>
              <a:t>coNP</a:t>
            </a:r>
          </a:p>
          <a:p>
            <a:pPr algn="ctr">
              <a:buFontTx/>
              <a:buNone/>
            </a:pPr>
            <a:endParaRPr lang="en-US" altLang="en-US" b="1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another major open problem</a:t>
            </a:r>
            <a:endParaRPr lang="en-US" altLang="en-US" b="1">
              <a:ea typeface="ＭＳ Ｐゴシック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9216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024694-57F2-864E-9506-12F541FB84E6}" type="slidenum">
              <a:rPr lang="en-US" altLang="en-US" sz="1400"/>
              <a:pPr eaLnBrk="1" hangingPunct="1"/>
              <a:t>43</a:t>
            </a:fld>
            <a:endParaRPr lang="en-US" altLang="en-US" sz="140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ＭＳ Ｐゴシック" charset="-128"/>
                  </a:rPr>
                  <a:t>Theorem</a:t>
                </a:r>
                <a:r>
                  <a:rPr lang="en-US" altLang="en-US" dirty="0">
                    <a:ea typeface="ＭＳ Ｐゴシック" charset="-128"/>
                  </a:rPr>
                  <a:t> (Nondeterministic Time Hierarchy Theorem):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ＭＳ Ｐゴシック" charset="-128"/>
                  </a:rPr>
                  <a:t>	For every </a:t>
                </a:r>
                <a:r>
                  <a:rPr lang="en-US" altLang="en-US" i="1" dirty="0">
                    <a:ea typeface="ＭＳ Ｐゴシック" charset="-128"/>
                  </a:rPr>
                  <a:t>proper complexity function</a:t>
                </a:r>
                <a:r>
                  <a:rPr lang="en-US" altLang="en-US" dirty="0">
                    <a:ea typeface="ＭＳ Ｐゴシック" charset="-128"/>
                  </a:rPr>
                  <a:t> f(n) ≥ n, and g(n) = </a:t>
                </a:r>
                <a:r>
                  <a:rPr lang="el-GR" altLang="en-US" dirty="0">
                    <a:ea typeface="ＭＳ Ｐゴシック" charset="-128"/>
                    <a:sym typeface="Euclid Math Two" charset="0"/>
                  </a:rPr>
                  <a:t>ω</a:t>
                </a:r>
                <a:r>
                  <a:rPr lang="en-US" altLang="en-US" dirty="0">
                    <a:ea typeface="ＭＳ Ｐゴシック" charset="-128"/>
                    <a:sym typeface="Euclid Math Two" charset="0"/>
                  </a:rPr>
                  <a:t>(f(n+1)), </a:t>
                </a:r>
              </a:p>
              <a:p>
                <a:pPr>
                  <a:buFontTx/>
                  <a:buNone/>
                </a:pPr>
                <a:endParaRPr lang="en-US" altLang="en-US" sz="3600" dirty="0">
                  <a:ea typeface="ＭＳ Ｐゴシック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sz="2800" b="1" dirty="0">
                    <a:solidFill>
                      <a:schemeClr val="accent2"/>
                    </a:solidFill>
                    <a:ea typeface="ＭＳ Ｐゴシック" charset="-128"/>
                  </a:rPr>
                  <a:t>NTIME(f(n))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⊆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Math Two" charset="0"/>
                  </a:rPr>
                  <a:t> N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ＭＳ Ｐゴシック" charset="-128"/>
                    <a:sym typeface="Euclid Math Two" charset="0"/>
                  </a:rPr>
                  <a:t>TIME(g(n))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Math Two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9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  <a:blipFill rotWithShape="0">
                <a:blip r:embed="rId3"/>
                <a:stretch>
                  <a:fillRect l="-1852" t="-1764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4419600" y="4724400"/>
            <a:ext cx="76200" cy="1524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520286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AD61CBA-EE6A-4A4C-A783-43850DEFE461}" type="slidenum">
              <a:rPr lang="en-US" altLang="en-US" sz="1400"/>
              <a:pPr eaLnBrk="1" hangingPunct="1"/>
              <a:t>44</a:t>
            </a:fld>
            <a:endParaRPr lang="en-US" altLang="en-US" sz="140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NTIME Hierarchy Theorem</a:t>
            </a: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962400" y="2209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114800" y="167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inputs </a:t>
            </a:r>
          </a:p>
        </p:txBody>
      </p:sp>
      <p:sp>
        <p:nvSpPr>
          <p:cNvPr id="82950" name="Line 5"/>
          <p:cNvSpPr>
            <a:spLocks noChangeShapeType="1"/>
          </p:cNvSpPr>
          <p:nvPr/>
        </p:nvSpPr>
        <p:spPr bwMode="auto">
          <a:xfrm>
            <a:off x="5410200" y="1905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3962400" y="2209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4419600" y="2657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2953" name="Text Box 8"/>
          <p:cNvSpPr txBox="1">
            <a:spLocks noChangeArrowheads="1"/>
          </p:cNvSpPr>
          <p:nvPr/>
        </p:nvSpPr>
        <p:spPr bwMode="auto">
          <a:xfrm>
            <a:off x="4876800" y="3114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2954" name="Text Box 9"/>
          <p:cNvSpPr txBox="1">
            <a:spLocks noChangeArrowheads="1"/>
          </p:cNvSpPr>
          <p:nvPr/>
        </p:nvSpPr>
        <p:spPr bwMode="auto">
          <a:xfrm>
            <a:off x="5334000" y="3571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2955" name="Text Box 10"/>
          <p:cNvSpPr txBox="1">
            <a:spLocks noChangeArrowheads="1"/>
          </p:cNvSpPr>
          <p:nvPr/>
        </p:nvSpPr>
        <p:spPr bwMode="auto">
          <a:xfrm>
            <a:off x="5791200" y="4029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2956" name="Text Box 11"/>
          <p:cNvSpPr txBox="1">
            <a:spLocks noChangeArrowheads="1"/>
          </p:cNvSpPr>
          <p:nvPr/>
        </p:nvSpPr>
        <p:spPr bwMode="auto">
          <a:xfrm>
            <a:off x="6248400" y="4486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2957" name="Text Box 12"/>
          <p:cNvSpPr txBox="1">
            <a:spLocks noChangeArrowheads="1"/>
          </p:cNvSpPr>
          <p:nvPr/>
        </p:nvSpPr>
        <p:spPr bwMode="auto">
          <a:xfrm>
            <a:off x="6705600" y="4943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2958" name="Text Box 13"/>
          <p:cNvSpPr txBox="1">
            <a:spLocks noChangeArrowheads="1"/>
          </p:cNvSpPr>
          <p:nvPr/>
        </p:nvSpPr>
        <p:spPr bwMode="auto">
          <a:xfrm>
            <a:off x="4419600" y="563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2959" name="Text Box 14"/>
          <p:cNvSpPr txBox="1">
            <a:spLocks noChangeArrowheads="1"/>
          </p:cNvSpPr>
          <p:nvPr/>
        </p:nvSpPr>
        <p:spPr bwMode="auto">
          <a:xfrm>
            <a:off x="4876800" y="563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2960" name="Text Box 15"/>
          <p:cNvSpPr txBox="1">
            <a:spLocks noChangeArrowheads="1"/>
          </p:cNvSpPr>
          <p:nvPr/>
        </p:nvSpPr>
        <p:spPr bwMode="auto">
          <a:xfrm>
            <a:off x="5334000" y="563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2961" name="Text Box 16"/>
          <p:cNvSpPr txBox="1">
            <a:spLocks noChangeArrowheads="1"/>
          </p:cNvSpPr>
          <p:nvPr/>
        </p:nvSpPr>
        <p:spPr bwMode="auto">
          <a:xfrm>
            <a:off x="5791200" y="563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2962" name="Text Box 17"/>
          <p:cNvSpPr txBox="1">
            <a:spLocks noChangeArrowheads="1"/>
          </p:cNvSpPr>
          <p:nvPr/>
        </p:nvSpPr>
        <p:spPr bwMode="auto">
          <a:xfrm>
            <a:off x="6248400" y="563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2963" name="Text Box 18"/>
          <p:cNvSpPr txBox="1">
            <a:spLocks noChangeArrowheads="1"/>
          </p:cNvSpPr>
          <p:nvPr/>
        </p:nvSpPr>
        <p:spPr bwMode="auto">
          <a:xfrm>
            <a:off x="3962400" y="563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2964" name="Text Box 19"/>
          <p:cNvSpPr txBox="1">
            <a:spLocks noChangeArrowheads="1"/>
          </p:cNvSpPr>
          <p:nvPr/>
        </p:nvSpPr>
        <p:spPr bwMode="auto">
          <a:xfrm>
            <a:off x="6705600" y="563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3200400" y="5638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 :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248400" y="2667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cxnSp>
        <p:nvCxnSpPr>
          <p:cNvPr id="82967" name="AutoShape 22"/>
          <p:cNvCxnSpPr>
            <a:cxnSpLocks noChangeShapeType="1"/>
            <a:stCxn id="82970" idx="0"/>
            <a:endCxn id="82966" idx="0"/>
          </p:cNvCxnSpPr>
          <p:nvPr/>
        </p:nvCxnSpPr>
        <p:spPr bwMode="auto">
          <a:xfrm rot="5400000" flipH="1">
            <a:off x="7213600" y="1930400"/>
            <a:ext cx="165100" cy="1638300"/>
          </a:xfrm>
          <a:prstGeom prst="curvedConnector3">
            <a:avLst>
              <a:gd name="adj1" fmla="val 2384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2438400" y="25908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Turing Machines </a:t>
            </a:r>
          </a:p>
        </p:txBody>
      </p:sp>
      <p:sp>
        <p:nvSpPr>
          <p:cNvPr id="82969" name="Line 24"/>
          <p:cNvSpPr>
            <a:spLocks noChangeShapeType="1"/>
          </p:cNvSpPr>
          <p:nvPr/>
        </p:nvSpPr>
        <p:spPr bwMode="auto">
          <a:xfrm>
            <a:off x="3200400" y="3733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7315200" y="2832100"/>
            <a:ext cx="1600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(M, x): does NTM M </a:t>
            </a:r>
            <a:r>
              <a:rPr lang="en-US" altLang="en-US" b="1">
                <a:latin typeface="Comic Sans MS" charset="0"/>
              </a:rPr>
              <a:t>accept</a:t>
            </a:r>
            <a:r>
              <a:rPr lang="en-US" altLang="en-US">
                <a:latin typeface="Comic Sans MS" charset="0"/>
              </a:rPr>
              <a:t> x </a:t>
            </a:r>
            <a:r>
              <a:rPr lang="en-US" altLang="en-US" b="1">
                <a:latin typeface="Comic Sans MS" charset="0"/>
              </a:rPr>
              <a:t>in f(n</a:t>
            </a:r>
            <a:r>
              <a:rPr lang="en-US" altLang="en-US">
                <a:latin typeface="Comic Sans MS" charset="0"/>
              </a:rPr>
              <a:t>) </a:t>
            </a:r>
            <a:r>
              <a:rPr lang="en-US" altLang="en-US" b="1">
                <a:latin typeface="Comic Sans MS" charset="0"/>
              </a:rPr>
              <a:t>steps</a:t>
            </a:r>
            <a:r>
              <a:rPr lang="en-US" altLang="en-US">
                <a:latin typeface="Comic Sans MS" charset="0"/>
              </a:rPr>
              <a:t>? </a:t>
            </a:r>
          </a:p>
        </p:txBody>
      </p:sp>
      <p:sp>
        <p:nvSpPr>
          <p:cNvPr id="82971" name="Text Box 26"/>
          <p:cNvSpPr txBox="1">
            <a:spLocks noChangeArrowheads="1"/>
          </p:cNvSpPr>
          <p:nvPr/>
        </p:nvSpPr>
        <p:spPr bwMode="auto">
          <a:xfrm>
            <a:off x="533400" y="1981200"/>
            <a:ext cx="182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</a:rPr>
              <a:t>Proof attempt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</a:rPr>
              <a:t>(what’</a:t>
            </a:r>
            <a:r>
              <a:rPr lang="en-US" altLang="ja-JP" sz="3200" dirty="0">
                <a:solidFill>
                  <a:schemeClr val="accent2"/>
                </a:solidFill>
              </a:rPr>
              <a:t>s wrong?)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448488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NTIME Hierarchy Theorem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6002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 t(n) be large enough so that can decide if 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NTM M</a:t>
            </a:r>
            <a:r>
              <a:rPr lang="en-US" altLang="en-US">
                <a:ea typeface="ＭＳ Ｐゴシック" charset="-128"/>
              </a:rPr>
              <a:t> running in time f(n) accepts 1</a:t>
            </a:r>
            <a:r>
              <a:rPr lang="en-US" altLang="en-US" baseline="30000">
                <a:ea typeface="ＭＳ Ｐゴシック" charset="-128"/>
              </a:rPr>
              <a:t>n</a:t>
            </a:r>
            <a:r>
              <a:rPr lang="en-US" altLang="en-US">
                <a:ea typeface="ＭＳ Ｐゴシック" charset="-128"/>
              </a:rPr>
              <a:t>,</a:t>
            </a:r>
            <a:r>
              <a:rPr lang="en-US" altLang="en-US" baseline="30000"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in time t(n).</a:t>
            </a:r>
          </a:p>
          <a:p>
            <a:pPr>
              <a:buFontTx/>
              <a:buNone/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1919288" y="3443288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2376488" y="3443288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2833688" y="3443288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5000" name="Text Box 7"/>
          <p:cNvSpPr txBox="1">
            <a:spLocks noChangeArrowheads="1"/>
          </p:cNvSpPr>
          <p:nvPr/>
        </p:nvSpPr>
        <p:spPr bwMode="auto">
          <a:xfrm>
            <a:off x="3290888" y="3443288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01" name="Text Box 8"/>
          <p:cNvSpPr txBox="1">
            <a:spLocks noChangeArrowheads="1"/>
          </p:cNvSpPr>
          <p:nvPr/>
        </p:nvSpPr>
        <p:spPr bwMode="auto">
          <a:xfrm>
            <a:off x="3748088" y="3443288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02" name="Text Box 9"/>
          <p:cNvSpPr txBox="1">
            <a:spLocks noChangeArrowheads="1"/>
          </p:cNvSpPr>
          <p:nvPr/>
        </p:nvSpPr>
        <p:spPr bwMode="auto">
          <a:xfrm>
            <a:off x="4205288" y="3443288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03" name="Text Box 10"/>
          <p:cNvSpPr txBox="1">
            <a:spLocks noChangeArrowheads="1"/>
          </p:cNvSpPr>
          <p:nvPr/>
        </p:nvSpPr>
        <p:spPr bwMode="auto">
          <a:xfrm>
            <a:off x="5805488" y="3443288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04" name="Text Box 11"/>
          <p:cNvSpPr txBox="1">
            <a:spLocks noChangeArrowheads="1"/>
          </p:cNvSpPr>
          <p:nvPr/>
        </p:nvSpPr>
        <p:spPr bwMode="auto">
          <a:xfrm>
            <a:off x="1919288" y="4576763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5005" name="Text Box 12"/>
          <p:cNvSpPr txBox="1">
            <a:spLocks noChangeArrowheads="1"/>
          </p:cNvSpPr>
          <p:nvPr/>
        </p:nvSpPr>
        <p:spPr bwMode="auto">
          <a:xfrm>
            <a:off x="2376488" y="4576763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5006" name="Text Box 13"/>
          <p:cNvSpPr txBox="1">
            <a:spLocks noChangeArrowheads="1"/>
          </p:cNvSpPr>
          <p:nvPr/>
        </p:nvSpPr>
        <p:spPr bwMode="auto">
          <a:xfrm>
            <a:off x="2833688" y="4576763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5007" name="Text Box 14"/>
          <p:cNvSpPr txBox="1">
            <a:spLocks noChangeArrowheads="1"/>
          </p:cNvSpPr>
          <p:nvPr/>
        </p:nvSpPr>
        <p:spPr bwMode="auto">
          <a:xfrm>
            <a:off x="3290888" y="4576763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08" name="Text Box 15"/>
          <p:cNvSpPr txBox="1">
            <a:spLocks noChangeArrowheads="1"/>
          </p:cNvSpPr>
          <p:nvPr/>
        </p:nvSpPr>
        <p:spPr bwMode="auto">
          <a:xfrm>
            <a:off x="3748088" y="4576763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09" name="Text Box 16"/>
          <p:cNvSpPr txBox="1">
            <a:spLocks noChangeArrowheads="1"/>
          </p:cNvSpPr>
          <p:nvPr/>
        </p:nvSpPr>
        <p:spPr bwMode="auto">
          <a:xfrm>
            <a:off x="4205288" y="4576763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10" name="Text Box 17"/>
          <p:cNvSpPr txBox="1">
            <a:spLocks noChangeArrowheads="1"/>
          </p:cNvSpPr>
          <p:nvPr/>
        </p:nvSpPr>
        <p:spPr bwMode="auto">
          <a:xfrm>
            <a:off x="5805488" y="4576763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11" name="Text Box 18"/>
          <p:cNvSpPr txBox="1">
            <a:spLocks noChangeArrowheads="1"/>
          </p:cNvSpPr>
          <p:nvPr/>
        </p:nvSpPr>
        <p:spPr bwMode="auto">
          <a:xfrm>
            <a:off x="1919288" y="5033963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5012" name="Text Box 19"/>
          <p:cNvSpPr txBox="1">
            <a:spLocks noChangeArrowheads="1"/>
          </p:cNvSpPr>
          <p:nvPr/>
        </p:nvSpPr>
        <p:spPr bwMode="auto">
          <a:xfrm>
            <a:off x="2376488" y="5033963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5013" name="Text Box 20"/>
          <p:cNvSpPr txBox="1">
            <a:spLocks noChangeArrowheads="1"/>
          </p:cNvSpPr>
          <p:nvPr/>
        </p:nvSpPr>
        <p:spPr bwMode="auto">
          <a:xfrm>
            <a:off x="2833688" y="5033963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p:sp>
        <p:nvSpPr>
          <p:cNvPr id="85014" name="Text Box 21"/>
          <p:cNvSpPr txBox="1">
            <a:spLocks noChangeArrowheads="1"/>
          </p:cNvSpPr>
          <p:nvPr/>
        </p:nvSpPr>
        <p:spPr bwMode="auto">
          <a:xfrm>
            <a:off x="3290888" y="5033963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15" name="Text Box 22"/>
          <p:cNvSpPr txBox="1">
            <a:spLocks noChangeArrowheads="1"/>
          </p:cNvSpPr>
          <p:nvPr/>
        </p:nvSpPr>
        <p:spPr bwMode="auto">
          <a:xfrm>
            <a:off x="3748088" y="5033963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16" name="Text Box 23"/>
          <p:cNvSpPr txBox="1">
            <a:spLocks noChangeArrowheads="1"/>
          </p:cNvSpPr>
          <p:nvPr/>
        </p:nvSpPr>
        <p:spPr bwMode="auto">
          <a:xfrm>
            <a:off x="4205288" y="5033963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17" name="Text Box 24"/>
          <p:cNvSpPr txBox="1">
            <a:spLocks noChangeArrowheads="1"/>
          </p:cNvSpPr>
          <p:nvPr/>
        </p:nvSpPr>
        <p:spPr bwMode="auto">
          <a:xfrm>
            <a:off x="5805488" y="5033963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5018" name="Text Box 25"/>
          <p:cNvSpPr txBox="1">
            <a:spLocks noChangeArrowheads="1"/>
          </p:cNvSpPr>
          <p:nvPr/>
        </p:nvSpPr>
        <p:spPr bwMode="auto">
          <a:xfrm>
            <a:off x="4814888" y="33670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85019" name="Rectangle 26"/>
          <p:cNvSpPr>
            <a:spLocks noChangeArrowheads="1"/>
          </p:cNvSpPr>
          <p:nvPr/>
        </p:nvSpPr>
        <p:spPr bwMode="auto">
          <a:xfrm>
            <a:off x="5729288" y="3062288"/>
            <a:ext cx="67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1</a:t>
            </a:r>
            <a:r>
              <a:rPr lang="en-US" altLang="en-US" baseline="30000">
                <a:latin typeface="Comic Sans MS" charset="0"/>
              </a:rPr>
              <a:t>t(n)</a:t>
            </a:r>
          </a:p>
        </p:txBody>
      </p:sp>
      <p:sp>
        <p:nvSpPr>
          <p:cNvPr id="85020" name="Rectangle 27"/>
          <p:cNvSpPr>
            <a:spLocks noChangeArrowheads="1"/>
          </p:cNvSpPr>
          <p:nvPr/>
        </p:nvSpPr>
        <p:spPr bwMode="auto">
          <a:xfrm>
            <a:off x="2757488" y="3062288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1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85021" name="Rectangle 28"/>
          <p:cNvSpPr>
            <a:spLocks noChangeArrowheads="1"/>
          </p:cNvSpPr>
          <p:nvPr/>
        </p:nvSpPr>
        <p:spPr bwMode="auto">
          <a:xfrm>
            <a:off x="1308100" y="5033963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M</a:t>
            </a:r>
            <a:r>
              <a:rPr lang="en-US" altLang="en-US" baseline="-25000">
                <a:latin typeface="Comic Sans MS" charset="0"/>
              </a:rPr>
              <a:t>i</a:t>
            </a:r>
            <a:endParaRPr lang="en-US" altLang="en-US" baseline="30000">
              <a:latin typeface="Comic Sans MS" charset="0"/>
            </a:endParaRPr>
          </a:p>
        </p:txBody>
      </p:sp>
      <p:sp>
        <p:nvSpPr>
          <p:cNvPr id="85022" name="Rectangle 29"/>
          <p:cNvSpPr>
            <a:spLocks noChangeArrowheads="1"/>
          </p:cNvSpPr>
          <p:nvPr/>
        </p:nvSpPr>
        <p:spPr bwMode="auto">
          <a:xfrm>
            <a:off x="1308100" y="4576763"/>
            <a:ext cx="68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M</a:t>
            </a:r>
            <a:r>
              <a:rPr lang="en-US" altLang="en-US" baseline="-25000">
                <a:latin typeface="Comic Sans MS" charset="0"/>
              </a:rPr>
              <a:t>i-1</a:t>
            </a:r>
            <a:endParaRPr lang="en-US" altLang="en-US" baseline="30000">
              <a:latin typeface="Comic Sans MS" charset="0"/>
            </a:endParaRPr>
          </a:p>
        </p:txBody>
      </p:sp>
      <p:sp>
        <p:nvSpPr>
          <p:cNvPr id="85023" name="Rectangle 30"/>
          <p:cNvSpPr>
            <a:spLocks noChangeArrowheads="1"/>
          </p:cNvSpPr>
          <p:nvPr/>
        </p:nvSpPr>
        <p:spPr bwMode="auto">
          <a:xfrm>
            <a:off x="1309688" y="344328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M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 baseline="30000">
              <a:latin typeface="Comic Sans MS" charset="0"/>
            </a:endParaRPr>
          </a:p>
        </p:txBody>
      </p:sp>
      <p:sp>
        <p:nvSpPr>
          <p:cNvPr id="85024" name="Text Box 31"/>
          <p:cNvSpPr txBox="1">
            <a:spLocks noChangeArrowheads="1"/>
          </p:cNvSpPr>
          <p:nvPr/>
        </p:nvSpPr>
        <p:spPr bwMode="auto">
          <a:xfrm>
            <a:off x="5881688" y="390048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85025" name="Text Box 32"/>
          <p:cNvSpPr txBox="1">
            <a:spLocks noChangeArrowheads="1"/>
          </p:cNvSpPr>
          <p:nvPr/>
        </p:nvSpPr>
        <p:spPr bwMode="auto">
          <a:xfrm>
            <a:off x="2986088" y="390048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85026" name="Text Box 33"/>
          <p:cNvSpPr txBox="1">
            <a:spLocks noChangeArrowheads="1"/>
          </p:cNvSpPr>
          <p:nvPr/>
        </p:nvSpPr>
        <p:spPr bwMode="auto">
          <a:xfrm>
            <a:off x="2362200" y="5705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5027" name="Text Box 34"/>
          <p:cNvSpPr txBox="1">
            <a:spLocks noChangeArrowheads="1"/>
          </p:cNvSpPr>
          <p:nvPr/>
        </p:nvSpPr>
        <p:spPr bwMode="auto">
          <a:xfrm>
            <a:off x="2819400" y="57054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5028" name="Text Box 35"/>
          <p:cNvSpPr txBox="1">
            <a:spLocks noChangeArrowheads="1"/>
          </p:cNvSpPr>
          <p:nvPr/>
        </p:nvSpPr>
        <p:spPr bwMode="auto">
          <a:xfrm>
            <a:off x="3276600" y="57054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5029" name="Text Box 36"/>
          <p:cNvSpPr txBox="1">
            <a:spLocks noChangeArrowheads="1"/>
          </p:cNvSpPr>
          <p:nvPr/>
        </p:nvSpPr>
        <p:spPr bwMode="auto">
          <a:xfrm>
            <a:off x="3733800" y="57054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5030" name="Text Box 37"/>
          <p:cNvSpPr txBox="1">
            <a:spLocks noChangeArrowheads="1"/>
          </p:cNvSpPr>
          <p:nvPr/>
        </p:nvSpPr>
        <p:spPr bwMode="auto">
          <a:xfrm>
            <a:off x="4191000" y="57054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5031" name="Text Box 38"/>
          <p:cNvSpPr txBox="1">
            <a:spLocks noChangeArrowheads="1"/>
          </p:cNvSpPr>
          <p:nvPr/>
        </p:nvSpPr>
        <p:spPr bwMode="auto">
          <a:xfrm>
            <a:off x="1905000" y="5705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5032" name="Text Box 39"/>
          <p:cNvSpPr txBox="1">
            <a:spLocks noChangeArrowheads="1"/>
          </p:cNvSpPr>
          <p:nvPr/>
        </p:nvSpPr>
        <p:spPr bwMode="auto">
          <a:xfrm>
            <a:off x="5791200" y="5705475"/>
            <a:ext cx="4572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5033" name="Text Box 40"/>
          <p:cNvSpPr txBox="1">
            <a:spLocks noChangeArrowheads="1"/>
          </p:cNvSpPr>
          <p:nvPr/>
        </p:nvSpPr>
        <p:spPr bwMode="auto">
          <a:xfrm>
            <a:off x="1295400" y="57054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 :</a:t>
            </a:r>
          </a:p>
        </p:txBody>
      </p:sp>
      <p:sp>
        <p:nvSpPr>
          <p:cNvPr id="85034" name="Text Box 41"/>
          <p:cNvSpPr txBox="1">
            <a:spLocks noChangeArrowheads="1"/>
          </p:cNvSpPr>
          <p:nvPr/>
        </p:nvSpPr>
        <p:spPr bwMode="auto">
          <a:xfrm>
            <a:off x="4876800" y="55768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300074" name="AutoShape 42"/>
          <p:cNvSpPr>
            <a:spLocks noChangeArrowheads="1"/>
          </p:cNvSpPr>
          <p:nvPr/>
        </p:nvSpPr>
        <p:spPr bwMode="auto">
          <a:xfrm>
            <a:off x="6400800" y="2362200"/>
            <a:ext cx="2743200" cy="3124200"/>
          </a:xfrm>
          <a:prstGeom prst="cloudCallout">
            <a:avLst>
              <a:gd name="adj1" fmla="val -50773"/>
              <a:gd name="adj2" fmla="val 6306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</a:t>
            </a:r>
            <a:r>
              <a:rPr lang="ja-JP" altLang="en-US"/>
              <a:t>’</a:t>
            </a:r>
            <a:r>
              <a:rPr lang="en-US" altLang="ja-JP"/>
              <a:t>m responsible for dealing with NTM M</a:t>
            </a:r>
            <a:r>
              <a:rPr lang="en-US" altLang="ja-JP" baseline="-25000"/>
              <a:t>i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6F3B1-49AD-F60D-69DB-0DDD9F7A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3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7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NTIME Hierarchy Theorem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Enough time on input 1</a:t>
            </a:r>
            <a:r>
              <a:rPr lang="en-US" altLang="en-US" baseline="30000">
                <a:ea typeface="ＭＳ Ｐゴシック" charset="-128"/>
              </a:rPr>
              <a:t>t(n) </a:t>
            </a:r>
            <a:r>
              <a:rPr lang="en-US" altLang="en-US">
                <a:ea typeface="ＭＳ Ｐゴシック" charset="-128"/>
              </a:rPr>
              <a:t>to do the </a:t>
            </a:r>
            <a:r>
              <a:rPr lang="en-US" altLang="en-US" i="1">
                <a:ea typeface="ＭＳ Ｐゴシック" charset="-128"/>
              </a:rPr>
              <a:t>opposite</a:t>
            </a:r>
            <a:r>
              <a:rPr lang="en-US" altLang="en-US">
                <a:ea typeface="ＭＳ Ｐゴシック" charset="-128"/>
              </a:rPr>
              <a:t> of M</a:t>
            </a:r>
            <a:r>
              <a:rPr lang="en-US" altLang="en-US" baseline="-25000">
                <a:ea typeface="ＭＳ Ｐゴシック" charset="-128"/>
              </a:rPr>
              <a:t>i</a:t>
            </a:r>
            <a:r>
              <a:rPr lang="en-US" altLang="en-US">
                <a:ea typeface="ＭＳ Ｐゴシック" charset="-128"/>
              </a:rPr>
              <a:t>(1</a:t>
            </a:r>
            <a:r>
              <a:rPr lang="en-US" altLang="en-US" baseline="30000">
                <a:ea typeface="ＭＳ Ｐゴシック" charset="-128"/>
              </a:rPr>
              <a:t>n</a:t>
            </a:r>
            <a:r>
              <a:rPr lang="en-US" altLang="en-US">
                <a:ea typeface="ＭＳ Ｐゴシック" charset="-128"/>
              </a:rPr>
              <a:t>):</a:t>
            </a:r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2324100" y="35194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7046" name="Text Box 5"/>
          <p:cNvSpPr txBox="1">
            <a:spLocks noChangeArrowheads="1"/>
          </p:cNvSpPr>
          <p:nvPr/>
        </p:nvSpPr>
        <p:spPr bwMode="auto">
          <a:xfrm>
            <a:off x="2781300" y="35194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7047" name="Text Box 6"/>
          <p:cNvSpPr txBox="1">
            <a:spLocks noChangeArrowheads="1"/>
          </p:cNvSpPr>
          <p:nvPr/>
        </p:nvSpPr>
        <p:spPr bwMode="auto">
          <a:xfrm>
            <a:off x="3238500" y="35194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7048" name="Text Box 7"/>
          <p:cNvSpPr txBox="1">
            <a:spLocks noChangeArrowheads="1"/>
          </p:cNvSpPr>
          <p:nvPr/>
        </p:nvSpPr>
        <p:spPr bwMode="auto">
          <a:xfrm>
            <a:off x="3695700" y="35194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7049" name="Text Box 8"/>
          <p:cNvSpPr txBox="1">
            <a:spLocks noChangeArrowheads="1"/>
          </p:cNvSpPr>
          <p:nvPr/>
        </p:nvSpPr>
        <p:spPr bwMode="auto">
          <a:xfrm>
            <a:off x="4152900" y="35194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7050" name="Text Box 9"/>
          <p:cNvSpPr txBox="1">
            <a:spLocks noChangeArrowheads="1"/>
          </p:cNvSpPr>
          <p:nvPr/>
        </p:nvSpPr>
        <p:spPr bwMode="auto">
          <a:xfrm>
            <a:off x="4610100" y="35194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7051" name="Text Box 10"/>
          <p:cNvSpPr txBox="1">
            <a:spLocks noChangeArrowheads="1"/>
          </p:cNvSpPr>
          <p:nvPr/>
        </p:nvSpPr>
        <p:spPr bwMode="auto">
          <a:xfrm>
            <a:off x="6210300" y="35194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7052" name="Rectangle 11"/>
          <p:cNvSpPr>
            <a:spLocks noChangeArrowheads="1"/>
          </p:cNvSpPr>
          <p:nvPr/>
        </p:nvSpPr>
        <p:spPr bwMode="auto">
          <a:xfrm>
            <a:off x="1712913" y="3519488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M</a:t>
            </a:r>
            <a:r>
              <a:rPr lang="en-US" altLang="en-US" baseline="-25000">
                <a:latin typeface="Comic Sans MS" charset="0"/>
              </a:rPr>
              <a:t>i</a:t>
            </a:r>
            <a:endParaRPr lang="en-US" altLang="en-US" baseline="30000">
              <a:latin typeface="Comic Sans MS" charset="0"/>
            </a:endParaRPr>
          </a:p>
        </p:txBody>
      </p:sp>
      <p:sp>
        <p:nvSpPr>
          <p:cNvPr id="87053" name="Text Box 12"/>
          <p:cNvSpPr txBox="1">
            <a:spLocks noChangeArrowheads="1"/>
          </p:cNvSpPr>
          <p:nvPr/>
        </p:nvSpPr>
        <p:spPr bwMode="auto">
          <a:xfrm>
            <a:off x="2781300" y="4714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7054" name="Text Box 13"/>
          <p:cNvSpPr txBox="1">
            <a:spLocks noChangeArrowheads="1"/>
          </p:cNvSpPr>
          <p:nvPr/>
        </p:nvSpPr>
        <p:spPr bwMode="auto">
          <a:xfrm>
            <a:off x="3238500" y="47148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7055" name="Text Box 14"/>
          <p:cNvSpPr txBox="1">
            <a:spLocks noChangeArrowheads="1"/>
          </p:cNvSpPr>
          <p:nvPr/>
        </p:nvSpPr>
        <p:spPr bwMode="auto">
          <a:xfrm>
            <a:off x="3695700" y="47148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7056" name="Text Box 15"/>
          <p:cNvSpPr txBox="1">
            <a:spLocks noChangeArrowheads="1"/>
          </p:cNvSpPr>
          <p:nvPr/>
        </p:nvSpPr>
        <p:spPr bwMode="auto">
          <a:xfrm>
            <a:off x="4152900" y="47148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7057" name="Text Box 16"/>
          <p:cNvSpPr txBox="1">
            <a:spLocks noChangeArrowheads="1"/>
          </p:cNvSpPr>
          <p:nvPr/>
        </p:nvSpPr>
        <p:spPr bwMode="auto">
          <a:xfrm>
            <a:off x="4610100" y="47148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7058" name="Text Box 17"/>
          <p:cNvSpPr txBox="1">
            <a:spLocks noChangeArrowheads="1"/>
          </p:cNvSpPr>
          <p:nvPr/>
        </p:nvSpPr>
        <p:spPr bwMode="auto">
          <a:xfrm>
            <a:off x="2324100" y="4714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7059" name="Text Box 18"/>
          <p:cNvSpPr txBox="1">
            <a:spLocks noChangeArrowheads="1"/>
          </p:cNvSpPr>
          <p:nvPr/>
        </p:nvSpPr>
        <p:spPr bwMode="auto">
          <a:xfrm>
            <a:off x="6210300" y="47148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7060" name="Text Box 19"/>
          <p:cNvSpPr txBox="1">
            <a:spLocks noChangeArrowheads="1"/>
          </p:cNvSpPr>
          <p:nvPr/>
        </p:nvSpPr>
        <p:spPr bwMode="auto">
          <a:xfrm>
            <a:off x="1714500" y="47148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 :</a:t>
            </a:r>
          </a:p>
        </p:txBody>
      </p:sp>
      <p:sp>
        <p:nvSpPr>
          <p:cNvPr id="87061" name="Text Box 20"/>
          <p:cNvSpPr txBox="1">
            <a:spLocks noChangeArrowheads="1"/>
          </p:cNvSpPr>
          <p:nvPr/>
        </p:nvSpPr>
        <p:spPr bwMode="auto">
          <a:xfrm>
            <a:off x="5295900" y="4662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cxnSp>
        <p:nvCxnSpPr>
          <p:cNvPr id="87062" name="AutoShape 21"/>
          <p:cNvCxnSpPr>
            <a:cxnSpLocks noChangeShapeType="1"/>
            <a:stCxn id="87047" idx="2"/>
            <a:endCxn id="87059" idx="0"/>
          </p:cNvCxnSpPr>
          <p:nvPr/>
        </p:nvCxnSpPr>
        <p:spPr bwMode="auto">
          <a:xfrm>
            <a:off x="3467100" y="3986213"/>
            <a:ext cx="2971800" cy="7286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3" name="Text Box 22"/>
          <p:cNvSpPr txBox="1">
            <a:spLocks noChangeArrowheads="1"/>
          </p:cNvSpPr>
          <p:nvPr/>
        </p:nvSpPr>
        <p:spPr bwMode="auto">
          <a:xfrm>
            <a:off x="5295900" y="34432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87064" name="Rectangle 23"/>
          <p:cNvSpPr>
            <a:spLocks noChangeArrowheads="1"/>
          </p:cNvSpPr>
          <p:nvPr/>
        </p:nvSpPr>
        <p:spPr bwMode="auto">
          <a:xfrm>
            <a:off x="6134100" y="3138488"/>
            <a:ext cx="67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1</a:t>
            </a:r>
            <a:r>
              <a:rPr lang="en-US" altLang="en-US" baseline="30000">
                <a:latin typeface="Comic Sans MS" charset="0"/>
              </a:rPr>
              <a:t>t(n)</a:t>
            </a:r>
          </a:p>
        </p:txBody>
      </p:sp>
      <p:sp>
        <p:nvSpPr>
          <p:cNvPr id="87065" name="Rectangle 24"/>
          <p:cNvSpPr>
            <a:spLocks noChangeArrowheads="1"/>
          </p:cNvSpPr>
          <p:nvPr/>
        </p:nvSpPr>
        <p:spPr bwMode="auto">
          <a:xfrm>
            <a:off x="3162300" y="313848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1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943B9-8D94-4248-6AF8-5F69AC69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91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NTIME Hierarchy Theorem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For k in [n…t(n)] can to do </a:t>
            </a:r>
            <a:r>
              <a:rPr lang="en-US" altLang="en-US" i="1">
                <a:solidFill>
                  <a:schemeClr val="accent2"/>
                </a:solidFill>
                <a:ea typeface="ＭＳ Ｐゴシック" charset="-128"/>
              </a:rPr>
              <a:t>same</a:t>
            </a:r>
            <a:r>
              <a:rPr lang="en-US" altLang="en-US">
                <a:ea typeface="ＭＳ Ｐゴシック" charset="-128"/>
              </a:rPr>
              <a:t> as M</a:t>
            </a:r>
            <a:r>
              <a:rPr lang="en-US" altLang="en-US" baseline="-25000">
                <a:ea typeface="ＭＳ Ｐゴシック" charset="-128"/>
              </a:rPr>
              <a:t>i</a:t>
            </a:r>
            <a:r>
              <a:rPr lang="en-US" altLang="en-US">
                <a:ea typeface="ＭＳ Ｐゴシック" charset="-128"/>
              </a:rPr>
              <a:t>(1</a:t>
            </a:r>
            <a:r>
              <a:rPr lang="en-US" altLang="en-US" baseline="30000">
                <a:ea typeface="ＭＳ Ｐゴシック" charset="-128"/>
              </a:rPr>
              <a:t>k+1</a:t>
            </a:r>
            <a:r>
              <a:rPr lang="en-US" altLang="en-US">
                <a:ea typeface="ＭＳ Ｐゴシック" charset="-128"/>
              </a:rPr>
              <a:t>) on input 1</a:t>
            </a:r>
            <a:r>
              <a:rPr lang="en-US" altLang="en-US" baseline="30000">
                <a:ea typeface="ＭＳ Ｐゴシック" charset="-128"/>
              </a:rPr>
              <a:t>k</a:t>
            </a:r>
            <a:r>
              <a:rPr lang="en-US" altLang="en-US">
                <a:ea typeface="ＭＳ Ｐゴシック" charset="-128"/>
              </a:rPr>
              <a:t> </a:t>
            </a:r>
          </a:p>
          <a:p>
            <a:pPr>
              <a:buFontTx/>
              <a:buNone/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89093" name="Text Box 4"/>
          <p:cNvSpPr txBox="1">
            <a:spLocks noChangeArrowheads="1"/>
          </p:cNvSpPr>
          <p:nvPr/>
        </p:nvSpPr>
        <p:spPr bwMode="auto">
          <a:xfrm>
            <a:off x="2300288" y="34432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9094" name="Text Box 5"/>
          <p:cNvSpPr txBox="1">
            <a:spLocks noChangeArrowheads="1"/>
          </p:cNvSpPr>
          <p:nvPr/>
        </p:nvSpPr>
        <p:spPr bwMode="auto">
          <a:xfrm>
            <a:off x="2757488" y="34432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9095" name="Text Box 6"/>
          <p:cNvSpPr txBox="1">
            <a:spLocks noChangeArrowheads="1"/>
          </p:cNvSpPr>
          <p:nvPr/>
        </p:nvSpPr>
        <p:spPr bwMode="auto">
          <a:xfrm>
            <a:off x="3214688" y="34432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89096" name="Text Box 7"/>
          <p:cNvSpPr txBox="1">
            <a:spLocks noChangeArrowheads="1"/>
          </p:cNvSpPr>
          <p:nvPr/>
        </p:nvSpPr>
        <p:spPr bwMode="auto">
          <a:xfrm>
            <a:off x="3671888" y="34432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9097" name="Text Box 8"/>
          <p:cNvSpPr txBox="1">
            <a:spLocks noChangeArrowheads="1"/>
          </p:cNvSpPr>
          <p:nvPr/>
        </p:nvSpPr>
        <p:spPr bwMode="auto">
          <a:xfrm>
            <a:off x="4129088" y="34432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9098" name="Text Box 9"/>
          <p:cNvSpPr txBox="1">
            <a:spLocks noChangeArrowheads="1"/>
          </p:cNvSpPr>
          <p:nvPr/>
        </p:nvSpPr>
        <p:spPr bwMode="auto">
          <a:xfrm>
            <a:off x="4586288" y="34432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9099" name="Text Box 10"/>
          <p:cNvSpPr txBox="1">
            <a:spLocks noChangeArrowheads="1"/>
          </p:cNvSpPr>
          <p:nvPr/>
        </p:nvSpPr>
        <p:spPr bwMode="auto">
          <a:xfrm>
            <a:off x="6186488" y="34432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89100" name="Rectangle 11"/>
          <p:cNvSpPr>
            <a:spLocks noChangeArrowheads="1"/>
          </p:cNvSpPr>
          <p:nvPr/>
        </p:nvSpPr>
        <p:spPr bwMode="auto">
          <a:xfrm>
            <a:off x="1689100" y="3443288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M</a:t>
            </a:r>
            <a:r>
              <a:rPr lang="en-US" altLang="en-US" baseline="-25000">
                <a:latin typeface="Comic Sans MS" charset="0"/>
              </a:rPr>
              <a:t>i</a:t>
            </a:r>
            <a:endParaRPr lang="en-US" altLang="en-US" baseline="30000">
              <a:latin typeface="Comic Sans MS" charset="0"/>
            </a:endParaRPr>
          </a:p>
        </p:txBody>
      </p:sp>
      <p:sp>
        <p:nvSpPr>
          <p:cNvPr id="89101" name="Text Box 12"/>
          <p:cNvSpPr txBox="1">
            <a:spLocks noChangeArrowheads="1"/>
          </p:cNvSpPr>
          <p:nvPr/>
        </p:nvSpPr>
        <p:spPr bwMode="auto">
          <a:xfrm>
            <a:off x="2757488" y="4638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9102" name="Text Box 13"/>
          <p:cNvSpPr txBox="1">
            <a:spLocks noChangeArrowheads="1"/>
          </p:cNvSpPr>
          <p:nvPr/>
        </p:nvSpPr>
        <p:spPr bwMode="auto">
          <a:xfrm>
            <a:off x="3214688" y="46386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9103" name="Text Box 14"/>
          <p:cNvSpPr txBox="1">
            <a:spLocks noChangeArrowheads="1"/>
          </p:cNvSpPr>
          <p:nvPr/>
        </p:nvSpPr>
        <p:spPr bwMode="auto">
          <a:xfrm>
            <a:off x="3671888" y="46386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9104" name="Text Box 15"/>
          <p:cNvSpPr txBox="1">
            <a:spLocks noChangeArrowheads="1"/>
          </p:cNvSpPr>
          <p:nvPr/>
        </p:nvSpPr>
        <p:spPr bwMode="auto">
          <a:xfrm>
            <a:off x="4129088" y="46386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9105" name="Text Box 16"/>
          <p:cNvSpPr txBox="1">
            <a:spLocks noChangeArrowheads="1"/>
          </p:cNvSpPr>
          <p:nvPr/>
        </p:nvSpPr>
        <p:spPr bwMode="auto">
          <a:xfrm>
            <a:off x="4586288" y="46386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9106" name="Text Box 17"/>
          <p:cNvSpPr txBox="1">
            <a:spLocks noChangeArrowheads="1"/>
          </p:cNvSpPr>
          <p:nvPr/>
        </p:nvSpPr>
        <p:spPr bwMode="auto">
          <a:xfrm>
            <a:off x="2300288" y="4638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89107" name="Text Box 18"/>
          <p:cNvSpPr txBox="1">
            <a:spLocks noChangeArrowheads="1"/>
          </p:cNvSpPr>
          <p:nvPr/>
        </p:nvSpPr>
        <p:spPr bwMode="auto">
          <a:xfrm>
            <a:off x="6186488" y="4638675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89108" name="Text Box 19"/>
          <p:cNvSpPr txBox="1">
            <a:spLocks noChangeArrowheads="1"/>
          </p:cNvSpPr>
          <p:nvPr/>
        </p:nvSpPr>
        <p:spPr bwMode="auto">
          <a:xfrm>
            <a:off x="1690688" y="46386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 :</a:t>
            </a:r>
          </a:p>
        </p:txBody>
      </p:sp>
      <p:sp>
        <p:nvSpPr>
          <p:cNvPr id="89109" name="Text Box 20"/>
          <p:cNvSpPr txBox="1">
            <a:spLocks noChangeArrowheads="1"/>
          </p:cNvSpPr>
          <p:nvPr/>
        </p:nvSpPr>
        <p:spPr bwMode="auto">
          <a:xfrm>
            <a:off x="5272088" y="45862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89110" name="Text Box 21"/>
          <p:cNvSpPr txBox="1">
            <a:spLocks noChangeArrowheads="1"/>
          </p:cNvSpPr>
          <p:nvPr/>
        </p:nvSpPr>
        <p:spPr bwMode="auto">
          <a:xfrm>
            <a:off x="5272088" y="33670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89111" name="Rectangle 22"/>
          <p:cNvSpPr>
            <a:spLocks noChangeArrowheads="1"/>
          </p:cNvSpPr>
          <p:nvPr/>
        </p:nvSpPr>
        <p:spPr bwMode="auto">
          <a:xfrm>
            <a:off x="6110288" y="3062288"/>
            <a:ext cx="67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1</a:t>
            </a:r>
            <a:r>
              <a:rPr lang="en-US" altLang="en-US" baseline="30000">
                <a:latin typeface="Comic Sans MS" charset="0"/>
              </a:rPr>
              <a:t>t(n)</a:t>
            </a:r>
          </a:p>
        </p:txBody>
      </p:sp>
      <p:sp>
        <p:nvSpPr>
          <p:cNvPr id="89112" name="Rectangle 23"/>
          <p:cNvSpPr>
            <a:spLocks noChangeArrowheads="1"/>
          </p:cNvSpPr>
          <p:nvPr/>
        </p:nvSpPr>
        <p:spPr bwMode="auto">
          <a:xfrm>
            <a:off x="3138488" y="3062288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1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cxnSp>
        <p:nvCxnSpPr>
          <p:cNvPr id="89113" name="AutoShape 24"/>
          <p:cNvCxnSpPr>
            <a:cxnSpLocks noChangeShapeType="1"/>
            <a:stCxn id="89096" idx="2"/>
            <a:endCxn id="89102" idx="0"/>
          </p:cNvCxnSpPr>
          <p:nvPr/>
        </p:nvCxnSpPr>
        <p:spPr bwMode="auto">
          <a:xfrm flipH="1">
            <a:off x="3443288" y="3910013"/>
            <a:ext cx="457200" cy="7286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14" name="AutoShape 25"/>
          <p:cNvCxnSpPr>
            <a:cxnSpLocks noChangeShapeType="1"/>
            <a:stCxn id="89097" idx="2"/>
            <a:endCxn id="89103" idx="0"/>
          </p:cNvCxnSpPr>
          <p:nvPr/>
        </p:nvCxnSpPr>
        <p:spPr bwMode="auto">
          <a:xfrm flipH="1">
            <a:off x="3900488" y="3910013"/>
            <a:ext cx="457200" cy="7286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15" name="AutoShape 26"/>
          <p:cNvCxnSpPr>
            <a:cxnSpLocks noChangeShapeType="1"/>
            <a:stCxn id="89098" idx="2"/>
            <a:endCxn id="89104" idx="0"/>
          </p:cNvCxnSpPr>
          <p:nvPr/>
        </p:nvCxnSpPr>
        <p:spPr bwMode="auto">
          <a:xfrm flipH="1">
            <a:off x="4357688" y="3910013"/>
            <a:ext cx="457200" cy="7286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16" name="AutoShape 27"/>
          <p:cNvCxnSpPr>
            <a:cxnSpLocks noChangeShapeType="1"/>
          </p:cNvCxnSpPr>
          <p:nvPr/>
        </p:nvCxnSpPr>
        <p:spPr bwMode="auto">
          <a:xfrm flipH="1">
            <a:off x="4813300" y="3900488"/>
            <a:ext cx="457200" cy="7286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17" name="AutoShape 28"/>
          <p:cNvCxnSpPr>
            <a:cxnSpLocks noChangeShapeType="1"/>
          </p:cNvCxnSpPr>
          <p:nvPr/>
        </p:nvCxnSpPr>
        <p:spPr bwMode="auto">
          <a:xfrm flipH="1">
            <a:off x="5956300" y="3900488"/>
            <a:ext cx="457200" cy="7286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4D76A-B5C1-2705-12E2-73577C70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324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NTIME Hierarchy Theorem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Did we diagonalize against M</a:t>
            </a:r>
            <a:r>
              <a:rPr lang="en-US" altLang="en-US" baseline="-25000">
                <a:ea typeface="ＭＳ Ｐゴシック" charset="-128"/>
              </a:rPr>
              <a:t>i</a:t>
            </a:r>
            <a:r>
              <a:rPr lang="en-US" altLang="en-US">
                <a:ea typeface="ＭＳ Ｐゴシック" charset="-128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if L(M</a:t>
            </a:r>
            <a:r>
              <a:rPr lang="en-US" altLang="en-US" baseline="-25000">
                <a:ea typeface="ＭＳ Ｐゴシック" charset="-128"/>
              </a:rPr>
              <a:t>i</a:t>
            </a:r>
            <a:r>
              <a:rPr lang="en-US" altLang="en-US">
                <a:ea typeface="ＭＳ Ｐゴシック" charset="-128"/>
              </a:rPr>
              <a:t>) = L(D) then: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equality along all arrows.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contradiction.</a:t>
            </a: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2452688" y="3048000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2909888" y="3048000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91143" name="Text Box 6"/>
          <p:cNvSpPr txBox="1">
            <a:spLocks noChangeArrowheads="1"/>
          </p:cNvSpPr>
          <p:nvPr/>
        </p:nvSpPr>
        <p:spPr bwMode="auto">
          <a:xfrm>
            <a:off x="3367088" y="3048000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</a:p>
        </p:txBody>
      </p:sp>
      <p:sp>
        <p:nvSpPr>
          <p:cNvPr id="91144" name="Text Box 7"/>
          <p:cNvSpPr txBox="1">
            <a:spLocks noChangeArrowheads="1"/>
          </p:cNvSpPr>
          <p:nvPr/>
        </p:nvSpPr>
        <p:spPr bwMode="auto">
          <a:xfrm>
            <a:off x="3824288" y="3048000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91145" name="Text Box 8"/>
          <p:cNvSpPr txBox="1">
            <a:spLocks noChangeArrowheads="1"/>
          </p:cNvSpPr>
          <p:nvPr/>
        </p:nvSpPr>
        <p:spPr bwMode="auto">
          <a:xfrm>
            <a:off x="4281488" y="3048000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91146" name="Text Box 9"/>
          <p:cNvSpPr txBox="1">
            <a:spLocks noChangeArrowheads="1"/>
          </p:cNvSpPr>
          <p:nvPr/>
        </p:nvSpPr>
        <p:spPr bwMode="auto">
          <a:xfrm>
            <a:off x="4738688" y="3048000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91147" name="Text Box 10"/>
          <p:cNvSpPr txBox="1">
            <a:spLocks noChangeArrowheads="1"/>
          </p:cNvSpPr>
          <p:nvPr/>
        </p:nvSpPr>
        <p:spPr bwMode="auto">
          <a:xfrm>
            <a:off x="6338888" y="3048000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91148" name="Rectangle 11"/>
          <p:cNvSpPr>
            <a:spLocks noChangeArrowheads="1"/>
          </p:cNvSpPr>
          <p:nvPr/>
        </p:nvSpPr>
        <p:spPr bwMode="auto">
          <a:xfrm>
            <a:off x="1841500" y="3048000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M</a:t>
            </a:r>
            <a:r>
              <a:rPr lang="en-US" altLang="en-US" baseline="-25000">
                <a:latin typeface="Comic Sans MS" charset="0"/>
              </a:rPr>
              <a:t>i</a:t>
            </a:r>
            <a:endParaRPr lang="en-US" altLang="en-US" baseline="30000">
              <a:latin typeface="Comic Sans MS" charset="0"/>
            </a:endParaRPr>
          </a:p>
        </p:txBody>
      </p:sp>
      <p:sp>
        <p:nvSpPr>
          <p:cNvPr id="91149" name="Text Box 12"/>
          <p:cNvSpPr txBox="1">
            <a:spLocks noChangeArrowheads="1"/>
          </p:cNvSpPr>
          <p:nvPr/>
        </p:nvSpPr>
        <p:spPr bwMode="auto">
          <a:xfrm>
            <a:off x="2909888" y="4243388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91150" name="Text Box 13"/>
          <p:cNvSpPr txBox="1">
            <a:spLocks noChangeArrowheads="1"/>
          </p:cNvSpPr>
          <p:nvPr/>
        </p:nvSpPr>
        <p:spPr bwMode="auto">
          <a:xfrm>
            <a:off x="3367088" y="42433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91151" name="Text Box 14"/>
          <p:cNvSpPr txBox="1">
            <a:spLocks noChangeArrowheads="1"/>
          </p:cNvSpPr>
          <p:nvPr/>
        </p:nvSpPr>
        <p:spPr bwMode="auto">
          <a:xfrm>
            <a:off x="3824288" y="42433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4281488" y="42433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91153" name="Text Box 16"/>
          <p:cNvSpPr txBox="1">
            <a:spLocks noChangeArrowheads="1"/>
          </p:cNvSpPr>
          <p:nvPr/>
        </p:nvSpPr>
        <p:spPr bwMode="auto">
          <a:xfrm>
            <a:off x="4738688" y="42433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91154" name="Text Box 17"/>
          <p:cNvSpPr txBox="1">
            <a:spLocks noChangeArrowheads="1"/>
          </p:cNvSpPr>
          <p:nvPr/>
        </p:nvSpPr>
        <p:spPr bwMode="auto">
          <a:xfrm>
            <a:off x="2452688" y="4243388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91155" name="Text Box 18"/>
          <p:cNvSpPr txBox="1">
            <a:spLocks noChangeArrowheads="1"/>
          </p:cNvSpPr>
          <p:nvPr/>
        </p:nvSpPr>
        <p:spPr bwMode="auto">
          <a:xfrm>
            <a:off x="6338888" y="4243388"/>
            <a:ext cx="457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</a:p>
        </p:txBody>
      </p:sp>
      <p:sp>
        <p:nvSpPr>
          <p:cNvPr id="91156" name="Text Box 19"/>
          <p:cNvSpPr txBox="1">
            <a:spLocks noChangeArrowheads="1"/>
          </p:cNvSpPr>
          <p:nvPr/>
        </p:nvSpPr>
        <p:spPr bwMode="auto">
          <a:xfrm>
            <a:off x="1843088" y="42433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 :</a:t>
            </a:r>
          </a:p>
        </p:txBody>
      </p:sp>
      <p:sp>
        <p:nvSpPr>
          <p:cNvPr id="91157" name="Text Box 20"/>
          <p:cNvSpPr txBox="1">
            <a:spLocks noChangeArrowheads="1"/>
          </p:cNvSpPr>
          <p:nvPr/>
        </p:nvSpPr>
        <p:spPr bwMode="auto">
          <a:xfrm>
            <a:off x="5424488" y="4191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91158" name="Text Box 21"/>
          <p:cNvSpPr txBox="1">
            <a:spLocks noChangeArrowheads="1"/>
          </p:cNvSpPr>
          <p:nvPr/>
        </p:nvSpPr>
        <p:spPr bwMode="auto">
          <a:xfrm>
            <a:off x="5424488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91159" name="Rectangle 22"/>
          <p:cNvSpPr>
            <a:spLocks noChangeArrowheads="1"/>
          </p:cNvSpPr>
          <p:nvPr/>
        </p:nvSpPr>
        <p:spPr bwMode="auto">
          <a:xfrm>
            <a:off x="6262688" y="2667000"/>
            <a:ext cx="67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1</a:t>
            </a:r>
            <a:r>
              <a:rPr lang="en-US" altLang="en-US" baseline="30000">
                <a:latin typeface="Comic Sans MS" charset="0"/>
              </a:rPr>
              <a:t>t(n)</a:t>
            </a:r>
          </a:p>
        </p:txBody>
      </p:sp>
      <p:sp>
        <p:nvSpPr>
          <p:cNvPr id="91160" name="Rectangle 23"/>
          <p:cNvSpPr>
            <a:spLocks noChangeArrowheads="1"/>
          </p:cNvSpPr>
          <p:nvPr/>
        </p:nvSpPr>
        <p:spPr bwMode="auto">
          <a:xfrm>
            <a:off x="3290888" y="2667000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1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cxnSp>
        <p:nvCxnSpPr>
          <p:cNvPr id="306200" name="AutoShape 24"/>
          <p:cNvCxnSpPr>
            <a:cxnSpLocks noChangeShapeType="1"/>
            <a:stCxn id="91144" idx="2"/>
            <a:endCxn id="91150" idx="0"/>
          </p:cNvCxnSpPr>
          <p:nvPr/>
        </p:nvCxnSpPr>
        <p:spPr bwMode="auto">
          <a:xfrm flipH="1">
            <a:off x="3595688" y="3514725"/>
            <a:ext cx="457200" cy="7286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201" name="AutoShape 25"/>
          <p:cNvCxnSpPr>
            <a:cxnSpLocks noChangeShapeType="1"/>
            <a:stCxn id="91145" idx="2"/>
            <a:endCxn id="91151" idx="0"/>
          </p:cNvCxnSpPr>
          <p:nvPr/>
        </p:nvCxnSpPr>
        <p:spPr bwMode="auto">
          <a:xfrm flipH="1">
            <a:off x="4052888" y="3514725"/>
            <a:ext cx="457200" cy="7286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202" name="AutoShape 26"/>
          <p:cNvCxnSpPr>
            <a:cxnSpLocks noChangeShapeType="1"/>
            <a:stCxn id="91146" idx="2"/>
            <a:endCxn id="91152" idx="0"/>
          </p:cNvCxnSpPr>
          <p:nvPr/>
        </p:nvCxnSpPr>
        <p:spPr bwMode="auto">
          <a:xfrm flipH="1">
            <a:off x="4510088" y="3514725"/>
            <a:ext cx="457200" cy="7286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203" name="AutoShape 27"/>
          <p:cNvCxnSpPr>
            <a:cxnSpLocks noChangeShapeType="1"/>
          </p:cNvCxnSpPr>
          <p:nvPr/>
        </p:nvCxnSpPr>
        <p:spPr bwMode="auto">
          <a:xfrm flipH="1">
            <a:off x="4965700" y="3505200"/>
            <a:ext cx="457200" cy="7286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204" name="AutoShape 28"/>
          <p:cNvCxnSpPr>
            <a:cxnSpLocks noChangeShapeType="1"/>
          </p:cNvCxnSpPr>
          <p:nvPr/>
        </p:nvCxnSpPr>
        <p:spPr bwMode="auto">
          <a:xfrm flipH="1">
            <a:off x="6108700" y="3505200"/>
            <a:ext cx="457200" cy="7286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205" name="AutoShape 29"/>
          <p:cNvCxnSpPr>
            <a:cxnSpLocks noChangeShapeType="1"/>
            <a:stCxn id="91143" idx="2"/>
            <a:endCxn id="91150" idx="0"/>
          </p:cNvCxnSpPr>
          <p:nvPr/>
        </p:nvCxnSpPr>
        <p:spPr bwMode="auto">
          <a:xfrm>
            <a:off x="3595688" y="3514725"/>
            <a:ext cx="0" cy="7286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206" name="AutoShape 30"/>
          <p:cNvCxnSpPr>
            <a:cxnSpLocks noChangeShapeType="1"/>
            <a:stCxn id="91144" idx="2"/>
            <a:endCxn id="91151" idx="0"/>
          </p:cNvCxnSpPr>
          <p:nvPr/>
        </p:nvCxnSpPr>
        <p:spPr bwMode="auto">
          <a:xfrm>
            <a:off x="4052888" y="3514725"/>
            <a:ext cx="0" cy="7286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207" name="AutoShape 31"/>
          <p:cNvCxnSpPr>
            <a:cxnSpLocks noChangeShapeType="1"/>
            <a:stCxn id="91145" idx="2"/>
            <a:endCxn id="91152" idx="0"/>
          </p:cNvCxnSpPr>
          <p:nvPr/>
        </p:nvCxnSpPr>
        <p:spPr bwMode="auto">
          <a:xfrm>
            <a:off x="4510088" y="3514725"/>
            <a:ext cx="0" cy="7286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208" name="AutoShape 32"/>
          <p:cNvCxnSpPr>
            <a:cxnSpLocks noChangeShapeType="1"/>
            <a:stCxn id="91146" idx="2"/>
            <a:endCxn id="91153" idx="0"/>
          </p:cNvCxnSpPr>
          <p:nvPr/>
        </p:nvCxnSpPr>
        <p:spPr bwMode="auto">
          <a:xfrm>
            <a:off x="4967288" y="3514725"/>
            <a:ext cx="0" cy="7286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209" name="AutoShape 33"/>
          <p:cNvCxnSpPr>
            <a:cxnSpLocks noChangeShapeType="1"/>
            <a:stCxn id="91147" idx="2"/>
            <a:endCxn id="91155" idx="0"/>
          </p:cNvCxnSpPr>
          <p:nvPr/>
        </p:nvCxnSpPr>
        <p:spPr bwMode="auto">
          <a:xfrm>
            <a:off x="6567488" y="3514725"/>
            <a:ext cx="0" cy="7286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959D37-96C8-FC22-0A17-246FE6CC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3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NTIME Hierarchy Theorem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General scheme: 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interval [1...t(1)] kills M</a:t>
            </a:r>
            <a:r>
              <a:rPr lang="en-US" altLang="en-US" baseline="-25000" dirty="0">
                <a:solidFill>
                  <a:schemeClr val="accent2"/>
                </a:solidFill>
                <a:ea typeface="ＭＳ Ｐゴシック" charset="-128"/>
              </a:rPr>
              <a:t>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interval [t(1)…t(t(1))] kills M</a:t>
            </a:r>
            <a:r>
              <a:rPr lang="en-US" altLang="en-US" baseline="-25000" dirty="0">
                <a:solidFill>
                  <a:schemeClr val="accent2"/>
                </a:solidFill>
                <a:ea typeface="ＭＳ Ｐゴシック" charset="-128"/>
              </a:rPr>
              <a:t>2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interval [t</a:t>
            </a:r>
            <a:r>
              <a:rPr lang="en-US" altLang="en-US" baseline="30000" dirty="0">
                <a:solidFill>
                  <a:schemeClr val="accent2"/>
                </a:solidFill>
                <a:ea typeface="ＭＳ Ｐゴシック" charset="-128"/>
              </a:rPr>
              <a:t>i-1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(1)…</a:t>
            </a:r>
            <a:r>
              <a:rPr lang="en-US" altLang="en-US" dirty="0" err="1">
                <a:solidFill>
                  <a:schemeClr val="accent2"/>
                </a:solidFill>
                <a:ea typeface="ＭＳ Ｐゴシック" charset="-128"/>
              </a:rPr>
              <a:t>t</a:t>
            </a:r>
            <a:r>
              <a:rPr lang="en-US" altLang="en-US" baseline="30000" dirty="0" err="1">
                <a:solidFill>
                  <a:schemeClr val="accent2"/>
                </a:solidFill>
                <a:ea typeface="ＭＳ Ｐゴシック" charset="-128"/>
              </a:rPr>
              <a:t>i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(1)] kills </a:t>
            </a:r>
            <a:r>
              <a:rPr lang="en-US" altLang="en-US" dirty="0" err="1">
                <a:solidFill>
                  <a:schemeClr val="accent2"/>
                </a:solidFill>
                <a:ea typeface="ＭＳ Ｐゴシック" charset="-128"/>
              </a:rPr>
              <a:t>M</a:t>
            </a:r>
            <a:r>
              <a:rPr lang="en-US" altLang="en-US" baseline="-25000" dirty="0" err="1">
                <a:solidFill>
                  <a:schemeClr val="accent2"/>
                </a:solidFill>
                <a:ea typeface="ＭＳ Ｐゴシック" charset="-128"/>
              </a:rPr>
              <a:t>i</a:t>
            </a:r>
            <a:endParaRPr lang="en-US" altLang="en-US" baseline="-25000" dirty="0">
              <a:solidFill>
                <a:schemeClr val="accent2"/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Running time of D on 1</a:t>
            </a:r>
            <a:r>
              <a:rPr lang="en-US" altLang="en-US" baseline="30000" dirty="0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: f(n+1) + time to compute interval containing n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conclude D in </a:t>
            </a:r>
            <a:r>
              <a:rPr lang="en-US" altLang="en-US" b="1" dirty="0">
                <a:ea typeface="ＭＳ Ｐゴシック" charset="-128"/>
              </a:rPr>
              <a:t>NTIME(g(n))   (</a:t>
            </a:r>
            <a:r>
              <a:rPr lang="en-US" altLang="en-US" sz="2400" dirty="0">
                <a:solidFill>
                  <a:schemeClr val="accent2"/>
                </a:solidFill>
                <a:ea typeface="ＭＳ Ｐゴシック" charset="-128"/>
              </a:rPr>
              <a:t>g(n) = </a:t>
            </a:r>
            <a:r>
              <a:rPr lang="el-GR" altLang="en-US" sz="2400" dirty="0">
                <a:solidFill>
                  <a:schemeClr val="accent2"/>
                </a:solidFill>
                <a:ea typeface="ＭＳ Ｐゴシック" charset="-128"/>
                <a:sym typeface="Euclid Math Two" charset="0"/>
              </a:rPr>
              <a:t>ω</a:t>
            </a:r>
            <a:r>
              <a:rPr lang="en-US" altLang="en-US" sz="2400" dirty="0">
                <a:solidFill>
                  <a:schemeClr val="accent2"/>
                </a:solidFill>
                <a:ea typeface="ＭＳ Ｐゴシック" charset="-128"/>
                <a:sym typeface="Euclid Math Two" charset="0"/>
              </a:rPr>
              <a:t>(f(n+1))</a:t>
            </a:r>
            <a:r>
              <a:rPr lang="en-US" altLang="en-US" b="1" dirty="0">
                <a:ea typeface="ＭＳ Ｐゴシック" charset="-128"/>
              </a:rPr>
              <a:t>)</a:t>
            </a:r>
            <a:endParaRPr lang="en-US" altLang="en-US" dirty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6B4F3C-4C06-1A64-DD5D-2B8D21A9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126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FDD7948-A233-8F45-AAFC-AD9FF382B34A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7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Circuit Value (CVAL):</a:t>
                </a:r>
                <a:r>
                  <a:rPr lang="en-US" altLang="en-US" dirty="0">
                    <a:ea typeface="ヒラギノ角ゴ Pro W3" charset="-128"/>
                  </a:rPr>
                  <a:t> given a variable-free Boolean circuit (gates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</a:t>
                </a:r>
                <a:r>
                  <a:rPr lang="en-US" altLang="en-US" dirty="0">
                    <a:ea typeface="ヒラギノ角ゴ Pro W3" charset="-128"/>
                  </a:rPr>
                  <a:t> 0, 1), does it output 1?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CVAL is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-complete.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already argued in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L arbitrary language in </a:t>
                </a:r>
                <a:r>
                  <a:rPr lang="en-US" altLang="en-US" b="1" dirty="0">
                    <a:ea typeface="ヒラギノ角ゴ Pro W3" charset="-128"/>
                  </a:rPr>
                  <a:t>P, </a:t>
                </a:r>
                <a:r>
                  <a:rPr lang="en-US" altLang="en-US" dirty="0">
                    <a:ea typeface="ヒラギノ角ゴ Pro W3" charset="-128"/>
                  </a:rPr>
                  <a:t>TM M decides L in </a:t>
                </a:r>
                <a:r>
                  <a:rPr lang="en-US" altLang="en-US" dirty="0" err="1">
                    <a:ea typeface="ヒラギノ角ゴ Pro W3" charset="-128"/>
                  </a:rPr>
                  <a:t>n</a:t>
                </a:r>
                <a:r>
                  <a:rPr lang="en-US" altLang="en-US" baseline="30000" dirty="0" err="1">
                    <a:ea typeface="ヒラギノ角ゴ Pro W3" charset="-128"/>
                  </a:rPr>
                  <a:t>c</a:t>
                </a:r>
                <a:r>
                  <a:rPr lang="en-US" altLang="en-US" dirty="0">
                    <a:ea typeface="ヒラギノ角ゴ Pro W3" charset="-128"/>
                  </a:rPr>
                  <a:t> steps</a:t>
                </a:r>
              </a:p>
            </p:txBody>
          </p:sp>
        </mc:Choice>
        <mc:Fallback xmlns="">
          <p:sp>
            <p:nvSpPr>
              <p:cNvPr id="200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2650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88CF83C-18AB-1549-B5A4-841DBD4B450F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Tableau </a:t>
            </a:r>
            <a:r>
              <a:rPr lang="en-US" altLang="en-US">
                <a:ea typeface="ヒラギノ角ゴ Pro W3" charset="-128"/>
              </a:rPr>
              <a:t>(configurations written in an array) for machine M on input w:</a:t>
            </a:r>
          </a:p>
        </p:txBody>
      </p:sp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1</a:t>
            </a:r>
            <a:r>
              <a:rPr lang="en-US" altLang="en-US">
                <a:latin typeface="Comic Sans MS" charset="0"/>
              </a:rPr>
              <a:t>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s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20574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2</a:t>
            </a:r>
            <a:endParaRPr lang="en-US" altLang="en-US">
              <a:latin typeface="Comic Sans MS" charset="0"/>
            </a:endParaRPr>
          </a:p>
        </p:txBody>
      </p:sp>
      <p:sp>
        <p:nvSpPr>
          <p:cNvPr id="114695" name="Text Box 6"/>
          <p:cNvSpPr txBox="1">
            <a:spLocks noChangeArrowheads="1"/>
          </p:cNvSpPr>
          <p:nvPr/>
        </p:nvSpPr>
        <p:spPr bwMode="auto">
          <a:xfrm>
            <a:off x="30480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14696" name="Text Box 7"/>
          <p:cNvSpPr txBox="1">
            <a:spLocks noChangeArrowheads="1"/>
          </p:cNvSpPr>
          <p:nvPr/>
        </p:nvSpPr>
        <p:spPr bwMode="auto">
          <a:xfrm>
            <a:off x="40386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n</a:t>
            </a:r>
            <a:endParaRPr lang="en-US" altLang="en-US">
              <a:latin typeface="Comic Sans MS" charset="0"/>
            </a:endParaRPr>
          </a:p>
        </p:txBody>
      </p:sp>
      <p:sp>
        <p:nvSpPr>
          <p:cNvPr id="114697" name="Text Box 8"/>
          <p:cNvSpPr txBox="1">
            <a:spLocks noChangeArrowheads="1"/>
          </p:cNvSpPr>
          <p:nvPr/>
        </p:nvSpPr>
        <p:spPr bwMode="auto">
          <a:xfrm>
            <a:off x="56388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</a:t>
            </a:r>
          </a:p>
        </p:txBody>
      </p:sp>
      <p:sp>
        <p:nvSpPr>
          <p:cNvPr id="114698" name="Rectangle 9"/>
          <p:cNvSpPr>
            <a:spLocks noChangeArrowheads="1"/>
          </p:cNvSpPr>
          <p:nvPr/>
        </p:nvSpPr>
        <p:spPr bwMode="auto">
          <a:xfrm>
            <a:off x="5095875" y="28194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14699" name="Text Box 10"/>
          <p:cNvSpPr txBox="1">
            <a:spLocks noChangeArrowheads="1"/>
          </p:cNvSpPr>
          <p:nvPr/>
        </p:nvSpPr>
        <p:spPr bwMode="auto">
          <a:xfrm>
            <a:off x="10668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>
              <a:latin typeface="Comic Sans MS" charset="0"/>
            </a:endParaRPr>
          </a:p>
        </p:txBody>
      </p:sp>
      <p:sp>
        <p:nvSpPr>
          <p:cNvPr id="114700" name="Text Box 11"/>
          <p:cNvSpPr txBox="1">
            <a:spLocks noChangeArrowheads="1"/>
          </p:cNvSpPr>
          <p:nvPr/>
        </p:nvSpPr>
        <p:spPr bwMode="auto">
          <a:xfrm>
            <a:off x="20574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2</a:t>
            </a:r>
            <a:r>
              <a:rPr lang="en-US" altLang="en-US">
                <a:latin typeface="Comic Sans MS" charset="0"/>
              </a:rPr>
              <a:t>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1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4701" name="Text Box 12"/>
          <p:cNvSpPr txBox="1">
            <a:spLocks noChangeArrowheads="1"/>
          </p:cNvSpPr>
          <p:nvPr/>
        </p:nvSpPr>
        <p:spPr bwMode="auto">
          <a:xfrm>
            <a:off x="30480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14702" name="Text Box 13"/>
          <p:cNvSpPr txBox="1">
            <a:spLocks noChangeArrowheads="1"/>
          </p:cNvSpPr>
          <p:nvPr/>
        </p:nvSpPr>
        <p:spPr bwMode="auto">
          <a:xfrm>
            <a:off x="40386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n</a:t>
            </a:r>
            <a:endParaRPr lang="en-US" altLang="en-US">
              <a:latin typeface="Comic Sans MS" charset="0"/>
            </a:endParaRPr>
          </a:p>
        </p:txBody>
      </p:sp>
      <p:sp>
        <p:nvSpPr>
          <p:cNvPr id="114703" name="Text Box 14"/>
          <p:cNvSpPr txBox="1">
            <a:spLocks noChangeArrowheads="1"/>
          </p:cNvSpPr>
          <p:nvPr/>
        </p:nvSpPr>
        <p:spPr bwMode="auto">
          <a:xfrm>
            <a:off x="56388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</a:t>
            </a:r>
          </a:p>
        </p:txBody>
      </p:sp>
      <p:sp>
        <p:nvSpPr>
          <p:cNvPr id="114704" name="Rectangle 15"/>
          <p:cNvSpPr>
            <a:spLocks noChangeArrowheads="1"/>
          </p:cNvSpPr>
          <p:nvPr/>
        </p:nvSpPr>
        <p:spPr bwMode="auto">
          <a:xfrm>
            <a:off x="5095875" y="3276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14705" name="Text Box 16"/>
          <p:cNvSpPr txBox="1">
            <a:spLocks noChangeArrowheads="1"/>
          </p:cNvSpPr>
          <p:nvPr/>
        </p:nvSpPr>
        <p:spPr bwMode="auto">
          <a:xfrm>
            <a:off x="10668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1</a:t>
            </a:r>
            <a:r>
              <a:rPr lang="en-US" altLang="en-US">
                <a:latin typeface="Comic Sans MS" charset="0"/>
              </a:rPr>
              <a:t>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1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4706" name="Text Box 17"/>
          <p:cNvSpPr txBox="1">
            <a:spLocks noChangeArrowheads="1"/>
          </p:cNvSpPr>
          <p:nvPr/>
        </p:nvSpPr>
        <p:spPr bwMode="auto">
          <a:xfrm>
            <a:off x="20574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114707" name="Text Box 18"/>
          <p:cNvSpPr txBox="1">
            <a:spLocks noChangeArrowheads="1"/>
          </p:cNvSpPr>
          <p:nvPr/>
        </p:nvSpPr>
        <p:spPr bwMode="auto">
          <a:xfrm>
            <a:off x="30480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14708" name="Text Box 19"/>
          <p:cNvSpPr txBox="1">
            <a:spLocks noChangeArrowheads="1"/>
          </p:cNvSpPr>
          <p:nvPr/>
        </p:nvSpPr>
        <p:spPr bwMode="auto">
          <a:xfrm>
            <a:off x="40386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n</a:t>
            </a:r>
            <a:endParaRPr lang="en-US" altLang="en-US">
              <a:latin typeface="Comic Sans MS" charset="0"/>
            </a:endParaRPr>
          </a:p>
        </p:txBody>
      </p:sp>
      <p:sp>
        <p:nvSpPr>
          <p:cNvPr id="114709" name="Text Box 20"/>
          <p:cNvSpPr txBox="1">
            <a:spLocks noChangeArrowheads="1"/>
          </p:cNvSpPr>
          <p:nvPr/>
        </p:nvSpPr>
        <p:spPr bwMode="auto">
          <a:xfrm>
            <a:off x="56388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</a:t>
            </a:r>
          </a:p>
        </p:txBody>
      </p:sp>
      <p:sp>
        <p:nvSpPr>
          <p:cNvPr id="114710" name="Rectangle 21"/>
          <p:cNvSpPr>
            <a:spLocks noChangeArrowheads="1"/>
          </p:cNvSpPr>
          <p:nvPr/>
        </p:nvSpPr>
        <p:spPr bwMode="auto">
          <a:xfrm>
            <a:off x="5095875" y="37242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14711" name="Text Box 22"/>
          <p:cNvSpPr txBox="1">
            <a:spLocks noChangeArrowheads="1"/>
          </p:cNvSpPr>
          <p:nvPr/>
        </p:nvSpPr>
        <p:spPr bwMode="auto">
          <a:xfrm>
            <a:off x="10668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_/q</a:t>
            </a:r>
            <a:r>
              <a:rPr lang="en-US" altLang="en-US" baseline="-25000">
                <a:latin typeface="Comic Sans MS" charset="0"/>
              </a:rPr>
              <a:t>a</a:t>
            </a:r>
            <a:endParaRPr lang="en-US" altLang="en-US">
              <a:latin typeface="Comic Sans MS" charset="0"/>
            </a:endParaRPr>
          </a:p>
        </p:txBody>
      </p:sp>
      <p:sp>
        <p:nvSpPr>
          <p:cNvPr id="114712" name="Text Box 23"/>
          <p:cNvSpPr txBox="1">
            <a:spLocks noChangeArrowheads="1"/>
          </p:cNvSpPr>
          <p:nvPr/>
        </p:nvSpPr>
        <p:spPr bwMode="auto">
          <a:xfrm>
            <a:off x="20574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</a:t>
            </a:r>
          </a:p>
        </p:txBody>
      </p:sp>
      <p:sp>
        <p:nvSpPr>
          <p:cNvPr id="114713" name="Text Box 24"/>
          <p:cNvSpPr txBox="1">
            <a:spLocks noChangeArrowheads="1"/>
          </p:cNvSpPr>
          <p:nvPr/>
        </p:nvSpPr>
        <p:spPr bwMode="auto">
          <a:xfrm>
            <a:off x="30480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14714" name="Text Box 25"/>
          <p:cNvSpPr txBox="1">
            <a:spLocks noChangeArrowheads="1"/>
          </p:cNvSpPr>
          <p:nvPr/>
        </p:nvSpPr>
        <p:spPr bwMode="auto">
          <a:xfrm>
            <a:off x="40386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</a:t>
            </a:r>
          </a:p>
        </p:txBody>
      </p:sp>
      <p:sp>
        <p:nvSpPr>
          <p:cNvPr id="114715" name="Text Box 26"/>
          <p:cNvSpPr txBox="1">
            <a:spLocks noChangeArrowheads="1"/>
          </p:cNvSpPr>
          <p:nvPr/>
        </p:nvSpPr>
        <p:spPr bwMode="auto">
          <a:xfrm>
            <a:off x="56388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</a:t>
            </a:r>
          </a:p>
        </p:txBody>
      </p:sp>
      <p:sp>
        <p:nvSpPr>
          <p:cNvPr id="114716" name="Rectangle 27"/>
          <p:cNvSpPr>
            <a:spLocks noChangeArrowheads="1"/>
          </p:cNvSpPr>
          <p:nvPr/>
        </p:nvSpPr>
        <p:spPr bwMode="auto">
          <a:xfrm>
            <a:off x="5095875" y="50196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14717" name="Text Box 28"/>
          <p:cNvSpPr txBox="1">
            <a:spLocks noChangeArrowheads="1"/>
          </p:cNvSpPr>
          <p:nvPr/>
        </p:nvSpPr>
        <p:spPr bwMode="auto">
          <a:xfrm>
            <a:off x="6019800" y="431323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114718" name="Text Box 29"/>
          <p:cNvSpPr txBox="1">
            <a:spLocks noChangeArrowheads="1"/>
          </p:cNvSpPr>
          <p:nvPr/>
        </p:nvSpPr>
        <p:spPr bwMode="auto">
          <a:xfrm>
            <a:off x="2895600" y="43434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858000" y="2895600"/>
            <a:ext cx="2286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/>
              <a:t> height = time taken   = |w|</a:t>
            </a:r>
            <a:r>
              <a:rPr lang="en-US" altLang="en-US" sz="2800" baseline="30000"/>
              <a:t>c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Char char="•"/>
            </a:pPr>
            <a:r>
              <a:rPr lang="en-US" altLang="en-US" sz="2800"/>
              <a:t> width = space used ≤ |w|</a:t>
            </a:r>
            <a:r>
              <a:rPr lang="en-US" altLang="en-US" sz="2800" baseline="30000"/>
              <a:t>c</a:t>
            </a:r>
            <a:endParaRPr lang="en-US" alt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6767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3F8A4C8-4EEE-D043-86FC-B4096483D298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Important observation: contents of cell in tableau determined by 3 others above it:</a:t>
            </a:r>
          </a:p>
        </p:txBody>
      </p:sp>
      <p:sp>
        <p:nvSpPr>
          <p:cNvPr id="116741" name="Text Box 4"/>
          <p:cNvSpPr txBox="1">
            <a:spLocks noChangeArrowheads="1"/>
          </p:cNvSpPr>
          <p:nvPr/>
        </p:nvSpPr>
        <p:spPr bwMode="auto">
          <a:xfrm>
            <a:off x="7620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1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17526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116743" name="Text Box 6"/>
          <p:cNvSpPr txBox="1">
            <a:spLocks noChangeArrowheads="1"/>
          </p:cNvSpPr>
          <p:nvPr/>
        </p:nvSpPr>
        <p:spPr bwMode="auto">
          <a:xfrm>
            <a:off x="27432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116744" name="Text Box 7"/>
          <p:cNvSpPr txBox="1">
            <a:spLocks noChangeArrowheads="1"/>
          </p:cNvSpPr>
          <p:nvPr/>
        </p:nvSpPr>
        <p:spPr bwMode="auto">
          <a:xfrm>
            <a:off x="1752600" y="36480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1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6745" name="Text Box 8"/>
          <p:cNvSpPr txBox="1">
            <a:spLocks noChangeArrowheads="1"/>
          </p:cNvSpPr>
          <p:nvPr/>
        </p:nvSpPr>
        <p:spPr bwMode="auto">
          <a:xfrm>
            <a:off x="50292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6746" name="Text Box 9"/>
          <p:cNvSpPr txBox="1">
            <a:spLocks noChangeArrowheads="1"/>
          </p:cNvSpPr>
          <p:nvPr/>
        </p:nvSpPr>
        <p:spPr bwMode="auto">
          <a:xfrm>
            <a:off x="60198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1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6747" name="Text Box 10"/>
          <p:cNvSpPr txBox="1">
            <a:spLocks noChangeArrowheads="1"/>
          </p:cNvSpPr>
          <p:nvPr/>
        </p:nvSpPr>
        <p:spPr bwMode="auto">
          <a:xfrm>
            <a:off x="70104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116748" name="Text Box 11"/>
          <p:cNvSpPr txBox="1">
            <a:spLocks noChangeArrowheads="1"/>
          </p:cNvSpPr>
          <p:nvPr/>
        </p:nvSpPr>
        <p:spPr bwMode="auto">
          <a:xfrm>
            <a:off x="6019800" y="36480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6749" name="Text Box 12"/>
          <p:cNvSpPr txBox="1">
            <a:spLocks noChangeArrowheads="1"/>
          </p:cNvSpPr>
          <p:nvPr/>
        </p:nvSpPr>
        <p:spPr bwMode="auto">
          <a:xfrm>
            <a:off x="29718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6750" name="Text Box 13"/>
          <p:cNvSpPr txBox="1">
            <a:spLocks noChangeArrowheads="1"/>
          </p:cNvSpPr>
          <p:nvPr/>
        </p:nvSpPr>
        <p:spPr bwMode="auto">
          <a:xfrm>
            <a:off x="39624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6751" name="Text Box 14"/>
          <p:cNvSpPr txBox="1">
            <a:spLocks noChangeArrowheads="1"/>
          </p:cNvSpPr>
          <p:nvPr/>
        </p:nvSpPr>
        <p:spPr bwMode="auto">
          <a:xfrm>
            <a:off x="49530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116752" name="Text Box 15"/>
          <p:cNvSpPr txBox="1">
            <a:spLocks noChangeArrowheads="1"/>
          </p:cNvSpPr>
          <p:nvPr/>
        </p:nvSpPr>
        <p:spPr bwMode="auto">
          <a:xfrm>
            <a:off x="3962400" y="49434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23920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187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967DD1C-E019-2C4A-A245-7B33167AB904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Can build Boolean circuit STEP</a:t>
            </a:r>
          </a:p>
          <a:p>
            <a:pPr lvl="1"/>
            <a:r>
              <a:rPr lang="en-US" altLang="en-US">
                <a:ea typeface="ヒラギノ角ゴ Pro W3" charset="-128"/>
              </a:rPr>
              <a:t>input (binary encoding of)  3 cells</a:t>
            </a:r>
          </a:p>
          <a:p>
            <a:pPr lvl="1"/>
            <a:r>
              <a:rPr lang="en-US" altLang="en-US">
                <a:ea typeface="ヒラギノ角ゴ Pro W3" charset="-128"/>
              </a:rPr>
              <a:t>output (binary encoding of) 1 cell</a:t>
            </a:r>
          </a:p>
        </p:txBody>
      </p:sp>
      <p:sp>
        <p:nvSpPr>
          <p:cNvPr id="118789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8790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1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8791" name="Text Box 6"/>
          <p:cNvSpPr txBox="1">
            <a:spLocks noChangeArrowheads="1"/>
          </p:cNvSpPr>
          <p:nvPr/>
        </p:nvSpPr>
        <p:spPr bwMode="auto">
          <a:xfrm>
            <a:off x="32766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118792" name="Text Box 7"/>
          <p:cNvSpPr txBox="1">
            <a:spLocks noChangeArrowheads="1"/>
          </p:cNvSpPr>
          <p:nvPr/>
        </p:nvSpPr>
        <p:spPr bwMode="auto">
          <a:xfrm>
            <a:off x="2286000" y="5486400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18793" name="AutoShape 8"/>
          <p:cNvSpPr>
            <a:spLocks noChangeArrowheads="1"/>
          </p:cNvSpPr>
          <p:nvPr/>
        </p:nvSpPr>
        <p:spPr bwMode="auto">
          <a:xfrm>
            <a:off x="1295400" y="4191000"/>
            <a:ext cx="2971800" cy="990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12 w 21600"/>
              <a:gd name="T13" fmla="*/ 5412 h 21600"/>
              <a:gd name="T14" fmla="*/ 16188 w 21600"/>
              <a:gd name="T15" fmla="*/ 161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223" y="21600"/>
                </a:lnTo>
                <a:lnTo>
                  <a:pt x="1437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Line 9"/>
          <p:cNvSpPr>
            <a:spLocks noChangeShapeType="1"/>
          </p:cNvSpPr>
          <p:nvPr/>
        </p:nvSpPr>
        <p:spPr bwMode="auto">
          <a:xfrm>
            <a:off x="1371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Line 10"/>
          <p:cNvSpPr>
            <a:spLocks noChangeShapeType="1"/>
          </p:cNvSpPr>
          <p:nvPr/>
        </p:nvSpPr>
        <p:spPr bwMode="auto">
          <a:xfrm>
            <a:off x="1524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6" name="Line 11"/>
          <p:cNvSpPr>
            <a:spLocks noChangeShapeType="1"/>
          </p:cNvSpPr>
          <p:nvPr/>
        </p:nvSpPr>
        <p:spPr bwMode="auto">
          <a:xfrm>
            <a:off x="1676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7" name="Line 12"/>
          <p:cNvSpPr>
            <a:spLocks noChangeShapeType="1"/>
          </p:cNvSpPr>
          <p:nvPr/>
        </p:nvSpPr>
        <p:spPr bwMode="auto">
          <a:xfrm>
            <a:off x="1828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8" name="Line 13"/>
          <p:cNvSpPr>
            <a:spLocks noChangeShapeType="1"/>
          </p:cNvSpPr>
          <p:nvPr/>
        </p:nvSpPr>
        <p:spPr bwMode="auto">
          <a:xfrm>
            <a:off x="1981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9" name="Line 14"/>
          <p:cNvSpPr>
            <a:spLocks noChangeShapeType="1"/>
          </p:cNvSpPr>
          <p:nvPr/>
        </p:nvSpPr>
        <p:spPr bwMode="auto">
          <a:xfrm>
            <a:off x="2133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0" name="Line 15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1" name="Line 16"/>
          <p:cNvSpPr>
            <a:spLocks noChangeShapeType="1"/>
          </p:cNvSpPr>
          <p:nvPr/>
        </p:nvSpPr>
        <p:spPr bwMode="auto">
          <a:xfrm>
            <a:off x="2514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2" name="Line 17"/>
          <p:cNvSpPr>
            <a:spLocks noChangeShapeType="1"/>
          </p:cNvSpPr>
          <p:nvPr/>
        </p:nvSpPr>
        <p:spPr bwMode="auto">
          <a:xfrm>
            <a:off x="2667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3" name="Line 18"/>
          <p:cNvSpPr>
            <a:spLocks noChangeShapeType="1"/>
          </p:cNvSpPr>
          <p:nvPr/>
        </p:nvSpPr>
        <p:spPr bwMode="auto">
          <a:xfrm>
            <a:off x="2819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4" name="Line 19"/>
          <p:cNvSpPr>
            <a:spLocks noChangeShapeType="1"/>
          </p:cNvSpPr>
          <p:nvPr/>
        </p:nvSpPr>
        <p:spPr bwMode="auto">
          <a:xfrm>
            <a:off x="2971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5" name="Line 20"/>
          <p:cNvSpPr>
            <a:spLocks noChangeShapeType="1"/>
          </p:cNvSpPr>
          <p:nvPr/>
        </p:nvSpPr>
        <p:spPr bwMode="auto">
          <a:xfrm>
            <a:off x="3124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6" name="Line 21"/>
          <p:cNvSpPr>
            <a:spLocks noChangeShapeType="1"/>
          </p:cNvSpPr>
          <p:nvPr/>
        </p:nvSpPr>
        <p:spPr bwMode="auto">
          <a:xfrm>
            <a:off x="3429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7" name="Line 22"/>
          <p:cNvSpPr>
            <a:spLocks noChangeShapeType="1"/>
          </p:cNvSpPr>
          <p:nvPr/>
        </p:nvSpPr>
        <p:spPr bwMode="auto">
          <a:xfrm>
            <a:off x="3581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8" name="Line 23"/>
          <p:cNvSpPr>
            <a:spLocks noChangeShapeType="1"/>
          </p:cNvSpPr>
          <p:nvPr/>
        </p:nvSpPr>
        <p:spPr bwMode="auto">
          <a:xfrm>
            <a:off x="3733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9" name="Line 24"/>
          <p:cNvSpPr>
            <a:spLocks noChangeShapeType="1"/>
          </p:cNvSpPr>
          <p:nvPr/>
        </p:nvSpPr>
        <p:spPr bwMode="auto">
          <a:xfrm>
            <a:off x="3886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0" name="Line 25"/>
          <p:cNvSpPr>
            <a:spLocks noChangeShapeType="1"/>
          </p:cNvSpPr>
          <p:nvPr/>
        </p:nvSpPr>
        <p:spPr bwMode="auto">
          <a:xfrm>
            <a:off x="4038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1" name="Line 26"/>
          <p:cNvSpPr>
            <a:spLocks noChangeShapeType="1"/>
          </p:cNvSpPr>
          <p:nvPr/>
        </p:nvSpPr>
        <p:spPr bwMode="auto">
          <a:xfrm>
            <a:off x="4191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2" name="Line 27"/>
          <p:cNvSpPr>
            <a:spLocks noChangeShapeType="1"/>
          </p:cNvSpPr>
          <p:nvPr/>
        </p:nvSpPr>
        <p:spPr bwMode="auto">
          <a:xfrm>
            <a:off x="2362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3" name="Line 28"/>
          <p:cNvSpPr>
            <a:spLocks noChangeShapeType="1"/>
          </p:cNvSpPr>
          <p:nvPr/>
        </p:nvSpPr>
        <p:spPr bwMode="auto">
          <a:xfrm>
            <a:off x="2514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4" name="Line 29"/>
          <p:cNvSpPr>
            <a:spLocks noChangeShapeType="1"/>
          </p:cNvSpPr>
          <p:nvPr/>
        </p:nvSpPr>
        <p:spPr bwMode="auto">
          <a:xfrm>
            <a:off x="26670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5" name="Line 30"/>
          <p:cNvSpPr>
            <a:spLocks noChangeShapeType="1"/>
          </p:cNvSpPr>
          <p:nvPr/>
        </p:nvSpPr>
        <p:spPr bwMode="auto">
          <a:xfrm>
            <a:off x="28194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6" name="Line 31"/>
          <p:cNvSpPr>
            <a:spLocks noChangeShapeType="1"/>
          </p:cNvSpPr>
          <p:nvPr/>
        </p:nvSpPr>
        <p:spPr bwMode="auto">
          <a:xfrm>
            <a:off x="29718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7" name="Line 32"/>
          <p:cNvSpPr>
            <a:spLocks noChangeShapeType="1"/>
          </p:cNvSpPr>
          <p:nvPr/>
        </p:nvSpPr>
        <p:spPr bwMode="auto">
          <a:xfrm>
            <a:off x="3124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8" name="Text Box 33"/>
          <p:cNvSpPr txBox="1">
            <a:spLocks noChangeArrowheads="1"/>
          </p:cNvSpPr>
          <p:nvPr/>
        </p:nvSpPr>
        <p:spPr bwMode="auto">
          <a:xfrm>
            <a:off x="2286000" y="4495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206882" name="Text Box 34"/>
          <p:cNvSpPr txBox="1">
            <a:spLocks noChangeArrowheads="1"/>
          </p:cNvSpPr>
          <p:nvPr/>
        </p:nvSpPr>
        <p:spPr bwMode="auto">
          <a:xfrm>
            <a:off x="4419600" y="3363913"/>
            <a:ext cx="4495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each output bit is some function of inputs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can build circuit for each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size is independent of size of tableau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7484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11, 2023</a:t>
            </a:r>
          </a:p>
        </p:txBody>
      </p:sp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D399DA4-2E85-D34A-A33C-E138A01E0A1A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6858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|w|</a:t>
            </a:r>
            <a:r>
              <a:rPr lang="en-US" altLang="en-US" baseline="30000">
                <a:ea typeface="ヒラギノ角ゴ Pro W3" charset="-128"/>
              </a:rPr>
              <a:t>c</a:t>
            </a:r>
            <a:r>
              <a:rPr lang="en-US" altLang="en-US">
                <a:ea typeface="ヒラギノ角ゴ Pro W3" charset="-128"/>
              </a:rPr>
              <a:t> copies of STEP compute row i from i-1</a:t>
            </a:r>
          </a:p>
        </p:txBody>
      </p:sp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26670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1</a:t>
            </a:r>
            <a:r>
              <a:rPr lang="en-US" altLang="en-US">
                <a:latin typeface="Comic Sans MS" charset="0"/>
              </a:rPr>
              <a:t>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s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36576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2</a:t>
            </a:r>
            <a:endParaRPr lang="en-US" altLang="en-US">
              <a:latin typeface="Comic Sans MS" charset="0"/>
            </a:endParaRPr>
          </a:p>
        </p:txBody>
      </p:sp>
      <p:sp>
        <p:nvSpPr>
          <p:cNvPr id="120839" name="Text Box 6"/>
          <p:cNvSpPr txBox="1">
            <a:spLocks noChangeArrowheads="1"/>
          </p:cNvSpPr>
          <p:nvPr/>
        </p:nvSpPr>
        <p:spPr bwMode="auto">
          <a:xfrm>
            <a:off x="46482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20840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n</a:t>
            </a:r>
            <a:endParaRPr lang="en-US" altLang="en-US">
              <a:latin typeface="Comic Sans MS" charset="0"/>
            </a:endParaRPr>
          </a:p>
        </p:txBody>
      </p:sp>
      <p:sp>
        <p:nvSpPr>
          <p:cNvPr id="120841" name="Text Box 8"/>
          <p:cNvSpPr txBox="1">
            <a:spLocks noChangeArrowheads="1"/>
          </p:cNvSpPr>
          <p:nvPr/>
        </p:nvSpPr>
        <p:spPr bwMode="auto">
          <a:xfrm>
            <a:off x="72390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</a:t>
            </a:r>
          </a:p>
        </p:txBody>
      </p:sp>
      <p:sp>
        <p:nvSpPr>
          <p:cNvPr id="120842" name="Rectangle 9"/>
          <p:cNvSpPr>
            <a:spLocks noChangeArrowheads="1"/>
          </p:cNvSpPr>
          <p:nvPr/>
        </p:nvSpPr>
        <p:spPr bwMode="auto">
          <a:xfrm>
            <a:off x="6696075" y="1371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20843" name="Text Box 10"/>
          <p:cNvSpPr txBox="1">
            <a:spLocks noChangeArrowheads="1"/>
          </p:cNvSpPr>
          <p:nvPr/>
        </p:nvSpPr>
        <p:spPr bwMode="auto">
          <a:xfrm>
            <a:off x="26670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>
              <a:latin typeface="Comic Sans MS" charset="0"/>
            </a:endParaRPr>
          </a:p>
        </p:txBody>
      </p:sp>
      <p:sp>
        <p:nvSpPr>
          <p:cNvPr id="120844" name="Text Box 11"/>
          <p:cNvSpPr txBox="1">
            <a:spLocks noChangeArrowheads="1"/>
          </p:cNvSpPr>
          <p:nvPr/>
        </p:nvSpPr>
        <p:spPr bwMode="auto">
          <a:xfrm>
            <a:off x="36576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2</a:t>
            </a:r>
            <a:r>
              <a:rPr lang="en-US" altLang="en-US">
                <a:latin typeface="Comic Sans MS" charset="0"/>
              </a:rPr>
              <a:t>/</a:t>
            </a:r>
            <a:r>
              <a:rPr lang="en-US" altLang="en-US" b="1">
                <a:latin typeface="Comic Sans MS" charset="0"/>
              </a:rPr>
              <a:t>q</a:t>
            </a:r>
            <a:r>
              <a:rPr lang="en-US" altLang="en-US" b="1" baseline="-25000">
                <a:latin typeface="Comic Sans MS" charset="0"/>
              </a:rPr>
              <a:t>1</a:t>
            </a:r>
            <a:endParaRPr lang="en-US" altLang="en-US" b="1">
              <a:latin typeface="Comic Sans MS" charset="0"/>
            </a:endParaRPr>
          </a:p>
        </p:txBody>
      </p:sp>
      <p:sp>
        <p:nvSpPr>
          <p:cNvPr id="120845" name="Text Box 12"/>
          <p:cNvSpPr txBox="1">
            <a:spLocks noChangeArrowheads="1"/>
          </p:cNvSpPr>
          <p:nvPr/>
        </p:nvSpPr>
        <p:spPr bwMode="auto">
          <a:xfrm>
            <a:off x="46482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20846" name="Text Box 13"/>
          <p:cNvSpPr txBox="1">
            <a:spLocks noChangeArrowheads="1"/>
          </p:cNvSpPr>
          <p:nvPr/>
        </p:nvSpPr>
        <p:spPr bwMode="auto">
          <a:xfrm>
            <a:off x="56388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w</a:t>
            </a:r>
            <a:r>
              <a:rPr lang="en-US" altLang="en-US" baseline="-25000">
                <a:latin typeface="Comic Sans MS" charset="0"/>
              </a:rPr>
              <a:t>n</a:t>
            </a:r>
            <a:endParaRPr lang="en-US" altLang="en-US">
              <a:latin typeface="Comic Sans MS" charset="0"/>
            </a:endParaRPr>
          </a:p>
        </p:txBody>
      </p:sp>
      <p:sp>
        <p:nvSpPr>
          <p:cNvPr id="120847" name="Text Box 14"/>
          <p:cNvSpPr txBox="1">
            <a:spLocks noChangeArrowheads="1"/>
          </p:cNvSpPr>
          <p:nvPr/>
        </p:nvSpPr>
        <p:spPr bwMode="auto">
          <a:xfrm>
            <a:off x="72390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_</a:t>
            </a:r>
          </a:p>
        </p:txBody>
      </p:sp>
      <p:sp>
        <p:nvSpPr>
          <p:cNvPr id="120848" name="Rectangle 15"/>
          <p:cNvSpPr>
            <a:spLocks noChangeArrowheads="1"/>
          </p:cNvSpPr>
          <p:nvPr/>
        </p:nvSpPr>
        <p:spPr bwMode="auto">
          <a:xfrm>
            <a:off x="6696075" y="18288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120849" name="Text Box 16"/>
          <p:cNvSpPr txBox="1">
            <a:spLocks noChangeArrowheads="1"/>
          </p:cNvSpPr>
          <p:nvPr/>
        </p:nvSpPr>
        <p:spPr bwMode="auto">
          <a:xfrm>
            <a:off x="7620000" y="24384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120850" name="Text Box 17"/>
          <p:cNvSpPr txBox="1">
            <a:spLocks noChangeArrowheads="1"/>
          </p:cNvSpPr>
          <p:nvPr/>
        </p:nvSpPr>
        <p:spPr bwMode="auto">
          <a:xfrm>
            <a:off x="4495800" y="2468563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120851" name="Text Box 18"/>
          <p:cNvSpPr txBox="1">
            <a:spLocks noChangeArrowheads="1"/>
          </p:cNvSpPr>
          <p:nvPr/>
        </p:nvSpPr>
        <p:spPr bwMode="auto">
          <a:xfrm>
            <a:off x="381000" y="1371600"/>
            <a:ext cx="2133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Tableau for M on input w</a:t>
            </a:r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14478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latin typeface="Comic Sans MS" charset="0"/>
            </a:endParaRPr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24384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34290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44196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60198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208920" name="Rectangle 24"/>
          <p:cNvSpPr>
            <a:spLocks noChangeArrowheads="1"/>
          </p:cNvSpPr>
          <p:nvPr/>
        </p:nvSpPr>
        <p:spPr bwMode="auto">
          <a:xfrm>
            <a:off x="5476875" y="38766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208921" name="Text Box 25"/>
          <p:cNvSpPr txBox="1">
            <a:spLocks noChangeArrowheads="1"/>
          </p:cNvSpPr>
          <p:nvPr/>
        </p:nvSpPr>
        <p:spPr bwMode="auto">
          <a:xfrm>
            <a:off x="14478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latin typeface="Comic Sans MS" charset="0"/>
            </a:endParaRPr>
          </a:p>
        </p:txBody>
      </p:sp>
      <p:sp>
        <p:nvSpPr>
          <p:cNvPr id="208922" name="Text Box 26"/>
          <p:cNvSpPr txBox="1">
            <a:spLocks noChangeArrowheads="1"/>
          </p:cNvSpPr>
          <p:nvPr/>
        </p:nvSpPr>
        <p:spPr bwMode="auto">
          <a:xfrm>
            <a:off x="24384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34290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208924" name="Text Box 28"/>
          <p:cNvSpPr txBox="1">
            <a:spLocks noChangeArrowheads="1"/>
          </p:cNvSpPr>
          <p:nvPr/>
        </p:nvSpPr>
        <p:spPr bwMode="auto">
          <a:xfrm>
            <a:off x="44196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60198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208926" name="Rectangle 30"/>
          <p:cNvSpPr>
            <a:spLocks noChangeArrowheads="1"/>
          </p:cNvSpPr>
          <p:nvPr/>
        </p:nvSpPr>
        <p:spPr bwMode="auto">
          <a:xfrm>
            <a:off x="5476875" y="55530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208927" name="Line 31"/>
          <p:cNvSpPr>
            <a:spLocks noChangeShapeType="1"/>
          </p:cNvSpPr>
          <p:nvPr/>
        </p:nvSpPr>
        <p:spPr bwMode="auto">
          <a:xfrm>
            <a:off x="152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28" name="Line 32"/>
          <p:cNvSpPr>
            <a:spLocks noChangeShapeType="1"/>
          </p:cNvSpPr>
          <p:nvPr/>
        </p:nvSpPr>
        <p:spPr bwMode="auto">
          <a:xfrm>
            <a:off x="1676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29" name="Line 33"/>
          <p:cNvSpPr>
            <a:spLocks noChangeShapeType="1"/>
          </p:cNvSpPr>
          <p:nvPr/>
        </p:nvSpPr>
        <p:spPr bwMode="auto">
          <a:xfrm>
            <a:off x="1828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0" name="Line 34"/>
          <p:cNvSpPr>
            <a:spLocks noChangeShapeType="1"/>
          </p:cNvSpPr>
          <p:nvPr/>
        </p:nvSpPr>
        <p:spPr bwMode="auto">
          <a:xfrm>
            <a:off x="1981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1" name="Line 35"/>
          <p:cNvSpPr>
            <a:spLocks noChangeShapeType="1"/>
          </p:cNvSpPr>
          <p:nvPr/>
        </p:nvSpPr>
        <p:spPr bwMode="auto">
          <a:xfrm>
            <a:off x="2133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2" name="Line 36"/>
          <p:cNvSpPr>
            <a:spLocks noChangeShapeType="1"/>
          </p:cNvSpPr>
          <p:nvPr/>
        </p:nvSpPr>
        <p:spPr bwMode="auto">
          <a:xfrm>
            <a:off x="2286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3" name="Line 37"/>
          <p:cNvSpPr>
            <a:spLocks noChangeShapeType="1"/>
          </p:cNvSpPr>
          <p:nvPr/>
        </p:nvSpPr>
        <p:spPr bwMode="auto">
          <a:xfrm>
            <a:off x="2514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4" name="Line 38"/>
          <p:cNvSpPr>
            <a:spLocks noChangeShapeType="1"/>
          </p:cNvSpPr>
          <p:nvPr/>
        </p:nvSpPr>
        <p:spPr bwMode="auto">
          <a:xfrm>
            <a:off x="2667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5" name="Line 39"/>
          <p:cNvSpPr>
            <a:spLocks noChangeShapeType="1"/>
          </p:cNvSpPr>
          <p:nvPr/>
        </p:nvSpPr>
        <p:spPr bwMode="auto">
          <a:xfrm>
            <a:off x="2819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6" name="Line 40"/>
          <p:cNvSpPr>
            <a:spLocks noChangeShapeType="1"/>
          </p:cNvSpPr>
          <p:nvPr/>
        </p:nvSpPr>
        <p:spPr bwMode="auto">
          <a:xfrm>
            <a:off x="2971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7" name="Line 41"/>
          <p:cNvSpPr>
            <a:spLocks noChangeShapeType="1"/>
          </p:cNvSpPr>
          <p:nvPr/>
        </p:nvSpPr>
        <p:spPr bwMode="auto">
          <a:xfrm>
            <a:off x="3124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8" name="Line 42"/>
          <p:cNvSpPr>
            <a:spLocks noChangeShapeType="1"/>
          </p:cNvSpPr>
          <p:nvPr/>
        </p:nvSpPr>
        <p:spPr bwMode="auto">
          <a:xfrm>
            <a:off x="3276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9" name="Line 43"/>
          <p:cNvSpPr>
            <a:spLocks noChangeShapeType="1"/>
          </p:cNvSpPr>
          <p:nvPr/>
        </p:nvSpPr>
        <p:spPr bwMode="auto">
          <a:xfrm>
            <a:off x="3581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0" name="Line 44"/>
          <p:cNvSpPr>
            <a:spLocks noChangeShapeType="1"/>
          </p:cNvSpPr>
          <p:nvPr/>
        </p:nvSpPr>
        <p:spPr bwMode="auto">
          <a:xfrm>
            <a:off x="3733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1" name="Line 45"/>
          <p:cNvSpPr>
            <a:spLocks noChangeShapeType="1"/>
          </p:cNvSpPr>
          <p:nvPr/>
        </p:nvSpPr>
        <p:spPr bwMode="auto">
          <a:xfrm>
            <a:off x="3886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2" name="Line 46"/>
          <p:cNvSpPr>
            <a:spLocks noChangeShapeType="1"/>
          </p:cNvSpPr>
          <p:nvPr/>
        </p:nvSpPr>
        <p:spPr bwMode="auto">
          <a:xfrm>
            <a:off x="4038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3" name="Line 47"/>
          <p:cNvSpPr>
            <a:spLocks noChangeShapeType="1"/>
          </p:cNvSpPr>
          <p:nvPr/>
        </p:nvSpPr>
        <p:spPr bwMode="auto">
          <a:xfrm>
            <a:off x="4191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4" name="Line 48"/>
          <p:cNvSpPr>
            <a:spLocks noChangeShapeType="1"/>
          </p:cNvSpPr>
          <p:nvPr/>
        </p:nvSpPr>
        <p:spPr bwMode="auto">
          <a:xfrm>
            <a:off x="4343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5" name="Line 49"/>
          <p:cNvSpPr>
            <a:spLocks noChangeShapeType="1"/>
          </p:cNvSpPr>
          <p:nvPr/>
        </p:nvSpPr>
        <p:spPr bwMode="auto">
          <a:xfrm>
            <a:off x="2514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6" name="Line 50"/>
          <p:cNvSpPr>
            <a:spLocks noChangeShapeType="1"/>
          </p:cNvSpPr>
          <p:nvPr/>
        </p:nvSpPr>
        <p:spPr bwMode="auto">
          <a:xfrm>
            <a:off x="2667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7" name="Line 51"/>
          <p:cNvSpPr>
            <a:spLocks noChangeShapeType="1"/>
          </p:cNvSpPr>
          <p:nvPr/>
        </p:nvSpPr>
        <p:spPr bwMode="auto">
          <a:xfrm>
            <a:off x="2819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8" name="Line 52"/>
          <p:cNvSpPr>
            <a:spLocks noChangeShapeType="1"/>
          </p:cNvSpPr>
          <p:nvPr/>
        </p:nvSpPr>
        <p:spPr bwMode="auto">
          <a:xfrm>
            <a:off x="2971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9" name="Line 53"/>
          <p:cNvSpPr>
            <a:spLocks noChangeShapeType="1"/>
          </p:cNvSpPr>
          <p:nvPr/>
        </p:nvSpPr>
        <p:spPr bwMode="auto">
          <a:xfrm>
            <a:off x="3124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0" name="Line 54"/>
          <p:cNvSpPr>
            <a:spLocks noChangeShapeType="1"/>
          </p:cNvSpPr>
          <p:nvPr/>
        </p:nvSpPr>
        <p:spPr bwMode="auto">
          <a:xfrm>
            <a:off x="3276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1" name="Line 55"/>
          <p:cNvSpPr>
            <a:spLocks noChangeShapeType="1"/>
          </p:cNvSpPr>
          <p:nvPr/>
        </p:nvSpPr>
        <p:spPr bwMode="auto">
          <a:xfrm>
            <a:off x="4572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2" name="Line 56"/>
          <p:cNvSpPr>
            <a:spLocks noChangeShapeType="1"/>
          </p:cNvSpPr>
          <p:nvPr/>
        </p:nvSpPr>
        <p:spPr bwMode="auto">
          <a:xfrm>
            <a:off x="4724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3" name="Line 57"/>
          <p:cNvSpPr>
            <a:spLocks noChangeShapeType="1"/>
          </p:cNvSpPr>
          <p:nvPr/>
        </p:nvSpPr>
        <p:spPr bwMode="auto">
          <a:xfrm>
            <a:off x="4876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4" name="Line 58"/>
          <p:cNvSpPr>
            <a:spLocks noChangeShapeType="1"/>
          </p:cNvSpPr>
          <p:nvPr/>
        </p:nvSpPr>
        <p:spPr bwMode="auto">
          <a:xfrm>
            <a:off x="5029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5" name="Line 59"/>
          <p:cNvSpPr>
            <a:spLocks noChangeShapeType="1"/>
          </p:cNvSpPr>
          <p:nvPr/>
        </p:nvSpPr>
        <p:spPr bwMode="auto">
          <a:xfrm>
            <a:off x="5181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6" name="Line 60"/>
          <p:cNvSpPr>
            <a:spLocks noChangeShapeType="1"/>
          </p:cNvSpPr>
          <p:nvPr/>
        </p:nvSpPr>
        <p:spPr bwMode="auto">
          <a:xfrm>
            <a:off x="533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7" name="Line 61"/>
          <p:cNvSpPr>
            <a:spLocks noChangeShapeType="1"/>
          </p:cNvSpPr>
          <p:nvPr/>
        </p:nvSpPr>
        <p:spPr bwMode="auto">
          <a:xfrm>
            <a:off x="3581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8" name="Line 62"/>
          <p:cNvSpPr>
            <a:spLocks noChangeShapeType="1"/>
          </p:cNvSpPr>
          <p:nvPr/>
        </p:nvSpPr>
        <p:spPr bwMode="auto">
          <a:xfrm>
            <a:off x="3733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9" name="Line 63"/>
          <p:cNvSpPr>
            <a:spLocks noChangeShapeType="1"/>
          </p:cNvSpPr>
          <p:nvPr/>
        </p:nvSpPr>
        <p:spPr bwMode="auto">
          <a:xfrm>
            <a:off x="3886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0" name="Line 64"/>
          <p:cNvSpPr>
            <a:spLocks noChangeShapeType="1"/>
          </p:cNvSpPr>
          <p:nvPr/>
        </p:nvSpPr>
        <p:spPr bwMode="auto">
          <a:xfrm>
            <a:off x="4038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1" name="Line 65"/>
          <p:cNvSpPr>
            <a:spLocks noChangeShapeType="1"/>
          </p:cNvSpPr>
          <p:nvPr/>
        </p:nvSpPr>
        <p:spPr bwMode="auto">
          <a:xfrm>
            <a:off x="4191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2" name="Line 66"/>
          <p:cNvSpPr>
            <a:spLocks noChangeShapeType="1"/>
          </p:cNvSpPr>
          <p:nvPr/>
        </p:nvSpPr>
        <p:spPr bwMode="auto">
          <a:xfrm>
            <a:off x="4343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3" name="Line 67"/>
          <p:cNvSpPr>
            <a:spLocks noChangeShapeType="1"/>
          </p:cNvSpPr>
          <p:nvPr/>
        </p:nvSpPr>
        <p:spPr bwMode="auto">
          <a:xfrm>
            <a:off x="6096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4" name="Line 68"/>
          <p:cNvSpPr>
            <a:spLocks noChangeShapeType="1"/>
          </p:cNvSpPr>
          <p:nvPr/>
        </p:nvSpPr>
        <p:spPr bwMode="auto">
          <a:xfrm>
            <a:off x="6248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5" name="Line 69"/>
          <p:cNvSpPr>
            <a:spLocks noChangeShapeType="1"/>
          </p:cNvSpPr>
          <p:nvPr/>
        </p:nvSpPr>
        <p:spPr bwMode="auto">
          <a:xfrm>
            <a:off x="6400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6" name="Line 70"/>
          <p:cNvSpPr>
            <a:spLocks noChangeShapeType="1"/>
          </p:cNvSpPr>
          <p:nvPr/>
        </p:nvSpPr>
        <p:spPr bwMode="auto">
          <a:xfrm>
            <a:off x="6553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7" name="Line 71"/>
          <p:cNvSpPr>
            <a:spLocks noChangeShapeType="1"/>
          </p:cNvSpPr>
          <p:nvPr/>
        </p:nvSpPr>
        <p:spPr bwMode="auto">
          <a:xfrm>
            <a:off x="6705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8" name="Line 72"/>
          <p:cNvSpPr>
            <a:spLocks noChangeShapeType="1"/>
          </p:cNvSpPr>
          <p:nvPr/>
        </p:nvSpPr>
        <p:spPr bwMode="auto">
          <a:xfrm>
            <a:off x="6858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9" name="Line 73"/>
          <p:cNvSpPr>
            <a:spLocks noChangeShapeType="1"/>
          </p:cNvSpPr>
          <p:nvPr/>
        </p:nvSpPr>
        <p:spPr bwMode="auto">
          <a:xfrm>
            <a:off x="6096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0" name="Line 74"/>
          <p:cNvSpPr>
            <a:spLocks noChangeShapeType="1"/>
          </p:cNvSpPr>
          <p:nvPr/>
        </p:nvSpPr>
        <p:spPr bwMode="auto">
          <a:xfrm>
            <a:off x="6248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1" name="Line 75"/>
          <p:cNvSpPr>
            <a:spLocks noChangeShapeType="1"/>
          </p:cNvSpPr>
          <p:nvPr/>
        </p:nvSpPr>
        <p:spPr bwMode="auto">
          <a:xfrm>
            <a:off x="6400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2" name="Line 76"/>
          <p:cNvSpPr>
            <a:spLocks noChangeShapeType="1"/>
          </p:cNvSpPr>
          <p:nvPr/>
        </p:nvSpPr>
        <p:spPr bwMode="auto">
          <a:xfrm>
            <a:off x="6553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3" name="Line 77"/>
          <p:cNvSpPr>
            <a:spLocks noChangeShapeType="1"/>
          </p:cNvSpPr>
          <p:nvPr/>
        </p:nvSpPr>
        <p:spPr bwMode="auto">
          <a:xfrm>
            <a:off x="6705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4" name="Line 78"/>
          <p:cNvSpPr>
            <a:spLocks noChangeShapeType="1"/>
          </p:cNvSpPr>
          <p:nvPr/>
        </p:nvSpPr>
        <p:spPr bwMode="auto">
          <a:xfrm>
            <a:off x="6858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5" name="Line 79"/>
          <p:cNvSpPr>
            <a:spLocks noChangeShapeType="1"/>
          </p:cNvSpPr>
          <p:nvPr/>
        </p:nvSpPr>
        <p:spPr bwMode="auto">
          <a:xfrm>
            <a:off x="4572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6" name="Line 80"/>
          <p:cNvSpPr>
            <a:spLocks noChangeShapeType="1"/>
          </p:cNvSpPr>
          <p:nvPr/>
        </p:nvSpPr>
        <p:spPr bwMode="auto">
          <a:xfrm>
            <a:off x="4724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7" name="Line 81"/>
          <p:cNvSpPr>
            <a:spLocks noChangeShapeType="1"/>
          </p:cNvSpPr>
          <p:nvPr/>
        </p:nvSpPr>
        <p:spPr bwMode="auto">
          <a:xfrm>
            <a:off x="4876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8" name="Line 82"/>
          <p:cNvSpPr>
            <a:spLocks noChangeShapeType="1"/>
          </p:cNvSpPr>
          <p:nvPr/>
        </p:nvSpPr>
        <p:spPr bwMode="auto">
          <a:xfrm>
            <a:off x="5029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79" name="Line 83"/>
          <p:cNvSpPr>
            <a:spLocks noChangeShapeType="1"/>
          </p:cNvSpPr>
          <p:nvPr/>
        </p:nvSpPr>
        <p:spPr bwMode="auto">
          <a:xfrm>
            <a:off x="5181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80" name="Line 84"/>
          <p:cNvSpPr>
            <a:spLocks noChangeShapeType="1"/>
          </p:cNvSpPr>
          <p:nvPr/>
        </p:nvSpPr>
        <p:spPr bwMode="auto">
          <a:xfrm>
            <a:off x="5334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81" name="Line 85"/>
          <p:cNvSpPr>
            <a:spLocks noChangeShapeType="1"/>
          </p:cNvSpPr>
          <p:nvPr/>
        </p:nvSpPr>
        <p:spPr bwMode="auto">
          <a:xfrm>
            <a:off x="1524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82" name="Line 86"/>
          <p:cNvSpPr>
            <a:spLocks noChangeShapeType="1"/>
          </p:cNvSpPr>
          <p:nvPr/>
        </p:nvSpPr>
        <p:spPr bwMode="auto">
          <a:xfrm>
            <a:off x="1676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83" name="Line 87"/>
          <p:cNvSpPr>
            <a:spLocks noChangeShapeType="1"/>
          </p:cNvSpPr>
          <p:nvPr/>
        </p:nvSpPr>
        <p:spPr bwMode="auto">
          <a:xfrm>
            <a:off x="1828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84" name="Line 88"/>
          <p:cNvSpPr>
            <a:spLocks noChangeShapeType="1"/>
          </p:cNvSpPr>
          <p:nvPr/>
        </p:nvSpPr>
        <p:spPr bwMode="auto">
          <a:xfrm>
            <a:off x="1981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85" name="Line 89"/>
          <p:cNvSpPr>
            <a:spLocks noChangeShapeType="1"/>
          </p:cNvSpPr>
          <p:nvPr/>
        </p:nvSpPr>
        <p:spPr bwMode="auto">
          <a:xfrm>
            <a:off x="2133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86" name="Line 90"/>
          <p:cNvSpPr>
            <a:spLocks noChangeShapeType="1"/>
          </p:cNvSpPr>
          <p:nvPr/>
        </p:nvSpPr>
        <p:spPr bwMode="auto">
          <a:xfrm>
            <a:off x="2286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87" name="Text Box 91"/>
          <p:cNvSpPr txBox="1">
            <a:spLocks noChangeArrowheads="1"/>
          </p:cNvSpPr>
          <p:nvPr/>
        </p:nvSpPr>
        <p:spPr bwMode="auto">
          <a:xfrm>
            <a:off x="1447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208988" name="Text Box 92"/>
          <p:cNvSpPr txBox="1">
            <a:spLocks noChangeArrowheads="1"/>
          </p:cNvSpPr>
          <p:nvPr/>
        </p:nvSpPr>
        <p:spPr bwMode="auto">
          <a:xfrm>
            <a:off x="24384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208989" name="Text Box 93"/>
          <p:cNvSpPr txBox="1">
            <a:spLocks noChangeArrowheads="1"/>
          </p:cNvSpPr>
          <p:nvPr/>
        </p:nvSpPr>
        <p:spPr bwMode="auto">
          <a:xfrm>
            <a:off x="35052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208990" name="Text Box 94"/>
          <p:cNvSpPr txBox="1">
            <a:spLocks noChangeArrowheads="1"/>
          </p:cNvSpPr>
          <p:nvPr/>
        </p:nvSpPr>
        <p:spPr bwMode="auto">
          <a:xfrm>
            <a:off x="4495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208991" name="Text Box 95"/>
          <p:cNvSpPr txBox="1">
            <a:spLocks noChangeArrowheads="1"/>
          </p:cNvSpPr>
          <p:nvPr/>
        </p:nvSpPr>
        <p:spPr bwMode="auto">
          <a:xfrm>
            <a:off x="6019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STEP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3</a:t>
            </a:r>
          </a:p>
        </p:txBody>
      </p:sp>
    </p:spTree>
    <p:extLst>
      <p:ext uri="{BB962C8B-B14F-4D97-AF65-F5344CB8AC3E}">
        <p14:creationId xmlns:p14="http://schemas.microsoft.com/office/powerpoint/2010/main" val="13466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5" grpId="0" animBg="1"/>
      <p:bldP spid="208916" grpId="0" animBg="1"/>
      <p:bldP spid="208917" grpId="0" animBg="1"/>
      <p:bldP spid="208918" grpId="0" animBg="1"/>
      <p:bldP spid="208919" grpId="0" animBg="1"/>
      <p:bldP spid="208920" grpId="0"/>
      <p:bldP spid="208921" grpId="0" animBg="1"/>
      <p:bldP spid="208922" grpId="0" animBg="1"/>
      <p:bldP spid="208923" grpId="0" animBg="1"/>
      <p:bldP spid="208924" grpId="0" animBg="1"/>
      <p:bldP spid="208925" grpId="0" animBg="1"/>
      <p:bldP spid="208926" grpId="0"/>
      <p:bldP spid="208927" grpId="0" animBg="1"/>
      <p:bldP spid="208928" grpId="0" animBg="1"/>
      <p:bldP spid="208929" grpId="0" animBg="1"/>
      <p:bldP spid="208930" grpId="0" animBg="1"/>
      <p:bldP spid="208931" grpId="0" animBg="1"/>
      <p:bldP spid="208932" grpId="0" animBg="1"/>
      <p:bldP spid="208933" grpId="0" animBg="1"/>
      <p:bldP spid="208934" grpId="0" animBg="1"/>
      <p:bldP spid="208935" grpId="0" animBg="1"/>
      <p:bldP spid="208936" grpId="0" animBg="1"/>
      <p:bldP spid="208937" grpId="0" animBg="1"/>
      <p:bldP spid="208938" grpId="0" animBg="1"/>
      <p:bldP spid="208939" grpId="0" animBg="1"/>
      <p:bldP spid="208940" grpId="0" animBg="1"/>
      <p:bldP spid="208941" grpId="0" animBg="1"/>
      <p:bldP spid="208942" grpId="0" animBg="1"/>
      <p:bldP spid="208943" grpId="0" animBg="1"/>
      <p:bldP spid="208944" grpId="0" animBg="1"/>
      <p:bldP spid="208945" grpId="0" animBg="1"/>
      <p:bldP spid="208946" grpId="0" animBg="1"/>
      <p:bldP spid="208947" grpId="0" animBg="1"/>
      <p:bldP spid="208948" grpId="0" animBg="1"/>
      <p:bldP spid="208949" grpId="0" animBg="1"/>
      <p:bldP spid="208950" grpId="0" animBg="1"/>
      <p:bldP spid="208951" grpId="0" animBg="1"/>
      <p:bldP spid="208952" grpId="0" animBg="1"/>
      <p:bldP spid="208953" grpId="0" animBg="1"/>
      <p:bldP spid="208954" grpId="0" animBg="1"/>
      <p:bldP spid="208955" grpId="0" animBg="1"/>
      <p:bldP spid="208956" grpId="0" animBg="1"/>
      <p:bldP spid="208957" grpId="0" animBg="1"/>
      <p:bldP spid="208958" grpId="0" animBg="1"/>
      <p:bldP spid="208959" grpId="0" animBg="1"/>
      <p:bldP spid="208960" grpId="0" animBg="1"/>
      <p:bldP spid="208961" grpId="0" animBg="1"/>
      <p:bldP spid="208962" grpId="0" animBg="1"/>
      <p:bldP spid="208963" grpId="0" animBg="1"/>
      <p:bldP spid="208964" grpId="0" animBg="1"/>
      <p:bldP spid="208965" grpId="0" animBg="1"/>
      <p:bldP spid="208966" grpId="0" animBg="1"/>
      <p:bldP spid="208967" grpId="0" animBg="1"/>
      <p:bldP spid="208968" grpId="0" animBg="1"/>
      <p:bldP spid="208969" grpId="0" animBg="1"/>
      <p:bldP spid="208970" grpId="0" animBg="1"/>
      <p:bldP spid="208971" grpId="0" animBg="1"/>
      <p:bldP spid="208972" grpId="0" animBg="1"/>
      <p:bldP spid="208973" grpId="0" animBg="1"/>
      <p:bldP spid="208974" grpId="0" animBg="1"/>
      <p:bldP spid="208975" grpId="0" animBg="1"/>
      <p:bldP spid="208976" grpId="0" animBg="1"/>
      <p:bldP spid="208977" grpId="0" animBg="1"/>
      <p:bldP spid="208978" grpId="0" animBg="1"/>
      <p:bldP spid="208979" grpId="0" animBg="1"/>
      <p:bldP spid="208980" grpId="0" animBg="1"/>
      <p:bldP spid="208981" grpId="0" animBg="1"/>
      <p:bldP spid="208982" grpId="0" animBg="1"/>
      <p:bldP spid="208983" grpId="0" animBg="1"/>
      <p:bldP spid="208984" grpId="0" animBg="1"/>
      <p:bldP spid="208985" grpId="0" animBg="1"/>
      <p:bldP spid="208986" grpId="0" animBg="1"/>
      <p:bldP spid="208987" grpId="0"/>
      <p:bldP spid="208988" grpId="0"/>
      <p:bldP spid="208989" grpId="0"/>
      <p:bldP spid="208990" grpId="0"/>
      <p:bldP spid="20899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2973</Words>
  <Application>Microsoft Macintosh PowerPoint</Application>
  <PresentationFormat>On-screen Show (4:3)</PresentationFormat>
  <Paragraphs>730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Cambria Math</vt:lpstr>
      <vt:lpstr>Comic Sans MS</vt:lpstr>
      <vt:lpstr>Default Design</vt:lpstr>
      <vt:lpstr>CS151 Complexity Theory</vt:lpstr>
      <vt:lpstr>Relationships between classes</vt:lpstr>
      <vt:lpstr> A P-complete problem</vt:lpstr>
      <vt:lpstr> A P-complete problem</vt:lpstr>
      <vt:lpstr>A P-complete problem</vt:lpstr>
      <vt:lpstr>A P-complete problem</vt:lpstr>
      <vt:lpstr>A P-complete problem</vt:lpstr>
      <vt:lpstr>A P-complete problem</vt:lpstr>
      <vt:lpstr>A P-complete problem</vt:lpstr>
      <vt:lpstr>A P-complete problem</vt:lpstr>
      <vt:lpstr>Answer to question</vt:lpstr>
      <vt:lpstr>Padding and succinctness</vt:lpstr>
      <vt:lpstr>Padding and succinctness</vt:lpstr>
      <vt:lpstr>Succinct encodings</vt:lpstr>
      <vt:lpstr>An EXP-complete problem</vt:lpstr>
      <vt:lpstr>An EXP-complete problem</vt:lpstr>
      <vt:lpstr>An EXP-complete problem</vt:lpstr>
      <vt:lpstr>Summary</vt:lpstr>
      <vt:lpstr>Summary</vt:lpstr>
      <vt:lpstr>Nondeterminism: introduction</vt:lpstr>
      <vt:lpstr>Nondeterminism: introduction</vt:lpstr>
      <vt:lpstr>Nondeterminism</vt:lpstr>
      <vt:lpstr>Nondeterminism</vt:lpstr>
      <vt:lpstr>Nondeterminism</vt:lpstr>
      <vt:lpstr>Nondeterminism </vt:lpstr>
      <vt:lpstr>Nondeterminism</vt:lpstr>
      <vt:lpstr>Nondeterminism </vt:lpstr>
      <vt:lpstr>Nondeterminism</vt:lpstr>
      <vt:lpstr>Poly-time verifiers</vt:lpstr>
      <vt:lpstr>Poly-time verifiers</vt:lpstr>
      <vt:lpstr>Poly-time verifiers</vt:lpstr>
      <vt:lpstr>Poly-time verifiers</vt:lpstr>
      <vt:lpstr>Why NP?</vt:lpstr>
      <vt:lpstr>Why NP?</vt:lpstr>
      <vt:lpstr>Relationships between classes</vt:lpstr>
      <vt:lpstr>NP-completeness</vt:lpstr>
      <vt:lpstr>NP-completeness</vt:lpstr>
      <vt:lpstr>NEXP-completeness</vt:lpstr>
      <vt:lpstr>Complement classes</vt:lpstr>
      <vt:lpstr>coNP</vt:lpstr>
      <vt:lpstr>coNP</vt:lpstr>
      <vt:lpstr>coNP</vt:lpstr>
      <vt:lpstr>NTIME Hierarchy Theorem</vt:lpstr>
      <vt:lpstr>NTIME Hierarchy Theorem</vt:lpstr>
      <vt:lpstr>NTIME Hierarchy Theorem</vt:lpstr>
      <vt:lpstr>NTIME Hierarchy Theorem</vt:lpstr>
      <vt:lpstr>NTIME Hierarchy Theorem</vt:lpstr>
      <vt:lpstr>NTIME Hierarchy Theorem</vt:lpstr>
      <vt:lpstr>NTIME Hierarchy Theorem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65</cp:revision>
  <cp:lastPrinted>2023-04-12T04:37:47Z</cp:lastPrinted>
  <dcterms:created xsi:type="dcterms:W3CDTF">2004-02-26T07:04:46Z</dcterms:created>
  <dcterms:modified xsi:type="dcterms:W3CDTF">2023-04-12T04:38:05Z</dcterms:modified>
</cp:coreProperties>
</file>