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14" r:id="rId2"/>
    <p:sldId id="303" r:id="rId3"/>
    <p:sldId id="323" r:id="rId4"/>
    <p:sldId id="324" r:id="rId5"/>
    <p:sldId id="305" r:id="rId6"/>
    <p:sldId id="306" r:id="rId7"/>
    <p:sldId id="325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7"/>
    <p:restoredTop sz="94694"/>
  </p:normalViewPr>
  <p:slideViewPr>
    <p:cSldViewPr>
      <p:cViewPr varScale="1">
        <p:scale>
          <a:sx n="121" d="100"/>
          <a:sy n="121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A26D9C-0D70-BE40-9D73-704A11FDB5D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62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AC24CC7-78E0-0B40-A17A-A81F5C20CFC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06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B7B409F-0798-934B-B391-BB69A5000A18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56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2D09DB9-6373-0A4B-A76F-90CA6016F8CB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114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1ED8927-42B5-2647-9C38-8821762BB24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385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1B41F08-0E30-164C-A97A-8AB22AC267BB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3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CB36A38-8122-B345-925E-3F2E843F86F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431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9270A01-5345-5F46-A387-64172D03268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770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B77FC0-3F37-F643-A495-4493C51B40E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114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6084F66-1C5C-B647-9BA3-1FE0F1263D1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1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CF10B3-1451-6640-B478-68CD113E62BE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547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2FBB9AF-3A0B-3145-8052-414C524C5E8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27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C4E7AE1-4994-D748-A1A7-6E9C0BC4862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94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B0964AD-FD1F-2B4E-B32A-56ECCB33001F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646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F7A2DBD-25C2-144E-BEC5-5866A7571363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911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C1042A0-8DDA-9048-B7D1-318F9BC5B683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133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87144DF-8F16-2049-8DB1-4ACB9CCE3D85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479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A676793-3351-BD4C-BDD7-E565C318E644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774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1A1AA06-31A1-4344-9C53-E2C2C60A5957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464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535DF9-7CEA-3346-9CDA-A3C336303160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043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30DC1C7-AEE7-7948-8706-EBE8EF08E833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4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6A6677-1D52-9443-8ECA-D8A17B38E0D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903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A29D26C-65FD-E14C-8CDD-AEA91247FE3E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495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A89AA91-BE93-6B41-83D3-589D9706A1CD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788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33D40AF-A852-5740-B0CB-DBABB70D10A9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254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6035630-458C-0341-877C-46B7A76C9C41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114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BBFCF7E-A1F9-D442-9A12-EC9F5FB4141D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47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D95B35C-5902-AA49-8844-D512C16026D1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859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3536305-9CFC-2749-AA17-C561993E2854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419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38E86EE-7C6B-164C-8A3A-B9A6FC598C8F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5894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D1CE585-F4C8-BE41-9F15-62832188C7F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351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4DE4902-0600-5C43-9EF8-2781CDA77DD0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49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7B44B0E-7D1B-DC49-93EA-232422D8D73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898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13389AB-21B0-9C46-B64D-6EEC878A00F7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42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0CA5A30-4D67-C34E-9E42-5936B904099F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6799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A9C2ACE-69B3-2745-B956-0DFAF4571ADC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474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9E2049D-00EC-964B-AE4F-44DD0846A04B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204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B9842C1-6623-A34D-B1CD-A731FFB519DC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119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5D70819-433A-7242-9FA6-E09F9B6F7441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0577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7703D24-8324-9744-9AD6-B7230B3CAF8E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648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6CF41E-50F9-4D43-B7A5-63599EAFDBE5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2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D3FC3F3-8AD0-5646-AB0B-A8FC865B1293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1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BA323EF-5FBF-CA4E-A379-AFC31DEE16F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12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0029491-1DF8-6240-9B67-EA32915A153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26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755AF04-D539-B649-9810-58891F944E4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49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0DAAED-F6F7-524C-91F1-E6AEF047F82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09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2EB8711-B57F-114F-B2B0-3FEB0778D03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March 30, 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11FC5-B979-5025-B6A9-C1BBD0D7F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377" name="Rectangle 1537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ea typeface="ＭＳ Ｐゴシック" charset="-128"/>
              </a:rPr>
              <a:t>CS151</a:t>
            </a:r>
            <a:br>
              <a:rPr lang="en-US" altLang="en-US" sz="4200">
                <a:ea typeface="ＭＳ Ｐゴシック" charset="-128"/>
              </a:rPr>
            </a:br>
            <a:r>
              <a:rPr lang="en-US" altLang="en-US" sz="4200"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ea typeface="ＭＳ Ｐゴシック" charset="-128"/>
              </a:rPr>
              <a:t>Lecture 2</a:t>
            </a:r>
          </a:p>
          <a:p>
            <a:pPr algn="l" eaLnBrk="1" hangingPunct="1"/>
            <a:r>
              <a:rPr lang="en-US" altLang="en-US" sz="1700" dirty="0">
                <a:ea typeface="ＭＳ Ｐゴシック" charset="-128"/>
              </a:rPr>
              <a:t>April 6, 2023</a:t>
            </a:r>
          </a:p>
        </p:txBody>
      </p:sp>
      <p:sp>
        <p:nvSpPr>
          <p:cNvPr id="15379" name="Rectangle 153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81" name="Rectangle 153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F98382-3413-4A48-A7CE-ECC8034A070C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Reductions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ea typeface="ＭＳ Ｐゴシック" charset="-128"/>
              </a:rPr>
              <a:t>negative use</a:t>
            </a:r>
            <a:r>
              <a:rPr lang="en-US" altLang="en-US">
                <a:ea typeface="ＭＳ Ｐゴシック" charset="-128"/>
              </a:rPr>
              <a:t>: given new problem </a:t>
            </a:r>
            <a:r>
              <a:rPr lang="en-US" altLang="en-US" b="1">
                <a:ea typeface="ＭＳ Ｐゴシック" charset="-128"/>
              </a:rPr>
              <a:t>L</a:t>
            </a:r>
            <a:r>
              <a:rPr lang="en-US" altLang="en-US" b="1" baseline="-25000">
                <a:ea typeface="ＭＳ Ｐゴシック" charset="-128"/>
              </a:rPr>
              <a:t>2</a:t>
            </a:r>
            <a:r>
              <a:rPr lang="en-US" altLang="en-US">
                <a:ea typeface="ＭＳ Ｐゴシック" charset="-128"/>
              </a:rPr>
              <a:t> reduce </a:t>
            </a:r>
            <a:r>
              <a:rPr lang="en-US" altLang="en-US" b="1">
                <a:ea typeface="ＭＳ Ｐゴシック" charset="-128"/>
              </a:rPr>
              <a:t>L</a:t>
            </a:r>
            <a:r>
              <a:rPr lang="en-US" altLang="en-US" b="1" baseline="-25000">
                <a:ea typeface="ＭＳ Ｐゴシック" charset="-128"/>
              </a:rPr>
              <a:t>1 </a:t>
            </a:r>
            <a:r>
              <a:rPr lang="en-US" altLang="en-US">
                <a:ea typeface="ＭＳ Ｐゴシック" charset="-128"/>
              </a:rPr>
              <a:t>(that we believe not to be in </a:t>
            </a:r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) to it. Conclude </a:t>
            </a:r>
            <a:r>
              <a:rPr lang="en-US" altLang="en-US" b="1">
                <a:ea typeface="ＭＳ Ｐゴシック" charset="-128"/>
              </a:rPr>
              <a:t>L</a:t>
            </a:r>
            <a:r>
              <a:rPr lang="en-US" altLang="en-US" b="1" baseline="-25000">
                <a:ea typeface="ＭＳ Ｐゴシック" charset="-128"/>
              </a:rPr>
              <a:t>2</a:t>
            </a:r>
            <a:r>
              <a:rPr lang="en-US" altLang="en-US" b="1">
                <a:ea typeface="ＭＳ Ｐゴシック" charset="-128"/>
              </a:rPr>
              <a:t> </a:t>
            </a:r>
            <a:r>
              <a:rPr lang="en-US" altLang="en-US" i="1">
                <a:ea typeface="ＭＳ Ｐゴシック" charset="-128"/>
              </a:rPr>
              <a:t>not</a:t>
            </a:r>
            <a:r>
              <a:rPr lang="en-US" altLang="en-US" b="1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in</a:t>
            </a:r>
            <a:r>
              <a:rPr lang="en-US" altLang="en-US" b="1">
                <a:ea typeface="ＭＳ Ｐゴシック" charset="-128"/>
              </a:rPr>
              <a:t> P </a:t>
            </a:r>
            <a:r>
              <a:rPr lang="en-US" altLang="en-US">
                <a:ea typeface="ＭＳ Ｐゴシック" charset="-128"/>
              </a:rPr>
              <a:t>if </a:t>
            </a:r>
            <a:r>
              <a:rPr lang="en-US" altLang="en-US" b="1">
                <a:ea typeface="ＭＳ Ｐゴシック" charset="-128"/>
              </a:rPr>
              <a:t>L</a:t>
            </a:r>
            <a:r>
              <a:rPr lang="en-US" altLang="en-US" b="1" baseline="-25000">
                <a:ea typeface="ＭＳ Ｐゴシック" charset="-128"/>
              </a:rPr>
              <a:t>1</a:t>
            </a:r>
            <a:r>
              <a:rPr lang="en-US" altLang="en-US" b="1">
                <a:ea typeface="ＭＳ Ｐゴシック" charset="-128"/>
              </a:rPr>
              <a:t> </a:t>
            </a:r>
            <a:r>
              <a:rPr lang="en-US" altLang="en-US" i="1">
                <a:ea typeface="ＭＳ Ｐゴシック" charset="-128"/>
              </a:rPr>
              <a:t>not</a:t>
            </a:r>
            <a:r>
              <a:rPr lang="en-US" altLang="en-US" b="1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in</a:t>
            </a:r>
            <a:r>
              <a:rPr lang="en-US" altLang="en-US" b="1">
                <a:ea typeface="ＭＳ Ｐゴシック" charset="-128"/>
              </a:rPr>
              <a:t> P </a:t>
            </a:r>
            <a:r>
              <a:rPr lang="en-US" altLang="en-US">
                <a:ea typeface="ＭＳ Ｐゴシック" charset="-128"/>
              </a:rPr>
              <a:t>(how?)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e.g. satisfiability </a:t>
            </a:r>
            <a:r>
              <a:rPr lang="en-US" altLang="en-US" b="1">
                <a:solidFill>
                  <a:schemeClr val="accent2"/>
                </a:solidFill>
                <a:ea typeface="ＭＳ Ｐゴシック" charset="-128"/>
              </a:rPr>
              <a:t>≤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 graph 3-coloring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formalizes 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“</a:t>
            </a:r>
            <a:r>
              <a:rPr lang="en-US" altLang="ja-JP" b="1">
                <a:solidFill>
                  <a:schemeClr val="accent2"/>
                </a:solidFill>
                <a:ea typeface="ＭＳ Ｐゴシック" charset="-128"/>
              </a:rPr>
              <a:t>L</a:t>
            </a:r>
            <a:r>
              <a:rPr lang="en-US" altLang="ja-JP" b="1" baseline="-25000">
                <a:solidFill>
                  <a:schemeClr val="accent2"/>
                </a:solidFill>
                <a:ea typeface="ＭＳ Ｐゴシック" charset="-128"/>
              </a:rPr>
              <a:t>2 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as hard as </a:t>
            </a:r>
            <a:r>
              <a:rPr lang="en-US" altLang="ja-JP" b="1">
                <a:solidFill>
                  <a:schemeClr val="accent2"/>
                </a:solidFill>
                <a:ea typeface="ＭＳ Ｐゴシック" charset="-128"/>
              </a:rPr>
              <a:t>L</a:t>
            </a:r>
            <a:r>
              <a:rPr lang="en-US" altLang="ja-JP" b="1" baseline="-25000">
                <a:solidFill>
                  <a:schemeClr val="accent2"/>
                </a:solidFill>
                <a:ea typeface="ＭＳ Ｐゴシック" charset="-128"/>
              </a:rPr>
              <a:t>1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”</a:t>
            </a:r>
            <a:endParaRPr lang="en-US" altLang="en-US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99333" name="Oval 4"/>
          <p:cNvSpPr>
            <a:spLocks noChangeArrowheads="1"/>
          </p:cNvSpPr>
          <p:nvPr/>
        </p:nvSpPr>
        <p:spPr bwMode="auto">
          <a:xfrm>
            <a:off x="2286000" y="1295400"/>
            <a:ext cx="1676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9334" name="AutoShape 5"/>
          <p:cNvCxnSpPr>
            <a:cxnSpLocks noChangeShapeType="1"/>
            <a:stCxn id="99333" idx="2"/>
            <a:endCxn id="99333" idx="6"/>
          </p:cNvCxnSpPr>
          <p:nvPr/>
        </p:nvCxnSpPr>
        <p:spPr bwMode="auto">
          <a:xfrm>
            <a:off x="2286000" y="21336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35" name="Oval 6"/>
          <p:cNvSpPr>
            <a:spLocks noChangeArrowheads="1"/>
          </p:cNvSpPr>
          <p:nvPr/>
        </p:nvSpPr>
        <p:spPr bwMode="auto">
          <a:xfrm>
            <a:off x="5257800" y="1295400"/>
            <a:ext cx="1676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9336" name="AutoShape 7"/>
          <p:cNvCxnSpPr>
            <a:cxnSpLocks noChangeShapeType="1"/>
            <a:stCxn id="99335" idx="2"/>
            <a:endCxn id="99335" idx="6"/>
          </p:cNvCxnSpPr>
          <p:nvPr/>
        </p:nvCxnSpPr>
        <p:spPr bwMode="auto">
          <a:xfrm>
            <a:off x="5257800" y="21336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28194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7912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912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cxnSp>
        <p:nvCxnSpPr>
          <p:cNvPr id="99341" name="AutoShape 12"/>
          <p:cNvCxnSpPr>
            <a:cxnSpLocks noChangeShapeType="1"/>
            <a:stCxn id="99337" idx="3"/>
            <a:endCxn id="99339" idx="1"/>
          </p:cNvCxnSpPr>
          <p:nvPr/>
        </p:nvCxnSpPr>
        <p:spPr bwMode="auto">
          <a:xfrm>
            <a:off x="3505200" y="16764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2" name="AutoShape 13"/>
          <p:cNvCxnSpPr>
            <a:cxnSpLocks noChangeShapeType="1"/>
            <a:stCxn id="99338" idx="3"/>
            <a:endCxn id="99340" idx="1"/>
          </p:cNvCxnSpPr>
          <p:nvPr/>
        </p:nvCxnSpPr>
        <p:spPr bwMode="auto">
          <a:xfrm>
            <a:off x="3505200" y="25908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1828800" y="2452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99344" name="Text Box 15"/>
          <p:cNvSpPr txBox="1">
            <a:spLocks noChangeArrowheads="1"/>
          </p:cNvSpPr>
          <p:nvPr/>
        </p:nvSpPr>
        <p:spPr bwMode="auto">
          <a:xfrm>
            <a:off x="6858000" y="2438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sp>
        <p:nvSpPr>
          <p:cNvPr id="99345" name="Text Box 16"/>
          <p:cNvSpPr txBox="1">
            <a:spLocks noChangeArrowheads="1"/>
          </p:cNvSpPr>
          <p:nvPr/>
        </p:nvSpPr>
        <p:spPr bwMode="auto">
          <a:xfrm>
            <a:off x="4495800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99346" name="Text Box 17"/>
          <p:cNvSpPr txBox="1">
            <a:spLocks noChangeArrowheads="1"/>
          </p:cNvSpPr>
          <p:nvPr/>
        </p:nvSpPr>
        <p:spPr bwMode="auto">
          <a:xfrm>
            <a:off x="44958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2985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901DEA9-AC1E-1245-A67E-1D20BF9B30D1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3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ea typeface="ＭＳ Ｐゴシック" charset="-128"/>
                  </a:rPr>
                  <a:t>Example reduction: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3SAT = { </a:t>
                </a:r>
                <a:r>
                  <a:rPr lang="el-GR" altLang="en-US" dirty="0">
                    <a:solidFill>
                      <a:srgbClr val="FF0000"/>
                    </a:solidFill>
                    <a:ea typeface="ＭＳ Ｐゴシック" charset="-128"/>
                  </a:rPr>
                  <a:t>φ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 : </a:t>
                </a:r>
                <a:r>
                  <a:rPr lang="el-GR" altLang="en-US" dirty="0">
                    <a:solidFill>
                      <a:srgbClr val="FF0000"/>
                    </a:solidFill>
                    <a:ea typeface="ＭＳ Ｐゴシック" charset="-128"/>
                  </a:rPr>
                  <a:t>φ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 is a 3-CNF Boolean formula that has a satisfying assignment }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ea typeface="ＭＳ Ｐゴシック" charset="-128"/>
                  </a:rPr>
                  <a:t>(3-CNF = AND of OR of </a:t>
                </a:r>
                <a:r>
                  <a:rPr lang="en-US" altLang="en-US" sz="2400" b="1" dirty="0">
                    <a:ea typeface="ＭＳ Ｐゴシック" charset="-128"/>
                  </a:rPr>
                  <a:t>≤</a:t>
                </a:r>
                <a:r>
                  <a:rPr lang="en-US" altLang="en-US" sz="2400" dirty="0">
                    <a:ea typeface="ＭＳ Ｐゴシック" charset="-128"/>
                  </a:rPr>
                  <a:t> 3 literals) 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IS = { (G, k) | G is a graph with an independent set V</a:t>
                </a:r>
                <a:r>
                  <a:rPr lang="ja-JP" altLang="en-US" dirty="0">
                    <a:solidFill>
                      <a:srgbClr val="FF0000"/>
                    </a:solidFill>
                    <a:ea typeface="ＭＳ Ｐゴシック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⊆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 V of size ≥ k }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ea typeface="ＭＳ Ｐゴシック" charset="-128"/>
                    <a:sym typeface="Euclid Symbol" charset="0"/>
                  </a:rPr>
                  <a:t>(</a:t>
                </a:r>
                <a:r>
                  <a:rPr lang="en-US" altLang="en-US" sz="2400" dirty="0" err="1">
                    <a:ea typeface="ＭＳ Ｐゴシック" charset="-128"/>
                    <a:sym typeface="Euclid Symbol" charset="0"/>
                  </a:rPr>
                  <a:t>ind.</a:t>
                </a:r>
                <a:r>
                  <a:rPr lang="en-US" altLang="en-US" sz="2400" dirty="0">
                    <a:ea typeface="ＭＳ Ｐゴシック" charset="-128"/>
                    <a:sym typeface="Euclid Symbol" charset="0"/>
                  </a:rPr>
                  <a:t> set = set of vertices no two of which are connected by an edge)</a:t>
                </a:r>
              </a:p>
            </p:txBody>
          </p:sp>
        </mc:Choice>
        <mc:Fallback xmlns="">
          <p:sp>
            <p:nvSpPr>
              <p:cNvPr id="1013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  <a:blipFill rotWithShape="0">
                <a:blip r:embed="rId3"/>
                <a:stretch>
                  <a:fillRect l="-1704" t="-1793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37290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5777861-1769-8F47-A973-FAA9529FB9A5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7526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The reduction f: given</a:t>
                </a:r>
              </a:p>
              <a:p>
                <a:pPr algn="ctr" eaLnBrk="1" hangingPunct="1">
                  <a:buFontTx/>
                  <a:buNone/>
                </a:pPr>
                <a:r>
                  <a:rPr lang="el-GR" altLang="en-US" sz="2800" dirty="0">
                    <a:ea typeface="ヒラギノ角ゴ Pro W3" charset="-128"/>
                  </a:rPr>
                  <a:t>φ</a:t>
                </a:r>
                <a:r>
                  <a:rPr lang="en-US" altLang="en-US" sz="2800" dirty="0">
                    <a:ea typeface="ヒラギノ角ゴ Pro W3" charset="-128"/>
                  </a:rPr>
                  <a:t> = (x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∨¬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 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(…)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we produce graph G</a:t>
                </a:r>
                <a:r>
                  <a:rPr lang="el-GR" altLang="en-US" sz="2800" baseline="-25000" dirty="0">
                    <a:ea typeface="ヒラギノ角ゴ Pro W3" charset="-128"/>
                  </a:rPr>
                  <a:t>φ</a:t>
                </a:r>
                <a:r>
                  <a:rPr lang="en-US" altLang="en-US" sz="2800" dirty="0">
                    <a:ea typeface="ヒラギノ角ゴ Pro W3" charset="-128"/>
                  </a:rPr>
                  <a:t>:</a:t>
                </a:r>
              </a:p>
            </p:txBody>
          </p:sp>
        </mc:Choice>
        <mc:Fallback xmlns=""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752600"/>
              </a:xfrm>
              <a:blipFill rotWithShape="0">
                <a:blip r:embed="rId3"/>
                <a:stretch>
                  <a:fillRect l="-1852" t="-4530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21336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33528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60198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22098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9050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6" name="Text Box 9"/>
              <p:cNvSpPr txBox="1">
                <a:spLocks noChangeArrowheads="1"/>
              </p:cNvSpPr>
              <p:nvPr/>
            </p:nvSpPr>
            <p:spPr bwMode="auto">
              <a:xfrm>
                <a:off x="2590800" y="41910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2970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191000"/>
                <a:ext cx="914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7" name="Text Box 10"/>
              <p:cNvSpPr txBox="1">
                <a:spLocks noChangeArrowheads="1"/>
              </p:cNvSpPr>
              <p:nvPr/>
            </p:nvSpPr>
            <p:spPr bwMode="auto">
              <a:xfrm>
                <a:off x="3429000" y="32766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2970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276600"/>
                <a:ext cx="685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32004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39624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29710" name="AutoShape 13"/>
          <p:cNvCxnSpPr>
            <a:cxnSpLocks noChangeShapeType="1"/>
            <a:stCxn id="29701" idx="0"/>
            <a:endCxn id="29702" idx="0"/>
          </p:cNvCxnSpPr>
          <p:nvPr/>
        </p:nvCxnSpPr>
        <p:spPr bwMode="auto">
          <a:xfrm rot="5400000" flipV="1">
            <a:off x="3085306" y="31249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AutoShape 14"/>
          <p:cNvCxnSpPr>
            <a:cxnSpLocks noChangeShapeType="1"/>
            <a:stCxn id="29701" idx="4"/>
            <a:endCxn id="29702" idx="4"/>
          </p:cNvCxnSpPr>
          <p:nvPr/>
        </p:nvCxnSpPr>
        <p:spPr bwMode="auto">
          <a:xfrm rot="16200000" flipH="1">
            <a:off x="3428206" y="36583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533400" y="46482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one triangle for each of m clauses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edge between every pair of contradictory literals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set k = m</a:t>
            </a:r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4876800" y="3657600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6334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E1505FC-EB45-D34B-A083-1BF74FDB9F94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423863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l-GR" altLang="en-US" sz="2800" dirty="0">
                    <a:ea typeface="ヒラギノ角ゴ Pro W3" charset="-128"/>
                  </a:rPr>
                  <a:t>φ</a:t>
                </a:r>
                <a:r>
                  <a:rPr lang="en-US" altLang="en-US" sz="2800" dirty="0">
                    <a:ea typeface="ヒラギノ角ゴ Pro W3" charset="-128"/>
                  </a:rPr>
                  <a:t> = (x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∨¬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 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</a:rPr>
                  <a:t>(…)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423863"/>
              </a:xfrm>
              <a:blipFill rotWithShape="0">
                <a:blip r:embed="rId3"/>
                <a:stretch>
                  <a:fillRect t="-14286" b="-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508000" y="3200400"/>
            <a:ext cx="8229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Claim: </a:t>
            </a:r>
            <a:r>
              <a:rPr lang="en-US" altLang="en-US" sz="3200" dirty="0" err="1"/>
              <a:t>φ</a:t>
            </a:r>
            <a:r>
              <a:rPr lang="en-US" altLang="en-US" sz="3200" dirty="0"/>
              <a:t> has a satisfying assignment if and only if G has an independent set of size at least k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proof?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Conclude that 3SAT ≤ IS. </a:t>
            </a:r>
          </a:p>
        </p:txBody>
      </p:sp>
      <p:sp>
        <p:nvSpPr>
          <p:cNvPr id="31750" name="AutoShape 18"/>
          <p:cNvSpPr>
            <a:spLocks noChangeArrowheads="1"/>
          </p:cNvSpPr>
          <p:nvPr/>
        </p:nvSpPr>
        <p:spPr bwMode="auto">
          <a:xfrm>
            <a:off x="1676400" y="2209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1" name="AutoShape 19"/>
          <p:cNvSpPr>
            <a:spLocks noChangeArrowheads="1"/>
          </p:cNvSpPr>
          <p:nvPr/>
        </p:nvSpPr>
        <p:spPr bwMode="auto">
          <a:xfrm>
            <a:off x="2895600" y="2209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2" name="AutoShape 20"/>
          <p:cNvSpPr>
            <a:spLocks noChangeArrowheads="1"/>
          </p:cNvSpPr>
          <p:nvPr/>
        </p:nvSpPr>
        <p:spPr bwMode="auto">
          <a:xfrm>
            <a:off x="5562600" y="2209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17526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31754" name="Text Box 22"/>
          <p:cNvSpPr txBox="1">
            <a:spLocks noChangeArrowheads="1"/>
          </p:cNvSpPr>
          <p:nvPr/>
        </p:nvSpPr>
        <p:spPr bwMode="auto">
          <a:xfrm>
            <a:off x="1447800" y="2667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5" name="Text Box 23"/>
              <p:cNvSpPr txBox="1">
                <a:spLocks noChangeArrowheads="1"/>
              </p:cNvSpPr>
              <p:nvPr/>
            </p:nvSpPr>
            <p:spPr bwMode="auto">
              <a:xfrm>
                <a:off x="2133600" y="26670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3175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2667000"/>
                <a:ext cx="914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6" name="Text Box 24"/>
              <p:cNvSpPr txBox="1">
                <a:spLocks noChangeArrowheads="1"/>
              </p:cNvSpPr>
              <p:nvPr/>
            </p:nvSpPr>
            <p:spPr bwMode="auto">
              <a:xfrm>
                <a:off x="2971800" y="17526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175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1752600"/>
                <a:ext cx="685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7" name="Text Box 25"/>
          <p:cNvSpPr txBox="1">
            <a:spLocks noChangeArrowheads="1"/>
          </p:cNvSpPr>
          <p:nvPr/>
        </p:nvSpPr>
        <p:spPr bwMode="auto">
          <a:xfrm>
            <a:off x="2743200" y="2667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3505200" y="2667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31759" name="AutoShape 27"/>
          <p:cNvCxnSpPr>
            <a:cxnSpLocks noChangeShapeType="1"/>
            <a:stCxn id="31750" idx="0"/>
            <a:endCxn id="31751" idx="0"/>
          </p:cNvCxnSpPr>
          <p:nvPr/>
        </p:nvCxnSpPr>
        <p:spPr bwMode="auto">
          <a:xfrm rot="5400000" flipV="1">
            <a:off x="2628106" y="16009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AutoShape 28"/>
          <p:cNvCxnSpPr>
            <a:cxnSpLocks noChangeShapeType="1"/>
            <a:stCxn id="31750" idx="4"/>
            <a:endCxn id="31751" idx="4"/>
          </p:cNvCxnSpPr>
          <p:nvPr/>
        </p:nvCxnSpPr>
        <p:spPr bwMode="auto">
          <a:xfrm rot="16200000" flipH="1">
            <a:off x="2971006" y="21343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1" name="Rectangle 29"/>
          <p:cNvSpPr>
            <a:spLocks noChangeArrowheads="1"/>
          </p:cNvSpPr>
          <p:nvPr/>
        </p:nvSpPr>
        <p:spPr bwMode="auto">
          <a:xfrm>
            <a:off x="4419600" y="2133600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8917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4D2492D-11CD-F14E-96F3-9CBC01853D78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Completeness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complexity class </a:t>
            </a:r>
            <a:r>
              <a:rPr lang="en-US" altLang="en-US" b="1">
                <a:ea typeface="ヒラギノ角ゴ Pro W3" charset="-128"/>
              </a:rPr>
              <a:t>C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language L is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C-complete</a:t>
            </a:r>
            <a:r>
              <a:rPr lang="en-US" altLang="en-US" b="1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if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L is in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C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every language in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reduces to L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very important concept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formalizes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L is hardest problem in complexity class </a:t>
            </a:r>
            <a:r>
              <a:rPr lang="en-US" altLang="ja-JP" b="1">
                <a:ea typeface="ヒラギノ角ゴ Pro W3" charset="-128"/>
              </a:rPr>
              <a:t>C</a:t>
            </a:r>
            <a:r>
              <a:rPr lang="ja-JP" altLang="en-US">
                <a:ea typeface="ヒラギノ角ゴ Pro W3" charset="-128"/>
              </a:rPr>
              <a:t>”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71568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E4E2FCE-5E59-934D-9B9A-4A97E33D44A5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Completeness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Completeness allows us to reason about the entire class by thinking about a single concrete problem</a:t>
            </a:r>
          </a:p>
          <a:p>
            <a:pPr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/>
            <a:r>
              <a:rPr lang="en-US" altLang="en-US">
                <a:ea typeface="ヒラギノ角ゴ Pro W3" charset="-128"/>
              </a:rPr>
              <a:t>related concept: language L is </a:t>
            </a:r>
            <a:r>
              <a:rPr lang="en-US" altLang="en-US" b="1">
                <a:ea typeface="ヒラギノ角ゴ Pro W3" charset="-128"/>
              </a:rPr>
              <a:t>C-hard</a:t>
            </a:r>
            <a:r>
              <a:rPr lang="en-US" altLang="en-US">
                <a:ea typeface="ヒラギノ角ゴ Pro W3" charset="-128"/>
              </a:rPr>
              <a:t> if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every language in </a:t>
            </a:r>
            <a:r>
              <a:rPr lang="en-US" altLang="en-US" b="1">
                <a:ea typeface="ヒラギノ角ゴ Pro W3" charset="-128"/>
              </a:rPr>
              <a:t>C</a:t>
            </a:r>
            <a:r>
              <a:rPr lang="en-US" altLang="en-US">
                <a:ea typeface="ヒラギノ角ゴ Pro W3" charset="-128"/>
              </a:rPr>
              <a:t> reduces to L</a:t>
            </a:r>
          </a:p>
          <a:p>
            <a:pPr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739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C9789D4-9C1B-DE4C-831F-35FA3F4B04A3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Completeness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May ask: how to show </a:t>
            </a:r>
            <a:r>
              <a:rPr lang="en-US" altLang="en-US" i="1">
                <a:ea typeface="ヒラギノ角ゴ Pro W3" charset="-128"/>
              </a:rPr>
              <a:t>every</a:t>
            </a:r>
            <a:r>
              <a:rPr lang="en-US" altLang="en-US">
                <a:ea typeface="ヒラギノ角ゴ Pro W3" charset="-128"/>
              </a:rPr>
              <a:t> language in </a:t>
            </a:r>
            <a:r>
              <a:rPr lang="en-US" altLang="en-US" b="1">
                <a:ea typeface="ヒラギノ角ゴ Pro W3" charset="-128"/>
              </a:rPr>
              <a:t>C</a:t>
            </a:r>
            <a:r>
              <a:rPr lang="en-US" altLang="en-US">
                <a:ea typeface="ヒラギノ角ゴ Pro W3" charset="-128"/>
              </a:rPr>
              <a:t> reduces to L?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in practice, shown by reducing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known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C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 problem to L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often not hard to find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ja-JP" baseline="30000">
                <a:solidFill>
                  <a:schemeClr val="accent2"/>
                </a:solidFill>
                <a:ea typeface="ヒラギノ角ゴ Pro W3" charset="-128"/>
              </a:rPr>
              <a:t>st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C-complete language, but it might not be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natural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7342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1EC64FD-946E-7A46-AC5C-DC97C9093643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Example: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ea typeface="ヒラギノ角ゴ Pro W3" charset="-128"/>
                  </a:rPr>
                  <a:t>	NP</a:t>
                </a:r>
                <a:r>
                  <a:rPr lang="en-US" altLang="en-US" dirty="0">
                    <a:ea typeface="ヒラギノ角ゴ Pro W3" charset="-128"/>
                  </a:rPr>
                  <a:t> = the set of languages L where</a:t>
                </a: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L = { x 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y, |y|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x|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 }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and R is a language in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P.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one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-complete language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bounded halting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BH = {(M, 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ヒラギノ角ゴ Pro W3" charset="-128"/>
                          </a:rPr>
                          <m:t>k</m:t>
                        </m:r>
                      </m:sup>
                    </m:sSup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,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y, |y|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|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x|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s.t.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M 			accepts (x, y) in at most m steps }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challenge is to find </a:t>
                </a:r>
                <a:r>
                  <a:rPr lang="en-US" altLang="en-US" b="1" dirty="0">
                    <a:ea typeface="ヒラギノ角ゴ Pro W3" charset="-128"/>
                  </a:rPr>
                  <a:t>natural</a:t>
                </a:r>
                <a:r>
                  <a:rPr lang="en-US" altLang="en-US" dirty="0">
                    <a:ea typeface="ヒラギノ角ゴ Pro W3" charset="-128"/>
                  </a:rPr>
                  <a:t> complete problem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Cook 71 : 3-SAT </a:t>
                </a:r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dirty="0">
                    <a:ea typeface="ヒラギノ角ゴ Pro W3" charset="-128"/>
                  </a:rPr>
                  <a:t>-complete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 b="-4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20275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5062BC3-136E-144C-8E3C-4E62C9368FD9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function, decision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language = set of strings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complexity class = set of languages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efficient computation identified with efficient computation on Turing Machine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single-tape, multi-tape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diagonalization technique: HALT undecidable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TIME and SPACE classes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ヒラギノ角ゴ Pro W3" charset="-128"/>
              </a:rPr>
              <a:t>reductions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ea typeface="ヒラギノ角ゴ Pro W3" charset="-128"/>
              </a:rPr>
              <a:t>C</a:t>
            </a:r>
            <a:r>
              <a:rPr lang="en-US" altLang="en-US" sz="2800">
                <a:ea typeface="ヒラギノ角ゴ Pro W3" charset="-128"/>
              </a:rPr>
              <a:t>-completeness, </a:t>
            </a:r>
            <a:r>
              <a:rPr lang="en-US" altLang="en-US" sz="2800" b="1">
                <a:ea typeface="ヒラギノ角ゴ Pro W3" charset="-128"/>
              </a:rPr>
              <a:t>C</a:t>
            </a:r>
            <a:r>
              <a:rPr lang="en-US" altLang="en-US" sz="2800">
                <a:ea typeface="ヒラギノ角ゴ Pro W3" charset="-128"/>
              </a:rPr>
              <a:t>-hardness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9800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FFD45BF-C65E-594F-BB5B-14C5352BDECB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70611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F1DACE-9F5B-B34E-9B93-2E428EC0E056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Amazing fact: there exist (natural) </a:t>
            </a:r>
            <a:r>
              <a:rPr lang="en-US" altLang="en-US" b="1">
                <a:ea typeface="ＭＳ Ｐゴシック" charset="-128"/>
              </a:rPr>
              <a:t>undecidable</a:t>
            </a:r>
            <a:r>
              <a:rPr lang="en-US" altLang="en-US">
                <a:ea typeface="ＭＳ Ｐゴシック" charset="-128"/>
              </a:rPr>
              <a:t> problems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ＭＳ Ｐゴシック" charset="-128"/>
              </a:rPr>
              <a:t>HALT = { (M, x) : M halts on input x }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Theorem: HALT is undecidable.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05BD60C-011F-3048-9EF7-47602B83EB72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Time and Space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ea typeface="ヒラギノ角ゴ Pro W3" charset="-128"/>
              </a:rPr>
              <a:t>A motivating question:</a:t>
            </a:r>
          </a:p>
          <a:p>
            <a:pPr lvl="1" eaLnBrk="1" hangingPunct="1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Boolean formula with n nodes</a:t>
            </a:r>
          </a:p>
          <a:p>
            <a:pPr lvl="1" eaLnBrk="1" hangingPunct="1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evaluate using O(log n) space?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chemeClr val="accent2"/>
              </a:solidFill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1" name="Rectangle 4"/>
              <p:cNvSpPr>
                <a:spLocks noChangeArrowheads="1"/>
              </p:cNvSpPr>
              <p:nvPr/>
            </p:nvSpPr>
            <p:spPr bwMode="auto">
              <a:xfrm>
                <a:off x="2935288" y="35814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506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5288" y="3581400"/>
                <a:ext cx="45717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2" name="Rectangle 5"/>
              <p:cNvSpPr>
                <a:spLocks noChangeArrowheads="1"/>
              </p:cNvSpPr>
              <p:nvPr/>
            </p:nvSpPr>
            <p:spPr bwMode="auto">
              <a:xfrm>
                <a:off x="2106613" y="436245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506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13" y="4362450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3" name="Rectangle 6"/>
              <p:cNvSpPr>
                <a:spLocks noChangeArrowheads="1"/>
              </p:cNvSpPr>
              <p:nvPr/>
            </p:nvSpPr>
            <p:spPr bwMode="auto">
              <a:xfrm>
                <a:off x="3505200" y="44196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506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419600"/>
                <a:ext cx="50526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1373188" y="51816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2832100" y="5181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0</a:t>
            </a: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3641725" y="51816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cxnSp>
        <p:nvCxnSpPr>
          <p:cNvPr id="45067" name="AutoShape 10"/>
          <p:cNvCxnSpPr>
            <a:cxnSpLocks noChangeShapeType="1"/>
            <a:stCxn id="45062" idx="0"/>
            <a:endCxn id="45061" idx="2"/>
          </p:cNvCxnSpPr>
          <p:nvPr/>
        </p:nvCxnSpPr>
        <p:spPr bwMode="auto">
          <a:xfrm flipV="1">
            <a:off x="2335201" y="4043065"/>
            <a:ext cx="828675" cy="3193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AutoShape 11"/>
          <p:cNvCxnSpPr>
            <a:cxnSpLocks noChangeShapeType="1"/>
            <a:stCxn id="45063" idx="0"/>
            <a:endCxn id="45061" idx="2"/>
          </p:cNvCxnSpPr>
          <p:nvPr/>
        </p:nvCxnSpPr>
        <p:spPr bwMode="auto">
          <a:xfrm flipH="1" flipV="1">
            <a:off x="3163876" y="4043065"/>
            <a:ext cx="593958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AutoShape 12"/>
          <p:cNvCxnSpPr>
            <a:cxnSpLocks noChangeShapeType="1"/>
            <a:stCxn id="45064" idx="0"/>
            <a:endCxn id="45062" idx="2"/>
          </p:cNvCxnSpPr>
          <p:nvPr/>
        </p:nvCxnSpPr>
        <p:spPr bwMode="auto">
          <a:xfrm flipV="1">
            <a:off x="1533526" y="4824115"/>
            <a:ext cx="801675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AutoShape 13"/>
          <p:cNvCxnSpPr>
            <a:cxnSpLocks noChangeShapeType="1"/>
            <a:stCxn id="45065" idx="0"/>
            <a:endCxn id="45062" idx="2"/>
          </p:cNvCxnSpPr>
          <p:nvPr/>
        </p:nvCxnSpPr>
        <p:spPr bwMode="auto">
          <a:xfrm flipH="1" flipV="1">
            <a:off x="2335201" y="4824115"/>
            <a:ext cx="681843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AutoShape 14"/>
          <p:cNvCxnSpPr>
            <a:cxnSpLocks noChangeShapeType="1"/>
            <a:stCxn id="45063" idx="0"/>
            <a:endCxn id="45063" idx="0"/>
          </p:cNvCxnSpPr>
          <p:nvPr/>
        </p:nvCxnSpPr>
        <p:spPr bwMode="auto">
          <a:xfrm>
            <a:off x="3757834" y="4419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927600" y="3276600"/>
            <a:ext cx="36068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depth-first traversal requires storing intermediate values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idea: short-circuit ANDs and ORs when possible</a:t>
            </a:r>
          </a:p>
        </p:txBody>
      </p:sp>
      <p:cxnSp>
        <p:nvCxnSpPr>
          <p:cNvPr id="45073" name="AutoShape 16"/>
          <p:cNvCxnSpPr>
            <a:cxnSpLocks noChangeShapeType="1"/>
            <a:stCxn id="45066" idx="0"/>
            <a:endCxn id="45063" idx="2"/>
          </p:cNvCxnSpPr>
          <p:nvPr/>
        </p:nvCxnSpPr>
        <p:spPr bwMode="auto">
          <a:xfrm flipH="1" flipV="1">
            <a:off x="3757834" y="4881265"/>
            <a:ext cx="44229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6295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Can we evaluate an n node Boolean </a:t>
            </a:r>
            <a:r>
              <a:rPr lang="en-US" b="1" dirty="0">
                <a:solidFill>
                  <a:srgbClr val="FF0000"/>
                </a:solidFill>
              </a:rPr>
              <a:t>circuit</a:t>
            </a:r>
            <a:r>
              <a:rPr lang="en-US" dirty="0"/>
              <a:t> using O(log n) space?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5020821" y="3886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0821" y="3886200"/>
                <a:ext cx="45717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4192146" y="466725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2146" y="4667250"/>
                <a:ext cx="45717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5743133" y="46482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3133" y="4648200"/>
                <a:ext cx="50526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641725" y="54864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917633" y="5486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>
                <a:latin typeface="Comic Sans MS" charset="0"/>
                <a:sym typeface="Symbol" charset="2"/>
              </a:rPr>
              <a:t>0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879658" y="54864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cxnSp>
        <p:nvCxnSpPr>
          <p:cNvPr id="24" name="AutoShape 10"/>
          <p:cNvCxnSpPr>
            <a:cxnSpLocks noChangeShapeType="1"/>
          </p:cNvCxnSpPr>
          <p:nvPr/>
        </p:nvCxnSpPr>
        <p:spPr bwMode="auto">
          <a:xfrm flipV="1">
            <a:off x="4420734" y="4347865"/>
            <a:ext cx="828675" cy="3193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1"/>
          <p:cNvCxnSpPr>
            <a:cxnSpLocks noChangeShapeType="1"/>
            <a:stCxn id="20" idx="0"/>
            <a:endCxn id="18" idx="2"/>
          </p:cNvCxnSpPr>
          <p:nvPr/>
        </p:nvCxnSpPr>
        <p:spPr bwMode="auto">
          <a:xfrm flipH="1" flipV="1">
            <a:off x="5249409" y="4347865"/>
            <a:ext cx="746358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2"/>
          <p:cNvCxnSpPr>
            <a:cxnSpLocks noChangeShapeType="1"/>
            <a:stCxn id="21" idx="0"/>
            <a:endCxn id="19" idx="2"/>
          </p:cNvCxnSpPr>
          <p:nvPr/>
        </p:nvCxnSpPr>
        <p:spPr bwMode="auto">
          <a:xfrm flipV="1">
            <a:off x="3802063" y="5128915"/>
            <a:ext cx="618671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3"/>
          <p:cNvCxnSpPr>
            <a:cxnSpLocks noChangeShapeType="1"/>
            <a:stCxn id="22" idx="0"/>
            <a:endCxn id="19" idx="2"/>
          </p:cNvCxnSpPr>
          <p:nvPr/>
        </p:nvCxnSpPr>
        <p:spPr bwMode="auto">
          <a:xfrm flipH="1" flipV="1">
            <a:off x="4420734" y="5128915"/>
            <a:ext cx="681843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4"/>
          <p:cNvCxnSpPr>
            <a:cxnSpLocks noChangeShapeType="1"/>
          </p:cNvCxnSpPr>
          <p:nvPr/>
        </p:nvCxnSpPr>
        <p:spPr bwMode="auto">
          <a:xfrm>
            <a:off x="5843367" y="4724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6"/>
          <p:cNvCxnSpPr>
            <a:cxnSpLocks noChangeShapeType="1"/>
            <a:stCxn id="23" idx="0"/>
            <a:endCxn id="20" idx="2"/>
          </p:cNvCxnSpPr>
          <p:nvPr/>
        </p:nvCxnSpPr>
        <p:spPr bwMode="auto">
          <a:xfrm flipH="1" flipV="1">
            <a:off x="5995767" y="5109865"/>
            <a:ext cx="44229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4038624" y="29718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24" y="29718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3124224" y="3886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24" y="38862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2209800" y="471993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719935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0" idx="2"/>
            <a:endCxn id="18" idx="0"/>
          </p:cNvCxnSpPr>
          <p:nvPr/>
        </p:nvCxnSpPr>
        <p:spPr>
          <a:xfrm>
            <a:off x="4267212" y="3433465"/>
            <a:ext cx="982197" cy="452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2"/>
            <a:endCxn id="31" idx="0"/>
          </p:cNvCxnSpPr>
          <p:nvPr/>
        </p:nvCxnSpPr>
        <p:spPr>
          <a:xfrm flipH="1">
            <a:off x="3352812" y="3433465"/>
            <a:ext cx="914400" cy="452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0"/>
            <a:endCxn id="31" idx="2"/>
          </p:cNvCxnSpPr>
          <p:nvPr/>
        </p:nvCxnSpPr>
        <p:spPr>
          <a:xfrm flipH="1" flipV="1">
            <a:off x="3352812" y="4347865"/>
            <a:ext cx="1067922" cy="319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1" idx="2"/>
            <a:endCxn id="32" idx="0"/>
          </p:cNvCxnSpPr>
          <p:nvPr/>
        </p:nvCxnSpPr>
        <p:spPr>
          <a:xfrm flipH="1">
            <a:off x="2438388" y="4347865"/>
            <a:ext cx="914424" cy="372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524000" y="54864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056782" y="54864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>
                <a:latin typeface="Comic Sans MS" charset="0"/>
                <a:sym typeface="Symbol" charset="2"/>
              </a:rPr>
              <a:t>0</a:t>
            </a:r>
          </a:p>
        </p:txBody>
      </p:sp>
      <p:cxnSp>
        <p:nvCxnSpPr>
          <p:cNvPr id="46" name="Straight Connector 45"/>
          <p:cNvCxnSpPr>
            <a:stCxn id="32" idx="2"/>
            <a:endCxn id="43" idx="0"/>
          </p:cNvCxnSpPr>
          <p:nvPr/>
        </p:nvCxnSpPr>
        <p:spPr>
          <a:xfrm flipH="1">
            <a:off x="1684338" y="5181600"/>
            <a:ext cx="75405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2" idx="2"/>
            <a:endCxn id="44" idx="0"/>
          </p:cNvCxnSpPr>
          <p:nvPr/>
        </p:nvCxnSpPr>
        <p:spPr>
          <a:xfrm>
            <a:off x="2438388" y="5181600"/>
            <a:ext cx="804503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42630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84424DF-73F6-324B-A7BE-053B9E9980B5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Time and Space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Recall:</a:t>
            </a:r>
          </a:p>
          <a:p>
            <a:pPr lvl="1" eaLnBrk="1" hangingPunct="1"/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TIME(f(n))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SPACE(f(n)) 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Questions: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how are these classes related to each other? 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how do we define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robust</a:t>
            </a:r>
            <a:r>
              <a:rPr lang="en-US" altLang="en-US">
                <a:ea typeface="ヒラギノ角ゴ Pro W3" charset="-128"/>
              </a:rPr>
              <a:t> time and space classes?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what problems are contained in these classes? complete for these classes?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96406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A2303A0-6ED2-9344-A9A0-C614D422F48E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Outline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486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marL="533400" indent="-533400" eaLnBrk="1" hangingPunct="1"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Why big-oh? Linear Speedup Theorem</a:t>
            </a:r>
          </a:p>
          <a:p>
            <a:pPr marL="533400" indent="-533400" eaLnBrk="1" hangingPunct="1"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Hierarchy Theorems</a:t>
            </a:r>
          </a:p>
          <a:p>
            <a:pPr marL="533400" indent="-533400" eaLnBrk="1" hangingPunct="1"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Robust Time and Space Classes</a:t>
            </a:r>
          </a:p>
          <a:p>
            <a:pPr marL="533400" indent="-533400" eaLnBrk="1" hangingPunct="1"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Relationships between classes</a:t>
            </a:r>
          </a:p>
          <a:p>
            <a:pPr marL="533400" indent="-533400" eaLnBrk="1" hangingPunct="1"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Some complete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749450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8256980-799F-8444-A8E9-1430CCF83A13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Linear 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Theorem</a:t>
                </a:r>
                <a:r>
                  <a:rPr lang="en-US" altLang="en-US" sz="2800" dirty="0">
                    <a:ea typeface="ヒラギノ角ゴ Pro W3" charset="-128"/>
                  </a:rPr>
                  <a:t>: Suppose TM M decides language L in time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f(n). </a:t>
                </a:r>
                <a:r>
                  <a:rPr lang="en-US" altLang="en-US" sz="2800" dirty="0">
                    <a:ea typeface="ヒラギノ角ゴ Pro W3" charset="-128"/>
                  </a:rPr>
                  <a:t>Then for any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 &gt; 0, there exists TM M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 that decides L in time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f(n) + n + 2.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Proof: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simple idea: increase 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</a:rPr>
                  <a:t>word length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endParaRPr lang="en-US" altLang="ja-JP" sz="2400" dirty="0">
                  <a:ea typeface="ヒラギノ角ゴ Pro W3" charset="-128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M</a:t>
                </a:r>
                <a:r>
                  <a:rPr lang="ja-JP" altLang="en-US" sz="2400" dirty="0"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 will have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one more tape than M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m-tuples of symbols of M</a:t>
                </a:r>
              </a:p>
              <a:p>
                <a:pPr lvl="2"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b="1" dirty="0">
                    <a:solidFill>
                      <a:schemeClr val="accent2"/>
                    </a:solidFill>
                    <a:ea typeface="ヒラギノ角ゴ Pro W3" charset="-128"/>
                  </a:rPr>
                  <a:t>∑</a:t>
                </a:r>
                <a:r>
                  <a:rPr lang="en-US" altLang="en-US" sz="20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new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sz="2000" b="1" dirty="0">
                    <a:solidFill>
                      <a:schemeClr val="accent2"/>
                    </a:solidFill>
                    <a:ea typeface="ヒラギノ角ゴ Pro W3" charset="-128"/>
                  </a:rPr>
                  <a:t>∑</a:t>
                </a:r>
                <a:r>
                  <a:rPr lang="en-US" altLang="en-US" sz="20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old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0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000" b="1" dirty="0">
                    <a:solidFill>
                      <a:schemeClr val="accent2"/>
                    </a:solidFill>
                    <a:ea typeface="ヒラギノ角ゴ Pro W3" charset="-128"/>
                  </a:rPr>
                  <a:t>∑</a:t>
                </a:r>
                <a:r>
                  <a:rPr lang="en-US" altLang="en-US" sz="2000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old</a:t>
                </a:r>
                <a:r>
                  <a:rPr lang="en-US" altLang="en-US" b="1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many more states</a:t>
                </a:r>
              </a:p>
            </p:txBody>
          </p:sp>
        </mc:Choice>
        <mc:Fallback xmlns=""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7414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A395288-F186-7B48-A8FF-4DFFE440C2B4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Linear Speedup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8229600" cy="741362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part 1: compress input onto fresh tape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7010400" y="3006725"/>
            <a:ext cx="193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1219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1727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2235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2743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55306" name="Text Box 9"/>
          <p:cNvSpPr txBox="1">
            <a:spLocks noChangeArrowheads="1"/>
          </p:cNvSpPr>
          <p:nvPr/>
        </p:nvSpPr>
        <p:spPr bwMode="auto">
          <a:xfrm>
            <a:off x="3251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3759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55308" name="Text Box 11"/>
          <p:cNvSpPr txBox="1">
            <a:spLocks noChangeArrowheads="1"/>
          </p:cNvSpPr>
          <p:nvPr/>
        </p:nvSpPr>
        <p:spPr bwMode="auto">
          <a:xfrm>
            <a:off x="4267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4775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55310" name="Text Box 13"/>
          <p:cNvSpPr txBox="1">
            <a:spLocks noChangeArrowheads="1"/>
          </p:cNvSpPr>
          <p:nvPr/>
        </p:nvSpPr>
        <p:spPr bwMode="auto">
          <a:xfrm>
            <a:off x="5283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55311" name="Text Box 14"/>
          <p:cNvSpPr txBox="1">
            <a:spLocks noChangeArrowheads="1"/>
          </p:cNvSpPr>
          <p:nvPr/>
        </p:nvSpPr>
        <p:spPr bwMode="auto">
          <a:xfrm>
            <a:off x="5791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55312" name="Text Box 15"/>
          <p:cNvSpPr txBox="1">
            <a:spLocks noChangeArrowheads="1"/>
          </p:cNvSpPr>
          <p:nvPr/>
        </p:nvSpPr>
        <p:spPr bwMode="auto">
          <a:xfrm>
            <a:off x="6299200" y="3063875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6502400" y="4129088"/>
            <a:ext cx="193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55314" name="Text Box 17"/>
          <p:cNvSpPr txBox="1">
            <a:spLocks noChangeArrowheads="1"/>
          </p:cNvSpPr>
          <p:nvPr/>
        </p:nvSpPr>
        <p:spPr bwMode="auto">
          <a:xfrm>
            <a:off x="1219200" y="4257675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aba</a:t>
            </a:r>
          </a:p>
        </p:txBody>
      </p:sp>
      <p:sp>
        <p:nvSpPr>
          <p:cNvPr id="55315" name="Text Box 18"/>
          <p:cNvSpPr txBox="1">
            <a:spLocks noChangeArrowheads="1"/>
          </p:cNvSpPr>
          <p:nvPr/>
        </p:nvSpPr>
        <p:spPr bwMode="auto">
          <a:xfrm>
            <a:off x="2235200" y="4257675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bba</a:t>
            </a: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3251200" y="4257675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aa_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267200" y="4257675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sp>
        <p:nvSpPr>
          <p:cNvPr id="55318" name="Text Box 21"/>
          <p:cNvSpPr txBox="1">
            <a:spLocks noChangeArrowheads="1"/>
          </p:cNvSpPr>
          <p:nvPr/>
        </p:nvSpPr>
        <p:spPr bwMode="auto">
          <a:xfrm>
            <a:off x="5283200" y="4257675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</a:endParaRPr>
          </a:p>
        </p:txBody>
      </p:sp>
      <p:cxnSp>
        <p:nvCxnSpPr>
          <p:cNvPr id="55319" name="AutoShape 22"/>
          <p:cNvCxnSpPr>
            <a:cxnSpLocks noChangeShapeType="1"/>
            <a:stCxn id="55302" idx="2"/>
            <a:endCxn id="55314" idx="0"/>
          </p:cNvCxnSpPr>
          <p:nvPr/>
        </p:nvCxnSpPr>
        <p:spPr bwMode="auto">
          <a:xfrm>
            <a:off x="1473200" y="3530600"/>
            <a:ext cx="254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0" name="AutoShape 23"/>
          <p:cNvCxnSpPr>
            <a:cxnSpLocks noChangeShapeType="1"/>
            <a:stCxn id="55303" idx="2"/>
            <a:endCxn id="55314" idx="0"/>
          </p:cNvCxnSpPr>
          <p:nvPr/>
        </p:nvCxnSpPr>
        <p:spPr bwMode="auto">
          <a:xfrm flipH="1">
            <a:off x="1727200" y="3530600"/>
            <a:ext cx="254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1" name="AutoShape 24"/>
          <p:cNvCxnSpPr>
            <a:cxnSpLocks noChangeShapeType="1"/>
            <a:stCxn id="55304" idx="2"/>
            <a:endCxn id="55314" idx="0"/>
          </p:cNvCxnSpPr>
          <p:nvPr/>
        </p:nvCxnSpPr>
        <p:spPr bwMode="auto">
          <a:xfrm flipH="1">
            <a:off x="1727200" y="3530600"/>
            <a:ext cx="762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2" name="AutoShape 25"/>
          <p:cNvCxnSpPr>
            <a:cxnSpLocks noChangeShapeType="1"/>
            <a:stCxn id="55305" idx="2"/>
            <a:endCxn id="55315" idx="0"/>
          </p:cNvCxnSpPr>
          <p:nvPr/>
        </p:nvCxnSpPr>
        <p:spPr bwMode="auto">
          <a:xfrm flipH="1">
            <a:off x="2743200" y="3530600"/>
            <a:ext cx="254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3" name="AutoShape 26"/>
          <p:cNvCxnSpPr>
            <a:cxnSpLocks noChangeShapeType="1"/>
            <a:stCxn id="55306" idx="2"/>
            <a:endCxn id="55315" idx="0"/>
          </p:cNvCxnSpPr>
          <p:nvPr/>
        </p:nvCxnSpPr>
        <p:spPr bwMode="auto">
          <a:xfrm flipH="1">
            <a:off x="2743200" y="3530600"/>
            <a:ext cx="762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4" name="AutoShape 27"/>
          <p:cNvCxnSpPr>
            <a:cxnSpLocks noChangeShapeType="1"/>
            <a:stCxn id="55308" idx="2"/>
            <a:endCxn id="55316" idx="0"/>
          </p:cNvCxnSpPr>
          <p:nvPr/>
        </p:nvCxnSpPr>
        <p:spPr bwMode="auto">
          <a:xfrm flipH="1">
            <a:off x="3759200" y="3530600"/>
            <a:ext cx="762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5" name="AutoShape 28"/>
          <p:cNvCxnSpPr>
            <a:cxnSpLocks noChangeShapeType="1"/>
            <a:stCxn id="55307" idx="2"/>
            <a:endCxn id="55315" idx="0"/>
          </p:cNvCxnSpPr>
          <p:nvPr/>
        </p:nvCxnSpPr>
        <p:spPr bwMode="auto">
          <a:xfrm flipH="1">
            <a:off x="2743200" y="3530600"/>
            <a:ext cx="1270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6" name="AutoShape 29"/>
          <p:cNvCxnSpPr>
            <a:cxnSpLocks noChangeShapeType="1"/>
            <a:stCxn id="55309" idx="2"/>
            <a:endCxn id="55316" idx="0"/>
          </p:cNvCxnSpPr>
          <p:nvPr/>
        </p:nvCxnSpPr>
        <p:spPr bwMode="auto">
          <a:xfrm flipH="1">
            <a:off x="3759200" y="3530600"/>
            <a:ext cx="1270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7" name="AutoShape 30"/>
          <p:cNvCxnSpPr>
            <a:cxnSpLocks noChangeShapeType="1"/>
            <a:stCxn id="55310" idx="2"/>
            <a:endCxn id="55316" idx="0"/>
          </p:cNvCxnSpPr>
          <p:nvPr/>
        </p:nvCxnSpPr>
        <p:spPr bwMode="auto">
          <a:xfrm flipH="1">
            <a:off x="3759200" y="3530600"/>
            <a:ext cx="177800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98052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E6F34E6-8207-0D4E-9248-FBD24EFC5129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Linear Speedup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part 2: simulate M, m steps at a time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651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2159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2667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a</a:t>
            </a: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3175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a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3683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b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4191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a</a:t>
            </a:r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4699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b</a:t>
            </a:r>
          </a:p>
        </p:txBody>
      </p:sp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5207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a</a:t>
            </a:r>
          </a:p>
        </p:txBody>
      </p:sp>
      <p:sp>
        <p:nvSpPr>
          <p:cNvPr id="57357" name="Text Box 12"/>
          <p:cNvSpPr txBox="1">
            <a:spLocks noChangeArrowheads="1"/>
          </p:cNvSpPr>
          <p:nvPr/>
        </p:nvSpPr>
        <p:spPr bwMode="auto">
          <a:xfrm>
            <a:off x="5715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a</a:t>
            </a:r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6223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</a:t>
            </a:r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6731000" y="2343150"/>
            <a:ext cx="508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b</a:t>
            </a:r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7340600" y="3295650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57361" name="Text Box 16"/>
          <p:cNvSpPr txBox="1">
            <a:spLocks noChangeArrowheads="1"/>
          </p:cNvSpPr>
          <p:nvPr/>
        </p:nvSpPr>
        <p:spPr bwMode="auto">
          <a:xfrm>
            <a:off x="2159000" y="3403600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abb</a:t>
            </a:r>
          </a:p>
        </p:txBody>
      </p:sp>
      <p:sp>
        <p:nvSpPr>
          <p:cNvPr id="57362" name="Text Box 17"/>
          <p:cNvSpPr txBox="1">
            <a:spLocks noChangeArrowheads="1"/>
          </p:cNvSpPr>
          <p:nvPr/>
        </p:nvSpPr>
        <p:spPr bwMode="auto">
          <a:xfrm>
            <a:off x="3175000" y="3403600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aab</a:t>
            </a:r>
          </a:p>
        </p:txBody>
      </p:sp>
      <p:sp>
        <p:nvSpPr>
          <p:cNvPr id="57363" name="Text Box 18"/>
          <p:cNvSpPr txBox="1">
            <a:spLocks noChangeArrowheads="1"/>
          </p:cNvSpPr>
          <p:nvPr/>
        </p:nvSpPr>
        <p:spPr bwMode="auto">
          <a:xfrm>
            <a:off x="4191000" y="3403600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aba</a:t>
            </a:r>
          </a:p>
        </p:txBody>
      </p:sp>
      <p:sp>
        <p:nvSpPr>
          <p:cNvPr id="57364" name="Text Box 19"/>
          <p:cNvSpPr txBox="1">
            <a:spLocks noChangeArrowheads="1"/>
          </p:cNvSpPr>
          <p:nvPr/>
        </p:nvSpPr>
        <p:spPr bwMode="auto">
          <a:xfrm>
            <a:off x="5207000" y="3403600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omic Sans MS" charset="0"/>
              </a:rPr>
              <a:t>a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ab</a:t>
            </a:r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6223000" y="3403600"/>
            <a:ext cx="101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aba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7340600" y="2286000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635000" y="2286000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1143000" y="3295650"/>
            <a:ext cx="111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57369" name="AutoShape 24"/>
          <p:cNvSpPr>
            <a:spLocks noChangeArrowheads="1"/>
          </p:cNvSpPr>
          <p:nvPr/>
        </p:nvSpPr>
        <p:spPr bwMode="auto">
          <a:xfrm>
            <a:off x="4191000" y="2876550"/>
            <a:ext cx="5080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70" name="Line 25"/>
          <p:cNvSpPr>
            <a:spLocks noChangeShapeType="1"/>
          </p:cNvSpPr>
          <p:nvPr/>
        </p:nvSpPr>
        <p:spPr bwMode="auto">
          <a:xfrm flipH="1">
            <a:off x="2667000" y="291465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26"/>
          <p:cNvSpPr>
            <a:spLocks noChangeShapeType="1"/>
          </p:cNvSpPr>
          <p:nvPr/>
        </p:nvSpPr>
        <p:spPr bwMode="auto">
          <a:xfrm>
            <a:off x="4800600" y="291465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AutoShape 27"/>
          <p:cNvSpPr>
            <a:spLocks noChangeArrowheads="1"/>
          </p:cNvSpPr>
          <p:nvPr/>
        </p:nvSpPr>
        <p:spPr bwMode="auto">
          <a:xfrm>
            <a:off x="4495800" y="3943350"/>
            <a:ext cx="5080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73" name="Rectangle 28"/>
          <p:cNvSpPr>
            <a:spLocks noChangeArrowheads="1"/>
          </p:cNvSpPr>
          <p:nvPr/>
        </p:nvSpPr>
        <p:spPr bwMode="auto">
          <a:xfrm>
            <a:off x="3175000" y="28575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</a:p>
        </p:txBody>
      </p:sp>
      <p:sp>
        <p:nvSpPr>
          <p:cNvPr id="57374" name="Rectangle 29"/>
          <p:cNvSpPr>
            <a:spLocks noChangeArrowheads="1"/>
          </p:cNvSpPr>
          <p:nvPr/>
        </p:nvSpPr>
        <p:spPr bwMode="auto">
          <a:xfrm>
            <a:off x="5256213" y="285750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m</a:t>
            </a:r>
          </a:p>
        </p:txBody>
      </p:sp>
      <p:sp>
        <p:nvSpPr>
          <p:cNvPr id="57375" name="Rectangle 30"/>
          <p:cNvSpPr>
            <a:spLocks noChangeArrowheads="1"/>
          </p:cNvSpPr>
          <p:nvPr/>
        </p:nvSpPr>
        <p:spPr bwMode="auto">
          <a:xfrm>
            <a:off x="406400" y="44958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4 (L,R,R,L) steps to read relevant symbols, </a:t>
            </a:r>
            <a:r>
              <a:rPr lang="ja-JP" altLang="en-US" sz="2800"/>
              <a:t>“</a:t>
            </a:r>
            <a:r>
              <a:rPr lang="en-US" altLang="ja-JP" sz="2800"/>
              <a:t>remember</a:t>
            </a:r>
            <a:r>
              <a:rPr lang="ja-JP" altLang="en-US" sz="2800"/>
              <a:t>”</a:t>
            </a:r>
            <a:r>
              <a:rPr lang="en-US" altLang="ja-JP" sz="2800"/>
              <a:t> in state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2 (L,R or R,L) to make M</a:t>
            </a:r>
            <a:r>
              <a:rPr lang="ja-JP" altLang="en-US" sz="2800"/>
              <a:t>’</a:t>
            </a:r>
            <a:r>
              <a:rPr lang="en-US" altLang="ja-JP" sz="2800"/>
              <a:t>s changes </a:t>
            </a:r>
            <a:endParaRPr lang="en-US" alt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73196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AD9DD65-FEC9-AD49-8E45-5637DDCE0357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Linear 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>
                    <a:ea typeface="ヒラギノ角ゴ Pro W3" charset="-128"/>
                  </a:rPr>
                  <a:t>accounting: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part 1 (copying): n + 2 steps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part 2 (simulation): 6 (f(n)/m)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set m = 6/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total: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</a:rPr>
                  <a:t>f(n) + n + 2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Theorem</a:t>
                </a:r>
                <a:r>
                  <a:rPr lang="en-US" altLang="en-US" sz="2800" dirty="0">
                    <a:ea typeface="ヒラギノ角ゴ Pro W3" charset="-128"/>
                  </a:rPr>
                  <a:t>: Suppose TM M decides language L in space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f(n)</a:t>
                </a:r>
                <a:r>
                  <a:rPr lang="en-US" altLang="en-US" sz="2800" dirty="0">
                    <a:ea typeface="ヒラギノ角ゴ Pro W3" charset="-128"/>
                  </a:rPr>
                  <a:t>. Then for any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</a:rPr>
                  <a:t> &gt; 0, there exists TM M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 that decides L in space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</a:rPr>
                  <a:t>f(n) + 2</a:t>
                </a:r>
                <a:r>
                  <a:rPr lang="en-US" altLang="ja-JP" sz="2800" dirty="0">
                    <a:ea typeface="ヒラギノ角ゴ Pro W3" charset="-128"/>
                  </a:rPr>
                  <a:t>.</a:t>
                </a:r>
              </a:p>
              <a:p>
                <a:pPr eaLnBrk="1" hangingPunct="1"/>
                <a:r>
                  <a:rPr lang="en-US" altLang="en-US" sz="2800" dirty="0">
                    <a:ea typeface="ヒラギノ角ゴ Pro W3" charset="-128"/>
                  </a:rPr>
                  <a:t>Proof: same.</a:t>
                </a:r>
              </a:p>
            </p:txBody>
          </p:sp>
        </mc:Choice>
        <mc:Fallback xmlns="">
          <p:sp>
            <p:nvSpPr>
              <p:cNvPr id="147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4901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0062537-B750-A841-A5B7-0455B8FC53D9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Time and Space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ヒラギノ角ゴ Pro W3" charset="-128"/>
              </a:rPr>
              <a:t>Moral: big-oh notation </a:t>
            </a:r>
            <a:r>
              <a:rPr lang="en-US" altLang="en-US" sz="2800" b="1">
                <a:solidFill>
                  <a:srgbClr val="FF0000"/>
                </a:solidFill>
                <a:ea typeface="ヒラギノ角ゴ Pro W3" charset="-128"/>
              </a:rPr>
              <a:t>necessary</a:t>
            </a:r>
            <a:r>
              <a:rPr lang="en-US" altLang="en-US" sz="2800">
                <a:ea typeface="ヒラギノ角ゴ Pro W3" charset="-128"/>
              </a:rPr>
              <a:t> given our model of computation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</a:rPr>
              <a:t>Recall: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f(n) = O(g(n))</a:t>
            </a:r>
            <a:r>
              <a:rPr lang="en-US" altLang="en-US" sz="2400">
                <a:ea typeface="ヒラギノ角ゴ Pro W3" charset="-128"/>
              </a:rPr>
              <a:t> if there exists c such that f(n) ≤ c g(n) for all sufficiently large n.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</a:rPr>
              <a:t>TM model incapable of making distinctions between time and space usage that differs by a constant.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In general: interested in course distinctions not affected by model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</a:rPr>
              <a:t>e.g. simulation of k-string TM running in time f(n) by single-string TM running in time O(f(n)</a:t>
            </a:r>
            <a:r>
              <a:rPr lang="en-US" altLang="en-US" sz="2400" baseline="30000">
                <a:ea typeface="ヒラギノ角ゴ Pro W3" charset="-128"/>
              </a:rPr>
              <a:t>2</a:t>
            </a:r>
            <a:r>
              <a:rPr lang="en-US" altLang="en-US" sz="2400">
                <a:ea typeface="ヒラギノ角ゴ Pro W3" charset="-128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2023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373BB78-E339-2547-BACA-908DB30DB500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Hierarchy Theorems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Does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genuinely</a:t>
            </a:r>
            <a:r>
              <a:rPr lang="en-US" altLang="en-US">
                <a:ea typeface="ヒラギノ角ゴ Pro W3" charset="-128"/>
              </a:rPr>
              <a:t> more time permit us to decide new languages?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how can we construct a language L that is </a:t>
            </a:r>
            <a:r>
              <a:rPr lang="en-US" altLang="en-US" i="1">
                <a:ea typeface="ヒラギノ角ゴ Pro W3" charset="-128"/>
              </a:rPr>
              <a:t>not </a:t>
            </a:r>
            <a:r>
              <a:rPr lang="en-US" altLang="en-US">
                <a:ea typeface="ヒラギノ角ゴ Pro W3" charset="-128"/>
              </a:rPr>
              <a:t>in </a:t>
            </a:r>
            <a:r>
              <a:rPr lang="en-US" altLang="en-US" b="1">
                <a:ea typeface="ヒラギノ角ゴ Pro W3" charset="-128"/>
              </a:rPr>
              <a:t>TIME(f(n))…</a:t>
            </a:r>
          </a:p>
          <a:p>
            <a:pPr algn="ctr" eaLnBrk="1" hangingPunct="1"/>
            <a:r>
              <a:rPr lang="en-US" altLang="en-US">
                <a:ea typeface="ヒラギノ角ゴ Pro W3" charset="-128"/>
              </a:rPr>
              <a:t>idea: same as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HALT undecidable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diagonalization and simulation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2230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957CA3-EC40-C847-B97B-B6E542AFB3AE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charset="-128"/>
              </a:rPr>
              <a:t>Proof: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charset="-128"/>
              </a:rPr>
              <a:t>Suppose TM H decides HALT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charset="-128"/>
              </a:rPr>
              <a:t>Define new TM H</a:t>
            </a:r>
            <a:r>
              <a:rPr lang="ja-JP" altLang="en-US" sz="2400">
                <a:ea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</a:rPr>
              <a:t>: on input &lt;M&gt;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H accepts (M, &lt;M&gt;) then loop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H rejects (M, &lt;M&gt;) then halt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charset="-128"/>
              </a:rPr>
              <a:t>Consider H</a:t>
            </a:r>
            <a:r>
              <a:rPr lang="ja-JP" altLang="en-US" sz="2400">
                <a:ea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</a:rPr>
              <a:t> on input &lt;H</a:t>
            </a:r>
            <a:r>
              <a:rPr lang="ja-JP" altLang="en-US" sz="2400">
                <a:ea typeface="ＭＳ Ｐゴシック" charset="-128"/>
              </a:rPr>
              <a:t>’</a:t>
            </a:r>
            <a:r>
              <a:rPr lang="en-US" altLang="ja-JP" sz="2400">
                <a:ea typeface="ＭＳ Ｐゴシック" charset="-128"/>
              </a:rPr>
              <a:t>&gt;: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it halts, then H rejects (H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, &lt;H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&gt;), which implies it cannot halt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if it loops, then H accepts (H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, &lt;H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&gt;) which implies it must halt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contradiction.</a:t>
            </a:r>
            <a:endParaRPr lang="en-US" altLang="en-US" sz="240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D98F22E-E6F5-B34B-BB6C-B7D954D9B5B3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Recall proof for Halting Problem</a:t>
            </a: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Turing Machines </a:t>
            </a:r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inputs </a:t>
            </a:r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5547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5548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5549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5550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5551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5552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5553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5554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5555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5556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5557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5558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5559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</a:t>
            </a:r>
            <a:r>
              <a:rPr lang="ja-JP" altLang="en-US"/>
              <a:t>’</a:t>
            </a:r>
            <a:r>
              <a:rPr lang="en-US" altLang="ja-JP"/>
              <a:t> :</a:t>
            </a:r>
            <a:endParaRPr lang="en-US" altLang="en-US"/>
          </a:p>
        </p:txBody>
      </p:sp>
      <p:sp>
        <p:nvSpPr>
          <p:cNvPr id="153623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6629400" y="1143000"/>
            <a:ext cx="129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box   (M, x): does M halt on x? </a:t>
            </a:r>
          </a:p>
        </p:txBody>
      </p:sp>
      <p:cxnSp>
        <p:nvCxnSpPr>
          <p:cNvPr id="153625" name="AutoShape 25"/>
          <p:cNvCxnSpPr>
            <a:cxnSpLocks noChangeShapeType="1"/>
            <a:stCxn id="153624" idx="1"/>
            <a:endCxn id="153623" idx="0"/>
          </p:cNvCxnSpPr>
          <p:nvPr/>
        </p:nvCxnSpPr>
        <p:spPr bwMode="auto">
          <a:xfrm rot="10800000" flipV="1">
            <a:off x="4495800" y="2101850"/>
            <a:ext cx="2133600" cy="184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6" name="Rectangle 26"/>
          <p:cNvSpPr>
            <a:spLocks noChangeArrowheads="1"/>
          </p:cNvSpPr>
          <p:nvPr/>
        </p:nvSpPr>
        <p:spPr bwMode="auto">
          <a:xfrm>
            <a:off x="5638800" y="3124200"/>
            <a:ext cx="3090863" cy="309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/>
              <a:t>The existence of H which tells us yes/no for each box allows us to construct a TM H</a:t>
            </a:r>
            <a:r>
              <a:rPr lang="ja-JP" altLang="en-US" sz="2800"/>
              <a:t>’</a:t>
            </a:r>
            <a:r>
              <a:rPr lang="en-US" altLang="ja-JP" sz="2800"/>
              <a:t> that cannot be in the table.</a:t>
            </a:r>
            <a:endParaRPr lang="en-US" alt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4651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3" grpId="0" animBg="1"/>
      <p:bldP spid="153624" grpId="0"/>
      <p:bldP spid="1536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67C32B9-08B4-0A4E-B705-F132EF2934A4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Time Hierarchy Theorem</a:t>
            </a: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Turing Machines </a:t>
            </a: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inputs 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7596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7597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7598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7599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7600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7601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7602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7603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7604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7605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67606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67607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 :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>
            <a:off x="5562600" y="11430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box   (M, x): does M </a:t>
            </a:r>
            <a:r>
              <a:rPr lang="en-US" altLang="en-US">
                <a:solidFill>
                  <a:srgbClr val="FF0000"/>
                </a:solidFill>
              </a:rPr>
              <a:t>accept x in time f(n)? </a:t>
            </a:r>
          </a:p>
        </p:txBody>
      </p:sp>
      <p:cxnSp>
        <p:nvCxnSpPr>
          <p:cNvPr id="155673" name="AutoShape 25"/>
          <p:cNvCxnSpPr>
            <a:cxnSpLocks noChangeShapeType="1"/>
            <a:stCxn id="155672" idx="1"/>
            <a:endCxn id="155671" idx="0"/>
          </p:cNvCxnSpPr>
          <p:nvPr/>
        </p:nvCxnSpPr>
        <p:spPr bwMode="auto">
          <a:xfrm rot="10800000" flipV="1">
            <a:off x="4495800" y="1554163"/>
            <a:ext cx="1066800" cy="731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674" name="Rectangle 26"/>
          <p:cNvSpPr>
            <a:spLocks noChangeArrowheads="1"/>
          </p:cNvSpPr>
          <p:nvPr/>
        </p:nvSpPr>
        <p:spPr bwMode="auto">
          <a:xfrm>
            <a:off x="5410200" y="2362200"/>
            <a:ext cx="3505200" cy="3517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/>
              <a:t> TM </a:t>
            </a:r>
            <a:r>
              <a:rPr lang="en-US" altLang="en-US" sz="2800">
                <a:solidFill>
                  <a:srgbClr val="FF0000"/>
                </a:solidFill>
              </a:rPr>
              <a:t>SIM</a:t>
            </a:r>
            <a:r>
              <a:rPr lang="en-US" altLang="en-US" sz="2800"/>
              <a:t> tells us yes/no for each box </a:t>
            </a:r>
            <a:r>
              <a:rPr lang="en-US" altLang="en-US" sz="2800" b="1"/>
              <a:t>in time g(n)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 rows include all of </a:t>
            </a:r>
            <a:r>
              <a:rPr lang="en-US" altLang="en-US" sz="2800" b="1"/>
              <a:t>TIME(f(n))</a:t>
            </a:r>
            <a:r>
              <a:rPr lang="en-US" altLang="en-US" sz="2800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 construct TM D </a:t>
            </a:r>
            <a:r>
              <a:rPr lang="en-US" altLang="en-US" sz="2800">
                <a:sym typeface="Symbol" charset="2"/>
              </a:rPr>
              <a:t>running in time g(2n) </a:t>
            </a:r>
            <a:r>
              <a:rPr lang="en-US" altLang="en-US" sz="2800"/>
              <a:t>that is not in 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4918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1" grpId="0" animBg="1"/>
      <p:bldP spid="155672" grpId="0"/>
      <p:bldP spid="1556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4412FF9-BD05-FF49-BC75-28CA695D0C8F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(Time Hierarchy Theorem): For every </a:t>
                </a:r>
                <a:r>
                  <a:rPr lang="en-US" altLang="en-US" i="1" dirty="0">
                    <a:ea typeface="ヒラギノ角ゴ Pro W3" charset="-128"/>
                  </a:rPr>
                  <a:t>proper complexity function</a:t>
                </a:r>
                <a:r>
                  <a:rPr lang="en-US" altLang="en-US" dirty="0">
                    <a:ea typeface="ヒラギノ角ゴ Pro W3" charset="-128"/>
                  </a:rPr>
                  <a:t> f(n) ≥ 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TIME(f(n))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TIME(f(2n)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3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.</a:t>
                </a:r>
              </a:p>
              <a:p>
                <a:pPr algn="ctr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Euclid Math Two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Euclid Math Two" charset="0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more on </a:t>
                </a:r>
                <a:r>
                  <a:rPr lang="ja-JP" altLang="en-US" dirty="0">
                    <a:ea typeface="ヒラギノ角ゴ Pro W3" charset="-128"/>
                    <a:sym typeface="Euclid Math Two" charset="0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proper complexity functions</a:t>
                </a:r>
                <a:r>
                  <a:rPr lang="ja-JP" altLang="en-US" dirty="0">
                    <a:ea typeface="ヒラギノ角ゴ Pro W3" charset="-128"/>
                    <a:sym typeface="Euclid Math Two" charset="0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Euclid Math Two" charset="0"/>
                  </a:rPr>
                  <a:t> later…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57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4267200" y="30480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30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B2CD8F2-D8A5-954F-B011-84F0608A08FF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Proof of Time Hierarchy Theorem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  <a:sym typeface="Euclid Math Two" charset="0"/>
              </a:rPr>
              <a:t>Proof: </a:t>
            </a:r>
          </a:p>
          <a:p>
            <a:pPr lvl="1" eaLnBrk="1" hangingPunct="1"/>
            <a:r>
              <a:rPr lang="en-US" altLang="en-US">
                <a:ea typeface="ヒラギノ角ゴ Pro W3" charset="-128"/>
                <a:sym typeface="Euclid Math Two" charset="0"/>
              </a:rPr>
              <a:t>SIM is TM deciding language</a:t>
            </a:r>
          </a:p>
          <a:p>
            <a:pPr algn="ctr" eaLnBrk="1" hangingPunct="1">
              <a:buFontTx/>
              <a:buNone/>
            </a:pPr>
            <a:r>
              <a:rPr lang="en-US" altLang="en-US" sz="2400">
                <a:ea typeface="ヒラギノ角ゴ Pro W3" charset="-128"/>
                <a:sym typeface="Euclid Math Two" charset="0"/>
              </a:rPr>
              <a:t>	{ &lt;M, x&gt; : M accepts x in ≤ f(|x|) steps }</a:t>
            </a:r>
          </a:p>
          <a:p>
            <a:pPr lvl="1" eaLnBrk="1" hangingPunct="1"/>
            <a:r>
              <a:rPr lang="en-US" altLang="en-US">
                <a:ea typeface="ヒラギノ角ゴ Pro W3" charset="-128"/>
                <a:sym typeface="Euclid Math Two" charset="0"/>
              </a:rPr>
              <a:t>Claim: SIM runs in time g(n) = f(n)</a:t>
            </a:r>
            <a:r>
              <a:rPr lang="en-US" altLang="en-US" baseline="30000">
                <a:ea typeface="ヒラギノ角ゴ Pro W3" charset="-128"/>
                <a:sym typeface="Euclid Math Two" charset="0"/>
              </a:rPr>
              <a:t>3</a:t>
            </a:r>
            <a:r>
              <a:rPr lang="en-US" altLang="en-US">
                <a:ea typeface="ヒラギノ角ゴ Pro W3" charset="-128"/>
                <a:sym typeface="Euclid Math Two" charset="0"/>
              </a:rPr>
              <a:t>.</a:t>
            </a:r>
          </a:p>
          <a:p>
            <a:pPr lvl="1" eaLnBrk="1" hangingPunct="1"/>
            <a:r>
              <a:rPr lang="en-US" altLang="en-US">
                <a:ea typeface="ヒラギノ角ゴ Pro W3" charset="-128"/>
                <a:sym typeface="Euclid Math Two" charset="0"/>
              </a:rPr>
              <a:t>define new TM </a:t>
            </a:r>
            <a:r>
              <a:rPr lang="en-US" altLang="en-US">
                <a:ea typeface="ヒラギノ角ゴ Pro W3" charset="-128"/>
              </a:rPr>
              <a:t>D: on input &lt;M&gt;</a:t>
            </a:r>
          </a:p>
          <a:p>
            <a:pPr lvl="2" eaLnBrk="1" hangingPunct="1"/>
            <a:r>
              <a:rPr lang="en-US" altLang="en-US" sz="2800">
                <a:ea typeface="ヒラギノ角ゴ Pro W3" charset="-128"/>
              </a:rPr>
              <a:t>if SIM accepts &lt;M, M&gt;, reject</a:t>
            </a:r>
          </a:p>
          <a:p>
            <a:pPr lvl="2" eaLnBrk="1" hangingPunct="1"/>
            <a:r>
              <a:rPr lang="en-US" altLang="en-US" sz="2800">
                <a:ea typeface="ヒラギノ角ゴ Pro W3" charset="-128"/>
              </a:rPr>
              <a:t>if SIM rejects &lt;M, M&gt;, accept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D runs in time g(2n)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4512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E5FCB2F-C82C-D542-8482-2EDDC575991B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Proof of Time Hierarchy Theorem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  <a:sym typeface="Euclid Math Two" charset="0"/>
              </a:rPr>
              <a:t>Proof (continued):</a:t>
            </a:r>
            <a:endParaRPr lang="en-US" altLang="en-US"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suppose M in </a:t>
            </a:r>
            <a:r>
              <a:rPr lang="en-US" altLang="en-US" b="1">
                <a:ea typeface="ヒラギノ角ゴ Pro W3" charset="-128"/>
              </a:rPr>
              <a:t>TIME(f(n))</a:t>
            </a:r>
            <a:r>
              <a:rPr lang="en-US" altLang="en-US">
                <a:ea typeface="ヒラギノ角ゴ Pro W3" charset="-128"/>
              </a:rPr>
              <a:t> decides L(D) </a:t>
            </a:r>
            <a:endParaRPr lang="en-US" altLang="en-US" b="1">
              <a:ea typeface="ヒラギノ角ゴ Pro W3" charset="-128"/>
            </a:endParaRPr>
          </a:p>
          <a:p>
            <a:pPr lvl="2" eaLnBrk="1" hangingPunct="1"/>
            <a:r>
              <a:rPr lang="en-US" altLang="en-US" sz="2800">
                <a:ea typeface="ヒラギノ角ゴ Pro W3" charset="-128"/>
              </a:rPr>
              <a:t>M(&lt;M&gt;) = SIM(&lt;M, M&gt;) ≠ D(&lt;M&gt;)</a:t>
            </a:r>
            <a:endParaRPr lang="en-US" altLang="en-US" sz="3200">
              <a:ea typeface="ヒラギノ角ゴ Pro W3" charset="-128"/>
            </a:endParaRPr>
          </a:p>
          <a:p>
            <a:pPr lvl="2" eaLnBrk="1" hangingPunct="1"/>
            <a:r>
              <a:rPr lang="en-US" altLang="en-US" sz="2800">
                <a:ea typeface="ヒラギノ角ゴ Pro W3" charset="-128"/>
              </a:rPr>
              <a:t>but M(&lt;M&gt;) = D(&lt;M&gt;)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contradiction.</a:t>
            </a:r>
          </a:p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9872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DBFA5B5-FEA7-8449-A836-668B20A389D0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Proof of Time Hierarchy Theorem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  <a:sym typeface="Euclid Math Two" charset="0"/>
              </a:rPr>
              <a:t>Claim: there is a TM SIM that decides 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ea typeface="ヒラギノ角ゴ Pro W3" charset="-128"/>
                <a:sym typeface="Euclid Math Two" charset="0"/>
              </a:rPr>
              <a:t>	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{&lt;M, x&gt; : M accepts x in ≤ f(|x|) steps}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ヒラギノ角ゴ Pro W3" charset="-128"/>
                <a:sym typeface="Euclid Math Two" charset="0"/>
              </a:rPr>
              <a:t>	and runs in time g(n) = f(n)</a:t>
            </a:r>
            <a:r>
              <a:rPr lang="en-US" altLang="en-US" baseline="30000">
                <a:ea typeface="ヒラギノ角ゴ Pro W3" charset="-128"/>
                <a:sym typeface="Euclid Math Two" charset="0"/>
              </a:rPr>
              <a:t>3</a:t>
            </a:r>
            <a:r>
              <a:rPr lang="en-US" altLang="en-US">
                <a:ea typeface="ヒラギノ角ゴ Pro W3" charset="-128"/>
                <a:sym typeface="Euclid Math Two" charset="0"/>
              </a:rPr>
              <a:t>.</a:t>
            </a:r>
          </a:p>
          <a:p>
            <a:pPr eaLnBrk="1" hangingPunct="1"/>
            <a:r>
              <a:rPr lang="en-US" altLang="en-US">
                <a:ea typeface="ヒラギノ角ゴ Pro W3" charset="-128"/>
                <a:sym typeface="Euclid Math Two" charset="0"/>
              </a:rPr>
              <a:t>Proof sketch: SIM has 4 work tapes</a:t>
            </a:r>
          </a:p>
          <a:p>
            <a:pPr lvl="2" eaLnBrk="1" hangingPunct="1"/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contents and </a:t>
            </a:r>
            <a:r>
              <a:rPr lang="ja-JP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“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virtual head</a:t>
            </a:r>
            <a:r>
              <a:rPr lang="ja-JP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”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 positions for M</a:t>
            </a:r>
            <a:r>
              <a:rPr lang="ja-JP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’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 tapes </a:t>
            </a:r>
          </a:p>
          <a:p>
            <a:pPr lvl="2" eaLnBrk="1" hangingPunct="1"/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M</a:t>
            </a:r>
            <a:r>
              <a:rPr lang="ja-JP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’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 transition function and state</a:t>
            </a:r>
          </a:p>
          <a:p>
            <a:pPr lvl="2" eaLnBrk="1" hangingPunct="1"/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f(|x|) </a:t>
            </a:r>
            <a:r>
              <a:rPr lang="ja-JP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“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+</a:t>
            </a:r>
            <a:r>
              <a:rPr lang="ja-JP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”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 used as a clock</a:t>
            </a:r>
          </a:p>
          <a:p>
            <a:pPr lvl="2" eaLnBrk="1" hangingPunct="1"/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scratch 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310356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5AE206A-DC26-D04C-9385-9D6EF871806D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Proof of Time Hierarchy Theorem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contents and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virtual head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 positions for M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 tapes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M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 transition function and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f(|x|)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+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 used as a clock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Euclid Math Two" charset="0"/>
              </a:rPr>
              <a:t>scratch space</a:t>
            </a:r>
            <a:endParaRPr lang="en-US" altLang="en-US" sz="2000">
              <a:solidFill>
                <a:schemeClr val="accent2"/>
              </a:solidFill>
              <a:ea typeface="ヒラギノ角ゴ Pro W3" charset="-128"/>
              <a:sym typeface="Euclid Math Two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Euclid Math Two" charset="0"/>
              </a:rPr>
              <a:t>initialize tapes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Euclid Math Two" charset="0"/>
              </a:rPr>
              <a:t>simulate step of M, advance head on tape 3; repeat.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Euclid Math Two" charset="0"/>
              </a:rPr>
              <a:t>can check running time is as claimed.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Euclid Math Two" charset="0"/>
              </a:rPr>
              <a:t>Important detail: need to initialize tape 3 in time O(f(n))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116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A8F0442-F2B0-3843-BB5C-7EADC17D4ABD}" type="slidenum">
              <a:rPr lang="en-US" altLang="en-US" sz="1400"/>
              <a:pPr eaLnBrk="1" hangingPunct="1"/>
              <a:t>37</a:t>
            </a:fld>
            <a:endParaRPr lang="en-US" alt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Proper Complexity Functions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Definition: f is a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proper complexity function</a:t>
            </a:r>
            <a:r>
              <a:rPr lang="en-US" altLang="en-US" b="1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if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f(n) ≥ f(n-1) for all n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there exists a TM M that outputs exactly f(n) symbols on input 1</a:t>
            </a:r>
            <a:r>
              <a:rPr lang="en-US" altLang="en-US" baseline="30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, and runs in time        O(f(n) + n) and space O(f(n)).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286832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8F11088-27CB-5348-8628-788A012980C7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Proper Complexity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includes all reasonable functions we will work with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log n, √n, n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n!, …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if f and g are proper then f + g,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f(g),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are all proper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can mostly ignore, but be aware it is a genuine concern: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non-proper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f such that </a:t>
                </a:r>
                <a:r>
                  <a:rPr lang="en-US" altLang="en-US" b="1" dirty="0">
                    <a:ea typeface="ヒラギノ角ゴ Pro W3" charset="-128"/>
                    <a:sym typeface="Euclid Symbol" charset="0"/>
                  </a:rPr>
                  <a:t>TIME(f(n))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= </a:t>
                </a:r>
                <a:r>
                  <a:rPr lang="en-US" altLang="en-US" b="1" dirty="0">
                    <a:ea typeface="ヒラギノ角ゴ Pro W3" charset="-128"/>
                    <a:sym typeface="Euclid Symbol" charset="0"/>
                  </a:rPr>
                  <a:t>TIME(2</a:t>
                </a:r>
                <a:r>
                  <a:rPr lang="en-US" altLang="en-US" b="1" baseline="30000" dirty="0">
                    <a:ea typeface="ヒラギノ角ゴ Pro W3" charset="-128"/>
                    <a:sym typeface="Euclid Symbol" charset="0"/>
                  </a:rPr>
                  <a:t>f(n)</a:t>
                </a:r>
                <a:r>
                  <a:rPr lang="en-US" altLang="en-US" b="1" dirty="0">
                    <a:ea typeface="ヒラギノ角ゴ Pro W3" charset="-128"/>
                    <a:sym typeface="Euclid Symbol" charset="0"/>
                  </a:rPr>
                  <a:t>)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69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20236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025973D-4BAC-3046-B473-4E02A2202E67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Hierarchy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Does </a:t>
                </a:r>
                <a:r>
                  <a:rPr lang="en-US" altLang="en-US" b="1" dirty="0">
                    <a:ea typeface="ヒラギノ角ゴ Pro W3" charset="-128"/>
                  </a:rPr>
                  <a:t>genuinely</a:t>
                </a:r>
                <a:r>
                  <a:rPr lang="en-US" altLang="en-US" dirty="0">
                    <a:ea typeface="ヒラギノ角ゴ Pro W3" charset="-128"/>
                  </a:rPr>
                  <a:t> more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space</a:t>
                </a:r>
                <a:r>
                  <a:rPr lang="en-US" altLang="en-US" dirty="0">
                    <a:ea typeface="ヒラギノ角ゴ Pro W3" charset="-128"/>
                  </a:rPr>
                  <a:t> permit us to decide new languages?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(Space Hierarchy Theorem): For every </a:t>
                </a:r>
                <a:r>
                  <a:rPr lang="en-US" altLang="en-US" i="1" dirty="0">
                    <a:ea typeface="ヒラギノ角ゴ Pro W3" charset="-128"/>
                  </a:rPr>
                  <a:t>proper complexity function</a:t>
                </a:r>
                <a:r>
                  <a:rPr lang="en-US" altLang="en-US" dirty="0">
                    <a:ea typeface="ヒラギノ角ゴ Pro W3" charset="-128"/>
                  </a:rPr>
                  <a:t> f(n) ≥ log n:</a:t>
                </a:r>
              </a:p>
              <a:p>
                <a:pPr algn="ctr" eaLnBrk="1" hangingPunct="1">
                  <a:buNone/>
                </a:pP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SPACE(f(n))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 SPACE(f(n)log f(n))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.</a:t>
                </a: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Proof: same ideas.</a:t>
                </a:r>
              </a:p>
            </p:txBody>
          </p:sp>
        </mc:Choice>
        <mc:Fallback xmlns="">
          <p:sp>
            <p:nvSpPr>
              <p:cNvPr id="172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33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3886200" y="51816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21028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ACDCAC-216B-7547-A7D9-050E3D088312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Diagonalization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Turing Machines </a:t>
            </a:r>
          </a:p>
        </p:txBody>
      </p:sp>
      <p:sp>
        <p:nvSpPr>
          <p:cNvPr id="87046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inputs </a:t>
            </a:r>
          </a:p>
        </p:txBody>
      </p:sp>
      <p:sp>
        <p:nvSpPr>
          <p:cNvPr id="87048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1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2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3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4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5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7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58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59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60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61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87062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87063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</a:t>
            </a:r>
            <a:r>
              <a:rPr lang="ja-JP" altLang="en-US"/>
              <a:t>’</a:t>
            </a:r>
            <a:r>
              <a:rPr lang="en-US" altLang="ja-JP"/>
              <a:t> :</a:t>
            </a:r>
            <a:endParaRPr lang="en-US" altLang="en-US"/>
          </a:p>
        </p:txBody>
      </p:sp>
      <p:sp>
        <p:nvSpPr>
          <p:cNvPr id="87064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65" name="Text Box 24"/>
          <p:cNvSpPr txBox="1">
            <a:spLocks noChangeArrowheads="1"/>
          </p:cNvSpPr>
          <p:nvPr/>
        </p:nvSpPr>
        <p:spPr bwMode="auto">
          <a:xfrm>
            <a:off x="6629400" y="1143000"/>
            <a:ext cx="129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box   (M, x): does M halt on x? </a:t>
            </a:r>
          </a:p>
        </p:txBody>
      </p:sp>
      <p:cxnSp>
        <p:nvCxnSpPr>
          <p:cNvPr id="87066" name="AutoShape 25"/>
          <p:cNvCxnSpPr>
            <a:cxnSpLocks noChangeShapeType="1"/>
            <a:stCxn id="87065" idx="1"/>
            <a:endCxn id="87064" idx="0"/>
          </p:cNvCxnSpPr>
          <p:nvPr/>
        </p:nvCxnSpPr>
        <p:spPr bwMode="auto">
          <a:xfrm rot="10800000" flipV="1">
            <a:off x="4495800" y="2101850"/>
            <a:ext cx="2133600" cy="184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7" name="Rectangle 26"/>
          <p:cNvSpPr>
            <a:spLocks noChangeArrowheads="1"/>
          </p:cNvSpPr>
          <p:nvPr/>
        </p:nvSpPr>
        <p:spPr bwMode="auto">
          <a:xfrm>
            <a:off x="5638800" y="3124200"/>
            <a:ext cx="3090863" cy="309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/>
              <a:t>The existence of H which tells us yes/no for each box allows us to construct a TM H</a:t>
            </a:r>
            <a:r>
              <a:rPr lang="ja-JP" altLang="en-US" sz="2800"/>
              <a:t>’</a:t>
            </a:r>
            <a:r>
              <a:rPr lang="en-US" altLang="ja-JP" sz="2800"/>
              <a:t> that cannot be in the table.</a:t>
            </a:r>
            <a:endParaRPr lang="en-US" alt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E8E95DC-EE87-B540-AFB4-B8F69DBF1C63}" type="slidenum">
              <a:rPr lang="en-US" altLang="en-US" sz="1400"/>
              <a:pPr eaLnBrk="1" hangingPunct="1"/>
              <a:t>40</a:t>
            </a:fld>
            <a:endParaRPr lang="en-US" altLang="en-US" sz="14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Robust Time and Space Classes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What is meant by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robust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class? </a:t>
            </a:r>
          </a:p>
          <a:p>
            <a:pPr lvl="1"/>
            <a:r>
              <a:rPr lang="en-US" altLang="en-US">
                <a:ea typeface="ヒラギノ角ゴ Pro W3" charset="-128"/>
              </a:rPr>
              <a:t>no formal definition</a:t>
            </a:r>
          </a:p>
          <a:p>
            <a:pPr lvl="1"/>
            <a:r>
              <a:rPr lang="en-US" altLang="en-US">
                <a:ea typeface="ヒラギノ角ゴ Pro W3" charset="-128"/>
              </a:rPr>
              <a:t>reasonable changes to model of computation shouldn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t change class</a:t>
            </a:r>
          </a:p>
          <a:p>
            <a:pPr lvl="1"/>
            <a:r>
              <a:rPr lang="en-US" altLang="en-US">
                <a:ea typeface="ヒラギノ角ゴ Pro W3" charset="-128"/>
              </a:rPr>
              <a:t>should allow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modular composition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– calling subroutine in class (for classes closed under complement…)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70401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0081090-9AB1-F14A-9A0C-96971DFD43B4}" type="slidenum">
              <a:rPr lang="en-US" altLang="en-US" sz="1400"/>
              <a:pPr eaLnBrk="1" hangingPunct="1"/>
              <a:t>41</a:t>
            </a:fld>
            <a:endParaRPr lang="en-US" altLang="en-US" sz="140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Robust Time and Space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Robust time and space classes: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SPACE(log n)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PSPACE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SPACE(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="1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TIME(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="1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EXP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TIME(2</a:t>
                </a:r>
                <a:r>
                  <a:rPr lang="en-US" altLang="en-US" sz="3600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="1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76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951254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E24B156-CE43-2F4F-B2D1-367006693F5E}" type="slidenum">
              <a:rPr lang="en-US" altLang="en-US" sz="1400"/>
              <a:pPr eaLnBrk="1" hangingPunct="1"/>
              <a:t>42</a:t>
            </a:fld>
            <a:endParaRPr lang="en-US" altLang="en-US" sz="140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Time and Space Classes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Problems in these classes: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7" name="Rectangle 4"/>
              <p:cNvSpPr>
                <a:spLocks noChangeArrowheads="1"/>
              </p:cNvSpPr>
              <p:nvPr/>
            </p:nvSpPr>
            <p:spPr bwMode="auto">
              <a:xfrm>
                <a:off x="6200775" y="18288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011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775" y="1828800"/>
                <a:ext cx="45717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8" name="Rectangle 5"/>
              <p:cNvSpPr>
                <a:spLocks noChangeArrowheads="1"/>
              </p:cNvSpPr>
              <p:nvPr/>
            </p:nvSpPr>
            <p:spPr bwMode="auto">
              <a:xfrm>
                <a:off x="5578475" y="25908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011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8475" y="2590800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9" name="Rectangle 6"/>
              <p:cNvSpPr>
                <a:spLocks noChangeArrowheads="1"/>
              </p:cNvSpPr>
              <p:nvPr/>
            </p:nvSpPr>
            <p:spPr bwMode="auto">
              <a:xfrm>
                <a:off x="6721475" y="25908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01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475" y="2590800"/>
                <a:ext cx="50526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20" name="Rectangle 7"/>
          <p:cNvSpPr>
            <a:spLocks noChangeArrowheads="1"/>
          </p:cNvSpPr>
          <p:nvPr/>
        </p:nvSpPr>
        <p:spPr bwMode="auto">
          <a:xfrm>
            <a:off x="5029200" y="32766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90121" name="Rectangle 8"/>
          <p:cNvSpPr>
            <a:spLocks noChangeArrowheads="1"/>
          </p:cNvSpPr>
          <p:nvPr/>
        </p:nvSpPr>
        <p:spPr bwMode="auto">
          <a:xfrm>
            <a:off x="6122988" y="32766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0</a:t>
            </a:r>
          </a:p>
        </p:txBody>
      </p:sp>
      <p:sp>
        <p:nvSpPr>
          <p:cNvPr id="90122" name="Rectangle 9"/>
          <p:cNvSpPr>
            <a:spLocks noChangeArrowheads="1"/>
          </p:cNvSpPr>
          <p:nvPr/>
        </p:nvSpPr>
        <p:spPr bwMode="auto">
          <a:xfrm>
            <a:off x="6645275" y="32766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cxnSp>
        <p:nvCxnSpPr>
          <p:cNvPr id="90123" name="AutoShape 10"/>
          <p:cNvCxnSpPr>
            <a:cxnSpLocks noChangeShapeType="1"/>
            <a:stCxn id="90118" idx="0"/>
            <a:endCxn id="90117" idx="2"/>
          </p:cNvCxnSpPr>
          <p:nvPr/>
        </p:nvCxnSpPr>
        <p:spPr bwMode="auto">
          <a:xfrm flipV="1">
            <a:off x="5807063" y="2290465"/>
            <a:ext cx="622300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4" name="AutoShape 11"/>
          <p:cNvCxnSpPr>
            <a:cxnSpLocks noChangeShapeType="1"/>
            <a:stCxn id="90119" idx="0"/>
            <a:endCxn id="90117" idx="2"/>
          </p:cNvCxnSpPr>
          <p:nvPr/>
        </p:nvCxnSpPr>
        <p:spPr bwMode="auto">
          <a:xfrm flipH="1" flipV="1">
            <a:off x="6429363" y="2290465"/>
            <a:ext cx="544746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5" name="AutoShape 12"/>
          <p:cNvCxnSpPr>
            <a:cxnSpLocks noChangeShapeType="1"/>
            <a:stCxn id="90120" idx="0"/>
            <a:endCxn id="90118" idx="2"/>
          </p:cNvCxnSpPr>
          <p:nvPr/>
        </p:nvCxnSpPr>
        <p:spPr bwMode="auto">
          <a:xfrm flipV="1">
            <a:off x="5189538" y="3052465"/>
            <a:ext cx="617525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6" name="AutoShape 13"/>
          <p:cNvCxnSpPr>
            <a:cxnSpLocks noChangeShapeType="1"/>
            <a:stCxn id="90121" idx="0"/>
            <a:endCxn id="90118" idx="2"/>
          </p:cNvCxnSpPr>
          <p:nvPr/>
        </p:nvCxnSpPr>
        <p:spPr bwMode="auto">
          <a:xfrm flipH="1" flipV="1">
            <a:off x="5807063" y="3052465"/>
            <a:ext cx="500869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7" name="AutoShape 14"/>
          <p:cNvCxnSpPr>
            <a:cxnSpLocks noChangeShapeType="1"/>
            <a:stCxn id="90122" idx="0"/>
            <a:endCxn id="90119" idx="2"/>
          </p:cNvCxnSpPr>
          <p:nvPr/>
        </p:nvCxnSpPr>
        <p:spPr bwMode="auto">
          <a:xfrm flipV="1">
            <a:off x="6805613" y="3052465"/>
            <a:ext cx="16849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8" name="Rectangle 15"/>
          <p:cNvSpPr>
            <a:spLocks noChangeArrowheads="1"/>
          </p:cNvSpPr>
          <p:nvPr/>
        </p:nvSpPr>
        <p:spPr bwMode="auto">
          <a:xfrm>
            <a:off x="685800" y="2286000"/>
            <a:ext cx="464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eaLnBrk="1" hangingPunct="1"/>
            <a:r>
              <a:rPr lang="en-US" altLang="en-US" sz="2800" b="1">
                <a:solidFill>
                  <a:srgbClr val="FF0000"/>
                </a:solidFill>
              </a:rPr>
              <a:t>L</a:t>
            </a:r>
            <a:r>
              <a:rPr lang="en-US" altLang="en-US" sz="2800"/>
              <a:t> : </a:t>
            </a:r>
            <a:r>
              <a:rPr lang="en-US" altLang="en-US" sz="2800" u="sng"/>
              <a:t>FVAL</a:t>
            </a:r>
            <a:r>
              <a:rPr lang="en-US" altLang="en-US" sz="2800"/>
              <a:t>, integer multiplication, most reductions…</a:t>
            </a:r>
          </a:p>
        </p:txBody>
      </p:sp>
      <p:sp>
        <p:nvSpPr>
          <p:cNvPr id="90129" name="Rectangle 16"/>
          <p:cNvSpPr>
            <a:spLocks noChangeArrowheads="1"/>
          </p:cNvSpPr>
          <p:nvPr/>
        </p:nvSpPr>
        <p:spPr bwMode="auto">
          <a:xfrm>
            <a:off x="3962400" y="4419600"/>
            <a:ext cx="480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eaLnBrk="1" hangingPunct="1"/>
            <a:r>
              <a:rPr lang="en-US" altLang="en-US" sz="2800" b="1">
                <a:solidFill>
                  <a:srgbClr val="FF0000"/>
                </a:solidFill>
              </a:rPr>
              <a:t>PSPACE</a:t>
            </a:r>
            <a:r>
              <a:rPr lang="en-US" altLang="en-US" sz="2800"/>
              <a:t> : </a:t>
            </a:r>
            <a:r>
              <a:rPr lang="en-US" altLang="en-US" sz="2800" u="sng"/>
              <a:t>generalized geography</a:t>
            </a:r>
            <a:r>
              <a:rPr lang="en-US" altLang="en-US" sz="2800"/>
              <a:t>, 2-person games…</a:t>
            </a:r>
          </a:p>
        </p:txBody>
      </p:sp>
      <p:sp>
        <p:nvSpPr>
          <p:cNvPr id="90130" name="Oval 17"/>
          <p:cNvSpPr>
            <a:spLocks noChangeArrowheads="1"/>
          </p:cNvSpPr>
          <p:nvPr/>
        </p:nvSpPr>
        <p:spPr bwMode="auto">
          <a:xfrm>
            <a:off x="2667000" y="4129088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31" name="Oval 18"/>
          <p:cNvSpPr>
            <a:spLocks noChangeArrowheads="1"/>
          </p:cNvSpPr>
          <p:nvPr/>
        </p:nvSpPr>
        <p:spPr bwMode="auto">
          <a:xfrm>
            <a:off x="2362200" y="4586288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32" name="Oval 19"/>
          <p:cNvSpPr>
            <a:spLocks noChangeArrowheads="1"/>
          </p:cNvSpPr>
          <p:nvPr/>
        </p:nvSpPr>
        <p:spPr bwMode="auto">
          <a:xfrm>
            <a:off x="3200400" y="4662488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33" name="Oval 20"/>
          <p:cNvSpPr>
            <a:spLocks noChangeArrowheads="1"/>
          </p:cNvSpPr>
          <p:nvPr/>
        </p:nvSpPr>
        <p:spPr bwMode="auto">
          <a:xfrm>
            <a:off x="2819400" y="5410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34" name="Oval 21"/>
          <p:cNvSpPr>
            <a:spLocks noChangeArrowheads="1"/>
          </p:cNvSpPr>
          <p:nvPr/>
        </p:nvSpPr>
        <p:spPr bwMode="auto">
          <a:xfrm>
            <a:off x="2057400" y="5181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0135" name="Oval 22"/>
          <p:cNvSpPr>
            <a:spLocks noChangeArrowheads="1"/>
          </p:cNvSpPr>
          <p:nvPr/>
        </p:nvSpPr>
        <p:spPr bwMode="auto">
          <a:xfrm>
            <a:off x="3352800" y="4967288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0136" name="AutoShape 23"/>
          <p:cNvCxnSpPr>
            <a:cxnSpLocks noChangeShapeType="1"/>
            <a:stCxn id="90130" idx="3"/>
            <a:endCxn id="90131" idx="7"/>
          </p:cNvCxnSpPr>
          <p:nvPr/>
        </p:nvCxnSpPr>
        <p:spPr bwMode="auto">
          <a:xfrm flipH="1">
            <a:off x="2492375" y="4259263"/>
            <a:ext cx="196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7" name="AutoShape 24"/>
          <p:cNvCxnSpPr>
            <a:cxnSpLocks noChangeShapeType="1"/>
            <a:stCxn id="90130" idx="5"/>
            <a:endCxn id="90132" idx="0"/>
          </p:cNvCxnSpPr>
          <p:nvPr/>
        </p:nvCxnSpPr>
        <p:spPr bwMode="auto">
          <a:xfrm>
            <a:off x="2797175" y="4259263"/>
            <a:ext cx="4794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8" name="AutoShape 25"/>
          <p:cNvCxnSpPr>
            <a:cxnSpLocks noChangeShapeType="1"/>
            <a:stCxn id="90132" idx="2"/>
            <a:endCxn id="90134" idx="7"/>
          </p:cNvCxnSpPr>
          <p:nvPr/>
        </p:nvCxnSpPr>
        <p:spPr bwMode="auto">
          <a:xfrm flipH="1">
            <a:off x="2187575" y="4738688"/>
            <a:ext cx="1012825" cy="465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9" name="AutoShape 26"/>
          <p:cNvCxnSpPr>
            <a:cxnSpLocks noChangeShapeType="1"/>
            <a:stCxn id="90134" idx="5"/>
            <a:endCxn id="90133" idx="1"/>
          </p:cNvCxnSpPr>
          <p:nvPr/>
        </p:nvCxnSpPr>
        <p:spPr bwMode="auto">
          <a:xfrm>
            <a:off x="2187575" y="5311775"/>
            <a:ext cx="6540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40" name="AutoShape 27"/>
          <p:cNvCxnSpPr>
            <a:cxnSpLocks noChangeShapeType="1"/>
            <a:stCxn id="90133" idx="7"/>
            <a:endCxn id="90135" idx="3"/>
          </p:cNvCxnSpPr>
          <p:nvPr/>
        </p:nvCxnSpPr>
        <p:spPr bwMode="auto">
          <a:xfrm flipV="1">
            <a:off x="2949575" y="5097463"/>
            <a:ext cx="425450" cy="334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1" name="Text Box 28"/>
          <p:cNvSpPr txBox="1">
            <a:spLocks noChangeArrowheads="1"/>
          </p:cNvSpPr>
          <p:nvPr/>
        </p:nvSpPr>
        <p:spPr bwMode="auto">
          <a:xfrm>
            <a:off x="2819400" y="3990975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pasadena</a:t>
            </a:r>
          </a:p>
        </p:txBody>
      </p:sp>
      <p:sp>
        <p:nvSpPr>
          <p:cNvPr id="90142" name="Text Box 29"/>
          <p:cNvSpPr txBox="1">
            <a:spLocks noChangeArrowheads="1"/>
          </p:cNvSpPr>
          <p:nvPr/>
        </p:nvSpPr>
        <p:spPr bwMode="auto">
          <a:xfrm>
            <a:off x="3352800" y="4433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athens</a:t>
            </a:r>
          </a:p>
        </p:txBody>
      </p:sp>
      <p:sp>
        <p:nvSpPr>
          <p:cNvPr id="90143" name="Text Box 30"/>
          <p:cNvSpPr txBox="1">
            <a:spLocks noChangeArrowheads="1"/>
          </p:cNvSpPr>
          <p:nvPr/>
        </p:nvSpPr>
        <p:spPr bwMode="auto">
          <a:xfrm>
            <a:off x="1371600" y="4281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auckland</a:t>
            </a:r>
          </a:p>
        </p:txBody>
      </p:sp>
      <p:sp>
        <p:nvSpPr>
          <p:cNvPr id="90144" name="Text Box 31"/>
          <p:cNvSpPr txBox="1">
            <a:spLocks noChangeArrowheads="1"/>
          </p:cNvSpPr>
          <p:nvPr/>
        </p:nvSpPr>
        <p:spPr bwMode="auto">
          <a:xfrm>
            <a:off x="1447800" y="50736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san francisco</a:t>
            </a:r>
          </a:p>
        </p:txBody>
      </p:sp>
      <p:sp>
        <p:nvSpPr>
          <p:cNvPr id="90145" name="Text Box 32"/>
          <p:cNvSpPr txBox="1">
            <a:spLocks noChangeArrowheads="1"/>
          </p:cNvSpPr>
          <p:nvPr/>
        </p:nvSpPr>
        <p:spPr bwMode="auto">
          <a:xfrm>
            <a:off x="2895600" y="55006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oakland</a:t>
            </a:r>
          </a:p>
        </p:txBody>
      </p:sp>
      <p:sp>
        <p:nvSpPr>
          <p:cNvPr id="90146" name="Text Box 33"/>
          <p:cNvSpPr txBox="1">
            <a:spLocks noChangeArrowheads="1"/>
          </p:cNvSpPr>
          <p:nvPr/>
        </p:nvSpPr>
        <p:spPr bwMode="auto">
          <a:xfrm>
            <a:off x="3352800" y="5043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davis</a:t>
            </a:r>
          </a:p>
        </p:txBody>
      </p:sp>
      <p:cxnSp>
        <p:nvCxnSpPr>
          <p:cNvPr id="90147" name="AutoShape 34"/>
          <p:cNvCxnSpPr>
            <a:cxnSpLocks noChangeShapeType="1"/>
            <a:stCxn id="90135" idx="2"/>
            <a:endCxn id="90134" idx="6"/>
          </p:cNvCxnSpPr>
          <p:nvPr/>
        </p:nvCxnSpPr>
        <p:spPr bwMode="auto">
          <a:xfrm flipH="1">
            <a:off x="2209800" y="5043488"/>
            <a:ext cx="1143000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48" name="AutoShape 35"/>
          <p:cNvCxnSpPr>
            <a:cxnSpLocks noChangeShapeType="1"/>
            <a:stCxn id="90131" idx="5"/>
            <a:endCxn id="90135" idx="1"/>
          </p:cNvCxnSpPr>
          <p:nvPr/>
        </p:nvCxnSpPr>
        <p:spPr bwMode="auto">
          <a:xfrm>
            <a:off x="2492375" y="4716463"/>
            <a:ext cx="8826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669791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BA2F10E-96B2-0847-AE85-7B98DCD31B59}" type="slidenum">
              <a:rPr lang="en-US" altLang="en-US" sz="1400"/>
              <a:pPr eaLnBrk="1" hangingPunct="1"/>
              <a:t>43</a:t>
            </a:fld>
            <a:endParaRPr lang="en-US" altLang="en-US" sz="140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Time and Space Classes</a:t>
            </a: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762000" y="1828800"/>
            <a:ext cx="426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eaLnBrk="1" hangingPunct="1"/>
            <a:r>
              <a:rPr lang="en-US" altLang="en-US" sz="2800" b="1">
                <a:solidFill>
                  <a:srgbClr val="FF0000"/>
                </a:solidFill>
              </a:rPr>
              <a:t>P</a:t>
            </a:r>
            <a:r>
              <a:rPr lang="en-US" altLang="en-US" sz="2800"/>
              <a:t> : </a:t>
            </a:r>
            <a:r>
              <a:rPr lang="en-US" altLang="en-US" sz="2800" u="sng"/>
              <a:t>CVAL</a:t>
            </a:r>
            <a:r>
              <a:rPr lang="en-US" altLang="en-US" sz="2800"/>
              <a:t>, linear programming, max-flow…</a:t>
            </a:r>
          </a:p>
        </p:txBody>
      </p:sp>
      <p:sp>
        <p:nvSpPr>
          <p:cNvPr id="92187" name="Rectangle 26"/>
          <p:cNvSpPr>
            <a:spLocks noChangeArrowheads="1"/>
          </p:cNvSpPr>
          <p:nvPr/>
        </p:nvSpPr>
        <p:spPr bwMode="auto">
          <a:xfrm>
            <a:off x="838200" y="5029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eaLnBrk="1" hangingPunct="1"/>
            <a:r>
              <a:rPr lang="en-US" altLang="en-US" sz="2800" b="1">
                <a:solidFill>
                  <a:srgbClr val="FF0000"/>
                </a:solidFill>
              </a:rPr>
              <a:t>EXP</a:t>
            </a:r>
            <a:r>
              <a:rPr lang="en-US" altLang="en-US" sz="2800"/>
              <a:t> : </a:t>
            </a:r>
            <a:r>
              <a:rPr lang="en-US" altLang="en-US" sz="2800" u="sng"/>
              <a:t>SAT</a:t>
            </a:r>
            <a:r>
              <a:rPr lang="en-US" altLang="en-US" sz="2800"/>
              <a:t>, all of NP and much more…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7154421" y="251013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4421" y="2510135"/>
                <a:ext cx="45717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6325746" y="329118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5746" y="3291185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7876733" y="3272135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6733" y="3272135"/>
                <a:ext cx="50526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775325" y="411033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7051233" y="411033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>
                <a:latin typeface="Comic Sans MS" charset="0"/>
                <a:sym typeface="Symbol" charset="2"/>
              </a:rPr>
              <a:t>0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8013258" y="411033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 flipV="1">
            <a:off x="6554334" y="2971800"/>
            <a:ext cx="828675" cy="3193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"/>
          <p:cNvCxnSpPr>
            <a:cxnSpLocks noChangeShapeType="1"/>
            <a:stCxn id="47" idx="0"/>
            <a:endCxn id="45" idx="2"/>
          </p:cNvCxnSpPr>
          <p:nvPr/>
        </p:nvCxnSpPr>
        <p:spPr bwMode="auto">
          <a:xfrm flipH="1" flipV="1">
            <a:off x="7383009" y="2971800"/>
            <a:ext cx="746358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2"/>
          <p:cNvCxnSpPr>
            <a:cxnSpLocks noChangeShapeType="1"/>
            <a:stCxn id="48" idx="0"/>
            <a:endCxn id="46" idx="2"/>
          </p:cNvCxnSpPr>
          <p:nvPr/>
        </p:nvCxnSpPr>
        <p:spPr bwMode="auto">
          <a:xfrm flipV="1">
            <a:off x="5935663" y="3752850"/>
            <a:ext cx="618671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3"/>
          <p:cNvCxnSpPr>
            <a:cxnSpLocks noChangeShapeType="1"/>
            <a:stCxn id="49" idx="0"/>
            <a:endCxn id="46" idx="2"/>
          </p:cNvCxnSpPr>
          <p:nvPr/>
        </p:nvCxnSpPr>
        <p:spPr bwMode="auto">
          <a:xfrm flipH="1" flipV="1">
            <a:off x="6554334" y="3752850"/>
            <a:ext cx="681843" cy="3574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4"/>
          <p:cNvCxnSpPr>
            <a:cxnSpLocks noChangeShapeType="1"/>
          </p:cNvCxnSpPr>
          <p:nvPr/>
        </p:nvCxnSpPr>
        <p:spPr bwMode="auto">
          <a:xfrm>
            <a:off x="7976967" y="33483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6"/>
          <p:cNvCxnSpPr>
            <a:cxnSpLocks noChangeShapeType="1"/>
            <a:stCxn id="50" idx="0"/>
            <a:endCxn id="47" idx="2"/>
          </p:cNvCxnSpPr>
          <p:nvPr/>
        </p:nvCxnSpPr>
        <p:spPr bwMode="auto">
          <a:xfrm flipH="1" flipV="1">
            <a:off x="8129367" y="3733800"/>
            <a:ext cx="44229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6172224" y="159573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24" y="1595735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5257824" y="2510135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24" y="2510135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4343400" y="334387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34387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endCxn id="45" idx="0"/>
          </p:cNvCxnSpPr>
          <p:nvPr/>
        </p:nvCxnSpPr>
        <p:spPr>
          <a:xfrm>
            <a:off x="6400812" y="2057400"/>
            <a:ext cx="982197" cy="452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486412" y="2057400"/>
            <a:ext cx="914400" cy="452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6" idx="0"/>
          </p:cNvCxnSpPr>
          <p:nvPr/>
        </p:nvCxnSpPr>
        <p:spPr>
          <a:xfrm flipH="1" flipV="1">
            <a:off x="5486412" y="2971800"/>
            <a:ext cx="1067922" cy="319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571988" y="2971800"/>
            <a:ext cx="914424" cy="372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657600" y="411033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5190382" y="4110335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dirty="0">
                <a:latin typeface="Comic Sans MS" charset="0"/>
                <a:sym typeface="Symbol" charset="2"/>
              </a:rPr>
              <a:t>0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3817938" y="3805535"/>
            <a:ext cx="75405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71988" y="3805535"/>
            <a:ext cx="804503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662310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07C8A7A-718F-E447-B439-7FEF77DC108D}" type="slidenum">
              <a:rPr lang="en-US" altLang="en-US" sz="1400"/>
              <a:pPr eaLnBrk="1" hangingPunct="1"/>
              <a:t>44</a:t>
            </a:fld>
            <a:endParaRPr lang="en-US" altLang="en-US" sz="140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How are these four classes related to each other?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Time Hierarchy Theorem implies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EXP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Euclid Math Two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TIME(2</a:t>
                </a:r>
                <a:r>
                  <a:rPr lang="en-US" altLang="en-US" sz="2400" baseline="30000" dirty="0">
                    <a:ea typeface="ヒラギノ角ゴ Pro W3" charset="-128"/>
                    <a:sym typeface="Euclid Symbol" charset="0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Math Two" charset="0"/>
                  </a:rPr>
                  <a:t> TIME(2</a:t>
                </a:r>
                <a:r>
                  <a:rPr lang="en-US" altLang="en-US" sz="2400" baseline="30000" dirty="0">
                    <a:ea typeface="ヒラギノ角ゴ Pro W3" charset="-128"/>
                    <a:sym typeface="Euclid Math Two" charset="0"/>
                  </a:rPr>
                  <a:t>(2n)3</a:t>
                </a:r>
                <a:r>
                  <a:rPr lang="en-US" altLang="en-US" sz="2400" dirty="0">
                    <a:ea typeface="ヒラギノ角ゴ Pro W3" charset="-128"/>
                    <a:sym typeface="Euclid Math Two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EXP</a:t>
                </a:r>
              </a:p>
              <a:p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Space Hierarchy Theorem implies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PSPACE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Euclid Math Two" charset="0"/>
                  </a:rPr>
                  <a:t>L </a:t>
                </a:r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= SPACE(log n)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Math Two" charset="0"/>
                  </a:rPr>
                  <a:t> SPACE(log</a:t>
                </a:r>
                <a:r>
                  <a:rPr lang="en-US" altLang="en-US" sz="2400" baseline="30000" dirty="0">
                    <a:ea typeface="ヒラギノ角ゴ Pro W3" charset="-128"/>
                    <a:sym typeface="Euclid Math Two" charset="0"/>
                  </a:rPr>
                  <a:t>2 </a:t>
                </a:r>
                <a:r>
                  <a:rPr lang="en-US" altLang="en-US" sz="2400" dirty="0">
                    <a:ea typeface="ヒラギノ角ゴ Pro W3" charset="-128"/>
                    <a:sym typeface="Euclid Math Two" charset="0"/>
                  </a:rPr>
                  <a:t>n)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Euclid Symbol" charset="0"/>
                  </a:rPr>
                  <a:t> PSPACE</a:t>
                </a:r>
                <a:endParaRPr lang="en-US" altLang="en-US" dirty="0">
                  <a:ea typeface="ヒラギノ角ゴ Pro W3" charset="-128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182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3810000" y="51816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67200" y="35814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276600" y="4038600"/>
            <a:ext cx="76200" cy="152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86200" y="5638800"/>
            <a:ext cx="76200" cy="152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764821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C582B06-33A9-CB46-A43D-162E69A82AF6}" type="slidenum">
              <a:rPr lang="en-US" altLang="en-US" sz="1400"/>
              <a:pPr eaLnBrk="1" hangingPunct="1"/>
              <a:t>45</a:t>
            </a:fld>
            <a:endParaRPr lang="en-US" altLang="en-US" sz="140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6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Easy: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PSPACE</a:t>
                </a:r>
              </a:p>
              <a:p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L vs. P, PSPACE vs. EXP ?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962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49427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119C7C5-0546-A14B-B9FA-FDB1B772C7FA}" type="slidenum">
              <a:rPr lang="en-US" altLang="en-US" sz="1400"/>
              <a:pPr eaLnBrk="1" hangingPunct="1"/>
              <a:t>46</a:t>
            </a:fld>
            <a:endParaRPr lang="en-US" altLang="en-US" sz="140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Useful convention: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Turing Machine configurations</a:t>
            </a:r>
            <a:r>
              <a:rPr lang="en-US" altLang="en-US">
                <a:ea typeface="ヒラギノ角ゴ Pro W3" charset="-128"/>
              </a:rPr>
              <a:t>. Any point in computation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406400" y="40386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	represented by string: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C = </a:t>
            </a:r>
            <a:r>
              <a:rPr lang="el-GR" altLang="en-US" sz="2800">
                <a:solidFill>
                  <a:schemeClr val="accent2"/>
                </a:solidFill>
              </a:rPr>
              <a:t>σ</a:t>
            </a:r>
            <a:r>
              <a:rPr lang="en-US" altLang="en-US" sz="2800" baseline="-25000">
                <a:solidFill>
                  <a:schemeClr val="accent2"/>
                </a:solidFill>
              </a:rPr>
              <a:t>1 </a:t>
            </a:r>
            <a:r>
              <a:rPr lang="el-GR" altLang="en-US" sz="2800">
                <a:solidFill>
                  <a:schemeClr val="accent2"/>
                </a:solidFill>
              </a:rPr>
              <a:t>σ</a:t>
            </a:r>
            <a:r>
              <a:rPr lang="en-US" altLang="en-US" sz="2800" baseline="-25000">
                <a:solidFill>
                  <a:schemeClr val="accent2"/>
                </a:solidFill>
              </a:rPr>
              <a:t>2 </a:t>
            </a:r>
            <a:r>
              <a:rPr lang="en-US" altLang="en-US" sz="2800">
                <a:solidFill>
                  <a:schemeClr val="accent2"/>
                </a:solidFill>
              </a:rPr>
              <a:t>…</a:t>
            </a:r>
            <a:r>
              <a:rPr lang="en-US" altLang="en-US" sz="2800" baseline="-25000">
                <a:solidFill>
                  <a:schemeClr val="accent2"/>
                </a:solidFill>
              </a:rPr>
              <a:t> </a:t>
            </a:r>
            <a:r>
              <a:rPr lang="el-GR" altLang="en-US" sz="2800">
                <a:solidFill>
                  <a:schemeClr val="accent2"/>
                </a:solidFill>
              </a:rPr>
              <a:t>σ</a:t>
            </a:r>
            <a:r>
              <a:rPr lang="en-US" altLang="en-US" sz="2800" baseline="-25000">
                <a:solidFill>
                  <a:schemeClr val="accent2"/>
                </a:solidFill>
              </a:rPr>
              <a:t>i </a:t>
            </a:r>
            <a:r>
              <a:rPr lang="en-US" altLang="en-US" sz="2800" b="1">
                <a:solidFill>
                  <a:schemeClr val="accent2"/>
                </a:solidFill>
              </a:rPr>
              <a:t>q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l-GR" altLang="en-US" sz="2800">
                <a:solidFill>
                  <a:schemeClr val="accent2"/>
                </a:solidFill>
              </a:rPr>
              <a:t>σ</a:t>
            </a:r>
            <a:r>
              <a:rPr lang="en-US" altLang="en-US" sz="2800" baseline="-25000">
                <a:solidFill>
                  <a:schemeClr val="accent2"/>
                </a:solidFill>
              </a:rPr>
              <a:t>i+1 </a:t>
            </a:r>
            <a:r>
              <a:rPr lang="el-GR" altLang="en-US" sz="2800">
                <a:solidFill>
                  <a:schemeClr val="accent2"/>
                </a:solidFill>
              </a:rPr>
              <a:t>σ</a:t>
            </a:r>
            <a:r>
              <a:rPr lang="en-US" altLang="en-US" sz="2800" baseline="-25000">
                <a:solidFill>
                  <a:schemeClr val="accent2"/>
                </a:solidFill>
              </a:rPr>
              <a:t>i+2</a:t>
            </a:r>
            <a:r>
              <a:rPr lang="en-US" altLang="en-US" sz="2800">
                <a:solidFill>
                  <a:schemeClr val="accent2"/>
                </a:solidFill>
              </a:rPr>
              <a:t>… </a:t>
            </a:r>
            <a:r>
              <a:rPr lang="el-GR" altLang="en-US" sz="2800">
                <a:solidFill>
                  <a:schemeClr val="accent2"/>
                </a:solidFill>
              </a:rPr>
              <a:t>σ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endParaRPr lang="en-US" altLang="en-US" sz="32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start configuration for single-tape TM on input x: </a:t>
            </a:r>
            <a:r>
              <a:rPr lang="en-US" altLang="en-US" sz="3200" b="1">
                <a:solidFill>
                  <a:schemeClr val="accent2"/>
                </a:solidFill>
              </a:rPr>
              <a:t>q</a:t>
            </a:r>
            <a:r>
              <a:rPr lang="en-US" altLang="en-US" sz="3200" b="1" baseline="-25000">
                <a:solidFill>
                  <a:schemeClr val="accent2"/>
                </a:solidFill>
              </a:rPr>
              <a:t>start</a:t>
            </a:r>
            <a:r>
              <a:rPr lang="en-US" altLang="en-US" sz="3200">
                <a:solidFill>
                  <a:schemeClr val="accent2"/>
                </a:solidFill>
              </a:rPr>
              <a:t>x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x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…x</a:t>
            </a:r>
            <a:r>
              <a:rPr lang="en-US" altLang="en-US" sz="3200" baseline="-25000">
                <a:solidFill>
                  <a:schemeClr val="accent2"/>
                </a:solidFill>
              </a:rPr>
              <a:t>n</a:t>
            </a:r>
            <a:endParaRPr lang="en-US" altLang="en-US" sz="3200">
              <a:solidFill>
                <a:schemeClr val="accent2"/>
              </a:solidFill>
            </a:endParaRPr>
          </a:p>
        </p:txBody>
      </p:sp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524000" y="2957513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latin typeface="Comic Sans MS" charset="0"/>
              </a:rPr>
              <a:t>σ</a:t>
            </a:r>
            <a:r>
              <a:rPr lang="en-US" altLang="en-US" baseline="-25000">
                <a:latin typeface="Comic Sans MS" charset="0"/>
              </a:rPr>
              <a:t>1</a:t>
            </a:r>
            <a:endParaRPr lang="el-GR" altLang="en-US">
              <a:latin typeface="Comic Sans MS" charset="0"/>
            </a:endParaRPr>
          </a:p>
        </p:txBody>
      </p:sp>
      <p:sp>
        <p:nvSpPr>
          <p:cNvPr id="98311" name="Text Box 6"/>
          <p:cNvSpPr txBox="1">
            <a:spLocks noChangeArrowheads="1"/>
          </p:cNvSpPr>
          <p:nvPr/>
        </p:nvSpPr>
        <p:spPr bwMode="auto">
          <a:xfrm>
            <a:off x="6400800" y="2895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98312" name="AutoShape 7"/>
          <p:cNvSpPr>
            <a:spLocks noChangeArrowheads="1"/>
          </p:cNvSpPr>
          <p:nvPr/>
        </p:nvSpPr>
        <p:spPr bwMode="auto">
          <a:xfrm>
            <a:off x="4419600" y="3490913"/>
            <a:ext cx="381000" cy="31908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5410200" y="34909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state = q</a:t>
            </a:r>
          </a:p>
        </p:txBody>
      </p:sp>
      <p:sp>
        <p:nvSpPr>
          <p:cNvPr id="98314" name="Text Box 9"/>
          <p:cNvSpPr txBox="1">
            <a:spLocks noChangeArrowheads="1"/>
          </p:cNvSpPr>
          <p:nvPr/>
        </p:nvSpPr>
        <p:spPr bwMode="auto">
          <a:xfrm>
            <a:off x="2209800" y="2957513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latin typeface="Comic Sans MS" charset="0"/>
              </a:rPr>
              <a:t>σ</a:t>
            </a:r>
            <a:r>
              <a:rPr lang="en-US" altLang="en-US" baseline="-25000">
                <a:latin typeface="Comic Sans MS" charset="0"/>
              </a:rPr>
              <a:t>2</a:t>
            </a:r>
            <a:endParaRPr lang="el-GR" altLang="en-US">
              <a:latin typeface="Comic Sans MS" charset="0"/>
            </a:endParaRPr>
          </a:p>
        </p:txBody>
      </p:sp>
      <p:sp>
        <p:nvSpPr>
          <p:cNvPr id="98315" name="Text Box 10"/>
          <p:cNvSpPr txBox="1">
            <a:spLocks noChangeArrowheads="1"/>
          </p:cNvSpPr>
          <p:nvPr/>
        </p:nvSpPr>
        <p:spPr bwMode="auto">
          <a:xfrm>
            <a:off x="2895600" y="2957513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  <a:endParaRPr lang="el-GR" altLang="en-US" baseline="-25000">
              <a:latin typeface="Comic Sans MS" charset="0"/>
            </a:endParaRPr>
          </a:p>
        </p:txBody>
      </p:sp>
      <p:sp>
        <p:nvSpPr>
          <p:cNvPr id="98316" name="Text Box 11"/>
          <p:cNvSpPr txBox="1">
            <a:spLocks noChangeArrowheads="1"/>
          </p:cNvSpPr>
          <p:nvPr/>
        </p:nvSpPr>
        <p:spPr bwMode="auto">
          <a:xfrm>
            <a:off x="3581400" y="2957513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latin typeface="Comic Sans MS" charset="0"/>
              </a:rPr>
              <a:t>σ</a:t>
            </a:r>
            <a:r>
              <a:rPr lang="en-US" altLang="en-US" baseline="-25000">
                <a:latin typeface="Comic Sans MS" charset="0"/>
              </a:rPr>
              <a:t>i</a:t>
            </a:r>
            <a:endParaRPr lang="el-GR" altLang="en-US">
              <a:latin typeface="Comic Sans MS" charset="0"/>
            </a:endParaRPr>
          </a:p>
        </p:txBody>
      </p:sp>
      <p:sp>
        <p:nvSpPr>
          <p:cNvPr id="98317" name="Text Box 12"/>
          <p:cNvSpPr txBox="1">
            <a:spLocks noChangeArrowheads="1"/>
          </p:cNvSpPr>
          <p:nvPr/>
        </p:nvSpPr>
        <p:spPr bwMode="auto">
          <a:xfrm>
            <a:off x="4267200" y="2957513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latin typeface="Comic Sans MS" charset="0"/>
              </a:rPr>
              <a:t>σ</a:t>
            </a:r>
            <a:r>
              <a:rPr lang="en-US" altLang="en-US" baseline="-25000">
                <a:latin typeface="Comic Sans MS" charset="0"/>
              </a:rPr>
              <a:t>i+1</a:t>
            </a:r>
            <a:endParaRPr lang="el-GR" altLang="en-US">
              <a:latin typeface="Comic Sans MS" charset="0"/>
            </a:endParaRPr>
          </a:p>
        </p:txBody>
      </p:sp>
      <p:sp>
        <p:nvSpPr>
          <p:cNvPr id="98318" name="Text Box 13"/>
          <p:cNvSpPr txBox="1">
            <a:spLocks noChangeArrowheads="1"/>
          </p:cNvSpPr>
          <p:nvPr/>
        </p:nvSpPr>
        <p:spPr bwMode="auto">
          <a:xfrm>
            <a:off x="4953000" y="2957513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  <a:endParaRPr lang="el-GR" altLang="en-US">
              <a:latin typeface="Comic Sans MS" charset="0"/>
            </a:endParaRPr>
          </a:p>
        </p:txBody>
      </p:sp>
      <p:sp>
        <p:nvSpPr>
          <p:cNvPr id="98319" name="Text Box 14"/>
          <p:cNvSpPr txBox="1">
            <a:spLocks noChangeArrowheads="1"/>
          </p:cNvSpPr>
          <p:nvPr/>
        </p:nvSpPr>
        <p:spPr bwMode="auto">
          <a:xfrm>
            <a:off x="5638800" y="2957513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latin typeface="Comic Sans MS" charset="0"/>
              </a:rPr>
              <a:t>σ</a:t>
            </a:r>
            <a:r>
              <a:rPr lang="en-US" altLang="en-US" baseline="-25000">
                <a:latin typeface="Comic Sans MS" charset="0"/>
              </a:rPr>
              <a:t>m</a:t>
            </a:r>
            <a:endParaRPr lang="el-GR" altLang="en-US"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6833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A0B5E75-9F8A-2049-A6AB-4A9D90F37F81}" type="slidenum">
              <a:rPr lang="en-US" altLang="en-US" sz="1400"/>
              <a:pPr eaLnBrk="1" hangingPunct="1"/>
              <a:t>47</a:t>
            </a:fld>
            <a:endParaRPr lang="en-US" altLang="en-US" sz="140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r>
              <a:rPr lang="en-US" altLang="en-US" sz="2800">
                <a:ea typeface="ヒラギノ角ゴ Pro W3" charset="-128"/>
              </a:rPr>
              <a:t>easy to tell if C </a:t>
            </a:r>
            <a:r>
              <a:rPr lang="en-US" altLang="en-US" sz="2800" b="1">
                <a:solidFill>
                  <a:schemeClr val="accent2"/>
                </a:solidFill>
                <a:ea typeface="ヒラギノ角ゴ Pro W3" charset="-128"/>
              </a:rPr>
              <a:t>yields</a:t>
            </a:r>
            <a:r>
              <a:rPr lang="en-US" altLang="en-US" sz="2800">
                <a:ea typeface="ヒラギノ角ゴ Pro W3" charset="-128"/>
              </a:rPr>
              <a:t> C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 in 1 step </a:t>
            </a:r>
          </a:p>
          <a:p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configuration graph</a:t>
            </a:r>
            <a:r>
              <a:rPr lang="en-US" altLang="en-US" sz="2800">
                <a:ea typeface="ヒラギノ角ゴ Pro W3" charset="-128"/>
              </a:rPr>
              <a:t>: nodes are configurations, edge (C, C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) iff C 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</a:rPr>
              <a:t>yields</a:t>
            </a:r>
            <a:r>
              <a:rPr lang="en-US" altLang="ja-JP" sz="2800">
                <a:ea typeface="ヒラギノ角ゴ Pro W3" charset="-128"/>
              </a:rPr>
              <a:t> C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 in one step</a:t>
            </a:r>
          </a:p>
          <a:p>
            <a:r>
              <a:rPr lang="en-US" altLang="en-US" sz="2800">
                <a:ea typeface="ヒラギノ角ゴ Pro W3" charset="-128"/>
              </a:rPr>
              <a:t># configurations for a 2-tape TM (work tape + read-only input) that runs in </a:t>
            </a:r>
            <a:r>
              <a:rPr lang="en-US" altLang="en-US" sz="2800" b="1">
                <a:ea typeface="ヒラギノ角ゴ Pro W3" charset="-128"/>
              </a:rPr>
              <a:t>space</a:t>
            </a:r>
            <a:r>
              <a:rPr lang="en-US" altLang="en-US" sz="2800">
                <a:ea typeface="ヒラギノ角ゴ Pro W3" charset="-128"/>
              </a:rPr>
              <a:t> t(n) </a:t>
            </a:r>
          </a:p>
          <a:p>
            <a:pPr algn="ctr"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n x t(n) x |Q| x |∑|</a:t>
            </a:r>
            <a:r>
              <a:rPr lang="en-US" altLang="en-US" sz="2800" baseline="30000">
                <a:solidFill>
                  <a:schemeClr val="accent2"/>
                </a:solidFill>
                <a:ea typeface="ヒラギノ角ゴ Pro W3" charset="-128"/>
              </a:rPr>
              <a:t>t(n)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14400" y="466725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input-tape head position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149600" y="51816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work-tape head position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4775200" y="478155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state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6527800" y="4953000"/>
            <a:ext cx="223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omic Sans MS" charset="0"/>
              </a:rPr>
              <a:t>work-tape contents</a:t>
            </a:r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 flipV="1">
            <a:off x="2032000" y="4343400"/>
            <a:ext cx="9398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 flipV="1">
            <a:off x="3759200" y="45529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 flipH="1" flipV="1">
            <a:off x="4724400" y="4495800"/>
            <a:ext cx="558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 flipH="1" flipV="1">
            <a:off x="5867400" y="44196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119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/>
      <p:bldP spid="188422" grpId="0"/>
      <p:bldP spid="188423" grpId="0"/>
      <p:bldP spid="188424" grpId="0" animBg="1"/>
      <p:bldP spid="188425" grpId="0" animBg="1"/>
      <p:bldP spid="188426" grpId="0" animBg="1"/>
      <p:bldP spid="1884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40D3163-3754-DF4C-BE23-63CA135C51D6}" type="slidenum">
              <a:rPr lang="en-US" altLang="en-US" sz="1400"/>
              <a:pPr eaLnBrk="1" hangingPunct="1"/>
              <a:t>48</a:t>
            </a:fld>
            <a:endParaRPr lang="en-US" altLang="en-US" sz="140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if t(n) = c log n, at most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 x (c log n) x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c log 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≤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endParaRPr lang="en-US" altLang="en-US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aseline="30000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configurations.</a:t>
                </a:r>
                <a:endParaRPr lang="en-US" altLang="en-US" baseline="30000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can determine if reach </a:t>
                </a:r>
                <a:r>
                  <a:rPr lang="en-US" altLang="en-US" b="1" dirty="0" err="1">
                    <a:ea typeface="ヒラギノ角ゴ Pro W3" charset="-128"/>
                  </a:rPr>
                  <a:t>q</a:t>
                </a:r>
                <a:r>
                  <a:rPr lang="en-US" altLang="en-US" b="1" baseline="-25000" dirty="0" err="1">
                    <a:ea typeface="ヒラギノ角ゴ Pro W3" charset="-128"/>
                  </a:rPr>
                  <a:t>accept</a:t>
                </a:r>
                <a:r>
                  <a:rPr lang="en-US" altLang="en-US" dirty="0">
                    <a:ea typeface="ヒラギノ角ゴ Pro W3" charset="-128"/>
                  </a:rPr>
                  <a:t> or </a:t>
                </a:r>
                <a:r>
                  <a:rPr lang="en-US" altLang="en-US" b="1" dirty="0" err="1">
                    <a:ea typeface="ヒラギノ角ゴ Pro W3" charset="-128"/>
                  </a:rPr>
                  <a:t>q</a:t>
                </a:r>
                <a:r>
                  <a:rPr lang="en-US" altLang="en-US" b="1" baseline="-25000" dirty="0" err="1">
                    <a:ea typeface="ヒラギノ角ゴ Pro W3" charset="-128"/>
                  </a:rPr>
                  <a:t>reject</a:t>
                </a:r>
                <a:r>
                  <a:rPr lang="en-US" altLang="en-US" dirty="0">
                    <a:ea typeface="ヒラギノ角ゴ Pro W3" charset="-128"/>
                  </a:rPr>
                  <a:t> from start configuration by exploring </a:t>
                </a:r>
                <a:r>
                  <a:rPr lang="en-US" altLang="en-US" dirty="0" err="1">
                    <a:ea typeface="ヒラギノ角ゴ Pro W3" charset="-128"/>
                  </a:rPr>
                  <a:t>config</a:t>
                </a:r>
                <a:r>
                  <a:rPr lang="en-US" altLang="en-US" dirty="0">
                    <a:ea typeface="ヒラギノ角ゴ Pro W3" charset="-128"/>
                  </a:rPr>
                  <a:t>. graph of size </a:t>
                </a:r>
                <a:r>
                  <a:rPr lang="en-US" altLang="en-US" dirty="0" err="1">
                    <a:ea typeface="ヒラギノ角ゴ Pro W3" charset="-128"/>
                  </a:rPr>
                  <a:t>n</a:t>
                </a:r>
                <a:r>
                  <a:rPr lang="en-US" altLang="en-US" baseline="30000" dirty="0" err="1">
                    <a:ea typeface="ヒラギノ角ゴ Pro W3" charset="-128"/>
                  </a:rPr>
                  <a:t>k</a:t>
                </a:r>
                <a:r>
                  <a:rPr lang="en-US" altLang="en-US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(e.g. by DFS)</a:t>
                </a:r>
              </a:p>
              <a:p>
                <a:pPr>
                  <a:buFontTx/>
                  <a:buNone/>
                </a:pPr>
                <a:endParaRPr lang="en-US" altLang="en-US" baseline="30000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Conclude: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P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647875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A7B5669-67F0-4444-B1B6-B4D1D2D3BD9F}" type="slidenum">
              <a:rPr lang="en-US" altLang="en-US" sz="1400"/>
              <a:pPr eaLnBrk="1" hangingPunct="1"/>
              <a:t>49</a:t>
            </a:fld>
            <a:endParaRPr lang="en-US" altLang="en-US" sz="140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if t(n) = </a:t>
                </a:r>
                <a:r>
                  <a:rPr lang="en-US" altLang="en-US" dirty="0" err="1">
                    <a:ea typeface="ヒラギノ角ゴ Pro W3" charset="-128"/>
                  </a:rPr>
                  <a:t>n</a:t>
                </a:r>
                <a:r>
                  <a:rPr lang="en-US" altLang="en-US" baseline="30000" dirty="0" err="1">
                    <a:ea typeface="ヒラギノ角ゴ Pro W3" charset="-128"/>
                  </a:rPr>
                  <a:t>c</a:t>
                </a:r>
                <a:r>
                  <a:rPr lang="en-US" altLang="en-US" dirty="0">
                    <a:ea typeface="ヒラギノ角ゴ Pro W3" charset="-128"/>
                  </a:rPr>
                  <a:t>, at most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36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≤ 2</a:t>
                </a:r>
                <a:r>
                  <a:rPr lang="en-US" altLang="en-US" sz="36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</a:p>
              <a:p>
                <a:pPr>
                  <a:buFontTx/>
                  <a:buNone/>
                </a:pPr>
                <a:r>
                  <a:rPr lang="en-US" altLang="en-US" baseline="60000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configurations.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can determine if reach </a:t>
                </a:r>
                <a:r>
                  <a:rPr lang="en-US" altLang="en-US" b="1" dirty="0" err="1">
                    <a:ea typeface="ヒラギノ角ゴ Pro W3" charset="-128"/>
                  </a:rPr>
                  <a:t>q</a:t>
                </a:r>
                <a:r>
                  <a:rPr lang="en-US" altLang="en-US" b="1" baseline="-25000" dirty="0" err="1">
                    <a:ea typeface="ヒラギノ角ゴ Pro W3" charset="-128"/>
                  </a:rPr>
                  <a:t>accept</a:t>
                </a:r>
                <a:r>
                  <a:rPr lang="en-US" altLang="en-US" dirty="0">
                    <a:ea typeface="ヒラギノ角ゴ Pro W3" charset="-128"/>
                  </a:rPr>
                  <a:t> or </a:t>
                </a:r>
                <a:r>
                  <a:rPr lang="en-US" altLang="en-US" b="1" dirty="0" err="1">
                    <a:ea typeface="ヒラギノ角ゴ Pro W3" charset="-128"/>
                  </a:rPr>
                  <a:t>q</a:t>
                </a:r>
                <a:r>
                  <a:rPr lang="en-US" altLang="en-US" b="1" baseline="-25000" dirty="0" err="1">
                    <a:ea typeface="ヒラギノ角ゴ Pro W3" charset="-128"/>
                  </a:rPr>
                  <a:t>reject</a:t>
                </a:r>
                <a:r>
                  <a:rPr lang="en-US" altLang="en-US" dirty="0">
                    <a:ea typeface="ヒラギノ角ゴ Pro W3" charset="-128"/>
                  </a:rPr>
                  <a:t> from start configuration by exploring </a:t>
                </a:r>
                <a:r>
                  <a:rPr lang="en-US" altLang="en-US" dirty="0" err="1">
                    <a:ea typeface="ヒラギノ角ゴ Pro W3" charset="-128"/>
                  </a:rPr>
                  <a:t>config</a:t>
                </a:r>
                <a:r>
                  <a:rPr lang="en-US" altLang="en-US" dirty="0">
                    <a:ea typeface="ヒラギノ角ゴ Pro W3" charset="-128"/>
                  </a:rPr>
                  <a:t>. graph of size 2</a:t>
                </a:r>
                <a:r>
                  <a:rPr lang="en-US" altLang="en-US" sz="3600" baseline="30000" dirty="0"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ea typeface="ヒラギノ角ゴ Pro W3" charset="-128"/>
                  </a:rPr>
                  <a:t>k</a:t>
                </a:r>
                <a:r>
                  <a:rPr lang="en-US" altLang="en-US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(e.g. by DFS)</a:t>
                </a:r>
              </a:p>
              <a:p>
                <a:pPr>
                  <a:buFontTx/>
                  <a:buNone/>
                </a:pPr>
                <a:endParaRPr lang="en-US" altLang="en-US" baseline="30000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Conclude: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PSPACE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EXP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92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8345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4C249F-E3F1-264D-820F-0DAC2A1EEE1C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ＭＳ Ｐゴシック" charset="-128"/>
                  </a:rPr>
                  <a:t>Back to complexity classes:</a:t>
                </a:r>
              </a:p>
              <a:p>
                <a:pPr lvl="1" eaLnBrk="1" hangingPunct="1"/>
                <a:r>
                  <a:rPr lang="en-US" altLang="en-US" b="1" dirty="0">
                    <a:ea typeface="ＭＳ Ｐゴシック" charset="-128"/>
                  </a:rPr>
                  <a:t>TIME(f(n))</a:t>
                </a:r>
                <a:r>
                  <a:rPr lang="en-US" altLang="en-US" dirty="0">
                    <a:ea typeface="ＭＳ Ｐゴシック" charset="-128"/>
                  </a:rPr>
                  <a:t> = languages decidable by a multi-tape TM in at most f(n) steps, where n is the input length, and f 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: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Euclid Symbol" charset="0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Euclid Symbol" charset="0"/>
                  </a:rPr>
                  <a:t>N</a:t>
                </a:r>
                <a:endParaRPr lang="en-US" altLang="en-US" dirty="0">
                  <a:ea typeface="ＭＳ Ｐゴシック" charset="-128"/>
                </a:endParaRPr>
              </a:p>
              <a:p>
                <a:pPr lvl="1" eaLnBrk="1" hangingPunct="1"/>
                <a:r>
                  <a:rPr lang="en-US" altLang="en-US" b="1" dirty="0">
                    <a:ea typeface="ＭＳ Ｐゴシック" charset="-128"/>
                  </a:rPr>
                  <a:t>SPACE(f(n)) </a:t>
                </a:r>
                <a:r>
                  <a:rPr lang="en-US" altLang="en-US" dirty="0">
                    <a:ea typeface="ＭＳ Ｐゴシック" charset="-128"/>
                  </a:rPr>
                  <a:t>= languages decidable by a multi-tape TM that touches at most f(n) squares of its work tapes, where n is the input length, and f 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: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b="1" dirty="0">
                    <a:ea typeface="ＭＳ Ｐゴシック" charset="-128"/>
                    <a:sym typeface="Euclid Symbol" charset="0"/>
                  </a:rPr>
                  <a:t>N</a:t>
                </a:r>
                <a:endParaRPr lang="en-US" altLang="en-US" dirty="0">
                  <a:ea typeface="ＭＳ Ｐゴシック" charset="-128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Note: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ＭＳ Ｐゴシック" charset="-128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k </a:t>
                </a:r>
                <a:r>
                  <a:rPr lang="en-US" altLang="en-US" sz="3600" b="0" i="0" baseline="-25000" dirty="0">
                    <a:solidFill>
                      <a:schemeClr val="accent2"/>
                    </a:solidFill>
                    <a:latin typeface="+mj-lt"/>
                    <a:ea typeface="ＭＳ Ｐゴシック" charset="-128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1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TIME(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n</a:t>
                </a:r>
                <a:r>
                  <a:rPr lang="en-US" altLang="en-US" sz="3600" b="1" baseline="30000" dirty="0" err="1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k</a:t>
                </a:r>
                <a:r>
                  <a:rPr lang="en-US" altLang="en-US" b="1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704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B410DFA-8822-804C-9574-7BEEB4B03B4D}" type="slidenum">
              <a:rPr lang="en-US" altLang="en-US" sz="1400"/>
              <a:pPr eaLnBrk="1" hangingPunct="1"/>
              <a:t>50</a:t>
            </a:fld>
            <a:endParaRPr lang="en-US" altLang="en-US" sz="140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Relationships between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So far: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3600" b="1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P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600" b="1" dirty="0">
                    <a:solidFill>
                      <a:schemeClr val="accent2"/>
                    </a:solidFill>
                    <a:ea typeface="ヒラギノ角ゴ Pro W3" charset="-128"/>
                  </a:rPr>
                  <a:t>PSPACE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 EXP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believe all containments strict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know </a:t>
                </a:r>
                <a:r>
                  <a:rPr lang="en-US" altLang="en-US" b="1" dirty="0">
                    <a:ea typeface="ヒラギノ角ゴ Pro W3" charset="-128"/>
                  </a:rPr>
                  <a:t>L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Euclid Math Two" charset="0"/>
                  </a:rPr>
                  <a:t>PSPACE,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Euclid Math Two" charset="0"/>
                  </a:rPr>
                  <a:t>EXP 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even before any mention of NP, two </a:t>
                </a:r>
                <a:r>
                  <a:rPr lang="en-US" altLang="en-US" b="1" dirty="0">
                    <a:ea typeface="ヒラギノ角ゴ Pro W3" charset="-128"/>
                  </a:rPr>
                  <a:t>major</a:t>
                </a:r>
                <a:r>
                  <a:rPr lang="en-US" altLang="en-US" dirty="0">
                    <a:ea typeface="ヒラギノ角ゴ Pro W3" charset="-128"/>
                  </a:rPr>
                  <a:t> unsolved problems: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        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PSPACE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94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25908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  <a:latin typeface="Comic Sans MS" charset="0"/>
              </a:rPr>
              <a:t>?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7244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438400" y="35814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05400" y="3581400"/>
            <a:ext cx="76200" cy="152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5601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4382DBC-3771-6345-982A-795E98C125DB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Interlude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 an ideal world, given language L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state an algorithm deciding L</a:t>
            </a:r>
          </a:p>
          <a:p>
            <a:pPr lvl="1" eaLnBrk="1" hangingPunct="1"/>
            <a:r>
              <a:rPr lang="en-US" altLang="en-US" b="1">
                <a:ea typeface="ＭＳ Ｐゴシック" charset="-128"/>
              </a:rPr>
              <a:t>prove</a:t>
            </a:r>
            <a:r>
              <a:rPr lang="en-US" altLang="en-US">
                <a:ea typeface="ＭＳ Ｐゴシック" charset="-128"/>
              </a:rPr>
              <a:t> that no algorithm does better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we are pretty good at part 1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we are currently </a:t>
            </a:r>
            <a:r>
              <a:rPr lang="en-US" altLang="en-US" b="1">
                <a:solidFill>
                  <a:srgbClr val="FF0000"/>
                </a:solidFill>
                <a:ea typeface="ＭＳ Ｐゴシック" charset="-128"/>
              </a:rPr>
              <a:t>completely helpless</a:t>
            </a:r>
            <a:r>
              <a:rPr lang="en-US" altLang="en-US">
                <a:ea typeface="ＭＳ Ｐゴシック" charset="-128"/>
              </a:rPr>
              <a:t> when it comes to part 2, for most problems that we care about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263EC5-FCC0-2D42-99CC-B743A3054F61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Interlude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 place of part 2 we can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relate the difficulty of problems to each other via </a:t>
            </a:r>
            <a:r>
              <a:rPr lang="en-US" altLang="en-US" b="1">
                <a:solidFill>
                  <a:schemeClr val="accent2"/>
                </a:solidFill>
                <a:ea typeface="ＭＳ Ｐゴシック" charset="-128"/>
              </a:rPr>
              <a:t>reductions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prove that a problem is a 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hardest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 problem in a complexity class via </a:t>
            </a:r>
            <a:r>
              <a:rPr lang="en-US" altLang="ja-JP" b="1">
                <a:solidFill>
                  <a:schemeClr val="accent2"/>
                </a:solidFill>
                <a:ea typeface="ＭＳ Ｐゴシック" charset="-128"/>
              </a:rPr>
              <a:t>completeness</a:t>
            </a:r>
          </a:p>
          <a:p>
            <a:pPr lvl="1" eaLnBrk="1" hangingPunct="1">
              <a:buFontTx/>
              <a:buNone/>
            </a:pPr>
            <a:endParaRPr lang="en-US" altLang="en-US" b="1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powerful, successful surrogate for lower bounds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E938FBF-29B9-3542-BD2F-6D5DCB4F4397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495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b="1" dirty="0">
                    <a:ea typeface="ＭＳ Ｐゴシック" charset="-128"/>
                  </a:rPr>
                  <a:t>reductions</a:t>
                </a:r>
                <a:r>
                  <a:rPr lang="en-US" altLang="en-US" dirty="0">
                    <a:ea typeface="ＭＳ Ｐゴシック" charset="-128"/>
                  </a:rPr>
                  <a:t> are the main tool for relating problems to each other </a:t>
                </a:r>
              </a:p>
              <a:p>
                <a:pPr eaLnBrk="1" hangingPunct="1"/>
                <a:r>
                  <a:rPr lang="en-US" altLang="en-US" dirty="0">
                    <a:ea typeface="ＭＳ Ｐゴシック" charset="-128"/>
                  </a:rPr>
                  <a:t>given two languages L</a:t>
                </a:r>
                <a:r>
                  <a:rPr lang="en-US" altLang="en-US" baseline="-25000" dirty="0">
                    <a:ea typeface="ＭＳ Ｐゴシック" charset="-128"/>
                  </a:rPr>
                  <a:t>1</a:t>
                </a:r>
                <a:r>
                  <a:rPr lang="en-US" altLang="en-US" dirty="0">
                    <a:ea typeface="ＭＳ Ｐゴシック" charset="-128"/>
                  </a:rPr>
                  <a:t> and L</a:t>
                </a:r>
                <a:r>
                  <a:rPr lang="en-US" altLang="en-US" baseline="-25000" dirty="0">
                    <a:ea typeface="ＭＳ Ｐゴシック" charset="-128"/>
                  </a:rPr>
                  <a:t>2</a:t>
                </a:r>
                <a:r>
                  <a:rPr lang="en-US" altLang="en-US" dirty="0">
                    <a:ea typeface="ＭＳ Ｐゴシック" charset="-128"/>
                  </a:rPr>
                  <a:t> we say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b="1" dirty="0">
                    <a:ea typeface="ＭＳ Ｐゴシック" charset="-128"/>
                  </a:rPr>
                  <a:t>L</a:t>
                </a:r>
                <a:r>
                  <a:rPr lang="en-US" altLang="ja-JP" b="1" baseline="-25000" dirty="0">
                    <a:ea typeface="ＭＳ Ｐゴシック" charset="-128"/>
                  </a:rPr>
                  <a:t>1</a:t>
                </a:r>
                <a:r>
                  <a:rPr lang="en-US" altLang="ja-JP" b="1" dirty="0">
                    <a:ea typeface="ＭＳ Ｐゴシック" charset="-128"/>
                  </a:rPr>
                  <a:t> reduces to L</a:t>
                </a:r>
                <a:r>
                  <a:rPr lang="en-US" altLang="ja-JP" b="1" baseline="-25000" dirty="0">
                    <a:ea typeface="ＭＳ Ｐゴシック" charset="-128"/>
                  </a:rPr>
                  <a:t>2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 and we write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b="1" dirty="0">
                    <a:ea typeface="ＭＳ Ｐゴシック" charset="-128"/>
                  </a:rPr>
                  <a:t>L</a:t>
                </a:r>
                <a:r>
                  <a:rPr lang="en-US" altLang="ja-JP" b="1" baseline="-25000" dirty="0">
                    <a:ea typeface="ＭＳ Ｐゴシック" charset="-128"/>
                  </a:rPr>
                  <a:t>1 </a:t>
                </a:r>
                <a:r>
                  <a:rPr lang="en-US" altLang="ja-JP" b="1" dirty="0">
                    <a:ea typeface="ＭＳ Ｐゴシック" charset="-128"/>
                  </a:rPr>
                  <a:t>≤ L</a:t>
                </a:r>
                <a:r>
                  <a:rPr lang="en-US" altLang="ja-JP" b="1" baseline="-25000" dirty="0">
                    <a:ea typeface="ＭＳ Ｐゴシック" charset="-128"/>
                  </a:rPr>
                  <a:t>2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 to mean:</a:t>
                </a:r>
              </a:p>
              <a:p>
                <a:pPr lvl="1" eaLnBrk="1" hangingPunct="1"/>
                <a:r>
                  <a:rPr lang="en-US" altLang="en-US" dirty="0">
                    <a:ea typeface="ＭＳ Ｐゴシック" charset="-128"/>
                  </a:rPr>
                  <a:t>there exists an efficient (for now, poly-time) algorithm that computes a function f </a:t>
                </a:r>
                <a:r>
                  <a:rPr lang="en-US" altLang="en-US" dirty="0" err="1">
                    <a:ea typeface="ＭＳ Ｐゴシック" charset="-128"/>
                  </a:rPr>
                  <a:t>s.t.</a:t>
                </a:r>
                <a:endParaRPr lang="en-US" altLang="en-US" dirty="0">
                  <a:ea typeface="ＭＳ Ｐゴシック" charset="-128"/>
                </a:endParaRPr>
              </a:p>
              <a:p>
                <a:pPr lvl="2" eaLnBrk="1" hangingPunct="1"/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L</a:t>
                </a:r>
                <a:r>
                  <a:rPr lang="en-US" altLang="en-US" sz="2000" baseline="-25000" dirty="0">
                    <a:solidFill>
                      <a:srgbClr val="FF0000"/>
                    </a:solidFill>
                    <a:ea typeface="ＭＳ Ｐゴシック" charset="-128"/>
                  </a:rPr>
                  <a:t>1 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implies f(x)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L</a:t>
                </a:r>
                <a:r>
                  <a:rPr lang="en-US" altLang="en-US" sz="2000" baseline="-25000" dirty="0">
                    <a:solidFill>
                      <a:srgbClr val="FF0000"/>
                    </a:solidFill>
                    <a:ea typeface="ＭＳ Ｐゴシック" charset="-128"/>
                  </a:rPr>
                  <a:t>2</a:t>
                </a:r>
              </a:p>
              <a:p>
                <a:pPr lvl="2" eaLnBrk="1" hangingPunct="1"/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L</a:t>
                </a:r>
                <a:r>
                  <a:rPr lang="en-US" altLang="en-US" sz="2000" baseline="-25000" dirty="0">
                    <a:solidFill>
                      <a:srgbClr val="FF0000"/>
                    </a:solidFill>
                    <a:ea typeface="ＭＳ Ｐゴシック" charset="-128"/>
                  </a:rPr>
                  <a:t>1  </a:t>
                </a: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implies f(x)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L</a:t>
                </a:r>
                <a:r>
                  <a:rPr lang="en-US" altLang="en-US" sz="2000" baseline="-25000" dirty="0">
                    <a:solidFill>
                      <a:srgbClr val="FF0000"/>
                    </a:solidFill>
                    <a:ea typeface="ＭＳ Ｐゴシック" charset="-128"/>
                  </a:rPr>
                  <a:t>2</a:t>
                </a:r>
                <a:endParaRPr lang="en-US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952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4953000"/>
              </a:xfrm>
              <a:blipFill rotWithShape="0">
                <a:blip r:embed="rId3"/>
                <a:stretch>
                  <a:fillRect l="-1704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68835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B6F34F-DA7A-6A43-B2EA-8257B009CD67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Reductions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14663"/>
            <a:ext cx="8229600" cy="31115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positive use: given new problem </a:t>
            </a:r>
            <a:r>
              <a:rPr lang="en-US" altLang="en-US" b="1">
                <a:ea typeface="ＭＳ Ｐゴシック" charset="-128"/>
              </a:rPr>
              <a:t>L</a:t>
            </a:r>
            <a:r>
              <a:rPr lang="en-US" altLang="en-US" b="1" baseline="-25000">
                <a:ea typeface="ＭＳ Ｐゴシック" charset="-128"/>
              </a:rPr>
              <a:t>1</a:t>
            </a:r>
            <a:r>
              <a:rPr lang="en-US" altLang="en-US">
                <a:ea typeface="ＭＳ Ｐゴシック" charset="-128"/>
              </a:rPr>
              <a:t> reduce it to </a:t>
            </a:r>
            <a:r>
              <a:rPr lang="en-US" altLang="en-US" b="1">
                <a:ea typeface="ＭＳ Ｐゴシック" charset="-128"/>
              </a:rPr>
              <a:t>L</a:t>
            </a:r>
            <a:r>
              <a:rPr lang="en-US" altLang="en-US" b="1" baseline="-25000">
                <a:ea typeface="ＭＳ Ｐゴシック" charset="-128"/>
              </a:rPr>
              <a:t>2 </a:t>
            </a:r>
            <a:r>
              <a:rPr lang="en-US" altLang="en-US">
                <a:ea typeface="ＭＳ Ｐゴシック" charset="-128"/>
              </a:rPr>
              <a:t>that we know to be in </a:t>
            </a:r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. Conclude </a:t>
            </a:r>
            <a:r>
              <a:rPr lang="en-US" altLang="en-US" b="1">
                <a:ea typeface="ＭＳ Ｐゴシック" charset="-128"/>
              </a:rPr>
              <a:t>L</a:t>
            </a:r>
            <a:r>
              <a:rPr lang="en-US" altLang="en-US" b="1" baseline="-25000">
                <a:ea typeface="ＭＳ Ｐゴシック" charset="-128"/>
              </a:rPr>
              <a:t>1</a:t>
            </a:r>
            <a:r>
              <a:rPr lang="en-US" altLang="en-US" b="1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in</a:t>
            </a:r>
            <a:r>
              <a:rPr lang="en-US" altLang="en-US" b="1">
                <a:ea typeface="ＭＳ Ｐゴシック" charset="-128"/>
              </a:rPr>
              <a:t> P </a:t>
            </a:r>
            <a:r>
              <a:rPr lang="en-US" altLang="en-US">
                <a:ea typeface="ＭＳ Ｐゴシック" charset="-128"/>
              </a:rPr>
              <a:t>(how?)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e.g. bipartite matching </a:t>
            </a:r>
            <a:r>
              <a:rPr lang="en-US" altLang="en-US" b="1">
                <a:solidFill>
                  <a:schemeClr val="accent2"/>
                </a:solidFill>
                <a:ea typeface="ＭＳ Ｐゴシック" charset="-128"/>
              </a:rPr>
              <a:t>≤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 max flow 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formalizes 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“</a:t>
            </a:r>
            <a:r>
              <a:rPr lang="en-US" altLang="ja-JP" b="1">
                <a:solidFill>
                  <a:schemeClr val="accent2"/>
                </a:solidFill>
                <a:ea typeface="ＭＳ Ｐゴシック" charset="-128"/>
              </a:rPr>
              <a:t>L</a:t>
            </a:r>
            <a:r>
              <a:rPr lang="en-US" altLang="ja-JP" b="1" baseline="-25000">
                <a:solidFill>
                  <a:schemeClr val="accent2"/>
                </a:solidFill>
                <a:ea typeface="ＭＳ Ｐゴシック" charset="-128"/>
              </a:rPr>
              <a:t>1 </a:t>
            </a:r>
            <a:r>
              <a:rPr lang="en-US" altLang="ja-JP">
                <a:solidFill>
                  <a:schemeClr val="accent2"/>
                </a:solidFill>
                <a:ea typeface="ＭＳ Ｐゴシック" charset="-128"/>
              </a:rPr>
              <a:t>as easy as </a:t>
            </a:r>
            <a:r>
              <a:rPr lang="en-US" altLang="ja-JP" b="1">
                <a:solidFill>
                  <a:schemeClr val="accent2"/>
                </a:solidFill>
                <a:ea typeface="ＭＳ Ｐゴシック" charset="-128"/>
              </a:rPr>
              <a:t>L</a:t>
            </a:r>
            <a:r>
              <a:rPr lang="en-US" altLang="ja-JP" b="1" baseline="-25000">
                <a:solidFill>
                  <a:schemeClr val="accent2"/>
                </a:solidFill>
                <a:ea typeface="ＭＳ Ｐゴシック" charset="-128"/>
              </a:rPr>
              <a:t>2</a:t>
            </a:r>
            <a:r>
              <a:rPr lang="ja-JP" altLang="en-US">
                <a:solidFill>
                  <a:schemeClr val="accent2"/>
                </a:solidFill>
                <a:ea typeface="ＭＳ Ｐゴシック" charset="-128"/>
              </a:rPr>
              <a:t>”</a:t>
            </a:r>
            <a:endParaRPr lang="en-US" altLang="en-US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97285" name="Oval 17"/>
          <p:cNvSpPr>
            <a:spLocks noChangeArrowheads="1"/>
          </p:cNvSpPr>
          <p:nvPr/>
        </p:nvSpPr>
        <p:spPr bwMode="auto">
          <a:xfrm>
            <a:off x="2286000" y="1295400"/>
            <a:ext cx="1676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7286" name="AutoShape 18"/>
          <p:cNvCxnSpPr>
            <a:cxnSpLocks noChangeShapeType="1"/>
            <a:stCxn id="97285" idx="2"/>
            <a:endCxn id="97285" idx="6"/>
          </p:cNvCxnSpPr>
          <p:nvPr/>
        </p:nvCxnSpPr>
        <p:spPr bwMode="auto">
          <a:xfrm>
            <a:off x="2286000" y="21336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87" name="Oval 19"/>
          <p:cNvSpPr>
            <a:spLocks noChangeArrowheads="1"/>
          </p:cNvSpPr>
          <p:nvPr/>
        </p:nvSpPr>
        <p:spPr bwMode="auto">
          <a:xfrm>
            <a:off x="5257800" y="1295400"/>
            <a:ext cx="1676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97288" name="AutoShape 20"/>
          <p:cNvCxnSpPr>
            <a:cxnSpLocks noChangeShapeType="1"/>
            <a:stCxn id="97287" idx="2"/>
            <a:endCxn id="97287" idx="6"/>
          </p:cNvCxnSpPr>
          <p:nvPr/>
        </p:nvCxnSpPr>
        <p:spPr bwMode="auto">
          <a:xfrm>
            <a:off x="5257800" y="21336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89" name="Text Box 21"/>
          <p:cNvSpPr txBox="1">
            <a:spLocks noChangeArrowheads="1"/>
          </p:cNvSpPr>
          <p:nvPr/>
        </p:nvSpPr>
        <p:spPr bwMode="auto">
          <a:xfrm>
            <a:off x="28194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97290" name="Text Box 22"/>
          <p:cNvSpPr txBox="1">
            <a:spLocks noChangeArrowheads="1"/>
          </p:cNvSpPr>
          <p:nvPr/>
        </p:nvSpPr>
        <p:spPr bwMode="auto">
          <a:xfrm>
            <a:off x="28194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sp>
        <p:nvSpPr>
          <p:cNvPr id="97291" name="Text Box 23"/>
          <p:cNvSpPr txBox="1">
            <a:spLocks noChangeArrowheads="1"/>
          </p:cNvSpPr>
          <p:nvPr/>
        </p:nvSpPr>
        <p:spPr bwMode="auto">
          <a:xfrm>
            <a:off x="5791200" y="1447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97292" name="Text Box 24"/>
          <p:cNvSpPr txBox="1">
            <a:spLocks noChangeArrowheads="1"/>
          </p:cNvSpPr>
          <p:nvPr/>
        </p:nvSpPr>
        <p:spPr bwMode="auto">
          <a:xfrm>
            <a:off x="57912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cxnSp>
        <p:nvCxnSpPr>
          <p:cNvPr id="97293" name="AutoShape 25"/>
          <p:cNvCxnSpPr>
            <a:cxnSpLocks noChangeShapeType="1"/>
            <a:stCxn id="97289" idx="3"/>
            <a:endCxn id="97291" idx="1"/>
          </p:cNvCxnSpPr>
          <p:nvPr/>
        </p:nvCxnSpPr>
        <p:spPr bwMode="auto">
          <a:xfrm>
            <a:off x="3505200" y="16764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4" name="AutoShape 26"/>
          <p:cNvCxnSpPr>
            <a:cxnSpLocks noChangeShapeType="1"/>
            <a:stCxn id="97290" idx="3"/>
            <a:endCxn id="97292" idx="1"/>
          </p:cNvCxnSpPr>
          <p:nvPr/>
        </p:nvCxnSpPr>
        <p:spPr bwMode="auto">
          <a:xfrm>
            <a:off x="3505200" y="25908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5" name="Text Box 27"/>
          <p:cNvSpPr txBox="1">
            <a:spLocks noChangeArrowheads="1"/>
          </p:cNvSpPr>
          <p:nvPr/>
        </p:nvSpPr>
        <p:spPr bwMode="auto">
          <a:xfrm>
            <a:off x="1828800" y="2452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97296" name="Text Box 28"/>
          <p:cNvSpPr txBox="1">
            <a:spLocks noChangeArrowheads="1"/>
          </p:cNvSpPr>
          <p:nvPr/>
        </p:nvSpPr>
        <p:spPr bwMode="auto">
          <a:xfrm>
            <a:off x="6858000" y="2438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sp>
        <p:nvSpPr>
          <p:cNvPr id="97297" name="Text Box 29"/>
          <p:cNvSpPr txBox="1">
            <a:spLocks noChangeArrowheads="1"/>
          </p:cNvSpPr>
          <p:nvPr/>
        </p:nvSpPr>
        <p:spPr bwMode="auto">
          <a:xfrm>
            <a:off x="4495800" y="121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97298" name="Text Box 30"/>
          <p:cNvSpPr txBox="1">
            <a:spLocks noChangeArrowheads="1"/>
          </p:cNvSpPr>
          <p:nvPr/>
        </p:nvSpPr>
        <p:spPr bwMode="auto">
          <a:xfrm>
            <a:off x="44958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2</a:t>
            </a:r>
          </a:p>
        </p:txBody>
      </p:sp>
    </p:spTree>
    <p:extLst>
      <p:ext uri="{BB962C8B-B14F-4D97-AF65-F5344CB8AC3E}">
        <p14:creationId xmlns:p14="http://schemas.microsoft.com/office/powerpoint/2010/main" val="11221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3088</Words>
  <Application>Microsoft Macintosh PowerPoint</Application>
  <PresentationFormat>On-screen Show (4:3)</PresentationFormat>
  <Paragraphs>608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Cambria Math</vt:lpstr>
      <vt:lpstr>Comic Sans MS</vt:lpstr>
      <vt:lpstr>Default Design</vt:lpstr>
      <vt:lpstr>CS151 Complexity Theory</vt:lpstr>
      <vt:lpstr>Turing Machines</vt:lpstr>
      <vt:lpstr>Turing Machines</vt:lpstr>
      <vt:lpstr>Diagonalization</vt:lpstr>
      <vt:lpstr>Turing Machines</vt:lpstr>
      <vt:lpstr>Interlude</vt:lpstr>
      <vt:lpstr>Interlude</vt:lpstr>
      <vt:lpstr>Reductions</vt:lpstr>
      <vt:lpstr>Reductions</vt:lpstr>
      <vt:lpstr>Reductions</vt:lpstr>
      <vt:lpstr>Reductions</vt:lpstr>
      <vt:lpstr>Ind. Set is NP-complete</vt:lpstr>
      <vt:lpstr>Reductions</vt:lpstr>
      <vt:lpstr>Completeness</vt:lpstr>
      <vt:lpstr>Completeness</vt:lpstr>
      <vt:lpstr>Completeness</vt:lpstr>
      <vt:lpstr>Completeness</vt:lpstr>
      <vt:lpstr>Summary</vt:lpstr>
      <vt:lpstr>PowerPoint Presentation</vt:lpstr>
      <vt:lpstr>Time and Space</vt:lpstr>
      <vt:lpstr>Time and Space</vt:lpstr>
      <vt:lpstr>Time and Space</vt:lpstr>
      <vt:lpstr>Outline</vt:lpstr>
      <vt:lpstr>Linear Speedup</vt:lpstr>
      <vt:lpstr>Linear Speedup</vt:lpstr>
      <vt:lpstr>Linear Speedup</vt:lpstr>
      <vt:lpstr>Linear Speedup</vt:lpstr>
      <vt:lpstr>Time and Space</vt:lpstr>
      <vt:lpstr>Hierarchy Theorems</vt:lpstr>
      <vt:lpstr>Recall proof for Halting Problem</vt:lpstr>
      <vt:lpstr>Time Hierarchy Theorem</vt:lpstr>
      <vt:lpstr>Time Hierarchy Theorem</vt:lpstr>
      <vt:lpstr>Proof of Time Hierarchy Theorem</vt:lpstr>
      <vt:lpstr>Proof of Time Hierarchy Theorem</vt:lpstr>
      <vt:lpstr>Proof of Time Hierarchy Theorem</vt:lpstr>
      <vt:lpstr>Proof of Time Hierarchy Theorem</vt:lpstr>
      <vt:lpstr>Proper Complexity Functions</vt:lpstr>
      <vt:lpstr>Proper Complexity Functions</vt:lpstr>
      <vt:lpstr>Hierarchy Theorems</vt:lpstr>
      <vt:lpstr>Robust Time and Space Classes</vt:lpstr>
      <vt:lpstr>Robust Time and Space Classes</vt:lpstr>
      <vt:lpstr>Time and Space Classes</vt:lpstr>
      <vt:lpstr>Time and Space Classes</vt:lpstr>
      <vt:lpstr>Relationships between classes</vt:lpstr>
      <vt:lpstr>Relationships between classes</vt:lpstr>
      <vt:lpstr>Relationships between classes</vt:lpstr>
      <vt:lpstr>Relationships between classes</vt:lpstr>
      <vt:lpstr>Relationships between classes</vt:lpstr>
      <vt:lpstr>Relationships between classes</vt:lpstr>
      <vt:lpstr>Relationships between classes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61</cp:revision>
  <cp:lastPrinted>2023-04-07T04:39:05Z</cp:lastPrinted>
  <dcterms:created xsi:type="dcterms:W3CDTF">2004-02-26T07:04:46Z</dcterms:created>
  <dcterms:modified xsi:type="dcterms:W3CDTF">2023-04-07T04:39:09Z</dcterms:modified>
</cp:coreProperties>
</file>