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14" r:id="rId2"/>
    <p:sldId id="683" r:id="rId3"/>
    <p:sldId id="685" r:id="rId4"/>
    <p:sldId id="686" r:id="rId5"/>
    <p:sldId id="687" r:id="rId6"/>
    <p:sldId id="688" r:id="rId7"/>
    <p:sldId id="689" r:id="rId8"/>
    <p:sldId id="690" r:id="rId9"/>
    <p:sldId id="691" r:id="rId10"/>
    <p:sldId id="692" r:id="rId11"/>
    <p:sldId id="693" r:id="rId12"/>
    <p:sldId id="694" r:id="rId13"/>
    <p:sldId id="695" r:id="rId14"/>
    <p:sldId id="696" r:id="rId15"/>
    <p:sldId id="697" r:id="rId16"/>
    <p:sldId id="698" r:id="rId17"/>
    <p:sldId id="699" r:id="rId18"/>
    <p:sldId id="700" r:id="rId19"/>
    <p:sldId id="701" r:id="rId20"/>
    <p:sldId id="702" r:id="rId21"/>
    <p:sldId id="703" r:id="rId22"/>
    <p:sldId id="704" r:id="rId23"/>
    <p:sldId id="705" r:id="rId24"/>
    <p:sldId id="706" r:id="rId25"/>
    <p:sldId id="707" r:id="rId26"/>
    <p:sldId id="708" r:id="rId27"/>
    <p:sldId id="709" r:id="rId28"/>
    <p:sldId id="710" r:id="rId29"/>
    <p:sldId id="711" r:id="rId30"/>
    <p:sldId id="712" r:id="rId31"/>
    <p:sldId id="713" r:id="rId32"/>
    <p:sldId id="714" r:id="rId33"/>
    <p:sldId id="715" r:id="rId34"/>
    <p:sldId id="716" r:id="rId35"/>
    <p:sldId id="717" r:id="rId36"/>
    <p:sldId id="718" r:id="rId37"/>
    <p:sldId id="719" r:id="rId38"/>
    <p:sldId id="720" r:id="rId39"/>
    <p:sldId id="721" r:id="rId40"/>
    <p:sldId id="722" r:id="rId4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10"/>
    <p:restoredTop sz="94762"/>
  </p:normalViewPr>
  <p:slideViewPr>
    <p:cSldViewPr>
      <p:cViewPr varScale="1">
        <p:scale>
          <a:sx n="121" d="100"/>
          <a:sy n="121" d="100"/>
        </p:scale>
        <p:origin x="12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2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8192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2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EB5C06-948B-2F44-8506-D8AD1AC8AEC2}" type="slidenum">
              <a:rPr lang="en-US" altLang="en-US"/>
              <a:pPr/>
              <a:t>‹#›</a:t>
            </a:fld>
            <a:endParaRPr lang="en-US" altLang="en-US"/>
          </a:p>
        </p:txBody>
      </p:sp>
    </p:spTree>
    <p:extLst>
      <p:ext uri="{BB962C8B-B14F-4D97-AF65-F5344CB8AC3E}">
        <p14:creationId xmlns:p14="http://schemas.microsoft.com/office/powerpoint/2010/main" val="1012900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E1EE79-E38D-4740-A82D-2C54A9AB13CA}" type="slidenum">
              <a:rPr lang="en-US" altLang="en-US"/>
              <a:pPr/>
              <a:t>‹#›</a:t>
            </a:fld>
            <a:endParaRPr lang="en-US" altLang="en-US"/>
          </a:p>
        </p:txBody>
      </p:sp>
    </p:spTree>
    <p:extLst>
      <p:ext uri="{BB962C8B-B14F-4D97-AF65-F5344CB8AC3E}">
        <p14:creationId xmlns:p14="http://schemas.microsoft.com/office/powerpoint/2010/main" val="4569771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CA63394-9A15-4140-83D9-48DC4154DE43}" type="slidenum">
              <a:rPr lang="en-US" altLang="en-US" sz="1200"/>
              <a:pPr eaLnBrk="1" hangingPunct="1"/>
              <a:t>1</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7167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AA91F111-3BF9-3A4C-ABEC-D69D6C0379DD}" type="slidenum">
              <a:rPr lang="en-US" altLang="en-US" sz="1200"/>
              <a:pPr eaLnBrk="1" hangingPunct="1"/>
              <a:t>10</a:t>
            </a:fld>
            <a:endParaRPr lang="en-US" alt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36135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F4C98C3-2340-C748-B828-442F817FD3BA}" type="slidenum">
              <a:rPr lang="en-US" altLang="en-US" sz="1200"/>
              <a:pPr eaLnBrk="1" hangingPunct="1"/>
              <a:t>11</a:t>
            </a:fld>
            <a:endParaRPr lang="en-US" alt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55534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8E776360-3EC1-E249-AA90-E6E5B764E4F5}" type="slidenum">
              <a:rPr lang="en-US" altLang="en-US" sz="1200"/>
              <a:pPr eaLnBrk="1" hangingPunct="1"/>
              <a:t>12</a:t>
            </a:fld>
            <a:endParaRPr lang="en-US" alt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57758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1449DB8E-63AD-E940-A16D-CA1CE52E87D0}" type="slidenum">
              <a:rPr lang="en-US" altLang="en-US" sz="1200"/>
              <a:pPr eaLnBrk="1" hangingPunct="1"/>
              <a:t>13</a:t>
            </a:fld>
            <a:endParaRPr lang="en-US" alt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78420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9CD2F303-3650-4340-BEE0-2BFC3956A8AB}" type="slidenum">
              <a:rPr lang="en-US" altLang="en-US" sz="1200"/>
              <a:pPr eaLnBrk="1" hangingPunct="1"/>
              <a:t>14</a:t>
            </a:fld>
            <a:endParaRPr lang="en-US" alt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69816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9FFF86ED-0883-C74A-BBBF-6B92740327C7}" type="slidenum">
              <a:rPr lang="en-US" altLang="en-US" sz="1200"/>
              <a:pPr eaLnBrk="1" hangingPunct="1"/>
              <a:t>15</a:t>
            </a:fld>
            <a:endParaRPr lang="en-US" alt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200840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5C1821B4-4460-FB41-A8A8-A54DDCCD5442}" type="slidenum">
              <a:rPr lang="en-US" altLang="en-US" sz="1200"/>
              <a:pPr eaLnBrk="1" hangingPunct="1"/>
              <a:t>16</a:t>
            </a:fld>
            <a:endParaRPr lang="en-US" alt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01160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D096DF71-DF20-AA42-BF63-BC932B4443DC}" type="slidenum">
              <a:rPr lang="en-US" altLang="en-US" sz="1200"/>
              <a:pPr eaLnBrk="1" hangingPunct="1"/>
              <a:t>17</a:t>
            </a:fld>
            <a:endParaRPr lang="en-US" alt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21894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1B590FEE-8487-BC45-8C58-3F89CAC25437}" type="slidenum">
              <a:rPr lang="en-US" altLang="en-US" sz="1200"/>
              <a:pPr eaLnBrk="1" hangingPunct="1"/>
              <a:t>18</a:t>
            </a:fld>
            <a:endParaRPr lang="en-US" alt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09323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7220DDF1-767F-E34B-A66B-71F4D853D06B}" type="slidenum">
              <a:rPr lang="en-US" altLang="en-US" sz="1200"/>
              <a:pPr eaLnBrk="1" hangingPunct="1"/>
              <a:t>19</a:t>
            </a:fld>
            <a:endParaRPr lang="en-US" altLang="en-US" sz="12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42325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9A3A1EEB-D12F-B247-B87A-42D52F445640}" type="slidenum">
              <a:rPr lang="en-US" altLang="en-US" sz="1200"/>
              <a:pPr eaLnBrk="1" hangingPunct="1"/>
              <a:t>2</a:t>
            </a:fld>
            <a:endParaRPr lang="en-US" alt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88955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C7D5FF76-AB90-314C-8789-B197791D04C0}" type="slidenum">
              <a:rPr lang="en-US" altLang="en-US" sz="1200"/>
              <a:pPr eaLnBrk="1" hangingPunct="1"/>
              <a:t>20</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24063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4EEB69AB-A696-CE4C-ADA6-0FE022B0AA23}" type="slidenum">
              <a:rPr lang="en-US" altLang="en-US" sz="1200"/>
              <a:pPr eaLnBrk="1" hangingPunct="1"/>
              <a:t>21</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98611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3DB80925-9244-254E-840B-9E6386B72BD6}" type="slidenum">
              <a:rPr lang="en-US" altLang="en-US" sz="1200"/>
              <a:pPr eaLnBrk="1" hangingPunct="1"/>
              <a:t>22</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82686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D0943F8D-2BE1-4846-ADF1-62A445203913}" type="slidenum">
              <a:rPr lang="en-US" altLang="en-US" sz="1200"/>
              <a:pPr eaLnBrk="1" hangingPunct="1"/>
              <a:t>23</a:t>
            </a:fld>
            <a:endParaRPr lang="en-US" alt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203837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BCE78EAB-4E80-C74C-9915-DA939F2EF3A0}" type="slidenum">
              <a:rPr lang="en-US" altLang="en-US" sz="1200"/>
              <a:pPr eaLnBrk="1" hangingPunct="1"/>
              <a:t>24</a:t>
            </a:fld>
            <a:endParaRPr lang="en-US" alt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32046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D7DFEEEF-4164-4B48-AD6B-32F0D403ECCD}" type="slidenum">
              <a:rPr lang="en-US" altLang="en-US" sz="1200"/>
              <a:pPr eaLnBrk="1" hangingPunct="1"/>
              <a:t>25</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33100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21B36FB-C040-D84C-BB2E-B45F17F0AC8E}" type="slidenum">
              <a:rPr lang="en-US" altLang="en-US" sz="1200"/>
              <a:pPr eaLnBrk="1" hangingPunct="1"/>
              <a:t>26</a:t>
            </a:fld>
            <a:endParaRPr lang="en-US" alt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36928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8D34F3F9-1235-8547-8D19-8E9A055293E7}" type="slidenum">
              <a:rPr lang="en-US" altLang="en-US" sz="1200"/>
              <a:pPr eaLnBrk="1" hangingPunct="1"/>
              <a:t>27</a:t>
            </a:fld>
            <a:endParaRPr lang="en-US" alt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24210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82FCC16-75D8-4349-B2EA-53F378084B0D}" type="slidenum">
              <a:rPr lang="en-US" altLang="en-US" sz="1200"/>
              <a:pPr eaLnBrk="1" hangingPunct="1"/>
              <a:t>28</a:t>
            </a:fld>
            <a:endParaRPr lang="en-US" alt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81564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46D7C9DD-9270-C040-A504-5D36297602EC}" type="slidenum">
              <a:rPr lang="en-US" altLang="en-US" sz="1200"/>
              <a:pPr eaLnBrk="1" hangingPunct="1"/>
              <a:t>29</a:t>
            </a:fld>
            <a:endParaRPr lang="en-US" alt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16181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52D51C44-C725-9C45-9D82-087DD90DA55A}" type="slidenum">
              <a:rPr lang="en-US" altLang="en-US" sz="1200"/>
              <a:pPr eaLnBrk="1" hangingPunct="1"/>
              <a:t>3</a:t>
            </a:fld>
            <a:endParaRPr lang="en-US" alt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89198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334432E-CF45-5748-8590-272285EF1973}" type="slidenum">
              <a:rPr lang="en-US" altLang="en-US" sz="1200"/>
              <a:pPr eaLnBrk="1" hangingPunct="1"/>
              <a:t>30</a:t>
            </a:fld>
            <a:endParaRPr lang="en-US" alt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71496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5F0590C7-79E7-9342-A3D6-9B478A77C02B}" type="slidenum">
              <a:rPr lang="en-US" altLang="en-US" sz="1200"/>
              <a:pPr eaLnBrk="1" hangingPunct="1"/>
              <a:t>31</a:t>
            </a:fld>
            <a:endParaRPr lang="en-US" alt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403542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41B3BA5C-76CD-B247-A714-F9BC2697B536}" type="slidenum">
              <a:rPr lang="en-US" altLang="en-US" sz="1200"/>
              <a:pPr eaLnBrk="1" hangingPunct="1"/>
              <a:t>32</a:t>
            </a:fld>
            <a:endParaRPr lang="en-US" alt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53922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50CA260D-0E21-244F-9981-5EF67F1F93B8}" type="slidenum">
              <a:rPr lang="en-US" altLang="en-US" sz="1200"/>
              <a:pPr eaLnBrk="1" hangingPunct="1"/>
              <a:t>33</a:t>
            </a:fld>
            <a:endParaRPr lang="en-US" alt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037044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AF3D931F-7F76-B644-931E-856B13E6FCEB}" type="slidenum">
              <a:rPr lang="en-US" altLang="en-US" sz="1200"/>
              <a:pPr eaLnBrk="1" hangingPunct="1"/>
              <a:t>34</a:t>
            </a:fld>
            <a:endParaRPr lang="en-US" alt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3392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EC6388DB-5B9D-AB44-904B-7C7B3086B360}" type="slidenum">
              <a:rPr lang="en-US" altLang="en-US" sz="1200"/>
              <a:pPr eaLnBrk="1" hangingPunct="1"/>
              <a:t>35</a:t>
            </a:fld>
            <a:endParaRPr lang="en-US" alt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689457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4A25BF7-3A41-2049-95C8-142CA0FB9521}" type="slidenum">
              <a:rPr lang="en-US" altLang="en-US" sz="1200"/>
              <a:pPr eaLnBrk="1" hangingPunct="1"/>
              <a:t>36</a:t>
            </a:fld>
            <a:endParaRPr lang="en-US" alt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830664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841B4921-C281-B840-AFD1-BC1E7846E962}" type="slidenum">
              <a:rPr lang="en-US" altLang="en-US" sz="1200"/>
              <a:pPr eaLnBrk="1" hangingPunct="1"/>
              <a:t>37</a:t>
            </a:fld>
            <a:endParaRPr lang="en-US" alt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7819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6C1D5ED7-F937-1D4C-86BA-DC73332B75BE}" type="slidenum">
              <a:rPr lang="en-US" altLang="en-US" sz="1200"/>
              <a:pPr eaLnBrk="1" hangingPunct="1"/>
              <a:t>38</a:t>
            </a:fld>
            <a:endParaRPr lang="en-US" alt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381103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B270532-9191-8A4D-BE4B-55D9CEBA32D2}" type="slidenum">
              <a:rPr lang="en-US" altLang="en-US" sz="1200"/>
              <a:pPr eaLnBrk="1" hangingPunct="1"/>
              <a:t>39</a:t>
            </a:fld>
            <a:endParaRPr lang="en-US" alt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91648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C1363910-D9C7-6F47-9768-0D0176F9082B}" type="slidenum">
              <a:rPr lang="en-US" altLang="en-US" sz="1200"/>
              <a:pPr eaLnBrk="1" hangingPunct="1"/>
              <a:t>4</a:t>
            </a:fld>
            <a:endParaRPr lang="en-US" alt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227277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1586F95C-3350-B848-AD16-ABD978B983A8}" type="slidenum">
              <a:rPr lang="en-US" altLang="en-US" sz="1200"/>
              <a:pPr eaLnBrk="1" hangingPunct="1"/>
              <a:t>40</a:t>
            </a:fld>
            <a:endParaRPr lang="en-US" alt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48411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D0C1D7F1-F49A-5B49-A542-2D2E430CFAD2}" type="slidenum">
              <a:rPr lang="en-US" altLang="en-US" sz="1200"/>
              <a:pPr eaLnBrk="1" hangingPunct="1"/>
              <a:t>5</a:t>
            </a:fld>
            <a:endParaRPr lang="en-US" alt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108595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CA16E23F-2356-DA41-B66A-0C3FF9AA2301}" type="slidenum">
              <a:rPr lang="en-US" altLang="en-US" sz="1200"/>
              <a:pPr eaLnBrk="1" hangingPunct="1"/>
              <a:t>6</a:t>
            </a:fld>
            <a:endParaRPr lang="en-US" alt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21605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937EEFC5-F5F7-0D40-9B5E-811C7774FDB8}" type="slidenum">
              <a:rPr lang="en-US" altLang="en-US" sz="1200"/>
              <a:pPr eaLnBrk="1" hangingPunct="1"/>
              <a:t>7</a:t>
            </a:fld>
            <a:endParaRPr lang="en-US" alt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9233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75513345-4D7D-B34D-96F2-BCA45273BE57}" type="slidenum">
              <a:rPr lang="en-US" altLang="en-US" sz="1200"/>
              <a:pPr eaLnBrk="1" hangingPunct="1"/>
              <a:t>8</a:t>
            </a:fld>
            <a:endParaRPr lang="en-US" alt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85320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56FBBDFA-38C4-3D4D-BC59-AA33900D60F0}" type="slidenum">
              <a:rPr lang="en-US" altLang="en-US" sz="1200"/>
              <a:pPr eaLnBrk="1" hangingPunct="1"/>
              <a:t>9</a:t>
            </a:fld>
            <a:endParaRPr lang="en-US" alt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33796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6" name="Rectangle 6"/>
          <p:cNvSpPr>
            <a:spLocks noGrp="1" noChangeArrowheads="1"/>
          </p:cNvSpPr>
          <p:nvPr>
            <p:ph type="sldNum" sz="quarter" idx="12"/>
          </p:nvPr>
        </p:nvSpPr>
        <p:spPr>
          <a:ln/>
        </p:spPr>
        <p:txBody>
          <a:bodyPr/>
          <a:lstStyle>
            <a:lvl1pPr>
              <a:defRPr/>
            </a:lvl1pPr>
          </a:lstStyle>
          <a:p>
            <a:fld id="{FFD2C4DB-DA42-6748-A41C-0680435C499D}" type="slidenum">
              <a:rPr lang="en-US" altLang="en-US"/>
              <a:pPr/>
              <a:t>‹#›</a:t>
            </a:fld>
            <a:endParaRPr lang="en-US" altLang="en-US"/>
          </a:p>
        </p:txBody>
      </p:sp>
    </p:spTree>
    <p:extLst>
      <p:ext uri="{BB962C8B-B14F-4D97-AF65-F5344CB8AC3E}">
        <p14:creationId xmlns:p14="http://schemas.microsoft.com/office/powerpoint/2010/main" val="131929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6" name="Rectangle 6"/>
          <p:cNvSpPr>
            <a:spLocks noGrp="1" noChangeArrowheads="1"/>
          </p:cNvSpPr>
          <p:nvPr>
            <p:ph type="sldNum" sz="quarter" idx="12"/>
          </p:nvPr>
        </p:nvSpPr>
        <p:spPr>
          <a:ln/>
        </p:spPr>
        <p:txBody>
          <a:bodyPr/>
          <a:lstStyle>
            <a:lvl1pPr>
              <a:defRPr/>
            </a:lvl1pPr>
          </a:lstStyle>
          <a:p>
            <a:fld id="{807C412A-0F73-854C-8821-6AE797FE3D78}" type="slidenum">
              <a:rPr lang="en-US" altLang="en-US"/>
              <a:pPr/>
              <a:t>‹#›</a:t>
            </a:fld>
            <a:endParaRPr lang="en-US" altLang="en-US"/>
          </a:p>
        </p:txBody>
      </p:sp>
    </p:spTree>
    <p:extLst>
      <p:ext uri="{BB962C8B-B14F-4D97-AF65-F5344CB8AC3E}">
        <p14:creationId xmlns:p14="http://schemas.microsoft.com/office/powerpoint/2010/main" val="128921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6" name="Rectangle 6"/>
          <p:cNvSpPr>
            <a:spLocks noGrp="1" noChangeArrowheads="1"/>
          </p:cNvSpPr>
          <p:nvPr>
            <p:ph type="sldNum" sz="quarter" idx="12"/>
          </p:nvPr>
        </p:nvSpPr>
        <p:spPr>
          <a:ln/>
        </p:spPr>
        <p:txBody>
          <a:bodyPr/>
          <a:lstStyle>
            <a:lvl1pPr>
              <a:defRPr/>
            </a:lvl1pPr>
          </a:lstStyle>
          <a:p>
            <a:fld id="{94EE5EED-CE01-944D-B080-AD3C8BA7F62D}" type="slidenum">
              <a:rPr lang="en-US" altLang="en-US"/>
              <a:pPr/>
              <a:t>‹#›</a:t>
            </a:fld>
            <a:endParaRPr lang="en-US" altLang="en-US"/>
          </a:p>
        </p:txBody>
      </p:sp>
    </p:spTree>
    <p:extLst>
      <p:ext uri="{BB962C8B-B14F-4D97-AF65-F5344CB8AC3E}">
        <p14:creationId xmlns:p14="http://schemas.microsoft.com/office/powerpoint/2010/main" val="180755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6" name="Rectangle 6"/>
          <p:cNvSpPr>
            <a:spLocks noGrp="1" noChangeArrowheads="1"/>
          </p:cNvSpPr>
          <p:nvPr>
            <p:ph type="sldNum" sz="quarter" idx="12"/>
          </p:nvPr>
        </p:nvSpPr>
        <p:spPr>
          <a:ln/>
        </p:spPr>
        <p:txBody>
          <a:bodyPr/>
          <a:lstStyle>
            <a:lvl1pPr>
              <a:defRPr/>
            </a:lvl1pPr>
          </a:lstStyle>
          <a:p>
            <a:fld id="{5C08FCC2-398D-5B40-8CB6-B5947A024F8C}" type="slidenum">
              <a:rPr lang="en-US" altLang="en-US"/>
              <a:pPr/>
              <a:t>‹#›</a:t>
            </a:fld>
            <a:endParaRPr lang="en-US" altLang="en-US"/>
          </a:p>
        </p:txBody>
      </p:sp>
    </p:spTree>
    <p:extLst>
      <p:ext uri="{BB962C8B-B14F-4D97-AF65-F5344CB8AC3E}">
        <p14:creationId xmlns:p14="http://schemas.microsoft.com/office/powerpoint/2010/main" val="66392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6" name="Rectangle 6"/>
          <p:cNvSpPr>
            <a:spLocks noGrp="1" noChangeArrowheads="1"/>
          </p:cNvSpPr>
          <p:nvPr>
            <p:ph type="sldNum" sz="quarter" idx="12"/>
          </p:nvPr>
        </p:nvSpPr>
        <p:spPr>
          <a:ln/>
        </p:spPr>
        <p:txBody>
          <a:bodyPr/>
          <a:lstStyle>
            <a:lvl1pPr>
              <a:defRPr/>
            </a:lvl1pPr>
          </a:lstStyle>
          <a:p>
            <a:fld id="{E4BB4B5C-F25A-CD47-BEFF-5053D1FC19EA}" type="slidenum">
              <a:rPr lang="en-US" altLang="en-US"/>
              <a:pPr/>
              <a:t>‹#›</a:t>
            </a:fld>
            <a:endParaRPr lang="en-US" altLang="en-US"/>
          </a:p>
        </p:txBody>
      </p:sp>
    </p:spTree>
    <p:extLst>
      <p:ext uri="{BB962C8B-B14F-4D97-AF65-F5344CB8AC3E}">
        <p14:creationId xmlns:p14="http://schemas.microsoft.com/office/powerpoint/2010/main" val="2290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7" name="Rectangle 6"/>
          <p:cNvSpPr>
            <a:spLocks noGrp="1" noChangeArrowheads="1"/>
          </p:cNvSpPr>
          <p:nvPr>
            <p:ph type="sldNum" sz="quarter" idx="12"/>
          </p:nvPr>
        </p:nvSpPr>
        <p:spPr>
          <a:ln/>
        </p:spPr>
        <p:txBody>
          <a:bodyPr/>
          <a:lstStyle>
            <a:lvl1pPr>
              <a:defRPr/>
            </a:lvl1pPr>
          </a:lstStyle>
          <a:p>
            <a:fld id="{CB3BDEC8-93D5-7443-A79B-75D2704FCBB9}" type="slidenum">
              <a:rPr lang="en-US" altLang="en-US"/>
              <a:pPr/>
              <a:t>‹#›</a:t>
            </a:fld>
            <a:endParaRPr lang="en-US" altLang="en-US"/>
          </a:p>
        </p:txBody>
      </p:sp>
    </p:spTree>
    <p:extLst>
      <p:ext uri="{BB962C8B-B14F-4D97-AF65-F5344CB8AC3E}">
        <p14:creationId xmlns:p14="http://schemas.microsoft.com/office/powerpoint/2010/main" val="19122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9" name="Rectangle 6"/>
          <p:cNvSpPr>
            <a:spLocks noGrp="1" noChangeArrowheads="1"/>
          </p:cNvSpPr>
          <p:nvPr>
            <p:ph type="sldNum" sz="quarter" idx="12"/>
          </p:nvPr>
        </p:nvSpPr>
        <p:spPr>
          <a:ln/>
        </p:spPr>
        <p:txBody>
          <a:bodyPr/>
          <a:lstStyle>
            <a:lvl1pPr>
              <a:defRPr/>
            </a:lvl1pPr>
          </a:lstStyle>
          <a:p>
            <a:fld id="{15AD9A3C-F6FA-054D-8B7C-2C52E1178668}" type="slidenum">
              <a:rPr lang="en-US" altLang="en-US"/>
              <a:pPr/>
              <a:t>‹#›</a:t>
            </a:fld>
            <a:endParaRPr lang="en-US" altLang="en-US"/>
          </a:p>
        </p:txBody>
      </p:sp>
    </p:spTree>
    <p:extLst>
      <p:ext uri="{BB962C8B-B14F-4D97-AF65-F5344CB8AC3E}">
        <p14:creationId xmlns:p14="http://schemas.microsoft.com/office/powerpoint/2010/main" val="142114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5" name="Rectangle 6"/>
          <p:cNvSpPr>
            <a:spLocks noGrp="1" noChangeArrowheads="1"/>
          </p:cNvSpPr>
          <p:nvPr>
            <p:ph type="sldNum" sz="quarter" idx="12"/>
          </p:nvPr>
        </p:nvSpPr>
        <p:spPr>
          <a:ln/>
        </p:spPr>
        <p:txBody>
          <a:bodyPr/>
          <a:lstStyle>
            <a:lvl1pPr>
              <a:defRPr/>
            </a:lvl1pPr>
          </a:lstStyle>
          <a:p>
            <a:fld id="{DD78FD77-CA4E-3845-8599-88979A43A1FD}" type="slidenum">
              <a:rPr lang="en-US" altLang="en-US"/>
              <a:pPr/>
              <a:t>‹#›</a:t>
            </a:fld>
            <a:endParaRPr lang="en-US" altLang="en-US"/>
          </a:p>
        </p:txBody>
      </p:sp>
    </p:spTree>
    <p:extLst>
      <p:ext uri="{BB962C8B-B14F-4D97-AF65-F5344CB8AC3E}">
        <p14:creationId xmlns:p14="http://schemas.microsoft.com/office/powerpoint/2010/main" val="89499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4" name="Rectangle 6"/>
          <p:cNvSpPr>
            <a:spLocks noGrp="1" noChangeArrowheads="1"/>
          </p:cNvSpPr>
          <p:nvPr>
            <p:ph type="sldNum" sz="quarter" idx="12"/>
          </p:nvPr>
        </p:nvSpPr>
        <p:spPr>
          <a:ln/>
        </p:spPr>
        <p:txBody>
          <a:bodyPr/>
          <a:lstStyle>
            <a:lvl1pPr>
              <a:defRPr/>
            </a:lvl1pPr>
          </a:lstStyle>
          <a:p>
            <a:fld id="{652BAFAD-F2B3-F24C-AEBD-53F7E3BF1D87}" type="slidenum">
              <a:rPr lang="en-US" altLang="en-US"/>
              <a:pPr/>
              <a:t>‹#›</a:t>
            </a:fld>
            <a:endParaRPr lang="en-US" altLang="en-US"/>
          </a:p>
        </p:txBody>
      </p:sp>
    </p:spTree>
    <p:extLst>
      <p:ext uri="{BB962C8B-B14F-4D97-AF65-F5344CB8AC3E}">
        <p14:creationId xmlns:p14="http://schemas.microsoft.com/office/powerpoint/2010/main" val="119380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7" name="Rectangle 6"/>
          <p:cNvSpPr>
            <a:spLocks noGrp="1" noChangeArrowheads="1"/>
          </p:cNvSpPr>
          <p:nvPr>
            <p:ph type="sldNum" sz="quarter" idx="12"/>
          </p:nvPr>
        </p:nvSpPr>
        <p:spPr>
          <a:ln/>
        </p:spPr>
        <p:txBody>
          <a:bodyPr/>
          <a:lstStyle>
            <a:lvl1pPr>
              <a:defRPr/>
            </a:lvl1pPr>
          </a:lstStyle>
          <a:p>
            <a:fld id="{EC6A4098-4C41-134A-A75C-0F2373F9F55D}" type="slidenum">
              <a:rPr lang="en-US" altLang="en-US"/>
              <a:pPr/>
              <a:t>‹#›</a:t>
            </a:fld>
            <a:endParaRPr lang="en-US" altLang="en-US"/>
          </a:p>
        </p:txBody>
      </p:sp>
    </p:spTree>
    <p:extLst>
      <p:ext uri="{BB962C8B-B14F-4D97-AF65-F5344CB8AC3E}">
        <p14:creationId xmlns:p14="http://schemas.microsoft.com/office/powerpoint/2010/main" val="31974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18,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CS151 Lecture 14</a:t>
            </a:r>
          </a:p>
        </p:txBody>
      </p:sp>
      <p:sp>
        <p:nvSpPr>
          <p:cNvPr id="7" name="Rectangle 6"/>
          <p:cNvSpPr>
            <a:spLocks noGrp="1" noChangeArrowheads="1"/>
          </p:cNvSpPr>
          <p:nvPr>
            <p:ph type="sldNum" sz="quarter" idx="12"/>
          </p:nvPr>
        </p:nvSpPr>
        <p:spPr>
          <a:ln/>
        </p:spPr>
        <p:txBody>
          <a:bodyPr/>
          <a:lstStyle>
            <a:lvl1pPr>
              <a:defRPr/>
            </a:lvl1pPr>
          </a:lstStyle>
          <a:p>
            <a:fld id="{C47DFDB5-9AD1-B34B-95EC-B7280436E5E5}" type="slidenum">
              <a:rPr lang="en-US" altLang="en-US"/>
              <a:pPr/>
              <a:t>‹#›</a:t>
            </a:fld>
            <a:endParaRPr lang="en-US" altLang="en-US"/>
          </a:p>
        </p:txBody>
      </p:sp>
    </p:spTree>
    <p:extLst>
      <p:ext uri="{BB962C8B-B14F-4D97-AF65-F5344CB8AC3E}">
        <p14:creationId xmlns:p14="http://schemas.microsoft.com/office/powerpoint/2010/main" val="93767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r>
              <a:rPr lang="en-US"/>
              <a:t>May 18, 2023</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r>
              <a:rPr lang="en-US"/>
              <a:t>CS151 Lecture 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28DE68-6D9C-9343-951D-20D8F2B667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7" name="Rectangle 15386">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9" name="Rectangle 15388">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Rectangle 4"/>
          <p:cNvSpPr>
            <a:spLocks noGrp="1" noChangeArrowheads="1"/>
          </p:cNvSpPr>
          <p:nvPr>
            <p:ph type="ctrTitle"/>
          </p:nvPr>
        </p:nvSpPr>
        <p:spPr>
          <a:xfrm>
            <a:off x="6086475" y="1562669"/>
            <a:ext cx="2542136" cy="2380681"/>
          </a:xfrm>
        </p:spPr>
        <p:txBody>
          <a:bodyPr anchor="b">
            <a:normAutofit/>
          </a:bodyPr>
          <a:lstStyle/>
          <a:p>
            <a:pPr eaLnBrk="1" hangingPunct="1"/>
            <a:r>
              <a:rPr lang="en-US" altLang="en-US" sz="3100">
                <a:ln w="22225">
                  <a:solidFill>
                    <a:schemeClr val="tx1"/>
                  </a:solidFill>
                  <a:miter lim="800000"/>
                </a:ln>
                <a:solidFill>
                  <a:schemeClr val="tx1">
                    <a:lumMod val="85000"/>
                    <a:lumOff val="15000"/>
                  </a:schemeClr>
                </a:solidFill>
                <a:ea typeface="ＭＳ Ｐゴシック" charset="-128"/>
              </a:rPr>
              <a:t>CS151</a:t>
            </a:r>
            <a:br>
              <a:rPr lang="en-US" altLang="en-US" sz="3100">
                <a:ln w="22225">
                  <a:solidFill>
                    <a:schemeClr val="tx1"/>
                  </a:solidFill>
                  <a:miter lim="800000"/>
                </a:ln>
                <a:solidFill>
                  <a:schemeClr val="tx1">
                    <a:lumMod val="85000"/>
                    <a:lumOff val="15000"/>
                  </a:schemeClr>
                </a:solidFill>
                <a:ea typeface="ＭＳ Ｐゴシック" charset="-128"/>
              </a:rPr>
            </a:br>
            <a:r>
              <a:rPr lang="en-US" altLang="en-US" sz="3100">
                <a:ln w="22225">
                  <a:solidFill>
                    <a:schemeClr val="tx1"/>
                  </a:solidFill>
                  <a:miter lim="800000"/>
                </a:ln>
                <a:solidFill>
                  <a:schemeClr val="tx1">
                    <a:lumMod val="85000"/>
                    <a:lumOff val="15000"/>
                  </a:schemeClr>
                </a:solidFill>
                <a:ea typeface="ＭＳ Ｐゴシック" charset="-128"/>
              </a:rPr>
              <a:t>Complexity Theory</a:t>
            </a:r>
          </a:p>
        </p:txBody>
      </p:sp>
      <p:sp>
        <p:nvSpPr>
          <p:cNvPr id="15362" name="Rectangle 5"/>
          <p:cNvSpPr>
            <a:spLocks noGrp="1" noChangeArrowheads="1"/>
          </p:cNvSpPr>
          <p:nvPr>
            <p:ph type="subTitle" idx="1"/>
          </p:nvPr>
        </p:nvSpPr>
        <p:spPr>
          <a:xfrm>
            <a:off x="6272213" y="4216344"/>
            <a:ext cx="2171700" cy="1289676"/>
          </a:xfrm>
        </p:spPr>
        <p:txBody>
          <a:bodyPr anchor="t">
            <a:normAutofit/>
          </a:bodyPr>
          <a:lstStyle/>
          <a:p>
            <a:pPr eaLnBrk="1" hangingPunct="1"/>
            <a:r>
              <a:rPr lang="en-US" altLang="en-US" sz="1400">
                <a:solidFill>
                  <a:schemeClr val="tx1">
                    <a:lumMod val="85000"/>
                    <a:lumOff val="15000"/>
                  </a:schemeClr>
                </a:solidFill>
                <a:ea typeface="ＭＳ Ｐゴシック" charset="-128"/>
              </a:rPr>
              <a:t>Lecture 14</a:t>
            </a:r>
          </a:p>
          <a:p>
            <a:pPr eaLnBrk="1" hangingPunct="1"/>
            <a:r>
              <a:rPr lang="en-US" altLang="en-US" sz="1400">
                <a:solidFill>
                  <a:schemeClr val="tx1">
                    <a:lumMod val="85000"/>
                    <a:lumOff val="15000"/>
                  </a:schemeClr>
                </a:solidFill>
                <a:ea typeface="ＭＳ Ｐゴシック" charset="-128"/>
              </a:rPr>
              <a:t>May 18, 2023</a:t>
            </a:r>
          </a:p>
        </p:txBody>
      </p:sp>
      <p:pic>
        <p:nvPicPr>
          <p:cNvPr id="3" name="Picture 2" descr="A picture containing painting, clothing, art, person&#10;&#10;Description automatically generated">
            <a:extLst>
              <a:ext uri="{FF2B5EF4-FFF2-40B4-BE49-F238E27FC236}">
                <a16:creationId xmlns:a16="http://schemas.microsoft.com/office/drawing/2014/main" id="{5901E7AB-B159-D6B5-71AC-3178A32FFAA8}"/>
              </a:ext>
            </a:extLst>
          </p:cNvPr>
          <p:cNvPicPr>
            <a:picLocks noChangeAspect="1"/>
          </p:cNvPicPr>
          <p:nvPr/>
        </p:nvPicPr>
        <p:blipFill rotWithShape="1">
          <a:blip r:embed="rId3">
            <a:extLst>
              <a:ext uri="{28A0092B-C50C-407E-A947-70E740481C1C}">
                <a14:useLocalDpi xmlns:a14="http://schemas.microsoft.com/office/drawing/2010/main" val="0"/>
              </a:ext>
            </a:extLst>
          </a:blip>
          <a:srcRect l="4584" r="11585"/>
          <a:stretch/>
        </p:blipFill>
        <p:spPr>
          <a:xfrm>
            <a:off x="20" y="1"/>
            <a:ext cx="5749174"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78851"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p:sp>
        <p:nvSpPr>
          <p:cNvPr id="884739" name="Rectangle 3"/>
          <p:cNvSpPr>
            <a:spLocks noGrp="1" noChangeArrowheads="1"/>
          </p:cNvSpPr>
          <p:nvPr>
            <p:ph type="body" idx="1"/>
          </p:nvPr>
        </p:nvSpPr>
        <p:spPr/>
        <p:txBody>
          <a:bodyPr/>
          <a:lstStyle/>
          <a:p>
            <a:pPr>
              <a:lnSpc>
                <a:spcPct val="90000"/>
              </a:lnSpc>
            </a:pPr>
            <a:r>
              <a:rPr lang="en-US" altLang="en-US">
                <a:ea typeface="ヒラギノ角ゴ Pro W3" charset="-128"/>
                <a:sym typeface="Symbol" charset="2"/>
              </a:rPr>
              <a:t>Solution to problem (ideas):</a:t>
            </a:r>
          </a:p>
          <a:p>
            <a:pPr lvl="1">
              <a:lnSpc>
                <a:spcPct val="90000"/>
              </a:lnSpc>
              <a:spcAft>
                <a:spcPts val="1200"/>
              </a:spcAft>
            </a:pPr>
            <a:r>
              <a:rPr lang="en-US" altLang="en-US">
                <a:solidFill>
                  <a:schemeClr val="accent2"/>
                </a:solidFill>
                <a:ea typeface="ヒラギノ角ゴ Pro W3" charset="-128"/>
                <a:sym typeface="Symbol" charset="2"/>
              </a:rPr>
              <a:t>replace {0,1}</a:t>
            </a:r>
            <a:r>
              <a:rPr lang="en-US" altLang="en-US" baseline="30000">
                <a:solidFill>
                  <a:schemeClr val="accent2"/>
                </a:solidFill>
                <a:ea typeface="ヒラギノ角ゴ Pro W3" charset="-128"/>
                <a:sym typeface="Symbol" charset="2"/>
              </a:rPr>
              <a:t>n</a:t>
            </a:r>
            <a:r>
              <a:rPr lang="en-US" altLang="en-US">
                <a:solidFill>
                  <a:schemeClr val="accent2"/>
                </a:solidFill>
                <a:ea typeface="ヒラギノ角ゴ Pro W3" charset="-128"/>
                <a:sym typeface="Symbol" charset="2"/>
              </a:rPr>
              <a:t> with (F</a:t>
            </a:r>
            <a:r>
              <a:rPr lang="en-US" altLang="en-US" baseline="-25000">
                <a:solidFill>
                  <a:schemeClr val="accent2"/>
                </a:solidFill>
                <a:ea typeface="ヒラギノ角ゴ Pro W3" charset="-128"/>
                <a:sym typeface="Symbol" charset="2"/>
              </a:rPr>
              <a:t>q</a:t>
            </a:r>
            <a:r>
              <a:rPr lang="en-US" altLang="en-US">
                <a:solidFill>
                  <a:schemeClr val="accent2"/>
                </a:solidFill>
                <a:ea typeface="ヒラギノ角ゴ Pro W3" charset="-128"/>
                <a:sym typeface="Symbol" charset="2"/>
              </a:rPr>
              <a:t>)</a:t>
            </a:r>
            <a:r>
              <a:rPr lang="en-US" altLang="en-US" baseline="30000">
                <a:solidFill>
                  <a:schemeClr val="accent2"/>
                </a:solidFill>
                <a:ea typeface="ヒラギノ角ゴ Pro W3" charset="-128"/>
                <a:sym typeface="Symbol" charset="2"/>
              </a:rPr>
              <a:t>n</a:t>
            </a:r>
          </a:p>
          <a:p>
            <a:pPr lvl="1">
              <a:lnSpc>
                <a:spcPct val="90000"/>
              </a:lnSpc>
            </a:pPr>
            <a:r>
              <a:rPr lang="en-US" altLang="en-US">
                <a:ea typeface="ヒラギノ角ゴ Pro W3" charset="-128"/>
                <a:sym typeface="Symbol" charset="2"/>
              </a:rPr>
              <a:t>verifier substitutes </a:t>
            </a:r>
            <a:r>
              <a:rPr lang="en-US" altLang="en-US">
                <a:solidFill>
                  <a:schemeClr val="accent2"/>
                </a:solidFill>
                <a:ea typeface="ヒラギノ角ゴ Pro W3" charset="-128"/>
                <a:sym typeface="Symbol" charset="2"/>
              </a:rPr>
              <a:t>random field element</a:t>
            </a:r>
            <a:r>
              <a:rPr lang="en-US" altLang="en-US">
                <a:ea typeface="ヒラギノ角ゴ Pro W3" charset="-128"/>
                <a:sym typeface="Symbol" charset="2"/>
              </a:rPr>
              <a:t> at each step</a:t>
            </a:r>
          </a:p>
          <a:p>
            <a:pPr lvl="1">
              <a:lnSpc>
                <a:spcPct val="90000"/>
              </a:lnSpc>
            </a:pPr>
            <a:r>
              <a:rPr lang="en-US" altLang="en-US" i="1">
                <a:solidFill>
                  <a:srgbClr val="FF0000"/>
                </a:solidFill>
                <a:ea typeface="ヒラギノ角ゴ Pro W3" charset="-128"/>
                <a:sym typeface="Symbol" charset="2"/>
              </a:rPr>
              <a:t>vast majority</a:t>
            </a:r>
            <a:r>
              <a:rPr lang="en-US" altLang="en-US" i="1">
                <a:ea typeface="ヒラギノ角ゴ Pro W3" charset="-128"/>
                <a:sym typeface="Symbol" charset="2"/>
              </a:rPr>
              <a:t> </a:t>
            </a:r>
            <a:r>
              <a:rPr lang="en-US" altLang="en-US">
                <a:ea typeface="ヒラギノ角ゴ Pro W3" charset="-128"/>
                <a:sym typeface="Symbol" charset="2"/>
              </a:rPr>
              <a:t>of field elements catch cheating prover (rather than just 1)</a:t>
            </a:r>
          </a:p>
          <a:p>
            <a:pPr lvl="1">
              <a:lnSpc>
                <a:spcPct val="90000"/>
              </a:lnSpc>
            </a:pPr>
            <a:endParaRPr lang="en-US" altLang="en-US">
              <a:ea typeface="ヒラギノ角ゴ Pro W3" charset="-128"/>
              <a:sym typeface="Symbol" charset="2"/>
            </a:endParaRPr>
          </a:p>
          <a:p>
            <a:pPr>
              <a:lnSpc>
                <a:spcPct val="90000"/>
              </a:lnSpc>
              <a:buFontTx/>
              <a:buNone/>
            </a:pPr>
            <a:r>
              <a:rPr lang="en-US" altLang="en-US" b="1" u="sng">
                <a:ea typeface="ヒラギノ角ゴ Pro W3" charset="-128"/>
              </a:rPr>
              <a:t>Theorem</a:t>
            </a:r>
            <a:r>
              <a:rPr lang="en-US" altLang="en-US">
                <a:ea typeface="ヒラギノ角ゴ Pro W3" charset="-128"/>
              </a:rPr>
              <a:t>: </a:t>
            </a:r>
            <a:r>
              <a:rPr lang="en-US" altLang="en-US">
                <a:solidFill>
                  <a:schemeClr val="accent2"/>
                </a:solidFill>
                <a:ea typeface="ヒラギノ角ゴ Pro W3" charset="-128"/>
              </a:rPr>
              <a:t>L = { (</a:t>
            </a:r>
            <a:r>
              <a:rPr lang="el-GR" altLang="en-US">
                <a:solidFill>
                  <a:schemeClr val="accent2"/>
                </a:solidFill>
                <a:ea typeface="ヒラギノ角ゴ Pro W3" charset="-128"/>
              </a:rPr>
              <a:t>φ</a:t>
            </a:r>
            <a:r>
              <a:rPr lang="en-US" altLang="en-US">
                <a:solidFill>
                  <a:schemeClr val="accent2"/>
                </a:solidFill>
                <a:ea typeface="ヒラギノ角ゴ Pro W3" charset="-128"/>
              </a:rPr>
              <a:t>, k): CNF </a:t>
            </a:r>
            <a:r>
              <a:rPr lang="el-GR" altLang="en-US">
                <a:solidFill>
                  <a:schemeClr val="accent2"/>
                </a:solidFill>
                <a:ea typeface="ヒラギノ角ゴ Pro W3" charset="-128"/>
              </a:rPr>
              <a:t>φ</a:t>
            </a:r>
            <a:r>
              <a:rPr lang="en-US" altLang="en-US">
                <a:solidFill>
                  <a:schemeClr val="accent2"/>
                </a:solidFill>
                <a:ea typeface="ヒラギノ角ゴ Pro W3" charset="-128"/>
              </a:rPr>
              <a:t> has exactly k satisfying assignments}</a:t>
            </a:r>
            <a:r>
              <a:rPr lang="en-US" altLang="en-US">
                <a:ea typeface="ヒラギノ角ゴ Pro W3" charset="-128"/>
              </a:rPr>
              <a:t> is in </a:t>
            </a:r>
            <a:r>
              <a:rPr lang="en-US" altLang="en-US" b="1">
                <a:ea typeface="ヒラギノ角ゴ Pro W3" charset="-128"/>
              </a:rPr>
              <a:t>IP</a:t>
            </a:r>
            <a:r>
              <a:rPr lang="en-US" altLang="en-US">
                <a:ea typeface="ヒラギノ角ゴ Pro W3" charset="-128"/>
              </a:rPr>
              <a:t> </a:t>
            </a: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5732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47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4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4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4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80899"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86787" name="Rectangle 3"/>
              <p:cNvSpPr>
                <a:spLocks noGrp="1" noChangeArrowheads="1"/>
              </p:cNvSpPr>
              <p:nvPr>
                <p:ph type="body" idx="1"/>
              </p:nvPr>
            </p:nvSpPr>
            <p:spPr/>
            <p:txBody>
              <a:bodyPr/>
              <a:lstStyle/>
              <a:p>
                <a:r>
                  <a:rPr lang="en-US" altLang="en-US" sz="2800" dirty="0">
                    <a:ea typeface="ヒラギノ角ゴ Pro W3" charset="-128"/>
                  </a:rPr>
                  <a:t>First step: </a:t>
                </a:r>
                <a:r>
                  <a:rPr lang="en-US" altLang="en-US" sz="2800" b="1" dirty="0" err="1">
                    <a:solidFill>
                      <a:srgbClr val="FF0000"/>
                    </a:solidFill>
                    <a:ea typeface="ヒラギノ角ゴ Pro W3" charset="-128"/>
                  </a:rPr>
                  <a:t>arithmetization</a:t>
                </a:r>
                <a:r>
                  <a:rPr lang="en-US" altLang="en-US" sz="2800" dirty="0">
                    <a:ea typeface="ヒラギノ角ゴ Pro W3" charset="-128"/>
                  </a:rPr>
                  <a:t> </a:t>
                </a:r>
              </a:p>
              <a:p>
                <a:pPr lvl="1">
                  <a:spcBef>
                    <a:spcPct val="0"/>
                  </a:spcBef>
                  <a:spcAft>
                    <a:spcPts val="600"/>
                  </a:spcAft>
                </a:pPr>
                <a:r>
                  <a:rPr lang="en-US" altLang="en-US" sz="2400" dirty="0">
                    <a:ea typeface="ヒラギノ角ゴ Pro W3" charset="-128"/>
                  </a:rPr>
                  <a:t>transform </a:t>
                </a:r>
                <a:r>
                  <a:rPr lang="el-GR" altLang="en-US" sz="2400" dirty="0">
                    <a:solidFill>
                      <a:schemeClr val="accent2"/>
                    </a:solidFill>
                    <a:ea typeface="ヒラギノ角ゴ Pro W3" charset="-128"/>
                  </a:rPr>
                  <a:t>φ</a:t>
                </a:r>
                <a:r>
                  <a:rPr lang="en-US" altLang="en-US" sz="2400" dirty="0">
                    <a:solidFill>
                      <a:schemeClr val="accent2"/>
                    </a:solidFill>
                    <a:ea typeface="ヒラギノ角ゴ Pro W3" charset="-128"/>
                  </a:rPr>
                  <a:t>(x</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 … </a:t>
                </a:r>
                <a:r>
                  <a:rPr lang="en-US" altLang="en-US" sz="2400" dirty="0" err="1">
                    <a:solidFill>
                      <a:schemeClr val="accent2"/>
                    </a:solidFill>
                    <a:ea typeface="ヒラギノ角ゴ Pro W3" charset="-128"/>
                  </a:rPr>
                  <a:t>x</a:t>
                </a:r>
                <a:r>
                  <a:rPr lang="en-US" altLang="en-US" sz="2400" baseline="-25000" dirty="0" err="1">
                    <a:solidFill>
                      <a:schemeClr val="accent2"/>
                    </a:solidFill>
                    <a:ea typeface="ヒラギノ角ゴ Pro W3" charset="-128"/>
                  </a:rPr>
                  <a:t>n</a:t>
                </a:r>
                <a:r>
                  <a:rPr lang="en-US" altLang="en-US" sz="2400" dirty="0">
                    <a:solidFill>
                      <a:schemeClr val="accent2"/>
                    </a:solidFill>
                    <a:ea typeface="ヒラギノ角ゴ Pro W3" charset="-128"/>
                  </a:rPr>
                  <a:t>)</a:t>
                </a:r>
                <a:r>
                  <a:rPr lang="en-US" altLang="en-US" sz="2400" dirty="0">
                    <a:ea typeface="ヒラギノ角ゴ Pro W3" charset="-128"/>
                  </a:rPr>
                  <a:t> into polynomial </a:t>
                </a:r>
                <a:r>
                  <a:rPr lang="en-US" altLang="en-US" sz="2400" dirty="0">
                    <a:solidFill>
                      <a:schemeClr val="accent2"/>
                    </a:solidFill>
                    <a:ea typeface="ヒラギノ角ゴ Pro W3" charset="-128"/>
                  </a:rPr>
                  <a:t>p</a:t>
                </a:r>
                <a:r>
                  <a:rPr lang="el-GR" altLang="en-US" sz="2400" baseline="-25000" dirty="0">
                    <a:solidFill>
                      <a:schemeClr val="accent2"/>
                    </a:solidFill>
                    <a:ea typeface="ヒラギノ角ゴ Pro W3" charset="-128"/>
                  </a:rPr>
                  <a:t>φ</a:t>
                </a:r>
                <a:r>
                  <a:rPr lang="en-US" altLang="en-US" sz="2400" dirty="0">
                    <a:solidFill>
                      <a:schemeClr val="accent2"/>
                    </a:solidFill>
                    <a:ea typeface="ヒラギノ角ゴ Pro W3" charset="-128"/>
                  </a:rPr>
                  <a:t>(x</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 x</a:t>
                </a:r>
                <a:r>
                  <a:rPr lang="en-US" altLang="en-US" sz="2400" baseline="-25000" dirty="0">
                    <a:solidFill>
                      <a:schemeClr val="accent2"/>
                    </a:solidFill>
                    <a:ea typeface="ヒラギノ角ゴ Pro W3" charset="-128"/>
                  </a:rPr>
                  <a:t>2</a:t>
                </a:r>
                <a:r>
                  <a:rPr lang="en-US" altLang="en-US" sz="2400" dirty="0">
                    <a:solidFill>
                      <a:schemeClr val="accent2"/>
                    </a:solidFill>
                    <a:ea typeface="ヒラギノ角ゴ Pro W3" charset="-128"/>
                  </a:rPr>
                  <a:t>, … </a:t>
                </a:r>
                <a:r>
                  <a:rPr lang="en-US" altLang="en-US" sz="2400" dirty="0" err="1">
                    <a:solidFill>
                      <a:schemeClr val="accent2"/>
                    </a:solidFill>
                    <a:ea typeface="ヒラギノ角ゴ Pro W3" charset="-128"/>
                  </a:rPr>
                  <a:t>x</a:t>
                </a:r>
                <a:r>
                  <a:rPr lang="en-US" altLang="en-US" sz="2400" baseline="-25000" dirty="0" err="1">
                    <a:solidFill>
                      <a:schemeClr val="accent2"/>
                    </a:solidFill>
                    <a:ea typeface="ヒラギノ角ゴ Pro W3" charset="-128"/>
                  </a:rPr>
                  <a:t>n</a:t>
                </a:r>
                <a:r>
                  <a:rPr lang="en-US" altLang="en-US" sz="2400" dirty="0">
                    <a:solidFill>
                      <a:schemeClr val="accent2"/>
                    </a:solidFill>
                    <a:ea typeface="ヒラギノ角ゴ Pro W3" charset="-128"/>
                  </a:rPr>
                  <a:t>)</a:t>
                </a:r>
                <a:r>
                  <a:rPr lang="en-US" altLang="en-US" sz="2400" dirty="0">
                    <a:ea typeface="ヒラギノ角ゴ Pro W3" charset="-128"/>
                  </a:rPr>
                  <a:t> of degree d over a field </a:t>
                </a:r>
                <a:r>
                  <a:rPr lang="en-US" altLang="en-US" sz="2400" dirty="0" err="1">
                    <a:ea typeface="ヒラギノ角ゴ Pro W3" charset="-128"/>
                  </a:rPr>
                  <a:t>F</a:t>
                </a:r>
                <a:r>
                  <a:rPr lang="en-US" altLang="en-US" sz="2400" baseline="-25000" dirty="0" err="1">
                    <a:ea typeface="ヒラギノ角ゴ Pro W3" charset="-128"/>
                  </a:rPr>
                  <a:t>q</a:t>
                </a:r>
                <a:r>
                  <a:rPr lang="en-US" altLang="en-US" sz="2400" dirty="0">
                    <a:ea typeface="ヒラギノ角ゴ Pro W3" charset="-128"/>
                  </a:rPr>
                  <a:t>; q prime &gt; 2</a:t>
                </a:r>
                <a:r>
                  <a:rPr lang="en-US" altLang="en-US" sz="2400" baseline="30000" dirty="0">
                    <a:ea typeface="ヒラギノ角ゴ Pro W3" charset="-128"/>
                  </a:rPr>
                  <a:t>n</a:t>
                </a:r>
                <a:endParaRPr lang="en-US" altLang="en-US" sz="2400" baseline="-25000" dirty="0">
                  <a:ea typeface="ヒラギノ角ゴ Pro W3" charset="-128"/>
                </a:endParaRPr>
              </a:p>
              <a:p>
                <a:pPr lvl="1">
                  <a:spcBef>
                    <a:spcPct val="0"/>
                  </a:spcBef>
                  <a:spcAft>
                    <a:spcPts val="600"/>
                  </a:spcAft>
                </a:pPr>
                <a:r>
                  <a:rPr lang="en-US" altLang="en-US" sz="2400" dirty="0">
                    <a:ea typeface="ヒラギノ角ゴ Pro W3" charset="-128"/>
                  </a:rPr>
                  <a:t>recursively:</a:t>
                </a:r>
              </a:p>
              <a:p>
                <a:pPr lvl="2">
                  <a:spcBef>
                    <a:spcPct val="0"/>
                  </a:spcBef>
                  <a:spcAft>
                    <a:spcPts val="600"/>
                  </a:spcAft>
                </a:pPr>
                <a:r>
                  <a:rPr lang="en-US" altLang="en-US" dirty="0">
                    <a:solidFill>
                      <a:srgbClr val="FF0000"/>
                    </a:solidFill>
                    <a:ea typeface="ヒラギノ角ゴ Pro W3" charset="-128"/>
                  </a:rPr>
                  <a:t>x</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 </a:t>
                </a:r>
                <a14:m>
                  <m:oMath xmlns:m="http://schemas.openxmlformats.org/officeDocument/2006/math">
                    <m:r>
                      <a:rPr lang="en-US" altLang="en-US" b="0" i="1" smtClean="0">
                        <a:solidFill>
                          <a:srgbClr val="FF0000"/>
                        </a:solidFill>
                        <a:latin typeface="Cambria Math" charset="0"/>
                        <a:ea typeface="ヒラギノ角ゴ Pro W3" charset="-128"/>
                      </a:rPr>
                      <m:t>→</m:t>
                    </m:r>
                  </m:oMath>
                </a14:m>
                <a:r>
                  <a:rPr lang="en-US" altLang="en-US" dirty="0">
                    <a:solidFill>
                      <a:srgbClr val="FF0000"/>
                    </a:solidFill>
                    <a:ea typeface="ヒラギノ角ゴ Pro W3" charset="-128"/>
                    <a:sym typeface="Symbol" charset="2"/>
                  </a:rPr>
                  <a:t> x</a:t>
                </a:r>
                <a:r>
                  <a:rPr lang="en-US" altLang="en-US" baseline="-25000" dirty="0">
                    <a:solidFill>
                      <a:srgbClr val="FF0000"/>
                    </a:solidFill>
                    <a:ea typeface="ヒラギノ角ゴ Pro W3" charset="-128"/>
                    <a:sym typeface="Symbol" charset="2"/>
                  </a:rPr>
                  <a:t>i</a:t>
                </a:r>
                <a:r>
                  <a:rPr lang="en-US" altLang="en-US" dirty="0">
                    <a:solidFill>
                      <a:srgbClr val="FF0000"/>
                    </a:solidFill>
                    <a:ea typeface="ヒラギノ角ゴ Pro W3" charset="-128"/>
                    <a:sym typeface="Symbol" charset="2"/>
                  </a:rPr>
                  <a:t>			</a:t>
                </a: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l-GR" altLang="en-US" dirty="0">
                    <a:solidFill>
                      <a:srgbClr val="FF0000"/>
                    </a:solidFill>
                    <a:ea typeface="ヒラギノ角ゴ Pro W3" charset="-128"/>
                  </a:rPr>
                  <a:t>φ</a:t>
                </a:r>
                <a:r>
                  <a:rPr lang="en-US" altLang="en-US" dirty="0">
                    <a:solidFill>
                      <a:srgbClr val="FF0000"/>
                    </a:solidFill>
                    <a:ea typeface="ヒラギノ角ゴ Pro W3" charset="-128"/>
                  </a:rPr>
                  <a:t> </a:t>
                </a:r>
                <a14:m>
                  <m:oMath xmlns:m="http://schemas.openxmlformats.org/officeDocument/2006/math">
                    <m:r>
                      <a:rPr lang="en-US" altLang="en-US" b="0" i="1" smtClean="0">
                        <a:solidFill>
                          <a:srgbClr val="FF0000"/>
                        </a:solidFill>
                        <a:latin typeface="Cambria Math" charset="0"/>
                        <a:ea typeface="ヒラギノ角ゴ Pro W3" charset="-128"/>
                      </a:rPr>
                      <m:t>→</m:t>
                    </m:r>
                  </m:oMath>
                </a14:m>
                <a:r>
                  <a:rPr lang="en-US" altLang="en-US" dirty="0">
                    <a:solidFill>
                      <a:srgbClr val="FF0000"/>
                    </a:solidFill>
                    <a:ea typeface="ヒラギノ角ゴ Pro W3" charset="-128"/>
                    <a:sym typeface="Symbol" charset="2"/>
                  </a:rPr>
                  <a:t> (1 - p</a:t>
                </a:r>
                <a:r>
                  <a:rPr lang="el-GR" altLang="en-US" baseline="-25000" dirty="0">
                    <a:solidFill>
                      <a:srgbClr val="FF0000"/>
                    </a:solidFill>
                    <a:ea typeface="ヒラギノ角ゴ Pro W3" charset="-128"/>
                  </a:rPr>
                  <a:t>φ</a:t>
                </a:r>
                <a:r>
                  <a:rPr lang="en-US" altLang="en-US" dirty="0">
                    <a:solidFill>
                      <a:srgbClr val="FF0000"/>
                    </a:solidFill>
                    <a:ea typeface="ヒラギノ角ゴ Pro W3" charset="-128"/>
                  </a:rPr>
                  <a:t>)</a:t>
                </a:r>
              </a:p>
              <a:p>
                <a:pPr lvl="2">
                  <a:spcBef>
                    <a:spcPct val="0"/>
                  </a:spcBef>
                  <a:spcAft>
                    <a:spcPts val="600"/>
                  </a:spcAft>
                </a:pPr>
                <a:r>
                  <a:rPr lang="el-GR" altLang="en-US" dirty="0">
                    <a:solidFill>
                      <a:srgbClr val="FF0000"/>
                    </a:solidFill>
                    <a:ea typeface="ヒラギノ角ゴ Pro W3" charset="-128"/>
                  </a:rPr>
                  <a:t>φ</a:t>
                </a:r>
                <a:r>
                  <a:rPr lang="en-US" altLang="en-US" dirty="0">
                    <a:solidFill>
                      <a:srgbClr val="FF0000"/>
                    </a:solidFill>
                    <a:ea typeface="ヒラギノ角ゴ Pro W3" charset="-128"/>
                  </a:rPr>
                  <a:t> </a:t>
                </a:r>
                <a14:m>
                  <m:oMath xmlns:m="http://schemas.openxmlformats.org/officeDocument/2006/math">
                    <m:r>
                      <a:rPr lang="en-US" altLang="en-US" b="0" i="1" smtClean="0">
                        <a:solidFill>
                          <a:srgbClr val="FF0000"/>
                        </a:solidFill>
                        <a:latin typeface="Cambria Math" charset="0"/>
                        <a:ea typeface="ヒラギノ角ゴ Pro W3" charset="-128"/>
                      </a:rPr>
                      <m:t>∧</m:t>
                    </m:r>
                  </m:oMath>
                </a14:m>
                <a:r>
                  <a:rPr lang="en-US" altLang="en-US" dirty="0">
                    <a:solidFill>
                      <a:srgbClr val="FF0000"/>
                    </a:solidFill>
                    <a:ea typeface="ヒラギノ角ゴ Pro W3" charset="-128"/>
                    <a:sym typeface="Symbol" charset="2"/>
                  </a:rPr>
                  <a:t> </a:t>
                </a:r>
                <a:r>
                  <a:rPr lang="el-GR" altLang="en-US" dirty="0">
                    <a:solidFill>
                      <a:srgbClr val="FF0000"/>
                    </a:solidFill>
                    <a:ea typeface="ヒラギノ角ゴ Pro W3" charset="-128"/>
                  </a:rPr>
                  <a:t>φ</a:t>
                </a:r>
                <a:r>
                  <a:rPr lang="ja-JP" altLang="en-US" dirty="0">
                    <a:solidFill>
                      <a:srgbClr val="FF0000"/>
                    </a:solidFill>
                    <a:ea typeface="ヒラギノ角ゴ Pro W3" charset="-128"/>
                  </a:rPr>
                  <a:t>’</a:t>
                </a:r>
                <a:r>
                  <a:rPr lang="en-US" altLang="ja-JP" dirty="0">
                    <a:solidFill>
                      <a:srgbClr val="FF0000"/>
                    </a:solidFill>
                    <a:ea typeface="ヒラギノ角ゴ Pro W3" charset="-128"/>
                  </a:rPr>
                  <a:t> </a:t>
                </a:r>
                <a14:m>
                  <m:oMath xmlns:m="http://schemas.openxmlformats.org/officeDocument/2006/math">
                    <m:r>
                      <a:rPr lang="en-US" altLang="ja-JP" b="0" i="1" smtClean="0">
                        <a:solidFill>
                          <a:srgbClr val="FF0000"/>
                        </a:solidFill>
                        <a:latin typeface="Cambria Math" charset="0"/>
                        <a:ea typeface="ヒラギノ角ゴ Pro W3" charset="-128"/>
                      </a:rPr>
                      <m:t>→</m:t>
                    </m:r>
                  </m:oMath>
                </a14:m>
                <a:r>
                  <a:rPr lang="en-US" altLang="ja-JP" dirty="0">
                    <a:solidFill>
                      <a:srgbClr val="FF0000"/>
                    </a:solidFill>
                    <a:ea typeface="ヒラギノ角ゴ Pro W3" charset="-128"/>
                    <a:sym typeface="Symbol" charset="2"/>
                  </a:rPr>
                  <a:t> (p</a:t>
                </a:r>
                <a:r>
                  <a:rPr lang="el-GR" altLang="ja-JP" baseline="-25000" dirty="0">
                    <a:solidFill>
                      <a:srgbClr val="FF0000"/>
                    </a:solidFill>
                    <a:ea typeface="ヒラギノ角ゴ Pro W3" charset="-128"/>
                  </a:rPr>
                  <a:t>φ</a:t>
                </a:r>
                <a:r>
                  <a:rPr lang="en-US" altLang="ja-JP" dirty="0">
                    <a:solidFill>
                      <a:srgbClr val="FF0000"/>
                    </a:solidFill>
                    <a:ea typeface="ヒラギノ角ゴ Pro W3" charset="-128"/>
                    <a:sym typeface="Symbol" charset="2"/>
                  </a:rPr>
                  <a:t>)(p</a:t>
                </a:r>
                <a:r>
                  <a:rPr lang="el-GR" altLang="ja-JP" baseline="-25000" dirty="0">
                    <a:solidFill>
                      <a:srgbClr val="FF0000"/>
                    </a:solidFill>
                    <a:ea typeface="ヒラギノ角ゴ Pro W3" charset="-128"/>
                  </a:rPr>
                  <a:t>φ</a:t>
                </a:r>
                <a:r>
                  <a:rPr lang="ja-JP" altLang="en-US" baseline="-25000" dirty="0">
                    <a:solidFill>
                      <a:srgbClr val="FF0000"/>
                    </a:solidFill>
                    <a:ea typeface="ヒラギノ角ゴ Pro W3" charset="-128"/>
                  </a:rPr>
                  <a:t>’</a:t>
                </a:r>
                <a:r>
                  <a:rPr lang="en-US" altLang="ja-JP" dirty="0">
                    <a:solidFill>
                      <a:srgbClr val="FF0000"/>
                    </a:solidFill>
                    <a:ea typeface="ヒラギノ角ゴ Pro W3" charset="-128"/>
                    <a:sym typeface="Symbol" charset="2"/>
                  </a:rPr>
                  <a:t>)</a:t>
                </a:r>
              </a:p>
              <a:p>
                <a:pPr lvl="2">
                  <a:spcBef>
                    <a:spcPct val="0"/>
                  </a:spcBef>
                  <a:spcAft>
                    <a:spcPts val="600"/>
                  </a:spcAft>
                </a:pPr>
                <a:r>
                  <a:rPr lang="el-GR" altLang="en-US" dirty="0">
                    <a:solidFill>
                      <a:srgbClr val="FF0000"/>
                    </a:solidFill>
                    <a:ea typeface="ヒラギノ角ゴ Pro W3" charset="-128"/>
                  </a:rPr>
                  <a:t>φ</a:t>
                </a:r>
                <a:r>
                  <a:rPr lang="en-US" altLang="en-US" dirty="0">
                    <a:solidFill>
                      <a:srgbClr val="FF0000"/>
                    </a:solidFill>
                    <a:ea typeface="ヒラギノ角ゴ Pro W3" charset="-128"/>
                  </a:rPr>
                  <a:t> </a:t>
                </a:r>
                <a14:m>
                  <m:oMath xmlns:m="http://schemas.openxmlformats.org/officeDocument/2006/math">
                    <m:r>
                      <a:rPr lang="en-US" altLang="en-US" b="0" i="1" smtClean="0">
                        <a:solidFill>
                          <a:srgbClr val="FF0000"/>
                        </a:solidFill>
                        <a:latin typeface="Cambria Math" charset="0"/>
                        <a:ea typeface="ヒラギノ角ゴ Pro W3" charset="-128"/>
                      </a:rPr>
                      <m:t>∨</m:t>
                    </m:r>
                  </m:oMath>
                </a14:m>
                <a:r>
                  <a:rPr lang="en-US" altLang="en-US" dirty="0">
                    <a:solidFill>
                      <a:srgbClr val="FF0000"/>
                    </a:solidFill>
                    <a:ea typeface="ヒラギノ角ゴ Pro W3" charset="-128"/>
                    <a:sym typeface="Symbol" charset="2"/>
                  </a:rPr>
                  <a:t> </a:t>
                </a:r>
                <a:r>
                  <a:rPr lang="el-GR" altLang="en-US" dirty="0">
                    <a:solidFill>
                      <a:srgbClr val="FF0000"/>
                    </a:solidFill>
                    <a:ea typeface="ヒラギノ角ゴ Pro W3" charset="-128"/>
                  </a:rPr>
                  <a:t>φ</a:t>
                </a:r>
                <a:r>
                  <a:rPr lang="ja-JP" altLang="en-US" dirty="0">
                    <a:solidFill>
                      <a:srgbClr val="FF0000"/>
                    </a:solidFill>
                    <a:ea typeface="ヒラギノ角ゴ Pro W3" charset="-128"/>
                  </a:rPr>
                  <a:t>’</a:t>
                </a:r>
                <a:r>
                  <a:rPr lang="en-US" altLang="ja-JP" dirty="0">
                    <a:solidFill>
                      <a:srgbClr val="FF0000"/>
                    </a:solidFill>
                    <a:ea typeface="ヒラギノ角ゴ Pro W3" charset="-128"/>
                  </a:rPr>
                  <a:t> </a:t>
                </a:r>
                <a14:m>
                  <m:oMath xmlns:m="http://schemas.openxmlformats.org/officeDocument/2006/math">
                    <m:r>
                      <a:rPr lang="en-US" altLang="ja-JP" b="0" i="1" smtClean="0">
                        <a:solidFill>
                          <a:srgbClr val="FF0000"/>
                        </a:solidFill>
                        <a:latin typeface="Cambria Math" charset="0"/>
                        <a:ea typeface="ヒラギノ角ゴ Pro W3" charset="-128"/>
                      </a:rPr>
                      <m:t>→</m:t>
                    </m:r>
                  </m:oMath>
                </a14:m>
                <a:r>
                  <a:rPr lang="en-US" altLang="ja-JP" dirty="0">
                    <a:solidFill>
                      <a:srgbClr val="FF0000"/>
                    </a:solidFill>
                    <a:ea typeface="ヒラギノ角ゴ Pro W3" charset="-128"/>
                    <a:sym typeface="Symbol" charset="2"/>
                  </a:rPr>
                  <a:t> 1 - (1 - p</a:t>
                </a:r>
                <a:r>
                  <a:rPr lang="el-GR" altLang="ja-JP" baseline="-25000" dirty="0">
                    <a:solidFill>
                      <a:srgbClr val="FF0000"/>
                    </a:solidFill>
                    <a:ea typeface="ヒラギノ角ゴ Pro W3" charset="-128"/>
                  </a:rPr>
                  <a:t>φ</a:t>
                </a:r>
                <a:r>
                  <a:rPr lang="en-US" altLang="ja-JP" dirty="0">
                    <a:solidFill>
                      <a:srgbClr val="FF0000"/>
                    </a:solidFill>
                    <a:ea typeface="ヒラギノ角ゴ Pro W3" charset="-128"/>
                    <a:sym typeface="Symbol" charset="2"/>
                  </a:rPr>
                  <a:t>)(1 - p</a:t>
                </a:r>
                <a:r>
                  <a:rPr lang="el-GR" altLang="ja-JP" baseline="-25000" dirty="0">
                    <a:solidFill>
                      <a:srgbClr val="FF0000"/>
                    </a:solidFill>
                    <a:ea typeface="ヒラギノ角ゴ Pro W3" charset="-128"/>
                  </a:rPr>
                  <a:t>φ</a:t>
                </a:r>
                <a:r>
                  <a:rPr lang="ja-JP" altLang="en-US" baseline="-25000" dirty="0">
                    <a:solidFill>
                      <a:srgbClr val="FF0000"/>
                    </a:solidFill>
                    <a:ea typeface="ヒラギノ角ゴ Pro W3" charset="-128"/>
                  </a:rPr>
                  <a:t>’</a:t>
                </a:r>
                <a:r>
                  <a:rPr lang="en-US" altLang="ja-JP" dirty="0">
                    <a:solidFill>
                      <a:srgbClr val="FF0000"/>
                    </a:solidFill>
                    <a:ea typeface="ヒラギノ角ゴ Pro W3" charset="-128"/>
                    <a:sym typeface="Symbol" charset="2"/>
                  </a:rPr>
                  <a:t>)</a:t>
                </a:r>
                <a:endParaRPr lang="en-US" altLang="ja-JP" sz="2000" dirty="0">
                  <a:solidFill>
                    <a:srgbClr val="FF0000"/>
                  </a:solidFill>
                  <a:ea typeface="ヒラギノ角ゴ Pro W3" charset="-128"/>
                  <a:sym typeface="Symbol" charset="2"/>
                </a:endParaRPr>
              </a:p>
              <a:p>
                <a:pPr lvl="1">
                  <a:spcBef>
                    <a:spcPct val="0"/>
                  </a:spcBef>
                  <a:spcAft>
                    <a:spcPts val="600"/>
                  </a:spcAft>
                </a:pPr>
                <a:r>
                  <a:rPr lang="en-US" altLang="en-US" sz="2400" dirty="0">
                    <a:ea typeface="ヒラギノ角ゴ Pro W3" charset="-128"/>
                    <a:sym typeface="Symbol" charset="2"/>
                  </a:rPr>
                  <a:t>for all x </a:t>
                </a:r>
                <a14:m>
                  <m:oMath xmlns:m="http://schemas.openxmlformats.org/officeDocument/2006/math">
                    <m:r>
                      <a:rPr lang="en-US" altLang="en-US" sz="2400" b="0" i="1" smtClean="0">
                        <a:latin typeface="Cambria Math" charset="0"/>
                        <a:ea typeface="ヒラギノ角ゴ Pro W3" charset="-128"/>
                        <a:sym typeface="Symbol" charset="2"/>
                      </a:rPr>
                      <m:t>∈</m:t>
                    </m:r>
                  </m:oMath>
                </a14:m>
                <a:r>
                  <a:rPr lang="en-US" altLang="en-US" sz="2400" dirty="0">
                    <a:ea typeface="ヒラギノ角ゴ Pro W3" charset="-128"/>
                    <a:sym typeface="Symbol" charset="2"/>
                  </a:rPr>
                  <a:t> {0,1}</a:t>
                </a:r>
                <a:r>
                  <a:rPr lang="en-US" altLang="en-US" sz="2400" baseline="30000" dirty="0">
                    <a:ea typeface="ヒラギノ角ゴ Pro W3" charset="-128"/>
                    <a:sym typeface="Symbol" charset="2"/>
                  </a:rPr>
                  <a:t>n</a:t>
                </a:r>
                <a:r>
                  <a:rPr lang="en-US" altLang="en-US" sz="2400" dirty="0">
                    <a:ea typeface="ヒラギノ角ゴ Pro W3" charset="-128"/>
                    <a:sym typeface="Symbol" charset="2"/>
                  </a:rPr>
                  <a:t> we have </a:t>
                </a:r>
                <a:r>
                  <a:rPr lang="en-US" altLang="en-US" sz="2400" dirty="0">
                    <a:solidFill>
                      <a:schemeClr val="accent2"/>
                    </a:solidFill>
                    <a:ea typeface="ヒラギノ角ゴ Pro W3" charset="-128"/>
                  </a:rPr>
                  <a:t>p</a:t>
                </a:r>
                <a:r>
                  <a:rPr lang="el-GR" altLang="en-US" sz="2400" baseline="-25000" dirty="0">
                    <a:solidFill>
                      <a:schemeClr val="accent2"/>
                    </a:solidFill>
                    <a:ea typeface="ヒラギノ角ゴ Pro W3" charset="-128"/>
                  </a:rPr>
                  <a:t>φ</a:t>
                </a:r>
                <a:r>
                  <a:rPr lang="en-US" altLang="en-US" sz="2400" dirty="0">
                    <a:solidFill>
                      <a:schemeClr val="accent2"/>
                    </a:solidFill>
                    <a:ea typeface="ヒラギノ角ゴ Pro W3" charset="-128"/>
                  </a:rPr>
                  <a:t>(x) =</a:t>
                </a:r>
                <a:r>
                  <a:rPr lang="en-US" altLang="en-US" sz="2400" baseline="-25000" dirty="0">
                    <a:solidFill>
                      <a:schemeClr val="accent2"/>
                    </a:solidFill>
                    <a:ea typeface="ヒラギノ角ゴ Pro W3" charset="-128"/>
                  </a:rPr>
                  <a:t> </a:t>
                </a:r>
                <a:r>
                  <a:rPr lang="el-GR" altLang="en-US" sz="2400" dirty="0">
                    <a:solidFill>
                      <a:schemeClr val="accent2"/>
                    </a:solidFill>
                    <a:ea typeface="ヒラギノ角ゴ Pro W3" charset="-128"/>
                  </a:rPr>
                  <a:t>φ</a:t>
                </a:r>
                <a:r>
                  <a:rPr lang="en-US" altLang="en-US" sz="2400" dirty="0">
                    <a:solidFill>
                      <a:schemeClr val="accent2"/>
                    </a:solidFill>
                    <a:ea typeface="ヒラギノ角ゴ Pro W3" charset="-128"/>
                  </a:rPr>
                  <a:t>(x)</a:t>
                </a:r>
              </a:p>
              <a:p>
                <a:pPr lvl="1">
                  <a:spcBef>
                    <a:spcPct val="0"/>
                  </a:spcBef>
                  <a:spcAft>
                    <a:spcPts val="600"/>
                  </a:spcAft>
                </a:pPr>
                <a:r>
                  <a:rPr lang="en-US" altLang="en-US" sz="2400" dirty="0">
                    <a:ea typeface="ヒラギノ角ゴ Pro W3" charset="-128"/>
                  </a:rPr>
                  <a:t>degree </a:t>
                </a:r>
                <a:r>
                  <a:rPr lang="en-US" altLang="en-US" sz="2400" dirty="0">
                    <a:solidFill>
                      <a:schemeClr val="accent2"/>
                    </a:solidFill>
                    <a:ea typeface="ヒラギノ角ゴ Pro W3" charset="-128"/>
                  </a:rPr>
                  <a:t>d </a:t>
                </a:r>
                <a14:m>
                  <m:oMath xmlns:m="http://schemas.openxmlformats.org/officeDocument/2006/math">
                    <m:r>
                      <a:rPr lang="en-US" altLang="en-US" sz="2400" b="0" i="1" smtClean="0">
                        <a:solidFill>
                          <a:schemeClr val="accent2"/>
                        </a:solidFill>
                        <a:latin typeface="Cambria Math" charset="0"/>
                        <a:ea typeface="ヒラギノ角ゴ Pro W3" charset="-128"/>
                      </a:rPr>
                      <m:t>≤ </m:t>
                    </m:r>
                  </m:oMath>
                </a14:m>
                <a:r>
                  <a:rPr lang="en-US" altLang="en-US" sz="2400" dirty="0">
                    <a:solidFill>
                      <a:schemeClr val="accent2"/>
                    </a:solidFill>
                    <a:ea typeface="ヒラギノ角ゴ Pro W3" charset="-128"/>
                    <a:sym typeface="Symbol" charset="2"/>
                  </a:rPr>
                  <a:t>|</a:t>
                </a:r>
                <a:r>
                  <a:rPr lang="el-GR" altLang="en-US" sz="2400" dirty="0">
                    <a:solidFill>
                      <a:schemeClr val="accent2"/>
                    </a:solidFill>
                    <a:ea typeface="ヒラギノ角ゴ Pro W3" charset="-128"/>
                  </a:rPr>
                  <a:t>φ</a:t>
                </a:r>
                <a:r>
                  <a:rPr lang="en-US" altLang="en-US" sz="2400" dirty="0">
                    <a:solidFill>
                      <a:schemeClr val="accent2"/>
                    </a:solidFill>
                    <a:ea typeface="ヒラギノ角ゴ Pro W3" charset="-128"/>
                  </a:rPr>
                  <a:t>|</a:t>
                </a:r>
              </a:p>
              <a:p>
                <a:pPr lvl="1">
                  <a:spcBef>
                    <a:spcPct val="0"/>
                  </a:spcBef>
                  <a:spcAft>
                    <a:spcPts val="600"/>
                  </a:spcAft>
                </a:pPr>
                <a:r>
                  <a:rPr lang="en-US" altLang="en-US" sz="2400" dirty="0">
                    <a:ea typeface="ヒラギノ角ゴ Pro W3" charset="-128"/>
                  </a:rPr>
                  <a:t>can compute p</a:t>
                </a:r>
                <a:r>
                  <a:rPr lang="el-GR" altLang="en-US" sz="2400" baseline="-25000" dirty="0">
                    <a:ea typeface="ヒラギノ角ゴ Pro W3" charset="-128"/>
                  </a:rPr>
                  <a:t>φ</a:t>
                </a:r>
                <a:r>
                  <a:rPr lang="en-US" altLang="en-US" sz="2400" dirty="0">
                    <a:ea typeface="ヒラギノ角ゴ Pro W3" charset="-128"/>
                  </a:rPr>
                  <a:t>(x) in poly time from </a:t>
                </a:r>
                <a:r>
                  <a:rPr lang="el-GR" altLang="en-US" sz="2400" dirty="0">
                    <a:ea typeface="ヒラギノ角ゴ Pro W3" charset="-128"/>
                  </a:rPr>
                  <a:t>φ</a:t>
                </a:r>
                <a:r>
                  <a:rPr lang="en-US" altLang="en-US" sz="2400" dirty="0">
                    <a:ea typeface="ヒラギノ角ゴ Pro W3" charset="-128"/>
                  </a:rPr>
                  <a:t> and x</a:t>
                </a:r>
              </a:p>
              <a:p>
                <a:pPr lvl="1">
                  <a:spcBef>
                    <a:spcPct val="0"/>
                  </a:spcBef>
                  <a:spcAft>
                    <a:spcPts val="600"/>
                  </a:spcAft>
                </a:pPr>
                <a:endParaRPr lang="en-US" altLang="en-US" sz="2400" dirty="0">
                  <a:ea typeface="ヒラギノ角ゴ Pro W3" charset="-128"/>
                </a:endParaRPr>
              </a:p>
            </p:txBody>
          </p:sp>
        </mc:Choice>
        <mc:Fallback xmlns="">
          <p:sp>
            <p:nvSpPr>
              <p:cNvPr id="88678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33" t="-148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03627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82947"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88835" name="Rectangle 3"/>
              <p:cNvSpPr>
                <a:spLocks noGrp="1" noChangeArrowheads="1"/>
              </p:cNvSpPr>
              <p:nvPr>
                <p:ph type="body" idx="1"/>
              </p:nvPr>
            </p:nvSpPr>
            <p:spPr>
              <a:xfrm>
                <a:off x="457200" y="1371600"/>
                <a:ext cx="8229600" cy="4525963"/>
              </a:xfrm>
            </p:spPr>
            <p:txBody>
              <a:bodyPr/>
              <a:lstStyle/>
              <a:p>
                <a:r>
                  <a:rPr lang="en-US" altLang="en-US" sz="2800" dirty="0">
                    <a:ea typeface="ヒラギノ角ゴ Pro W3" charset="-128"/>
                  </a:rPr>
                  <a:t>Prover wishes to prove:</a:t>
                </a:r>
              </a:p>
              <a:p>
                <a:pPr algn="ctr">
                  <a:spcBef>
                    <a:spcPct val="0"/>
                  </a:spcBef>
                  <a:spcAft>
                    <a:spcPts val="600"/>
                  </a:spcAft>
                  <a:buFontTx/>
                  <a:buNone/>
                </a:pPr>
                <a:r>
                  <a:rPr lang="en-US" altLang="en-US" sz="2400" dirty="0">
                    <a:solidFill>
                      <a:srgbClr val="FF0000"/>
                    </a:solidFill>
                    <a:ea typeface="ヒラギノ角ゴ Pro W3" charset="-128"/>
                  </a:rPr>
                  <a:t>k = </a:t>
                </a:r>
                <a:r>
                  <a:rPr lang="el-GR" altLang="en-US" sz="2400" dirty="0">
                    <a:solidFill>
                      <a:srgbClr val="FF0000"/>
                    </a:solidFill>
                    <a:ea typeface="ヒラギノ角ゴ Pro W3" charset="-128"/>
                  </a:rPr>
                  <a:t>Σ</a:t>
                </a:r>
                <a:r>
                  <a:rPr lang="en-US" altLang="en-US" sz="2400" baseline="-15000" dirty="0">
                    <a:solidFill>
                      <a:srgbClr val="FF0000"/>
                    </a:solidFill>
                    <a:ea typeface="ヒラギノ角ゴ Pro W3" charset="-128"/>
                  </a:rPr>
                  <a:t>x</a:t>
                </a:r>
                <a:r>
                  <a:rPr lang="en-US" altLang="en-US" sz="2400" baseline="-40000" dirty="0">
                    <a:solidFill>
                      <a:srgbClr val="FF0000"/>
                    </a:solidFill>
                    <a:ea typeface="ヒラギノ角ゴ Pro W3" charset="-128"/>
                  </a:rPr>
                  <a:t>1</a:t>
                </a:r>
                <a:r>
                  <a:rPr lang="en-US" altLang="en-US" sz="2400" baseline="-25000" dirty="0">
                    <a:solidFill>
                      <a:srgbClr val="FF0000"/>
                    </a:solidFill>
                    <a:ea typeface="ヒラギノ角ゴ Pro W3" charset="-128"/>
                  </a:rPr>
                  <a:t> = 0, 1</a:t>
                </a:r>
                <a:r>
                  <a:rPr lang="el-GR" altLang="en-US" sz="2400" dirty="0">
                    <a:solidFill>
                      <a:srgbClr val="FF0000"/>
                    </a:solidFill>
                    <a:ea typeface="ヒラギノ角ゴ Pro W3" charset="-128"/>
                  </a:rPr>
                  <a:t>Σ</a:t>
                </a:r>
                <a:r>
                  <a:rPr lang="en-US" altLang="en-US" sz="2400" baseline="-15000" dirty="0">
                    <a:solidFill>
                      <a:srgbClr val="FF0000"/>
                    </a:solidFill>
                    <a:ea typeface="ヒラギノ角ゴ Pro W3" charset="-128"/>
                  </a:rPr>
                  <a:t>x</a:t>
                </a:r>
                <a:r>
                  <a:rPr lang="en-US" altLang="en-US" sz="2400" baseline="-40000" dirty="0">
                    <a:solidFill>
                      <a:srgbClr val="FF0000"/>
                    </a:solidFill>
                    <a:ea typeface="ヒラギノ角ゴ Pro W3" charset="-128"/>
                  </a:rPr>
                  <a:t>2</a:t>
                </a:r>
                <a:r>
                  <a:rPr lang="en-US" altLang="en-US" sz="2400" baseline="-25000" dirty="0">
                    <a:solidFill>
                      <a:srgbClr val="FF0000"/>
                    </a:solidFill>
                    <a:ea typeface="ヒラギノ角ゴ Pro W3" charset="-128"/>
                  </a:rPr>
                  <a:t> = 0,1 </a:t>
                </a:r>
                <a:r>
                  <a:rPr lang="en-US" altLang="en-US" sz="2400" b="1" baseline="30000" dirty="0">
                    <a:solidFill>
                      <a:srgbClr val="FF0000"/>
                    </a:solidFill>
                    <a:ea typeface="ヒラギノ角ゴ Pro W3" charset="-128"/>
                  </a:rPr>
                  <a:t>…</a:t>
                </a:r>
                <a:r>
                  <a:rPr lang="en-US" altLang="en-US" sz="2400" baseline="30000" dirty="0">
                    <a:solidFill>
                      <a:srgbClr val="FF0000"/>
                    </a:solidFill>
                    <a:ea typeface="ヒラギノ角ゴ Pro W3" charset="-128"/>
                  </a:rPr>
                  <a:t> </a:t>
                </a:r>
                <a:r>
                  <a:rPr lang="el-GR" altLang="en-US" sz="2400" dirty="0">
                    <a:solidFill>
                      <a:srgbClr val="FF0000"/>
                    </a:solidFill>
                    <a:ea typeface="ヒラギノ角ゴ Pro W3" charset="-128"/>
                  </a:rPr>
                  <a:t>Σ</a:t>
                </a:r>
                <a:r>
                  <a:rPr lang="en-US" altLang="en-US" sz="2400" baseline="-15000" dirty="0" err="1">
                    <a:solidFill>
                      <a:srgbClr val="FF0000"/>
                    </a:solidFill>
                    <a:ea typeface="ヒラギノ角ゴ Pro W3" charset="-128"/>
                  </a:rPr>
                  <a:t>x</a:t>
                </a:r>
                <a:r>
                  <a:rPr lang="en-US" altLang="en-US" sz="2400" baseline="-40000" dirty="0" err="1">
                    <a:solidFill>
                      <a:srgbClr val="FF0000"/>
                    </a:solidFill>
                    <a:ea typeface="ヒラギノ角ゴ Pro W3" charset="-128"/>
                  </a:rPr>
                  <a:t>n</a:t>
                </a:r>
                <a:r>
                  <a:rPr lang="en-US" altLang="en-US" sz="2400" baseline="-25000" dirty="0">
                    <a:solidFill>
                      <a:srgbClr val="FF0000"/>
                    </a:solidFill>
                    <a:ea typeface="ヒラギノ角ゴ Pro W3" charset="-128"/>
                  </a:rPr>
                  <a:t> = 0, 1</a:t>
                </a:r>
                <a:r>
                  <a:rPr lang="en-US" altLang="en-US" sz="2400" dirty="0">
                    <a:solidFill>
                      <a:srgbClr val="FF0000"/>
                    </a:solidFill>
                    <a:ea typeface="ヒラギノ角ゴ Pro W3" charset="-128"/>
                  </a:rPr>
                  <a:t>p</a:t>
                </a:r>
                <a:r>
                  <a:rPr lang="el-GR" altLang="en-US" sz="2400" baseline="-25000" dirty="0">
                    <a:solidFill>
                      <a:srgbClr val="FF0000"/>
                    </a:solidFill>
                    <a:ea typeface="ヒラギノ角ゴ Pro W3" charset="-128"/>
                  </a:rPr>
                  <a:t>φ</a:t>
                </a:r>
                <a:r>
                  <a:rPr lang="en-US" altLang="en-US" sz="2400" dirty="0">
                    <a:solidFill>
                      <a:srgbClr val="FF0000"/>
                    </a:solidFill>
                    <a:ea typeface="ヒラギノ角ゴ Pro W3" charset="-128"/>
                  </a:rPr>
                  <a:t>(</a:t>
                </a:r>
                <a:r>
                  <a:rPr lang="en-US" altLang="en-US" sz="2400" dirty="0">
                    <a:solidFill>
                      <a:srgbClr val="FF0000"/>
                    </a:solidFill>
                    <a:ea typeface="ヒラギノ角ゴ Pro W3" charset="-128"/>
                    <a:sym typeface="Symbol" charset="2"/>
                  </a:rPr>
                  <a:t>x</a:t>
                </a:r>
                <a:r>
                  <a:rPr lang="en-US" altLang="en-US" sz="2400" baseline="-25000" dirty="0">
                    <a:solidFill>
                      <a:srgbClr val="FF0000"/>
                    </a:solidFill>
                    <a:ea typeface="ヒラギノ角ゴ Pro W3" charset="-128"/>
                    <a:sym typeface="Symbol" charset="2"/>
                  </a:rPr>
                  <a:t>1</a:t>
                </a:r>
                <a:r>
                  <a:rPr lang="en-US" altLang="en-US" sz="2400" dirty="0">
                    <a:solidFill>
                      <a:srgbClr val="FF0000"/>
                    </a:solidFill>
                    <a:ea typeface="ヒラギノ角ゴ Pro W3" charset="-128"/>
                    <a:sym typeface="Symbol" charset="2"/>
                  </a:rPr>
                  <a:t>, x</a:t>
                </a:r>
                <a:r>
                  <a:rPr lang="en-US" altLang="en-US" sz="2400" baseline="-25000" dirty="0">
                    <a:solidFill>
                      <a:srgbClr val="FF0000"/>
                    </a:solidFill>
                    <a:ea typeface="ヒラギノ角ゴ Pro W3" charset="-128"/>
                    <a:sym typeface="Symbol" charset="2"/>
                  </a:rPr>
                  <a:t>2</a:t>
                </a:r>
                <a:r>
                  <a:rPr lang="en-US" altLang="en-US" sz="2400" dirty="0">
                    <a:solidFill>
                      <a:srgbClr val="FF0000"/>
                    </a:solidFill>
                    <a:ea typeface="ヒラギノ角ゴ Pro W3" charset="-128"/>
                    <a:sym typeface="Symbol" charset="2"/>
                  </a:rPr>
                  <a:t>, …, </a:t>
                </a:r>
                <a:r>
                  <a:rPr lang="en-US" altLang="en-US" sz="2400" dirty="0" err="1">
                    <a:solidFill>
                      <a:srgbClr val="FF0000"/>
                    </a:solidFill>
                    <a:ea typeface="ヒラギノ角ゴ Pro W3" charset="-128"/>
                    <a:sym typeface="Symbol" charset="2"/>
                  </a:rPr>
                  <a:t>x</a:t>
                </a:r>
                <a:r>
                  <a:rPr lang="en-US" altLang="en-US" sz="2400" baseline="-25000" dirty="0" err="1">
                    <a:solidFill>
                      <a:srgbClr val="FF0000"/>
                    </a:solidFill>
                    <a:ea typeface="ヒラギノ角ゴ Pro W3" charset="-128"/>
                    <a:sym typeface="Symbol" charset="2"/>
                  </a:rPr>
                  <a:t>n</a:t>
                </a:r>
                <a:r>
                  <a:rPr lang="en-US" altLang="en-US" sz="2400" dirty="0">
                    <a:solidFill>
                      <a:srgbClr val="FF0000"/>
                    </a:solidFill>
                    <a:ea typeface="ヒラギノ角ゴ Pro W3" charset="-128"/>
                    <a:sym typeface="Symbol" charset="2"/>
                  </a:rPr>
                  <a:t>)</a:t>
                </a:r>
                <a:endParaRPr lang="en-US" altLang="en-US" sz="2800" dirty="0">
                  <a:solidFill>
                    <a:srgbClr val="FF0000"/>
                  </a:solidFill>
                  <a:ea typeface="ヒラギノ角ゴ Pro W3" charset="-128"/>
                  <a:sym typeface="Symbol" charset="2"/>
                </a:endParaRPr>
              </a:p>
              <a:p>
                <a:pPr>
                  <a:spcBef>
                    <a:spcPct val="0"/>
                  </a:spcBef>
                  <a:spcAft>
                    <a:spcPts val="600"/>
                  </a:spcAft>
                </a:pPr>
                <a:r>
                  <a:rPr lang="en-US" altLang="en-US" sz="2800" dirty="0">
                    <a:ea typeface="ヒラギノ角ゴ Pro W3" charset="-128"/>
                    <a:sym typeface="Symbol" charset="2"/>
                  </a:rPr>
                  <a:t>Define: </a:t>
                </a:r>
                <a:r>
                  <a:rPr lang="en-US" altLang="en-US" sz="2400" dirty="0" err="1">
                    <a:solidFill>
                      <a:schemeClr val="accent2"/>
                    </a:solidFill>
                    <a:ea typeface="ヒラギノ角ゴ Pro W3" charset="-128"/>
                  </a:rPr>
                  <a:t>k</a:t>
                </a:r>
                <a:r>
                  <a:rPr lang="en-US" altLang="en-US" sz="2400" baseline="-25000" dirty="0" err="1">
                    <a:solidFill>
                      <a:srgbClr val="FF0000"/>
                    </a:solidFill>
                    <a:ea typeface="ヒラギノ角ゴ Pro W3" charset="-128"/>
                  </a:rPr>
                  <a:t>z</a:t>
                </a:r>
                <a:r>
                  <a:rPr lang="en-US" altLang="en-US" sz="2400" dirty="0">
                    <a:solidFill>
                      <a:schemeClr val="accent2"/>
                    </a:solidFill>
                    <a:ea typeface="ヒラギノ角ゴ Pro W3" charset="-128"/>
                  </a:rPr>
                  <a:t> = </a:t>
                </a:r>
                <a:r>
                  <a:rPr lang="el-GR" altLang="en-US" sz="2400" dirty="0">
                    <a:solidFill>
                      <a:schemeClr val="accent2"/>
                    </a:solidFill>
                    <a:ea typeface="ヒラギノ角ゴ Pro W3" charset="-128"/>
                  </a:rPr>
                  <a:t>Σ</a:t>
                </a:r>
                <a:r>
                  <a:rPr lang="en-US" altLang="en-US" sz="2400" baseline="-15000" dirty="0">
                    <a:solidFill>
                      <a:schemeClr val="accent2"/>
                    </a:solidFill>
                    <a:ea typeface="ヒラギノ角ゴ Pro W3" charset="-128"/>
                  </a:rPr>
                  <a:t>x</a:t>
                </a:r>
                <a:r>
                  <a:rPr lang="en-US" altLang="en-US" sz="2400" baseline="-40000" dirty="0">
                    <a:solidFill>
                      <a:schemeClr val="accent2"/>
                    </a:solidFill>
                    <a:ea typeface="ヒラギノ角ゴ Pro W3" charset="-128"/>
                  </a:rPr>
                  <a:t>2</a:t>
                </a:r>
                <a:r>
                  <a:rPr lang="en-US" altLang="en-US" sz="2400" baseline="-25000" dirty="0">
                    <a:solidFill>
                      <a:schemeClr val="accent2"/>
                    </a:solidFill>
                    <a:ea typeface="ヒラギノ角ゴ Pro W3" charset="-128"/>
                  </a:rPr>
                  <a:t> = 0,1 </a:t>
                </a:r>
                <a:r>
                  <a:rPr lang="en-US" altLang="en-US" sz="2400" b="1" baseline="30000" dirty="0">
                    <a:solidFill>
                      <a:schemeClr val="accent2"/>
                    </a:solidFill>
                    <a:ea typeface="ヒラギノ角ゴ Pro W3" charset="-128"/>
                  </a:rPr>
                  <a:t>…</a:t>
                </a:r>
                <a:r>
                  <a:rPr lang="en-US" altLang="en-US" sz="2400" baseline="30000" dirty="0">
                    <a:solidFill>
                      <a:schemeClr val="accent2"/>
                    </a:solidFill>
                    <a:ea typeface="ヒラギノ角ゴ Pro W3" charset="-128"/>
                  </a:rPr>
                  <a:t> </a:t>
                </a:r>
                <a:r>
                  <a:rPr lang="el-GR" altLang="en-US" sz="2400" dirty="0">
                    <a:solidFill>
                      <a:schemeClr val="accent2"/>
                    </a:solidFill>
                    <a:ea typeface="ヒラギノ角ゴ Pro W3" charset="-128"/>
                  </a:rPr>
                  <a:t>Σ</a:t>
                </a:r>
                <a:r>
                  <a:rPr lang="en-US" altLang="en-US" sz="2400" baseline="-15000" dirty="0" err="1">
                    <a:solidFill>
                      <a:schemeClr val="accent2"/>
                    </a:solidFill>
                    <a:ea typeface="ヒラギノ角ゴ Pro W3" charset="-128"/>
                  </a:rPr>
                  <a:t>x</a:t>
                </a:r>
                <a:r>
                  <a:rPr lang="en-US" altLang="en-US" sz="2400" baseline="-40000" dirty="0" err="1">
                    <a:solidFill>
                      <a:schemeClr val="accent2"/>
                    </a:solidFill>
                    <a:ea typeface="ヒラギノ角ゴ Pro W3" charset="-128"/>
                  </a:rPr>
                  <a:t>n</a:t>
                </a:r>
                <a:r>
                  <a:rPr lang="en-US" altLang="en-US" sz="2400" baseline="-25000" dirty="0">
                    <a:solidFill>
                      <a:schemeClr val="accent2"/>
                    </a:solidFill>
                    <a:ea typeface="ヒラギノ角ゴ Pro W3" charset="-128"/>
                  </a:rPr>
                  <a:t> = 0, 1</a:t>
                </a:r>
                <a:r>
                  <a:rPr lang="en-US" altLang="en-US" sz="2400" dirty="0">
                    <a:solidFill>
                      <a:schemeClr val="accent2"/>
                    </a:solidFill>
                    <a:ea typeface="ヒラギノ角ゴ Pro W3" charset="-128"/>
                  </a:rPr>
                  <a:t>p</a:t>
                </a:r>
                <a:r>
                  <a:rPr lang="el-GR" altLang="en-US" sz="2400" baseline="-25000" dirty="0">
                    <a:solidFill>
                      <a:schemeClr val="accent2"/>
                    </a:solidFill>
                    <a:ea typeface="ヒラギノ角ゴ Pro W3" charset="-128"/>
                  </a:rPr>
                  <a:t>φ</a:t>
                </a:r>
                <a:r>
                  <a:rPr lang="en-US" altLang="en-US" sz="2400" dirty="0">
                    <a:solidFill>
                      <a:schemeClr val="accent2"/>
                    </a:solidFill>
                    <a:ea typeface="ヒラギノ角ゴ Pro W3" charset="-128"/>
                  </a:rPr>
                  <a:t>(</a:t>
                </a:r>
                <a:r>
                  <a:rPr lang="en-US" altLang="en-US" sz="2400" dirty="0">
                    <a:solidFill>
                      <a:srgbClr val="FF0000"/>
                    </a:solidFill>
                    <a:ea typeface="ヒラギノ角ゴ Pro W3" charset="-128"/>
                    <a:sym typeface="Symbol" charset="2"/>
                  </a:rPr>
                  <a:t>z</a:t>
                </a:r>
                <a:r>
                  <a:rPr lang="en-US" altLang="en-US" sz="2400" dirty="0">
                    <a:solidFill>
                      <a:schemeClr val="accent2"/>
                    </a:solidFill>
                    <a:ea typeface="ヒラギノ角ゴ Pro W3" charset="-128"/>
                    <a:sym typeface="Symbol" charset="2"/>
                  </a:rPr>
                  <a:t>, x</a:t>
                </a:r>
                <a:r>
                  <a:rPr lang="en-US" altLang="en-US" sz="2400" baseline="-25000" dirty="0">
                    <a:solidFill>
                      <a:schemeClr val="accent2"/>
                    </a:solidFill>
                    <a:ea typeface="ヒラギノ角ゴ Pro W3" charset="-128"/>
                    <a:sym typeface="Symbol" charset="2"/>
                  </a:rPr>
                  <a:t>2</a:t>
                </a:r>
                <a:r>
                  <a:rPr lang="en-US" altLang="en-US" sz="2400" dirty="0">
                    <a:solidFill>
                      <a:schemeClr val="accent2"/>
                    </a:solidFill>
                    <a:ea typeface="ヒラギノ角ゴ Pro W3" charset="-128"/>
                    <a:sym typeface="Symbol" charset="2"/>
                  </a:rPr>
                  <a:t>, …, </a:t>
                </a:r>
                <a:r>
                  <a:rPr lang="en-US" altLang="en-US" sz="2400" dirty="0" err="1">
                    <a:solidFill>
                      <a:schemeClr val="accent2"/>
                    </a:solidFill>
                    <a:ea typeface="ヒラギノ角ゴ Pro W3" charset="-128"/>
                    <a:sym typeface="Symbol" charset="2"/>
                  </a:rPr>
                  <a:t>x</a:t>
                </a:r>
                <a:r>
                  <a:rPr lang="en-US" altLang="en-US" sz="2400" baseline="-25000" dirty="0" err="1">
                    <a:solidFill>
                      <a:schemeClr val="accent2"/>
                    </a:solidFill>
                    <a:ea typeface="ヒラギノ角ゴ Pro W3" charset="-128"/>
                    <a:sym typeface="Symbol" charset="2"/>
                  </a:rPr>
                  <a:t>n</a:t>
                </a:r>
                <a:r>
                  <a:rPr lang="en-US" altLang="en-US" sz="2400" dirty="0">
                    <a:solidFill>
                      <a:schemeClr val="accent2"/>
                    </a:solidFill>
                    <a:ea typeface="ヒラギノ角ゴ Pro W3" charset="-128"/>
                    <a:sym typeface="Symbol" charset="2"/>
                  </a:rPr>
                  <a:t>) </a:t>
                </a:r>
                <a:r>
                  <a:rPr lang="en-US" altLang="en-US" sz="2800" dirty="0">
                    <a:solidFill>
                      <a:schemeClr val="accent2"/>
                    </a:solidFill>
                    <a:ea typeface="ヒラギノ角ゴ Pro W3" charset="-128"/>
                    <a:sym typeface="Symbol" charset="2"/>
                  </a:rPr>
                  <a:t> </a:t>
                </a:r>
              </a:p>
              <a:p>
                <a:pPr>
                  <a:spcBef>
                    <a:spcPct val="0"/>
                  </a:spcBef>
                  <a:spcAft>
                    <a:spcPts val="600"/>
                  </a:spcAft>
                </a:pPr>
                <a:r>
                  <a:rPr lang="en-US" altLang="en-US" sz="2800" dirty="0">
                    <a:ea typeface="ヒラギノ角ゴ Pro W3" charset="-128"/>
                    <a:sym typeface="Symbol" charset="2"/>
                  </a:rPr>
                  <a:t>prover sends:</a:t>
                </a:r>
                <a:r>
                  <a:rPr lang="en-US" altLang="en-US" sz="2800" dirty="0">
                    <a:solidFill>
                      <a:schemeClr val="accent2"/>
                    </a:solidFill>
                    <a:ea typeface="ヒラギノ角ゴ Pro W3" charset="-128"/>
                    <a:sym typeface="Symbol" charset="2"/>
                  </a:rPr>
                  <a:t> </a:t>
                </a:r>
                <a:r>
                  <a:rPr lang="en-US" altLang="en-US" sz="2800" dirty="0" err="1">
                    <a:solidFill>
                      <a:schemeClr val="accent2"/>
                    </a:solidFill>
                    <a:ea typeface="ヒラギノ角ゴ Pro W3" charset="-128"/>
                    <a:sym typeface="Symbol" charset="2"/>
                  </a:rPr>
                  <a:t>k</a:t>
                </a:r>
                <a:r>
                  <a:rPr lang="en-US" altLang="en-US" sz="2800" baseline="-25000" dirty="0" err="1">
                    <a:solidFill>
                      <a:schemeClr val="accent2"/>
                    </a:solidFill>
                    <a:ea typeface="ヒラギノ角ゴ Pro W3" charset="-128"/>
                    <a:sym typeface="Symbol" charset="2"/>
                  </a:rPr>
                  <a:t>z</a:t>
                </a:r>
                <a:r>
                  <a:rPr lang="en-US" altLang="en-US" sz="2800" baseline="-25000" dirty="0">
                    <a:solidFill>
                      <a:schemeClr val="accent2"/>
                    </a:solidFill>
                    <a:ea typeface="ヒラギノ角ゴ Pro W3" charset="-128"/>
                    <a:sym typeface="Symbol" charset="2"/>
                  </a:rPr>
                  <a:t> </a:t>
                </a:r>
                <a:r>
                  <a:rPr lang="en-US" altLang="en-US" sz="2800" dirty="0">
                    <a:solidFill>
                      <a:schemeClr val="accent2"/>
                    </a:solidFill>
                    <a:ea typeface="ヒラギノ角ゴ Pro W3" charset="-128"/>
                    <a:sym typeface="Symbol" charset="2"/>
                  </a:rPr>
                  <a:t>for all z </a:t>
                </a:r>
                <a14:m>
                  <m:oMath xmlns:m="http://schemas.openxmlformats.org/officeDocument/2006/math">
                    <m:r>
                      <a:rPr lang="en-US" altLang="en-US" sz="2800" b="0" i="1" smtClean="0">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 </a:t>
                </a:r>
                <a:r>
                  <a:rPr lang="en-US" altLang="en-US" sz="2800" dirty="0" err="1">
                    <a:solidFill>
                      <a:schemeClr val="accent2"/>
                    </a:solidFill>
                    <a:ea typeface="ヒラギノ角ゴ Pro W3" charset="-128"/>
                    <a:sym typeface="Symbol" charset="2"/>
                  </a:rPr>
                  <a:t>F</a:t>
                </a:r>
                <a:r>
                  <a:rPr lang="en-US" altLang="en-US" sz="2800" baseline="-25000" dirty="0" err="1">
                    <a:solidFill>
                      <a:schemeClr val="accent2"/>
                    </a:solidFill>
                    <a:ea typeface="ヒラギノ角ゴ Pro W3" charset="-128"/>
                    <a:sym typeface="Symbol" charset="2"/>
                  </a:rPr>
                  <a:t>q</a:t>
                </a:r>
                <a:endParaRPr lang="en-US" altLang="en-US" sz="2800" dirty="0">
                  <a:solidFill>
                    <a:schemeClr val="accent2"/>
                  </a:solidFill>
                  <a:ea typeface="ヒラギノ角ゴ Pro W3" charset="-128"/>
                  <a:sym typeface="Symbol" charset="2"/>
                </a:endParaRPr>
              </a:p>
              <a:p>
                <a:pPr>
                  <a:spcBef>
                    <a:spcPct val="0"/>
                  </a:spcBef>
                  <a:spcAft>
                    <a:spcPts val="600"/>
                  </a:spcAft>
                </a:pPr>
                <a:r>
                  <a:rPr lang="en-US" altLang="en-US" sz="2800" dirty="0">
                    <a:ea typeface="ヒラギノ角ゴ Pro W3" charset="-128"/>
                    <a:sym typeface="Symbol" charset="2"/>
                  </a:rPr>
                  <a:t>verifier:</a:t>
                </a:r>
              </a:p>
              <a:p>
                <a:pPr lvl="1">
                  <a:spcBef>
                    <a:spcPct val="0"/>
                  </a:spcBef>
                  <a:spcAft>
                    <a:spcPts val="600"/>
                  </a:spcAft>
                </a:pPr>
                <a:r>
                  <a:rPr lang="en-US" altLang="en-US" sz="2400" dirty="0">
                    <a:solidFill>
                      <a:schemeClr val="accent2"/>
                    </a:solidFill>
                    <a:ea typeface="ヒラギノ角ゴ Pro W3" charset="-128"/>
                    <a:sym typeface="Symbol" charset="2"/>
                  </a:rPr>
                  <a:t>checks that k</a:t>
                </a:r>
                <a:r>
                  <a:rPr lang="en-US" altLang="en-US" sz="2400" baseline="-25000" dirty="0">
                    <a:solidFill>
                      <a:schemeClr val="accent2"/>
                    </a:solidFill>
                    <a:ea typeface="ヒラギノ角ゴ Pro W3" charset="-128"/>
                    <a:sym typeface="Symbol" charset="2"/>
                  </a:rPr>
                  <a:t>0</a:t>
                </a:r>
                <a:r>
                  <a:rPr lang="en-US" altLang="en-US" sz="2400" dirty="0">
                    <a:solidFill>
                      <a:schemeClr val="accent2"/>
                    </a:solidFill>
                    <a:ea typeface="ヒラギノ角ゴ Pro W3" charset="-128"/>
                    <a:sym typeface="Symbol" charset="2"/>
                  </a:rPr>
                  <a:t> + k</a:t>
                </a:r>
                <a:r>
                  <a:rPr lang="en-US" altLang="en-US" sz="2400" baseline="-25000" dirty="0">
                    <a:solidFill>
                      <a:schemeClr val="accent2"/>
                    </a:solidFill>
                    <a:ea typeface="ヒラギノ角ゴ Pro W3" charset="-128"/>
                    <a:sym typeface="Symbol" charset="2"/>
                  </a:rPr>
                  <a:t>1 </a:t>
                </a:r>
                <a:r>
                  <a:rPr lang="en-US" altLang="en-US" sz="2400" dirty="0">
                    <a:solidFill>
                      <a:schemeClr val="accent2"/>
                    </a:solidFill>
                    <a:ea typeface="ヒラギノ角ゴ Pro W3" charset="-128"/>
                    <a:sym typeface="Symbol" charset="2"/>
                  </a:rPr>
                  <a:t>= k</a:t>
                </a:r>
              </a:p>
              <a:p>
                <a:pPr lvl="1">
                  <a:spcBef>
                    <a:spcPct val="0"/>
                  </a:spcBef>
                  <a:spcAft>
                    <a:spcPts val="600"/>
                  </a:spcAft>
                </a:pPr>
                <a:r>
                  <a:rPr lang="en-US" altLang="en-US" sz="2400" dirty="0">
                    <a:solidFill>
                      <a:schemeClr val="accent2"/>
                    </a:solidFill>
                    <a:ea typeface="ヒラギノ角ゴ Pro W3" charset="-128"/>
                    <a:sym typeface="Symbol" charset="2"/>
                  </a:rPr>
                  <a:t>sends random </a:t>
                </a:r>
                <a:r>
                  <a:rPr lang="en-US" altLang="en-US" sz="2400" dirty="0">
                    <a:solidFill>
                      <a:srgbClr val="FF0000"/>
                    </a:solidFill>
                    <a:ea typeface="ヒラギノ角ゴ Pro W3" charset="-128"/>
                    <a:sym typeface="Symbol" charset="2"/>
                  </a:rPr>
                  <a:t>z</a:t>
                </a:r>
                <a:r>
                  <a:rPr lang="en-US" altLang="en-US" sz="2400" dirty="0">
                    <a:solidFill>
                      <a:schemeClr val="accent2"/>
                    </a:solidFill>
                    <a:ea typeface="ヒラギノ角ゴ Pro W3" charset="-128"/>
                    <a:sym typeface="Symbol" charset="2"/>
                  </a:rPr>
                  <a:t>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 </m:t>
                    </m:r>
                  </m:oMath>
                </a14:m>
                <a:r>
                  <a:rPr lang="en-US" altLang="en-US" sz="2400" dirty="0" err="1">
                    <a:solidFill>
                      <a:schemeClr val="accent2"/>
                    </a:solidFill>
                    <a:ea typeface="ヒラギノ角ゴ Pro W3" charset="-128"/>
                    <a:sym typeface="Symbol" charset="2"/>
                  </a:rPr>
                  <a:t>F</a:t>
                </a:r>
                <a:r>
                  <a:rPr lang="en-US" altLang="en-US" sz="2400" baseline="-25000" dirty="0" err="1">
                    <a:solidFill>
                      <a:schemeClr val="accent2"/>
                    </a:solidFill>
                    <a:ea typeface="ヒラギノ角ゴ Pro W3" charset="-128"/>
                    <a:sym typeface="Symbol" charset="2"/>
                  </a:rPr>
                  <a:t>q</a:t>
                </a:r>
                <a:endParaRPr lang="en-US" altLang="en-US" sz="2400" baseline="-25000" dirty="0">
                  <a:solidFill>
                    <a:schemeClr val="accent2"/>
                  </a:solidFill>
                  <a:ea typeface="ヒラギノ角ゴ Pro W3" charset="-128"/>
                  <a:sym typeface="Symbol" charset="2"/>
                </a:endParaRPr>
              </a:p>
              <a:p>
                <a:pPr>
                  <a:spcBef>
                    <a:spcPct val="0"/>
                  </a:spcBef>
                  <a:spcAft>
                    <a:spcPts val="600"/>
                  </a:spcAft>
                </a:pPr>
                <a:r>
                  <a:rPr lang="en-US" altLang="en-US" sz="2800" dirty="0">
                    <a:ea typeface="ヒラギノ角ゴ Pro W3" charset="-128"/>
                    <a:sym typeface="Symbol" charset="2"/>
                  </a:rPr>
                  <a:t>continue with proof that </a:t>
                </a:r>
              </a:p>
              <a:p>
                <a:pPr algn="ctr">
                  <a:spcBef>
                    <a:spcPct val="0"/>
                  </a:spcBef>
                  <a:spcAft>
                    <a:spcPts val="600"/>
                  </a:spcAft>
                  <a:buFontTx/>
                  <a:buNone/>
                </a:pPr>
                <a:r>
                  <a:rPr lang="en-US" altLang="en-US" sz="2400" dirty="0" err="1">
                    <a:solidFill>
                      <a:schemeClr val="accent2"/>
                    </a:solidFill>
                    <a:ea typeface="ヒラギノ角ゴ Pro W3" charset="-128"/>
                  </a:rPr>
                  <a:t>k</a:t>
                </a:r>
                <a:r>
                  <a:rPr lang="en-US" altLang="en-US" sz="2400" baseline="-25000" dirty="0" err="1">
                    <a:solidFill>
                      <a:schemeClr val="accent2"/>
                    </a:solidFill>
                    <a:ea typeface="ヒラギノ角ゴ Pro W3" charset="-128"/>
                  </a:rPr>
                  <a:t>z</a:t>
                </a:r>
                <a:r>
                  <a:rPr lang="en-US" altLang="en-US" sz="2400" dirty="0">
                    <a:solidFill>
                      <a:schemeClr val="accent2"/>
                    </a:solidFill>
                    <a:ea typeface="ヒラギノ角ゴ Pro W3" charset="-128"/>
                  </a:rPr>
                  <a:t> = </a:t>
                </a:r>
                <a:r>
                  <a:rPr lang="el-GR" altLang="en-US" sz="2400" dirty="0">
                    <a:solidFill>
                      <a:schemeClr val="accent2"/>
                    </a:solidFill>
                    <a:ea typeface="ヒラギノ角ゴ Pro W3" charset="-128"/>
                  </a:rPr>
                  <a:t>Σ</a:t>
                </a:r>
                <a:r>
                  <a:rPr lang="en-US" altLang="en-US" sz="2400" baseline="-15000" dirty="0">
                    <a:solidFill>
                      <a:schemeClr val="accent2"/>
                    </a:solidFill>
                    <a:ea typeface="ヒラギノ角ゴ Pro W3" charset="-128"/>
                  </a:rPr>
                  <a:t>x</a:t>
                </a:r>
                <a:r>
                  <a:rPr lang="en-US" altLang="en-US" sz="2400" baseline="-40000" dirty="0">
                    <a:solidFill>
                      <a:schemeClr val="accent2"/>
                    </a:solidFill>
                    <a:ea typeface="ヒラギノ角ゴ Pro W3" charset="-128"/>
                  </a:rPr>
                  <a:t>2</a:t>
                </a:r>
                <a:r>
                  <a:rPr lang="en-US" altLang="en-US" sz="2400" baseline="-25000" dirty="0">
                    <a:solidFill>
                      <a:schemeClr val="accent2"/>
                    </a:solidFill>
                    <a:ea typeface="ヒラギノ角ゴ Pro W3" charset="-128"/>
                  </a:rPr>
                  <a:t> = 0,1 </a:t>
                </a:r>
                <a:r>
                  <a:rPr lang="en-US" altLang="en-US" sz="2400" b="1" baseline="30000" dirty="0">
                    <a:solidFill>
                      <a:schemeClr val="accent2"/>
                    </a:solidFill>
                    <a:ea typeface="ヒラギノ角ゴ Pro W3" charset="-128"/>
                  </a:rPr>
                  <a:t>…</a:t>
                </a:r>
                <a:r>
                  <a:rPr lang="en-US" altLang="en-US" sz="2400" baseline="30000" dirty="0">
                    <a:solidFill>
                      <a:schemeClr val="accent2"/>
                    </a:solidFill>
                    <a:ea typeface="ヒラギノ角ゴ Pro W3" charset="-128"/>
                  </a:rPr>
                  <a:t> </a:t>
                </a:r>
                <a:r>
                  <a:rPr lang="el-GR" altLang="en-US" sz="2400" dirty="0">
                    <a:solidFill>
                      <a:schemeClr val="accent2"/>
                    </a:solidFill>
                    <a:ea typeface="ヒラギノ角ゴ Pro W3" charset="-128"/>
                  </a:rPr>
                  <a:t>Σ</a:t>
                </a:r>
                <a:r>
                  <a:rPr lang="en-US" altLang="en-US" sz="2400" baseline="-15000" dirty="0" err="1">
                    <a:solidFill>
                      <a:schemeClr val="accent2"/>
                    </a:solidFill>
                    <a:ea typeface="ヒラギノ角ゴ Pro W3" charset="-128"/>
                  </a:rPr>
                  <a:t>x</a:t>
                </a:r>
                <a:r>
                  <a:rPr lang="en-US" altLang="en-US" sz="2400" baseline="-40000" dirty="0" err="1">
                    <a:solidFill>
                      <a:schemeClr val="accent2"/>
                    </a:solidFill>
                    <a:ea typeface="ヒラギノ角ゴ Pro W3" charset="-128"/>
                  </a:rPr>
                  <a:t>n</a:t>
                </a:r>
                <a:r>
                  <a:rPr lang="en-US" altLang="en-US" sz="2400" baseline="-25000" dirty="0">
                    <a:solidFill>
                      <a:schemeClr val="accent2"/>
                    </a:solidFill>
                    <a:ea typeface="ヒラギノ角ゴ Pro W3" charset="-128"/>
                  </a:rPr>
                  <a:t> = 0, 1</a:t>
                </a:r>
                <a:r>
                  <a:rPr lang="en-US" altLang="en-US" sz="2400" dirty="0">
                    <a:solidFill>
                      <a:schemeClr val="accent2"/>
                    </a:solidFill>
                    <a:ea typeface="ヒラギノ角ゴ Pro W3" charset="-128"/>
                  </a:rPr>
                  <a:t>p</a:t>
                </a:r>
                <a:r>
                  <a:rPr lang="el-GR" altLang="en-US" sz="2400" baseline="-25000" dirty="0">
                    <a:solidFill>
                      <a:schemeClr val="accent2"/>
                    </a:solidFill>
                    <a:ea typeface="ヒラギノ角ゴ Pro W3" charset="-128"/>
                  </a:rPr>
                  <a:t>φ</a:t>
                </a:r>
                <a:r>
                  <a:rPr lang="en-US" altLang="en-US" sz="2400" dirty="0">
                    <a:solidFill>
                      <a:schemeClr val="accent2"/>
                    </a:solidFill>
                    <a:ea typeface="ヒラギノ角ゴ Pro W3" charset="-128"/>
                  </a:rPr>
                  <a:t>(</a:t>
                </a:r>
                <a:r>
                  <a:rPr lang="en-US" altLang="en-US" sz="2400" dirty="0">
                    <a:solidFill>
                      <a:srgbClr val="FF0000"/>
                    </a:solidFill>
                    <a:ea typeface="ヒラギノ角ゴ Pro W3" charset="-128"/>
                    <a:sym typeface="Symbol" charset="2"/>
                  </a:rPr>
                  <a:t>z</a:t>
                </a:r>
                <a:r>
                  <a:rPr lang="en-US" altLang="en-US" sz="2400" dirty="0">
                    <a:solidFill>
                      <a:schemeClr val="accent2"/>
                    </a:solidFill>
                    <a:ea typeface="ヒラギノ角ゴ Pro W3" charset="-128"/>
                    <a:sym typeface="Symbol" charset="2"/>
                  </a:rPr>
                  <a:t>, x</a:t>
                </a:r>
                <a:r>
                  <a:rPr lang="en-US" altLang="en-US" sz="2400" baseline="-25000" dirty="0">
                    <a:solidFill>
                      <a:schemeClr val="accent2"/>
                    </a:solidFill>
                    <a:ea typeface="ヒラギノ角ゴ Pro W3" charset="-128"/>
                    <a:sym typeface="Symbol" charset="2"/>
                  </a:rPr>
                  <a:t>2</a:t>
                </a:r>
                <a:r>
                  <a:rPr lang="en-US" altLang="en-US" sz="2400" dirty="0">
                    <a:solidFill>
                      <a:schemeClr val="accent2"/>
                    </a:solidFill>
                    <a:ea typeface="ヒラギノ角ゴ Pro W3" charset="-128"/>
                    <a:sym typeface="Symbol" charset="2"/>
                  </a:rPr>
                  <a:t>, …, </a:t>
                </a:r>
                <a:r>
                  <a:rPr lang="en-US" altLang="en-US" sz="2400" dirty="0" err="1">
                    <a:solidFill>
                      <a:schemeClr val="accent2"/>
                    </a:solidFill>
                    <a:ea typeface="ヒラギノ角ゴ Pro W3" charset="-128"/>
                    <a:sym typeface="Symbol" charset="2"/>
                  </a:rPr>
                  <a:t>x</a:t>
                </a:r>
                <a:r>
                  <a:rPr lang="en-US" altLang="en-US" sz="2400" baseline="-25000" dirty="0" err="1">
                    <a:solidFill>
                      <a:schemeClr val="accent2"/>
                    </a:solidFill>
                    <a:ea typeface="ヒラギノ角ゴ Pro W3" charset="-128"/>
                    <a:sym typeface="Symbol" charset="2"/>
                  </a:rPr>
                  <a:t>n</a:t>
                </a:r>
                <a:r>
                  <a:rPr lang="en-US" altLang="en-US" sz="2400" dirty="0">
                    <a:solidFill>
                      <a:schemeClr val="accent2"/>
                    </a:solidFill>
                    <a:ea typeface="ヒラギノ角ゴ Pro W3" charset="-128"/>
                    <a:sym typeface="Symbol" charset="2"/>
                  </a:rPr>
                  <a:t>)</a:t>
                </a:r>
                <a:endParaRPr lang="en-US" altLang="en-US" sz="2800" dirty="0">
                  <a:solidFill>
                    <a:schemeClr val="accent2"/>
                  </a:solidFill>
                  <a:ea typeface="ヒラギノ角ゴ Pro W3" charset="-128"/>
                  <a:sym typeface="Symbol" charset="2"/>
                </a:endParaRPr>
              </a:p>
              <a:p>
                <a:pPr>
                  <a:spcBef>
                    <a:spcPct val="0"/>
                  </a:spcBef>
                  <a:spcAft>
                    <a:spcPts val="600"/>
                  </a:spcAft>
                </a:pPr>
                <a:r>
                  <a:rPr lang="en-US" altLang="en-US" sz="2800" dirty="0">
                    <a:ea typeface="ヒラギノ角ゴ Pro W3" charset="-128"/>
                    <a:sym typeface="Symbol" charset="2"/>
                  </a:rPr>
                  <a:t>at end: verifier checks for itself</a:t>
                </a:r>
              </a:p>
            </p:txBody>
          </p:sp>
        </mc:Choice>
        <mc:Fallback xmlns="">
          <p:sp>
            <p:nvSpPr>
              <p:cNvPr id="888835" name="Rectangle 3"/>
              <p:cNvSpPr>
                <a:spLocks noGrp="1" noRot="1" noChangeAspect="1" noMove="1" noResize="1" noEditPoints="1" noAdjustHandles="1" noChangeArrowheads="1" noChangeShapeType="1" noTextEdit="1"/>
              </p:cNvSpPr>
              <p:nvPr>
                <p:ph type="body" idx="1"/>
              </p:nvPr>
            </p:nvSpPr>
            <p:spPr>
              <a:xfrm>
                <a:off x="457200" y="1371600"/>
                <a:ext cx="8229600" cy="4525963"/>
              </a:xfrm>
              <a:blipFill rotWithShape="0">
                <a:blip r:embed="rId3"/>
                <a:stretch>
                  <a:fillRect l="-1333" t="-1348" b="-822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7315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84995"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90883" name="Rectangle 3"/>
              <p:cNvSpPr>
                <a:spLocks noGrp="1" noChangeArrowheads="1"/>
              </p:cNvSpPr>
              <p:nvPr>
                <p:ph type="body" idx="1"/>
              </p:nvPr>
            </p:nvSpPr>
            <p:spPr/>
            <p:txBody>
              <a:bodyPr/>
              <a:lstStyle/>
              <a:p>
                <a:r>
                  <a:rPr lang="en-US" altLang="en-US" dirty="0">
                    <a:ea typeface="ヒラギノ角ゴ Pro W3" charset="-128"/>
                  </a:rPr>
                  <a:t>Prover wishes to prove:</a:t>
                </a:r>
              </a:p>
              <a:p>
                <a:pPr algn="ctr">
                  <a:buFontTx/>
                  <a:buNone/>
                </a:pPr>
                <a:r>
                  <a:rPr lang="en-US" altLang="en-US" sz="2800" dirty="0">
                    <a:solidFill>
                      <a:srgbClr val="FF0000"/>
                    </a:solidFill>
                    <a:ea typeface="ヒラギノ角ゴ Pro W3" charset="-128"/>
                  </a:rPr>
                  <a:t>k = </a:t>
                </a:r>
                <a:r>
                  <a:rPr lang="el-GR" altLang="en-US" sz="2800" dirty="0">
                    <a:solidFill>
                      <a:srgbClr val="FF0000"/>
                    </a:solidFill>
                    <a:ea typeface="ヒラギノ角ゴ Pro W3" charset="-128"/>
                  </a:rPr>
                  <a:t>Σ</a:t>
                </a:r>
                <a:r>
                  <a:rPr lang="en-US" altLang="en-US" sz="2800" baseline="-15000" dirty="0">
                    <a:solidFill>
                      <a:srgbClr val="FF0000"/>
                    </a:solidFill>
                    <a:ea typeface="ヒラギノ角ゴ Pro W3" charset="-128"/>
                  </a:rPr>
                  <a:t>x</a:t>
                </a:r>
                <a:r>
                  <a:rPr lang="en-US" altLang="en-US" sz="2800" baseline="-40000" dirty="0">
                    <a:solidFill>
                      <a:srgbClr val="FF0000"/>
                    </a:solidFill>
                    <a:ea typeface="ヒラギノ角ゴ Pro W3" charset="-128"/>
                  </a:rPr>
                  <a:t>1</a:t>
                </a:r>
                <a:r>
                  <a:rPr lang="en-US" altLang="en-US" sz="2800" baseline="-25000" dirty="0">
                    <a:solidFill>
                      <a:srgbClr val="FF0000"/>
                    </a:solidFill>
                    <a:ea typeface="ヒラギノ角ゴ Pro W3" charset="-128"/>
                  </a:rPr>
                  <a:t> = 0, 1</a:t>
                </a:r>
                <a:r>
                  <a:rPr lang="el-GR" altLang="en-US" sz="2800" dirty="0">
                    <a:solidFill>
                      <a:srgbClr val="FF0000"/>
                    </a:solidFill>
                    <a:ea typeface="ヒラギノ角ゴ Pro W3" charset="-128"/>
                  </a:rPr>
                  <a:t>Σ</a:t>
                </a:r>
                <a:r>
                  <a:rPr lang="en-US" altLang="en-US" sz="2800" baseline="-15000" dirty="0">
                    <a:solidFill>
                      <a:srgbClr val="FF0000"/>
                    </a:solidFill>
                    <a:ea typeface="ヒラギノ角ゴ Pro W3" charset="-128"/>
                  </a:rPr>
                  <a:t>x</a:t>
                </a:r>
                <a:r>
                  <a:rPr lang="en-US" altLang="en-US" sz="2800" baseline="-40000" dirty="0">
                    <a:solidFill>
                      <a:srgbClr val="FF0000"/>
                    </a:solidFill>
                    <a:ea typeface="ヒラギノ角ゴ Pro W3" charset="-128"/>
                  </a:rPr>
                  <a:t>2</a:t>
                </a:r>
                <a:r>
                  <a:rPr lang="en-US" altLang="en-US" sz="2800" baseline="-25000" dirty="0">
                    <a:solidFill>
                      <a:srgbClr val="FF0000"/>
                    </a:solidFill>
                    <a:ea typeface="ヒラギノ角ゴ Pro W3" charset="-128"/>
                  </a:rPr>
                  <a:t> = 0,1 </a:t>
                </a:r>
                <a:r>
                  <a:rPr lang="en-US" altLang="en-US" sz="2800" b="1" baseline="30000" dirty="0">
                    <a:solidFill>
                      <a:srgbClr val="FF0000"/>
                    </a:solidFill>
                    <a:ea typeface="ヒラギノ角ゴ Pro W3" charset="-128"/>
                  </a:rPr>
                  <a:t>…</a:t>
                </a:r>
                <a:r>
                  <a:rPr lang="en-US" altLang="en-US" sz="2800" baseline="30000" dirty="0">
                    <a:solidFill>
                      <a:srgbClr val="FF0000"/>
                    </a:solidFill>
                    <a:ea typeface="ヒラギノ角ゴ Pro W3" charset="-128"/>
                  </a:rPr>
                  <a:t> </a:t>
                </a:r>
                <a:r>
                  <a:rPr lang="el-GR" altLang="en-US" sz="2800" dirty="0">
                    <a:solidFill>
                      <a:srgbClr val="FF0000"/>
                    </a:solidFill>
                    <a:ea typeface="ヒラギノ角ゴ Pro W3" charset="-128"/>
                  </a:rPr>
                  <a:t>Σ</a:t>
                </a:r>
                <a:r>
                  <a:rPr lang="en-US" altLang="en-US" sz="2800" baseline="-15000" dirty="0" err="1">
                    <a:solidFill>
                      <a:srgbClr val="FF0000"/>
                    </a:solidFill>
                    <a:ea typeface="ヒラギノ角ゴ Pro W3" charset="-128"/>
                  </a:rPr>
                  <a:t>x</a:t>
                </a:r>
                <a:r>
                  <a:rPr lang="en-US" altLang="en-US" sz="2800" baseline="-40000" dirty="0" err="1">
                    <a:solidFill>
                      <a:srgbClr val="FF0000"/>
                    </a:solidFill>
                    <a:ea typeface="ヒラギノ角ゴ Pro W3" charset="-128"/>
                  </a:rPr>
                  <a:t>n</a:t>
                </a:r>
                <a:r>
                  <a:rPr lang="en-US" altLang="en-US" sz="2800" baseline="-25000" dirty="0">
                    <a:solidFill>
                      <a:srgbClr val="FF0000"/>
                    </a:solidFill>
                    <a:ea typeface="ヒラギノ角ゴ Pro W3" charset="-128"/>
                  </a:rPr>
                  <a:t> = 0, 1</a:t>
                </a:r>
                <a:r>
                  <a:rPr lang="en-US" altLang="en-US" sz="2800" dirty="0">
                    <a:solidFill>
                      <a:srgbClr val="FF0000"/>
                    </a:solidFill>
                    <a:ea typeface="ヒラギノ角ゴ Pro W3" charset="-128"/>
                  </a:rPr>
                  <a:t>p</a:t>
                </a:r>
                <a:r>
                  <a:rPr lang="el-GR" altLang="en-US" sz="2800" baseline="-25000" dirty="0">
                    <a:solidFill>
                      <a:srgbClr val="FF0000"/>
                    </a:solidFill>
                    <a:ea typeface="ヒラギノ角ゴ Pro W3" charset="-128"/>
                  </a:rPr>
                  <a:t>φ</a:t>
                </a:r>
                <a:r>
                  <a:rPr lang="en-US" altLang="en-US" sz="2800" dirty="0">
                    <a:solidFill>
                      <a:srgbClr val="FF0000"/>
                    </a:solidFill>
                    <a:ea typeface="ヒラギノ角ゴ Pro W3" charset="-128"/>
                  </a:rPr>
                  <a:t>(</a:t>
                </a:r>
                <a:r>
                  <a:rPr lang="en-US" altLang="en-US" sz="2800" dirty="0">
                    <a:solidFill>
                      <a:srgbClr val="FF0000"/>
                    </a:solidFill>
                    <a:ea typeface="ヒラギノ角ゴ Pro W3" charset="-128"/>
                    <a:sym typeface="Symbol" charset="2"/>
                  </a:rPr>
                  <a:t>x</a:t>
                </a:r>
                <a:r>
                  <a:rPr lang="en-US" altLang="en-US" sz="2800" baseline="-25000" dirty="0">
                    <a:solidFill>
                      <a:srgbClr val="FF0000"/>
                    </a:solidFill>
                    <a:ea typeface="ヒラギノ角ゴ Pro W3" charset="-128"/>
                    <a:sym typeface="Symbol" charset="2"/>
                  </a:rPr>
                  <a:t>1</a:t>
                </a:r>
                <a:r>
                  <a:rPr lang="en-US" altLang="en-US" sz="2800" dirty="0">
                    <a:solidFill>
                      <a:srgbClr val="FF0000"/>
                    </a:solidFill>
                    <a:ea typeface="ヒラギノ角ゴ Pro W3" charset="-128"/>
                    <a:sym typeface="Symbol" charset="2"/>
                  </a:rPr>
                  <a:t>, x</a:t>
                </a:r>
                <a:r>
                  <a:rPr lang="en-US" altLang="en-US" sz="2800" baseline="-25000" dirty="0">
                    <a:solidFill>
                      <a:srgbClr val="FF0000"/>
                    </a:solidFill>
                    <a:ea typeface="ヒラギノ角ゴ Pro W3" charset="-128"/>
                    <a:sym typeface="Symbol" charset="2"/>
                  </a:rPr>
                  <a:t>2</a:t>
                </a:r>
                <a:r>
                  <a:rPr lang="en-US" altLang="en-US" sz="2800" dirty="0">
                    <a:solidFill>
                      <a:srgbClr val="FF0000"/>
                    </a:solidFill>
                    <a:ea typeface="ヒラギノ角ゴ Pro W3" charset="-128"/>
                    <a:sym typeface="Symbol" charset="2"/>
                  </a:rPr>
                  <a:t>, …, </a:t>
                </a:r>
                <a:r>
                  <a:rPr lang="en-US" altLang="en-US" sz="2800" dirty="0" err="1">
                    <a:solidFill>
                      <a:srgbClr val="FF0000"/>
                    </a:solidFill>
                    <a:ea typeface="ヒラギノ角ゴ Pro W3" charset="-128"/>
                    <a:sym typeface="Symbol" charset="2"/>
                  </a:rPr>
                  <a:t>x</a:t>
                </a:r>
                <a:r>
                  <a:rPr lang="en-US" altLang="en-US" sz="2800" baseline="-25000" dirty="0" err="1">
                    <a:solidFill>
                      <a:srgbClr val="FF0000"/>
                    </a:solidFill>
                    <a:ea typeface="ヒラギノ角ゴ Pro W3" charset="-128"/>
                    <a:sym typeface="Symbol" charset="2"/>
                  </a:rPr>
                  <a:t>n</a:t>
                </a:r>
                <a:r>
                  <a:rPr lang="en-US" altLang="en-US" sz="2800" dirty="0">
                    <a:solidFill>
                      <a:srgbClr val="FF0000"/>
                    </a:solidFill>
                    <a:ea typeface="ヒラギノ角ゴ Pro W3" charset="-128"/>
                    <a:sym typeface="Symbol" charset="2"/>
                  </a:rPr>
                  <a:t>)</a:t>
                </a:r>
                <a:endParaRPr lang="en-US" altLang="en-US" dirty="0">
                  <a:solidFill>
                    <a:srgbClr val="FF0000"/>
                  </a:solidFill>
                  <a:ea typeface="ヒラギノ角ゴ Pro W3" charset="-128"/>
                  <a:sym typeface="Symbol" charset="2"/>
                </a:endParaRPr>
              </a:p>
              <a:p>
                <a:r>
                  <a:rPr lang="en-US" altLang="en-US" dirty="0">
                    <a:ea typeface="ヒラギノ角ゴ Pro W3" charset="-128"/>
                    <a:sym typeface="Symbol" charset="2"/>
                  </a:rPr>
                  <a:t>Define: </a:t>
                </a:r>
                <a:r>
                  <a:rPr lang="en-US" altLang="en-US" sz="2800" dirty="0" err="1">
                    <a:solidFill>
                      <a:schemeClr val="accent2"/>
                    </a:solidFill>
                    <a:ea typeface="ヒラギノ角ゴ Pro W3" charset="-128"/>
                  </a:rPr>
                  <a:t>k</a:t>
                </a:r>
                <a:r>
                  <a:rPr lang="en-US" altLang="en-US" sz="2800" baseline="-25000" dirty="0" err="1">
                    <a:solidFill>
                      <a:srgbClr val="FF0000"/>
                    </a:solidFill>
                    <a:ea typeface="ヒラギノ角ゴ Pro W3" charset="-128"/>
                  </a:rPr>
                  <a:t>z</a:t>
                </a:r>
                <a:r>
                  <a:rPr lang="en-US" altLang="en-US" sz="2800" dirty="0">
                    <a:solidFill>
                      <a:schemeClr val="accent2"/>
                    </a:solidFill>
                    <a:ea typeface="ヒラギノ角ゴ Pro W3" charset="-128"/>
                  </a:rPr>
                  <a:t> = </a:t>
                </a:r>
                <a:r>
                  <a:rPr lang="el-GR" altLang="en-US" sz="2800" dirty="0">
                    <a:solidFill>
                      <a:schemeClr val="accent2"/>
                    </a:solidFill>
                    <a:ea typeface="ヒラギノ角ゴ Pro W3" charset="-128"/>
                  </a:rPr>
                  <a:t>Σ</a:t>
                </a:r>
                <a:r>
                  <a:rPr lang="en-US" altLang="en-US" sz="2800" baseline="-15000" dirty="0">
                    <a:solidFill>
                      <a:schemeClr val="accent2"/>
                    </a:solidFill>
                    <a:ea typeface="ヒラギノ角ゴ Pro W3" charset="-128"/>
                  </a:rPr>
                  <a:t>x</a:t>
                </a:r>
                <a:r>
                  <a:rPr lang="en-US" altLang="en-US" sz="2800" baseline="-40000" dirty="0">
                    <a:solidFill>
                      <a:schemeClr val="accent2"/>
                    </a:solidFill>
                    <a:ea typeface="ヒラギノ角ゴ Pro W3" charset="-128"/>
                  </a:rPr>
                  <a:t>2</a:t>
                </a:r>
                <a:r>
                  <a:rPr lang="en-US" altLang="en-US" sz="2800" baseline="-25000" dirty="0">
                    <a:solidFill>
                      <a:schemeClr val="accent2"/>
                    </a:solidFill>
                    <a:ea typeface="ヒラギノ角ゴ Pro W3" charset="-128"/>
                  </a:rPr>
                  <a:t> = 0,1 </a:t>
                </a:r>
                <a:r>
                  <a:rPr lang="en-US" altLang="en-US" sz="2800" b="1" baseline="30000" dirty="0">
                    <a:solidFill>
                      <a:schemeClr val="accent2"/>
                    </a:solidFill>
                    <a:ea typeface="ヒラギノ角ゴ Pro W3" charset="-128"/>
                  </a:rPr>
                  <a:t>…</a:t>
                </a:r>
                <a:r>
                  <a:rPr lang="en-US" altLang="en-US" sz="2800" baseline="30000" dirty="0">
                    <a:solidFill>
                      <a:schemeClr val="accent2"/>
                    </a:solidFill>
                    <a:ea typeface="ヒラギノ角ゴ Pro W3" charset="-128"/>
                  </a:rPr>
                  <a:t> </a:t>
                </a:r>
                <a:r>
                  <a:rPr lang="el-GR" altLang="en-US" sz="2800" dirty="0">
                    <a:solidFill>
                      <a:schemeClr val="accent2"/>
                    </a:solidFill>
                    <a:ea typeface="ヒラギノ角ゴ Pro W3" charset="-128"/>
                  </a:rPr>
                  <a:t>Σ</a:t>
                </a:r>
                <a:r>
                  <a:rPr lang="en-US" altLang="en-US" sz="2800" baseline="-15000" dirty="0" err="1">
                    <a:solidFill>
                      <a:schemeClr val="accent2"/>
                    </a:solidFill>
                    <a:ea typeface="ヒラギノ角ゴ Pro W3" charset="-128"/>
                  </a:rPr>
                  <a:t>x</a:t>
                </a:r>
                <a:r>
                  <a:rPr lang="en-US" altLang="en-US" sz="2800" baseline="-40000" dirty="0" err="1">
                    <a:solidFill>
                      <a:schemeClr val="accent2"/>
                    </a:solidFill>
                    <a:ea typeface="ヒラギノ角ゴ Pro W3" charset="-128"/>
                  </a:rPr>
                  <a:t>n</a:t>
                </a:r>
                <a:r>
                  <a:rPr lang="en-US" altLang="en-US" sz="2800" baseline="-25000" dirty="0">
                    <a:solidFill>
                      <a:schemeClr val="accent2"/>
                    </a:solidFill>
                    <a:ea typeface="ヒラギノ角ゴ Pro W3" charset="-128"/>
                  </a:rPr>
                  <a:t> = 0, 1</a:t>
                </a:r>
                <a:r>
                  <a:rPr lang="en-US" altLang="en-US" sz="2800" dirty="0">
                    <a:solidFill>
                      <a:schemeClr val="accent2"/>
                    </a:solidFill>
                    <a:ea typeface="ヒラギノ角ゴ Pro W3" charset="-128"/>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sym typeface="Symbol" charset="2"/>
                  </a:rPr>
                  <a:t>z</a:t>
                </a:r>
                <a:r>
                  <a:rPr lang="en-US" altLang="en-US" sz="2800" dirty="0">
                    <a:solidFill>
                      <a:schemeClr val="accent2"/>
                    </a:solidFill>
                    <a:ea typeface="ヒラギノ角ゴ Pro W3" charset="-128"/>
                    <a:sym typeface="Symbol" charset="2"/>
                  </a:rPr>
                  <a:t>, x</a:t>
                </a:r>
                <a:r>
                  <a:rPr lang="en-US" altLang="en-US" sz="2800" baseline="-25000" dirty="0">
                    <a:solidFill>
                      <a:schemeClr val="accent2"/>
                    </a:solidFill>
                    <a:ea typeface="ヒラギノ角ゴ Pro W3" charset="-128"/>
                    <a:sym typeface="Symbol" charset="2"/>
                  </a:rPr>
                  <a:t>2</a:t>
                </a:r>
                <a:r>
                  <a:rPr lang="en-US" altLang="en-US" sz="2800" dirty="0">
                    <a:solidFill>
                      <a:schemeClr val="accent2"/>
                    </a:solidFill>
                    <a:ea typeface="ヒラギノ角ゴ Pro W3" charset="-128"/>
                    <a:sym typeface="Symbol" charset="2"/>
                  </a:rPr>
                  <a:t>, …, </a:t>
                </a:r>
                <a:r>
                  <a:rPr lang="en-US" altLang="en-US" sz="2800" dirty="0" err="1">
                    <a:solidFill>
                      <a:schemeClr val="accent2"/>
                    </a:solidFill>
                    <a:ea typeface="ヒラギノ角ゴ Pro W3" charset="-128"/>
                    <a:sym typeface="Symbol" charset="2"/>
                  </a:rPr>
                  <a:t>x</a:t>
                </a:r>
                <a:r>
                  <a:rPr lang="en-US" altLang="en-US" sz="2800" baseline="-25000" dirty="0" err="1">
                    <a:solidFill>
                      <a:schemeClr val="accent2"/>
                    </a:solidFill>
                    <a:ea typeface="ヒラギノ角ゴ Pro W3" charset="-128"/>
                    <a:sym typeface="Symbol" charset="2"/>
                  </a:rPr>
                  <a:t>n</a:t>
                </a:r>
                <a:r>
                  <a:rPr lang="en-US" altLang="en-US" sz="2800" dirty="0">
                    <a:solidFill>
                      <a:schemeClr val="accent2"/>
                    </a:solidFill>
                    <a:ea typeface="ヒラギノ角ゴ Pro W3" charset="-128"/>
                    <a:sym typeface="Symbol" charset="2"/>
                  </a:rPr>
                  <a:t>) </a:t>
                </a:r>
                <a:r>
                  <a:rPr lang="en-US" altLang="en-US" dirty="0">
                    <a:solidFill>
                      <a:schemeClr val="accent2"/>
                    </a:solidFill>
                    <a:ea typeface="ヒラギノ角ゴ Pro W3" charset="-128"/>
                    <a:sym typeface="Symbol" charset="2"/>
                  </a:rPr>
                  <a:t> </a:t>
                </a:r>
                <a:endParaRPr lang="en-US" altLang="en-US" dirty="0">
                  <a:ea typeface="ヒラギノ角ゴ Pro W3" charset="-128"/>
                  <a:sym typeface="Symbol" charset="2"/>
                </a:endParaRPr>
              </a:p>
              <a:p>
                <a:endParaRPr lang="en-US" altLang="en-US" dirty="0">
                  <a:ea typeface="ヒラギノ角ゴ Pro W3" charset="-128"/>
                  <a:sym typeface="Symbol" charset="2"/>
                </a:endParaRPr>
              </a:p>
              <a:p>
                <a:pPr>
                  <a:spcAft>
                    <a:spcPts val="1200"/>
                  </a:spcAft>
                </a:pPr>
                <a:r>
                  <a:rPr lang="en-US" altLang="en-US" dirty="0">
                    <a:ea typeface="ヒラギノ角ゴ Pro W3" charset="-128"/>
                    <a:sym typeface="Symbol" charset="2"/>
                  </a:rPr>
                  <a:t>a problem: can</a:t>
                </a:r>
                <a:r>
                  <a:rPr lang="ja-JP" altLang="en-US" dirty="0">
                    <a:ea typeface="ヒラギノ角ゴ Pro W3" charset="-128"/>
                    <a:sym typeface="Symbol" charset="2"/>
                  </a:rPr>
                  <a:t>’</a:t>
                </a:r>
                <a:r>
                  <a:rPr lang="en-US" altLang="ja-JP" dirty="0">
                    <a:ea typeface="ヒラギノ角ゴ Pro W3" charset="-128"/>
                    <a:sym typeface="Symbol" charset="2"/>
                  </a:rPr>
                  <a:t>t send </a:t>
                </a:r>
                <a:r>
                  <a:rPr lang="en-US" altLang="ja-JP" dirty="0" err="1">
                    <a:solidFill>
                      <a:schemeClr val="accent2"/>
                    </a:solidFill>
                    <a:ea typeface="ヒラギノ角ゴ Pro W3" charset="-128"/>
                    <a:sym typeface="Symbol" charset="2"/>
                  </a:rPr>
                  <a:t>k</a:t>
                </a:r>
                <a:r>
                  <a:rPr lang="en-US" altLang="ja-JP" baseline="-25000" dirty="0" err="1">
                    <a:solidFill>
                      <a:schemeClr val="accent2"/>
                    </a:solidFill>
                    <a:ea typeface="ヒラギノ角ゴ Pro W3" charset="-128"/>
                    <a:sym typeface="Symbol" charset="2"/>
                  </a:rPr>
                  <a:t>z</a:t>
                </a:r>
                <a:r>
                  <a:rPr lang="en-US" altLang="ja-JP" baseline="-25000" dirty="0">
                    <a:solidFill>
                      <a:schemeClr val="accent2"/>
                    </a:solidFill>
                    <a:ea typeface="ヒラギノ角ゴ Pro W3" charset="-128"/>
                    <a:sym typeface="Symbol" charset="2"/>
                  </a:rPr>
                  <a:t> </a:t>
                </a:r>
                <a:r>
                  <a:rPr lang="en-US" altLang="ja-JP" dirty="0">
                    <a:solidFill>
                      <a:schemeClr val="accent2"/>
                    </a:solidFill>
                    <a:ea typeface="ヒラギノ角ゴ Pro W3" charset="-128"/>
                    <a:sym typeface="Symbol" charset="2"/>
                  </a:rPr>
                  <a:t>for all z </a:t>
                </a:r>
                <a14:m>
                  <m:oMath xmlns:m="http://schemas.openxmlformats.org/officeDocument/2006/math">
                    <m:r>
                      <a:rPr lang="en-US" altLang="ja-JP" b="0" i="1" smtClean="0">
                        <a:solidFill>
                          <a:schemeClr val="accent2"/>
                        </a:solidFill>
                        <a:latin typeface="Cambria Math" charset="0"/>
                        <a:ea typeface="ヒラギノ角ゴ Pro W3" charset="-128"/>
                        <a:sym typeface="Symbol" charset="2"/>
                      </a:rPr>
                      <m:t>∈ </m:t>
                    </m:r>
                  </m:oMath>
                </a14:m>
                <a:r>
                  <a:rPr lang="en-US" altLang="ja-JP" dirty="0" err="1">
                    <a:solidFill>
                      <a:schemeClr val="accent2"/>
                    </a:solidFill>
                    <a:ea typeface="ヒラギノ角ゴ Pro W3" charset="-128"/>
                    <a:sym typeface="Symbol" charset="2"/>
                  </a:rPr>
                  <a:t>F</a:t>
                </a:r>
                <a:r>
                  <a:rPr lang="en-US" altLang="ja-JP" baseline="-25000" dirty="0" err="1">
                    <a:solidFill>
                      <a:schemeClr val="accent2"/>
                    </a:solidFill>
                    <a:ea typeface="ヒラギノ角ゴ Pro W3" charset="-128"/>
                    <a:sym typeface="Symbol" charset="2"/>
                  </a:rPr>
                  <a:t>q</a:t>
                </a:r>
                <a:endParaRPr lang="en-US" altLang="ja-JP" dirty="0">
                  <a:solidFill>
                    <a:schemeClr val="accent2"/>
                  </a:solidFill>
                  <a:ea typeface="ヒラギノ角ゴ Pro W3" charset="-128"/>
                  <a:sym typeface="Symbol" charset="2"/>
                </a:endParaRPr>
              </a:p>
              <a:p>
                <a:r>
                  <a:rPr lang="en-US" altLang="en-US" dirty="0">
                    <a:ea typeface="ヒラギノ角ゴ Pro W3" charset="-128"/>
                    <a:sym typeface="Symbol" charset="2"/>
                  </a:rPr>
                  <a:t>solution: send the polynomial !</a:t>
                </a:r>
              </a:p>
              <a:p>
                <a:pPr lvl="1"/>
                <a:r>
                  <a:rPr lang="en-US" altLang="en-US" dirty="0">
                    <a:ea typeface="ヒラギノ角ゴ Pro W3" charset="-128"/>
                  </a:rPr>
                  <a:t>recall degree </a:t>
                </a:r>
                <a:r>
                  <a:rPr lang="en-US" altLang="en-US" dirty="0">
                    <a:solidFill>
                      <a:schemeClr val="accent2"/>
                    </a:solidFill>
                    <a:ea typeface="ヒラギノ角ゴ Pro W3" charset="-128"/>
                  </a:rPr>
                  <a:t>d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a:t>
                </a:r>
                <a:r>
                  <a:rPr lang="el-GR" altLang="en-US" dirty="0">
                    <a:solidFill>
                      <a:schemeClr val="accent2"/>
                    </a:solidFill>
                    <a:ea typeface="ヒラギノ角ゴ Pro W3" charset="-128"/>
                  </a:rPr>
                  <a:t>φ</a:t>
                </a:r>
                <a:r>
                  <a:rPr lang="en-US" altLang="en-US" dirty="0">
                    <a:solidFill>
                      <a:schemeClr val="accent2"/>
                    </a:solidFill>
                    <a:ea typeface="ヒラギノ角ゴ Pro W3" charset="-128"/>
                  </a:rPr>
                  <a:t>|</a:t>
                </a:r>
                <a:endParaRPr lang="el-GR" altLang="en-US" dirty="0">
                  <a:ea typeface="ヒラギノ角ゴ Pro W3" charset="-128"/>
                  <a:sym typeface="Symbol" charset="2"/>
                </a:endParaRPr>
              </a:p>
              <a:p>
                <a:endParaRPr lang="en-US" altLang="en-US" dirty="0">
                  <a:ea typeface="ヒラギノ角ゴ Pro W3" charset="-128"/>
                </a:endParaRPr>
              </a:p>
            </p:txBody>
          </p:sp>
        </mc:Choice>
        <mc:Fallback xmlns="">
          <p:sp>
            <p:nvSpPr>
              <p:cNvPr id="890883"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90928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87043" name="Rectangle 2"/>
          <p:cNvSpPr>
            <a:spLocks noGrp="1" noChangeArrowheads="1"/>
          </p:cNvSpPr>
          <p:nvPr>
            <p:ph type="title"/>
          </p:nvPr>
        </p:nvSpPr>
        <p:spPr/>
        <p:txBody>
          <a:bodyPr/>
          <a:lstStyle/>
          <a:p>
            <a:r>
              <a:rPr lang="en-US" altLang="en-US">
                <a:ea typeface="ヒラギノ角ゴ Pro W3" charset="-128"/>
              </a:rPr>
              <a:t>The actual protocol</a:t>
            </a:r>
          </a:p>
        </p:txBody>
      </p:sp>
      <p:sp>
        <p:nvSpPr>
          <p:cNvPr id="87044" name="Text Box 3"/>
          <p:cNvSpPr txBox="1">
            <a:spLocks noChangeArrowheads="1"/>
          </p:cNvSpPr>
          <p:nvPr/>
        </p:nvSpPr>
        <p:spPr bwMode="auto">
          <a:xfrm>
            <a:off x="508000" y="15240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Prover</a:t>
            </a:r>
            <a:r>
              <a:rPr lang="en-US" altLang="en-US">
                <a:solidFill>
                  <a:schemeClr val="accent2"/>
                </a:solidFill>
                <a:latin typeface="Comic Sans MS" charset="0"/>
              </a:rPr>
              <a:t> </a:t>
            </a:r>
          </a:p>
        </p:txBody>
      </p:sp>
      <p:sp>
        <p:nvSpPr>
          <p:cNvPr id="87045" name="Text Box 4"/>
          <p:cNvSpPr txBox="1">
            <a:spLocks noChangeArrowheads="1"/>
          </p:cNvSpPr>
          <p:nvPr/>
        </p:nvSpPr>
        <p:spPr bwMode="auto">
          <a:xfrm>
            <a:off x="6756400" y="15240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Verifier</a:t>
            </a:r>
            <a:r>
              <a:rPr lang="en-US" altLang="en-US">
                <a:solidFill>
                  <a:schemeClr val="accent2"/>
                </a:solidFill>
                <a:latin typeface="Comic Sans MS" charset="0"/>
              </a:rPr>
              <a:t> </a:t>
            </a:r>
          </a:p>
        </p:txBody>
      </p:sp>
      <p:sp>
        <p:nvSpPr>
          <p:cNvPr id="892933" name="Line 5"/>
          <p:cNvSpPr>
            <a:spLocks noChangeShapeType="1"/>
          </p:cNvSpPr>
          <p:nvPr/>
        </p:nvSpPr>
        <p:spPr bwMode="auto">
          <a:xfrm>
            <a:off x="3048000" y="20193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34" name="Text Box 6"/>
          <p:cNvSpPr txBox="1">
            <a:spLocks noChangeArrowheads="1"/>
          </p:cNvSpPr>
          <p:nvPr/>
        </p:nvSpPr>
        <p:spPr bwMode="auto">
          <a:xfrm>
            <a:off x="3225800" y="1081088"/>
            <a:ext cx="218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Bef>
                <a:spcPct val="50000"/>
              </a:spcBef>
            </a:pPr>
            <a:r>
              <a:rPr lang="en-US" altLang="en-US">
                <a:solidFill>
                  <a:schemeClr val="accent2"/>
                </a:solidFill>
                <a:latin typeface="Comic Sans MS" charset="0"/>
              </a:rPr>
              <a:t>input: (</a:t>
            </a:r>
            <a:r>
              <a:rPr lang="el-GR" altLang="en-US" sz="2800">
                <a:solidFill>
                  <a:schemeClr val="accent2"/>
                </a:solidFill>
                <a:latin typeface="Comic Sans MS" charset="0"/>
              </a:rPr>
              <a:t>φ</a:t>
            </a:r>
            <a:r>
              <a:rPr lang="en-US" altLang="en-US" sz="2800">
                <a:solidFill>
                  <a:schemeClr val="accent2"/>
                </a:solidFill>
                <a:latin typeface="Comic Sans MS" charset="0"/>
              </a:rPr>
              <a:t>, k</a:t>
            </a:r>
            <a:r>
              <a:rPr lang="en-US" altLang="en-US">
                <a:solidFill>
                  <a:schemeClr val="accent2"/>
                </a:solidFill>
                <a:latin typeface="Comic Sans MS" charset="0"/>
              </a:rPr>
              <a:t>)</a:t>
            </a:r>
          </a:p>
        </p:txBody>
      </p:sp>
      <p:cxnSp>
        <p:nvCxnSpPr>
          <p:cNvPr id="892935" name="AutoShape 7"/>
          <p:cNvCxnSpPr>
            <a:cxnSpLocks noChangeShapeType="1"/>
            <a:stCxn id="892934" idx="1"/>
            <a:endCxn id="87044" idx="0"/>
          </p:cNvCxnSpPr>
          <p:nvPr/>
        </p:nvCxnSpPr>
        <p:spPr bwMode="auto">
          <a:xfrm rot="10800000" flipV="1">
            <a:off x="1168400" y="1341438"/>
            <a:ext cx="2057400" cy="1825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92936" name="AutoShape 8"/>
          <p:cNvCxnSpPr>
            <a:cxnSpLocks noChangeShapeType="1"/>
            <a:stCxn id="892934" idx="3"/>
            <a:endCxn id="87045" idx="0"/>
          </p:cNvCxnSpPr>
          <p:nvPr/>
        </p:nvCxnSpPr>
        <p:spPr bwMode="auto">
          <a:xfrm>
            <a:off x="5410200" y="1341438"/>
            <a:ext cx="2159000" cy="1825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92937" name="Text Box 9"/>
          <p:cNvSpPr txBox="1">
            <a:spLocks noChangeArrowheads="1"/>
          </p:cNvSpPr>
          <p:nvPr/>
        </p:nvSpPr>
        <p:spPr bwMode="auto">
          <a:xfrm>
            <a:off x="6019800" y="2000250"/>
            <a:ext cx="3048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1</a:t>
            </a:r>
            <a:r>
              <a:rPr lang="en-US" altLang="en-US" sz="2000">
                <a:solidFill>
                  <a:schemeClr val="accent2"/>
                </a:solidFill>
                <a:latin typeface="Comic Sans MS" charset="0"/>
              </a:rPr>
              <a:t>(0)+p</a:t>
            </a:r>
            <a:r>
              <a:rPr lang="en-US" altLang="en-US" sz="2000" baseline="-25000">
                <a:solidFill>
                  <a:schemeClr val="accent2"/>
                </a:solidFill>
                <a:latin typeface="Comic Sans MS" charset="0"/>
              </a:rPr>
              <a:t>1</a:t>
            </a:r>
            <a:r>
              <a:rPr lang="en-US" altLang="en-US" sz="2000">
                <a:solidFill>
                  <a:schemeClr val="accent2"/>
                </a:solidFill>
                <a:latin typeface="Comic Sans MS" charset="0"/>
              </a:rPr>
              <a:t>(1)=k?</a:t>
            </a:r>
          </a:p>
          <a:p>
            <a:pPr eaLnBrk="1" hangingPunct="1">
              <a:lnSpc>
                <a:spcPct val="70000"/>
              </a:lnSpc>
              <a:spcBef>
                <a:spcPct val="50000"/>
              </a:spcBef>
              <a:spcAft>
                <a:spcPts val="1200"/>
              </a:spcAft>
            </a:pPr>
            <a:r>
              <a:rPr lang="en-US" altLang="en-US">
                <a:solidFill>
                  <a:schemeClr val="accent2"/>
                </a:solidFill>
                <a:latin typeface="Comic Sans MS" charset="0"/>
              </a:rPr>
              <a:t>pick random z</a:t>
            </a:r>
            <a:r>
              <a:rPr lang="en-US" altLang="en-US" baseline="-25000">
                <a:solidFill>
                  <a:schemeClr val="accent2"/>
                </a:solidFill>
                <a:latin typeface="Comic Sans MS" charset="0"/>
              </a:rPr>
              <a:t>1</a:t>
            </a:r>
            <a:r>
              <a:rPr lang="en-US" altLang="en-US">
                <a:solidFill>
                  <a:schemeClr val="accent2"/>
                </a:solidFill>
                <a:latin typeface="Comic Sans MS" charset="0"/>
              </a:rPr>
              <a:t> in F</a:t>
            </a:r>
            <a:r>
              <a:rPr lang="en-US" altLang="en-US" baseline="-25000">
                <a:solidFill>
                  <a:schemeClr val="accent2"/>
                </a:solidFill>
                <a:latin typeface="Comic Sans MS" charset="0"/>
              </a:rPr>
              <a:t>q</a:t>
            </a:r>
          </a:p>
          <a:p>
            <a:pPr eaLnBrk="1" hangingPunct="1">
              <a:lnSpc>
                <a:spcPct val="70000"/>
              </a:lnSpc>
              <a:spcBef>
                <a:spcPct val="50000"/>
              </a:spcBef>
              <a:spcAft>
                <a:spcPts val="1200"/>
              </a:spcAft>
            </a:pPr>
            <a:endParaRPr lang="el-GR" altLang="en-US">
              <a:solidFill>
                <a:schemeClr val="accent2"/>
              </a:solidFill>
              <a:latin typeface="Comic Sans MS" charset="0"/>
              <a:sym typeface="Symbol" charset="2"/>
            </a:endParaRPr>
          </a:p>
        </p:txBody>
      </p:sp>
      <mc:AlternateContent xmlns:mc="http://schemas.openxmlformats.org/markup-compatibility/2006" xmlns:a14="http://schemas.microsoft.com/office/drawing/2010/main">
        <mc:Choice Requires="a14">
          <p:sp>
            <p:nvSpPr>
              <p:cNvPr id="892938" name="Text Box 10"/>
              <p:cNvSpPr txBox="1">
                <a:spLocks noChangeArrowheads="1"/>
              </p:cNvSpPr>
              <p:nvPr/>
            </p:nvSpPr>
            <p:spPr bwMode="auto">
              <a:xfrm>
                <a:off x="228600" y="1995488"/>
                <a:ext cx="518160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dirty="0">
                    <a:solidFill>
                      <a:schemeClr val="accent2"/>
                    </a:solidFill>
                    <a:latin typeface="Comic Sans MS" charset="0"/>
                  </a:rPr>
                  <a:t>p</a:t>
                </a:r>
                <a:r>
                  <a:rPr lang="en-US" altLang="en-US" baseline="-25000" dirty="0">
                    <a:solidFill>
                      <a:schemeClr val="accent2"/>
                    </a:solidFill>
                    <a:latin typeface="Comic Sans MS" charset="0"/>
                  </a:rPr>
                  <a:t>1</a:t>
                </a:r>
                <a:r>
                  <a:rPr lang="en-US" altLang="en-US" dirty="0">
                    <a:solidFill>
                      <a:schemeClr val="accent2"/>
                    </a:solidFill>
                    <a:latin typeface="Comic Sans MS" charset="0"/>
                  </a:rPr>
                  <a:t>(x) = </a:t>
                </a:r>
                <a:r>
                  <a:rPr lang="el-GR" altLang="en-US" dirty="0">
                    <a:solidFill>
                      <a:schemeClr val="accent2"/>
                    </a:solidFill>
                    <a:latin typeface="Comic Sans MS" charset="0"/>
                  </a:rPr>
                  <a:t>Σ</a:t>
                </a:r>
                <a:r>
                  <a:rPr lang="en-US" altLang="en-US" baseline="-15000" dirty="0">
                    <a:solidFill>
                      <a:schemeClr val="accent2"/>
                    </a:solidFill>
                    <a:latin typeface="Comic Sans MS" charset="0"/>
                  </a:rPr>
                  <a:t>x</a:t>
                </a:r>
                <a:r>
                  <a:rPr lang="en-US" altLang="en-US" baseline="-40000" dirty="0">
                    <a:solidFill>
                      <a:schemeClr val="accent2"/>
                    </a:solidFill>
                    <a:latin typeface="Comic Sans MS" charset="0"/>
                  </a:rPr>
                  <a:t>2,</a:t>
                </a:r>
                <a:r>
                  <a:rPr lang="en-US" altLang="en-US" b="1" baseline="-25000" dirty="0">
                    <a:solidFill>
                      <a:schemeClr val="accent2"/>
                    </a:solidFill>
                    <a:latin typeface="Comic Sans MS" charset="0"/>
                  </a:rPr>
                  <a:t>…,</a:t>
                </a:r>
                <a:r>
                  <a:rPr lang="en-US" altLang="en-US" baseline="-15000" dirty="0" err="1">
                    <a:solidFill>
                      <a:schemeClr val="accent2"/>
                    </a:solidFill>
                    <a:latin typeface="Comic Sans MS" charset="0"/>
                  </a:rPr>
                  <a:t>x</a:t>
                </a:r>
                <a:r>
                  <a:rPr lang="en-US" altLang="en-US" baseline="-40000" dirty="0" err="1">
                    <a:solidFill>
                      <a:schemeClr val="accent2"/>
                    </a:solidFill>
                    <a:latin typeface="Comic Sans MS" charset="0"/>
                  </a:rPr>
                  <a:t>n</a:t>
                </a:r>
                <a:r>
                  <a:rPr lang="en-US" altLang="en-US" baseline="-25000" dirty="0">
                    <a:solidFill>
                      <a:schemeClr val="accent2"/>
                    </a:solidFill>
                    <a:latin typeface="Comic Sans MS" charset="0"/>
                  </a:rPr>
                  <a:t> </a:t>
                </a:r>
                <a14:m>
                  <m:oMath xmlns:m="http://schemas.openxmlformats.org/officeDocument/2006/math">
                    <m:r>
                      <a:rPr lang="en-US" altLang="en-US" b="0" i="1" baseline="-15000" smtClean="0">
                        <a:solidFill>
                          <a:schemeClr val="accent2"/>
                        </a:solidFill>
                        <a:latin typeface="Cambria Math" charset="0"/>
                      </a:rPr>
                      <m:t>∈</m:t>
                    </m:r>
                  </m:oMath>
                </a14:m>
                <a:r>
                  <a:rPr lang="en-US" altLang="en-US" baseline="-25000" dirty="0">
                    <a:solidFill>
                      <a:schemeClr val="accent2"/>
                    </a:solidFill>
                    <a:latin typeface="Comic Sans MS" charset="0"/>
                  </a:rPr>
                  <a:t>{0,1} </a:t>
                </a:r>
                <a:r>
                  <a:rPr lang="en-US" altLang="en-US" dirty="0">
                    <a:solidFill>
                      <a:schemeClr val="accent2"/>
                    </a:solidFill>
                    <a:latin typeface="Comic Sans MS" charset="0"/>
                  </a:rPr>
                  <a:t>p</a:t>
                </a:r>
                <a:r>
                  <a:rPr lang="el-GR" altLang="en-US" baseline="-25000" dirty="0">
                    <a:solidFill>
                      <a:schemeClr val="accent2"/>
                    </a:solidFill>
                    <a:latin typeface="Comic Sans MS" charset="0"/>
                  </a:rPr>
                  <a:t>φ</a:t>
                </a:r>
                <a:r>
                  <a:rPr lang="en-US" altLang="en-US" dirty="0">
                    <a:solidFill>
                      <a:schemeClr val="accent2"/>
                    </a:solidFill>
                    <a:latin typeface="Comic Sans MS" charset="0"/>
                  </a:rPr>
                  <a:t>(</a:t>
                </a:r>
                <a:r>
                  <a:rPr lang="en-US" altLang="en-US" sz="2800" b="1" dirty="0">
                    <a:solidFill>
                      <a:schemeClr val="accent2"/>
                    </a:solidFill>
                    <a:latin typeface="Comic Sans MS" charset="0"/>
                    <a:sym typeface="Symbol" charset="2"/>
                  </a:rPr>
                  <a:t>x</a:t>
                </a:r>
                <a:r>
                  <a:rPr lang="en-US" altLang="en-US" dirty="0">
                    <a:solidFill>
                      <a:schemeClr val="accent2"/>
                    </a:solidFill>
                    <a:latin typeface="Comic Sans MS" charset="0"/>
                    <a:sym typeface="Symbol" charset="2"/>
                  </a:rPr>
                  <a:t>, x</a:t>
                </a:r>
                <a:r>
                  <a:rPr lang="en-US" altLang="en-US" baseline="-25000" dirty="0">
                    <a:solidFill>
                      <a:schemeClr val="accent2"/>
                    </a:solidFill>
                    <a:latin typeface="Comic Sans MS" charset="0"/>
                    <a:sym typeface="Symbol" charset="2"/>
                  </a:rPr>
                  <a:t>2</a:t>
                </a:r>
                <a:r>
                  <a:rPr lang="en-US" altLang="en-US" dirty="0">
                    <a:solidFill>
                      <a:schemeClr val="accent2"/>
                    </a:solidFill>
                    <a:latin typeface="Comic Sans MS" charset="0"/>
                    <a:sym typeface="Symbol" charset="2"/>
                  </a:rPr>
                  <a:t>, …, </a:t>
                </a:r>
                <a:r>
                  <a:rPr lang="en-US" altLang="en-US" dirty="0" err="1">
                    <a:solidFill>
                      <a:schemeClr val="accent2"/>
                    </a:solidFill>
                    <a:latin typeface="Comic Sans MS" charset="0"/>
                    <a:sym typeface="Symbol" charset="2"/>
                  </a:rPr>
                  <a:t>x</a:t>
                </a:r>
                <a:r>
                  <a:rPr lang="en-US" altLang="en-US" baseline="-25000" dirty="0" err="1">
                    <a:solidFill>
                      <a:schemeClr val="accent2"/>
                    </a:solidFill>
                    <a:latin typeface="Comic Sans MS" charset="0"/>
                    <a:sym typeface="Symbol" charset="2"/>
                  </a:rPr>
                  <a:t>n</a:t>
                </a:r>
                <a:r>
                  <a:rPr lang="en-US" altLang="en-US" dirty="0">
                    <a:solidFill>
                      <a:schemeClr val="accent2"/>
                    </a:solidFill>
                    <a:latin typeface="Comic Sans MS" charset="0"/>
                    <a:sym typeface="Symbol" charset="2"/>
                  </a:rPr>
                  <a:t>) </a:t>
                </a:r>
              </a:p>
            </p:txBody>
          </p:sp>
        </mc:Choice>
        <mc:Fallback xmlns="">
          <p:sp>
            <p:nvSpPr>
              <p:cNvPr id="892938" name="Text Box 10"/>
              <p:cNvSpPr txBox="1">
                <a:spLocks noRot="1" noChangeAspect="1" noMove="1" noResize="1" noEditPoints="1" noAdjustHandles="1" noChangeArrowheads="1" noChangeShapeType="1" noTextEdit="1"/>
              </p:cNvSpPr>
              <p:nvPr/>
            </p:nvSpPr>
            <p:spPr bwMode="auto">
              <a:xfrm>
                <a:off x="228600" y="1995488"/>
                <a:ext cx="5181600" cy="523220"/>
              </a:xfrm>
              <a:prstGeom prst="rect">
                <a:avLst/>
              </a:prstGeom>
              <a:blipFill rotWithShape="0">
                <a:blip r:embed="rId3"/>
                <a:stretch>
                  <a:fillRect l="-1882"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92939" name="Rectangle 11"/>
          <p:cNvSpPr>
            <a:spLocks noChangeArrowheads="1"/>
          </p:cNvSpPr>
          <p:nvPr/>
        </p:nvSpPr>
        <p:spPr bwMode="auto">
          <a:xfrm>
            <a:off x="2209800" y="1752600"/>
            <a:ext cx="84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1</a:t>
            </a:r>
            <a:r>
              <a:rPr lang="en-US" altLang="en-US">
                <a:solidFill>
                  <a:srgbClr val="FF0000"/>
                </a:solidFill>
                <a:latin typeface="Comic Sans MS" charset="0"/>
              </a:rPr>
              <a:t>(x)</a:t>
            </a:r>
          </a:p>
        </p:txBody>
      </p:sp>
      <p:sp>
        <p:nvSpPr>
          <p:cNvPr id="892940" name="Line 12"/>
          <p:cNvSpPr>
            <a:spLocks noChangeShapeType="1"/>
          </p:cNvSpPr>
          <p:nvPr/>
        </p:nvSpPr>
        <p:spPr bwMode="auto">
          <a:xfrm flipH="1">
            <a:off x="3048000" y="25527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41" name="Rectangle 13"/>
          <p:cNvSpPr>
            <a:spLocks noChangeArrowheads="1"/>
          </p:cNvSpPr>
          <p:nvPr/>
        </p:nvSpPr>
        <p:spPr bwMode="auto">
          <a:xfrm>
            <a:off x="5275263" y="21336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z</a:t>
            </a:r>
            <a:r>
              <a:rPr lang="en-US" altLang="en-US" baseline="-25000">
                <a:solidFill>
                  <a:srgbClr val="FF0000"/>
                </a:solidFill>
                <a:latin typeface="Comic Sans MS" charset="0"/>
              </a:rPr>
              <a:t>1</a:t>
            </a:r>
            <a:endParaRPr lang="en-US" altLang="en-US">
              <a:solidFill>
                <a:srgbClr val="FF0000"/>
              </a:solidFill>
              <a:latin typeface="Comic Sans MS" charset="0"/>
            </a:endParaRPr>
          </a:p>
        </p:txBody>
      </p:sp>
      <mc:AlternateContent xmlns:mc="http://schemas.openxmlformats.org/markup-compatibility/2006" xmlns:a14="http://schemas.microsoft.com/office/drawing/2010/main">
        <mc:Choice Requires="a14">
          <p:sp>
            <p:nvSpPr>
              <p:cNvPr id="892942" name="Text Box 14"/>
              <p:cNvSpPr txBox="1">
                <a:spLocks noChangeArrowheads="1"/>
              </p:cNvSpPr>
              <p:nvPr/>
            </p:nvSpPr>
            <p:spPr bwMode="auto">
              <a:xfrm>
                <a:off x="228600" y="2590800"/>
                <a:ext cx="5791200" cy="51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dirty="0">
                    <a:solidFill>
                      <a:schemeClr val="accent2"/>
                    </a:solidFill>
                    <a:latin typeface="Comic Sans MS" charset="0"/>
                  </a:rPr>
                  <a:t>p</a:t>
                </a:r>
                <a:r>
                  <a:rPr lang="en-US" altLang="en-US" baseline="-25000" dirty="0">
                    <a:solidFill>
                      <a:schemeClr val="accent2"/>
                    </a:solidFill>
                    <a:latin typeface="Comic Sans MS" charset="0"/>
                  </a:rPr>
                  <a:t>2</a:t>
                </a:r>
                <a:r>
                  <a:rPr lang="en-US" altLang="en-US" dirty="0">
                    <a:solidFill>
                      <a:schemeClr val="accent2"/>
                    </a:solidFill>
                    <a:latin typeface="Comic Sans MS" charset="0"/>
                  </a:rPr>
                  <a:t>(x) = </a:t>
                </a:r>
                <a:r>
                  <a:rPr lang="el-GR" altLang="en-US" dirty="0">
                    <a:solidFill>
                      <a:schemeClr val="accent2"/>
                    </a:solidFill>
                    <a:latin typeface="Comic Sans MS" charset="0"/>
                  </a:rPr>
                  <a:t>Σ</a:t>
                </a:r>
                <a:r>
                  <a:rPr lang="en-US" altLang="en-US" baseline="-15000" dirty="0">
                    <a:solidFill>
                      <a:schemeClr val="accent2"/>
                    </a:solidFill>
                    <a:latin typeface="Comic Sans MS" charset="0"/>
                  </a:rPr>
                  <a:t>x</a:t>
                </a:r>
                <a:r>
                  <a:rPr lang="en-US" altLang="en-US" baseline="-40000" dirty="0">
                    <a:solidFill>
                      <a:schemeClr val="accent2"/>
                    </a:solidFill>
                    <a:latin typeface="Comic Sans MS" charset="0"/>
                  </a:rPr>
                  <a:t>3,</a:t>
                </a:r>
                <a:r>
                  <a:rPr lang="en-US" altLang="en-US" b="1" baseline="-25000" dirty="0">
                    <a:solidFill>
                      <a:schemeClr val="accent2"/>
                    </a:solidFill>
                    <a:latin typeface="Comic Sans MS" charset="0"/>
                  </a:rPr>
                  <a:t>…,</a:t>
                </a:r>
                <a:r>
                  <a:rPr lang="en-US" altLang="en-US" baseline="-15000" dirty="0" err="1">
                    <a:solidFill>
                      <a:schemeClr val="accent2"/>
                    </a:solidFill>
                    <a:latin typeface="Comic Sans MS" charset="0"/>
                  </a:rPr>
                  <a:t>x</a:t>
                </a:r>
                <a:r>
                  <a:rPr lang="en-US" altLang="en-US" baseline="-40000" dirty="0" err="1">
                    <a:solidFill>
                      <a:schemeClr val="accent2"/>
                    </a:solidFill>
                    <a:latin typeface="Comic Sans MS" charset="0"/>
                  </a:rPr>
                  <a:t>n</a:t>
                </a:r>
                <a:r>
                  <a:rPr lang="en-US" altLang="en-US" baseline="-25000" dirty="0">
                    <a:solidFill>
                      <a:schemeClr val="accent2"/>
                    </a:solidFill>
                    <a:latin typeface="Comic Sans MS" charset="0"/>
                  </a:rPr>
                  <a:t> </a:t>
                </a:r>
                <a14:m>
                  <m:oMath xmlns:m="http://schemas.openxmlformats.org/officeDocument/2006/math">
                    <m:r>
                      <a:rPr lang="en-US" altLang="en-US" i="1" baseline="-15000">
                        <a:solidFill>
                          <a:schemeClr val="accent2"/>
                        </a:solidFill>
                        <a:latin typeface="Cambria Math" charset="0"/>
                      </a:rPr>
                      <m:t>∈</m:t>
                    </m:r>
                  </m:oMath>
                </a14:m>
                <a:r>
                  <a:rPr lang="en-US" altLang="en-US" baseline="-25000" dirty="0">
                    <a:solidFill>
                      <a:schemeClr val="accent2"/>
                    </a:solidFill>
                    <a:latin typeface="Comic Sans MS" charset="0"/>
                    <a:sym typeface="Symbol" charset="2"/>
                  </a:rPr>
                  <a:t> </a:t>
                </a:r>
                <a:r>
                  <a:rPr lang="en-US" altLang="en-US" baseline="-25000" dirty="0">
                    <a:solidFill>
                      <a:schemeClr val="accent2"/>
                    </a:solidFill>
                    <a:latin typeface="Comic Sans MS" charset="0"/>
                  </a:rPr>
                  <a:t>{0,1} </a:t>
                </a:r>
                <a:r>
                  <a:rPr lang="en-US" altLang="en-US" dirty="0">
                    <a:solidFill>
                      <a:schemeClr val="accent2"/>
                    </a:solidFill>
                    <a:latin typeface="Comic Sans MS" charset="0"/>
                  </a:rPr>
                  <a:t>p</a:t>
                </a:r>
                <a:r>
                  <a:rPr lang="el-GR" altLang="en-US" baseline="-25000" dirty="0">
                    <a:solidFill>
                      <a:schemeClr val="accent2"/>
                    </a:solidFill>
                    <a:latin typeface="Comic Sans MS" charset="0"/>
                  </a:rPr>
                  <a:t>φ</a:t>
                </a:r>
                <a:r>
                  <a:rPr lang="en-US" altLang="en-US" dirty="0">
                    <a:solidFill>
                      <a:schemeClr val="accent2"/>
                    </a:solidFill>
                    <a:latin typeface="Comic Sans MS" charset="0"/>
                  </a:rPr>
                  <a:t>(</a:t>
                </a:r>
                <a:r>
                  <a:rPr lang="en-US" altLang="en-US" dirty="0">
                    <a:solidFill>
                      <a:schemeClr val="accent2"/>
                    </a:solidFill>
                    <a:latin typeface="Comic Sans MS" charset="0"/>
                    <a:sym typeface="Symbol" charset="2"/>
                  </a:rPr>
                  <a:t>z</a:t>
                </a:r>
                <a:r>
                  <a:rPr lang="en-US" altLang="en-US" baseline="-25000" dirty="0">
                    <a:solidFill>
                      <a:schemeClr val="accent2"/>
                    </a:solidFill>
                    <a:latin typeface="Comic Sans MS" charset="0"/>
                    <a:sym typeface="Symbol" charset="2"/>
                  </a:rPr>
                  <a:t>1</a:t>
                </a:r>
                <a:r>
                  <a:rPr lang="en-US" altLang="en-US" dirty="0">
                    <a:solidFill>
                      <a:schemeClr val="accent2"/>
                    </a:solidFill>
                    <a:latin typeface="Comic Sans MS" charset="0"/>
                    <a:sym typeface="Symbol" charset="2"/>
                  </a:rPr>
                  <a:t>, </a:t>
                </a:r>
                <a:r>
                  <a:rPr lang="en-US" altLang="en-US" sz="2800" b="1" dirty="0">
                    <a:solidFill>
                      <a:schemeClr val="accent2"/>
                    </a:solidFill>
                    <a:latin typeface="Comic Sans MS" charset="0"/>
                    <a:sym typeface="Symbol" charset="2"/>
                  </a:rPr>
                  <a:t>x</a:t>
                </a:r>
                <a:r>
                  <a:rPr lang="en-US" altLang="en-US" dirty="0">
                    <a:solidFill>
                      <a:schemeClr val="accent2"/>
                    </a:solidFill>
                    <a:latin typeface="Comic Sans MS" charset="0"/>
                    <a:sym typeface="Symbol" charset="2"/>
                  </a:rPr>
                  <a:t>, x</a:t>
                </a:r>
                <a:r>
                  <a:rPr lang="en-US" altLang="en-US" baseline="-25000" dirty="0">
                    <a:solidFill>
                      <a:schemeClr val="accent2"/>
                    </a:solidFill>
                    <a:latin typeface="Comic Sans MS" charset="0"/>
                    <a:sym typeface="Symbol" charset="2"/>
                  </a:rPr>
                  <a:t>3</a:t>
                </a:r>
                <a:r>
                  <a:rPr lang="en-US" altLang="en-US" dirty="0">
                    <a:solidFill>
                      <a:schemeClr val="accent2"/>
                    </a:solidFill>
                    <a:latin typeface="Comic Sans MS" charset="0"/>
                    <a:sym typeface="Symbol" charset="2"/>
                  </a:rPr>
                  <a:t>, …, </a:t>
                </a:r>
                <a:r>
                  <a:rPr lang="en-US" altLang="en-US" dirty="0" err="1">
                    <a:solidFill>
                      <a:schemeClr val="accent2"/>
                    </a:solidFill>
                    <a:latin typeface="Comic Sans MS" charset="0"/>
                    <a:sym typeface="Symbol" charset="2"/>
                  </a:rPr>
                  <a:t>x</a:t>
                </a:r>
                <a:r>
                  <a:rPr lang="en-US" altLang="en-US" baseline="-25000" dirty="0" err="1">
                    <a:solidFill>
                      <a:schemeClr val="accent2"/>
                    </a:solidFill>
                    <a:latin typeface="Comic Sans MS" charset="0"/>
                    <a:sym typeface="Symbol" charset="2"/>
                  </a:rPr>
                  <a:t>n</a:t>
                </a:r>
                <a:r>
                  <a:rPr lang="en-US" altLang="en-US" dirty="0">
                    <a:solidFill>
                      <a:schemeClr val="accent2"/>
                    </a:solidFill>
                    <a:latin typeface="Comic Sans MS" charset="0"/>
                    <a:sym typeface="Symbol" charset="2"/>
                  </a:rPr>
                  <a:t>) </a:t>
                </a:r>
              </a:p>
            </p:txBody>
          </p:sp>
        </mc:Choice>
        <mc:Fallback xmlns="">
          <p:sp>
            <p:nvSpPr>
              <p:cNvPr id="892942" name="Text Box 14"/>
              <p:cNvSpPr txBox="1">
                <a:spLocks noRot="1" noChangeAspect="1" noMove="1" noResize="1" noEditPoints="1" noAdjustHandles="1" noChangeArrowheads="1" noChangeShapeType="1" noTextEdit="1"/>
              </p:cNvSpPr>
              <p:nvPr/>
            </p:nvSpPr>
            <p:spPr bwMode="auto">
              <a:xfrm>
                <a:off x="228600" y="2590800"/>
                <a:ext cx="5791200" cy="519113"/>
              </a:xfrm>
              <a:prstGeom prst="rect">
                <a:avLst/>
              </a:prstGeom>
              <a:blipFill rotWithShape="0">
                <a:blip r:embed="rId4"/>
                <a:stretch>
                  <a:fillRect l="-1684" t="-11765" b="-32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92943" name="Line 15"/>
          <p:cNvSpPr>
            <a:spLocks noChangeShapeType="1"/>
          </p:cNvSpPr>
          <p:nvPr/>
        </p:nvSpPr>
        <p:spPr bwMode="auto">
          <a:xfrm>
            <a:off x="3048000" y="329565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44" name="Rectangle 16"/>
          <p:cNvSpPr>
            <a:spLocks noChangeArrowheads="1"/>
          </p:cNvSpPr>
          <p:nvPr/>
        </p:nvSpPr>
        <p:spPr bwMode="auto">
          <a:xfrm>
            <a:off x="2174875" y="3048000"/>
            <a:ext cx="87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2</a:t>
            </a:r>
            <a:r>
              <a:rPr lang="en-US" altLang="en-US">
                <a:solidFill>
                  <a:srgbClr val="FF0000"/>
                </a:solidFill>
                <a:latin typeface="Comic Sans MS" charset="0"/>
              </a:rPr>
              <a:t>(x)</a:t>
            </a:r>
          </a:p>
        </p:txBody>
      </p:sp>
      <p:sp>
        <p:nvSpPr>
          <p:cNvPr id="892945" name="Line 17"/>
          <p:cNvSpPr>
            <a:spLocks noChangeShapeType="1"/>
          </p:cNvSpPr>
          <p:nvPr/>
        </p:nvSpPr>
        <p:spPr bwMode="auto">
          <a:xfrm flipH="1">
            <a:off x="3048000" y="375285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46" name="Rectangle 18"/>
          <p:cNvSpPr>
            <a:spLocks noChangeArrowheads="1"/>
          </p:cNvSpPr>
          <p:nvPr/>
        </p:nvSpPr>
        <p:spPr bwMode="auto">
          <a:xfrm>
            <a:off x="5257800" y="333375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z</a:t>
            </a:r>
            <a:r>
              <a:rPr lang="en-US" altLang="en-US" baseline="-25000">
                <a:solidFill>
                  <a:srgbClr val="FF0000"/>
                </a:solidFill>
                <a:latin typeface="Comic Sans MS" charset="0"/>
              </a:rPr>
              <a:t>2</a:t>
            </a:r>
            <a:endParaRPr lang="en-US" altLang="en-US">
              <a:solidFill>
                <a:srgbClr val="FF0000"/>
              </a:solidFill>
              <a:latin typeface="Comic Sans MS" charset="0"/>
            </a:endParaRPr>
          </a:p>
        </p:txBody>
      </p:sp>
      <p:sp>
        <p:nvSpPr>
          <p:cNvPr id="892947" name="Text Box 19"/>
          <p:cNvSpPr txBox="1">
            <a:spLocks noChangeArrowheads="1"/>
          </p:cNvSpPr>
          <p:nvPr/>
        </p:nvSpPr>
        <p:spPr bwMode="auto">
          <a:xfrm>
            <a:off x="6019800" y="3124200"/>
            <a:ext cx="3149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2</a:t>
            </a:r>
            <a:r>
              <a:rPr lang="en-US" altLang="en-US" sz="2000">
                <a:solidFill>
                  <a:schemeClr val="accent2"/>
                </a:solidFill>
                <a:latin typeface="Comic Sans MS" charset="0"/>
              </a:rPr>
              <a:t>(0)+p</a:t>
            </a:r>
            <a:r>
              <a:rPr lang="en-US" altLang="en-US" sz="2000" baseline="-25000">
                <a:solidFill>
                  <a:schemeClr val="accent2"/>
                </a:solidFill>
                <a:latin typeface="Comic Sans MS" charset="0"/>
              </a:rPr>
              <a:t>2</a:t>
            </a:r>
            <a:r>
              <a:rPr lang="en-US" altLang="en-US" sz="2000">
                <a:solidFill>
                  <a:schemeClr val="accent2"/>
                </a:solidFill>
                <a:latin typeface="Comic Sans MS" charset="0"/>
              </a:rPr>
              <a:t>(1)=p</a:t>
            </a:r>
            <a:r>
              <a:rPr lang="en-US" altLang="en-US" sz="2000" baseline="-25000">
                <a:solidFill>
                  <a:schemeClr val="accent2"/>
                </a:solidFill>
                <a:latin typeface="Comic Sans MS" charset="0"/>
              </a:rPr>
              <a:t>1</a:t>
            </a:r>
            <a:r>
              <a:rPr lang="en-US" altLang="en-US" sz="2000">
                <a:solidFill>
                  <a:schemeClr val="accent2"/>
                </a:solidFill>
                <a:latin typeface="Comic Sans MS" charset="0"/>
              </a:rPr>
              <a:t>(z</a:t>
            </a:r>
            <a:r>
              <a:rPr lang="en-US" altLang="en-US" sz="2000" baseline="-25000">
                <a:solidFill>
                  <a:schemeClr val="accent2"/>
                </a:solidFill>
                <a:latin typeface="Comic Sans MS" charset="0"/>
              </a:rPr>
              <a:t>1</a:t>
            </a:r>
            <a:r>
              <a:rPr lang="en-US" altLang="en-US" sz="2000">
                <a:solidFill>
                  <a:schemeClr val="accent2"/>
                </a:solidFill>
                <a:latin typeface="Comic Sans MS" charset="0"/>
              </a:rPr>
              <a:t>)?</a:t>
            </a:r>
          </a:p>
          <a:p>
            <a:pPr eaLnBrk="1" hangingPunct="1">
              <a:lnSpc>
                <a:spcPct val="70000"/>
              </a:lnSpc>
              <a:spcBef>
                <a:spcPct val="50000"/>
              </a:spcBef>
              <a:spcAft>
                <a:spcPts val="1200"/>
              </a:spcAft>
            </a:pPr>
            <a:r>
              <a:rPr lang="en-US" altLang="en-US">
                <a:solidFill>
                  <a:schemeClr val="accent2"/>
                </a:solidFill>
                <a:latin typeface="Comic Sans MS" charset="0"/>
              </a:rPr>
              <a:t>pick random z</a:t>
            </a:r>
            <a:r>
              <a:rPr lang="en-US" altLang="en-US" baseline="-25000">
                <a:solidFill>
                  <a:schemeClr val="accent2"/>
                </a:solidFill>
                <a:latin typeface="Comic Sans MS" charset="0"/>
              </a:rPr>
              <a:t>2</a:t>
            </a:r>
            <a:r>
              <a:rPr lang="en-US" altLang="en-US">
                <a:solidFill>
                  <a:schemeClr val="accent2"/>
                </a:solidFill>
                <a:latin typeface="Comic Sans MS" charset="0"/>
              </a:rPr>
              <a:t> in F</a:t>
            </a:r>
            <a:r>
              <a:rPr lang="en-US" altLang="en-US" baseline="-25000">
                <a:solidFill>
                  <a:schemeClr val="accent2"/>
                </a:solidFill>
                <a:latin typeface="Comic Sans MS" charset="0"/>
              </a:rPr>
              <a:t>q</a:t>
            </a:r>
          </a:p>
          <a:p>
            <a:pPr eaLnBrk="1" hangingPunct="1">
              <a:lnSpc>
                <a:spcPct val="70000"/>
              </a:lnSpc>
              <a:spcBef>
                <a:spcPct val="50000"/>
              </a:spcBef>
            </a:pPr>
            <a:endParaRPr lang="el-GR" altLang="en-US">
              <a:solidFill>
                <a:schemeClr val="accent2"/>
              </a:solidFill>
              <a:latin typeface="Comic Sans MS" charset="0"/>
              <a:sym typeface="Symbol" charset="2"/>
            </a:endParaRPr>
          </a:p>
        </p:txBody>
      </p:sp>
      <mc:AlternateContent xmlns:mc="http://schemas.openxmlformats.org/markup-compatibility/2006" xmlns:a14="http://schemas.microsoft.com/office/drawing/2010/main">
        <mc:Choice Requires="a14">
          <p:sp>
            <p:nvSpPr>
              <p:cNvPr id="892948" name="Text Box 20"/>
              <p:cNvSpPr txBox="1">
                <a:spLocks noChangeArrowheads="1"/>
              </p:cNvSpPr>
              <p:nvPr/>
            </p:nvSpPr>
            <p:spPr bwMode="auto">
              <a:xfrm>
                <a:off x="228600" y="3763963"/>
                <a:ext cx="5867400"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dirty="0">
                    <a:solidFill>
                      <a:schemeClr val="accent2"/>
                    </a:solidFill>
                    <a:latin typeface="Comic Sans MS" charset="0"/>
                  </a:rPr>
                  <a:t>p</a:t>
                </a:r>
                <a:r>
                  <a:rPr lang="en-US" altLang="en-US" baseline="-25000" dirty="0">
                    <a:solidFill>
                      <a:schemeClr val="accent2"/>
                    </a:solidFill>
                    <a:latin typeface="Comic Sans MS" charset="0"/>
                  </a:rPr>
                  <a:t>3</a:t>
                </a:r>
                <a:r>
                  <a:rPr lang="en-US" altLang="en-US" dirty="0">
                    <a:solidFill>
                      <a:schemeClr val="accent2"/>
                    </a:solidFill>
                    <a:latin typeface="Comic Sans MS" charset="0"/>
                  </a:rPr>
                  <a:t>(x) = </a:t>
                </a:r>
                <a:r>
                  <a:rPr lang="el-GR" altLang="en-US" dirty="0">
                    <a:solidFill>
                      <a:schemeClr val="accent2"/>
                    </a:solidFill>
                    <a:latin typeface="Comic Sans MS" charset="0"/>
                  </a:rPr>
                  <a:t>Σ</a:t>
                </a:r>
                <a:r>
                  <a:rPr lang="en-US" altLang="en-US" baseline="-15000" dirty="0">
                    <a:solidFill>
                      <a:schemeClr val="accent2"/>
                    </a:solidFill>
                    <a:latin typeface="Comic Sans MS" charset="0"/>
                  </a:rPr>
                  <a:t>x</a:t>
                </a:r>
                <a:r>
                  <a:rPr lang="en-US" altLang="en-US" baseline="-40000" dirty="0">
                    <a:solidFill>
                      <a:schemeClr val="accent2"/>
                    </a:solidFill>
                    <a:latin typeface="Comic Sans MS" charset="0"/>
                  </a:rPr>
                  <a:t>4,</a:t>
                </a:r>
                <a:r>
                  <a:rPr lang="en-US" altLang="en-US" b="1" baseline="-25000" dirty="0">
                    <a:solidFill>
                      <a:schemeClr val="accent2"/>
                    </a:solidFill>
                    <a:latin typeface="Comic Sans MS" charset="0"/>
                  </a:rPr>
                  <a:t>…,</a:t>
                </a:r>
                <a:r>
                  <a:rPr lang="en-US" altLang="en-US" baseline="-15000" dirty="0" err="1">
                    <a:solidFill>
                      <a:schemeClr val="accent2"/>
                    </a:solidFill>
                    <a:latin typeface="Comic Sans MS" charset="0"/>
                  </a:rPr>
                  <a:t>x</a:t>
                </a:r>
                <a:r>
                  <a:rPr lang="en-US" altLang="en-US" baseline="-40000" dirty="0" err="1">
                    <a:solidFill>
                      <a:schemeClr val="accent2"/>
                    </a:solidFill>
                    <a:latin typeface="Comic Sans MS" charset="0"/>
                  </a:rPr>
                  <a:t>n</a:t>
                </a:r>
                <a:r>
                  <a:rPr lang="en-US" altLang="en-US" baseline="-25000" dirty="0">
                    <a:solidFill>
                      <a:schemeClr val="accent2"/>
                    </a:solidFill>
                    <a:latin typeface="Comic Sans MS" charset="0"/>
                  </a:rPr>
                  <a:t> </a:t>
                </a:r>
                <a14:m>
                  <m:oMath xmlns:m="http://schemas.openxmlformats.org/officeDocument/2006/math">
                    <m:r>
                      <a:rPr lang="en-US" altLang="en-US" i="1" baseline="-15000">
                        <a:solidFill>
                          <a:schemeClr val="accent2"/>
                        </a:solidFill>
                        <a:latin typeface="Cambria Math" charset="0"/>
                      </a:rPr>
                      <m:t>∈</m:t>
                    </m:r>
                  </m:oMath>
                </a14:m>
                <a:r>
                  <a:rPr lang="en-US" altLang="en-US" baseline="-25000" dirty="0">
                    <a:solidFill>
                      <a:schemeClr val="accent2"/>
                    </a:solidFill>
                    <a:latin typeface="Comic Sans MS" charset="0"/>
                    <a:sym typeface="Symbol" charset="2"/>
                  </a:rPr>
                  <a:t> </a:t>
                </a:r>
                <a:r>
                  <a:rPr lang="en-US" altLang="en-US" baseline="-25000" dirty="0">
                    <a:solidFill>
                      <a:schemeClr val="accent2"/>
                    </a:solidFill>
                    <a:latin typeface="Comic Sans MS" charset="0"/>
                  </a:rPr>
                  <a:t>{0,1} </a:t>
                </a:r>
                <a:r>
                  <a:rPr lang="en-US" altLang="en-US" dirty="0">
                    <a:solidFill>
                      <a:schemeClr val="accent2"/>
                    </a:solidFill>
                    <a:latin typeface="Comic Sans MS" charset="0"/>
                  </a:rPr>
                  <a:t>p</a:t>
                </a:r>
                <a:r>
                  <a:rPr lang="el-GR" altLang="en-US" baseline="-25000" dirty="0">
                    <a:solidFill>
                      <a:schemeClr val="accent2"/>
                    </a:solidFill>
                    <a:latin typeface="Comic Sans MS" charset="0"/>
                  </a:rPr>
                  <a:t>φ</a:t>
                </a:r>
                <a:r>
                  <a:rPr lang="en-US" altLang="en-US" dirty="0">
                    <a:solidFill>
                      <a:schemeClr val="accent2"/>
                    </a:solidFill>
                    <a:latin typeface="Comic Sans MS" charset="0"/>
                  </a:rPr>
                  <a:t>(</a:t>
                </a:r>
                <a:r>
                  <a:rPr lang="en-US" altLang="en-US" dirty="0">
                    <a:solidFill>
                      <a:schemeClr val="accent2"/>
                    </a:solidFill>
                    <a:latin typeface="Comic Sans MS" charset="0"/>
                    <a:sym typeface="Symbol" charset="2"/>
                  </a:rPr>
                  <a:t>z</a:t>
                </a:r>
                <a:r>
                  <a:rPr lang="en-US" altLang="en-US" baseline="-25000" dirty="0">
                    <a:solidFill>
                      <a:schemeClr val="accent2"/>
                    </a:solidFill>
                    <a:latin typeface="Comic Sans MS" charset="0"/>
                    <a:sym typeface="Symbol" charset="2"/>
                  </a:rPr>
                  <a:t>1</a:t>
                </a:r>
                <a:r>
                  <a:rPr lang="en-US" altLang="en-US" dirty="0">
                    <a:solidFill>
                      <a:schemeClr val="accent2"/>
                    </a:solidFill>
                    <a:latin typeface="Comic Sans MS" charset="0"/>
                    <a:sym typeface="Symbol" charset="2"/>
                  </a:rPr>
                  <a:t>, z</a:t>
                </a:r>
                <a:r>
                  <a:rPr lang="en-US" altLang="en-US" baseline="-25000" dirty="0">
                    <a:solidFill>
                      <a:schemeClr val="accent2"/>
                    </a:solidFill>
                    <a:latin typeface="Comic Sans MS" charset="0"/>
                    <a:sym typeface="Symbol" charset="2"/>
                  </a:rPr>
                  <a:t>2</a:t>
                </a:r>
                <a:r>
                  <a:rPr lang="en-US" altLang="en-US" dirty="0">
                    <a:solidFill>
                      <a:schemeClr val="accent2"/>
                    </a:solidFill>
                    <a:latin typeface="Comic Sans MS" charset="0"/>
                    <a:sym typeface="Symbol" charset="2"/>
                  </a:rPr>
                  <a:t>, </a:t>
                </a:r>
                <a:r>
                  <a:rPr lang="en-US" altLang="en-US" sz="2800" b="1" dirty="0">
                    <a:solidFill>
                      <a:schemeClr val="accent2"/>
                    </a:solidFill>
                    <a:latin typeface="Comic Sans MS" charset="0"/>
                    <a:sym typeface="Symbol" charset="2"/>
                  </a:rPr>
                  <a:t>x</a:t>
                </a:r>
                <a:r>
                  <a:rPr lang="en-US" altLang="en-US" dirty="0">
                    <a:solidFill>
                      <a:schemeClr val="accent2"/>
                    </a:solidFill>
                    <a:latin typeface="Comic Sans MS" charset="0"/>
                    <a:sym typeface="Symbol" charset="2"/>
                  </a:rPr>
                  <a:t>, x</a:t>
                </a:r>
                <a:r>
                  <a:rPr lang="en-US" altLang="en-US" baseline="-25000" dirty="0">
                    <a:solidFill>
                      <a:schemeClr val="accent2"/>
                    </a:solidFill>
                    <a:latin typeface="Comic Sans MS" charset="0"/>
                    <a:sym typeface="Symbol" charset="2"/>
                  </a:rPr>
                  <a:t>4</a:t>
                </a:r>
                <a:r>
                  <a:rPr lang="en-US" altLang="en-US" dirty="0">
                    <a:solidFill>
                      <a:schemeClr val="accent2"/>
                    </a:solidFill>
                    <a:latin typeface="Comic Sans MS" charset="0"/>
                    <a:sym typeface="Symbol" charset="2"/>
                  </a:rPr>
                  <a:t> …, </a:t>
                </a:r>
                <a:r>
                  <a:rPr lang="en-US" altLang="en-US" dirty="0" err="1">
                    <a:solidFill>
                      <a:schemeClr val="accent2"/>
                    </a:solidFill>
                    <a:latin typeface="Comic Sans MS" charset="0"/>
                    <a:sym typeface="Symbol" charset="2"/>
                  </a:rPr>
                  <a:t>x</a:t>
                </a:r>
                <a:r>
                  <a:rPr lang="en-US" altLang="en-US" baseline="-25000" dirty="0" err="1">
                    <a:solidFill>
                      <a:schemeClr val="accent2"/>
                    </a:solidFill>
                    <a:latin typeface="Comic Sans MS" charset="0"/>
                    <a:sym typeface="Symbol" charset="2"/>
                  </a:rPr>
                  <a:t>n</a:t>
                </a:r>
                <a:r>
                  <a:rPr lang="en-US" altLang="en-US" dirty="0">
                    <a:solidFill>
                      <a:schemeClr val="accent2"/>
                    </a:solidFill>
                    <a:latin typeface="Comic Sans MS" charset="0"/>
                    <a:sym typeface="Symbol" charset="2"/>
                  </a:rPr>
                  <a:t>) </a:t>
                </a:r>
              </a:p>
            </p:txBody>
          </p:sp>
        </mc:Choice>
        <mc:Fallback xmlns="">
          <p:sp>
            <p:nvSpPr>
              <p:cNvPr id="892948" name="Text Box 20"/>
              <p:cNvSpPr txBox="1">
                <a:spLocks noRot="1" noChangeAspect="1" noMove="1" noResize="1" noEditPoints="1" noAdjustHandles="1" noChangeArrowheads="1" noChangeShapeType="1" noTextEdit="1"/>
              </p:cNvSpPr>
              <p:nvPr/>
            </p:nvSpPr>
            <p:spPr bwMode="auto">
              <a:xfrm>
                <a:off x="228600" y="3763963"/>
                <a:ext cx="5867400" cy="519112"/>
              </a:xfrm>
              <a:prstGeom prst="rect">
                <a:avLst/>
              </a:prstGeom>
              <a:blipFill rotWithShape="0">
                <a:blip r:embed="rId5"/>
                <a:stretch>
                  <a:fillRect l="-1663" t="-11628" r="-1455"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92949" name="Text Box 21"/>
          <p:cNvSpPr txBox="1">
            <a:spLocks noChangeArrowheads="1"/>
          </p:cNvSpPr>
          <p:nvPr/>
        </p:nvSpPr>
        <p:spPr bwMode="auto">
          <a:xfrm>
            <a:off x="6019800" y="4362450"/>
            <a:ext cx="3149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3</a:t>
            </a:r>
            <a:r>
              <a:rPr lang="en-US" altLang="en-US" sz="2000">
                <a:solidFill>
                  <a:schemeClr val="accent2"/>
                </a:solidFill>
                <a:latin typeface="Comic Sans MS" charset="0"/>
              </a:rPr>
              <a:t>(0)+p</a:t>
            </a:r>
            <a:r>
              <a:rPr lang="en-US" altLang="en-US" sz="2000" baseline="-25000">
                <a:solidFill>
                  <a:schemeClr val="accent2"/>
                </a:solidFill>
                <a:latin typeface="Comic Sans MS" charset="0"/>
              </a:rPr>
              <a:t>3</a:t>
            </a:r>
            <a:r>
              <a:rPr lang="en-US" altLang="en-US" sz="2000">
                <a:solidFill>
                  <a:schemeClr val="accent2"/>
                </a:solidFill>
                <a:latin typeface="Comic Sans MS" charset="0"/>
              </a:rPr>
              <a:t>(1)=p</a:t>
            </a:r>
            <a:r>
              <a:rPr lang="en-US" altLang="en-US" sz="2000" baseline="-25000">
                <a:solidFill>
                  <a:schemeClr val="accent2"/>
                </a:solidFill>
                <a:latin typeface="Comic Sans MS" charset="0"/>
              </a:rPr>
              <a:t>2</a:t>
            </a:r>
            <a:r>
              <a:rPr lang="en-US" altLang="en-US" sz="2000">
                <a:solidFill>
                  <a:schemeClr val="accent2"/>
                </a:solidFill>
                <a:latin typeface="Comic Sans MS" charset="0"/>
              </a:rPr>
              <a:t>(z</a:t>
            </a:r>
            <a:r>
              <a:rPr lang="en-US" altLang="en-US" sz="2000" baseline="-25000">
                <a:solidFill>
                  <a:schemeClr val="accent2"/>
                </a:solidFill>
                <a:latin typeface="Comic Sans MS" charset="0"/>
              </a:rPr>
              <a:t>2</a:t>
            </a:r>
            <a:r>
              <a:rPr lang="en-US" altLang="en-US" sz="2000">
                <a:solidFill>
                  <a:schemeClr val="accent2"/>
                </a:solidFill>
                <a:latin typeface="Comic Sans MS" charset="0"/>
              </a:rPr>
              <a:t>)?</a:t>
            </a:r>
          </a:p>
          <a:p>
            <a:pPr eaLnBrk="1" hangingPunct="1">
              <a:lnSpc>
                <a:spcPct val="70000"/>
              </a:lnSpc>
              <a:spcBef>
                <a:spcPct val="50000"/>
              </a:spcBef>
              <a:spcAft>
                <a:spcPts val="1200"/>
              </a:spcAft>
            </a:pPr>
            <a:r>
              <a:rPr lang="en-US" altLang="en-US">
                <a:solidFill>
                  <a:schemeClr val="accent2"/>
                </a:solidFill>
                <a:latin typeface="Comic Sans MS" charset="0"/>
              </a:rPr>
              <a:t>pick random z</a:t>
            </a:r>
            <a:r>
              <a:rPr lang="en-US" altLang="en-US" baseline="-25000">
                <a:solidFill>
                  <a:schemeClr val="accent2"/>
                </a:solidFill>
                <a:latin typeface="Comic Sans MS" charset="0"/>
              </a:rPr>
              <a:t>3</a:t>
            </a:r>
            <a:r>
              <a:rPr lang="en-US" altLang="en-US">
                <a:solidFill>
                  <a:schemeClr val="accent2"/>
                </a:solidFill>
                <a:latin typeface="Comic Sans MS" charset="0"/>
              </a:rPr>
              <a:t> in F</a:t>
            </a:r>
            <a:r>
              <a:rPr lang="en-US" altLang="en-US" baseline="-25000">
                <a:solidFill>
                  <a:schemeClr val="accent2"/>
                </a:solidFill>
                <a:latin typeface="Comic Sans MS" charset="0"/>
              </a:rPr>
              <a:t>q</a:t>
            </a:r>
          </a:p>
          <a:p>
            <a:pPr eaLnBrk="1" hangingPunct="1">
              <a:lnSpc>
                <a:spcPct val="70000"/>
              </a:lnSpc>
              <a:spcBef>
                <a:spcPct val="50000"/>
              </a:spcBef>
              <a:spcAft>
                <a:spcPts val="1200"/>
              </a:spcAft>
            </a:pPr>
            <a:endParaRPr lang="el-GR" altLang="en-US">
              <a:solidFill>
                <a:schemeClr val="accent2"/>
              </a:solidFill>
              <a:latin typeface="Comic Sans MS" charset="0"/>
              <a:sym typeface="Symbol" charset="2"/>
            </a:endParaRPr>
          </a:p>
        </p:txBody>
      </p:sp>
      <p:sp>
        <p:nvSpPr>
          <p:cNvPr id="892950" name="Line 22"/>
          <p:cNvSpPr>
            <a:spLocks noChangeShapeType="1"/>
          </p:cNvSpPr>
          <p:nvPr/>
        </p:nvSpPr>
        <p:spPr bwMode="auto">
          <a:xfrm>
            <a:off x="3048000" y="45339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51" name="Rectangle 23"/>
          <p:cNvSpPr>
            <a:spLocks noChangeArrowheads="1"/>
          </p:cNvSpPr>
          <p:nvPr/>
        </p:nvSpPr>
        <p:spPr bwMode="auto">
          <a:xfrm>
            <a:off x="2174875" y="4267200"/>
            <a:ext cx="87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3</a:t>
            </a:r>
            <a:r>
              <a:rPr lang="en-US" altLang="en-US">
                <a:solidFill>
                  <a:srgbClr val="FF0000"/>
                </a:solidFill>
                <a:latin typeface="Comic Sans MS" charset="0"/>
              </a:rPr>
              <a:t>(x)</a:t>
            </a:r>
          </a:p>
        </p:txBody>
      </p:sp>
      <p:sp>
        <p:nvSpPr>
          <p:cNvPr id="892952" name="Line 24"/>
          <p:cNvSpPr>
            <a:spLocks noChangeShapeType="1"/>
          </p:cNvSpPr>
          <p:nvPr/>
        </p:nvSpPr>
        <p:spPr bwMode="auto">
          <a:xfrm>
            <a:off x="3048000" y="53721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2953" name="Rectangle 25"/>
          <p:cNvSpPr>
            <a:spLocks noChangeArrowheads="1"/>
          </p:cNvSpPr>
          <p:nvPr/>
        </p:nvSpPr>
        <p:spPr bwMode="auto">
          <a:xfrm>
            <a:off x="2192338" y="5105400"/>
            <a:ext cx="855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n</a:t>
            </a:r>
            <a:r>
              <a:rPr lang="en-US" altLang="en-US">
                <a:solidFill>
                  <a:srgbClr val="FF0000"/>
                </a:solidFill>
                <a:latin typeface="Comic Sans MS" charset="0"/>
              </a:rPr>
              <a:t>(x)</a:t>
            </a:r>
          </a:p>
        </p:txBody>
      </p:sp>
      <p:sp>
        <p:nvSpPr>
          <p:cNvPr id="892954" name="Text Box 26"/>
          <p:cNvSpPr txBox="1">
            <a:spLocks noChangeArrowheads="1"/>
          </p:cNvSpPr>
          <p:nvPr/>
        </p:nvSpPr>
        <p:spPr bwMode="auto">
          <a:xfrm>
            <a:off x="6019800" y="5295900"/>
            <a:ext cx="33528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n</a:t>
            </a:r>
            <a:r>
              <a:rPr lang="en-US" altLang="en-US" sz="2000">
                <a:solidFill>
                  <a:schemeClr val="accent2"/>
                </a:solidFill>
                <a:latin typeface="Comic Sans MS" charset="0"/>
              </a:rPr>
              <a:t>(0)+p</a:t>
            </a:r>
            <a:r>
              <a:rPr lang="en-US" altLang="en-US" sz="2000" baseline="-25000">
                <a:solidFill>
                  <a:schemeClr val="accent2"/>
                </a:solidFill>
                <a:latin typeface="Comic Sans MS" charset="0"/>
              </a:rPr>
              <a:t>n</a:t>
            </a:r>
            <a:r>
              <a:rPr lang="en-US" altLang="en-US" sz="2000">
                <a:solidFill>
                  <a:schemeClr val="accent2"/>
                </a:solidFill>
                <a:latin typeface="Comic Sans MS" charset="0"/>
              </a:rPr>
              <a:t>(1)=p</a:t>
            </a:r>
            <a:r>
              <a:rPr lang="en-US" altLang="en-US" sz="2000" baseline="-25000">
                <a:solidFill>
                  <a:schemeClr val="accent2"/>
                </a:solidFill>
                <a:latin typeface="Comic Sans MS" charset="0"/>
              </a:rPr>
              <a:t>n-1</a:t>
            </a:r>
            <a:r>
              <a:rPr lang="en-US" altLang="en-US" sz="2000">
                <a:solidFill>
                  <a:schemeClr val="accent2"/>
                </a:solidFill>
                <a:latin typeface="Comic Sans MS" charset="0"/>
              </a:rPr>
              <a:t>(z</a:t>
            </a:r>
            <a:r>
              <a:rPr lang="en-US" altLang="en-US" sz="2000" baseline="-25000">
                <a:solidFill>
                  <a:schemeClr val="accent2"/>
                </a:solidFill>
                <a:latin typeface="Comic Sans MS" charset="0"/>
              </a:rPr>
              <a:t>n-1</a:t>
            </a:r>
            <a:r>
              <a:rPr lang="en-US" altLang="en-US" sz="2000">
                <a:solidFill>
                  <a:schemeClr val="accent2"/>
                </a:solidFill>
                <a:latin typeface="Comic Sans MS" charset="0"/>
              </a:rPr>
              <a:t>)?</a:t>
            </a:r>
          </a:p>
          <a:p>
            <a:pPr eaLnBrk="1" hangingPunct="1">
              <a:lnSpc>
                <a:spcPct val="70000"/>
              </a:lnSpc>
              <a:spcBef>
                <a:spcPct val="50000"/>
              </a:spcBef>
              <a:spcAft>
                <a:spcPts val="1200"/>
              </a:spcAft>
            </a:pPr>
            <a:r>
              <a:rPr lang="en-US" altLang="en-US">
                <a:solidFill>
                  <a:schemeClr val="accent2"/>
                </a:solidFill>
                <a:latin typeface="Comic Sans MS" charset="0"/>
              </a:rPr>
              <a:t>pick random z</a:t>
            </a:r>
            <a:r>
              <a:rPr lang="en-US" altLang="en-US" baseline="-25000">
                <a:solidFill>
                  <a:schemeClr val="accent2"/>
                </a:solidFill>
                <a:latin typeface="Comic Sans MS" charset="0"/>
              </a:rPr>
              <a:t>n</a:t>
            </a:r>
            <a:r>
              <a:rPr lang="en-US" altLang="en-US">
                <a:solidFill>
                  <a:schemeClr val="accent2"/>
                </a:solidFill>
                <a:latin typeface="Comic Sans MS" charset="0"/>
              </a:rPr>
              <a:t> in F</a:t>
            </a:r>
            <a:r>
              <a:rPr lang="en-US" altLang="en-US" baseline="-25000">
                <a:solidFill>
                  <a:schemeClr val="accent2"/>
                </a:solidFill>
                <a:latin typeface="Comic Sans MS" charset="0"/>
              </a:rPr>
              <a:t>q</a:t>
            </a:r>
          </a:p>
          <a:p>
            <a:pPr eaLnBrk="1" hangingPunct="1">
              <a:lnSpc>
                <a:spcPct val="70000"/>
              </a:lnSpc>
              <a:spcBef>
                <a:spcPct val="50000"/>
              </a:spcBef>
              <a:spcAft>
                <a:spcPts val="1200"/>
              </a:spcAft>
            </a:pPr>
            <a:endParaRPr lang="en-US" altLang="en-US">
              <a:solidFill>
                <a:schemeClr val="accent2"/>
              </a:solidFill>
              <a:latin typeface="Comic Sans MS" charset="0"/>
            </a:endParaRPr>
          </a:p>
        </p:txBody>
      </p:sp>
      <p:sp>
        <p:nvSpPr>
          <p:cNvPr id="892955" name="Text Box 27"/>
          <p:cNvSpPr txBox="1">
            <a:spLocks noChangeArrowheads="1"/>
          </p:cNvSpPr>
          <p:nvPr/>
        </p:nvSpPr>
        <p:spPr bwMode="auto">
          <a:xfrm>
            <a:off x="3454400" y="4572000"/>
            <a:ext cx="40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a:latin typeface="Comic Sans MS" charset="0"/>
              </a:rPr>
              <a:t>. . </a:t>
            </a:r>
          </a:p>
        </p:txBody>
      </p:sp>
      <p:sp>
        <p:nvSpPr>
          <p:cNvPr id="892956" name="Rectangle 28"/>
          <p:cNvSpPr>
            <a:spLocks noChangeArrowheads="1"/>
          </p:cNvSpPr>
          <p:nvPr/>
        </p:nvSpPr>
        <p:spPr bwMode="auto">
          <a:xfrm>
            <a:off x="2568575" y="5781675"/>
            <a:ext cx="36036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a:solidFill>
                  <a:schemeClr val="accent2"/>
                </a:solidFill>
                <a:latin typeface="Comic Sans MS" charset="0"/>
              </a:rPr>
              <a:t>p</a:t>
            </a:r>
            <a:r>
              <a:rPr lang="en-US" altLang="en-US" baseline="-25000">
                <a:solidFill>
                  <a:schemeClr val="accent2"/>
                </a:solidFill>
                <a:latin typeface="Comic Sans MS" charset="0"/>
              </a:rPr>
              <a:t>n</a:t>
            </a:r>
            <a:r>
              <a:rPr lang="en-US" altLang="en-US">
                <a:solidFill>
                  <a:schemeClr val="accent2"/>
                </a:solidFill>
                <a:latin typeface="Comic Sans MS" charset="0"/>
              </a:rPr>
              <a:t>(z</a:t>
            </a:r>
            <a:r>
              <a:rPr lang="en-US" altLang="en-US" baseline="-25000">
                <a:solidFill>
                  <a:schemeClr val="accent2"/>
                </a:solidFill>
                <a:latin typeface="Comic Sans MS" charset="0"/>
              </a:rPr>
              <a:t>n</a:t>
            </a:r>
            <a:r>
              <a:rPr lang="en-US" altLang="en-US">
                <a:solidFill>
                  <a:schemeClr val="accent2"/>
                </a:solidFill>
                <a:latin typeface="Comic Sans MS" charset="0"/>
              </a:rPr>
              <a:t>) = p</a:t>
            </a:r>
            <a:r>
              <a:rPr lang="el-GR" altLang="en-US" baseline="-25000">
                <a:solidFill>
                  <a:schemeClr val="accent2"/>
                </a:solidFill>
                <a:latin typeface="Comic Sans MS" charset="0"/>
              </a:rPr>
              <a:t>φ</a:t>
            </a:r>
            <a:r>
              <a:rPr lang="en-US" altLang="en-US">
                <a:solidFill>
                  <a:schemeClr val="accent2"/>
                </a:solidFill>
                <a:latin typeface="Comic Sans MS" charset="0"/>
              </a:rPr>
              <a:t>(</a:t>
            </a:r>
            <a:r>
              <a:rPr lang="en-US" altLang="en-US">
                <a:solidFill>
                  <a:schemeClr val="accent2"/>
                </a:solidFill>
                <a:latin typeface="Comic Sans MS" charset="0"/>
                <a:sym typeface="Symbol" charset="2"/>
              </a:rPr>
              <a:t>z</a:t>
            </a:r>
            <a:r>
              <a:rPr lang="en-US" altLang="en-US" baseline="-25000">
                <a:solidFill>
                  <a:schemeClr val="accent2"/>
                </a:solidFill>
                <a:latin typeface="Comic Sans MS" charset="0"/>
                <a:sym typeface="Symbol" charset="2"/>
              </a:rPr>
              <a:t>1</a:t>
            </a:r>
            <a:r>
              <a:rPr lang="en-US" altLang="en-US">
                <a:solidFill>
                  <a:schemeClr val="accent2"/>
                </a:solidFill>
                <a:latin typeface="Comic Sans MS" charset="0"/>
                <a:sym typeface="Symbol" charset="2"/>
              </a:rPr>
              <a:t>, z</a:t>
            </a:r>
            <a:r>
              <a:rPr lang="en-US" altLang="en-US" baseline="-25000">
                <a:solidFill>
                  <a:schemeClr val="accent2"/>
                </a:solidFill>
                <a:latin typeface="Comic Sans MS" charset="0"/>
                <a:sym typeface="Symbol" charset="2"/>
              </a:rPr>
              <a:t>2</a:t>
            </a:r>
            <a:r>
              <a:rPr lang="en-US" altLang="en-US">
                <a:solidFill>
                  <a:schemeClr val="accent2"/>
                </a:solidFill>
                <a:latin typeface="Comic Sans MS" charset="0"/>
                <a:sym typeface="Symbol" charset="2"/>
              </a:rPr>
              <a:t>, …, z</a:t>
            </a:r>
            <a:r>
              <a:rPr lang="en-US" altLang="en-US" baseline="-25000">
                <a:solidFill>
                  <a:schemeClr val="accent2"/>
                </a:solidFill>
                <a:latin typeface="Comic Sans MS" charset="0"/>
                <a:sym typeface="Symbol" charset="2"/>
              </a:rPr>
              <a:t>n</a:t>
            </a:r>
            <a:r>
              <a:rPr lang="en-US" altLang="en-US">
                <a:solidFill>
                  <a:schemeClr val="accent2"/>
                </a:solidFill>
                <a:latin typeface="Comic Sans MS" charset="0"/>
                <a:sym typeface="Symbol" charset="2"/>
              </a:rPr>
              <a:t>)?</a:t>
            </a:r>
            <a:r>
              <a:rPr lang="en-US" altLang="en-US" sz="2800">
                <a:solidFill>
                  <a:schemeClr val="accent2"/>
                </a:solidFill>
                <a:latin typeface="Comic Sans MS" charset="0"/>
                <a:sym typeface="Symbol" charset="2"/>
              </a:rPr>
              <a:t> </a:t>
            </a:r>
            <a:endParaRPr lang="el-GR" altLang="en-US" sz="2800">
              <a:solidFill>
                <a:schemeClr val="accent2"/>
              </a:solidFill>
              <a:latin typeface="Comic Sans MS" charset="0"/>
              <a:sym typeface="Symbol" charset="2"/>
            </a:endParaRP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97661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29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29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29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29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29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29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293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92937">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29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29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29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29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294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92947">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92947">
                                            <p:txEl>
                                              <p:pRg st="1" end="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929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294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929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29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295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92949">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92949">
                                            <p:txEl>
                                              <p:pRg st="1" end="1"/>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9295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929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295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892954">
                                            <p:txEl>
                                              <p:pRg st="0" end="0"/>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892954">
                                            <p:txEl>
                                              <p:pRg st="1" end="1"/>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8929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3" grpId="0" animBg="1"/>
      <p:bldP spid="892934" grpId="0"/>
      <p:bldP spid="892938" grpId="0"/>
      <p:bldP spid="892939" grpId="0"/>
      <p:bldP spid="892940" grpId="0" animBg="1"/>
      <p:bldP spid="892941" grpId="0"/>
      <p:bldP spid="892942" grpId="0"/>
      <p:bldP spid="892943" grpId="0" animBg="1"/>
      <p:bldP spid="892944" grpId="0"/>
      <p:bldP spid="892945" grpId="0" animBg="1"/>
      <p:bldP spid="892946" grpId="0"/>
      <p:bldP spid="892948" grpId="0"/>
      <p:bldP spid="892950" grpId="0" animBg="1"/>
      <p:bldP spid="892951" grpId="0"/>
      <p:bldP spid="892952" grpId="0" animBg="1"/>
      <p:bldP spid="892953" grpId="0"/>
      <p:bldP spid="8929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89091" name="Rectangle 2"/>
          <p:cNvSpPr>
            <a:spLocks noGrp="1" noChangeArrowheads="1"/>
          </p:cNvSpPr>
          <p:nvPr>
            <p:ph type="title"/>
          </p:nvPr>
        </p:nvSpPr>
        <p:spPr/>
        <p:txBody>
          <a:bodyPr/>
          <a:lstStyle/>
          <a:p>
            <a:r>
              <a:rPr lang="en-US" altLang="en-US">
                <a:ea typeface="ヒラギノ角ゴ Pro W3" charset="-128"/>
              </a:rPr>
              <a:t>Analysis of protocol</a:t>
            </a:r>
          </a:p>
        </p:txBody>
      </p:sp>
      <mc:AlternateContent xmlns:mc="http://schemas.openxmlformats.org/markup-compatibility/2006" xmlns:a14="http://schemas.microsoft.com/office/drawing/2010/main">
        <mc:Choice Requires="a14">
          <p:sp>
            <p:nvSpPr>
              <p:cNvPr id="89092" name="Rectangle 3"/>
              <p:cNvSpPr>
                <a:spLocks noGrp="1" noChangeArrowheads="1"/>
              </p:cNvSpPr>
              <p:nvPr>
                <p:ph type="body" idx="1"/>
              </p:nvPr>
            </p:nvSpPr>
            <p:spPr/>
            <p:txBody>
              <a:bodyPr/>
              <a:lstStyle/>
              <a:p>
                <a:r>
                  <a:rPr lang="en-US" altLang="en-US" dirty="0">
                    <a:ea typeface="ヒラギノ角ゴ Pro W3" charset="-128"/>
                  </a:rPr>
                  <a:t>Completeness: </a:t>
                </a:r>
              </a:p>
              <a:p>
                <a:pPr lvl="1"/>
                <a:r>
                  <a:rPr lang="en-US" altLang="en-US" dirty="0">
                    <a:solidFill>
                      <a:schemeClr val="accent2"/>
                    </a:solidFill>
                    <a:ea typeface="ヒラギノ角ゴ Pro W3" charset="-128"/>
                  </a:rPr>
                  <a:t>if (</a:t>
                </a:r>
                <a:r>
                  <a:rPr lang="el-GR" altLang="en-US" dirty="0">
                    <a:solidFill>
                      <a:schemeClr val="accent2"/>
                    </a:solidFill>
                    <a:ea typeface="ヒラギノ角ゴ Pro W3" charset="-128"/>
                  </a:rPr>
                  <a:t>φ</a:t>
                </a:r>
                <a:r>
                  <a:rPr lang="en-US" altLang="en-US" dirty="0">
                    <a:solidFill>
                      <a:schemeClr val="accent2"/>
                    </a:solidFill>
                    <a:ea typeface="ヒラギノ角ゴ Pro W3" charset="-128"/>
                  </a:rPr>
                  <a:t>, k)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L</a:t>
                </a:r>
                <a:r>
                  <a:rPr lang="en-US" altLang="en-US" dirty="0">
                    <a:solidFill>
                      <a:schemeClr val="accent2"/>
                    </a:solidFill>
                    <a:ea typeface="ヒラギノ角ゴ Pro W3" charset="-128"/>
                  </a:rPr>
                  <a:t> then honest prover on previous slide will always cause verifier to accept</a:t>
                </a:r>
              </a:p>
            </p:txBody>
          </p:sp>
        </mc:Choice>
        <mc:Fallback xmlns="">
          <p:sp>
            <p:nvSpPr>
              <p:cNvPr id="89092"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6333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91139" name="Rectangle 2"/>
          <p:cNvSpPr>
            <a:spLocks noGrp="1" noChangeArrowheads="1"/>
          </p:cNvSpPr>
          <p:nvPr>
            <p:ph type="title"/>
          </p:nvPr>
        </p:nvSpPr>
        <p:spPr/>
        <p:txBody>
          <a:bodyPr/>
          <a:lstStyle/>
          <a:p>
            <a:r>
              <a:rPr lang="en-US" altLang="en-US">
                <a:ea typeface="ヒラギノ角ゴ Pro W3" charset="-128"/>
              </a:rPr>
              <a:t>Analysis of protocol</a:t>
            </a:r>
          </a:p>
        </p:txBody>
      </p:sp>
      <mc:AlternateContent xmlns:mc="http://schemas.openxmlformats.org/markup-compatibility/2006" xmlns:a14="http://schemas.microsoft.com/office/drawing/2010/main">
        <mc:Choice Requires="a14">
          <p:sp>
            <p:nvSpPr>
              <p:cNvPr id="897027" name="Rectangle 3"/>
              <p:cNvSpPr>
                <a:spLocks noGrp="1" noChangeArrowheads="1"/>
              </p:cNvSpPr>
              <p:nvPr>
                <p:ph type="body" idx="1"/>
              </p:nvPr>
            </p:nvSpPr>
            <p:spPr/>
            <p:txBody>
              <a:bodyPr/>
              <a:lstStyle/>
              <a:p>
                <a:r>
                  <a:rPr lang="en-US" altLang="en-US" sz="2800" dirty="0">
                    <a:ea typeface="ヒラギノ角ゴ Pro W3" charset="-128"/>
                  </a:rPr>
                  <a:t>Soundness: </a:t>
                </a:r>
              </a:p>
              <a:p>
                <a:pPr lvl="1"/>
                <a:r>
                  <a:rPr lang="en-US" altLang="en-US" sz="2400" dirty="0">
                    <a:ea typeface="ヒラギノ角ゴ Pro W3" charset="-128"/>
                  </a:rPr>
                  <a:t>let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(x)</a:t>
                </a:r>
                <a:r>
                  <a:rPr lang="en-US" altLang="en-US" sz="2400" dirty="0">
                    <a:ea typeface="ヒラギノ角ゴ Pro W3" charset="-128"/>
                  </a:rPr>
                  <a:t> be the correct polynomials</a:t>
                </a:r>
              </a:p>
              <a:p>
                <a:pPr lvl="1"/>
                <a:r>
                  <a:rPr lang="en-US" altLang="en-US" sz="2400" dirty="0">
                    <a:ea typeface="ヒラギノ角ゴ Pro W3" charset="-128"/>
                  </a:rPr>
                  <a:t>let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*(x)</a:t>
                </a:r>
                <a:r>
                  <a:rPr lang="en-US" altLang="en-US" sz="2400" dirty="0">
                    <a:ea typeface="ヒラギノ角ゴ Pro W3" charset="-128"/>
                  </a:rPr>
                  <a:t> be the polynomials sent by (cheating) prover</a:t>
                </a:r>
              </a:p>
              <a:p>
                <a:pPr lvl="1"/>
                <a:r>
                  <a:rPr lang="en-US" altLang="en-US" sz="2400" dirty="0">
                    <a:ea typeface="ヒラギノ角ゴ Pro W3" charset="-128"/>
                  </a:rPr>
                  <a:t>(</a:t>
                </a:r>
                <a:r>
                  <a:rPr lang="el-GR" altLang="en-US" sz="2400" dirty="0">
                    <a:ea typeface="ヒラギノ角ゴ Pro W3" charset="-128"/>
                  </a:rPr>
                  <a:t>φ</a:t>
                </a:r>
                <a:r>
                  <a:rPr lang="en-US" altLang="en-US" sz="2400" dirty="0">
                    <a:ea typeface="ヒラギノ角ゴ Pro W3" charset="-128"/>
                  </a:rPr>
                  <a:t>, k)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L </a:t>
                </a:r>
                <a14:m>
                  <m:oMath xmlns:m="http://schemas.openxmlformats.org/officeDocument/2006/math">
                    <m:r>
                      <a:rPr lang="en-US" altLang="en-US" sz="2400" b="0" i="1" smtClean="0">
                        <a:latin typeface="Cambria Math" charset="0"/>
                        <a:ea typeface="ヒラギノ角ゴ Pro W3" charset="-128"/>
                        <a:sym typeface="Symbol" charset="2"/>
                      </a:rPr>
                      <m:t>⇒</m:t>
                    </m:r>
                  </m:oMath>
                </a14:m>
                <a:r>
                  <a:rPr lang="en-US" altLang="en-US" sz="2400" dirty="0">
                    <a:ea typeface="ヒラギノ角ゴ Pro W3" charset="-128"/>
                  </a:rPr>
                  <a:t> </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(0) + 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(1) ≠ k</a:t>
                </a:r>
              </a:p>
              <a:p>
                <a:pPr lvl="1"/>
                <a:r>
                  <a:rPr lang="en-US" altLang="en-US" sz="2400" dirty="0">
                    <a:ea typeface="ヒラギノ角ゴ Pro W3" charset="-128"/>
                  </a:rPr>
                  <a:t>either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*(0) + 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*(1) ≠ k 		(and V rejects)</a:t>
                </a:r>
              </a:p>
              <a:p>
                <a:pPr lvl="1"/>
                <a:r>
                  <a:rPr lang="en-US" altLang="en-US" sz="2400" dirty="0">
                    <a:ea typeface="ヒラギノ角ゴ Pro W3" charset="-128"/>
                  </a:rPr>
                  <a:t>or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1</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dirty="0">
                    <a:solidFill>
                      <a:srgbClr val="FF0000"/>
                    </a:solidFill>
                    <a:ea typeface="ヒラギノ角ゴ Pro W3" charset="-128"/>
                    <a:sym typeface="Symbol" charset="2"/>
                  </a:rPr>
                  <a:t>Pr</a:t>
                </a:r>
                <a:r>
                  <a:rPr lang="en-US" altLang="en-US" sz="2400" baseline="-18000" dirty="0">
                    <a:solidFill>
                      <a:srgbClr val="FF0000"/>
                    </a:solidFill>
                    <a:ea typeface="ヒラギノ角ゴ Pro W3" charset="-128"/>
                    <a:sym typeface="Symbol" charset="2"/>
                  </a:rPr>
                  <a:t>z</a:t>
                </a:r>
                <a:r>
                  <a:rPr lang="en-US" altLang="en-US" sz="2400" baseline="-40000" dirty="0">
                    <a:solidFill>
                      <a:srgbClr val="FF0000"/>
                    </a:solidFill>
                    <a:ea typeface="ヒラギノ角ゴ Pro W3" charset="-128"/>
                    <a:sym typeface="Symbol" charset="2"/>
                  </a:rPr>
                  <a:t>1</a:t>
                </a:r>
                <a:r>
                  <a:rPr lang="en-US" altLang="en-US" sz="2400" dirty="0">
                    <a:solidFill>
                      <a:srgbClr val="FF0000"/>
                    </a:solidFill>
                    <a:ea typeface="ヒラギノ角ゴ Pro W3" charset="-128"/>
                    <a:sym typeface="Symbol" charset="2"/>
                  </a:rPr>
                  <a:t>[</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 = 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 </a:t>
                </a:r>
                <a14:m>
                  <m:oMath xmlns:m="http://schemas.openxmlformats.org/officeDocument/2006/math">
                    <m:r>
                      <a:rPr lang="en-US" altLang="en-US" sz="2400" b="0" i="1" smtClean="0">
                        <a:solidFill>
                          <a:srgbClr val="FF0000"/>
                        </a:solidFill>
                        <a:latin typeface="Cambria Math" charset="0"/>
                        <a:ea typeface="ヒラギノ角ゴ Pro W3" charset="-128"/>
                      </a:rPr>
                      <m:t>≤</m:t>
                    </m:r>
                  </m:oMath>
                </a14:m>
                <a:r>
                  <a:rPr lang="en-US" altLang="en-US" sz="2400" dirty="0">
                    <a:solidFill>
                      <a:srgbClr val="FF0000"/>
                    </a:solidFill>
                    <a:ea typeface="ヒラギノ角ゴ Pro W3" charset="-128"/>
                    <a:sym typeface="Symbol" charset="2"/>
                  </a:rPr>
                  <a:t> d/q </a:t>
                </a:r>
                <a14:m>
                  <m:oMath xmlns:m="http://schemas.openxmlformats.org/officeDocument/2006/math">
                    <m:r>
                      <a:rPr lang="en-US" altLang="en-US" sz="2400" b="0" i="1" smtClean="0">
                        <a:solidFill>
                          <a:srgbClr val="FF0000"/>
                        </a:solidFill>
                        <a:latin typeface="Cambria Math" charset="0"/>
                        <a:ea typeface="ヒラギノ角ゴ Pro W3" charset="-128"/>
                        <a:sym typeface="Symbol" charset="2"/>
                      </a:rPr>
                      <m:t>≤ </m:t>
                    </m:r>
                  </m:oMath>
                </a14:m>
                <a:r>
                  <a:rPr lang="en-US" altLang="en-US" sz="2400" dirty="0">
                    <a:solidFill>
                      <a:srgbClr val="FF0000"/>
                    </a:solidFill>
                    <a:ea typeface="ヒラギノ角ゴ Pro W3" charset="-128"/>
                    <a:sym typeface="Symbol" charset="2"/>
                  </a:rPr>
                  <a:t>|</a:t>
                </a:r>
                <a:r>
                  <a:rPr lang="el-GR" altLang="en-US" sz="2400" dirty="0">
                    <a:solidFill>
                      <a:srgbClr val="FF0000"/>
                    </a:solidFill>
                    <a:ea typeface="ヒラギノ角ゴ Pro W3" charset="-128"/>
                  </a:rPr>
                  <a:t>φ</a:t>
                </a:r>
                <a:r>
                  <a:rPr lang="en-US" altLang="en-US" sz="2400" dirty="0">
                    <a:solidFill>
                      <a:srgbClr val="FF0000"/>
                    </a:solidFill>
                    <a:ea typeface="ヒラギノ角ゴ Pro W3" charset="-128"/>
                    <a:sym typeface="Symbol" charset="2"/>
                  </a:rPr>
                  <a:t>|/2</a:t>
                </a:r>
                <a:r>
                  <a:rPr lang="en-US" altLang="en-US" sz="2400" baseline="30000" dirty="0">
                    <a:solidFill>
                      <a:srgbClr val="FF0000"/>
                    </a:solidFill>
                    <a:ea typeface="ヒラギノ角ゴ Pro W3" charset="-128"/>
                    <a:sym typeface="Symbol" charset="2"/>
                  </a:rPr>
                  <a:t>n</a:t>
                </a:r>
              </a:p>
              <a:p>
                <a:pPr lvl="1"/>
                <a:r>
                  <a:rPr lang="en-US" altLang="en-US" sz="2400" dirty="0">
                    <a:ea typeface="ヒラギノ角ゴ Pro W3" charset="-128"/>
                  </a:rPr>
                  <a:t>assume (p</a:t>
                </a:r>
                <a:r>
                  <a:rPr lang="en-US" altLang="en-US" sz="2400" baseline="-25000" dirty="0">
                    <a:ea typeface="ヒラギノ角ゴ Pro W3" charset="-128"/>
                  </a:rPr>
                  <a:t>i+1</a:t>
                </a:r>
                <a:r>
                  <a:rPr lang="en-US" altLang="en-US" sz="2400" dirty="0">
                    <a:ea typeface="ヒラギノ角ゴ Pro W3" charset="-128"/>
                  </a:rPr>
                  <a:t>(0)+p</a:t>
                </a:r>
                <a:r>
                  <a:rPr lang="en-US" altLang="en-US" sz="2400" baseline="-25000" dirty="0">
                    <a:ea typeface="ヒラギノ角ゴ Pro W3" charset="-128"/>
                  </a:rPr>
                  <a:t>i+1</a:t>
                </a:r>
                <a:r>
                  <a:rPr lang="en-US" altLang="en-US" sz="2400" dirty="0">
                    <a:ea typeface="ヒラギノ角ゴ Pro W3" charset="-128"/>
                  </a:rPr>
                  <a:t>(1)= )</a:t>
                </a:r>
                <a:r>
                  <a:rPr lang="en-US" altLang="en-US" sz="2000" dirty="0">
                    <a:ea typeface="ヒラギノ角ゴ Pro W3" charset="-128"/>
                  </a:rPr>
                  <a:t>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a:t>
                </a:r>
              </a:p>
              <a:p>
                <a:pPr lvl="1"/>
                <a:r>
                  <a:rPr lang="en-US" altLang="en-US" sz="2400" dirty="0">
                    <a:ea typeface="ヒラギノ角ゴ Pro W3" charset="-128"/>
                  </a:rPr>
                  <a:t>either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*(0) + 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*(1) ≠ 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(and V rejects)</a:t>
                </a:r>
              </a:p>
              <a:p>
                <a:pPr lvl="1"/>
                <a:r>
                  <a:rPr lang="en-US" altLang="en-US" sz="2400" dirty="0">
                    <a:ea typeface="ヒラギノ角ゴ Pro W3" charset="-128"/>
                  </a:rPr>
                  <a:t>or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i+1</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dirty="0">
                    <a:solidFill>
                      <a:srgbClr val="FF0000"/>
                    </a:solidFill>
                    <a:ea typeface="ヒラギノ角ゴ Pro W3" charset="-128"/>
                    <a:sym typeface="Symbol" charset="2"/>
                  </a:rPr>
                  <a:t>Pr</a:t>
                </a:r>
                <a:r>
                  <a:rPr lang="en-US" altLang="en-US" sz="2400" baseline="-18000" dirty="0">
                    <a:solidFill>
                      <a:srgbClr val="FF0000"/>
                    </a:solidFill>
                    <a:ea typeface="ヒラギノ角ゴ Pro W3" charset="-128"/>
                    <a:sym typeface="Symbol" charset="2"/>
                  </a:rPr>
                  <a:t>z</a:t>
                </a:r>
                <a:r>
                  <a:rPr lang="en-US" altLang="en-US" sz="2400" baseline="-40000" dirty="0">
                    <a:solidFill>
                      <a:srgbClr val="FF0000"/>
                    </a:solidFill>
                    <a:ea typeface="ヒラギノ角ゴ Pro W3" charset="-128"/>
                    <a:sym typeface="Symbol" charset="2"/>
                  </a:rPr>
                  <a:t>i+1</a:t>
                </a:r>
                <a:r>
                  <a:rPr lang="en-US" altLang="en-US" sz="2400" dirty="0">
                    <a:solidFill>
                      <a:srgbClr val="FF0000"/>
                    </a:solidFill>
                    <a:ea typeface="ヒラギノ角ゴ Pro W3" charset="-128"/>
                    <a:sym typeface="Symbol" charset="2"/>
                  </a:rPr>
                  <a:t>[</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 = p</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 </a:t>
                </a:r>
                <a14:m>
                  <m:oMath xmlns:m="http://schemas.openxmlformats.org/officeDocument/2006/math">
                    <m:r>
                      <a:rPr lang="en-US" altLang="en-US" sz="2400" b="0" i="1" smtClean="0">
                        <a:solidFill>
                          <a:srgbClr val="FF0000"/>
                        </a:solidFill>
                        <a:latin typeface="Cambria Math" charset="0"/>
                        <a:ea typeface="ヒラギノ角ゴ Pro W3" charset="-128"/>
                      </a:rPr>
                      <m:t>≤ </m:t>
                    </m:r>
                  </m:oMath>
                </a14:m>
                <a:r>
                  <a:rPr lang="en-US" altLang="en-US" sz="2400" dirty="0">
                    <a:solidFill>
                      <a:srgbClr val="FF0000"/>
                    </a:solidFill>
                    <a:ea typeface="ヒラギノ角ゴ Pro W3" charset="-128"/>
                    <a:sym typeface="Symbol" charset="2"/>
                  </a:rPr>
                  <a:t>|</a:t>
                </a:r>
                <a:r>
                  <a:rPr lang="el-GR" altLang="en-US" sz="2400" dirty="0">
                    <a:solidFill>
                      <a:srgbClr val="FF0000"/>
                    </a:solidFill>
                    <a:ea typeface="ヒラギノ角ゴ Pro W3" charset="-128"/>
                  </a:rPr>
                  <a:t>φ</a:t>
                </a:r>
                <a:r>
                  <a:rPr lang="en-US" altLang="en-US" sz="2400" dirty="0">
                    <a:solidFill>
                      <a:srgbClr val="FF0000"/>
                    </a:solidFill>
                    <a:ea typeface="ヒラギノ角ゴ Pro W3" charset="-128"/>
                    <a:sym typeface="Symbol" charset="2"/>
                  </a:rPr>
                  <a:t>|/2</a:t>
                </a:r>
                <a:r>
                  <a:rPr lang="en-US" altLang="en-US" sz="2400" baseline="30000" dirty="0">
                    <a:solidFill>
                      <a:srgbClr val="FF0000"/>
                    </a:solidFill>
                    <a:ea typeface="ヒラギノ角ゴ Pro W3" charset="-128"/>
                    <a:sym typeface="Symbol" charset="2"/>
                  </a:rPr>
                  <a:t>n</a:t>
                </a:r>
              </a:p>
            </p:txBody>
          </p:sp>
        </mc:Choice>
        <mc:Fallback xmlns="">
          <p:sp>
            <p:nvSpPr>
              <p:cNvPr id="89702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33" t="-1482" b="-269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19154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93187" name="Rectangle 2"/>
          <p:cNvSpPr>
            <a:spLocks noGrp="1" noChangeArrowheads="1"/>
          </p:cNvSpPr>
          <p:nvPr>
            <p:ph type="title"/>
          </p:nvPr>
        </p:nvSpPr>
        <p:spPr/>
        <p:txBody>
          <a:bodyPr/>
          <a:lstStyle/>
          <a:p>
            <a:r>
              <a:rPr lang="en-US" altLang="en-US">
                <a:ea typeface="ヒラギノ角ゴ Pro W3" charset="-128"/>
              </a:rPr>
              <a:t>Analysis of protocol</a:t>
            </a:r>
          </a:p>
        </p:txBody>
      </p:sp>
      <mc:AlternateContent xmlns:mc="http://schemas.openxmlformats.org/markup-compatibility/2006" xmlns:a14="http://schemas.microsoft.com/office/drawing/2010/main">
        <mc:Choice Requires="a14">
          <p:sp>
            <p:nvSpPr>
              <p:cNvPr id="899075" name="Rectangle 3"/>
              <p:cNvSpPr>
                <a:spLocks noGrp="1" noChangeArrowheads="1"/>
              </p:cNvSpPr>
              <p:nvPr>
                <p:ph type="body" idx="1"/>
              </p:nvPr>
            </p:nvSpPr>
            <p:spPr/>
            <p:txBody>
              <a:bodyPr/>
              <a:lstStyle/>
              <a:p>
                <a:r>
                  <a:rPr lang="en-US" altLang="en-US" dirty="0">
                    <a:ea typeface="ヒラギノ角ゴ Pro W3" charset="-128"/>
                  </a:rPr>
                  <a:t>Soundness (continued):</a:t>
                </a:r>
              </a:p>
              <a:p>
                <a:pPr lvl="1"/>
                <a:r>
                  <a:rPr lang="en-US" altLang="en-US" dirty="0">
                    <a:ea typeface="ヒラギノ角ゴ Pro W3" charset="-128"/>
                  </a:rPr>
                  <a:t>if verifier does not reject, there must be some </a:t>
                </a:r>
                <a:r>
                  <a:rPr lang="en-US" altLang="en-US" dirty="0" err="1">
                    <a:ea typeface="ヒラギノ角ゴ Pro W3" charset="-128"/>
                  </a:rPr>
                  <a:t>i</a:t>
                </a:r>
                <a:r>
                  <a:rPr lang="en-US" altLang="en-US" dirty="0">
                    <a:ea typeface="ヒラギノ角ゴ Pro W3" charset="-128"/>
                  </a:rPr>
                  <a:t> for which:</a:t>
                </a:r>
              </a:p>
              <a:p>
                <a:pPr lvl="1" algn="ctr">
                  <a:buFontTx/>
                  <a:buNone/>
                </a:pP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 ≠ 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 </a:t>
                </a:r>
                <a:r>
                  <a:rPr lang="en-US" altLang="en-US" dirty="0">
                    <a:solidFill>
                      <a:srgbClr val="FF0000"/>
                    </a:solidFill>
                    <a:ea typeface="ヒラギノ角ゴ Pro W3" charset="-128"/>
                    <a:sym typeface="Symbol" charset="2"/>
                  </a:rPr>
                  <a:t> and yet </a:t>
                </a: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a:t>
                </a:r>
                <a:r>
                  <a:rPr lang="en-US" altLang="en-US" dirty="0" err="1">
                    <a:solidFill>
                      <a:srgbClr val="FF0000"/>
                    </a:solidFill>
                    <a:ea typeface="ヒラギノ角ゴ Pro W3" charset="-128"/>
                  </a:rPr>
                  <a:t>z</a:t>
                </a:r>
                <a:r>
                  <a:rPr lang="en-US" altLang="en-US" baseline="-25000" dirty="0" err="1">
                    <a:solidFill>
                      <a:srgbClr val="FF0000"/>
                    </a:solidFill>
                    <a:ea typeface="ヒラギノ角ゴ Pro W3" charset="-128"/>
                  </a:rPr>
                  <a:t>i</a:t>
                </a:r>
                <a:r>
                  <a:rPr lang="en-US" altLang="en-US" dirty="0">
                    <a:solidFill>
                      <a:srgbClr val="FF0000"/>
                    </a:solidFill>
                    <a:ea typeface="ヒラギノ角ゴ Pro W3" charset="-128"/>
                  </a:rPr>
                  <a:t>) = 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a:t>
                </a:r>
                <a:r>
                  <a:rPr lang="en-US" altLang="en-US" dirty="0" err="1">
                    <a:solidFill>
                      <a:srgbClr val="FF0000"/>
                    </a:solidFill>
                    <a:ea typeface="ヒラギノ角ゴ Pro W3" charset="-128"/>
                  </a:rPr>
                  <a:t>z</a:t>
                </a:r>
                <a:r>
                  <a:rPr lang="en-US" altLang="en-US" baseline="-25000" dirty="0" err="1">
                    <a:solidFill>
                      <a:srgbClr val="FF0000"/>
                    </a:solidFill>
                    <a:ea typeface="ヒラギノ角ゴ Pro W3" charset="-128"/>
                  </a:rPr>
                  <a:t>i</a:t>
                </a:r>
                <a:r>
                  <a:rPr lang="en-US" altLang="en-US" dirty="0">
                    <a:solidFill>
                      <a:srgbClr val="FF0000"/>
                    </a:solidFill>
                    <a:ea typeface="ヒラギノ角ゴ Pro W3" charset="-128"/>
                  </a:rPr>
                  <a:t>)</a:t>
                </a:r>
              </a:p>
              <a:p>
                <a:pPr lvl="1"/>
                <a:r>
                  <a:rPr lang="en-US" altLang="en-US" dirty="0">
                    <a:ea typeface="ヒラギノ角ゴ Pro W3" charset="-128"/>
                    <a:sym typeface="Symbol" charset="2"/>
                  </a:rPr>
                  <a:t>for each </a:t>
                </a:r>
                <a:r>
                  <a:rPr lang="en-US" altLang="en-US" dirty="0" err="1">
                    <a:ea typeface="ヒラギノ角ゴ Pro W3" charset="-128"/>
                    <a:sym typeface="Symbol" charset="2"/>
                  </a:rPr>
                  <a:t>i</a:t>
                </a:r>
                <a:r>
                  <a:rPr lang="en-US" altLang="en-US" dirty="0">
                    <a:ea typeface="ヒラギノ角ゴ Pro W3" charset="-128"/>
                    <a:sym typeface="Symbol" charset="2"/>
                  </a:rPr>
                  <a:t>, probability is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a:t>
                </a:r>
                <a:r>
                  <a:rPr lang="el-GR" altLang="en-US" dirty="0">
                    <a:ea typeface="ヒラギノ角ゴ Pro W3" charset="-128"/>
                  </a:rPr>
                  <a:t>φ</a:t>
                </a:r>
                <a:r>
                  <a:rPr lang="en-US" altLang="en-US" dirty="0">
                    <a:ea typeface="ヒラギノ角ゴ Pro W3" charset="-128"/>
                    <a:sym typeface="Symbol" charset="2"/>
                  </a:rPr>
                  <a:t>|/2</a:t>
                </a:r>
                <a:r>
                  <a:rPr lang="en-US" altLang="en-US" baseline="30000" dirty="0">
                    <a:ea typeface="ヒラギノ角ゴ Pro W3" charset="-128"/>
                    <a:sym typeface="Symbol" charset="2"/>
                  </a:rPr>
                  <a:t>n</a:t>
                </a:r>
              </a:p>
              <a:p>
                <a:pPr lvl="1"/>
                <a:r>
                  <a:rPr lang="en-US" altLang="en-US" dirty="0">
                    <a:ea typeface="ヒラギノ角ゴ Pro W3" charset="-128"/>
                    <a:sym typeface="Symbol" charset="2"/>
                  </a:rPr>
                  <a:t>union bound: probability that there exists an </a:t>
                </a:r>
                <a:r>
                  <a:rPr lang="en-US" altLang="en-US" dirty="0" err="1">
                    <a:ea typeface="ヒラギノ角ゴ Pro W3" charset="-128"/>
                    <a:sym typeface="Symbol" charset="2"/>
                  </a:rPr>
                  <a:t>i</a:t>
                </a:r>
                <a:r>
                  <a:rPr lang="en-US" altLang="en-US" dirty="0">
                    <a:ea typeface="ヒラギノ角ゴ Pro W3" charset="-128"/>
                    <a:sym typeface="Symbol" charset="2"/>
                  </a:rPr>
                  <a:t> for which the bad event occurs is</a:t>
                </a:r>
              </a:p>
              <a:p>
                <a:pPr marL="457200" lvl="1" indent="0" algn="ctr">
                  <a:buNone/>
                </a:pP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n-US" altLang="en-US" dirty="0">
                    <a:solidFill>
                      <a:srgbClr val="FF0000"/>
                    </a:solidFill>
                    <a:ea typeface="ヒラギノ角ゴ Pro W3" charset="-128"/>
                    <a:sym typeface="Symbol" charset="2"/>
                  </a:rPr>
                  <a:t> n|</a:t>
                </a:r>
                <a:r>
                  <a:rPr lang="el-GR" altLang="en-US" dirty="0">
                    <a:solidFill>
                      <a:srgbClr val="FF0000"/>
                    </a:solidFill>
                    <a:ea typeface="ヒラギノ角ゴ Pro W3" charset="-128"/>
                  </a:rPr>
                  <a:t>φ</a:t>
                </a:r>
                <a:r>
                  <a:rPr lang="en-US" altLang="en-US" dirty="0">
                    <a:solidFill>
                      <a:srgbClr val="FF0000"/>
                    </a:solidFill>
                    <a:ea typeface="ヒラギノ角ゴ Pro W3" charset="-128"/>
                    <a:sym typeface="Symbol" charset="2"/>
                  </a:rPr>
                  <a:t>|/2</a:t>
                </a:r>
                <a:r>
                  <a:rPr lang="en-US" altLang="en-US" baseline="30000" dirty="0">
                    <a:solidFill>
                      <a:srgbClr val="FF0000"/>
                    </a:solidFill>
                    <a:ea typeface="ヒラギノ角ゴ Pro W3" charset="-128"/>
                    <a:sym typeface="Symbol" charset="2"/>
                  </a:rPr>
                  <a:t>n</a:t>
                </a:r>
                <a:r>
                  <a:rPr lang="en-US" altLang="en-US" dirty="0">
                    <a:solidFill>
                      <a:srgbClr val="FF0000"/>
                    </a:solidFill>
                    <a:ea typeface="ヒラギノ角ゴ Pro W3" charset="-128"/>
                    <a:sym typeface="Symbol" charset="2"/>
                  </a:rPr>
                  <a:t> </a:t>
                </a: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n-US" altLang="en-US" dirty="0">
                    <a:solidFill>
                      <a:srgbClr val="FF0000"/>
                    </a:solidFill>
                    <a:ea typeface="ヒラギノ角ゴ Pro W3" charset="-128"/>
                    <a:sym typeface="Symbol" charset="2"/>
                  </a:rPr>
                  <a:t> poly(n)/2</a:t>
                </a:r>
                <a:r>
                  <a:rPr lang="en-US" altLang="en-US" baseline="30000" dirty="0">
                    <a:solidFill>
                      <a:srgbClr val="FF0000"/>
                    </a:solidFill>
                    <a:ea typeface="ヒラギノ角ゴ Pro W3" charset="-128"/>
                    <a:sym typeface="Symbol" charset="2"/>
                  </a:rPr>
                  <a:t>n </a:t>
                </a:r>
                <a:r>
                  <a:rPr lang="en-US" altLang="en-US" dirty="0">
                    <a:solidFill>
                      <a:srgbClr val="FF0000"/>
                    </a:solidFill>
                    <a:ea typeface="ヒラギノ角ゴ Pro W3" charset="-128"/>
                    <a:sym typeface="Symbol" charset="2"/>
                  </a:rPr>
                  <a:t>&lt;&lt; 1/3</a:t>
                </a:r>
              </a:p>
            </p:txBody>
          </p:sp>
        </mc:Choice>
        <mc:Fallback xmlns="">
          <p:sp>
            <p:nvSpPr>
              <p:cNvPr id="89907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r="-51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4178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95235" name="Rectangle 2"/>
          <p:cNvSpPr>
            <a:spLocks noGrp="1" noChangeArrowheads="1"/>
          </p:cNvSpPr>
          <p:nvPr>
            <p:ph type="title"/>
          </p:nvPr>
        </p:nvSpPr>
        <p:spPr/>
        <p:txBody>
          <a:bodyPr/>
          <a:lstStyle/>
          <a:p>
            <a:r>
              <a:rPr lang="en-US" altLang="en-US">
                <a:ea typeface="ヒラギノ角ゴ Pro W3" charset="-128"/>
              </a:rPr>
              <a:t>Analysis of protocol</a:t>
            </a:r>
          </a:p>
        </p:txBody>
      </p:sp>
      <mc:AlternateContent xmlns:mc="http://schemas.openxmlformats.org/markup-compatibility/2006" xmlns:a14="http://schemas.microsoft.com/office/drawing/2010/main">
        <mc:Choice Requires="a14">
          <p:sp>
            <p:nvSpPr>
              <p:cNvPr id="901123" name="Rectangle 3"/>
              <p:cNvSpPr>
                <a:spLocks noGrp="1" noChangeArrowheads="1"/>
              </p:cNvSpPr>
              <p:nvPr>
                <p:ph type="body" idx="1"/>
              </p:nvPr>
            </p:nvSpPr>
            <p:spPr/>
            <p:txBody>
              <a:bodyPr/>
              <a:lstStyle/>
              <a:p>
                <a:r>
                  <a:rPr lang="en-US" altLang="en-US" dirty="0">
                    <a:ea typeface="ヒラギノ角ゴ Pro W3" charset="-128"/>
                  </a:rPr>
                  <a:t>Conclude: </a:t>
                </a:r>
                <a:r>
                  <a:rPr lang="en-US" altLang="en-US" dirty="0">
                    <a:solidFill>
                      <a:schemeClr val="accent2"/>
                    </a:solidFill>
                    <a:ea typeface="ヒラギノ角ゴ Pro W3" charset="-128"/>
                  </a:rPr>
                  <a:t>L = { (</a:t>
                </a:r>
                <a:r>
                  <a:rPr lang="el-GR" altLang="en-US" dirty="0">
                    <a:solidFill>
                      <a:schemeClr val="accent2"/>
                    </a:solidFill>
                    <a:ea typeface="ヒラギノ角ゴ Pro W3" charset="-128"/>
                  </a:rPr>
                  <a:t>φ</a:t>
                </a:r>
                <a:r>
                  <a:rPr lang="en-US" altLang="en-US" dirty="0">
                    <a:solidFill>
                      <a:schemeClr val="accent2"/>
                    </a:solidFill>
                    <a:ea typeface="ヒラギノ角ゴ Pro W3" charset="-128"/>
                  </a:rPr>
                  <a:t>, k): CNF </a:t>
                </a:r>
                <a:r>
                  <a:rPr lang="el-GR" altLang="en-US" dirty="0">
                    <a:solidFill>
                      <a:schemeClr val="accent2"/>
                    </a:solidFill>
                    <a:ea typeface="ヒラギノ角ゴ Pro W3" charset="-128"/>
                  </a:rPr>
                  <a:t>φ</a:t>
                </a:r>
                <a:r>
                  <a:rPr lang="en-US" altLang="en-US" dirty="0">
                    <a:solidFill>
                      <a:schemeClr val="accent2"/>
                    </a:solidFill>
                    <a:ea typeface="ヒラギノ角ゴ Pro W3" charset="-128"/>
                  </a:rPr>
                  <a:t> has exactly k satisfying assignments}</a:t>
                </a:r>
                <a:r>
                  <a:rPr lang="en-US" altLang="en-US" dirty="0">
                    <a:ea typeface="ヒラギノ角ゴ Pro W3" charset="-128"/>
                  </a:rPr>
                  <a:t> is in </a:t>
                </a:r>
                <a:r>
                  <a:rPr lang="en-US" altLang="en-US" b="1" dirty="0">
                    <a:ea typeface="ヒラギノ角ゴ Pro W3" charset="-128"/>
                  </a:rPr>
                  <a:t>IP</a:t>
                </a:r>
                <a:r>
                  <a:rPr lang="en-US" altLang="en-US" dirty="0">
                    <a:ea typeface="ヒラギノ角ゴ Pro W3" charset="-128"/>
                  </a:rPr>
                  <a:t> </a:t>
                </a:r>
              </a:p>
              <a:p>
                <a:pPr>
                  <a:buFontTx/>
                  <a:buNone/>
                </a:pPr>
                <a:endParaRPr lang="el-GR" altLang="en-US" dirty="0">
                  <a:ea typeface="ヒラギノ角ゴ Pro W3" charset="-128"/>
                </a:endParaRPr>
              </a:p>
              <a:p>
                <a:r>
                  <a:rPr lang="en-US" altLang="en-US" dirty="0">
                    <a:ea typeface="ヒラギノ角ゴ Pro W3" charset="-128"/>
                    <a:sym typeface="Symbol" charset="2"/>
                  </a:rPr>
                  <a:t>L is </a:t>
                </a:r>
                <a:r>
                  <a:rPr lang="en-US" altLang="en-US" b="1" dirty="0" err="1">
                    <a:ea typeface="ヒラギノ角ゴ Pro W3" charset="-128"/>
                    <a:sym typeface="Symbol" charset="2"/>
                  </a:rPr>
                  <a:t>coNP</a:t>
                </a:r>
                <a:r>
                  <a:rPr lang="en-US" altLang="en-US" dirty="0">
                    <a:ea typeface="ヒラギノ角ゴ Pro W3" charset="-128"/>
                    <a:sym typeface="Symbol" charset="2"/>
                  </a:rPr>
                  <a:t>-hard, so </a:t>
                </a:r>
                <a:r>
                  <a:rPr lang="en-US" altLang="en-US" b="1" dirty="0" err="1">
                    <a:ea typeface="ヒラギノ角ゴ Pro W3" charset="-128"/>
                    <a:sym typeface="Symbol" charset="2"/>
                  </a:rPr>
                  <a:t>coNP</a:t>
                </a:r>
                <a14:m>
                  <m:oMath xmlns:m="http://schemas.openxmlformats.org/officeDocument/2006/math">
                    <m:r>
                      <a:rPr lang="en-US" altLang="en-US" b="1" i="1" smtClean="0">
                        <a:latin typeface="Cambria Math" charset="0"/>
                        <a:ea typeface="ヒラギノ角ゴ Pro W3" charset="-128"/>
                        <a:sym typeface="Symbol" charset="2"/>
                      </a:rPr>
                      <m:t>⊆</m:t>
                    </m:r>
                  </m:oMath>
                </a14:m>
                <a:r>
                  <a:rPr lang="en-US" altLang="en-US" dirty="0">
                    <a:ea typeface="ヒラギノ角ゴ Pro W3" charset="-128"/>
                    <a:sym typeface="Symbol" charset="2"/>
                  </a:rPr>
                  <a:t> </a:t>
                </a:r>
                <a:r>
                  <a:rPr lang="en-US" altLang="en-US" b="1" dirty="0">
                    <a:ea typeface="ヒラギノ角ゴ Pro W3" charset="-128"/>
                  </a:rPr>
                  <a:t>IP</a:t>
                </a:r>
              </a:p>
              <a:p>
                <a:pPr>
                  <a:buFontTx/>
                  <a:buNone/>
                </a:pPr>
                <a:endParaRPr lang="en-US" altLang="en-US" b="1" dirty="0">
                  <a:ea typeface="ヒラギノ角ゴ Pro W3" charset="-128"/>
                </a:endParaRPr>
              </a:p>
              <a:p>
                <a:r>
                  <a:rPr lang="en-US" altLang="en-US" dirty="0">
                    <a:ea typeface="ヒラギノ角ゴ Pro W3" charset="-128"/>
                  </a:rPr>
                  <a:t>Question remains:</a:t>
                </a:r>
              </a:p>
              <a:p>
                <a:pPr lvl="1"/>
                <a:r>
                  <a:rPr lang="en-US" altLang="en-US" b="1" dirty="0">
                    <a:ea typeface="ヒラギノ角ゴ Pro W3" charset="-128"/>
                  </a:rPr>
                  <a:t>NP, </a:t>
                </a:r>
                <a:r>
                  <a:rPr lang="en-US" altLang="en-US" b="1" dirty="0" err="1">
                    <a:ea typeface="ヒラギノ角ゴ Pro W3" charset="-128"/>
                    <a:sym typeface="Symbol" charset="2"/>
                  </a:rPr>
                  <a:t>coNP</a:t>
                </a:r>
                <a:r>
                  <a:rPr lang="en-US" altLang="en-US" b="1" dirty="0">
                    <a:ea typeface="ヒラギノ角ゴ Pro W3" charset="-128"/>
                  </a:rPr>
                  <a:t> </a:t>
                </a:r>
                <a14:m>
                  <m:oMath xmlns:m="http://schemas.openxmlformats.org/officeDocument/2006/math">
                    <m:r>
                      <a:rPr lang="en-US" altLang="en-US" b="1" i="1" smtClean="0">
                        <a:latin typeface="Cambria Math" charset="0"/>
                        <a:ea typeface="ヒラギノ角ゴ Pro W3" charset="-128"/>
                      </a:rPr>
                      <m:t>⊆ </m:t>
                    </m:r>
                  </m:oMath>
                </a14:m>
                <a:r>
                  <a:rPr lang="en-US" altLang="en-US" b="1" dirty="0">
                    <a:ea typeface="ヒラギノ角ゴ Pro W3" charset="-128"/>
                    <a:sym typeface="Symbol" charset="2"/>
                  </a:rPr>
                  <a:t>IP.</a:t>
                </a:r>
                <a:r>
                  <a:rPr lang="en-US" altLang="en-US" dirty="0">
                    <a:ea typeface="ヒラギノ角ゴ Pro W3" charset="-128"/>
                    <a:sym typeface="Symbol" charset="2"/>
                  </a:rPr>
                  <a:t> Potentially larger. How much larger? </a:t>
                </a:r>
                <a:endParaRPr lang="en-US" altLang="en-US" dirty="0">
                  <a:ea typeface="ヒラギノ角ゴ Pro W3" charset="-128"/>
                </a:endParaRPr>
              </a:p>
            </p:txBody>
          </p:sp>
        </mc:Choice>
        <mc:Fallback xmlns="">
          <p:sp>
            <p:nvSpPr>
              <p:cNvPr id="901123"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r="-29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01632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97283" name="Rectangle 2"/>
          <p:cNvSpPr>
            <a:spLocks noGrp="1" noChangeArrowheads="1"/>
          </p:cNvSpPr>
          <p:nvPr>
            <p:ph type="title"/>
          </p:nvPr>
        </p:nvSpPr>
        <p:spPr/>
        <p:txBody>
          <a:bodyPr/>
          <a:lstStyle/>
          <a:p>
            <a:r>
              <a:rPr lang="en-US" altLang="en-US">
                <a:ea typeface="ヒラギノ角ゴ Pro W3" charset="-128"/>
              </a:rPr>
              <a:t>IP = PSPACE</a:t>
            </a:r>
          </a:p>
        </p:txBody>
      </p:sp>
      <mc:AlternateContent xmlns:mc="http://schemas.openxmlformats.org/markup-compatibility/2006" xmlns:a14="http://schemas.microsoft.com/office/drawing/2010/main">
        <mc:Choice Requires="a14">
          <p:sp>
            <p:nvSpPr>
              <p:cNvPr id="903171" name="Rectangle 3"/>
              <p:cNvSpPr>
                <a:spLocks noGrp="1" noChangeArrowheads="1"/>
              </p:cNvSpPr>
              <p:nvPr>
                <p:ph type="body" idx="1"/>
              </p:nvPr>
            </p:nvSpPr>
            <p:spPr/>
            <p:txBody>
              <a:bodyPr/>
              <a:lstStyle/>
              <a:p>
                <a:pPr>
                  <a:lnSpc>
                    <a:spcPct val="90000"/>
                  </a:lnSpc>
                  <a:buFontTx/>
                  <a:buNone/>
                </a:pPr>
                <a:r>
                  <a:rPr lang="en-US" altLang="en-US" b="1" u="sng" dirty="0">
                    <a:ea typeface="ヒラギノ角ゴ Pro W3" charset="-128"/>
                  </a:rPr>
                  <a:t>Theorem</a:t>
                </a:r>
                <a:r>
                  <a:rPr lang="en-US" altLang="en-US" dirty="0">
                    <a:ea typeface="ヒラギノ角ゴ Pro W3" charset="-128"/>
                  </a:rPr>
                  <a:t>: (Shamir) </a:t>
                </a:r>
                <a:r>
                  <a:rPr lang="en-US" altLang="en-US" b="1" dirty="0">
                    <a:solidFill>
                      <a:srgbClr val="FF0000"/>
                    </a:solidFill>
                    <a:ea typeface="ヒラギノ角ゴ Pro W3" charset="-128"/>
                  </a:rPr>
                  <a:t>IP</a:t>
                </a:r>
                <a:r>
                  <a:rPr lang="en-US" altLang="en-US" dirty="0">
                    <a:solidFill>
                      <a:srgbClr val="FF0000"/>
                    </a:solidFill>
                    <a:ea typeface="ヒラギノ角ゴ Pro W3" charset="-128"/>
                  </a:rPr>
                  <a:t> = </a:t>
                </a:r>
                <a:r>
                  <a:rPr lang="en-US" altLang="en-US" b="1" dirty="0">
                    <a:solidFill>
                      <a:srgbClr val="FF0000"/>
                    </a:solidFill>
                    <a:ea typeface="ヒラギノ角ゴ Pro W3" charset="-128"/>
                  </a:rPr>
                  <a:t>PSPACE</a:t>
                </a:r>
              </a:p>
              <a:p>
                <a:pPr lvl="1">
                  <a:lnSpc>
                    <a:spcPct val="90000"/>
                  </a:lnSpc>
                </a:pPr>
                <a:r>
                  <a:rPr lang="en-US" altLang="en-US" dirty="0">
                    <a:solidFill>
                      <a:schemeClr val="accent2"/>
                    </a:solidFill>
                    <a:ea typeface="ヒラギノ角ゴ Pro W3" charset="-128"/>
                  </a:rPr>
                  <a:t>Note:</a:t>
                </a:r>
                <a:r>
                  <a:rPr lang="en-US" altLang="en-US" b="1" dirty="0">
                    <a:solidFill>
                      <a:schemeClr val="accent2"/>
                    </a:solidFill>
                    <a:ea typeface="ヒラギノ角ゴ Pro W3" charset="-128"/>
                  </a:rPr>
                  <a:t> IP </a:t>
                </a:r>
                <a14:m>
                  <m:oMath xmlns:m="http://schemas.openxmlformats.org/officeDocument/2006/math">
                    <m:r>
                      <a:rPr lang="en-US" altLang="en-US" b="1"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rPr>
                  <a:t> </a:t>
                </a:r>
                <a:r>
                  <a:rPr lang="en-US" altLang="en-US" b="1" dirty="0">
                    <a:solidFill>
                      <a:schemeClr val="accent2"/>
                    </a:solidFill>
                    <a:ea typeface="ヒラギノ角ゴ Pro W3" charset="-128"/>
                  </a:rPr>
                  <a:t>PSPACE</a:t>
                </a:r>
                <a:endParaRPr lang="en-US" altLang="en-US" dirty="0">
                  <a:solidFill>
                    <a:schemeClr val="accent2"/>
                  </a:solidFill>
                  <a:ea typeface="ヒラギノ角ゴ Pro W3" charset="-128"/>
                </a:endParaRPr>
              </a:p>
              <a:p>
                <a:pPr lvl="2">
                  <a:lnSpc>
                    <a:spcPct val="90000"/>
                  </a:lnSpc>
                </a:pPr>
                <a:r>
                  <a:rPr lang="en-US" altLang="en-US" dirty="0">
                    <a:solidFill>
                      <a:schemeClr val="accent2"/>
                    </a:solidFill>
                    <a:ea typeface="ヒラギノ角ゴ Pro W3" charset="-128"/>
                  </a:rPr>
                  <a:t>enumerate all possible interactions, explicitly calculate acceptance probability</a:t>
                </a:r>
              </a:p>
              <a:p>
                <a:pPr>
                  <a:lnSpc>
                    <a:spcPct val="90000"/>
                  </a:lnSpc>
                </a:pPr>
                <a:r>
                  <a:rPr lang="en-US" altLang="en-US" dirty="0">
                    <a:ea typeface="ヒラギノ角ゴ Pro W3" charset="-128"/>
                  </a:rPr>
                  <a:t>interaction extremely powerful !</a:t>
                </a:r>
              </a:p>
              <a:p>
                <a:pPr>
                  <a:lnSpc>
                    <a:spcPct val="90000"/>
                  </a:lnSpc>
                </a:pPr>
                <a:r>
                  <a:rPr lang="en-US" altLang="en-US" dirty="0">
                    <a:ea typeface="ヒラギノ角ゴ Pro W3" charset="-128"/>
                  </a:rPr>
                  <a:t>An implication</a:t>
                </a:r>
                <a:r>
                  <a:rPr lang="en-US" altLang="en-US" sz="2800" dirty="0">
                    <a:ea typeface="ヒラギノ角ゴ Pro W3" charset="-128"/>
                  </a:rPr>
                  <a:t>: you can interact with master player of Generalized Geography and determine if she can win from the current configuration even if you do not have the power to compute optimal moves!</a:t>
                </a:r>
              </a:p>
            </p:txBody>
          </p:sp>
        </mc:Choice>
        <mc:Fallback xmlns="">
          <p:sp>
            <p:nvSpPr>
              <p:cNvPr id="90317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2830" r="-170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9834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60419" name="Rectangle 2"/>
          <p:cNvSpPr>
            <a:spLocks noGrp="1" noChangeArrowheads="1"/>
          </p:cNvSpPr>
          <p:nvPr>
            <p:ph type="title"/>
          </p:nvPr>
        </p:nvSpPr>
        <p:spPr/>
        <p:txBody>
          <a:bodyPr/>
          <a:lstStyle/>
          <a:p>
            <a:r>
              <a:rPr lang="en-US" altLang="en-US">
                <a:ea typeface="ヒラギノ角ゴ Pro W3" charset="-128"/>
              </a:rPr>
              <a:t>Interactive Proofs</a:t>
            </a:r>
          </a:p>
        </p:txBody>
      </p:sp>
      <mc:AlternateContent xmlns:mc="http://schemas.openxmlformats.org/markup-compatibility/2006" xmlns:a14="http://schemas.microsoft.com/office/drawing/2010/main">
        <mc:Choice Requires="a14">
          <p:sp>
            <p:nvSpPr>
              <p:cNvPr id="866307" name="Rectangle 3"/>
              <p:cNvSpPr>
                <a:spLocks noGrp="1" noChangeArrowheads="1"/>
              </p:cNvSpPr>
              <p:nvPr>
                <p:ph type="body" idx="1"/>
              </p:nvPr>
            </p:nvSpPr>
            <p:spPr/>
            <p:txBody>
              <a:bodyPr/>
              <a:lstStyle/>
              <a:p>
                <a:r>
                  <a:rPr lang="en-US" altLang="en-US" b="1" dirty="0">
                    <a:solidFill>
                      <a:srgbClr val="FF0000"/>
                    </a:solidFill>
                    <a:ea typeface="ヒラギノ角ゴ Pro W3" charset="-128"/>
                  </a:rPr>
                  <a:t>interactive proof system</a:t>
                </a:r>
                <a:r>
                  <a:rPr lang="en-US" altLang="en-US" dirty="0">
                    <a:solidFill>
                      <a:srgbClr val="FF0000"/>
                    </a:solidFill>
                    <a:ea typeface="ヒラギノ角ゴ Pro W3" charset="-128"/>
                  </a:rPr>
                  <a:t> for L</a:t>
                </a:r>
                <a:r>
                  <a:rPr lang="en-US" altLang="en-US" dirty="0">
                    <a:ea typeface="ヒラギノ角ゴ Pro W3" charset="-128"/>
                  </a:rPr>
                  <a:t> is an interactive protocol (P, V)</a:t>
                </a:r>
              </a:p>
              <a:p>
                <a:pPr lvl="1"/>
                <a:r>
                  <a:rPr lang="en-US" altLang="en-US" dirty="0">
                    <a:solidFill>
                      <a:schemeClr val="accent2"/>
                    </a:solidFill>
                    <a:ea typeface="ヒラギノ角ゴ Pro W3" charset="-128"/>
                  </a:rPr>
                  <a:t>completeness</a:t>
                </a:r>
                <a:r>
                  <a:rPr lang="en-US" altLang="en-US" dirty="0">
                    <a:ea typeface="ヒラギノ角ゴ Pro W3" charset="-128"/>
                  </a:rPr>
                  <a:t>: x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L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t>
                </a:r>
              </a:p>
              <a:p>
                <a:pPr lvl="1" algn="ctr">
                  <a:buFontTx/>
                  <a:buNone/>
                </a:pPr>
                <a:r>
                  <a:rPr lang="en-US" altLang="en-US" dirty="0" err="1">
                    <a:solidFill>
                      <a:schemeClr val="accent2"/>
                    </a:solidFill>
                    <a:ea typeface="ヒラギノ角ゴ Pro W3" charset="-128"/>
                    <a:sym typeface="Euclid Symbol" charset="0"/>
                  </a:rPr>
                  <a:t>Pr</a:t>
                </a:r>
                <a:r>
                  <a:rPr lang="en-US" altLang="en-US" dirty="0">
                    <a:solidFill>
                      <a:schemeClr val="accent2"/>
                    </a:solidFill>
                    <a:ea typeface="ヒラギノ角ゴ Pro W3" charset="-128"/>
                    <a:sym typeface="Euclid Symbol" charset="0"/>
                  </a:rPr>
                  <a:t>[V accepts in (P, V)(x)]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2/3</a:t>
                </a:r>
              </a:p>
              <a:p>
                <a:pPr lvl="1"/>
                <a:r>
                  <a:rPr lang="en-US" altLang="en-US" dirty="0">
                    <a:solidFill>
                      <a:schemeClr val="accent2"/>
                    </a:solidFill>
                    <a:ea typeface="ヒラギノ角ゴ Pro W3" charset="-128"/>
                    <a:sym typeface="Euclid Symbol" charset="0"/>
                  </a:rPr>
                  <a:t>soundness</a:t>
                </a:r>
                <a:r>
                  <a:rPr lang="en-US" altLang="en-US" dirty="0">
                    <a:ea typeface="ヒラギノ角ゴ Pro W3" charset="-128"/>
                    <a:sym typeface="Euclid Symbol" charset="0"/>
                  </a:rPr>
                  <a:t>: x </a:t>
                </a:r>
                <a14:m>
                  <m:oMath xmlns:m="http://schemas.openxmlformats.org/officeDocument/2006/math">
                    <m:r>
                      <a:rPr lang="en-US" altLang="en-US" b="0" i="1" smtClean="0">
                        <a:latin typeface="Cambria Math" charset="0"/>
                        <a:ea typeface="ヒラギノ角ゴ Pro W3" charset="-128"/>
                        <a:sym typeface="Euclid Symbol" charset="0"/>
                      </a:rPr>
                      <m:t>∉</m:t>
                    </m:r>
                  </m:oMath>
                </a14:m>
                <a:r>
                  <a:rPr lang="en-US" altLang="en-US" dirty="0">
                    <a:ea typeface="ヒラギノ角ゴ Pro W3" charset="-128"/>
                    <a:sym typeface="Symbol" charset="2"/>
                  </a:rPr>
                  <a:t> L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b="1" dirty="0">
                    <a:solidFill>
                      <a:srgbClr val="FF0000"/>
                    </a:solidFill>
                    <a:latin typeface="cmsy10" charset="0"/>
                    <a:ea typeface="ヒラギノ角ゴ Pro W3" charset="-128"/>
                    <a:sym typeface="Symbol" charset="2"/>
                  </a:rPr>
                  <a:t> </a:t>
                </a:r>
                <a:r>
                  <a:rPr lang="en-US" altLang="en-US" dirty="0">
                    <a:ea typeface="ヒラギノ角ゴ Pro W3" charset="-128"/>
                    <a:sym typeface="Euclid Symbol" charset="0"/>
                  </a:rPr>
                  <a:t>P*</a:t>
                </a:r>
              </a:p>
              <a:p>
                <a:pPr lvl="1" algn="ctr">
                  <a:buFontTx/>
                  <a:buNone/>
                </a:pPr>
                <a:r>
                  <a:rPr lang="en-US" altLang="en-US" dirty="0" err="1">
                    <a:solidFill>
                      <a:schemeClr val="accent2"/>
                    </a:solidFill>
                    <a:ea typeface="ヒラギノ角ゴ Pro W3" charset="-128"/>
                    <a:sym typeface="Euclid Symbol" charset="0"/>
                  </a:rPr>
                  <a:t>Pr</a:t>
                </a:r>
                <a:r>
                  <a:rPr lang="en-US" altLang="en-US" dirty="0">
                    <a:solidFill>
                      <a:schemeClr val="accent2"/>
                    </a:solidFill>
                    <a:ea typeface="ヒラギノ角ゴ Pro W3" charset="-128"/>
                    <a:sym typeface="Euclid Symbol" charset="0"/>
                  </a:rPr>
                  <a:t>[V accepts in (P*, V)(x)]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1/3 </a:t>
                </a:r>
              </a:p>
              <a:p>
                <a:pPr lvl="1"/>
                <a:r>
                  <a:rPr lang="en-US" altLang="en-US" dirty="0">
                    <a:solidFill>
                      <a:schemeClr val="accent2"/>
                    </a:solidFill>
                    <a:ea typeface="ヒラギノ角ゴ Pro W3" charset="-128"/>
                    <a:sym typeface="Symbol" charset="2"/>
                  </a:rPr>
                  <a:t>efficiency</a:t>
                </a:r>
                <a:r>
                  <a:rPr lang="en-US" altLang="en-US" dirty="0">
                    <a:ea typeface="ヒラギノ角ゴ Pro W3" charset="-128"/>
                    <a:sym typeface="Symbol" charset="2"/>
                  </a:rPr>
                  <a:t>: </a:t>
                </a:r>
                <a:r>
                  <a:rPr lang="en-US" altLang="en-US" dirty="0">
                    <a:ea typeface="ヒラギノ角ゴ Pro W3" charset="-128"/>
                    <a:sym typeface="Euclid Symbol" charset="0"/>
                  </a:rPr>
                  <a:t>V is </a:t>
                </a:r>
                <a:r>
                  <a:rPr lang="en-US" altLang="en-US" dirty="0" err="1">
                    <a:ea typeface="ヒラギノ角ゴ Pro W3" charset="-128"/>
                    <a:sym typeface="Euclid Symbol" charset="0"/>
                  </a:rPr>
                  <a:t>p.p.t</a:t>
                </a:r>
                <a:r>
                  <a:rPr lang="en-US" altLang="en-US" dirty="0">
                    <a:ea typeface="ヒラギノ角ゴ Pro W3" charset="-128"/>
                    <a:sym typeface="Euclid Symbol" charset="0"/>
                  </a:rPr>
                  <a:t>. machine</a:t>
                </a:r>
              </a:p>
              <a:p>
                <a:r>
                  <a:rPr lang="en-US" altLang="en-US" sz="3200" b="1" dirty="0">
                    <a:solidFill>
                      <a:srgbClr val="FF0000"/>
                    </a:solidFill>
                    <a:ea typeface="ヒラギノ角ゴ Pro W3" charset="-128"/>
                  </a:rPr>
                  <a:t>IP </a:t>
                </a:r>
                <a:r>
                  <a:rPr lang="en-US" altLang="en-US" sz="3200" dirty="0">
                    <a:solidFill>
                      <a:srgbClr val="FF0000"/>
                    </a:solidFill>
                    <a:ea typeface="ヒラギノ角ゴ Pro W3" charset="-128"/>
                  </a:rPr>
                  <a:t>= {L : L has an interactive proof system}</a:t>
                </a:r>
                <a:endParaRPr lang="en-US" altLang="en-US" dirty="0">
                  <a:ea typeface="ヒラギノ角ゴ Pro W3" charset="-128"/>
                </a:endParaRPr>
              </a:p>
            </p:txBody>
          </p:sp>
        </mc:Choice>
        <mc:Fallback xmlns="">
          <p:sp>
            <p:nvSpPr>
              <p:cNvPr id="866307" name="Rectangle 3"/>
              <p:cNvSpPr>
                <a:spLocks noGrp="1" noRot="1" noChangeAspect="1" noMove="1" noResize="1" noEditPoints="1" noAdjustHandles="1" noChangeArrowheads="1" noChangeShapeType="1" noTextEdit="1"/>
              </p:cNvSpPr>
              <p:nvPr>
                <p:ph type="body" idx="1"/>
              </p:nvPr>
            </p:nvSpPr>
            <p:spPr>
              <a:blipFill>
                <a:blip r:embed="rId3"/>
                <a:stretch>
                  <a:fillRect l="-1852" t="-1681" r="-1080"/>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777935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19459" name="Rectangle 2"/>
          <p:cNvSpPr>
            <a:spLocks noGrp="1" noChangeArrowheads="1"/>
          </p:cNvSpPr>
          <p:nvPr>
            <p:ph type="title"/>
          </p:nvPr>
        </p:nvSpPr>
        <p:spPr/>
        <p:txBody>
          <a:bodyPr/>
          <a:lstStyle/>
          <a:p>
            <a:r>
              <a:rPr lang="en-US" altLang="en-US">
                <a:ea typeface="ヒラギノ角ゴ Pro W3" charset="-128"/>
              </a:rPr>
              <a:t>IP = PSPACE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lstStyle/>
              <a:p>
                <a:r>
                  <a:rPr lang="en-US" altLang="en-US" dirty="0">
                    <a:ea typeface="ヒラギノ角ゴ Pro W3" charset="-128"/>
                  </a:rPr>
                  <a:t>need to prove</a:t>
                </a:r>
                <a:r>
                  <a:rPr lang="en-US" altLang="en-US" b="1" dirty="0">
                    <a:ea typeface="ヒラギノ角ゴ Pro W3" charset="-128"/>
                  </a:rPr>
                  <a:t> PSPACE </a:t>
                </a:r>
                <a14:m>
                  <m:oMath xmlns:m="http://schemas.openxmlformats.org/officeDocument/2006/math">
                    <m:r>
                      <a:rPr lang="en-US" altLang="en-US" b="1" i="1" smtClean="0">
                        <a:latin typeface="Cambria Math" charset="0"/>
                        <a:ea typeface="ヒラギノ角ゴ Pro W3" charset="-128"/>
                      </a:rPr>
                      <m:t>⊆</m:t>
                    </m:r>
                  </m:oMath>
                </a14:m>
                <a:r>
                  <a:rPr lang="en-US" altLang="en-US" dirty="0">
                    <a:ea typeface="ヒラギノ角ゴ Pro W3" charset="-128"/>
                    <a:sym typeface="Symbol" charset="2"/>
                  </a:rPr>
                  <a:t> </a:t>
                </a:r>
                <a:r>
                  <a:rPr lang="en-US" altLang="en-US" b="1" dirty="0">
                    <a:ea typeface="ヒラギノ角ゴ Pro W3" charset="-128"/>
                  </a:rPr>
                  <a:t>IP</a:t>
                </a:r>
              </a:p>
              <a:p>
                <a:pPr lvl="1"/>
                <a:r>
                  <a:rPr lang="en-US" altLang="en-US" dirty="0">
                    <a:ea typeface="ヒラギノ角ゴ Pro W3" charset="-128"/>
                  </a:rPr>
                  <a:t>use same type of protocol as for </a:t>
                </a:r>
                <a:r>
                  <a:rPr lang="en-US" altLang="en-US" b="1" dirty="0" err="1">
                    <a:ea typeface="ヒラギノ角ゴ Pro W3" charset="-128"/>
                  </a:rPr>
                  <a:t>coNP</a:t>
                </a:r>
                <a:endParaRPr lang="en-US" altLang="en-US" b="1" dirty="0">
                  <a:ea typeface="ヒラギノ角ゴ Pro W3" charset="-128"/>
                </a:endParaRPr>
              </a:p>
              <a:p>
                <a:pPr lvl="1"/>
                <a:r>
                  <a:rPr lang="en-US" altLang="en-US" dirty="0">
                    <a:ea typeface="ヒラギノ角ゴ Pro W3" charset="-128"/>
                  </a:rPr>
                  <a:t>some modifications needed </a:t>
                </a:r>
                <a:endParaRPr lang="en-US" altLang="en-US" sz="2400" dirty="0">
                  <a:ea typeface="ヒラギノ角ゴ Pro W3" charset="-128"/>
                </a:endParaRPr>
              </a:p>
              <a:p>
                <a:endParaRPr lang="en-US" altLang="en-US" sz="2800" dirty="0">
                  <a:ea typeface="ヒラギノ角ゴ Pro W3" charset="-128"/>
                </a:endParaRPr>
              </a:p>
              <a:p>
                <a:endParaRPr lang="en-US" altLang="en-US" dirty="0">
                  <a:ea typeface="ヒラギノ角ゴ Pro W3" charset="-128"/>
                </a:endParaRPr>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78332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1507" name="Rectangle 2"/>
          <p:cNvSpPr>
            <a:spLocks noGrp="1" noChangeArrowheads="1"/>
          </p:cNvSpPr>
          <p:nvPr>
            <p:ph type="title"/>
          </p:nvPr>
        </p:nvSpPr>
        <p:spPr/>
        <p:txBody>
          <a:bodyPr/>
          <a:lstStyle/>
          <a:p>
            <a:r>
              <a:rPr lang="en-US" altLang="en-US">
                <a:ea typeface="ヒラギノ角ゴ Pro W3" charset="-128"/>
              </a:rPr>
              <a:t>IP = PSPACE</a:t>
            </a:r>
          </a:p>
        </p:txBody>
      </p:sp>
      <mc:AlternateContent xmlns:mc="http://schemas.openxmlformats.org/markup-compatibility/2006" xmlns:a14="http://schemas.microsoft.com/office/drawing/2010/main">
        <mc:Choice Requires="a14">
          <p:sp>
            <p:nvSpPr>
              <p:cNvPr id="907267" name="Rectangle 3"/>
              <p:cNvSpPr>
                <a:spLocks noGrp="1" noChangeArrowheads="1"/>
              </p:cNvSpPr>
              <p:nvPr>
                <p:ph type="body" idx="1"/>
              </p:nvPr>
            </p:nvSpPr>
            <p:spPr/>
            <p:txBody>
              <a:bodyPr/>
              <a:lstStyle/>
              <a:p>
                <a:r>
                  <a:rPr lang="en-US" altLang="en-US" dirty="0">
                    <a:ea typeface="ヒラギノ角ゴ Pro W3" charset="-128"/>
                  </a:rPr>
                  <a:t>protocol for QSAT</a:t>
                </a:r>
              </a:p>
              <a:p>
                <a:pPr lvl="1"/>
                <a:r>
                  <a:rPr lang="en-US" altLang="en-US" dirty="0" err="1">
                    <a:ea typeface="ヒラギノ角ゴ Pro W3" charset="-128"/>
                  </a:rPr>
                  <a:t>arithmetization</a:t>
                </a:r>
                <a:r>
                  <a:rPr lang="en-US" altLang="en-US" dirty="0">
                    <a:ea typeface="ヒラギノ角ゴ Pro W3" charset="-128"/>
                  </a:rPr>
                  <a:t> step produces </a:t>
                </a:r>
                <a:r>
                  <a:rPr lang="en-US" altLang="en-US" b="1" dirty="0">
                    <a:solidFill>
                      <a:srgbClr val="FF0000"/>
                    </a:solidFill>
                    <a:ea typeface="ヒラギノ角ゴ Pro W3" charset="-128"/>
                  </a:rPr>
                  <a:t>arithmetic expression</a:t>
                </a:r>
                <a:r>
                  <a:rPr lang="en-US" altLang="en-US" dirty="0">
                    <a:ea typeface="ヒラギノ角ゴ Pro W3" charset="-128"/>
                  </a:rPr>
                  <a:t> p</a:t>
                </a:r>
                <a:r>
                  <a:rPr lang="el-GR" altLang="en-US" baseline="-25000" dirty="0">
                    <a:ea typeface="ヒラギノ角ゴ Pro W3" charset="-128"/>
                    <a:sym typeface="Euclid Symbol" charset="0"/>
                  </a:rPr>
                  <a:t>φ</a:t>
                </a:r>
                <a:r>
                  <a:rPr lang="en-US" altLang="en-US" dirty="0">
                    <a:ea typeface="ヒラギノ角ゴ Pro W3" charset="-128"/>
                  </a:rPr>
                  <a:t>:</a:t>
                </a:r>
              </a:p>
              <a:p>
                <a:pPr lvl="2"/>
                <a:r>
                  <a:rPr lang="en-US" altLang="en-US" sz="2800" dirty="0">
                    <a:solidFill>
                      <a:schemeClr val="accent2"/>
                    </a:solidFill>
                    <a:ea typeface="ヒラギノ角ゴ Pro W3" charset="-128"/>
                    <a:sym typeface="Euclid Symbol" charset="0"/>
                  </a:rPr>
                  <a:t>(</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 </m:t>
                    </m:r>
                  </m:oMath>
                </a14:m>
                <a:r>
                  <a:rPr lang="en-US" altLang="en-US" sz="2800" dirty="0">
                    <a:solidFill>
                      <a:schemeClr val="accent2"/>
                    </a:solidFill>
                    <a:ea typeface="ヒラギノ角ゴ Pro W3" charset="-128"/>
                    <a:sym typeface="Euclid Symbol" charset="0"/>
                  </a:rPr>
                  <a:t>x</a:t>
                </a:r>
                <a:r>
                  <a:rPr lang="en-US" altLang="en-US" sz="2800" baseline="-25000" dirty="0">
                    <a:solidFill>
                      <a:schemeClr val="accent2"/>
                    </a:solidFill>
                    <a:ea typeface="ヒラギノ角ゴ Pro W3" charset="-128"/>
                    <a:sym typeface="Euclid Symbol" charset="0"/>
                  </a:rPr>
                  <a:t>i</a:t>
                </a:r>
                <a:r>
                  <a:rPr lang="en-US" altLang="en-US" sz="2800" dirty="0">
                    <a:solidFill>
                      <a:schemeClr val="accent2"/>
                    </a:solidFill>
                    <a:ea typeface="ヒラギノ角ゴ Pro W3" charset="-128"/>
                    <a:sym typeface="Euclid Symbol" charset="0"/>
                  </a:rPr>
                  <a:t>)</a:t>
                </a:r>
                <a:r>
                  <a:rPr lang="en-US" altLang="en-US" sz="2800" baseline="-25000" dirty="0">
                    <a:solidFill>
                      <a:schemeClr val="accent2"/>
                    </a:solidFill>
                    <a:ea typeface="ヒラギノ角ゴ Pro W3" charset="-128"/>
                    <a:sym typeface="Euclid Symbol" charset="0"/>
                  </a:rPr>
                  <a:t> </a:t>
                </a:r>
                <a:r>
                  <a:rPr lang="el-GR" altLang="en-US" sz="2800" dirty="0">
                    <a:solidFill>
                      <a:schemeClr val="accent2"/>
                    </a:solidFill>
                    <a:ea typeface="ヒラギノ角ゴ Pro W3" charset="-128"/>
                    <a:sym typeface="Euclid Symbol" charset="0"/>
                  </a:rPr>
                  <a:t>φ</a:t>
                </a:r>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 </a:t>
                </a:r>
                <a:r>
                  <a:rPr lang="el-GR" altLang="en-US" sz="2800" dirty="0">
                    <a:solidFill>
                      <a:schemeClr val="accent2"/>
                    </a:solidFill>
                    <a:ea typeface="ヒラギノ角ゴ Pro W3" charset="-128"/>
                  </a:rPr>
                  <a:t>Σ</a:t>
                </a:r>
                <a:r>
                  <a:rPr lang="en-US" altLang="en-US" sz="2800" baseline="-15000" dirty="0">
                    <a:solidFill>
                      <a:schemeClr val="accent2"/>
                    </a:solidFill>
                    <a:ea typeface="ヒラギノ角ゴ Pro W3" charset="-128"/>
                  </a:rPr>
                  <a:t>x</a:t>
                </a:r>
                <a:r>
                  <a:rPr lang="en-US" altLang="en-US" sz="2800" baseline="-40000" dirty="0">
                    <a:solidFill>
                      <a:schemeClr val="accent2"/>
                    </a:solidFill>
                    <a:ea typeface="ヒラギノ角ゴ Pro W3" charset="-128"/>
                  </a:rPr>
                  <a:t>i</a:t>
                </a:r>
                <a:r>
                  <a:rPr lang="en-US" altLang="en-US" sz="2800" baseline="-25000" dirty="0">
                    <a:solidFill>
                      <a:schemeClr val="accent2"/>
                    </a:solidFill>
                    <a:ea typeface="ヒラギノ角ゴ Pro W3" charset="-128"/>
                  </a:rPr>
                  <a:t> = 0, 1 </a:t>
                </a:r>
                <a:r>
                  <a:rPr lang="en-US" altLang="en-US" sz="2800" dirty="0">
                    <a:solidFill>
                      <a:schemeClr val="accent2"/>
                    </a:solidFill>
                    <a:ea typeface="ヒラギノ角ゴ Pro W3" charset="-128"/>
                  </a:rPr>
                  <a:t>p</a:t>
                </a:r>
                <a:r>
                  <a:rPr lang="el-GR" altLang="en-US" sz="2800" baseline="-25000" dirty="0">
                    <a:solidFill>
                      <a:schemeClr val="accent2"/>
                    </a:solidFill>
                    <a:ea typeface="ヒラギノ角ゴ Pro W3" charset="-128"/>
                    <a:sym typeface="Euclid Symbol" charset="0"/>
                  </a:rPr>
                  <a:t>φ</a:t>
                </a:r>
                <a:endParaRPr lang="en-US" altLang="en-US" sz="2800" baseline="-25000" dirty="0">
                  <a:solidFill>
                    <a:schemeClr val="accent2"/>
                  </a:solidFill>
                  <a:ea typeface="ヒラギノ角ゴ Pro W3" charset="-128"/>
                  <a:sym typeface="Euclid Symbol" charset="0"/>
                </a:endParaRPr>
              </a:p>
              <a:p>
                <a:pPr lvl="2">
                  <a:spcBef>
                    <a:spcPts val="600"/>
                  </a:spcBef>
                  <a:spcAft>
                    <a:spcPts val="600"/>
                  </a:spcAft>
                </a:pPr>
                <a:r>
                  <a:rPr lang="en-US" altLang="en-US" sz="2800" dirty="0">
                    <a:solidFill>
                      <a:schemeClr val="accent2"/>
                    </a:solidFill>
                    <a:ea typeface="ヒラギノ角ゴ Pro W3" charset="-128"/>
                    <a:sym typeface="Euclid Symbol" charset="0"/>
                  </a:rPr>
                  <a:t>(</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 </m:t>
                    </m:r>
                  </m:oMath>
                </a14:m>
                <a:r>
                  <a:rPr lang="en-US" altLang="en-US" sz="2800" dirty="0">
                    <a:solidFill>
                      <a:schemeClr val="accent2"/>
                    </a:solidFill>
                    <a:ea typeface="ヒラギノ角ゴ Pro W3" charset="-128"/>
                    <a:sym typeface="Euclid Symbol" charset="0"/>
                  </a:rPr>
                  <a:t>x</a:t>
                </a:r>
                <a:r>
                  <a:rPr lang="en-US" altLang="en-US" sz="2800" baseline="-25000" dirty="0">
                    <a:solidFill>
                      <a:schemeClr val="accent2"/>
                    </a:solidFill>
                    <a:ea typeface="ヒラギノ角ゴ Pro W3" charset="-128"/>
                    <a:sym typeface="Euclid Symbol" charset="0"/>
                  </a:rPr>
                  <a:t>i</a:t>
                </a:r>
                <a:r>
                  <a:rPr lang="en-US" altLang="en-US" sz="2800" dirty="0">
                    <a:solidFill>
                      <a:schemeClr val="accent2"/>
                    </a:solidFill>
                    <a:ea typeface="ヒラギノ角ゴ Pro W3" charset="-128"/>
                    <a:sym typeface="Euclid Symbol" charset="0"/>
                  </a:rPr>
                  <a:t>) </a:t>
                </a:r>
                <a:r>
                  <a:rPr lang="el-GR" altLang="en-US" sz="2800" dirty="0">
                    <a:solidFill>
                      <a:schemeClr val="accent2"/>
                    </a:solidFill>
                    <a:ea typeface="ヒラギノ角ゴ Pro W3" charset="-128"/>
                    <a:sym typeface="Euclid Symbol" charset="0"/>
                  </a:rPr>
                  <a:t>φ</a:t>
                </a:r>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 </a:t>
                </a:r>
                <a:r>
                  <a:rPr lang="el-GR" altLang="en-US" sz="2800" dirty="0">
                    <a:solidFill>
                      <a:schemeClr val="accent2"/>
                    </a:solidFill>
                    <a:ea typeface="ヒラギノ角ゴ Pro W3" charset="-128"/>
                  </a:rPr>
                  <a:t>∏</a:t>
                </a:r>
                <a:r>
                  <a:rPr lang="en-US" altLang="en-US" sz="2800" baseline="-15000" dirty="0">
                    <a:solidFill>
                      <a:schemeClr val="accent2"/>
                    </a:solidFill>
                    <a:ea typeface="ヒラギノ角ゴ Pro W3" charset="-128"/>
                  </a:rPr>
                  <a:t>x</a:t>
                </a:r>
                <a:r>
                  <a:rPr lang="en-US" altLang="en-US" sz="2800" baseline="-40000" dirty="0">
                    <a:solidFill>
                      <a:schemeClr val="accent2"/>
                    </a:solidFill>
                    <a:ea typeface="ヒラギノ角ゴ Pro W3" charset="-128"/>
                  </a:rPr>
                  <a:t>i</a:t>
                </a:r>
                <a:r>
                  <a:rPr lang="en-US" altLang="en-US" sz="2800" baseline="-25000" dirty="0">
                    <a:solidFill>
                      <a:schemeClr val="accent2"/>
                    </a:solidFill>
                    <a:ea typeface="ヒラギノ角ゴ Pro W3" charset="-128"/>
                  </a:rPr>
                  <a:t> = 0, 1 </a:t>
                </a:r>
                <a:r>
                  <a:rPr lang="en-US" altLang="en-US" sz="2800" dirty="0">
                    <a:solidFill>
                      <a:schemeClr val="accent2"/>
                    </a:solidFill>
                    <a:ea typeface="ヒラギノ角ゴ Pro W3" charset="-128"/>
                  </a:rPr>
                  <a:t>p</a:t>
                </a:r>
                <a:r>
                  <a:rPr lang="el-GR" altLang="en-US" sz="2800" baseline="-25000" dirty="0">
                    <a:solidFill>
                      <a:schemeClr val="accent2"/>
                    </a:solidFill>
                    <a:ea typeface="ヒラギノ角ゴ Pro W3" charset="-128"/>
                    <a:sym typeface="Euclid Symbol" charset="0"/>
                  </a:rPr>
                  <a:t>φ</a:t>
                </a:r>
                <a:endParaRPr lang="en-US" altLang="en-US" sz="2800" baseline="-25000" dirty="0">
                  <a:solidFill>
                    <a:schemeClr val="accent2"/>
                  </a:solidFill>
                  <a:ea typeface="ヒラギノ角ゴ Pro W3" charset="-128"/>
                  <a:sym typeface="Euclid Symbol" charset="0"/>
                </a:endParaRPr>
              </a:p>
              <a:p>
                <a:pPr lvl="1">
                  <a:spcBef>
                    <a:spcPct val="0"/>
                  </a:spcBef>
                  <a:spcAft>
                    <a:spcPts val="1200"/>
                  </a:spcAft>
                </a:pPr>
                <a:r>
                  <a:rPr lang="en-US" altLang="en-US" dirty="0">
                    <a:ea typeface="ヒラギノ角ゴ Pro W3" charset="-128"/>
                    <a:sym typeface="Euclid Symbol" charset="0"/>
                  </a:rPr>
                  <a:t>start with QSAT formula in special form (</a:t>
                </a:r>
                <a:r>
                  <a:rPr lang="ja-JP" altLang="en-US" dirty="0">
                    <a:ea typeface="ヒラギノ角ゴ Pro W3" charset="-128"/>
                    <a:sym typeface="Euclid Symbol" charset="0"/>
                  </a:rPr>
                  <a:t>“</a:t>
                </a:r>
                <a:r>
                  <a:rPr lang="en-US" altLang="ja-JP" dirty="0">
                    <a:ea typeface="ヒラギノ角ゴ Pro W3" charset="-128"/>
                    <a:sym typeface="Euclid Symbol" charset="0"/>
                  </a:rPr>
                  <a:t>simple</a:t>
                </a:r>
                <a:r>
                  <a:rPr lang="ja-JP" altLang="en-US" dirty="0">
                    <a:ea typeface="ヒラギノ角ゴ Pro W3" charset="-128"/>
                    <a:sym typeface="Euclid Symbol" charset="0"/>
                  </a:rPr>
                  <a:t>”</a:t>
                </a:r>
                <a:r>
                  <a:rPr lang="en-US" altLang="ja-JP" dirty="0">
                    <a:ea typeface="ヒラギノ角ゴ Pro W3" charset="-128"/>
                    <a:sym typeface="Euclid Symbol" charset="0"/>
                  </a:rPr>
                  <a:t>)</a:t>
                </a:r>
              </a:p>
              <a:p>
                <a:pPr lvl="2"/>
                <a:r>
                  <a:rPr lang="en-US" altLang="en-US" sz="2800" dirty="0">
                    <a:solidFill>
                      <a:schemeClr val="accent2"/>
                    </a:solidFill>
                    <a:ea typeface="ヒラギノ角ゴ Pro W3" charset="-128"/>
                    <a:sym typeface="Euclid Symbol" charset="0"/>
                  </a:rPr>
                  <a:t>no occurrence of x</a:t>
                </a:r>
                <a:r>
                  <a:rPr lang="en-US" altLang="en-US" sz="2800" baseline="-25000" dirty="0">
                    <a:solidFill>
                      <a:schemeClr val="accent2"/>
                    </a:solidFill>
                    <a:ea typeface="ヒラギノ角ゴ Pro W3" charset="-128"/>
                    <a:sym typeface="Euclid Symbol" charset="0"/>
                  </a:rPr>
                  <a:t>i</a:t>
                </a:r>
                <a:r>
                  <a:rPr lang="en-US" altLang="en-US" sz="2800" dirty="0">
                    <a:solidFill>
                      <a:schemeClr val="accent2"/>
                    </a:solidFill>
                    <a:ea typeface="ヒラギノ角ゴ Pro W3" charset="-128"/>
                    <a:sym typeface="Euclid Symbol" charset="0"/>
                  </a:rPr>
                  <a:t> separated by more than one </a:t>
                </a:r>
                <a:r>
                  <a:rPr lang="ja-JP" altLang="en-US" sz="2800" dirty="0">
                    <a:solidFill>
                      <a:schemeClr val="accent2"/>
                    </a:solidFill>
                    <a:ea typeface="ヒラギノ角ゴ Pro W3" charset="-128"/>
                    <a:sym typeface="Euclid Symbol" charset="0"/>
                  </a:rPr>
                  <a:t>“</a:t>
                </a:r>
                <a14:m>
                  <m:oMath xmlns:m="http://schemas.openxmlformats.org/officeDocument/2006/math">
                    <m:r>
                      <a:rPr lang="en-US" altLang="ja-JP" sz="2800" b="0" i="1" smtClean="0">
                        <a:solidFill>
                          <a:schemeClr val="accent2"/>
                        </a:solidFill>
                        <a:latin typeface="Cambria Math" charset="0"/>
                        <a:ea typeface="ヒラギノ角ゴ Pro W3" charset="-128"/>
                        <a:sym typeface="Euclid Symbol" charset="0"/>
                      </a:rPr>
                      <m:t>∃</m:t>
                    </m:r>
                  </m:oMath>
                </a14:m>
                <a:r>
                  <a:rPr lang="ja-JP" altLang="en-US" sz="2800" dirty="0">
                    <a:solidFill>
                      <a:schemeClr val="accent2"/>
                    </a:solidFill>
                    <a:ea typeface="ヒラギノ角ゴ Pro W3" charset="-128"/>
                    <a:sym typeface="Euclid Symbol" charset="0"/>
                  </a:rPr>
                  <a:t>”</a:t>
                </a:r>
                <a:r>
                  <a:rPr lang="en-US" altLang="ja-JP" sz="2800" dirty="0">
                    <a:solidFill>
                      <a:schemeClr val="accent2"/>
                    </a:solidFill>
                    <a:ea typeface="ヒラギノ角ゴ Pro W3" charset="-128"/>
                    <a:sym typeface="Euclid Symbol" charset="0"/>
                  </a:rPr>
                  <a:t> from point of quantification</a:t>
                </a:r>
                <a:endParaRPr lang="en-US" altLang="en-US" dirty="0">
                  <a:solidFill>
                    <a:schemeClr val="accent2"/>
                  </a:solidFill>
                  <a:ea typeface="ヒラギノ角ゴ Pro W3" charset="-128"/>
                </a:endParaRPr>
              </a:p>
            </p:txBody>
          </p:sp>
        </mc:Choice>
        <mc:Fallback xmlns="">
          <p:sp>
            <p:nvSpPr>
              <p:cNvPr id="90726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r="-2000" b="-4447"/>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45181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3555" name="Rectangle 2"/>
          <p:cNvSpPr>
            <a:spLocks noGrp="1" noChangeArrowheads="1"/>
          </p:cNvSpPr>
          <p:nvPr>
            <p:ph type="title"/>
          </p:nvPr>
        </p:nvSpPr>
        <p:spPr/>
        <p:txBody>
          <a:bodyPr/>
          <a:lstStyle/>
          <a:p>
            <a:r>
              <a:rPr lang="en-US" altLang="en-US">
                <a:ea typeface="ヒラギノ角ゴ Pro W3" charset="-128"/>
              </a:rPr>
              <a:t>IP = PSPACE</a:t>
            </a:r>
          </a:p>
        </p:txBody>
      </p:sp>
      <mc:AlternateContent xmlns:mc="http://schemas.openxmlformats.org/markup-compatibility/2006" xmlns:a14="http://schemas.microsoft.com/office/drawing/2010/main">
        <mc:Choice Requires="a14">
          <p:sp>
            <p:nvSpPr>
              <p:cNvPr id="909315" name="Rectangle 3"/>
              <p:cNvSpPr>
                <a:spLocks noGrp="1" noChangeArrowheads="1"/>
              </p:cNvSpPr>
              <p:nvPr>
                <p:ph type="body" idx="1"/>
              </p:nvPr>
            </p:nvSpPr>
            <p:spPr/>
            <p:txBody>
              <a:bodyPr/>
              <a:lstStyle/>
              <a:p>
                <a:pPr lvl="1">
                  <a:spcAft>
                    <a:spcPts val="1200"/>
                  </a:spcAft>
                </a:pPr>
                <a:r>
                  <a:rPr lang="en-US" altLang="en-US" dirty="0">
                    <a:solidFill>
                      <a:srgbClr val="FF0000"/>
                    </a:solidFill>
                    <a:ea typeface="ヒラギノ角ゴ Pro W3" charset="-128"/>
                    <a:sym typeface="Euclid Symbol" charset="0"/>
                  </a:rPr>
                  <a:t>quantified Boolean expression </a:t>
                </a:r>
                <a:r>
                  <a:rPr lang="el-GR" altLang="en-US" dirty="0">
                    <a:solidFill>
                      <a:srgbClr val="FF0000"/>
                    </a:solidFill>
                    <a:ea typeface="ヒラギノ角ゴ Pro W3" charset="-128"/>
                    <a:sym typeface="Euclid Symbol" charset="0"/>
                  </a:rPr>
                  <a:t>φ</a:t>
                </a:r>
                <a:r>
                  <a:rPr lang="en-US" altLang="en-US" dirty="0">
                    <a:solidFill>
                      <a:srgbClr val="FF0000"/>
                    </a:solidFill>
                    <a:ea typeface="ヒラギノ角ゴ Pro W3" charset="-128"/>
                    <a:sym typeface="Euclid Symbol" charset="0"/>
                  </a:rPr>
                  <a:t> is true if and only if </a:t>
                </a:r>
                <a:r>
                  <a:rPr lang="en-US" altLang="en-US" dirty="0">
                    <a:solidFill>
                      <a:srgbClr val="FF0000"/>
                    </a:solidFill>
                    <a:ea typeface="ヒラギノ角ゴ Pro W3" charset="-128"/>
                  </a:rPr>
                  <a:t>p</a:t>
                </a:r>
                <a:r>
                  <a:rPr lang="el-GR" altLang="en-US" baseline="-25000" dirty="0">
                    <a:solidFill>
                      <a:srgbClr val="FF0000"/>
                    </a:solidFill>
                    <a:ea typeface="ヒラギノ角ゴ Pro W3" charset="-128"/>
                    <a:sym typeface="Euclid Symbol" charset="0"/>
                  </a:rPr>
                  <a:t>φ</a:t>
                </a:r>
                <a:r>
                  <a:rPr lang="en-US" altLang="en-US" baseline="-25000" dirty="0">
                    <a:solidFill>
                      <a:srgbClr val="FF0000"/>
                    </a:solidFill>
                    <a:ea typeface="ヒラギノ角ゴ Pro W3" charset="-128"/>
                    <a:sym typeface="Euclid Symbol" charset="0"/>
                  </a:rPr>
                  <a:t> </a:t>
                </a:r>
                <a:r>
                  <a:rPr lang="en-US" altLang="en-US" dirty="0">
                    <a:solidFill>
                      <a:srgbClr val="FF0000"/>
                    </a:solidFill>
                    <a:ea typeface="ヒラギノ角ゴ Pro W3" charset="-128"/>
                    <a:sym typeface="Euclid Symbol" charset="0"/>
                  </a:rPr>
                  <a:t>&gt; 0</a:t>
                </a:r>
              </a:p>
              <a:p>
                <a:pPr lvl="1">
                  <a:spcAft>
                    <a:spcPts val="1200"/>
                  </a:spcAft>
                </a:pPr>
                <a:r>
                  <a:rPr lang="en-US" altLang="en-US" dirty="0">
                    <a:ea typeface="ヒラギノ角ゴ Pro W3" charset="-128"/>
                  </a:rPr>
                  <a:t>Problem: </a:t>
                </a:r>
                <a:r>
                  <a:rPr lang="el-GR" altLang="en-US" dirty="0">
                    <a:ea typeface="ヒラギノ角ゴ Pro W3" charset="-128"/>
                  </a:rPr>
                  <a:t>∏</a:t>
                </a:r>
                <a:r>
                  <a:rPr lang="ja-JP" altLang="en-US" dirty="0">
                    <a:ea typeface="ヒラギノ角ゴ Pro W3" charset="-128"/>
                  </a:rPr>
                  <a:t>’</a:t>
                </a:r>
                <a:r>
                  <a:rPr lang="en-US" altLang="ja-JP" dirty="0">
                    <a:ea typeface="ヒラギノ角ゴ Pro W3" charset="-128"/>
                  </a:rPr>
                  <a:t>s may cause </a:t>
                </a:r>
                <a:r>
                  <a:rPr lang="en-US" altLang="ja-JP" dirty="0">
                    <a:solidFill>
                      <a:schemeClr val="accent2"/>
                    </a:solidFill>
                    <a:ea typeface="ヒラギノ角ゴ Pro W3" charset="-128"/>
                  </a:rPr>
                  <a:t>p</a:t>
                </a:r>
                <a:r>
                  <a:rPr lang="el-GR" altLang="ja-JP" baseline="-25000" dirty="0">
                    <a:solidFill>
                      <a:schemeClr val="accent2"/>
                    </a:solidFill>
                    <a:ea typeface="ヒラギノ角ゴ Pro W3" charset="-128"/>
                    <a:sym typeface="Euclid Symbol" charset="0"/>
                  </a:rPr>
                  <a:t>φ</a:t>
                </a:r>
                <a:r>
                  <a:rPr lang="en-US" altLang="ja-JP" baseline="-25000" dirty="0">
                    <a:solidFill>
                      <a:schemeClr val="accent2"/>
                    </a:solidFill>
                    <a:ea typeface="ヒラギノ角ゴ Pro W3" charset="-128"/>
                    <a:sym typeface="Euclid Symbol" charset="0"/>
                  </a:rPr>
                  <a:t> </a:t>
                </a:r>
                <a:r>
                  <a:rPr lang="en-US" altLang="ja-JP" dirty="0">
                    <a:solidFill>
                      <a:schemeClr val="accent2"/>
                    </a:solidFill>
                    <a:ea typeface="ヒラギノ角ゴ Pro W3" charset="-128"/>
                    <a:sym typeface="Euclid Symbol" charset="0"/>
                  </a:rPr>
                  <a:t>&gt; 2</a:t>
                </a:r>
                <a:r>
                  <a:rPr lang="en-US" altLang="ja-JP" baseline="30000" dirty="0">
                    <a:solidFill>
                      <a:schemeClr val="accent2"/>
                    </a:solidFill>
                    <a:ea typeface="ヒラギノ角ゴ Pro W3" charset="-128"/>
                    <a:sym typeface="Euclid Symbol" charset="0"/>
                  </a:rPr>
                  <a:t>2</a:t>
                </a:r>
                <a:r>
                  <a:rPr lang="en-US" altLang="ja-JP" baseline="60000" dirty="0">
                    <a:solidFill>
                      <a:schemeClr val="accent2"/>
                    </a:solidFill>
                    <a:ea typeface="ヒラギノ角ゴ Pro W3" charset="-128"/>
                    <a:sym typeface="Euclid Symbol" charset="0"/>
                  </a:rPr>
                  <a:t>|</a:t>
                </a:r>
                <a:r>
                  <a:rPr lang="el-GR" altLang="ja-JP" baseline="60000" dirty="0">
                    <a:solidFill>
                      <a:schemeClr val="accent2"/>
                    </a:solidFill>
                    <a:ea typeface="ヒラギノ角ゴ Pro W3" charset="-128"/>
                    <a:sym typeface="Euclid Symbol" charset="0"/>
                  </a:rPr>
                  <a:t>φ</a:t>
                </a:r>
                <a:r>
                  <a:rPr lang="en-US" altLang="ja-JP" baseline="60000" dirty="0">
                    <a:solidFill>
                      <a:schemeClr val="accent2"/>
                    </a:solidFill>
                    <a:ea typeface="ヒラギノ角ゴ Pro W3" charset="-128"/>
                    <a:sym typeface="Euclid Symbol" charset="0"/>
                  </a:rPr>
                  <a:t>|</a:t>
                </a:r>
              </a:p>
              <a:p>
                <a:pPr lvl="1"/>
                <a:r>
                  <a:rPr lang="en-US" altLang="en-US" dirty="0">
                    <a:ea typeface="ヒラギノ角ゴ Pro W3" charset="-128"/>
                    <a:sym typeface="Euclid Symbol" charset="0"/>
                  </a:rPr>
                  <a:t>Solution: evaluate </a:t>
                </a:r>
                <a:r>
                  <a:rPr lang="en-US" altLang="en-US" dirty="0">
                    <a:solidFill>
                      <a:schemeClr val="accent2"/>
                    </a:solidFill>
                    <a:ea typeface="ヒラギノ角ゴ Pro W3" charset="-128"/>
                    <a:sym typeface="Euclid Symbol" charset="0"/>
                  </a:rPr>
                  <a:t>mod  2</a:t>
                </a:r>
                <a:r>
                  <a:rPr lang="en-US" altLang="en-US" baseline="30000" dirty="0">
                    <a:solidFill>
                      <a:schemeClr val="accent2"/>
                    </a:solidFill>
                    <a:ea typeface="ヒラギノ角ゴ Pro W3" charset="-128"/>
                    <a:sym typeface="Euclid Symbol" charset="0"/>
                  </a:rPr>
                  <a:t>n</a:t>
                </a:r>
                <a:r>
                  <a:rPr lang="en-US" altLang="en-US" dirty="0">
                    <a:solidFill>
                      <a:schemeClr val="accent2"/>
                    </a:solidFill>
                    <a:ea typeface="ヒラギノ角ゴ Pro W3" charset="-128"/>
                    <a:sym typeface="Euclid Symbol" charset="0"/>
                  </a:rPr>
                  <a:t>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Symbol" charset="2"/>
                  </a:rPr>
                  <a:t> </a:t>
                </a:r>
                <a:r>
                  <a:rPr lang="en-US" altLang="en-US" dirty="0">
                    <a:solidFill>
                      <a:schemeClr val="accent2"/>
                    </a:solidFill>
                    <a:ea typeface="ヒラギノ角ゴ Pro W3" charset="-128"/>
                    <a:sym typeface="Euclid Symbol" charset="0"/>
                  </a:rPr>
                  <a:t>q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 </m:t>
                    </m:r>
                  </m:oMath>
                </a14:m>
                <a:r>
                  <a:rPr lang="en-US" altLang="en-US" dirty="0">
                    <a:solidFill>
                      <a:schemeClr val="accent2"/>
                    </a:solidFill>
                    <a:ea typeface="ヒラギノ角ゴ Pro W3" charset="-128"/>
                    <a:sym typeface="Symbol" charset="2"/>
                  </a:rPr>
                  <a:t>2</a:t>
                </a:r>
                <a:r>
                  <a:rPr lang="en-US" altLang="en-US" baseline="30000" dirty="0">
                    <a:solidFill>
                      <a:schemeClr val="accent2"/>
                    </a:solidFill>
                    <a:ea typeface="ヒラギノ角ゴ Pro W3" charset="-128"/>
                    <a:sym typeface="Symbol" charset="2"/>
                  </a:rPr>
                  <a:t>3n</a:t>
                </a:r>
                <a:endParaRPr lang="en-US" altLang="en-US" dirty="0">
                  <a:solidFill>
                    <a:schemeClr val="accent2"/>
                  </a:solidFill>
                  <a:ea typeface="ヒラギノ角ゴ Pro W3" charset="-128"/>
                  <a:sym typeface="Symbol" charset="2"/>
                </a:endParaRPr>
              </a:p>
              <a:p>
                <a:pPr lvl="1"/>
                <a:r>
                  <a:rPr lang="en-US" altLang="en-US" dirty="0">
                    <a:ea typeface="ヒラギノ角ゴ Pro W3" charset="-128"/>
                    <a:sym typeface="Symbol" charset="2"/>
                  </a:rPr>
                  <a:t>prover sends </a:t>
                </a:r>
                <a:r>
                  <a:rPr lang="ja-JP" altLang="en-US" dirty="0">
                    <a:ea typeface="ヒラギノ角ゴ Pro W3" charset="-128"/>
                    <a:sym typeface="Symbol" charset="2"/>
                  </a:rPr>
                  <a:t>“</a:t>
                </a:r>
                <a:r>
                  <a:rPr lang="en-US" altLang="ja-JP" dirty="0">
                    <a:ea typeface="ヒラギノ角ゴ Pro W3" charset="-128"/>
                    <a:sym typeface="Symbol" charset="2"/>
                  </a:rPr>
                  <a:t>good</a:t>
                </a:r>
                <a:r>
                  <a:rPr lang="ja-JP" altLang="en-US" dirty="0">
                    <a:ea typeface="ヒラギノ角ゴ Pro W3" charset="-128"/>
                    <a:sym typeface="Symbol" charset="2"/>
                  </a:rPr>
                  <a:t>”</a:t>
                </a:r>
                <a:r>
                  <a:rPr lang="en-US" altLang="ja-JP" dirty="0">
                    <a:ea typeface="ヒラギノ角ゴ Pro W3" charset="-128"/>
                    <a:sym typeface="Symbol" charset="2"/>
                  </a:rPr>
                  <a:t> q in first round </a:t>
                </a:r>
              </a:p>
              <a:p>
                <a:pPr lvl="2">
                  <a:spcAft>
                    <a:spcPts val="1200"/>
                  </a:spcAft>
                </a:pPr>
                <a:r>
                  <a:rPr lang="ja-JP" altLang="en-US" dirty="0">
                    <a:ea typeface="ヒラギノ角ゴ Pro W3" charset="-128"/>
                    <a:sym typeface="Symbol" charset="2"/>
                  </a:rPr>
                  <a:t>“</a:t>
                </a:r>
                <a:r>
                  <a:rPr lang="en-US" altLang="ja-JP" dirty="0">
                    <a:ea typeface="ヒラギノ角ゴ Pro W3" charset="-128"/>
                    <a:sym typeface="Symbol" charset="2"/>
                  </a:rPr>
                  <a:t>good</a:t>
                </a:r>
                <a:r>
                  <a:rPr lang="ja-JP" altLang="en-US" dirty="0">
                    <a:ea typeface="ヒラギノ角ゴ Pro W3" charset="-128"/>
                    <a:sym typeface="Symbol" charset="2"/>
                  </a:rPr>
                  <a:t>”</a:t>
                </a:r>
                <a:r>
                  <a:rPr lang="en-US" altLang="ja-JP" dirty="0">
                    <a:ea typeface="ヒラギノ角ゴ Pro W3" charset="-128"/>
                    <a:sym typeface="Symbol" charset="2"/>
                  </a:rPr>
                  <a:t> q is one for which </a:t>
                </a:r>
                <a:r>
                  <a:rPr lang="en-US" altLang="ja-JP" dirty="0">
                    <a:ea typeface="ヒラギノ角ゴ Pro W3" charset="-128"/>
                  </a:rPr>
                  <a:t>p</a:t>
                </a:r>
                <a:r>
                  <a:rPr lang="el-GR" altLang="ja-JP" baseline="-25000" dirty="0">
                    <a:ea typeface="ヒラギノ角ゴ Pro W3" charset="-128"/>
                    <a:sym typeface="Euclid Symbol" charset="0"/>
                  </a:rPr>
                  <a:t>φ</a:t>
                </a:r>
                <a:r>
                  <a:rPr lang="en-US" altLang="ja-JP" baseline="-25000" dirty="0">
                    <a:ea typeface="ヒラギノ角ゴ Pro W3" charset="-128"/>
                    <a:sym typeface="Euclid Symbol" charset="0"/>
                  </a:rPr>
                  <a:t> </a:t>
                </a:r>
                <a:r>
                  <a:rPr lang="en-US" altLang="ja-JP" dirty="0">
                    <a:ea typeface="ヒラギノ角ゴ Pro W3" charset="-128"/>
                    <a:sym typeface="Euclid Symbol" charset="0"/>
                  </a:rPr>
                  <a:t>mod q</a:t>
                </a:r>
                <a:r>
                  <a:rPr lang="en-US" altLang="ja-JP" baseline="-25000" dirty="0">
                    <a:ea typeface="ヒラギノ角ゴ Pro W3" charset="-128"/>
                    <a:sym typeface="Euclid Symbol" charset="0"/>
                  </a:rPr>
                  <a:t> </a:t>
                </a:r>
                <a:r>
                  <a:rPr lang="en-US" altLang="ja-JP" dirty="0">
                    <a:ea typeface="ヒラギノ角ゴ Pro W3" charset="-128"/>
                    <a:sym typeface="Euclid Symbol" charset="0"/>
                  </a:rPr>
                  <a:t>&gt; 0</a:t>
                </a:r>
                <a:endParaRPr lang="en-US" altLang="ja-JP" baseline="30000" dirty="0">
                  <a:ea typeface="ヒラギノ角ゴ Pro W3" charset="-128"/>
                  <a:sym typeface="Symbol" charset="2"/>
                </a:endParaRPr>
              </a:p>
              <a:p>
                <a:pPr lvl="1"/>
                <a:r>
                  <a:rPr lang="en-US" altLang="en-US" dirty="0">
                    <a:ea typeface="ヒラギノ角ゴ Pro W3" charset="-128"/>
                    <a:sym typeface="Symbol" charset="2"/>
                  </a:rPr>
                  <a:t>Claim: good q exists </a:t>
                </a:r>
              </a:p>
              <a:p>
                <a:pPr lvl="2"/>
                <a:r>
                  <a:rPr lang="en-US" altLang="en-US" dirty="0">
                    <a:ea typeface="ヒラギノ角ゴ Pro W3" charset="-128"/>
                    <a:sym typeface="Symbol" charset="2"/>
                  </a:rPr>
                  <a:t># primes in range is at least 2</a:t>
                </a:r>
                <a:r>
                  <a:rPr lang="en-US" altLang="en-US" baseline="30000" dirty="0">
                    <a:ea typeface="ヒラギノ角ゴ Pro W3" charset="-128"/>
                    <a:sym typeface="Symbol" charset="2"/>
                  </a:rPr>
                  <a:t>n</a:t>
                </a:r>
                <a:endParaRPr lang="en-US" altLang="en-US" dirty="0">
                  <a:ea typeface="ヒラギノ角ゴ Pro W3" charset="-128"/>
                  <a:sym typeface="Symbol" charset="2"/>
                </a:endParaRPr>
              </a:p>
              <a:p>
                <a:endParaRPr lang="en-US" altLang="en-US" dirty="0">
                  <a:ea typeface="ヒラギノ角ゴ Pro W3" charset="-128"/>
                </a:endParaRPr>
              </a:p>
            </p:txBody>
          </p:sp>
        </mc:Choice>
        <mc:Fallback xmlns="">
          <p:sp>
            <p:nvSpPr>
              <p:cNvPr id="909315" name="Rectangle 3"/>
              <p:cNvSpPr>
                <a:spLocks noGrp="1" noRot="1" noChangeAspect="1" noMove="1" noResize="1" noEditPoints="1" noAdjustHandles="1" noChangeArrowheads="1" noChangeShapeType="1" noTextEdit="1"/>
              </p:cNvSpPr>
              <p:nvPr>
                <p:ph type="body" idx="1"/>
              </p:nvPr>
            </p:nvSpPr>
            <p:spPr>
              <a:blipFill rotWithShape="0">
                <a:blip r:embed="rId3"/>
                <a:stretch>
                  <a:fillRect t="-1482" r="-74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47825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5603" name="Rectangle 2"/>
          <p:cNvSpPr>
            <a:spLocks noGrp="1" noChangeArrowheads="1"/>
          </p:cNvSpPr>
          <p:nvPr>
            <p:ph type="title"/>
          </p:nvPr>
        </p:nvSpPr>
        <p:spPr/>
        <p:txBody>
          <a:bodyPr/>
          <a:lstStyle/>
          <a:p>
            <a:r>
              <a:rPr lang="en-US" altLang="en-US">
                <a:ea typeface="ヒラギノ角ゴ Pro W3" charset="-128"/>
              </a:rPr>
              <a:t>The QSAT protocol</a:t>
            </a:r>
          </a:p>
        </p:txBody>
      </p:sp>
      <p:sp>
        <p:nvSpPr>
          <p:cNvPr id="25604" name="Text Box 3"/>
          <p:cNvSpPr txBox="1">
            <a:spLocks noChangeArrowheads="1"/>
          </p:cNvSpPr>
          <p:nvPr/>
        </p:nvSpPr>
        <p:spPr bwMode="auto">
          <a:xfrm>
            <a:off x="508000" y="15240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Prover</a:t>
            </a:r>
            <a:r>
              <a:rPr lang="en-US" altLang="en-US">
                <a:solidFill>
                  <a:schemeClr val="accent2"/>
                </a:solidFill>
                <a:latin typeface="Comic Sans MS" charset="0"/>
              </a:rPr>
              <a:t> </a:t>
            </a:r>
          </a:p>
        </p:txBody>
      </p:sp>
      <p:sp>
        <p:nvSpPr>
          <p:cNvPr id="25605" name="Text Box 4"/>
          <p:cNvSpPr txBox="1">
            <a:spLocks noChangeArrowheads="1"/>
          </p:cNvSpPr>
          <p:nvPr/>
        </p:nvSpPr>
        <p:spPr bwMode="auto">
          <a:xfrm>
            <a:off x="6756400" y="15240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Verifier</a:t>
            </a:r>
            <a:r>
              <a:rPr lang="en-US" altLang="en-US">
                <a:solidFill>
                  <a:schemeClr val="accent2"/>
                </a:solidFill>
                <a:latin typeface="Comic Sans MS" charset="0"/>
              </a:rPr>
              <a:t> </a:t>
            </a:r>
          </a:p>
        </p:txBody>
      </p:sp>
      <p:sp>
        <p:nvSpPr>
          <p:cNvPr id="911365" name="Line 5"/>
          <p:cNvSpPr>
            <a:spLocks noChangeShapeType="1"/>
          </p:cNvSpPr>
          <p:nvPr/>
        </p:nvSpPr>
        <p:spPr bwMode="auto">
          <a:xfrm>
            <a:off x="3048000" y="20193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66" name="Text Box 6"/>
          <p:cNvSpPr txBox="1">
            <a:spLocks noChangeArrowheads="1"/>
          </p:cNvSpPr>
          <p:nvPr/>
        </p:nvSpPr>
        <p:spPr bwMode="auto">
          <a:xfrm>
            <a:off x="3225800" y="1081088"/>
            <a:ext cx="218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Bef>
                <a:spcPct val="50000"/>
              </a:spcBef>
            </a:pPr>
            <a:r>
              <a:rPr lang="en-US" altLang="en-US">
                <a:solidFill>
                  <a:schemeClr val="accent2"/>
                </a:solidFill>
                <a:latin typeface="Comic Sans MS" charset="0"/>
              </a:rPr>
              <a:t>input: </a:t>
            </a:r>
            <a:r>
              <a:rPr lang="el-GR" altLang="en-US" sz="2800">
                <a:solidFill>
                  <a:schemeClr val="accent2"/>
                </a:solidFill>
                <a:latin typeface="Comic Sans MS" charset="0"/>
              </a:rPr>
              <a:t>φ</a:t>
            </a:r>
            <a:endParaRPr lang="en-US" altLang="en-US">
              <a:solidFill>
                <a:schemeClr val="accent2"/>
              </a:solidFill>
              <a:latin typeface="Comic Sans MS" charset="0"/>
            </a:endParaRPr>
          </a:p>
        </p:txBody>
      </p:sp>
      <p:cxnSp>
        <p:nvCxnSpPr>
          <p:cNvPr id="911367" name="AutoShape 7"/>
          <p:cNvCxnSpPr>
            <a:cxnSpLocks noChangeShapeType="1"/>
            <a:stCxn id="911366" idx="1"/>
            <a:endCxn id="25604" idx="0"/>
          </p:cNvCxnSpPr>
          <p:nvPr/>
        </p:nvCxnSpPr>
        <p:spPr bwMode="auto">
          <a:xfrm rot="10800000" flipV="1">
            <a:off x="1168400" y="1341438"/>
            <a:ext cx="2057400" cy="1825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368" name="AutoShape 8"/>
          <p:cNvCxnSpPr>
            <a:cxnSpLocks noChangeShapeType="1"/>
            <a:stCxn id="911366" idx="3"/>
            <a:endCxn id="25605" idx="0"/>
          </p:cNvCxnSpPr>
          <p:nvPr/>
        </p:nvCxnSpPr>
        <p:spPr bwMode="auto">
          <a:xfrm>
            <a:off x="5410200" y="1341438"/>
            <a:ext cx="2159000" cy="1825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1369" name="Text Box 9"/>
          <p:cNvSpPr txBox="1">
            <a:spLocks noChangeArrowheads="1"/>
          </p:cNvSpPr>
          <p:nvPr/>
        </p:nvSpPr>
        <p:spPr bwMode="auto">
          <a:xfrm>
            <a:off x="6019800" y="2000250"/>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1</a:t>
            </a:r>
            <a:r>
              <a:rPr lang="en-US" altLang="en-US" sz="2000">
                <a:solidFill>
                  <a:schemeClr val="accent2"/>
                </a:solidFill>
                <a:latin typeface="Comic Sans MS" charset="0"/>
              </a:rPr>
              <a:t>(0)+p</a:t>
            </a:r>
            <a:r>
              <a:rPr lang="en-US" altLang="en-US" sz="2000" baseline="-25000">
                <a:solidFill>
                  <a:schemeClr val="accent2"/>
                </a:solidFill>
                <a:latin typeface="Comic Sans MS" charset="0"/>
              </a:rPr>
              <a:t>1</a:t>
            </a:r>
            <a:r>
              <a:rPr lang="en-US" altLang="en-US" sz="2000">
                <a:solidFill>
                  <a:schemeClr val="accent2"/>
                </a:solidFill>
                <a:latin typeface="Comic Sans MS" charset="0"/>
              </a:rPr>
              <a:t>(1) = k? or p</a:t>
            </a:r>
            <a:r>
              <a:rPr lang="en-US" altLang="en-US" sz="2000" baseline="-25000">
                <a:solidFill>
                  <a:schemeClr val="accent2"/>
                </a:solidFill>
                <a:latin typeface="Comic Sans MS" charset="0"/>
              </a:rPr>
              <a:t>1</a:t>
            </a:r>
            <a:r>
              <a:rPr lang="en-US" altLang="en-US" sz="2000">
                <a:solidFill>
                  <a:schemeClr val="accent2"/>
                </a:solidFill>
                <a:latin typeface="Comic Sans MS" charset="0"/>
              </a:rPr>
              <a:t>(0)p</a:t>
            </a:r>
            <a:r>
              <a:rPr lang="en-US" altLang="en-US" sz="2000" baseline="-25000">
                <a:solidFill>
                  <a:schemeClr val="accent2"/>
                </a:solidFill>
                <a:latin typeface="Comic Sans MS" charset="0"/>
              </a:rPr>
              <a:t>1</a:t>
            </a:r>
            <a:r>
              <a:rPr lang="en-US" altLang="en-US" sz="2000">
                <a:solidFill>
                  <a:schemeClr val="accent2"/>
                </a:solidFill>
                <a:latin typeface="Comic Sans MS" charset="0"/>
              </a:rPr>
              <a:t>(1) = k? </a:t>
            </a:r>
          </a:p>
          <a:p>
            <a:pPr eaLnBrk="1" hangingPunct="1">
              <a:lnSpc>
                <a:spcPct val="70000"/>
              </a:lnSpc>
              <a:spcBef>
                <a:spcPct val="50000"/>
              </a:spcBef>
              <a:spcAft>
                <a:spcPts val="1200"/>
              </a:spcAft>
            </a:pPr>
            <a:r>
              <a:rPr lang="en-US" altLang="en-US" sz="2000">
                <a:solidFill>
                  <a:schemeClr val="accent2"/>
                </a:solidFill>
                <a:latin typeface="Comic Sans MS" charset="0"/>
              </a:rPr>
              <a:t>pick random z</a:t>
            </a:r>
            <a:r>
              <a:rPr lang="en-US" altLang="en-US" sz="2000" baseline="-25000">
                <a:solidFill>
                  <a:schemeClr val="accent2"/>
                </a:solidFill>
                <a:latin typeface="Comic Sans MS" charset="0"/>
              </a:rPr>
              <a:t>1</a:t>
            </a:r>
            <a:r>
              <a:rPr lang="en-US" altLang="en-US" sz="2000">
                <a:solidFill>
                  <a:schemeClr val="accent2"/>
                </a:solidFill>
                <a:latin typeface="Comic Sans MS" charset="0"/>
              </a:rPr>
              <a:t> in F</a:t>
            </a:r>
            <a:r>
              <a:rPr lang="en-US" altLang="en-US" sz="2000" baseline="-25000">
                <a:solidFill>
                  <a:schemeClr val="accent2"/>
                </a:solidFill>
                <a:latin typeface="Comic Sans MS" charset="0"/>
              </a:rPr>
              <a:t>q</a:t>
            </a:r>
          </a:p>
          <a:p>
            <a:pPr eaLnBrk="1" hangingPunct="1">
              <a:lnSpc>
                <a:spcPct val="70000"/>
              </a:lnSpc>
              <a:spcBef>
                <a:spcPct val="50000"/>
              </a:spcBef>
              <a:spcAft>
                <a:spcPts val="1200"/>
              </a:spcAft>
            </a:pPr>
            <a:endParaRPr lang="el-GR" altLang="en-US" sz="2000">
              <a:solidFill>
                <a:schemeClr val="accent2"/>
              </a:solidFill>
              <a:latin typeface="Comic Sans MS" charset="0"/>
              <a:sym typeface="Symbol" charset="2"/>
            </a:endParaRPr>
          </a:p>
        </p:txBody>
      </p:sp>
      <p:sp>
        <p:nvSpPr>
          <p:cNvPr id="911370" name="Text Box 10"/>
          <p:cNvSpPr txBox="1">
            <a:spLocks noChangeArrowheads="1"/>
          </p:cNvSpPr>
          <p:nvPr/>
        </p:nvSpPr>
        <p:spPr bwMode="auto">
          <a:xfrm>
            <a:off x="228600" y="2117725"/>
            <a:ext cx="518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1</a:t>
            </a:r>
            <a:r>
              <a:rPr lang="en-US" altLang="en-US" sz="2000">
                <a:solidFill>
                  <a:schemeClr val="accent2"/>
                </a:solidFill>
                <a:latin typeface="Comic Sans MS" charset="0"/>
              </a:rPr>
              <a:t>(x): remove outer </a:t>
            </a:r>
            <a:r>
              <a:rPr lang="el-GR" altLang="en-US" sz="2000">
                <a:solidFill>
                  <a:schemeClr val="accent2"/>
                </a:solidFill>
                <a:latin typeface="Comic Sans MS" charset="0"/>
              </a:rPr>
              <a:t>Σ</a:t>
            </a:r>
            <a:r>
              <a:rPr lang="en-US" altLang="en-US" sz="2000">
                <a:solidFill>
                  <a:schemeClr val="accent2"/>
                </a:solidFill>
                <a:latin typeface="Comic Sans MS" charset="0"/>
              </a:rPr>
              <a:t> or ∏ from p</a:t>
            </a:r>
            <a:r>
              <a:rPr lang="el-GR" altLang="en-US" sz="2000" baseline="-25000">
                <a:solidFill>
                  <a:schemeClr val="accent2"/>
                </a:solidFill>
                <a:latin typeface="Comic Sans MS" charset="0"/>
              </a:rPr>
              <a:t>φ</a:t>
            </a:r>
            <a:endParaRPr lang="en-US" altLang="en-US" sz="2000" baseline="-25000">
              <a:solidFill>
                <a:schemeClr val="accent2"/>
              </a:solidFill>
              <a:latin typeface="Comic Sans MS" charset="0"/>
            </a:endParaRPr>
          </a:p>
        </p:txBody>
      </p:sp>
      <p:sp>
        <p:nvSpPr>
          <p:cNvPr id="911371" name="Rectangle 11"/>
          <p:cNvSpPr>
            <a:spLocks noChangeArrowheads="1"/>
          </p:cNvSpPr>
          <p:nvPr/>
        </p:nvSpPr>
        <p:spPr bwMode="auto">
          <a:xfrm>
            <a:off x="1524000" y="1752600"/>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k, q, p</a:t>
            </a:r>
            <a:r>
              <a:rPr lang="en-US" altLang="en-US" baseline="-25000">
                <a:solidFill>
                  <a:srgbClr val="FF0000"/>
                </a:solidFill>
                <a:latin typeface="Comic Sans MS" charset="0"/>
              </a:rPr>
              <a:t>1</a:t>
            </a:r>
            <a:r>
              <a:rPr lang="en-US" altLang="en-US">
                <a:solidFill>
                  <a:srgbClr val="FF0000"/>
                </a:solidFill>
                <a:latin typeface="Comic Sans MS" charset="0"/>
              </a:rPr>
              <a:t>(x)</a:t>
            </a:r>
          </a:p>
        </p:txBody>
      </p:sp>
      <p:sp>
        <p:nvSpPr>
          <p:cNvPr id="911372" name="Line 12"/>
          <p:cNvSpPr>
            <a:spLocks noChangeShapeType="1"/>
          </p:cNvSpPr>
          <p:nvPr/>
        </p:nvSpPr>
        <p:spPr bwMode="auto">
          <a:xfrm flipH="1">
            <a:off x="3048000" y="25527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73" name="Rectangle 13"/>
          <p:cNvSpPr>
            <a:spLocks noChangeArrowheads="1"/>
          </p:cNvSpPr>
          <p:nvPr/>
        </p:nvSpPr>
        <p:spPr bwMode="auto">
          <a:xfrm>
            <a:off x="5275263" y="21336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z</a:t>
            </a:r>
            <a:r>
              <a:rPr lang="en-US" altLang="en-US" baseline="-25000">
                <a:solidFill>
                  <a:srgbClr val="FF0000"/>
                </a:solidFill>
                <a:latin typeface="Comic Sans MS" charset="0"/>
              </a:rPr>
              <a:t>1</a:t>
            </a:r>
            <a:endParaRPr lang="en-US" altLang="en-US">
              <a:solidFill>
                <a:srgbClr val="FF0000"/>
              </a:solidFill>
              <a:latin typeface="Comic Sans MS" charset="0"/>
            </a:endParaRPr>
          </a:p>
        </p:txBody>
      </p:sp>
      <mc:AlternateContent xmlns:mc="http://schemas.openxmlformats.org/markup-compatibility/2006" xmlns:a14="http://schemas.microsoft.com/office/drawing/2010/main">
        <mc:Choice Requires="a14">
          <p:sp>
            <p:nvSpPr>
              <p:cNvPr id="911374" name="Text Box 14"/>
              <p:cNvSpPr txBox="1">
                <a:spLocks noChangeArrowheads="1"/>
              </p:cNvSpPr>
              <p:nvPr/>
            </p:nvSpPr>
            <p:spPr bwMode="auto">
              <a:xfrm>
                <a:off x="228600" y="2651125"/>
                <a:ext cx="4191000"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dirty="0">
                    <a:solidFill>
                      <a:schemeClr val="accent2"/>
                    </a:solidFill>
                    <a:latin typeface="Comic Sans MS" charset="0"/>
                  </a:rPr>
                  <a:t>p</a:t>
                </a:r>
                <a:r>
                  <a:rPr lang="en-US" altLang="en-US" sz="2000" baseline="-25000" dirty="0">
                    <a:solidFill>
                      <a:schemeClr val="accent2"/>
                    </a:solidFill>
                    <a:latin typeface="Comic Sans MS" charset="0"/>
                  </a:rPr>
                  <a:t>2</a:t>
                </a:r>
                <a:r>
                  <a:rPr lang="en-US" altLang="en-US" sz="2000" dirty="0">
                    <a:solidFill>
                      <a:schemeClr val="accent2"/>
                    </a:solidFill>
                    <a:latin typeface="Comic Sans MS" charset="0"/>
                  </a:rPr>
                  <a:t>(x): remove outer </a:t>
                </a:r>
                <a:r>
                  <a:rPr lang="el-GR" altLang="en-US" sz="2000" dirty="0">
                    <a:solidFill>
                      <a:schemeClr val="accent2"/>
                    </a:solidFill>
                    <a:latin typeface="Comic Sans MS" charset="0"/>
                  </a:rPr>
                  <a:t>Σ</a:t>
                </a:r>
                <a:r>
                  <a:rPr lang="en-US" altLang="en-US" sz="2000" dirty="0">
                    <a:solidFill>
                      <a:schemeClr val="accent2"/>
                    </a:solidFill>
                    <a:latin typeface="Comic Sans MS" charset="0"/>
                  </a:rPr>
                  <a:t> or ∏ from p</a:t>
                </a:r>
                <a:r>
                  <a:rPr lang="el-GR" altLang="en-US" sz="2000" baseline="-25000" dirty="0">
                    <a:solidFill>
                      <a:schemeClr val="accent2"/>
                    </a:solidFill>
                    <a:latin typeface="Comic Sans MS" charset="0"/>
                  </a:rPr>
                  <a:t>φ</a:t>
                </a:r>
                <a:r>
                  <a:rPr lang="en-US" altLang="en-US" sz="2000" dirty="0">
                    <a:solidFill>
                      <a:schemeClr val="accent2"/>
                    </a:solidFill>
                    <a:latin typeface="Comic Sans MS" charset="0"/>
                  </a:rPr>
                  <a:t>[x</a:t>
                </a:r>
                <a:r>
                  <a:rPr lang="en-US" altLang="en-US" sz="2000" baseline="-25000" dirty="0">
                    <a:solidFill>
                      <a:schemeClr val="accent2"/>
                    </a:solidFill>
                    <a:latin typeface="Comic Sans MS" charset="0"/>
                  </a:rPr>
                  <a:t>1</a:t>
                </a:r>
                <a14:m>
                  <m:oMath xmlns:m="http://schemas.openxmlformats.org/officeDocument/2006/math">
                    <m:r>
                      <a:rPr lang="en-US" altLang="en-US" sz="2000" b="0" i="1" smtClean="0">
                        <a:solidFill>
                          <a:schemeClr val="accent2"/>
                        </a:solidFill>
                        <a:latin typeface="Cambria Math" charset="0"/>
                      </a:rPr>
                      <m:t>←</m:t>
                    </m:r>
                  </m:oMath>
                </a14:m>
                <a:r>
                  <a:rPr lang="en-US" altLang="en-US" sz="2000" dirty="0">
                    <a:solidFill>
                      <a:schemeClr val="accent2"/>
                    </a:solidFill>
                    <a:latin typeface="Comic Sans MS" charset="0"/>
                    <a:sym typeface="Symbol" charset="2"/>
                  </a:rPr>
                  <a:t>z</a:t>
                </a:r>
                <a:r>
                  <a:rPr lang="en-US" altLang="en-US" sz="2000" baseline="-25000" dirty="0">
                    <a:solidFill>
                      <a:schemeClr val="accent2"/>
                    </a:solidFill>
                    <a:latin typeface="Comic Sans MS" charset="0"/>
                    <a:sym typeface="Symbol" charset="2"/>
                  </a:rPr>
                  <a:t>1</a:t>
                </a:r>
                <a:r>
                  <a:rPr lang="en-US" altLang="en-US" sz="2000" dirty="0">
                    <a:solidFill>
                      <a:schemeClr val="accent2"/>
                    </a:solidFill>
                    <a:latin typeface="Comic Sans MS" charset="0"/>
                    <a:sym typeface="Symbol" charset="2"/>
                  </a:rPr>
                  <a:t>]</a:t>
                </a:r>
              </a:p>
            </p:txBody>
          </p:sp>
        </mc:Choice>
        <mc:Fallback xmlns="">
          <p:sp>
            <p:nvSpPr>
              <p:cNvPr id="911374" name="Text Box 14"/>
              <p:cNvSpPr txBox="1">
                <a:spLocks noRot="1" noChangeAspect="1" noMove="1" noResize="1" noEditPoints="1" noAdjustHandles="1" noChangeArrowheads="1" noChangeShapeType="1" noTextEdit="1"/>
              </p:cNvSpPr>
              <p:nvPr/>
            </p:nvSpPr>
            <p:spPr bwMode="auto">
              <a:xfrm>
                <a:off x="228600" y="2651125"/>
                <a:ext cx="4191000" cy="701675"/>
              </a:xfrm>
              <a:prstGeom prst="rect">
                <a:avLst/>
              </a:prstGeom>
              <a:blipFill rotWithShape="0">
                <a:blip r:embed="rId3"/>
                <a:stretch>
                  <a:fillRect l="-1601" t="-5217" b="-156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11375" name="Line 15"/>
          <p:cNvSpPr>
            <a:spLocks noChangeShapeType="1"/>
          </p:cNvSpPr>
          <p:nvPr/>
        </p:nvSpPr>
        <p:spPr bwMode="auto">
          <a:xfrm>
            <a:off x="3048000" y="329565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76" name="Rectangle 16"/>
          <p:cNvSpPr>
            <a:spLocks noChangeArrowheads="1"/>
          </p:cNvSpPr>
          <p:nvPr/>
        </p:nvSpPr>
        <p:spPr bwMode="auto">
          <a:xfrm>
            <a:off x="2174875" y="3048000"/>
            <a:ext cx="87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2</a:t>
            </a:r>
            <a:r>
              <a:rPr lang="en-US" altLang="en-US">
                <a:solidFill>
                  <a:srgbClr val="FF0000"/>
                </a:solidFill>
                <a:latin typeface="Comic Sans MS" charset="0"/>
              </a:rPr>
              <a:t>(x)</a:t>
            </a:r>
          </a:p>
        </p:txBody>
      </p:sp>
      <p:sp>
        <p:nvSpPr>
          <p:cNvPr id="911377" name="Line 17"/>
          <p:cNvSpPr>
            <a:spLocks noChangeShapeType="1"/>
          </p:cNvSpPr>
          <p:nvPr/>
        </p:nvSpPr>
        <p:spPr bwMode="auto">
          <a:xfrm flipH="1">
            <a:off x="3048000" y="375285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78" name="Rectangle 18"/>
          <p:cNvSpPr>
            <a:spLocks noChangeArrowheads="1"/>
          </p:cNvSpPr>
          <p:nvPr/>
        </p:nvSpPr>
        <p:spPr bwMode="auto">
          <a:xfrm>
            <a:off x="5257800" y="333375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z</a:t>
            </a:r>
            <a:r>
              <a:rPr lang="en-US" altLang="en-US" baseline="-25000">
                <a:solidFill>
                  <a:srgbClr val="FF0000"/>
                </a:solidFill>
                <a:latin typeface="Comic Sans MS" charset="0"/>
              </a:rPr>
              <a:t>2</a:t>
            </a:r>
            <a:endParaRPr lang="en-US" altLang="en-US">
              <a:solidFill>
                <a:srgbClr val="FF0000"/>
              </a:solidFill>
              <a:latin typeface="Comic Sans MS" charset="0"/>
            </a:endParaRPr>
          </a:p>
        </p:txBody>
      </p:sp>
      <p:sp>
        <p:nvSpPr>
          <p:cNvPr id="911379" name="Text Box 19"/>
          <p:cNvSpPr txBox="1">
            <a:spLocks noChangeArrowheads="1"/>
          </p:cNvSpPr>
          <p:nvPr/>
        </p:nvSpPr>
        <p:spPr bwMode="auto">
          <a:xfrm>
            <a:off x="6019800" y="3124200"/>
            <a:ext cx="314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latin typeface="Comic Sans MS" charset="0"/>
              </a:rPr>
              <a:t>p</a:t>
            </a:r>
            <a:r>
              <a:rPr lang="en-US" altLang="en-US" sz="2000" baseline="-25000">
                <a:solidFill>
                  <a:schemeClr val="accent2"/>
                </a:solidFill>
                <a:latin typeface="Comic Sans MS" charset="0"/>
              </a:rPr>
              <a:t>2</a:t>
            </a:r>
            <a:r>
              <a:rPr lang="en-US" altLang="en-US" sz="2000">
                <a:solidFill>
                  <a:schemeClr val="accent2"/>
                </a:solidFill>
                <a:latin typeface="Comic Sans MS" charset="0"/>
              </a:rPr>
              <a:t>(0)+p</a:t>
            </a:r>
            <a:r>
              <a:rPr lang="en-US" altLang="en-US" sz="2000" baseline="-25000">
                <a:solidFill>
                  <a:schemeClr val="accent2"/>
                </a:solidFill>
                <a:latin typeface="Comic Sans MS" charset="0"/>
              </a:rPr>
              <a:t>2</a:t>
            </a:r>
            <a:r>
              <a:rPr lang="en-US" altLang="en-US" sz="2000">
                <a:solidFill>
                  <a:schemeClr val="accent2"/>
                </a:solidFill>
                <a:latin typeface="Comic Sans MS" charset="0"/>
              </a:rPr>
              <a:t>(1)=p</a:t>
            </a:r>
            <a:r>
              <a:rPr lang="en-US" altLang="en-US" sz="2000" baseline="-25000">
                <a:solidFill>
                  <a:schemeClr val="accent2"/>
                </a:solidFill>
                <a:latin typeface="Comic Sans MS" charset="0"/>
              </a:rPr>
              <a:t>1</a:t>
            </a:r>
            <a:r>
              <a:rPr lang="en-US" altLang="en-US" sz="2000">
                <a:solidFill>
                  <a:schemeClr val="accent2"/>
                </a:solidFill>
                <a:latin typeface="Comic Sans MS" charset="0"/>
              </a:rPr>
              <a:t>(z</a:t>
            </a:r>
            <a:r>
              <a:rPr lang="en-US" altLang="en-US" sz="2000" baseline="-25000">
                <a:solidFill>
                  <a:schemeClr val="accent2"/>
                </a:solidFill>
                <a:latin typeface="Comic Sans MS" charset="0"/>
              </a:rPr>
              <a:t>1</a:t>
            </a:r>
            <a:r>
              <a:rPr lang="en-US" altLang="en-US" sz="2000">
                <a:solidFill>
                  <a:schemeClr val="accent2"/>
                </a:solidFill>
                <a:latin typeface="Comic Sans MS" charset="0"/>
              </a:rPr>
              <a:t>)? or              p</a:t>
            </a:r>
            <a:r>
              <a:rPr lang="en-US" altLang="en-US" sz="2000" baseline="-25000">
                <a:solidFill>
                  <a:schemeClr val="accent2"/>
                </a:solidFill>
                <a:latin typeface="Comic Sans MS" charset="0"/>
              </a:rPr>
              <a:t>2</a:t>
            </a:r>
            <a:r>
              <a:rPr lang="en-US" altLang="en-US" sz="2000">
                <a:solidFill>
                  <a:schemeClr val="accent2"/>
                </a:solidFill>
                <a:latin typeface="Comic Sans MS" charset="0"/>
              </a:rPr>
              <a:t>(0)p</a:t>
            </a:r>
            <a:r>
              <a:rPr lang="en-US" altLang="en-US" sz="2000" baseline="-25000">
                <a:solidFill>
                  <a:schemeClr val="accent2"/>
                </a:solidFill>
                <a:latin typeface="Comic Sans MS" charset="0"/>
              </a:rPr>
              <a:t>2</a:t>
            </a:r>
            <a:r>
              <a:rPr lang="en-US" altLang="en-US" sz="2000">
                <a:solidFill>
                  <a:schemeClr val="accent2"/>
                </a:solidFill>
                <a:latin typeface="Comic Sans MS" charset="0"/>
              </a:rPr>
              <a:t>(1) = p</a:t>
            </a:r>
            <a:r>
              <a:rPr lang="en-US" altLang="en-US" sz="2000" baseline="-25000">
                <a:solidFill>
                  <a:schemeClr val="accent2"/>
                </a:solidFill>
                <a:latin typeface="Comic Sans MS" charset="0"/>
              </a:rPr>
              <a:t>1</a:t>
            </a:r>
            <a:r>
              <a:rPr lang="en-US" altLang="en-US" sz="2000">
                <a:solidFill>
                  <a:schemeClr val="accent2"/>
                </a:solidFill>
                <a:latin typeface="Comic Sans MS" charset="0"/>
              </a:rPr>
              <a:t>(z</a:t>
            </a:r>
            <a:r>
              <a:rPr lang="en-US" altLang="en-US" sz="2000" baseline="-25000">
                <a:solidFill>
                  <a:schemeClr val="accent2"/>
                </a:solidFill>
                <a:latin typeface="Comic Sans MS" charset="0"/>
              </a:rPr>
              <a:t>1</a:t>
            </a:r>
            <a:r>
              <a:rPr lang="en-US" altLang="en-US" sz="2000">
                <a:solidFill>
                  <a:schemeClr val="accent2"/>
                </a:solidFill>
                <a:latin typeface="Comic Sans MS" charset="0"/>
              </a:rPr>
              <a:t>)? </a:t>
            </a:r>
          </a:p>
          <a:p>
            <a:pPr eaLnBrk="1" hangingPunct="1">
              <a:lnSpc>
                <a:spcPct val="70000"/>
              </a:lnSpc>
              <a:spcBef>
                <a:spcPct val="50000"/>
              </a:spcBef>
              <a:spcAft>
                <a:spcPts val="1200"/>
              </a:spcAft>
            </a:pPr>
            <a:r>
              <a:rPr lang="en-US" altLang="en-US" sz="2000">
                <a:solidFill>
                  <a:schemeClr val="accent2"/>
                </a:solidFill>
                <a:latin typeface="Comic Sans MS" charset="0"/>
              </a:rPr>
              <a:t>pick random z</a:t>
            </a:r>
            <a:r>
              <a:rPr lang="en-US" altLang="en-US" sz="2000" baseline="-25000">
                <a:solidFill>
                  <a:schemeClr val="accent2"/>
                </a:solidFill>
                <a:latin typeface="Comic Sans MS" charset="0"/>
              </a:rPr>
              <a:t>2</a:t>
            </a:r>
            <a:r>
              <a:rPr lang="en-US" altLang="en-US" sz="2000">
                <a:solidFill>
                  <a:schemeClr val="accent2"/>
                </a:solidFill>
                <a:latin typeface="Comic Sans MS" charset="0"/>
              </a:rPr>
              <a:t> in F</a:t>
            </a:r>
            <a:r>
              <a:rPr lang="en-US" altLang="en-US" sz="2000" baseline="-25000">
                <a:solidFill>
                  <a:schemeClr val="accent2"/>
                </a:solidFill>
                <a:latin typeface="Comic Sans MS" charset="0"/>
              </a:rPr>
              <a:t>q</a:t>
            </a:r>
          </a:p>
          <a:p>
            <a:pPr eaLnBrk="1" hangingPunct="1">
              <a:lnSpc>
                <a:spcPct val="70000"/>
              </a:lnSpc>
              <a:spcBef>
                <a:spcPct val="50000"/>
              </a:spcBef>
              <a:spcAft>
                <a:spcPts val="1200"/>
              </a:spcAft>
            </a:pPr>
            <a:endParaRPr lang="el-GR" altLang="en-US" sz="2000" baseline="-25000">
              <a:solidFill>
                <a:schemeClr val="accent2"/>
              </a:solidFill>
              <a:latin typeface="Comic Sans MS" charset="0"/>
            </a:endParaRPr>
          </a:p>
        </p:txBody>
      </p:sp>
      <mc:AlternateContent xmlns:mc="http://schemas.openxmlformats.org/markup-compatibility/2006" xmlns:a14="http://schemas.microsoft.com/office/drawing/2010/main">
        <mc:Choice Requires="a14">
          <p:sp>
            <p:nvSpPr>
              <p:cNvPr id="911380" name="Text Box 20"/>
              <p:cNvSpPr txBox="1">
                <a:spLocks noChangeArrowheads="1"/>
              </p:cNvSpPr>
              <p:nvPr/>
            </p:nvSpPr>
            <p:spPr bwMode="auto">
              <a:xfrm>
                <a:off x="228600" y="3870325"/>
                <a:ext cx="4953000"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dirty="0">
                    <a:solidFill>
                      <a:schemeClr val="accent2"/>
                    </a:solidFill>
                    <a:latin typeface="Comic Sans MS" charset="0"/>
                  </a:rPr>
                  <a:t>p</a:t>
                </a:r>
                <a:r>
                  <a:rPr lang="en-US" altLang="en-US" sz="2000" baseline="-25000" dirty="0">
                    <a:solidFill>
                      <a:schemeClr val="accent2"/>
                    </a:solidFill>
                    <a:latin typeface="Comic Sans MS" charset="0"/>
                  </a:rPr>
                  <a:t>3</a:t>
                </a:r>
                <a:r>
                  <a:rPr lang="en-US" altLang="en-US" sz="2000" dirty="0">
                    <a:solidFill>
                      <a:schemeClr val="accent2"/>
                    </a:solidFill>
                    <a:latin typeface="Comic Sans MS" charset="0"/>
                  </a:rPr>
                  <a:t>(x): remove outer </a:t>
                </a:r>
                <a:r>
                  <a:rPr lang="el-GR" altLang="en-US" sz="2000" dirty="0">
                    <a:solidFill>
                      <a:schemeClr val="accent2"/>
                    </a:solidFill>
                    <a:latin typeface="Comic Sans MS" charset="0"/>
                  </a:rPr>
                  <a:t>Σ</a:t>
                </a:r>
                <a:r>
                  <a:rPr lang="en-US" altLang="en-US" sz="2000" dirty="0">
                    <a:solidFill>
                      <a:schemeClr val="accent2"/>
                    </a:solidFill>
                    <a:latin typeface="Comic Sans MS" charset="0"/>
                  </a:rPr>
                  <a:t> or ∏ from p</a:t>
                </a:r>
                <a:r>
                  <a:rPr lang="el-GR" altLang="en-US" sz="2000" baseline="-25000" dirty="0">
                    <a:solidFill>
                      <a:schemeClr val="accent2"/>
                    </a:solidFill>
                    <a:latin typeface="Comic Sans MS" charset="0"/>
                  </a:rPr>
                  <a:t>φ</a:t>
                </a:r>
                <a:r>
                  <a:rPr lang="en-US" altLang="en-US" sz="2000" dirty="0">
                    <a:solidFill>
                      <a:schemeClr val="accent2"/>
                    </a:solidFill>
                    <a:latin typeface="Comic Sans MS" charset="0"/>
                  </a:rPr>
                  <a:t>[x</a:t>
                </a:r>
                <a:r>
                  <a:rPr lang="en-US" altLang="en-US" sz="2000" baseline="-25000" dirty="0">
                    <a:solidFill>
                      <a:schemeClr val="accent2"/>
                    </a:solidFill>
                    <a:latin typeface="Comic Sans MS" charset="0"/>
                  </a:rPr>
                  <a:t>1</a:t>
                </a:r>
                <a14:m>
                  <m:oMath xmlns:m="http://schemas.openxmlformats.org/officeDocument/2006/math">
                    <m:r>
                      <a:rPr lang="en-US" altLang="en-US" sz="2000" i="1">
                        <a:solidFill>
                          <a:schemeClr val="accent2"/>
                        </a:solidFill>
                        <a:latin typeface="Cambria Math" charset="0"/>
                      </a:rPr>
                      <m:t>←</m:t>
                    </m:r>
                  </m:oMath>
                </a14:m>
                <a:r>
                  <a:rPr lang="en-US" altLang="en-US" sz="2000" dirty="0">
                    <a:solidFill>
                      <a:schemeClr val="accent2"/>
                    </a:solidFill>
                    <a:latin typeface="Comic Sans MS" charset="0"/>
                    <a:sym typeface="Symbol" charset="2"/>
                  </a:rPr>
                  <a:t>z</a:t>
                </a:r>
                <a:r>
                  <a:rPr lang="en-US" altLang="en-US" sz="2000" baseline="-25000" dirty="0">
                    <a:solidFill>
                      <a:schemeClr val="accent2"/>
                    </a:solidFill>
                    <a:latin typeface="Comic Sans MS" charset="0"/>
                    <a:sym typeface="Symbol" charset="2"/>
                  </a:rPr>
                  <a:t>1</a:t>
                </a:r>
                <a:r>
                  <a:rPr lang="en-US" altLang="en-US" sz="2000" dirty="0">
                    <a:solidFill>
                      <a:schemeClr val="accent2"/>
                    </a:solidFill>
                    <a:latin typeface="Comic Sans MS" charset="0"/>
                    <a:sym typeface="Symbol" charset="2"/>
                  </a:rPr>
                  <a:t>, </a:t>
                </a:r>
                <a:r>
                  <a:rPr lang="en-US" altLang="en-US" sz="2000" dirty="0">
                    <a:solidFill>
                      <a:schemeClr val="accent2"/>
                    </a:solidFill>
                    <a:latin typeface="Comic Sans MS" charset="0"/>
                  </a:rPr>
                  <a:t>x</a:t>
                </a:r>
                <a:r>
                  <a:rPr lang="en-US" altLang="en-US" sz="2000" baseline="-25000" dirty="0">
                    <a:solidFill>
                      <a:schemeClr val="accent2"/>
                    </a:solidFill>
                    <a:latin typeface="Comic Sans MS" charset="0"/>
                  </a:rPr>
                  <a:t>2</a:t>
                </a:r>
                <a14:m>
                  <m:oMath xmlns:m="http://schemas.openxmlformats.org/officeDocument/2006/math">
                    <m:r>
                      <a:rPr lang="en-US" altLang="en-US" sz="2000" i="1">
                        <a:solidFill>
                          <a:schemeClr val="accent2"/>
                        </a:solidFill>
                        <a:latin typeface="Cambria Math" charset="0"/>
                      </a:rPr>
                      <m:t>←</m:t>
                    </m:r>
                  </m:oMath>
                </a14:m>
                <a:r>
                  <a:rPr lang="en-US" altLang="en-US" sz="2000" dirty="0">
                    <a:solidFill>
                      <a:schemeClr val="accent2"/>
                    </a:solidFill>
                    <a:latin typeface="Comic Sans MS" charset="0"/>
                    <a:sym typeface="Symbol" charset="2"/>
                  </a:rPr>
                  <a:t>z</a:t>
                </a:r>
                <a:r>
                  <a:rPr lang="en-US" altLang="en-US" sz="2000" baseline="-25000" dirty="0">
                    <a:solidFill>
                      <a:schemeClr val="accent2"/>
                    </a:solidFill>
                    <a:latin typeface="Comic Sans MS" charset="0"/>
                    <a:sym typeface="Symbol" charset="2"/>
                  </a:rPr>
                  <a:t>2</a:t>
                </a:r>
                <a:r>
                  <a:rPr lang="en-US" altLang="en-US" sz="2000" dirty="0">
                    <a:solidFill>
                      <a:schemeClr val="accent2"/>
                    </a:solidFill>
                    <a:latin typeface="Comic Sans MS" charset="0"/>
                    <a:sym typeface="Symbol" charset="2"/>
                  </a:rPr>
                  <a:t>]</a:t>
                </a:r>
              </a:p>
            </p:txBody>
          </p:sp>
        </mc:Choice>
        <mc:Fallback xmlns="">
          <p:sp>
            <p:nvSpPr>
              <p:cNvPr id="911380" name="Text Box 20"/>
              <p:cNvSpPr txBox="1">
                <a:spLocks noRot="1" noChangeAspect="1" noMove="1" noResize="1" noEditPoints="1" noAdjustHandles="1" noChangeArrowheads="1" noChangeShapeType="1" noTextEdit="1"/>
              </p:cNvSpPr>
              <p:nvPr/>
            </p:nvSpPr>
            <p:spPr bwMode="auto">
              <a:xfrm>
                <a:off x="228600" y="3870325"/>
                <a:ext cx="4953000" cy="701675"/>
              </a:xfrm>
              <a:prstGeom prst="rect">
                <a:avLst/>
              </a:prstGeom>
              <a:blipFill rotWithShape="0">
                <a:blip r:embed="rId4"/>
                <a:stretch>
                  <a:fillRect l="-1355" t="-5217" b="-156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11381" name="Line 21"/>
          <p:cNvSpPr>
            <a:spLocks noChangeShapeType="1"/>
          </p:cNvSpPr>
          <p:nvPr/>
        </p:nvSpPr>
        <p:spPr bwMode="auto">
          <a:xfrm>
            <a:off x="3048000" y="45339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82" name="Rectangle 22"/>
          <p:cNvSpPr>
            <a:spLocks noChangeArrowheads="1"/>
          </p:cNvSpPr>
          <p:nvPr/>
        </p:nvSpPr>
        <p:spPr bwMode="auto">
          <a:xfrm>
            <a:off x="2209800" y="4419600"/>
            <a:ext cx="87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3</a:t>
            </a:r>
            <a:r>
              <a:rPr lang="en-US" altLang="en-US">
                <a:solidFill>
                  <a:srgbClr val="FF0000"/>
                </a:solidFill>
                <a:latin typeface="Comic Sans MS" charset="0"/>
              </a:rPr>
              <a:t>(x)</a:t>
            </a:r>
          </a:p>
        </p:txBody>
      </p:sp>
      <p:sp>
        <p:nvSpPr>
          <p:cNvPr id="911383" name="Line 23"/>
          <p:cNvSpPr>
            <a:spLocks noChangeShapeType="1"/>
          </p:cNvSpPr>
          <p:nvPr/>
        </p:nvSpPr>
        <p:spPr bwMode="auto">
          <a:xfrm>
            <a:off x="1998663" y="5372100"/>
            <a:ext cx="27432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384" name="Rectangle 24"/>
          <p:cNvSpPr>
            <a:spLocks noChangeArrowheads="1"/>
          </p:cNvSpPr>
          <p:nvPr/>
        </p:nvSpPr>
        <p:spPr bwMode="auto">
          <a:xfrm>
            <a:off x="1143000" y="5105400"/>
            <a:ext cx="855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rPr>
              <a:t>p</a:t>
            </a:r>
            <a:r>
              <a:rPr lang="en-US" altLang="en-US" baseline="-25000">
                <a:solidFill>
                  <a:srgbClr val="FF0000"/>
                </a:solidFill>
                <a:latin typeface="Comic Sans MS" charset="0"/>
              </a:rPr>
              <a:t>n</a:t>
            </a:r>
            <a:r>
              <a:rPr lang="en-US" altLang="en-US">
                <a:solidFill>
                  <a:srgbClr val="FF0000"/>
                </a:solidFill>
                <a:latin typeface="Comic Sans MS" charset="0"/>
              </a:rPr>
              <a:t>(x)</a:t>
            </a:r>
          </a:p>
        </p:txBody>
      </p:sp>
      <mc:AlternateContent xmlns:mc="http://schemas.openxmlformats.org/markup-compatibility/2006" xmlns:a14="http://schemas.microsoft.com/office/drawing/2010/main">
        <mc:Choice Requires="a14">
          <p:sp>
            <p:nvSpPr>
              <p:cNvPr id="911385" name="Text Box 25"/>
              <p:cNvSpPr txBox="1">
                <a:spLocks noChangeArrowheads="1"/>
              </p:cNvSpPr>
              <p:nvPr/>
            </p:nvSpPr>
            <p:spPr bwMode="auto">
              <a:xfrm>
                <a:off x="5181600" y="4800600"/>
                <a:ext cx="3352800" cy="1415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lnSpc>
                    <a:spcPct val="70000"/>
                  </a:lnSpc>
                  <a:spcBef>
                    <a:spcPct val="50000"/>
                  </a:spcBef>
                </a:pPr>
                <a:r>
                  <a:rPr lang="en-US" altLang="en-US" sz="2000" dirty="0" err="1">
                    <a:solidFill>
                      <a:schemeClr val="accent2"/>
                    </a:solidFill>
                    <a:latin typeface="Comic Sans MS" charset="0"/>
                  </a:rPr>
                  <a:t>p</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(0)+</a:t>
                </a:r>
                <a:r>
                  <a:rPr lang="en-US" altLang="en-US" sz="2000" dirty="0" err="1">
                    <a:solidFill>
                      <a:schemeClr val="accent2"/>
                    </a:solidFill>
                    <a:latin typeface="Comic Sans MS" charset="0"/>
                  </a:rPr>
                  <a:t>p</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(1)=p</a:t>
                </a:r>
                <a:r>
                  <a:rPr lang="en-US" altLang="en-US" sz="2000" baseline="-25000" dirty="0">
                    <a:solidFill>
                      <a:schemeClr val="accent2"/>
                    </a:solidFill>
                    <a:latin typeface="Comic Sans MS" charset="0"/>
                  </a:rPr>
                  <a:t>n-1</a:t>
                </a:r>
                <a:r>
                  <a:rPr lang="en-US" altLang="en-US" sz="2000" dirty="0">
                    <a:solidFill>
                      <a:schemeClr val="accent2"/>
                    </a:solidFill>
                    <a:latin typeface="Comic Sans MS" charset="0"/>
                  </a:rPr>
                  <a:t>(z</a:t>
                </a:r>
                <a:r>
                  <a:rPr lang="en-US" altLang="en-US" sz="2000" baseline="-25000" dirty="0">
                    <a:solidFill>
                      <a:schemeClr val="accent2"/>
                    </a:solidFill>
                    <a:latin typeface="Comic Sans MS" charset="0"/>
                  </a:rPr>
                  <a:t>n-1</a:t>
                </a:r>
                <a:r>
                  <a:rPr lang="en-US" altLang="en-US" sz="2000" dirty="0">
                    <a:solidFill>
                      <a:schemeClr val="accent2"/>
                    </a:solidFill>
                    <a:latin typeface="Comic Sans MS" charset="0"/>
                  </a:rPr>
                  <a:t>)? or</a:t>
                </a:r>
              </a:p>
              <a:p>
                <a:pPr eaLnBrk="1" hangingPunct="1">
                  <a:lnSpc>
                    <a:spcPct val="70000"/>
                  </a:lnSpc>
                  <a:spcBef>
                    <a:spcPct val="50000"/>
                  </a:spcBef>
                </a:pPr>
                <a:r>
                  <a:rPr lang="en-US" altLang="en-US" sz="2000" dirty="0" err="1">
                    <a:solidFill>
                      <a:schemeClr val="accent2"/>
                    </a:solidFill>
                    <a:latin typeface="Comic Sans MS" charset="0"/>
                  </a:rPr>
                  <a:t>p</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(0)</a:t>
                </a:r>
                <a:r>
                  <a:rPr lang="en-US" altLang="en-US" sz="2000" dirty="0" err="1">
                    <a:solidFill>
                      <a:schemeClr val="accent2"/>
                    </a:solidFill>
                    <a:latin typeface="Comic Sans MS" charset="0"/>
                  </a:rPr>
                  <a:t>p</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(1) = p</a:t>
                </a:r>
                <a:r>
                  <a:rPr lang="en-US" altLang="en-US" sz="2000" baseline="-25000" dirty="0">
                    <a:solidFill>
                      <a:schemeClr val="accent2"/>
                    </a:solidFill>
                    <a:latin typeface="Comic Sans MS" charset="0"/>
                  </a:rPr>
                  <a:t>n-1</a:t>
                </a:r>
                <a:r>
                  <a:rPr lang="en-US" altLang="en-US" sz="2000" dirty="0">
                    <a:solidFill>
                      <a:schemeClr val="accent2"/>
                    </a:solidFill>
                    <a:latin typeface="Comic Sans MS" charset="0"/>
                  </a:rPr>
                  <a:t>(z</a:t>
                </a:r>
                <a:r>
                  <a:rPr lang="en-US" altLang="en-US" sz="2000" baseline="-25000" dirty="0">
                    <a:solidFill>
                      <a:schemeClr val="accent2"/>
                    </a:solidFill>
                    <a:latin typeface="Comic Sans MS" charset="0"/>
                  </a:rPr>
                  <a:t>n-1</a:t>
                </a:r>
                <a:r>
                  <a:rPr lang="en-US" altLang="en-US" sz="2000" dirty="0">
                    <a:solidFill>
                      <a:schemeClr val="accent2"/>
                    </a:solidFill>
                    <a:latin typeface="Comic Sans MS" charset="0"/>
                  </a:rPr>
                  <a:t>)?</a:t>
                </a:r>
              </a:p>
              <a:p>
                <a:pPr eaLnBrk="1" hangingPunct="1">
                  <a:lnSpc>
                    <a:spcPct val="70000"/>
                  </a:lnSpc>
                  <a:spcBef>
                    <a:spcPct val="50000"/>
                  </a:spcBef>
                  <a:spcAft>
                    <a:spcPts val="600"/>
                  </a:spcAft>
                </a:pPr>
                <a:r>
                  <a:rPr lang="en-US" altLang="en-US" sz="2000" dirty="0">
                    <a:solidFill>
                      <a:schemeClr val="accent2"/>
                    </a:solidFill>
                    <a:latin typeface="Comic Sans MS" charset="0"/>
                  </a:rPr>
                  <a:t>pick random </a:t>
                </a:r>
                <a:r>
                  <a:rPr lang="en-US" altLang="en-US" sz="2000" dirty="0" err="1">
                    <a:solidFill>
                      <a:schemeClr val="accent2"/>
                    </a:solidFill>
                    <a:latin typeface="Comic Sans MS" charset="0"/>
                  </a:rPr>
                  <a:t>z</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 in </a:t>
                </a:r>
                <a:r>
                  <a:rPr lang="en-US" altLang="en-US" sz="2000" dirty="0" err="1">
                    <a:solidFill>
                      <a:schemeClr val="accent2"/>
                    </a:solidFill>
                    <a:latin typeface="Comic Sans MS" charset="0"/>
                  </a:rPr>
                  <a:t>F</a:t>
                </a:r>
                <a:r>
                  <a:rPr lang="en-US" altLang="en-US" sz="2000" baseline="-25000" dirty="0" err="1">
                    <a:solidFill>
                      <a:schemeClr val="accent2"/>
                    </a:solidFill>
                    <a:latin typeface="Comic Sans MS" charset="0"/>
                  </a:rPr>
                  <a:t>q</a:t>
                </a:r>
                <a:endParaRPr lang="en-US" altLang="en-US" sz="2000" dirty="0">
                  <a:solidFill>
                    <a:schemeClr val="accent2"/>
                  </a:solidFill>
                  <a:latin typeface="Comic Sans MS" charset="0"/>
                </a:endParaRPr>
              </a:p>
              <a:p>
                <a:pPr eaLnBrk="1" hangingPunct="1">
                  <a:lnSpc>
                    <a:spcPct val="70000"/>
                  </a:lnSpc>
                  <a:spcBef>
                    <a:spcPts val="600"/>
                  </a:spcBef>
                </a:pPr>
                <a:r>
                  <a:rPr lang="en-US" altLang="en-US" sz="2000" dirty="0" err="1">
                    <a:solidFill>
                      <a:schemeClr val="accent2"/>
                    </a:solidFill>
                    <a:latin typeface="Comic Sans MS" charset="0"/>
                  </a:rPr>
                  <a:t>p</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a:t>
                </a:r>
                <a:r>
                  <a:rPr lang="en-US" altLang="en-US" sz="2000" dirty="0" err="1">
                    <a:solidFill>
                      <a:schemeClr val="accent2"/>
                    </a:solidFill>
                    <a:latin typeface="Comic Sans MS" charset="0"/>
                  </a:rPr>
                  <a:t>z</a:t>
                </a:r>
                <a:r>
                  <a:rPr lang="en-US" altLang="en-US" sz="2000" baseline="-25000" dirty="0" err="1">
                    <a:solidFill>
                      <a:schemeClr val="accent2"/>
                    </a:solidFill>
                    <a:latin typeface="Comic Sans MS" charset="0"/>
                  </a:rPr>
                  <a:t>n</a:t>
                </a:r>
                <a:r>
                  <a:rPr lang="en-US" altLang="en-US" sz="2000" dirty="0">
                    <a:solidFill>
                      <a:schemeClr val="accent2"/>
                    </a:solidFill>
                    <a:latin typeface="Comic Sans MS" charset="0"/>
                  </a:rPr>
                  <a:t>) = p</a:t>
                </a:r>
                <a:r>
                  <a:rPr lang="el-GR" altLang="en-US" sz="2000" baseline="-25000" dirty="0">
                    <a:solidFill>
                      <a:schemeClr val="accent2"/>
                    </a:solidFill>
                    <a:latin typeface="Comic Sans MS" charset="0"/>
                  </a:rPr>
                  <a:t>φ</a:t>
                </a:r>
                <a:r>
                  <a:rPr lang="en-US" altLang="en-US" sz="2000" dirty="0">
                    <a:solidFill>
                      <a:schemeClr val="accent2"/>
                    </a:solidFill>
                    <a:latin typeface="Comic Sans MS" charset="0"/>
                  </a:rPr>
                  <a:t>[x</a:t>
                </a:r>
                <a:r>
                  <a:rPr lang="en-US" altLang="en-US" sz="2000" baseline="-25000" dirty="0">
                    <a:solidFill>
                      <a:schemeClr val="accent2"/>
                    </a:solidFill>
                    <a:latin typeface="Comic Sans MS" charset="0"/>
                  </a:rPr>
                  <a:t>1</a:t>
                </a:r>
                <a14:m>
                  <m:oMath xmlns:m="http://schemas.openxmlformats.org/officeDocument/2006/math">
                    <m:r>
                      <a:rPr lang="en-US" altLang="en-US" sz="2000" i="1">
                        <a:solidFill>
                          <a:schemeClr val="accent2"/>
                        </a:solidFill>
                        <a:latin typeface="Cambria Math" charset="0"/>
                      </a:rPr>
                      <m:t>←</m:t>
                    </m:r>
                  </m:oMath>
                </a14:m>
                <a:r>
                  <a:rPr lang="en-US" altLang="en-US" sz="2000" dirty="0">
                    <a:solidFill>
                      <a:schemeClr val="accent2"/>
                    </a:solidFill>
                    <a:latin typeface="Comic Sans MS" charset="0"/>
                    <a:sym typeface="Symbol" charset="2"/>
                  </a:rPr>
                  <a:t>z</a:t>
                </a:r>
                <a:r>
                  <a:rPr lang="en-US" altLang="en-US" sz="2000" baseline="-25000" dirty="0">
                    <a:solidFill>
                      <a:schemeClr val="accent2"/>
                    </a:solidFill>
                    <a:latin typeface="Comic Sans MS" charset="0"/>
                    <a:sym typeface="Symbol" charset="2"/>
                  </a:rPr>
                  <a:t>1</a:t>
                </a:r>
                <a:r>
                  <a:rPr lang="en-US" altLang="en-US" sz="2000" dirty="0">
                    <a:solidFill>
                      <a:schemeClr val="accent2"/>
                    </a:solidFill>
                    <a:latin typeface="Comic Sans MS" charset="0"/>
                    <a:sym typeface="Symbol" charset="2"/>
                  </a:rPr>
                  <a:t>,…, </a:t>
                </a:r>
                <a:r>
                  <a:rPr lang="en-US" altLang="en-US" sz="2000" dirty="0" err="1">
                    <a:solidFill>
                      <a:schemeClr val="accent2"/>
                    </a:solidFill>
                    <a:latin typeface="Comic Sans MS" charset="0"/>
                  </a:rPr>
                  <a:t>x</a:t>
                </a:r>
                <a:r>
                  <a:rPr lang="en-US" altLang="en-US" sz="2000" baseline="-25000" dirty="0" err="1">
                    <a:solidFill>
                      <a:schemeClr val="accent2"/>
                    </a:solidFill>
                    <a:latin typeface="Comic Sans MS" charset="0"/>
                  </a:rPr>
                  <a:t>n</a:t>
                </a:r>
                <a14:m>
                  <m:oMath xmlns:m="http://schemas.openxmlformats.org/officeDocument/2006/math">
                    <m:r>
                      <a:rPr lang="en-US" altLang="en-US" sz="2000" b="0" i="1">
                        <a:solidFill>
                          <a:schemeClr val="accent2"/>
                        </a:solidFill>
                        <a:latin typeface="Cambria Math" charset="0"/>
                      </a:rPr>
                      <m:t>←</m:t>
                    </m:r>
                  </m:oMath>
                </a14:m>
                <a:r>
                  <a:rPr lang="en-US" altLang="en-US" sz="2000" dirty="0" err="1">
                    <a:solidFill>
                      <a:schemeClr val="accent2"/>
                    </a:solidFill>
                    <a:latin typeface="Comic Sans MS" charset="0"/>
                    <a:sym typeface="Symbol" charset="2"/>
                  </a:rPr>
                  <a:t>z</a:t>
                </a:r>
                <a:r>
                  <a:rPr lang="en-US" altLang="en-US" sz="2000" baseline="-25000" dirty="0" err="1">
                    <a:solidFill>
                      <a:schemeClr val="accent2"/>
                    </a:solidFill>
                    <a:latin typeface="Comic Sans MS" charset="0"/>
                    <a:sym typeface="Symbol" charset="2"/>
                  </a:rPr>
                  <a:t>n</a:t>
                </a:r>
                <a:r>
                  <a:rPr lang="en-US" altLang="en-US" sz="2000" dirty="0">
                    <a:solidFill>
                      <a:schemeClr val="accent2"/>
                    </a:solidFill>
                    <a:latin typeface="Comic Sans MS" charset="0"/>
                    <a:sym typeface="Symbol" charset="2"/>
                  </a:rPr>
                  <a:t>]</a:t>
                </a:r>
              </a:p>
            </p:txBody>
          </p:sp>
        </mc:Choice>
        <mc:Fallback xmlns="">
          <p:sp>
            <p:nvSpPr>
              <p:cNvPr id="911385" name="Text Box 25"/>
              <p:cNvSpPr txBox="1">
                <a:spLocks noRot="1" noChangeAspect="1" noMove="1" noResize="1" noEditPoints="1" noAdjustHandles="1" noChangeArrowheads="1" noChangeShapeType="1" noTextEdit="1"/>
              </p:cNvSpPr>
              <p:nvPr/>
            </p:nvSpPr>
            <p:spPr bwMode="auto">
              <a:xfrm>
                <a:off x="5181600" y="4800600"/>
                <a:ext cx="3352800" cy="1415772"/>
              </a:xfrm>
              <a:prstGeom prst="rect">
                <a:avLst/>
              </a:prstGeom>
              <a:blipFill rotWithShape="0">
                <a:blip r:embed="rId5"/>
                <a:stretch>
                  <a:fillRect l="-1818" t="-8621" b="-68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11386" name="Text Box 26"/>
          <p:cNvSpPr txBox="1">
            <a:spLocks noChangeArrowheads="1"/>
          </p:cNvSpPr>
          <p:nvPr/>
        </p:nvSpPr>
        <p:spPr bwMode="auto">
          <a:xfrm>
            <a:off x="3454400" y="4572000"/>
            <a:ext cx="40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a:latin typeface="Comic Sans MS" charset="0"/>
              </a:rPr>
              <a:t>. . </a:t>
            </a: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80994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6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69">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3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1137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13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13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137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11379">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11379">
                                            <p:txEl>
                                              <p:pRg st="1" end="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13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137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113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13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138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138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113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138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911385">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11385">
                                            <p:txEl>
                                              <p:pRg st="1" end="1"/>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911385">
                                            <p:txEl>
                                              <p:pRg st="2" end="2"/>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9113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5" grpId="0" animBg="1"/>
      <p:bldP spid="911366" grpId="0"/>
      <p:bldP spid="911370" grpId="0"/>
      <p:bldP spid="911371" grpId="0"/>
      <p:bldP spid="911372" grpId="0" animBg="1"/>
      <p:bldP spid="911373" grpId="0"/>
      <p:bldP spid="911374" grpId="0"/>
      <p:bldP spid="911375" grpId="0" animBg="1"/>
      <p:bldP spid="911376" grpId="0"/>
      <p:bldP spid="911377" grpId="0" animBg="1"/>
      <p:bldP spid="911378" grpId="0"/>
      <p:bldP spid="911380" grpId="0"/>
      <p:bldP spid="911381" grpId="0" animBg="1"/>
      <p:bldP spid="911382" grpId="0"/>
      <p:bldP spid="911383" grpId="0" animBg="1"/>
      <p:bldP spid="911384" grpId="0"/>
      <p:bldP spid="9113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7651" name="Rectangle 2"/>
          <p:cNvSpPr>
            <a:spLocks noGrp="1" noChangeArrowheads="1"/>
          </p:cNvSpPr>
          <p:nvPr>
            <p:ph type="title"/>
          </p:nvPr>
        </p:nvSpPr>
        <p:spPr/>
        <p:txBody>
          <a:bodyPr/>
          <a:lstStyle/>
          <a:p>
            <a:r>
              <a:rPr lang="en-US" altLang="en-US">
                <a:ea typeface="ヒラギノ角ゴ Pro W3" charset="-128"/>
              </a:rPr>
              <a:t>Analysis of the QSAT protocol</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type="body" idx="1"/>
              </p:nvPr>
            </p:nvSpPr>
            <p:spPr/>
            <p:txBody>
              <a:bodyPr/>
              <a:lstStyle/>
              <a:p>
                <a:r>
                  <a:rPr lang="en-US" altLang="en-US" dirty="0">
                    <a:ea typeface="ヒラギノ角ゴ Pro W3" charset="-128"/>
                  </a:rPr>
                  <a:t>Completeness: </a:t>
                </a:r>
              </a:p>
              <a:p>
                <a:pPr lvl="1"/>
                <a:r>
                  <a:rPr lang="en-US" altLang="en-US" dirty="0">
                    <a:solidFill>
                      <a:schemeClr val="accent2"/>
                    </a:solidFill>
                    <a:ea typeface="ヒラギノ角ゴ Pro W3" charset="-128"/>
                  </a:rPr>
                  <a:t>if </a:t>
                </a:r>
                <a:r>
                  <a:rPr lang="el-GR" altLang="en-US" dirty="0">
                    <a:solidFill>
                      <a:schemeClr val="accent2"/>
                    </a:solidFill>
                    <a:ea typeface="ヒラギノ角ゴ Pro W3" charset="-128"/>
                  </a:rPr>
                  <a:t>φ</a:t>
                </a:r>
                <a:r>
                  <a:rPr lang="en-US" altLang="en-US" dirty="0">
                    <a:solidFill>
                      <a:schemeClr val="accent2"/>
                    </a:solidFill>
                    <a:ea typeface="ヒラギノ角ゴ Pro W3" charset="-128"/>
                  </a:rPr>
                  <a:t>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QSAT</a:t>
                </a:r>
                <a:r>
                  <a:rPr lang="en-US" altLang="en-US" dirty="0">
                    <a:solidFill>
                      <a:schemeClr val="accent2"/>
                    </a:solidFill>
                    <a:ea typeface="ヒラギノ角ゴ Pro W3" charset="-128"/>
                  </a:rPr>
                  <a:t> then honest prover on previous slide will always cause verifier to accept</a:t>
                </a:r>
              </a:p>
            </p:txBody>
          </p:sp>
        </mc:Choice>
        <mc:Fallback xmlns="">
          <p:sp>
            <p:nvSpPr>
              <p:cNvPr id="27652"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2400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9699" name="Rectangle 2"/>
          <p:cNvSpPr>
            <a:spLocks noGrp="1" noChangeArrowheads="1"/>
          </p:cNvSpPr>
          <p:nvPr>
            <p:ph type="title"/>
          </p:nvPr>
        </p:nvSpPr>
        <p:spPr/>
        <p:txBody>
          <a:bodyPr/>
          <a:lstStyle/>
          <a:p>
            <a:r>
              <a:rPr lang="en-US" altLang="en-US">
                <a:ea typeface="ヒラギノ角ゴ Pro W3" charset="-128"/>
              </a:rPr>
              <a:t>Analysis of the QSAT protocol</a:t>
            </a:r>
          </a:p>
        </p:txBody>
      </p:sp>
      <mc:AlternateContent xmlns:mc="http://schemas.openxmlformats.org/markup-compatibility/2006" xmlns:a14="http://schemas.microsoft.com/office/drawing/2010/main">
        <mc:Choice Requires="a14">
          <p:sp>
            <p:nvSpPr>
              <p:cNvPr id="915459" name="Rectangle 3"/>
              <p:cNvSpPr>
                <a:spLocks noGrp="1" noChangeArrowheads="1"/>
              </p:cNvSpPr>
              <p:nvPr>
                <p:ph type="body" idx="1"/>
              </p:nvPr>
            </p:nvSpPr>
            <p:spPr/>
            <p:txBody>
              <a:bodyPr/>
              <a:lstStyle/>
              <a:p>
                <a:r>
                  <a:rPr lang="en-US" altLang="en-US" sz="2800" dirty="0">
                    <a:ea typeface="ヒラギノ角ゴ Pro W3" charset="-128"/>
                  </a:rPr>
                  <a:t>Soundness: </a:t>
                </a:r>
              </a:p>
              <a:p>
                <a:pPr lvl="1"/>
                <a:r>
                  <a:rPr lang="en-US" altLang="en-US" sz="2400" dirty="0">
                    <a:ea typeface="ヒラギノ角ゴ Pro W3" charset="-128"/>
                  </a:rPr>
                  <a:t>let </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i</a:t>
                </a:r>
                <a:r>
                  <a:rPr lang="en-US" altLang="en-US" sz="2400" dirty="0">
                    <a:solidFill>
                      <a:srgbClr val="FF0000"/>
                    </a:solidFill>
                    <a:ea typeface="ヒラギノ角ゴ Pro W3" charset="-128"/>
                  </a:rPr>
                  <a:t>(x)</a:t>
                </a:r>
                <a:r>
                  <a:rPr lang="en-US" altLang="en-US" sz="2400" dirty="0">
                    <a:ea typeface="ヒラギノ角ゴ Pro W3" charset="-128"/>
                  </a:rPr>
                  <a:t> be the correct polynomials</a:t>
                </a:r>
              </a:p>
              <a:p>
                <a:pPr lvl="1"/>
                <a:r>
                  <a:rPr lang="en-US" altLang="en-US" sz="2400" dirty="0">
                    <a:ea typeface="ヒラギノ角ゴ Pro W3" charset="-128"/>
                  </a:rPr>
                  <a:t>let </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i</a:t>
                </a:r>
                <a:r>
                  <a:rPr lang="en-US" altLang="en-US" sz="2400" dirty="0">
                    <a:solidFill>
                      <a:srgbClr val="FF0000"/>
                    </a:solidFill>
                    <a:ea typeface="ヒラギノ角ゴ Pro W3" charset="-128"/>
                  </a:rPr>
                  <a:t>*(x)</a:t>
                </a:r>
                <a:r>
                  <a:rPr lang="en-US" altLang="en-US" sz="2400" dirty="0">
                    <a:ea typeface="ヒラギノ角ゴ Pro W3" charset="-128"/>
                  </a:rPr>
                  <a:t> be the polynomials sent by (cheating) prover</a:t>
                </a:r>
              </a:p>
              <a:p>
                <a:pPr lvl="1"/>
                <a:r>
                  <a:rPr lang="el-GR" altLang="en-US" sz="2400" dirty="0">
                    <a:ea typeface="ヒラギノ角ゴ Pro W3" charset="-128"/>
                  </a:rPr>
                  <a:t>φ</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QSAT</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rPr>
                  <a:t> </a:t>
                </a:r>
                <a:r>
                  <a:rPr lang="en-US" altLang="en-US" sz="2400" dirty="0">
                    <a:solidFill>
                      <a:srgbClr val="FF0000"/>
                    </a:solidFill>
                    <a:ea typeface="ヒラギノ角ゴ Pro W3" charset="-128"/>
                  </a:rPr>
                  <a:t>0 = 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(0) +/x 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(1) ≠ k</a:t>
                </a:r>
              </a:p>
              <a:p>
                <a:pPr lvl="1"/>
                <a:r>
                  <a:rPr lang="en-US" altLang="en-US" sz="2400" dirty="0">
                    <a:ea typeface="ヒラギノ角ゴ Pro W3" charset="-128"/>
                  </a:rPr>
                  <a:t>either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*(0) +/x 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*(1) ≠ k (and V rejects)</a:t>
                </a:r>
              </a:p>
              <a:p>
                <a:pPr lvl="1"/>
                <a:r>
                  <a:rPr lang="en-US" altLang="en-US" sz="2400" dirty="0">
                    <a:ea typeface="ヒラギノ角ゴ Pro W3" charset="-128"/>
                  </a:rPr>
                  <a:t>or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1</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1</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dirty="0">
                    <a:solidFill>
                      <a:srgbClr val="FF0000"/>
                    </a:solidFill>
                    <a:ea typeface="ヒラギノ角ゴ Pro W3" charset="-128"/>
                    <a:sym typeface="Symbol" charset="2"/>
                  </a:rPr>
                  <a:t>Pr</a:t>
                </a:r>
                <a:r>
                  <a:rPr lang="en-US" altLang="en-US" sz="2400" baseline="-18000" dirty="0">
                    <a:solidFill>
                      <a:srgbClr val="FF0000"/>
                    </a:solidFill>
                    <a:ea typeface="ヒラギノ角ゴ Pro W3" charset="-128"/>
                    <a:sym typeface="Symbol" charset="2"/>
                  </a:rPr>
                  <a:t>z</a:t>
                </a:r>
                <a:r>
                  <a:rPr lang="en-US" altLang="en-US" sz="2400" baseline="-40000" dirty="0">
                    <a:solidFill>
                      <a:srgbClr val="FF0000"/>
                    </a:solidFill>
                    <a:ea typeface="ヒラギノ角ゴ Pro W3" charset="-128"/>
                    <a:sym typeface="Symbol" charset="2"/>
                  </a:rPr>
                  <a:t>1</a:t>
                </a:r>
                <a:r>
                  <a:rPr lang="en-US" altLang="en-US" sz="2400" dirty="0">
                    <a:solidFill>
                      <a:srgbClr val="FF0000"/>
                    </a:solidFill>
                    <a:ea typeface="ヒラギノ角ゴ Pro W3" charset="-128"/>
                    <a:sym typeface="Symbol" charset="2"/>
                  </a:rPr>
                  <a:t>[</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 = p</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1</a:t>
                </a:r>
                <a:r>
                  <a:rPr lang="en-US" altLang="en-US" sz="2400" dirty="0">
                    <a:solidFill>
                      <a:srgbClr val="FF0000"/>
                    </a:solidFill>
                    <a:ea typeface="ヒラギノ角ゴ Pro W3" charset="-128"/>
                  </a:rPr>
                  <a:t>)] </a:t>
                </a:r>
                <a14:m>
                  <m:oMath xmlns:m="http://schemas.openxmlformats.org/officeDocument/2006/math">
                    <m:r>
                      <a:rPr lang="en-US" altLang="en-US" sz="2400" b="0" i="1" smtClean="0">
                        <a:solidFill>
                          <a:srgbClr val="FF0000"/>
                        </a:solidFill>
                        <a:latin typeface="Cambria Math" charset="0"/>
                        <a:ea typeface="ヒラギノ角ゴ Pro W3" charset="-128"/>
                      </a:rPr>
                      <m:t>≤</m:t>
                    </m:r>
                  </m:oMath>
                </a14:m>
                <a:r>
                  <a:rPr lang="en-US" altLang="en-US" sz="2400" dirty="0">
                    <a:solidFill>
                      <a:srgbClr val="FF0000"/>
                    </a:solidFill>
                    <a:ea typeface="ヒラギノ角ゴ Pro W3" charset="-128"/>
                    <a:sym typeface="Symbol" charset="2"/>
                  </a:rPr>
                  <a:t> 2|</a:t>
                </a:r>
                <a:r>
                  <a:rPr lang="el-GR" altLang="en-US" sz="2400" dirty="0">
                    <a:solidFill>
                      <a:srgbClr val="FF0000"/>
                    </a:solidFill>
                    <a:ea typeface="ヒラギノ角ゴ Pro W3" charset="-128"/>
                  </a:rPr>
                  <a:t>φ</a:t>
                </a:r>
                <a:r>
                  <a:rPr lang="en-US" altLang="en-US" sz="2400" dirty="0">
                    <a:solidFill>
                      <a:srgbClr val="FF0000"/>
                    </a:solidFill>
                    <a:ea typeface="ヒラギノ角ゴ Pro W3" charset="-128"/>
                    <a:sym typeface="Symbol" charset="2"/>
                  </a:rPr>
                  <a:t>|/2</a:t>
                </a:r>
                <a:r>
                  <a:rPr lang="en-US" altLang="en-US" sz="2400" baseline="30000" dirty="0">
                    <a:solidFill>
                      <a:srgbClr val="FF0000"/>
                    </a:solidFill>
                    <a:ea typeface="ヒラギノ角ゴ Pro W3" charset="-128"/>
                    <a:sym typeface="Symbol" charset="2"/>
                  </a:rPr>
                  <a:t>n</a:t>
                </a:r>
              </a:p>
              <a:p>
                <a:pPr lvl="1"/>
                <a:r>
                  <a:rPr lang="en-US" altLang="en-US" sz="2400" dirty="0">
                    <a:ea typeface="ヒラギノ角ゴ Pro W3" charset="-128"/>
                  </a:rPr>
                  <a:t>assume (p</a:t>
                </a:r>
                <a:r>
                  <a:rPr lang="en-US" altLang="en-US" sz="2400" baseline="-25000" dirty="0">
                    <a:ea typeface="ヒラギノ角ゴ Pro W3" charset="-128"/>
                  </a:rPr>
                  <a:t>i+1</a:t>
                </a:r>
                <a:r>
                  <a:rPr lang="en-US" altLang="en-US" sz="2400" dirty="0">
                    <a:ea typeface="ヒラギノ角ゴ Pro W3" charset="-128"/>
                  </a:rPr>
                  <a:t>(0) +/x p</a:t>
                </a:r>
                <a:r>
                  <a:rPr lang="en-US" altLang="en-US" sz="2400" baseline="-25000" dirty="0">
                    <a:ea typeface="ヒラギノ角ゴ Pro W3" charset="-128"/>
                  </a:rPr>
                  <a:t>i+1</a:t>
                </a:r>
                <a:r>
                  <a:rPr lang="en-US" altLang="en-US" sz="2400" dirty="0">
                    <a:ea typeface="ヒラギノ角ゴ Pro W3" charset="-128"/>
                  </a:rPr>
                  <a:t>(1)=)</a:t>
                </a:r>
                <a:r>
                  <a:rPr lang="en-US" altLang="en-US" sz="2000" dirty="0">
                    <a:ea typeface="ヒラギノ角ゴ Pro W3" charset="-128"/>
                  </a:rPr>
                  <a:t>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a:t>
                </a:r>
              </a:p>
              <a:p>
                <a:pPr lvl="1"/>
                <a:r>
                  <a:rPr lang="en-US" altLang="en-US" sz="2400" dirty="0">
                    <a:ea typeface="ヒラギノ角ゴ Pro W3" charset="-128"/>
                  </a:rPr>
                  <a:t>either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*(0) +/x 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*(1) ≠ p</a:t>
                </a:r>
                <a:r>
                  <a:rPr lang="en-US" altLang="en-US" sz="2400" baseline="-25000" dirty="0">
                    <a:solidFill>
                      <a:schemeClr val="accent2"/>
                    </a:solidFill>
                    <a:ea typeface="ヒラギノ角ゴ Pro W3" charset="-128"/>
                  </a:rPr>
                  <a:t>i</a:t>
                </a:r>
                <a:r>
                  <a:rPr lang="en-US" altLang="en-US" sz="2400" dirty="0">
                    <a:solidFill>
                      <a:schemeClr val="accent2"/>
                    </a:solidFill>
                    <a:ea typeface="ヒラギノ角ゴ Pro W3" charset="-128"/>
                  </a:rPr>
                  <a:t>*(</a:t>
                </a:r>
                <a:r>
                  <a:rPr lang="en-US" altLang="en-US" sz="2400" dirty="0" err="1">
                    <a:solidFill>
                      <a:schemeClr val="accent2"/>
                    </a:solidFill>
                    <a:ea typeface="ヒラギノ角ゴ Pro W3" charset="-128"/>
                  </a:rPr>
                  <a:t>z</a:t>
                </a:r>
                <a:r>
                  <a:rPr lang="en-US" altLang="en-US" sz="2400" baseline="-25000" dirty="0" err="1">
                    <a:solidFill>
                      <a:schemeClr val="accent2"/>
                    </a:solidFill>
                    <a:ea typeface="ヒラギノ角ゴ Pro W3" charset="-128"/>
                  </a:rPr>
                  <a:t>i</a:t>
                </a:r>
                <a:r>
                  <a:rPr lang="en-US" altLang="en-US" sz="2400" dirty="0">
                    <a:solidFill>
                      <a:schemeClr val="accent2"/>
                    </a:solidFill>
                    <a:ea typeface="ヒラギノ角ゴ Pro W3" charset="-128"/>
                  </a:rPr>
                  <a:t>) (and V rejects)</a:t>
                </a:r>
              </a:p>
              <a:p>
                <a:pPr lvl="1">
                  <a:spcAft>
                    <a:spcPts val="1200"/>
                  </a:spcAft>
                </a:pPr>
                <a:r>
                  <a:rPr lang="en-US" altLang="en-US" sz="2400" dirty="0">
                    <a:ea typeface="ヒラギノ角ゴ Pro W3" charset="-128"/>
                  </a:rPr>
                  <a:t>or </a:t>
                </a: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i+1</a:t>
                </a:r>
                <a:r>
                  <a:rPr lang="en-US" altLang="en-US" sz="2400" dirty="0">
                    <a:solidFill>
                      <a:schemeClr val="accent2"/>
                    </a:solidFill>
                    <a:ea typeface="ヒラギノ角ゴ Pro W3" charset="-128"/>
                  </a:rPr>
                  <a:t>* ≠ p</a:t>
                </a:r>
                <a:r>
                  <a:rPr lang="en-US" altLang="en-US" sz="2400" baseline="-25000" dirty="0">
                    <a:solidFill>
                      <a:schemeClr val="accent2"/>
                    </a:solidFill>
                    <a:ea typeface="ヒラギノ角ゴ Pro W3" charset="-128"/>
                  </a:rPr>
                  <a:t>i+1</a:t>
                </a:r>
                <a:r>
                  <a:rPr lang="en-US" altLang="en-US" sz="2400" dirty="0">
                    <a:ea typeface="ヒラギノ角ゴ Pro W3" charset="-128"/>
                  </a:rPr>
                  <a:t>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dirty="0">
                    <a:solidFill>
                      <a:srgbClr val="FF0000"/>
                    </a:solidFill>
                    <a:ea typeface="ヒラギノ角ゴ Pro W3" charset="-128"/>
                    <a:sym typeface="Symbol" charset="2"/>
                  </a:rPr>
                  <a:t>Pr</a:t>
                </a:r>
                <a:r>
                  <a:rPr lang="en-US" altLang="en-US" sz="2400" baseline="-18000" dirty="0">
                    <a:solidFill>
                      <a:srgbClr val="FF0000"/>
                    </a:solidFill>
                    <a:ea typeface="ヒラギノ角ゴ Pro W3" charset="-128"/>
                    <a:sym typeface="Symbol" charset="2"/>
                  </a:rPr>
                  <a:t>z</a:t>
                </a:r>
                <a:r>
                  <a:rPr lang="en-US" altLang="en-US" sz="2400" baseline="-40000" dirty="0">
                    <a:solidFill>
                      <a:srgbClr val="FF0000"/>
                    </a:solidFill>
                    <a:ea typeface="ヒラギノ角ゴ Pro W3" charset="-128"/>
                    <a:sym typeface="Symbol" charset="2"/>
                  </a:rPr>
                  <a:t>i+1</a:t>
                </a:r>
                <a:r>
                  <a:rPr lang="en-US" altLang="en-US" sz="2400" dirty="0">
                    <a:solidFill>
                      <a:srgbClr val="FF0000"/>
                    </a:solidFill>
                    <a:ea typeface="ヒラギノ角ゴ Pro W3" charset="-128"/>
                    <a:sym typeface="Symbol" charset="2"/>
                  </a:rPr>
                  <a:t>[</a:t>
                </a: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 = p</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(z</a:t>
                </a:r>
                <a:r>
                  <a:rPr lang="en-US" altLang="en-US" sz="2400" baseline="-25000" dirty="0">
                    <a:solidFill>
                      <a:srgbClr val="FF0000"/>
                    </a:solidFill>
                    <a:ea typeface="ヒラギノ角ゴ Pro W3" charset="-128"/>
                  </a:rPr>
                  <a:t>i+1</a:t>
                </a:r>
                <a:r>
                  <a:rPr lang="en-US" altLang="en-US" sz="2400" dirty="0">
                    <a:solidFill>
                      <a:srgbClr val="FF0000"/>
                    </a:solidFill>
                    <a:ea typeface="ヒラギノ角ゴ Pro W3" charset="-128"/>
                  </a:rPr>
                  <a:t>)] </a:t>
                </a:r>
                <a14:m>
                  <m:oMath xmlns:m="http://schemas.openxmlformats.org/officeDocument/2006/math">
                    <m:r>
                      <a:rPr lang="en-US" altLang="en-US" sz="2400" b="0" i="1" smtClean="0">
                        <a:solidFill>
                          <a:srgbClr val="FF0000"/>
                        </a:solidFill>
                        <a:latin typeface="Cambria Math" charset="0"/>
                        <a:ea typeface="ヒラギノ角ゴ Pro W3" charset="-128"/>
                      </a:rPr>
                      <m:t>≤</m:t>
                    </m:r>
                  </m:oMath>
                </a14:m>
                <a:r>
                  <a:rPr lang="en-US" altLang="en-US" sz="2400" dirty="0">
                    <a:solidFill>
                      <a:srgbClr val="FF0000"/>
                    </a:solidFill>
                    <a:ea typeface="ヒラギノ角ゴ Pro W3" charset="-128"/>
                    <a:sym typeface="Symbol" charset="2"/>
                  </a:rPr>
                  <a:t> 2|</a:t>
                </a:r>
                <a:r>
                  <a:rPr lang="el-GR" altLang="en-US" sz="2400" dirty="0">
                    <a:solidFill>
                      <a:srgbClr val="FF0000"/>
                    </a:solidFill>
                    <a:ea typeface="ヒラギノ角ゴ Pro W3" charset="-128"/>
                  </a:rPr>
                  <a:t>φ</a:t>
                </a:r>
                <a:r>
                  <a:rPr lang="en-US" altLang="en-US" sz="2400" dirty="0">
                    <a:solidFill>
                      <a:srgbClr val="FF0000"/>
                    </a:solidFill>
                    <a:ea typeface="ヒラギノ角ゴ Pro W3" charset="-128"/>
                    <a:sym typeface="Symbol" charset="2"/>
                  </a:rPr>
                  <a:t>|/2</a:t>
                </a:r>
                <a:r>
                  <a:rPr lang="en-US" altLang="en-US" sz="2400" baseline="30000" dirty="0">
                    <a:solidFill>
                      <a:srgbClr val="FF0000"/>
                    </a:solidFill>
                    <a:ea typeface="ヒラギノ角ゴ Pro W3" charset="-128"/>
                    <a:sym typeface="Symbol" charset="2"/>
                  </a:rPr>
                  <a:t>n</a:t>
                </a:r>
              </a:p>
              <a:p>
                <a:pPr lvl="1">
                  <a:spcAft>
                    <a:spcPts val="1200"/>
                  </a:spcAft>
                  <a:buFontTx/>
                  <a:buNone/>
                </a:pPr>
                <a:endParaRPr lang="en-US" altLang="en-US" sz="2400" baseline="30000" dirty="0">
                  <a:solidFill>
                    <a:srgbClr val="FF0000"/>
                  </a:solidFill>
                  <a:ea typeface="ヒラギノ角ゴ Pro W3" charset="-128"/>
                  <a:sym typeface="Symbol" charset="2"/>
                </a:endParaRPr>
              </a:p>
            </p:txBody>
          </p:sp>
        </mc:Choice>
        <mc:Fallback xmlns="">
          <p:sp>
            <p:nvSpPr>
              <p:cNvPr id="915459"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33" t="-1482"/>
                </a:stretch>
              </a:blipFill>
            </p:spPr>
            <p:txBody>
              <a:bodyPr/>
              <a:lstStyle/>
              <a:p>
                <a:r>
                  <a:rPr lang="en-US">
                    <a:noFill/>
                  </a:rPr>
                  <a:t> </a:t>
                </a:r>
              </a:p>
            </p:txBody>
          </p:sp>
        </mc:Fallback>
      </mc:AlternateContent>
      <p:sp>
        <p:nvSpPr>
          <p:cNvPr id="915460" name="Text Box 4"/>
          <p:cNvSpPr txBox="1">
            <a:spLocks noChangeArrowheads="1"/>
          </p:cNvSpPr>
          <p:nvPr/>
        </p:nvSpPr>
        <p:spPr bwMode="auto">
          <a:xfrm>
            <a:off x="7112000" y="3200400"/>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latin typeface="Comic Sans MS" charset="0"/>
              </a:rPr>
              <a:t>φ is </a:t>
            </a:r>
            <a:r>
              <a:rPr lang="ja-JP" altLang="en-US" sz="2000">
                <a:latin typeface="Comic Sans MS" charset="0"/>
              </a:rPr>
              <a:t>“</a:t>
            </a:r>
            <a:r>
              <a:rPr lang="en-US" altLang="ja-JP" sz="2000">
                <a:latin typeface="Comic Sans MS" charset="0"/>
              </a:rPr>
              <a:t>simple</a:t>
            </a:r>
            <a:r>
              <a:rPr lang="ja-JP" altLang="en-US" sz="2000">
                <a:latin typeface="Comic Sans MS" charset="0"/>
              </a:rPr>
              <a:t>”</a:t>
            </a:r>
            <a:endParaRPr lang="en-US" altLang="en-US" sz="2000">
              <a:latin typeface="Comic Sans MS" charset="0"/>
            </a:endParaRPr>
          </a:p>
        </p:txBody>
      </p:sp>
      <p:sp>
        <p:nvSpPr>
          <p:cNvPr id="915461" name="Line 5"/>
          <p:cNvSpPr>
            <a:spLocks noChangeShapeType="1"/>
          </p:cNvSpPr>
          <p:nvPr/>
        </p:nvSpPr>
        <p:spPr bwMode="auto">
          <a:xfrm flipH="1">
            <a:off x="6400800" y="3497263"/>
            <a:ext cx="711200"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23124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5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5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0" grpId="0"/>
      <p:bldP spid="9154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31747" name="Rectangle 2"/>
          <p:cNvSpPr>
            <a:spLocks noGrp="1" noChangeArrowheads="1"/>
          </p:cNvSpPr>
          <p:nvPr>
            <p:ph type="title"/>
          </p:nvPr>
        </p:nvSpPr>
        <p:spPr/>
        <p:txBody>
          <a:bodyPr/>
          <a:lstStyle/>
          <a:p>
            <a:r>
              <a:rPr lang="en-US" altLang="en-US">
                <a:ea typeface="ヒラギノ角ゴ Pro W3" charset="-128"/>
              </a:rPr>
              <a:t>Analysis of protocol</a:t>
            </a:r>
          </a:p>
        </p:txBody>
      </p:sp>
      <mc:AlternateContent xmlns:mc="http://schemas.openxmlformats.org/markup-compatibility/2006" xmlns:a14="http://schemas.microsoft.com/office/drawing/2010/main">
        <mc:Choice Requires="a14">
          <p:sp>
            <p:nvSpPr>
              <p:cNvPr id="917507" name="Rectangle 3"/>
              <p:cNvSpPr>
                <a:spLocks noGrp="1" noChangeArrowheads="1"/>
              </p:cNvSpPr>
              <p:nvPr>
                <p:ph type="body" idx="1"/>
              </p:nvPr>
            </p:nvSpPr>
            <p:spPr/>
            <p:txBody>
              <a:bodyPr/>
              <a:lstStyle/>
              <a:p>
                <a:r>
                  <a:rPr lang="en-US" altLang="en-US" dirty="0">
                    <a:ea typeface="ヒラギノ角ゴ Pro W3" charset="-128"/>
                  </a:rPr>
                  <a:t>Soundness (continued):</a:t>
                </a:r>
              </a:p>
              <a:p>
                <a:pPr lvl="1"/>
                <a:r>
                  <a:rPr lang="en-US" altLang="en-US" dirty="0">
                    <a:ea typeface="ヒラギノ角ゴ Pro W3" charset="-128"/>
                  </a:rPr>
                  <a:t>if verifier does not reject, there must be some </a:t>
                </a:r>
                <a:r>
                  <a:rPr lang="en-US" altLang="en-US" dirty="0" err="1">
                    <a:ea typeface="ヒラギノ角ゴ Pro W3" charset="-128"/>
                  </a:rPr>
                  <a:t>i</a:t>
                </a:r>
                <a:r>
                  <a:rPr lang="en-US" altLang="en-US" dirty="0">
                    <a:ea typeface="ヒラギノ角ゴ Pro W3" charset="-128"/>
                  </a:rPr>
                  <a:t> for which:</a:t>
                </a:r>
              </a:p>
              <a:p>
                <a:pPr lvl="1" algn="ctr">
                  <a:buFontTx/>
                  <a:buNone/>
                </a:pP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 ≠ 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 </a:t>
                </a:r>
                <a:r>
                  <a:rPr lang="en-US" altLang="en-US" dirty="0">
                    <a:solidFill>
                      <a:srgbClr val="FF0000"/>
                    </a:solidFill>
                    <a:ea typeface="ヒラギノ角ゴ Pro W3" charset="-128"/>
                    <a:sym typeface="Symbol" charset="2"/>
                  </a:rPr>
                  <a:t> and yet </a:t>
                </a: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a:t>
                </a:r>
                <a:r>
                  <a:rPr lang="en-US" altLang="en-US" dirty="0" err="1">
                    <a:solidFill>
                      <a:srgbClr val="FF0000"/>
                    </a:solidFill>
                    <a:ea typeface="ヒラギノ角ゴ Pro W3" charset="-128"/>
                  </a:rPr>
                  <a:t>z</a:t>
                </a:r>
                <a:r>
                  <a:rPr lang="en-US" altLang="en-US" baseline="-25000" dirty="0" err="1">
                    <a:solidFill>
                      <a:srgbClr val="FF0000"/>
                    </a:solidFill>
                    <a:ea typeface="ヒラギノ角ゴ Pro W3" charset="-128"/>
                  </a:rPr>
                  <a:t>i</a:t>
                </a:r>
                <a:r>
                  <a:rPr lang="en-US" altLang="en-US" dirty="0">
                    <a:solidFill>
                      <a:srgbClr val="FF0000"/>
                    </a:solidFill>
                    <a:ea typeface="ヒラギノ角ゴ Pro W3" charset="-128"/>
                  </a:rPr>
                  <a:t>) = p</a:t>
                </a:r>
                <a:r>
                  <a:rPr lang="en-US" altLang="en-US" baseline="-25000" dirty="0">
                    <a:solidFill>
                      <a:srgbClr val="FF0000"/>
                    </a:solidFill>
                    <a:ea typeface="ヒラギノ角ゴ Pro W3" charset="-128"/>
                  </a:rPr>
                  <a:t>i</a:t>
                </a:r>
                <a:r>
                  <a:rPr lang="en-US" altLang="en-US" dirty="0">
                    <a:solidFill>
                      <a:srgbClr val="FF0000"/>
                    </a:solidFill>
                    <a:ea typeface="ヒラギノ角ゴ Pro W3" charset="-128"/>
                  </a:rPr>
                  <a:t>(</a:t>
                </a:r>
                <a:r>
                  <a:rPr lang="en-US" altLang="en-US" dirty="0" err="1">
                    <a:solidFill>
                      <a:srgbClr val="FF0000"/>
                    </a:solidFill>
                    <a:ea typeface="ヒラギノ角ゴ Pro W3" charset="-128"/>
                  </a:rPr>
                  <a:t>z</a:t>
                </a:r>
                <a:r>
                  <a:rPr lang="en-US" altLang="en-US" baseline="-25000" dirty="0" err="1">
                    <a:solidFill>
                      <a:srgbClr val="FF0000"/>
                    </a:solidFill>
                    <a:ea typeface="ヒラギノ角ゴ Pro W3" charset="-128"/>
                  </a:rPr>
                  <a:t>i</a:t>
                </a:r>
                <a:r>
                  <a:rPr lang="en-US" altLang="en-US" dirty="0">
                    <a:solidFill>
                      <a:srgbClr val="FF0000"/>
                    </a:solidFill>
                    <a:ea typeface="ヒラギノ角ゴ Pro W3" charset="-128"/>
                  </a:rPr>
                  <a:t>)</a:t>
                </a:r>
              </a:p>
              <a:p>
                <a:pPr lvl="1"/>
                <a:r>
                  <a:rPr lang="en-US" altLang="en-US" dirty="0">
                    <a:ea typeface="ヒラギノ角ゴ Pro W3" charset="-128"/>
                    <a:sym typeface="Symbol" charset="2"/>
                  </a:rPr>
                  <a:t>for each </a:t>
                </a:r>
                <a:r>
                  <a:rPr lang="en-US" altLang="en-US" dirty="0" err="1">
                    <a:ea typeface="ヒラギノ角ゴ Pro W3" charset="-128"/>
                    <a:sym typeface="Symbol" charset="2"/>
                  </a:rPr>
                  <a:t>i</a:t>
                </a:r>
                <a:r>
                  <a:rPr lang="en-US" altLang="en-US" dirty="0">
                    <a:ea typeface="ヒラギノ角ゴ Pro W3" charset="-128"/>
                    <a:sym typeface="Symbol" charset="2"/>
                  </a:rPr>
                  <a:t>, probability is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2|</a:t>
                </a:r>
                <a:r>
                  <a:rPr lang="el-GR" altLang="en-US" dirty="0">
                    <a:ea typeface="ヒラギノ角ゴ Pro W3" charset="-128"/>
                  </a:rPr>
                  <a:t>φ</a:t>
                </a:r>
                <a:r>
                  <a:rPr lang="en-US" altLang="en-US" dirty="0">
                    <a:ea typeface="ヒラギノ角ゴ Pro W3" charset="-128"/>
                    <a:sym typeface="Symbol" charset="2"/>
                  </a:rPr>
                  <a:t>|/2</a:t>
                </a:r>
                <a:r>
                  <a:rPr lang="en-US" altLang="en-US" baseline="30000" dirty="0">
                    <a:ea typeface="ヒラギノ角ゴ Pro W3" charset="-128"/>
                    <a:sym typeface="Symbol" charset="2"/>
                  </a:rPr>
                  <a:t>n</a:t>
                </a:r>
              </a:p>
              <a:p>
                <a:pPr lvl="1"/>
                <a:r>
                  <a:rPr lang="en-US" altLang="en-US" dirty="0">
                    <a:ea typeface="ヒラギノ角ゴ Pro W3" charset="-128"/>
                    <a:sym typeface="Symbol" charset="2"/>
                  </a:rPr>
                  <a:t>union bound: probability that there exists an </a:t>
                </a:r>
                <a:r>
                  <a:rPr lang="en-US" altLang="en-US" dirty="0" err="1">
                    <a:ea typeface="ヒラギノ角ゴ Pro W3" charset="-128"/>
                    <a:sym typeface="Symbol" charset="2"/>
                  </a:rPr>
                  <a:t>i</a:t>
                </a:r>
                <a:r>
                  <a:rPr lang="en-US" altLang="en-US" dirty="0">
                    <a:ea typeface="ヒラギノ角ゴ Pro W3" charset="-128"/>
                    <a:sym typeface="Symbol" charset="2"/>
                  </a:rPr>
                  <a:t> for which the bad event occurs is </a:t>
                </a:r>
              </a:p>
              <a:p>
                <a:pPr marL="457200" lvl="1" indent="0" algn="ctr">
                  <a:buNone/>
                </a:pP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n-US" altLang="en-US" dirty="0">
                    <a:solidFill>
                      <a:srgbClr val="FF0000"/>
                    </a:solidFill>
                    <a:ea typeface="ヒラギノ角ゴ Pro W3" charset="-128"/>
                    <a:sym typeface="Symbol" charset="2"/>
                  </a:rPr>
                  <a:t> 2n|</a:t>
                </a:r>
                <a:r>
                  <a:rPr lang="el-GR" altLang="en-US" dirty="0">
                    <a:solidFill>
                      <a:srgbClr val="FF0000"/>
                    </a:solidFill>
                    <a:ea typeface="ヒラギノ角ゴ Pro W3" charset="-128"/>
                  </a:rPr>
                  <a:t>φ</a:t>
                </a:r>
                <a:r>
                  <a:rPr lang="en-US" altLang="en-US" dirty="0">
                    <a:solidFill>
                      <a:srgbClr val="FF0000"/>
                    </a:solidFill>
                    <a:ea typeface="ヒラギノ角ゴ Pro W3" charset="-128"/>
                    <a:sym typeface="Symbol" charset="2"/>
                  </a:rPr>
                  <a:t>|/2</a:t>
                </a:r>
                <a:r>
                  <a:rPr lang="en-US" altLang="en-US" baseline="30000" dirty="0">
                    <a:solidFill>
                      <a:srgbClr val="FF0000"/>
                    </a:solidFill>
                    <a:ea typeface="ヒラギノ角ゴ Pro W3" charset="-128"/>
                    <a:sym typeface="Symbol" charset="2"/>
                  </a:rPr>
                  <a:t>n </a:t>
                </a: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n-US" altLang="en-US" dirty="0">
                    <a:solidFill>
                      <a:srgbClr val="FF0000"/>
                    </a:solidFill>
                    <a:ea typeface="ヒラギノ角ゴ Pro W3" charset="-128"/>
                    <a:sym typeface="Symbol" charset="2"/>
                  </a:rPr>
                  <a:t> poly(n)/2</a:t>
                </a:r>
                <a:r>
                  <a:rPr lang="en-US" altLang="en-US" baseline="30000" dirty="0">
                    <a:solidFill>
                      <a:srgbClr val="FF0000"/>
                    </a:solidFill>
                    <a:ea typeface="ヒラギノ角ゴ Pro W3" charset="-128"/>
                    <a:sym typeface="Symbol" charset="2"/>
                  </a:rPr>
                  <a:t>n </a:t>
                </a:r>
                <a:r>
                  <a:rPr lang="en-US" altLang="en-US" dirty="0">
                    <a:solidFill>
                      <a:srgbClr val="FF0000"/>
                    </a:solidFill>
                    <a:ea typeface="ヒラギノ角ゴ Pro W3" charset="-128"/>
                    <a:sym typeface="Symbol" charset="2"/>
                  </a:rPr>
                  <a:t>&lt;&lt; 1/3</a:t>
                </a:r>
              </a:p>
              <a:p>
                <a:r>
                  <a:rPr lang="en-US" altLang="en-US" dirty="0">
                    <a:ea typeface="ヒラギノ角ゴ Pro W3" charset="-128"/>
                  </a:rPr>
                  <a:t>Conclude: </a:t>
                </a:r>
                <a:r>
                  <a:rPr lang="en-US" altLang="en-US" dirty="0">
                    <a:solidFill>
                      <a:schemeClr val="accent2"/>
                    </a:solidFill>
                    <a:ea typeface="ヒラギノ角ゴ Pro W3" charset="-128"/>
                  </a:rPr>
                  <a:t>QSAT is in </a:t>
                </a:r>
                <a:r>
                  <a:rPr lang="en-US" altLang="en-US" b="1" dirty="0">
                    <a:solidFill>
                      <a:schemeClr val="accent2"/>
                    </a:solidFill>
                    <a:ea typeface="ヒラギノ角ゴ Pro W3" charset="-128"/>
                  </a:rPr>
                  <a:t>IP</a:t>
                </a:r>
                <a:endParaRPr lang="el-GR" altLang="en-US" dirty="0">
                  <a:solidFill>
                    <a:schemeClr val="accent2"/>
                  </a:solidFill>
                  <a:ea typeface="ヒラギノ角ゴ Pro W3" charset="-128"/>
                </a:endParaRPr>
              </a:p>
            </p:txBody>
          </p:sp>
        </mc:Choice>
        <mc:Fallback xmlns="">
          <p:sp>
            <p:nvSpPr>
              <p:cNvPr id="91750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r="-519" b="-552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01513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33795" name="Rectangle 2"/>
          <p:cNvSpPr>
            <a:spLocks noGrp="1" noChangeArrowheads="1"/>
          </p:cNvSpPr>
          <p:nvPr>
            <p:ph type="title"/>
          </p:nvPr>
        </p:nvSpPr>
        <p:spPr/>
        <p:txBody>
          <a:bodyPr/>
          <a:lstStyle/>
          <a:p>
            <a:r>
              <a:rPr lang="en-US" altLang="en-US">
                <a:ea typeface="ヒラギノ角ゴ Pro W3" charset="-128"/>
              </a:rPr>
              <a:t>Example </a:t>
            </a:r>
          </a:p>
        </p:txBody>
      </p:sp>
      <mc:AlternateContent xmlns:mc="http://schemas.openxmlformats.org/markup-compatibility/2006" xmlns:a14="http://schemas.microsoft.com/office/drawing/2010/main">
        <mc:Choice Requires="a14">
          <p:sp>
            <p:nvSpPr>
              <p:cNvPr id="919555" name="Rectangle 3"/>
              <p:cNvSpPr>
                <a:spLocks noGrp="1" noChangeArrowheads="1"/>
              </p:cNvSpPr>
              <p:nvPr>
                <p:ph type="body" idx="1"/>
              </p:nvPr>
            </p:nvSpPr>
            <p:spPr/>
            <p:txBody>
              <a:bodyPr/>
              <a:lstStyle/>
              <a:p>
                <a:r>
                  <a:rPr lang="en-US" altLang="en-US" dirty="0">
                    <a:ea typeface="ヒラギノ角ゴ Pro W3" charset="-128"/>
                  </a:rPr>
                  <a:t>Papadimitriou – pp. 475-480</a:t>
                </a:r>
              </a:p>
              <a:p>
                <a:pPr>
                  <a:buFontTx/>
                  <a:buNone/>
                </a:pPr>
                <a:endParaRPr lang="en-US" altLang="en-US" dirty="0">
                  <a:ea typeface="ヒラギノ角ゴ Pro W3" charset="-128"/>
                </a:endParaRPr>
              </a:p>
              <a:p>
                <a:pPr algn="ctr">
                  <a:buFontTx/>
                  <a:buNone/>
                </a:pPr>
                <a:r>
                  <a:rPr lang="el-GR" altLang="en-US" sz="2800" dirty="0">
                    <a:solidFill>
                      <a:schemeClr val="accent2"/>
                    </a:solidFill>
                    <a:ea typeface="ヒラギノ角ゴ Pro W3" charset="-128"/>
                  </a:rPr>
                  <a:t>φ</a:t>
                </a:r>
                <a:r>
                  <a:rPr lang="en-US" altLang="en-US" sz="2800" dirty="0">
                    <a:solidFill>
                      <a:schemeClr val="accent2"/>
                    </a:solidFill>
                    <a:ea typeface="ヒラギノ角ゴ Pro W3" charset="-128"/>
                  </a:rPr>
                  <a:t> =</a:t>
                </a:r>
                <a14:m>
                  <m:oMath xmlns:m="http://schemas.openxmlformats.org/officeDocument/2006/math">
                    <m:r>
                      <a:rPr lang="en-US" altLang="en-US" sz="2800" b="0" i="1" smtClean="0">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x</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y(x</a:t>
                </a:r>
                <a14:m>
                  <m:oMath xmlns:m="http://schemas.openxmlformats.org/officeDocument/2006/math">
                    <m:r>
                      <a:rPr lang="en-US" altLang="en-US" sz="2800" b="0" i="1" dirty="0"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b="0" i="1" smtClean="0">
                        <a:solidFill>
                          <a:schemeClr val="accent2"/>
                        </a:solidFill>
                        <a:latin typeface="Cambria Math" charset="0"/>
                        <a:ea typeface="ヒラギノ角ゴ Pro W3" charset="-128"/>
                        <a:sym typeface="Symbol" charset="2"/>
                      </a:rPr>
                      <m:t>∧</m:t>
                    </m:r>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z((x</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b="0" i="1" smtClean="0">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smtClean="0">
                        <a:solidFill>
                          <a:schemeClr val="accent2"/>
                        </a:solidFill>
                        <a:latin typeface="Cambria Math" charset="0"/>
                        <a:ea typeface="ヒラギノ角ゴ Pro W3" charset="-128"/>
                        <a:sym typeface="Symbol" charset="2"/>
                      </a:rPr>
                      <m:t>∧</m:t>
                    </m:r>
                    <m:r>
                      <a:rPr lang="en-US" altLang="en-US" sz="2800" b="0" i="1" smtClean="0">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b="0" i="1" smtClean="0">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w(z</a:t>
                </a:r>
                <a14:m>
                  <m:oMath xmlns:m="http://schemas.openxmlformats.org/officeDocument/2006/math">
                    <m:r>
                      <a:rPr lang="en-US" altLang="en-US" sz="2800" b="0" i="1" smtClean="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b="0" i="1" smtClean="0">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w))</a:t>
                </a:r>
                <a:r>
                  <a:rPr lang="en-US" altLang="en-US" sz="2800" dirty="0">
                    <a:ea typeface="ヒラギノ角ゴ Pro W3" charset="-128"/>
                    <a:sym typeface="Euclid Symbol" charset="0"/>
                  </a:rPr>
                  <a:t> </a:t>
                </a:r>
              </a:p>
              <a:p>
                <a:pPr algn="ctr">
                  <a:buFontTx/>
                  <a:buNone/>
                </a:pPr>
                <a:endParaRPr lang="en-US" altLang="en-US" sz="2800" dirty="0">
                  <a:ea typeface="ヒラギノ角ゴ Pro W3" charset="-128"/>
                  <a:sym typeface="Euclid Symbol" charset="0"/>
                </a:endParaRPr>
              </a:p>
              <a:p>
                <a:pPr algn="ctr">
                  <a:spcBef>
                    <a:spcPts val="600"/>
                  </a:spcBef>
                  <a:spcAft>
                    <a:spcPts val="1200"/>
                  </a:spcAft>
                  <a:buFontTx/>
                  <a:buNone/>
                </a:pPr>
                <a:r>
                  <a:rPr lang="en-US" altLang="en-US" sz="2800" dirty="0">
                    <a:solidFill>
                      <a:srgbClr val="FF0000"/>
                    </a:solidFill>
                    <a:ea typeface="ヒラギノ角ゴ Pro W3" charset="-128"/>
                    <a:sym typeface="Euclid Symbol" charset="0"/>
                  </a:rPr>
                  <a:t>p</a:t>
                </a:r>
                <a:r>
                  <a:rPr lang="el-GR" altLang="en-US" sz="2800" baseline="-25000" dirty="0">
                    <a:solidFill>
                      <a:srgbClr val="FF0000"/>
                    </a:solidFill>
                    <a:ea typeface="ヒラギノ角ゴ Pro W3" charset="-128"/>
                  </a:rPr>
                  <a:t>φ</a:t>
                </a:r>
                <a:r>
                  <a:rPr lang="en-US" altLang="en-US" sz="2800" dirty="0">
                    <a:solidFill>
                      <a:srgbClr val="FF0000"/>
                    </a:solidFill>
                    <a:ea typeface="ヒラギノ角ゴ Pro W3" charset="-128"/>
                  </a:rPr>
                  <a:t> = ∏</a:t>
                </a:r>
                <a:r>
                  <a:rPr lang="en-US" altLang="en-US" sz="2800" baseline="-25000" dirty="0">
                    <a:solidFill>
                      <a:srgbClr val="FF0000"/>
                    </a:solidFill>
                    <a:ea typeface="ヒラギノ角ゴ Pro W3" charset="-128"/>
                  </a:rPr>
                  <a:t>x=0,1</a:t>
                </a:r>
                <a:r>
                  <a:rPr lang="el-GR" altLang="en-US" sz="2800" dirty="0">
                    <a:solidFill>
                      <a:srgbClr val="FF0000"/>
                    </a:solidFill>
                    <a:ea typeface="ヒラギノ角ゴ Pro W3" charset="-128"/>
                  </a:rPr>
                  <a:t>Σ</a:t>
                </a:r>
                <a:r>
                  <a:rPr lang="en-US" altLang="en-US" sz="2800" baseline="-25000" dirty="0">
                    <a:solidFill>
                      <a:srgbClr val="FF0000"/>
                    </a:solidFill>
                    <a:ea typeface="ヒラギノ角ゴ Pro W3" charset="-128"/>
                  </a:rPr>
                  <a:t>y=0,1</a:t>
                </a:r>
                <a:r>
                  <a:rPr lang="en-US" altLang="en-US" sz="2800" dirty="0">
                    <a:solidFill>
                      <a:srgbClr val="FF0000"/>
                    </a:solidFill>
                    <a:ea typeface="ヒラギノ角ゴ Pro W3" charset="-128"/>
                  </a:rPr>
                  <a:t>[(x + y) * ∏</a:t>
                </a:r>
                <a:r>
                  <a:rPr lang="en-US" altLang="en-US" sz="2800" baseline="-25000" dirty="0">
                    <a:solidFill>
                      <a:srgbClr val="FF0000"/>
                    </a:solidFill>
                    <a:ea typeface="ヒラギノ角ゴ Pro W3" charset="-128"/>
                  </a:rPr>
                  <a:t>z=0,1</a:t>
                </a:r>
                <a:r>
                  <a:rPr lang="en-US" altLang="en-US" sz="2800" dirty="0">
                    <a:solidFill>
                      <a:srgbClr val="FF0000"/>
                    </a:solidFill>
                    <a:ea typeface="ヒラギノ角ゴ Pro W3" charset="-128"/>
                  </a:rPr>
                  <a:t>[(</a:t>
                </a:r>
                <a:r>
                  <a:rPr lang="en-US" altLang="en-US" sz="2800" dirty="0" err="1">
                    <a:solidFill>
                      <a:srgbClr val="FF0000"/>
                    </a:solidFill>
                    <a:ea typeface="ヒラギノ角ゴ Pro W3" charset="-128"/>
                  </a:rPr>
                  <a:t>xz</a:t>
                </a:r>
                <a:r>
                  <a:rPr lang="en-US" altLang="en-US" sz="2800" dirty="0">
                    <a:solidFill>
                      <a:srgbClr val="FF0000"/>
                    </a:solidFill>
                    <a:ea typeface="ヒラギノ角ゴ Pro W3" charset="-128"/>
                  </a:rPr>
                  <a:t> + y(1-z)) + </a:t>
                </a:r>
                <a:r>
                  <a:rPr lang="el-GR" altLang="en-US" sz="2800" dirty="0">
                    <a:solidFill>
                      <a:srgbClr val="FF0000"/>
                    </a:solidFill>
                    <a:ea typeface="ヒラギノ角ゴ Pro W3" charset="-128"/>
                  </a:rPr>
                  <a:t>Σ</a:t>
                </a:r>
                <a:r>
                  <a:rPr lang="en-US" altLang="en-US" sz="2800" baseline="-25000" dirty="0">
                    <a:solidFill>
                      <a:srgbClr val="FF0000"/>
                    </a:solidFill>
                    <a:ea typeface="ヒラギノ角ゴ Pro W3" charset="-128"/>
                  </a:rPr>
                  <a:t>w=0,1</a:t>
                </a:r>
                <a:r>
                  <a:rPr lang="en-US" altLang="en-US" sz="2800" dirty="0">
                    <a:solidFill>
                      <a:srgbClr val="FF0000"/>
                    </a:solidFill>
                    <a:ea typeface="ヒラギノ角ゴ Pro W3" charset="-128"/>
                  </a:rPr>
                  <a:t>(z + y(1-w))]]</a:t>
                </a:r>
                <a:r>
                  <a:rPr lang="en-US" altLang="en-US" dirty="0">
                    <a:solidFill>
                      <a:srgbClr val="FF0000"/>
                    </a:solidFill>
                    <a:ea typeface="ヒラギノ角ゴ Pro W3" charset="-128"/>
                  </a:rPr>
                  <a:t> </a:t>
                </a:r>
              </a:p>
              <a:p>
                <a:pPr algn="ctr">
                  <a:spcBef>
                    <a:spcPts val="600"/>
                  </a:spcBef>
                  <a:spcAft>
                    <a:spcPts val="1200"/>
                  </a:spcAft>
                  <a:buFontTx/>
                  <a:buNone/>
                </a:pPr>
                <a:r>
                  <a:rPr lang="en-US" altLang="en-US" sz="2800" dirty="0">
                    <a:ea typeface="ヒラギノ角ゴ Pro W3" charset="-128"/>
                    <a:sym typeface="Euclid Symbol" charset="0"/>
                  </a:rPr>
                  <a:t>(p</a:t>
                </a:r>
                <a:r>
                  <a:rPr lang="el-GR" altLang="en-US" sz="2800" baseline="-25000" dirty="0">
                    <a:ea typeface="ヒラギノ角ゴ Pro W3" charset="-128"/>
                  </a:rPr>
                  <a:t>φ</a:t>
                </a:r>
                <a:r>
                  <a:rPr lang="en-US" altLang="en-US" sz="2800" baseline="-25000" dirty="0">
                    <a:ea typeface="ヒラギノ角ゴ Pro W3" charset="-128"/>
                  </a:rPr>
                  <a:t> </a:t>
                </a:r>
                <a:r>
                  <a:rPr lang="en-US" altLang="en-US" sz="2800" dirty="0">
                    <a:ea typeface="ヒラギノ角ゴ Pro W3" charset="-128"/>
                  </a:rPr>
                  <a:t>= 96 but V </a:t>
                </a:r>
                <a:r>
                  <a:rPr lang="en-US" altLang="en-US" sz="2800" dirty="0" err="1">
                    <a:ea typeface="ヒラギノ角ゴ Pro W3" charset="-128"/>
                  </a:rPr>
                  <a:t>doesn</a:t>
                </a:r>
                <a:r>
                  <a:rPr lang="ja-JP" altLang="en-US" sz="2800" dirty="0">
                    <a:ea typeface="ヒラギノ角ゴ Pro W3" charset="-128"/>
                  </a:rPr>
                  <a:t>’</a:t>
                </a:r>
                <a:r>
                  <a:rPr lang="en-US" altLang="ja-JP" sz="2800" dirty="0">
                    <a:ea typeface="ヒラギノ角ゴ Pro W3" charset="-128"/>
                  </a:rPr>
                  <a:t>t know that yet !)</a:t>
                </a:r>
              </a:p>
              <a:p>
                <a:pPr algn="ctr">
                  <a:spcBef>
                    <a:spcPts val="600"/>
                  </a:spcBef>
                  <a:spcAft>
                    <a:spcPts val="1200"/>
                  </a:spcAft>
                  <a:buFontTx/>
                  <a:buNone/>
                </a:pPr>
                <a:endParaRPr lang="en-US" altLang="en-US" sz="2800" dirty="0">
                  <a:ea typeface="ヒラギノ角ゴ Pro W3" charset="-128"/>
                </a:endParaRPr>
              </a:p>
            </p:txBody>
          </p:sp>
        </mc:Choice>
        <mc:Fallback xmlns="">
          <p:sp>
            <p:nvSpPr>
              <p:cNvPr id="91955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r="-7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65842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35843"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921603" name="Rectangle 3"/>
              <p:cNvSpPr>
                <a:spLocks noGrp="1" noChangeArrowheads="1"/>
              </p:cNvSpPr>
              <p:nvPr>
                <p:ph type="body" idx="1"/>
              </p:nvPr>
            </p:nvSpPr>
            <p:spPr/>
            <p:txBody>
              <a:bodyPr/>
              <a:lstStyle/>
              <a:p>
                <a:pPr algn="ctr">
                  <a:buFontTx/>
                  <a:buNone/>
                </a:pPr>
                <a:r>
                  <a:rPr lang="en-US" altLang="en-US" sz="2000" dirty="0">
                    <a:solidFill>
                      <a:schemeClr val="accent2"/>
                    </a:solidFill>
                    <a:ea typeface="ヒラギノ角ゴ Pro W3" charset="-128"/>
                    <a:sym typeface="Euclid Symbol" charset="0"/>
                  </a:rPr>
                  <a:t>p</a:t>
                </a:r>
                <a:r>
                  <a:rPr lang="el-GR" altLang="en-US" sz="2000" baseline="-25000" dirty="0">
                    <a:solidFill>
                      <a:schemeClr val="accent2"/>
                    </a:solidFill>
                    <a:ea typeface="ヒラギノ角ゴ Pro W3" charset="-128"/>
                  </a:rPr>
                  <a:t>φ</a:t>
                </a:r>
                <a:r>
                  <a:rPr lang="en-US" altLang="en-US" sz="2000" dirty="0">
                    <a:solidFill>
                      <a:schemeClr val="accent2"/>
                    </a:solidFill>
                    <a:ea typeface="ヒラギノ角ゴ Pro W3" charset="-128"/>
                  </a:rPr>
                  <a:t> = </a:t>
                </a:r>
                <a:r>
                  <a:rPr lang="en-US" altLang="en-US" sz="2000" dirty="0">
                    <a:solidFill>
                      <a:srgbClr val="FF0000"/>
                    </a:solidFill>
                    <a:ea typeface="ヒラギノ角ゴ Pro W3" charset="-128"/>
                  </a:rPr>
                  <a:t>∏</a:t>
                </a:r>
                <a:r>
                  <a:rPr lang="en-US" altLang="en-US" sz="2000" baseline="-25000" dirty="0">
                    <a:solidFill>
                      <a:srgbClr val="FF0000"/>
                    </a:solidFill>
                    <a:ea typeface="ヒラギノ角ゴ Pro W3" charset="-128"/>
                  </a:rPr>
                  <a:t>x=0,1</a:t>
                </a:r>
                <a:r>
                  <a:rPr lang="el-GR" altLang="en-US" sz="2000" dirty="0">
                    <a:solidFill>
                      <a:schemeClr val="accent2"/>
                    </a:solidFill>
                    <a:ea typeface="ヒラギノ角ゴ Pro W3" charset="-128"/>
                  </a:rPr>
                  <a:t>Σ</a:t>
                </a:r>
                <a:r>
                  <a:rPr lang="en-US" altLang="en-US" sz="2000" baseline="-25000" dirty="0">
                    <a:solidFill>
                      <a:schemeClr val="accent2"/>
                    </a:solidFill>
                    <a:ea typeface="ヒラギノ角ゴ Pro W3" charset="-128"/>
                  </a:rPr>
                  <a:t>y=0,1</a:t>
                </a:r>
                <a:r>
                  <a:rPr lang="en-US" altLang="en-US" sz="2000" dirty="0">
                    <a:solidFill>
                      <a:schemeClr val="accent2"/>
                    </a:solidFill>
                    <a:ea typeface="ヒラギノ角ゴ Pro W3" charset="-128"/>
                  </a:rPr>
                  <a:t>[(x + y) * ∏</a:t>
                </a:r>
                <a:r>
                  <a:rPr lang="en-US" altLang="en-US" sz="2000" baseline="-25000" dirty="0">
                    <a:solidFill>
                      <a:schemeClr val="accent2"/>
                    </a:solidFill>
                    <a:ea typeface="ヒラギノ角ゴ Pro W3" charset="-128"/>
                  </a:rPr>
                  <a:t>z=0,1</a:t>
                </a:r>
                <a:r>
                  <a:rPr lang="en-US" altLang="en-US" sz="2000" dirty="0">
                    <a:solidFill>
                      <a:schemeClr val="accent2"/>
                    </a:solidFill>
                    <a:ea typeface="ヒラギノ角ゴ Pro W3" charset="-128"/>
                  </a:rPr>
                  <a:t>[(</a:t>
                </a:r>
                <a:r>
                  <a:rPr lang="en-US" altLang="en-US" sz="2000" dirty="0" err="1">
                    <a:solidFill>
                      <a:schemeClr val="accent2"/>
                    </a:solidFill>
                    <a:ea typeface="ヒラギノ角ゴ Pro W3" charset="-128"/>
                  </a:rPr>
                  <a:t>xz</a:t>
                </a:r>
                <a:r>
                  <a:rPr lang="en-US" altLang="en-US" sz="2000" dirty="0">
                    <a:solidFill>
                      <a:schemeClr val="accent2"/>
                    </a:solidFill>
                    <a:ea typeface="ヒラギノ角ゴ Pro W3" charset="-128"/>
                  </a:rPr>
                  <a:t> + y(1-z)) + </a:t>
                </a:r>
                <a:r>
                  <a:rPr lang="el-GR" altLang="en-US" sz="2000" dirty="0">
                    <a:solidFill>
                      <a:schemeClr val="accent2"/>
                    </a:solidFill>
                    <a:ea typeface="ヒラギノ角ゴ Pro W3" charset="-128"/>
                  </a:rPr>
                  <a:t>Σ</a:t>
                </a:r>
                <a:r>
                  <a:rPr lang="en-US" altLang="en-US" sz="2000" baseline="-25000" dirty="0">
                    <a:solidFill>
                      <a:schemeClr val="accent2"/>
                    </a:solidFill>
                    <a:ea typeface="ヒラギノ角ゴ Pro W3" charset="-128"/>
                  </a:rPr>
                  <a:t>w=0,1</a:t>
                </a:r>
                <a:r>
                  <a:rPr lang="en-US" altLang="en-US" sz="2000" dirty="0">
                    <a:solidFill>
                      <a:schemeClr val="accent2"/>
                    </a:solidFill>
                    <a:ea typeface="ヒラギノ角ゴ Pro W3" charset="-128"/>
                  </a:rPr>
                  <a:t>(z + y(1-w))]]</a:t>
                </a:r>
              </a:p>
              <a:p>
                <a:pPr>
                  <a:buFontTx/>
                  <a:buNone/>
                </a:pPr>
                <a:r>
                  <a:rPr lang="en-US" altLang="en-US" dirty="0">
                    <a:ea typeface="ヒラギノ角ゴ Pro W3" charset="-128"/>
                  </a:rPr>
                  <a:t>Round 1: </a:t>
                </a:r>
                <a:r>
                  <a:rPr lang="en-US" altLang="en-US" sz="2800" dirty="0">
                    <a:ea typeface="ヒラギノ角ゴ Pro W3" charset="-128"/>
                  </a:rPr>
                  <a:t>(prover claims </a:t>
                </a:r>
                <a:r>
                  <a:rPr lang="en-US" altLang="en-US" sz="2800" dirty="0" err="1">
                    <a:ea typeface="ヒラギノ角ゴ Pro W3" charset="-128"/>
                  </a:rPr>
                  <a:t>p</a:t>
                </a:r>
                <a:r>
                  <a:rPr lang="en-US" altLang="en-US" sz="2800" baseline="-25000" dirty="0" err="1">
                    <a:ea typeface="ヒラギノ角ゴ Pro W3" charset="-128"/>
                  </a:rPr>
                  <a:t>φ</a:t>
                </a:r>
                <a:r>
                  <a:rPr lang="en-US" altLang="en-US" sz="2800" baseline="-25000" dirty="0">
                    <a:ea typeface="ヒラギノ角ゴ Pro W3" charset="-128"/>
                  </a:rPr>
                  <a:t> </a:t>
                </a:r>
                <a:r>
                  <a:rPr lang="en-US" altLang="en-US" sz="2800" dirty="0">
                    <a:ea typeface="ヒラギノ角ゴ Pro W3" charset="-128"/>
                  </a:rPr>
                  <a:t>&gt; 0) </a:t>
                </a:r>
              </a:p>
              <a:p>
                <a:pPr lvl="1"/>
                <a:r>
                  <a:rPr lang="en-US" altLang="en-US" dirty="0">
                    <a:ea typeface="ヒラギノ角ゴ Pro W3" charset="-128"/>
                  </a:rPr>
                  <a:t>prover sends q = 13; claims </a:t>
                </a:r>
                <a:r>
                  <a:rPr lang="en-US" altLang="en-US" dirty="0" err="1">
                    <a:ea typeface="ヒラギノ角ゴ Pro W3" charset="-128"/>
                  </a:rPr>
                  <a:t>p</a:t>
                </a:r>
                <a:r>
                  <a:rPr lang="en-US" altLang="en-US" baseline="-25000" dirty="0" err="1">
                    <a:ea typeface="ヒラギノ角ゴ Pro W3" charset="-128"/>
                  </a:rPr>
                  <a:t>φ</a:t>
                </a:r>
                <a:r>
                  <a:rPr lang="en-US" altLang="en-US" dirty="0">
                    <a:ea typeface="ヒラギノ角ゴ Pro W3" charset="-128"/>
                  </a:rPr>
                  <a:t> = 96 mod 13 = 5; sends k = 5</a:t>
                </a:r>
              </a:p>
              <a:p>
                <a:pPr lvl="1"/>
                <a:r>
                  <a:rPr lang="en-US" altLang="en-US" dirty="0">
                    <a:ea typeface="ヒラギノ角ゴ Pro W3" charset="-128"/>
                  </a:rPr>
                  <a:t>prover removes outermost </a:t>
                </a:r>
                <a:r>
                  <a:rPr lang="ja-JP" altLang="en-US" dirty="0">
                    <a:ea typeface="ヒラギノ角ゴ Pro W3" charset="-128"/>
                  </a:rPr>
                  <a:t>“</a:t>
                </a:r>
                <a:r>
                  <a:rPr lang="en-US" altLang="ja-JP" dirty="0">
                    <a:ea typeface="ヒラギノ角ゴ Pro W3" charset="-128"/>
                  </a:rPr>
                  <a:t>∏</a:t>
                </a:r>
                <a:r>
                  <a:rPr lang="ja-JP" altLang="en-US" dirty="0">
                    <a:ea typeface="ヒラギノ角ゴ Pro W3" charset="-128"/>
                  </a:rPr>
                  <a:t>”</a:t>
                </a:r>
                <a:r>
                  <a:rPr lang="en-US" altLang="ja-JP" dirty="0">
                    <a:ea typeface="ヒラギノ角ゴ Pro W3" charset="-128"/>
                  </a:rPr>
                  <a:t>; sends </a:t>
                </a:r>
              </a:p>
              <a:p>
                <a:pPr lvl="1" algn="ctr">
                  <a:buFontTx/>
                  <a:buNone/>
                </a:pP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1</a:t>
                </a:r>
                <a:r>
                  <a:rPr lang="en-US" altLang="en-US" dirty="0">
                    <a:solidFill>
                      <a:srgbClr val="FF0000"/>
                    </a:solidFill>
                    <a:ea typeface="ヒラギノ角ゴ Pro W3" charset="-128"/>
                  </a:rPr>
                  <a:t>(x) = 2x</a:t>
                </a:r>
                <a:r>
                  <a:rPr lang="en-US" altLang="en-US" baseline="30000" dirty="0">
                    <a:solidFill>
                      <a:srgbClr val="FF0000"/>
                    </a:solidFill>
                    <a:ea typeface="ヒラギノ角ゴ Pro W3" charset="-128"/>
                  </a:rPr>
                  <a:t>2</a:t>
                </a:r>
                <a:r>
                  <a:rPr lang="en-US" altLang="en-US" dirty="0">
                    <a:solidFill>
                      <a:srgbClr val="FF0000"/>
                    </a:solidFill>
                    <a:ea typeface="ヒラギノ角ゴ Pro W3" charset="-128"/>
                  </a:rPr>
                  <a:t> + 8x + 6 </a:t>
                </a:r>
              </a:p>
              <a:p>
                <a:pPr lvl="1"/>
                <a:r>
                  <a:rPr lang="en-US" altLang="en-US" dirty="0">
                    <a:ea typeface="ヒラギノ角ゴ Pro W3" charset="-128"/>
                  </a:rPr>
                  <a:t>verifier checks: </a:t>
                </a:r>
              </a:p>
              <a:p>
                <a:pPr lvl="1" algn="ctr">
                  <a:buFontTx/>
                  <a:buNone/>
                </a:pPr>
                <a:r>
                  <a:rPr lang="en-US" altLang="en-US" dirty="0">
                    <a:solidFill>
                      <a:schemeClr val="accent2"/>
                    </a:solidFill>
                    <a:ea typeface="ヒラギノ角ゴ Pro W3" charset="-128"/>
                  </a:rPr>
                  <a:t>p</a:t>
                </a:r>
                <a:r>
                  <a:rPr lang="en-US" altLang="en-US" baseline="-25000" dirty="0">
                    <a:solidFill>
                      <a:schemeClr val="accent2"/>
                    </a:solidFill>
                    <a:ea typeface="ヒラギノ角ゴ Pro W3" charset="-128"/>
                  </a:rPr>
                  <a:t>1</a:t>
                </a:r>
                <a:r>
                  <a:rPr lang="en-US" altLang="en-US" dirty="0">
                    <a:solidFill>
                      <a:schemeClr val="accent2"/>
                    </a:solidFill>
                    <a:ea typeface="ヒラギノ角ゴ Pro W3" charset="-128"/>
                  </a:rPr>
                  <a:t>(0)p</a:t>
                </a:r>
                <a:r>
                  <a:rPr lang="en-US" altLang="en-US" baseline="-25000" dirty="0">
                    <a:solidFill>
                      <a:schemeClr val="accent2"/>
                    </a:solidFill>
                    <a:ea typeface="ヒラギノ角ゴ Pro W3" charset="-128"/>
                  </a:rPr>
                  <a:t>1</a:t>
                </a:r>
                <a:r>
                  <a:rPr lang="en-US" altLang="en-US" dirty="0">
                    <a:solidFill>
                      <a:schemeClr val="accent2"/>
                    </a:solidFill>
                    <a:ea typeface="ヒラギノ角ゴ Pro W3" charset="-128"/>
                  </a:rPr>
                  <a:t>(1) = (6)(16) = 96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5 (mod 13)</a:t>
                </a:r>
              </a:p>
              <a:p>
                <a:pPr lvl="1"/>
                <a:r>
                  <a:rPr lang="en-US" altLang="en-US" dirty="0">
                    <a:ea typeface="ヒラギノ角ゴ Pro W3" charset="-128"/>
                  </a:rPr>
                  <a:t>verifier picks randomly: z</a:t>
                </a:r>
                <a:r>
                  <a:rPr lang="en-US" altLang="en-US" baseline="-25000" dirty="0">
                    <a:ea typeface="ヒラギノ角ゴ Pro W3" charset="-128"/>
                  </a:rPr>
                  <a:t>1</a:t>
                </a:r>
                <a:r>
                  <a:rPr lang="en-US" altLang="en-US" dirty="0">
                    <a:ea typeface="ヒラギノ角ゴ Pro W3" charset="-128"/>
                  </a:rPr>
                  <a:t> = 9  </a:t>
                </a:r>
              </a:p>
              <a:p>
                <a:pPr>
                  <a:buFontTx/>
                  <a:buNone/>
                </a:pPr>
                <a:endParaRPr lang="en-US" altLang="en-US" dirty="0">
                  <a:ea typeface="ヒラギノ角ゴ Pro W3" charset="-128"/>
                </a:endParaRPr>
              </a:p>
            </p:txBody>
          </p:sp>
        </mc:Choice>
        <mc:Fallback xmlns="">
          <p:sp>
            <p:nvSpPr>
              <p:cNvPr id="921603"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674" r="-1556" b="-269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36860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2"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37892" name="Rectangle 3"/>
              <p:cNvSpPr>
                <a:spLocks noGrp="1" noChangeArrowheads="1"/>
              </p:cNvSpPr>
              <p:nvPr>
                <p:ph type="body" idx="1"/>
              </p:nvPr>
            </p:nvSpPr>
            <p:spPr/>
            <p:txBody>
              <a:bodyPr/>
              <a:lstStyle/>
              <a:p>
                <a:pPr algn="ctr">
                  <a:buFontTx/>
                  <a:buNone/>
                </a:pPr>
                <a:r>
                  <a:rPr lang="el-GR" altLang="en-US" sz="2800" dirty="0">
                    <a:solidFill>
                      <a:schemeClr val="accent2"/>
                    </a:solidFill>
                    <a:ea typeface="ヒラギノ角ゴ Pro W3" charset="-128"/>
                  </a:rPr>
                  <a:t>φ</a:t>
                </a:r>
                <a:r>
                  <a:rPr lang="en-US" altLang="en-US" sz="2800" dirty="0">
                    <a:solidFill>
                      <a:schemeClr val="accent2"/>
                    </a:solidFill>
                    <a:ea typeface="ヒラギノ角ゴ Pro W3" charset="-128"/>
                  </a:rPr>
                  <a:t> =</a:t>
                </a:r>
                <a14:m>
                  <m:oMath xmlns:m="http://schemas.openxmlformats.org/officeDocument/2006/math">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y(x</a:t>
                </a:r>
                <a14:m>
                  <m:oMath xmlns:m="http://schemas.openxmlformats.org/officeDocument/2006/math">
                    <m:r>
                      <a:rPr lang="en-US" altLang="en-US" sz="2800" i="1" dirty="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z((x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w(z</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w))</a:t>
                </a:r>
                <a:r>
                  <a:rPr lang="en-US" altLang="en-US" sz="2800" dirty="0">
                    <a:ea typeface="ヒラギノ角ゴ Pro W3" charset="-128"/>
                    <a:sym typeface="Euclid Symbol" charset="0"/>
                  </a:rPr>
                  <a:t> </a:t>
                </a:r>
              </a:p>
              <a:p>
                <a:pPr algn="ctr">
                  <a:buFontTx/>
                  <a:buNone/>
                </a:pPr>
                <a:endParaRPr lang="en-US" altLang="en-US" sz="2800" dirty="0">
                  <a:ea typeface="ヒラギノ角ゴ Pro W3" charset="-128"/>
                  <a:sym typeface="Euclid Symbol" charset="0"/>
                </a:endParaRPr>
              </a:p>
              <a:p>
                <a:pPr algn="ctr">
                  <a:buFontTx/>
                  <a:buNone/>
                </a:pPr>
                <a:r>
                  <a:rPr lang="en-US" altLang="en-US" sz="2800" dirty="0">
                    <a:solidFill>
                      <a:schemeClr val="accent2"/>
                    </a:solidFill>
                    <a:ea typeface="ヒラギノ角ゴ Pro W3" charset="-128"/>
                    <a:sym typeface="Euclid Symbol" charset="0"/>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 = ∏</a:t>
                </a:r>
                <a:r>
                  <a:rPr lang="en-US" altLang="en-US" sz="2800" baseline="-25000" dirty="0">
                    <a:solidFill>
                      <a:schemeClr val="accent2"/>
                    </a:solidFill>
                    <a:ea typeface="ヒラギノ角ゴ Pro W3" charset="-128"/>
                  </a:rPr>
                  <a:t>x=0,1</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y=0,1</a:t>
                </a:r>
                <a:r>
                  <a:rPr lang="en-US" altLang="en-US" sz="2800" dirty="0">
                    <a:solidFill>
                      <a:schemeClr val="accent2"/>
                    </a:solidFill>
                    <a:ea typeface="ヒラギノ角ゴ Pro W3" charset="-128"/>
                  </a:rPr>
                  <a:t>[(x + y) * ∏</a:t>
                </a:r>
                <a:r>
                  <a:rPr lang="en-US" altLang="en-US" sz="2800" baseline="-25000" dirty="0">
                    <a:solidFill>
                      <a:schemeClr val="accent2"/>
                    </a:solidFill>
                    <a:ea typeface="ヒラギノ角ゴ Pro W3" charset="-128"/>
                  </a:rPr>
                  <a:t>z=0,1</a:t>
                </a:r>
                <a:r>
                  <a:rPr lang="en-US" altLang="en-US" sz="2800" dirty="0">
                    <a:solidFill>
                      <a:schemeClr val="accent2"/>
                    </a:solidFill>
                    <a:ea typeface="ヒラギノ角ゴ Pro W3" charset="-128"/>
                  </a:rPr>
                  <a:t>[(</a:t>
                </a:r>
                <a:r>
                  <a:rPr lang="en-US" altLang="en-US" sz="2800" dirty="0" err="1">
                    <a:solidFill>
                      <a:schemeClr val="accent2"/>
                    </a:solidFill>
                    <a:ea typeface="ヒラギノ角ゴ Pro W3" charset="-128"/>
                  </a:rPr>
                  <a:t>xz</a:t>
                </a:r>
                <a:r>
                  <a:rPr lang="en-US" altLang="en-US" sz="2800" dirty="0">
                    <a:solidFill>
                      <a:schemeClr val="accent2"/>
                    </a:solidFill>
                    <a:ea typeface="ヒラギノ角ゴ Pro W3" charset="-128"/>
                  </a:rPr>
                  <a:t> + y(1-z))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(z + y(1-w))]]</a:t>
                </a:r>
                <a:r>
                  <a:rPr lang="en-US" altLang="en-US" dirty="0">
                    <a:solidFill>
                      <a:schemeClr val="accent2"/>
                    </a:solidFill>
                    <a:ea typeface="ヒラギノ角ゴ Pro W3" charset="-128"/>
                  </a:rPr>
                  <a:t> </a:t>
                </a:r>
              </a:p>
              <a:p>
                <a:pPr algn="ctr">
                  <a:buFontTx/>
                  <a:buNone/>
                </a:pPr>
                <a:endParaRPr lang="en-US" altLang="en-US" sz="2800" dirty="0">
                  <a:solidFill>
                    <a:schemeClr val="accent2"/>
                  </a:solidFill>
                  <a:ea typeface="ヒラギノ角ゴ Pro W3" charset="-128"/>
                  <a:sym typeface="Euclid Symbol" charset="0"/>
                </a:endParaRPr>
              </a:p>
              <a:p>
                <a:pPr algn="ctr">
                  <a:buFontTx/>
                  <a:buNone/>
                </a:pPr>
                <a:r>
                  <a:rPr lang="en-US" altLang="en-US" sz="2800" dirty="0">
                    <a:solidFill>
                      <a:schemeClr val="accent2"/>
                    </a:solidFill>
                    <a:ea typeface="ヒラギノ角ゴ Pro W3" charset="-128"/>
                    <a:sym typeface="Euclid Symbol" charset="0"/>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x</a:t>
                </a:r>
                <a14:m>
                  <m:oMath xmlns:m="http://schemas.openxmlformats.org/officeDocument/2006/math">
                    <m:r>
                      <a:rPr lang="en-US" altLang="en-US" sz="2800" b="0" i="1" smtClean="0">
                        <a:solidFill>
                          <a:srgbClr val="FF0000"/>
                        </a:solidFill>
                        <a:latin typeface="Cambria Math" charset="0"/>
                        <a:ea typeface="ヒラギノ角ゴ Pro W3" charset="-128"/>
                      </a:rPr>
                      <m:t>←</m:t>
                    </m:r>
                  </m:oMath>
                </a14:m>
                <a:r>
                  <a:rPr lang="en-US" altLang="en-US" sz="2800" dirty="0">
                    <a:solidFill>
                      <a:srgbClr val="FF0000"/>
                    </a:solidFill>
                    <a:ea typeface="ヒラギノ角ゴ Pro W3" charset="-128"/>
                    <a:sym typeface="Symbol" charset="2"/>
                  </a:rPr>
                  <a:t>9</a:t>
                </a:r>
                <a:r>
                  <a:rPr lang="en-US" altLang="en-US" sz="2800" dirty="0">
                    <a:solidFill>
                      <a:schemeClr val="accent2"/>
                    </a:solidFill>
                    <a:ea typeface="ヒラギノ角ゴ Pro W3" charset="-128"/>
                    <a:sym typeface="Symbol" charset="2"/>
                  </a:rPr>
                  <a:t>]</a:t>
                </a:r>
                <a:r>
                  <a:rPr lang="en-US" altLang="en-US" sz="2800" dirty="0">
                    <a:solidFill>
                      <a:schemeClr val="accent2"/>
                    </a:solidFill>
                    <a:ea typeface="ヒラギノ角ゴ Pro W3" charset="-128"/>
                  </a:rPr>
                  <a:t>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y=0,1</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9</a:t>
                </a:r>
                <a:r>
                  <a:rPr lang="en-US" altLang="en-US" sz="2800" dirty="0">
                    <a:solidFill>
                      <a:schemeClr val="accent2"/>
                    </a:solidFill>
                    <a:ea typeface="ヒラギノ角ゴ Pro W3" charset="-128"/>
                  </a:rPr>
                  <a:t> + y) * ∏</a:t>
                </a:r>
                <a:r>
                  <a:rPr lang="en-US" altLang="en-US" sz="2800" baseline="-25000" dirty="0">
                    <a:solidFill>
                      <a:schemeClr val="accent2"/>
                    </a:solidFill>
                    <a:ea typeface="ヒラギノ角ゴ Pro W3" charset="-128"/>
                  </a:rPr>
                  <a:t>z=0,1</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9</a:t>
                </a:r>
                <a:r>
                  <a:rPr lang="en-US" altLang="en-US" sz="2800" dirty="0">
                    <a:solidFill>
                      <a:schemeClr val="accent2"/>
                    </a:solidFill>
                    <a:ea typeface="ヒラギノ角ゴ Pro W3" charset="-128"/>
                  </a:rPr>
                  <a:t>z + y(1-z))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(z + y(1-w))]]</a:t>
                </a:r>
                <a:r>
                  <a:rPr lang="en-US" altLang="en-US" dirty="0">
                    <a:solidFill>
                      <a:schemeClr val="accent2"/>
                    </a:solidFill>
                    <a:ea typeface="ヒラギノ角ゴ Pro W3" charset="-128"/>
                  </a:rPr>
                  <a:t> </a:t>
                </a:r>
              </a:p>
              <a:p>
                <a:pPr>
                  <a:buFontTx/>
                  <a:buNone/>
                </a:pPr>
                <a:endParaRPr lang="en-US" altLang="en-US" dirty="0">
                  <a:solidFill>
                    <a:schemeClr val="accent2"/>
                  </a:solidFill>
                  <a:ea typeface="ヒラギノ角ゴ Pro W3" charset="-128"/>
                </a:endParaRPr>
              </a:p>
            </p:txBody>
          </p:sp>
        </mc:Choice>
        <mc:Fallback xmlns="">
          <p:sp>
            <p:nvSpPr>
              <p:cNvPr id="37892" name="Rectangle 3"/>
              <p:cNvSpPr>
                <a:spLocks noGrp="1" noRot="1" noChangeAspect="1" noMove="1" noResize="1" noEditPoints="1" noAdjustHandles="1" noChangeArrowheads="1" noChangeShapeType="1" noTextEdit="1"/>
              </p:cNvSpPr>
              <p:nvPr>
                <p:ph type="body" idx="1"/>
              </p:nvPr>
            </p:nvSpPr>
            <p:spPr>
              <a:blipFill rotWithShape="0">
                <a:blip r:embed="rId3"/>
                <a:stretch>
                  <a:fillRect l="-74" t="-1482" r="-7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02412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64515" name="Rectangle 2"/>
          <p:cNvSpPr>
            <a:spLocks noGrp="1" noChangeArrowheads="1"/>
          </p:cNvSpPr>
          <p:nvPr>
            <p:ph type="title"/>
          </p:nvPr>
        </p:nvSpPr>
        <p:spPr/>
        <p:txBody>
          <a:bodyPr/>
          <a:lstStyle/>
          <a:p>
            <a:r>
              <a:rPr lang="en-US" altLang="en-US">
                <a:ea typeface="ヒラギノ角ゴ Pro W3" charset="-128"/>
              </a:rPr>
              <a:t>Graph Isomorphism</a:t>
            </a:r>
          </a:p>
        </p:txBody>
      </p:sp>
      <mc:AlternateContent xmlns:mc="http://schemas.openxmlformats.org/markup-compatibility/2006" xmlns:a14="http://schemas.microsoft.com/office/drawing/2010/main">
        <mc:Choice Requires="a14">
          <p:sp>
            <p:nvSpPr>
              <p:cNvPr id="64516" name="Rectangle 3"/>
              <p:cNvSpPr>
                <a:spLocks noGrp="1" noChangeArrowheads="1"/>
              </p:cNvSpPr>
              <p:nvPr>
                <p:ph type="body" idx="1"/>
              </p:nvPr>
            </p:nvSpPr>
            <p:spPr/>
            <p:txBody>
              <a:bodyPr/>
              <a:lstStyle/>
              <a:p>
                <a:r>
                  <a:rPr lang="en-US" altLang="en-US" dirty="0">
                    <a:ea typeface="ヒラギノ角ゴ Pro W3" charset="-128"/>
                  </a:rPr>
                  <a:t>graphs G</a:t>
                </a:r>
                <a:r>
                  <a:rPr lang="en-US" altLang="en-US" baseline="-25000" dirty="0">
                    <a:ea typeface="ヒラギノ角ゴ Pro W3" charset="-128"/>
                  </a:rPr>
                  <a:t>0</a:t>
                </a:r>
                <a:r>
                  <a:rPr lang="en-US" altLang="en-US" dirty="0">
                    <a:ea typeface="ヒラギノ角ゴ Pro W3" charset="-128"/>
                  </a:rPr>
                  <a:t> = (V, E</a:t>
                </a:r>
                <a:r>
                  <a:rPr lang="en-US" altLang="en-US" baseline="-25000" dirty="0">
                    <a:ea typeface="ヒラギノ角ゴ Pro W3" charset="-128"/>
                  </a:rPr>
                  <a:t>0</a:t>
                </a:r>
                <a:r>
                  <a:rPr lang="en-US" altLang="en-US" dirty="0">
                    <a:ea typeface="ヒラギノ角ゴ Pro W3" charset="-128"/>
                  </a:rPr>
                  <a:t>) and G</a:t>
                </a:r>
                <a:r>
                  <a:rPr lang="en-US" altLang="en-US" baseline="-25000" dirty="0">
                    <a:ea typeface="ヒラギノ角ゴ Pro W3" charset="-128"/>
                  </a:rPr>
                  <a:t>1</a:t>
                </a:r>
                <a:r>
                  <a:rPr lang="en-US" altLang="en-US" dirty="0">
                    <a:ea typeface="ヒラギノ角ゴ Pro W3" charset="-128"/>
                  </a:rPr>
                  <a:t> = (V, E</a:t>
                </a:r>
                <a:r>
                  <a:rPr lang="en-US" altLang="en-US" baseline="-25000" dirty="0">
                    <a:ea typeface="ヒラギノ角ゴ Pro W3" charset="-128"/>
                  </a:rPr>
                  <a:t>1</a:t>
                </a:r>
                <a:r>
                  <a:rPr lang="en-US" altLang="en-US" dirty="0">
                    <a:ea typeface="ヒラギノ角ゴ Pro W3" charset="-128"/>
                  </a:rPr>
                  <a:t>)  are </a:t>
                </a:r>
                <a:r>
                  <a:rPr lang="en-US" altLang="en-US" dirty="0">
                    <a:solidFill>
                      <a:srgbClr val="FF0000"/>
                    </a:solidFill>
                    <a:ea typeface="ヒラギノ角ゴ Pro W3" charset="-128"/>
                  </a:rPr>
                  <a:t>isomorphic</a:t>
                </a:r>
                <a:r>
                  <a:rPr lang="en-US" altLang="en-US" dirty="0">
                    <a:ea typeface="ヒラギノ角ゴ Pro W3" charset="-128"/>
                  </a:rPr>
                  <a:t> (G</a:t>
                </a:r>
                <a:r>
                  <a:rPr lang="en-US" altLang="en-US" baseline="-25000" dirty="0">
                    <a:ea typeface="ヒラギノ角ゴ Pro W3" charset="-128"/>
                  </a:rPr>
                  <a:t>0</a:t>
                </a:r>
                <a:r>
                  <a:rPr lang="en-US" altLang="en-US" dirty="0">
                    <a:ea typeface="ヒラギノ角ゴ Pro W3" charset="-128"/>
                  </a:rPr>
                  <a:t>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G</a:t>
                </a:r>
                <a:r>
                  <a:rPr lang="en-US" altLang="en-US" baseline="-25000" dirty="0">
                    <a:ea typeface="ヒラギノ角ゴ Pro W3" charset="-128"/>
                    <a:sym typeface="Symbol" charset="2"/>
                  </a:rPr>
                  <a:t>1</a:t>
                </a:r>
                <a:r>
                  <a:rPr lang="en-US" altLang="en-US" dirty="0">
                    <a:ea typeface="ヒラギノ角ゴ Pro W3" charset="-128"/>
                    <a:sym typeface="Symbol" charset="2"/>
                  </a:rPr>
                  <a:t>) </a:t>
                </a:r>
                <a:r>
                  <a:rPr lang="en-US" altLang="en-US" dirty="0">
                    <a:ea typeface="ヒラギノ角ゴ Pro W3" charset="-128"/>
                  </a:rPr>
                  <a:t>if exists a permutation </a:t>
                </a:r>
                <a:r>
                  <a:rPr lang="el-GR" altLang="en-US" dirty="0">
                    <a:ea typeface="ヒラギノ角ゴ Pro W3" charset="-128"/>
                  </a:rPr>
                  <a:t>π</a:t>
                </a:r>
                <a:r>
                  <a:rPr lang="en-US" altLang="en-US" dirty="0">
                    <a:ea typeface="ヒラギノ角ゴ Pro W3" charset="-128"/>
                  </a:rPr>
                  <a:t>:V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V for which</a:t>
                </a:r>
              </a:p>
              <a:p>
                <a:pPr algn="ctr">
                  <a:buFontTx/>
                  <a:buNone/>
                </a:pPr>
                <a:r>
                  <a:rPr lang="en-US" altLang="en-US" dirty="0">
                    <a:solidFill>
                      <a:schemeClr val="accent2"/>
                    </a:solidFill>
                    <a:ea typeface="ヒラギノ角ゴ Pro W3" charset="-128"/>
                    <a:sym typeface="Symbol" charset="2"/>
                  </a:rPr>
                  <a:t>(x, y) </a:t>
                </a:r>
                <a14:m>
                  <m:oMath xmlns:m="http://schemas.openxmlformats.org/officeDocument/2006/math">
                    <m:r>
                      <a:rPr lang="en-US" altLang="en-US" b="0" i="1" smtClean="0">
                        <a:solidFill>
                          <a:schemeClr val="accent2"/>
                        </a:solidFill>
                        <a:latin typeface="Cambria Math" charset="0"/>
                        <a:ea typeface="ヒラギノ角ゴ Pro W3" charset="-128"/>
                        <a:sym typeface="Symbol" charset="2"/>
                      </a:rPr>
                      <m:t>∈</m:t>
                    </m:r>
                  </m:oMath>
                </a14:m>
                <a:r>
                  <a:rPr lang="en-US" altLang="en-US" dirty="0">
                    <a:solidFill>
                      <a:schemeClr val="accent2"/>
                    </a:solidFill>
                    <a:ea typeface="ヒラギノ角ゴ Pro W3" charset="-128"/>
                    <a:sym typeface="Symbol" charset="2"/>
                  </a:rPr>
                  <a:t> E</a:t>
                </a:r>
                <a:r>
                  <a:rPr lang="en-US" altLang="en-US" baseline="-25000" dirty="0">
                    <a:solidFill>
                      <a:schemeClr val="accent2"/>
                    </a:solidFill>
                    <a:ea typeface="ヒラギノ角ゴ Pro W3" charset="-128"/>
                    <a:sym typeface="Symbol" charset="2"/>
                  </a:rPr>
                  <a:t>0</a:t>
                </a:r>
                <a:r>
                  <a:rPr lang="en-US" altLang="en-US" dirty="0">
                    <a:solidFill>
                      <a:schemeClr val="accent2"/>
                    </a:solidFill>
                    <a:ea typeface="ヒラギノ角ゴ Pro W3" charset="-128"/>
                    <a:sym typeface="Symbol" charset="2"/>
                  </a:rPr>
                  <a:t> </a:t>
                </a:r>
                <a14:m>
                  <m:oMath xmlns:m="http://schemas.openxmlformats.org/officeDocument/2006/math">
                    <m:r>
                      <a:rPr lang="en-US" altLang="en-US" b="0" i="1" smtClean="0">
                        <a:solidFill>
                          <a:schemeClr val="accent2"/>
                        </a:solidFill>
                        <a:latin typeface="Cambria Math" charset="0"/>
                        <a:ea typeface="ヒラギノ角ゴ Pro W3" charset="-128"/>
                        <a:sym typeface="Symbol" charset="2"/>
                      </a:rPr>
                      <m:t>⇔</m:t>
                    </m:r>
                  </m:oMath>
                </a14:m>
                <a:r>
                  <a:rPr lang="en-US" altLang="en-US" dirty="0">
                    <a:solidFill>
                      <a:schemeClr val="accent2"/>
                    </a:solidFill>
                    <a:ea typeface="ヒラギノ角ゴ Pro W3" charset="-128"/>
                    <a:sym typeface="Symbol" charset="2"/>
                  </a:rPr>
                  <a:t> (</a:t>
                </a:r>
                <a:r>
                  <a:rPr lang="el-GR" altLang="en-US" dirty="0">
                    <a:solidFill>
                      <a:schemeClr val="accent2"/>
                    </a:solidFill>
                    <a:ea typeface="ヒラギノ角ゴ Pro W3" charset="-128"/>
                  </a:rPr>
                  <a:t>π</a:t>
                </a:r>
                <a:r>
                  <a:rPr lang="en-US" altLang="en-US" dirty="0">
                    <a:solidFill>
                      <a:schemeClr val="accent2"/>
                    </a:solidFill>
                    <a:ea typeface="ヒラギノ角ゴ Pro W3" charset="-128"/>
                  </a:rPr>
                  <a:t>(x), </a:t>
                </a:r>
                <a:r>
                  <a:rPr lang="el-GR" altLang="en-US" dirty="0">
                    <a:solidFill>
                      <a:schemeClr val="accent2"/>
                    </a:solidFill>
                    <a:ea typeface="ヒラギノ角ゴ Pro W3" charset="-128"/>
                  </a:rPr>
                  <a:t>π</a:t>
                </a:r>
                <a:r>
                  <a:rPr lang="en-US" altLang="en-US" dirty="0">
                    <a:solidFill>
                      <a:schemeClr val="accent2"/>
                    </a:solidFill>
                    <a:ea typeface="ヒラギノ角ゴ Pro W3" charset="-128"/>
                  </a:rPr>
                  <a:t>(y))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E</a:t>
                </a:r>
                <a:r>
                  <a:rPr lang="en-US" altLang="en-US" baseline="-25000" dirty="0">
                    <a:solidFill>
                      <a:schemeClr val="accent2"/>
                    </a:solidFill>
                    <a:ea typeface="ヒラギノ角ゴ Pro W3" charset="-128"/>
                    <a:sym typeface="Symbol" charset="2"/>
                  </a:rPr>
                  <a:t>1</a:t>
                </a:r>
                <a:endParaRPr lang="en-US" altLang="en-US" dirty="0">
                  <a:solidFill>
                    <a:schemeClr val="accent2"/>
                  </a:solidFill>
                  <a:ea typeface="ヒラギノ角ゴ Pro W3" charset="-128"/>
                  <a:sym typeface="Symbol" charset="2"/>
                </a:endParaRPr>
              </a:p>
              <a:p>
                <a:endParaRPr lang="en-US" altLang="en-US" dirty="0">
                  <a:solidFill>
                    <a:schemeClr val="accent2"/>
                  </a:solidFill>
                  <a:ea typeface="ヒラギノ角ゴ Pro W3" charset="-128"/>
                  <a:sym typeface="Symbol" charset="2"/>
                </a:endParaRPr>
              </a:p>
            </p:txBody>
          </p:sp>
        </mc:Choice>
        <mc:Fallback xmlns="">
          <p:sp>
            <p:nvSpPr>
              <p:cNvPr id="64516"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870404" name="Oval 4"/>
          <p:cNvSpPr>
            <a:spLocks noChangeArrowheads="1"/>
          </p:cNvSpPr>
          <p:nvPr/>
        </p:nvSpPr>
        <p:spPr bwMode="auto">
          <a:xfrm>
            <a:off x="2743200" y="43434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05" name="Oval 5"/>
          <p:cNvSpPr>
            <a:spLocks noChangeArrowheads="1"/>
          </p:cNvSpPr>
          <p:nvPr/>
        </p:nvSpPr>
        <p:spPr bwMode="auto">
          <a:xfrm>
            <a:off x="2057400" y="5334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06" name="Oval 6"/>
          <p:cNvSpPr>
            <a:spLocks noChangeArrowheads="1"/>
          </p:cNvSpPr>
          <p:nvPr/>
        </p:nvSpPr>
        <p:spPr bwMode="auto">
          <a:xfrm>
            <a:off x="3352800" y="5334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07" name="Oval 7"/>
          <p:cNvSpPr>
            <a:spLocks noChangeArrowheads="1"/>
          </p:cNvSpPr>
          <p:nvPr/>
        </p:nvSpPr>
        <p:spPr bwMode="auto">
          <a:xfrm>
            <a:off x="2743200" y="4953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cxnSp>
        <p:nvCxnSpPr>
          <p:cNvPr id="870408" name="AutoShape 8"/>
          <p:cNvCxnSpPr>
            <a:cxnSpLocks noChangeShapeType="1"/>
            <a:stCxn id="870404" idx="3"/>
            <a:endCxn id="870405" idx="7"/>
          </p:cNvCxnSpPr>
          <p:nvPr/>
        </p:nvCxnSpPr>
        <p:spPr bwMode="auto">
          <a:xfrm flipH="1">
            <a:off x="2187575" y="4473575"/>
            <a:ext cx="577850"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09" name="AutoShape 9"/>
          <p:cNvCxnSpPr>
            <a:cxnSpLocks noChangeShapeType="1"/>
            <a:stCxn id="870404" idx="5"/>
            <a:endCxn id="870406" idx="1"/>
          </p:cNvCxnSpPr>
          <p:nvPr/>
        </p:nvCxnSpPr>
        <p:spPr bwMode="auto">
          <a:xfrm>
            <a:off x="2873375" y="4473575"/>
            <a:ext cx="501650"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10" name="AutoShape 10"/>
          <p:cNvCxnSpPr>
            <a:cxnSpLocks noChangeShapeType="1"/>
            <a:stCxn id="870405" idx="6"/>
            <a:endCxn id="870406" idx="2"/>
          </p:cNvCxnSpPr>
          <p:nvPr/>
        </p:nvCxnSpPr>
        <p:spPr bwMode="auto">
          <a:xfrm>
            <a:off x="2209800" y="5410200"/>
            <a:ext cx="1143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11" name="AutoShape 11"/>
          <p:cNvCxnSpPr>
            <a:cxnSpLocks noChangeShapeType="1"/>
            <a:stCxn id="870404" idx="4"/>
            <a:endCxn id="870407" idx="0"/>
          </p:cNvCxnSpPr>
          <p:nvPr/>
        </p:nvCxnSpPr>
        <p:spPr bwMode="auto">
          <a:xfrm>
            <a:off x="2819400" y="44958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12" name="AutoShape 12"/>
          <p:cNvCxnSpPr>
            <a:cxnSpLocks noChangeShapeType="1"/>
            <a:stCxn id="870406" idx="2"/>
            <a:endCxn id="870407" idx="5"/>
          </p:cNvCxnSpPr>
          <p:nvPr/>
        </p:nvCxnSpPr>
        <p:spPr bwMode="auto">
          <a:xfrm flipH="1" flipV="1">
            <a:off x="2873375" y="5083175"/>
            <a:ext cx="479425"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70413" name="Oval 13"/>
          <p:cNvSpPr>
            <a:spLocks noChangeArrowheads="1"/>
          </p:cNvSpPr>
          <p:nvPr/>
        </p:nvSpPr>
        <p:spPr bwMode="auto">
          <a:xfrm>
            <a:off x="7239000" y="4953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14" name="Oval 14"/>
          <p:cNvSpPr>
            <a:spLocks noChangeArrowheads="1"/>
          </p:cNvSpPr>
          <p:nvPr/>
        </p:nvSpPr>
        <p:spPr bwMode="auto">
          <a:xfrm>
            <a:off x="5257800" y="5334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15" name="Oval 15"/>
          <p:cNvSpPr>
            <a:spLocks noChangeArrowheads="1"/>
          </p:cNvSpPr>
          <p:nvPr/>
        </p:nvSpPr>
        <p:spPr bwMode="auto">
          <a:xfrm>
            <a:off x="6324600" y="5715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870416" name="Oval 16"/>
          <p:cNvSpPr>
            <a:spLocks noChangeArrowheads="1"/>
          </p:cNvSpPr>
          <p:nvPr/>
        </p:nvSpPr>
        <p:spPr bwMode="auto">
          <a:xfrm>
            <a:off x="6096000" y="4191000"/>
            <a:ext cx="152400" cy="152400"/>
          </a:xfrm>
          <a:prstGeom prst="ellipse">
            <a:avLst/>
          </a:prstGeom>
          <a:solidFill>
            <a:srgbClr val="C0C0C0"/>
          </a:solidFill>
          <a:ln w="9525">
            <a:solidFill>
              <a:schemeClr val="tx1"/>
            </a:solidFill>
            <a:round/>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cxnSp>
        <p:nvCxnSpPr>
          <p:cNvPr id="870417" name="AutoShape 17"/>
          <p:cNvCxnSpPr>
            <a:cxnSpLocks noChangeShapeType="1"/>
            <a:stCxn id="870413" idx="2"/>
            <a:endCxn id="870414" idx="6"/>
          </p:cNvCxnSpPr>
          <p:nvPr/>
        </p:nvCxnSpPr>
        <p:spPr bwMode="auto">
          <a:xfrm flipH="1">
            <a:off x="5410200" y="5029200"/>
            <a:ext cx="18288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18" name="AutoShape 18"/>
          <p:cNvCxnSpPr>
            <a:cxnSpLocks noChangeShapeType="1"/>
            <a:stCxn id="870413" idx="5"/>
            <a:endCxn id="870415" idx="7"/>
          </p:cNvCxnSpPr>
          <p:nvPr/>
        </p:nvCxnSpPr>
        <p:spPr bwMode="auto">
          <a:xfrm flipH="1">
            <a:off x="6454775" y="5083175"/>
            <a:ext cx="914400" cy="654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19" name="AutoShape 19"/>
          <p:cNvCxnSpPr>
            <a:cxnSpLocks noChangeShapeType="1"/>
            <a:stCxn id="870413" idx="1"/>
            <a:endCxn id="870416" idx="5"/>
          </p:cNvCxnSpPr>
          <p:nvPr/>
        </p:nvCxnSpPr>
        <p:spPr bwMode="auto">
          <a:xfrm flipH="1" flipV="1">
            <a:off x="6226175" y="4321175"/>
            <a:ext cx="1035050" cy="654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20" name="AutoShape 20"/>
          <p:cNvCxnSpPr>
            <a:cxnSpLocks noChangeShapeType="1"/>
            <a:stCxn id="870414" idx="0"/>
            <a:endCxn id="870416" idx="3"/>
          </p:cNvCxnSpPr>
          <p:nvPr/>
        </p:nvCxnSpPr>
        <p:spPr bwMode="auto">
          <a:xfrm flipV="1">
            <a:off x="5334000" y="4321175"/>
            <a:ext cx="784225" cy="1012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421" name="AutoShape 21"/>
          <p:cNvCxnSpPr>
            <a:cxnSpLocks noChangeShapeType="1"/>
            <a:stCxn id="870415" idx="0"/>
            <a:endCxn id="870416" idx="4"/>
          </p:cNvCxnSpPr>
          <p:nvPr/>
        </p:nvCxnSpPr>
        <p:spPr bwMode="auto">
          <a:xfrm flipH="1" flipV="1">
            <a:off x="6172200" y="4343400"/>
            <a:ext cx="228600" cy="1371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70422" name="Text Box 22"/>
          <p:cNvSpPr txBox="1">
            <a:spLocks noChangeArrowheads="1"/>
          </p:cNvSpPr>
          <p:nvPr/>
        </p:nvSpPr>
        <p:spPr bwMode="auto">
          <a:xfrm>
            <a:off x="2819400" y="4191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1</a:t>
            </a:r>
          </a:p>
        </p:txBody>
      </p:sp>
      <p:sp>
        <p:nvSpPr>
          <p:cNvPr id="870423" name="Text Box 23"/>
          <p:cNvSpPr txBox="1">
            <a:spLocks noChangeArrowheads="1"/>
          </p:cNvSpPr>
          <p:nvPr/>
        </p:nvSpPr>
        <p:spPr bwMode="auto">
          <a:xfrm>
            <a:off x="2514600" y="47085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2</a:t>
            </a:r>
          </a:p>
        </p:txBody>
      </p:sp>
      <p:sp>
        <p:nvSpPr>
          <p:cNvPr id="870424" name="Text Box 24"/>
          <p:cNvSpPr txBox="1">
            <a:spLocks noChangeArrowheads="1"/>
          </p:cNvSpPr>
          <p:nvPr/>
        </p:nvSpPr>
        <p:spPr bwMode="auto">
          <a:xfrm>
            <a:off x="1752600" y="51657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3</a:t>
            </a:r>
          </a:p>
        </p:txBody>
      </p:sp>
      <p:sp>
        <p:nvSpPr>
          <p:cNvPr id="870425" name="Text Box 25"/>
          <p:cNvSpPr txBox="1">
            <a:spLocks noChangeArrowheads="1"/>
          </p:cNvSpPr>
          <p:nvPr/>
        </p:nvSpPr>
        <p:spPr bwMode="auto">
          <a:xfrm>
            <a:off x="3429000" y="5105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4</a:t>
            </a:r>
          </a:p>
        </p:txBody>
      </p:sp>
      <p:sp>
        <p:nvSpPr>
          <p:cNvPr id="870426" name="Text Box 26"/>
          <p:cNvSpPr txBox="1">
            <a:spLocks noChangeArrowheads="1"/>
          </p:cNvSpPr>
          <p:nvPr/>
        </p:nvSpPr>
        <p:spPr bwMode="auto">
          <a:xfrm>
            <a:off x="5867400" y="3962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rgbClr val="FF0000"/>
                </a:solidFill>
              </a:rPr>
              <a:t>1</a:t>
            </a:r>
          </a:p>
        </p:txBody>
      </p:sp>
      <p:sp>
        <p:nvSpPr>
          <p:cNvPr id="870427" name="Text Box 27"/>
          <p:cNvSpPr txBox="1">
            <a:spLocks noChangeArrowheads="1"/>
          </p:cNvSpPr>
          <p:nvPr/>
        </p:nvSpPr>
        <p:spPr bwMode="auto">
          <a:xfrm>
            <a:off x="6172200" y="57753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rgbClr val="FF0000"/>
                </a:solidFill>
              </a:rPr>
              <a:t>2</a:t>
            </a:r>
          </a:p>
        </p:txBody>
      </p:sp>
      <p:sp>
        <p:nvSpPr>
          <p:cNvPr id="870428" name="Text Box 28"/>
          <p:cNvSpPr txBox="1">
            <a:spLocks noChangeArrowheads="1"/>
          </p:cNvSpPr>
          <p:nvPr/>
        </p:nvSpPr>
        <p:spPr bwMode="auto">
          <a:xfrm>
            <a:off x="7162800" y="4572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rgbClr val="FF0000"/>
                </a:solidFill>
              </a:rPr>
              <a:t>4</a:t>
            </a:r>
          </a:p>
        </p:txBody>
      </p:sp>
      <p:sp>
        <p:nvSpPr>
          <p:cNvPr id="870429" name="Text Box 29"/>
          <p:cNvSpPr txBox="1">
            <a:spLocks noChangeArrowheads="1"/>
          </p:cNvSpPr>
          <p:nvPr/>
        </p:nvSpPr>
        <p:spPr bwMode="auto">
          <a:xfrm>
            <a:off x="5181600" y="54705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rgbClr val="FF0000"/>
                </a:solidFill>
              </a:rPr>
              <a:t>3</a:t>
            </a:r>
          </a:p>
        </p:txBody>
      </p:sp>
      <p:sp>
        <p:nvSpPr>
          <p:cNvPr id="870430" name="Text Box 30"/>
          <p:cNvSpPr txBox="1">
            <a:spLocks noChangeArrowheads="1"/>
          </p:cNvSpPr>
          <p:nvPr/>
        </p:nvSpPr>
        <p:spPr bwMode="auto">
          <a:xfrm>
            <a:off x="6172200" y="39465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1</a:t>
            </a:r>
          </a:p>
        </p:txBody>
      </p:sp>
      <p:sp>
        <p:nvSpPr>
          <p:cNvPr id="870431" name="Text Box 31"/>
          <p:cNvSpPr txBox="1">
            <a:spLocks noChangeArrowheads="1"/>
          </p:cNvSpPr>
          <p:nvPr/>
        </p:nvSpPr>
        <p:spPr bwMode="auto">
          <a:xfrm>
            <a:off x="6400800" y="56991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4</a:t>
            </a:r>
          </a:p>
        </p:txBody>
      </p:sp>
      <p:sp>
        <p:nvSpPr>
          <p:cNvPr id="870432" name="Text Box 32"/>
          <p:cNvSpPr txBox="1">
            <a:spLocks noChangeArrowheads="1"/>
          </p:cNvSpPr>
          <p:nvPr/>
        </p:nvSpPr>
        <p:spPr bwMode="auto">
          <a:xfrm>
            <a:off x="7315200" y="4800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3</a:t>
            </a:r>
          </a:p>
        </p:txBody>
      </p:sp>
      <p:sp>
        <p:nvSpPr>
          <p:cNvPr id="870433" name="Text Box 33"/>
          <p:cNvSpPr txBox="1">
            <a:spLocks noChangeArrowheads="1"/>
          </p:cNvSpPr>
          <p:nvPr/>
        </p:nvSpPr>
        <p:spPr bwMode="auto">
          <a:xfrm>
            <a:off x="4953000" y="51657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sz="2000">
                <a:solidFill>
                  <a:schemeClr val="accent2"/>
                </a:solidFill>
              </a:rPr>
              <a:t>2</a:t>
            </a: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85115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4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4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04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04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04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04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04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04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04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04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704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704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04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04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04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04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04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04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04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704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7043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704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04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04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70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4" grpId="0" animBg="1"/>
      <p:bldP spid="870405" grpId="0" animBg="1"/>
      <p:bldP spid="870406" grpId="0" animBg="1"/>
      <p:bldP spid="870407" grpId="0" animBg="1"/>
      <p:bldP spid="870413" grpId="0" animBg="1"/>
      <p:bldP spid="870414" grpId="0" animBg="1"/>
      <p:bldP spid="870415" grpId="0" animBg="1"/>
      <p:bldP spid="870416" grpId="0" animBg="1"/>
      <p:bldP spid="870422" grpId="0"/>
      <p:bldP spid="870423" grpId="0"/>
      <p:bldP spid="870424" grpId="0"/>
      <p:bldP spid="870425" grpId="0"/>
      <p:bldP spid="870426" grpId="0"/>
      <p:bldP spid="870427" grpId="0"/>
      <p:bldP spid="870428" grpId="0"/>
      <p:bldP spid="870429" grpId="0"/>
      <p:bldP spid="870430" grpId="0"/>
      <p:bldP spid="870431" grpId="0"/>
      <p:bldP spid="870432" grpId="0"/>
      <p:bldP spid="8704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39939"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925699" name="Rectangle 3"/>
              <p:cNvSpPr>
                <a:spLocks noGrp="1" noChangeArrowheads="1"/>
              </p:cNvSpPr>
              <p:nvPr>
                <p:ph type="body" idx="1"/>
              </p:nvPr>
            </p:nvSpPr>
            <p:spPr/>
            <p:txBody>
              <a:bodyPr/>
              <a:lstStyle/>
              <a:p>
                <a:pPr algn="ctr">
                  <a:buFontTx/>
                  <a:buNone/>
                </a:pPr>
                <a:r>
                  <a:rPr lang="en-US" altLang="en-US" sz="2000" dirty="0">
                    <a:solidFill>
                      <a:schemeClr val="accent2"/>
                    </a:solidFill>
                    <a:ea typeface="ヒラギノ角ゴ Pro W3" charset="-128"/>
                  </a:rPr>
                  <a:t>p</a:t>
                </a:r>
                <a:r>
                  <a:rPr lang="en-US" altLang="en-US" sz="2000" baseline="-25000" dirty="0">
                    <a:solidFill>
                      <a:schemeClr val="accent2"/>
                    </a:solidFill>
                    <a:ea typeface="ヒラギノ角ゴ Pro W3" charset="-128"/>
                  </a:rPr>
                  <a:t>1</a:t>
                </a:r>
                <a:r>
                  <a:rPr lang="en-US" altLang="en-US" sz="2000" dirty="0">
                    <a:solidFill>
                      <a:schemeClr val="accent2"/>
                    </a:solidFill>
                    <a:ea typeface="ヒラギノ角ゴ Pro W3" charset="-128"/>
                  </a:rPr>
                  <a:t>(9)</a:t>
                </a:r>
                <a:r>
                  <a:rPr lang="en-US" altLang="en-US" sz="2000" baseline="-25000" dirty="0">
                    <a:solidFill>
                      <a:schemeClr val="accent2"/>
                    </a:solidFill>
                    <a:ea typeface="ヒラギノ角ゴ Pro W3" charset="-128"/>
                  </a:rPr>
                  <a:t> </a:t>
                </a:r>
                <a:r>
                  <a:rPr lang="en-US" altLang="en-US" sz="2000" dirty="0">
                    <a:solidFill>
                      <a:schemeClr val="accent2"/>
                    </a:solidFill>
                    <a:ea typeface="ヒラギノ角ゴ Pro W3" charset="-128"/>
                  </a:rPr>
                  <a:t>= </a:t>
                </a:r>
                <a:r>
                  <a:rPr lang="el-GR" altLang="en-US" sz="2000" dirty="0">
                    <a:solidFill>
                      <a:srgbClr val="FF0000"/>
                    </a:solidFill>
                    <a:ea typeface="ヒラギノ角ゴ Pro W3" charset="-128"/>
                  </a:rPr>
                  <a:t>Σ</a:t>
                </a:r>
                <a:r>
                  <a:rPr lang="en-US" altLang="en-US" sz="2000" baseline="-25000" dirty="0">
                    <a:solidFill>
                      <a:srgbClr val="FF0000"/>
                    </a:solidFill>
                    <a:ea typeface="ヒラギノ角ゴ Pro W3" charset="-128"/>
                  </a:rPr>
                  <a:t>y=0,1</a:t>
                </a:r>
                <a:r>
                  <a:rPr lang="en-US" altLang="en-US" sz="2000" dirty="0">
                    <a:solidFill>
                      <a:schemeClr val="accent2"/>
                    </a:solidFill>
                    <a:ea typeface="ヒラギノ角ゴ Pro W3" charset="-128"/>
                  </a:rPr>
                  <a:t>[(9 + y) * ∏</a:t>
                </a:r>
                <a:r>
                  <a:rPr lang="en-US" altLang="en-US" sz="2000" baseline="-25000" dirty="0">
                    <a:solidFill>
                      <a:schemeClr val="accent2"/>
                    </a:solidFill>
                    <a:ea typeface="ヒラギノ角ゴ Pro W3" charset="-128"/>
                  </a:rPr>
                  <a:t>z=0,1</a:t>
                </a:r>
                <a:r>
                  <a:rPr lang="en-US" altLang="en-US" sz="2000" dirty="0">
                    <a:solidFill>
                      <a:schemeClr val="accent2"/>
                    </a:solidFill>
                    <a:ea typeface="ヒラギノ角ゴ Pro W3" charset="-128"/>
                  </a:rPr>
                  <a:t>[(9z + y(1-z)) + </a:t>
                </a:r>
                <a:r>
                  <a:rPr lang="el-GR" altLang="en-US" sz="2000" dirty="0">
                    <a:solidFill>
                      <a:schemeClr val="accent2"/>
                    </a:solidFill>
                    <a:ea typeface="ヒラギノ角ゴ Pro W3" charset="-128"/>
                  </a:rPr>
                  <a:t>Σ</a:t>
                </a:r>
                <a:r>
                  <a:rPr lang="en-US" altLang="en-US" sz="2000" baseline="-25000" dirty="0">
                    <a:solidFill>
                      <a:schemeClr val="accent2"/>
                    </a:solidFill>
                    <a:ea typeface="ヒラギノ角ゴ Pro W3" charset="-128"/>
                  </a:rPr>
                  <a:t>w=0,1</a:t>
                </a:r>
                <a:r>
                  <a:rPr lang="en-US" altLang="en-US" sz="2000" dirty="0">
                    <a:solidFill>
                      <a:schemeClr val="accent2"/>
                    </a:solidFill>
                    <a:ea typeface="ヒラギノ角ゴ Pro W3" charset="-128"/>
                  </a:rPr>
                  <a:t>(z + y(1-w))]]</a:t>
                </a:r>
                <a:r>
                  <a:rPr lang="en-US" altLang="en-US" sz="3600" dirty="0">
                    <a:solidFill>
                      <a:schemeClr val="accent2"/>
                    </a:solidFill>
                    <a:ea typeface="ヒラギノ角ゴ Pro W3" charset="-128"/>
                  </a:rPr>
                  <a:t> </a:t>
                </a:r>
                <a:endParaRPr lang="en-US" altLang="en-US" sz="3600" dirty="0">
                  <a:ea typeface="ヒラギノ角ゴ Pro W3" charset="-128"/>
                </a:endParaRPr>
              </a:p>
              <a:p>
                <a:pPr>
                  <a:buFontTx/>
                  <a:buNone/>
                </a:pPr>
                <a:r>
                  <a:rPr lang="en-US" altLang="en-US" sz="3600" dirty="0">
                    <a:ea typeface="ヒラギノ角ゴ Pro W3" charset="-128"/>
                  </a:rPr>
                  <a:t>Round 2: </a:t>
                </a:r>
                <a:r>
                  <a:rPr lang="en-US" altLang="en-US" dirty="0">
                    <a:ea typeface="ヒラギノ角ゴ Pro W3" charset="-128"/>
                  </a:rPr>
                  <a:t>(prover claims this = 6) </a:t>
                </a:r>
              </a:p>
              <a:p>
                <a:pPr lvl="1"/>
                <a:r>
                  <a:rPr lang="en-US" altLang="en-US" sz="3200" dirty="0">
                    <a:ea typeface="ヒラギノ角ゴ Pro W3" charset="-128"/>
                  </a:rPr>
                  <a:t>prover removes outermost </a:t>
                </a:r>
                <a:r>
                  <a:rPr lang="ja-JP" altLang="en-US" sz="3200" dirty="0">
                    <a:ea typeface="ヒラギノ角ゴ Pro W3" charset="-128"/>
                  </a:rPr>
                  <a:t>“</a:t>
                </a:r>
                <a:r>
                  <a:rPr lang="en-US" altLang="ja-JP" sz="3200" dirty="0" err="1">
                    <a:ea typeface="ヒラギノ角ゴ Pro W3" charset="-128"/>
                  </a:rPr>
                  <a:t>Σ</a:t>
                </a:r>
                <a:r>
                  <a:rPr lang="ja-JP" altLang="en-US" sz="3200" dirty="0">
                    <a:ea typeface="ヒラギノ角ゴ Pro W3" charset="-128"/>
                  </a:rPr>
                  <a:t>”</a:t>
                </a:r>
                <a:r>
                  <a:rPr lang="en-US" altLang="ja-JP" sz="3200" dirty="0">
                    <a:ea typeface="ヒラギノ角ゴ Pro W3" charset="-128"/>
                  </a:rPr>
                  <a:t>; sends</a:t>
                </a:r>
              </a:p>
              <a:p>
                <a:pPr lvl="1" algn="ctr">
                  <a:buFontTx/>
                  <a:buNone/>
                </a:pPr>
                <a:r>
                  <a:rPr lang="en-US" altLang="en-US" sz="3200" dirty="0">
                    <a:solidFill>
                      <a:srgbClr val="FF0000"/>
                    </a:solidFill>
                    <a:ea typeface="ヒラギノ角ゴ Pro W3" charset="-128"/>
                  </a:rPr>
                  <a:t> p</a:t>
                </a:r>
                <a:r>
                  <a:rPr lang="en-US" altLang="en-US" sz="3200" baseline="-25000" dirty="0">
                    <a:solidFill>
                      <a:srgbClr val="FF0000"/>
                    </a:solidFill>
                    <a:ea typeface="ヒラギノ角ゴ Pro W3" charset="-128"/>
                  </a:rPr>
                  <a:t>2</a:t>
                </a:r>
                <a:r>
                  <a:rPr lang="en-US" altLang="en-US" sz="3200" dirty="0">
                    <a:solidFill>
                      <a:srgbClr val="FF0000"/>
                    </a:solidFill>
                    <a:ea typeface="ヒラギノ角ゴ Pro W3" charset="-128"/>
                  </a:rPr>
                  <a:t>(y) = 2y</a:t>
                </a:r>
                <a:r>
                  <a:rPr lang="en-US" altLang="en-US" sz="3200" baseline="30000" dirty="0">
                    <a:solidFill>
                      <a:srgbClr val="FF0000"/>
                    </a:solidFill>
                    <a:ea typeface="ヒラギノ角ゴ Pro W3" charset="-128"/>
                  </a:rPr>
                  <a:t>3</a:t>
                </a:r>
                <a:r>
                  <a:rPr lang="en-US" altLang="en-US" sz="3200" dirty="0">
                    <a:solidFill>
                      <a:srgbClr val="FF0000"/>
                    </a:solidFill>
                    <a:ea typeface="ヒラギノ角ゴ Pro W3" charset="-128"/>
                  </a:rPr>
                  <a:t> + y</a:t>
                </a:r>
                <a:r>
                  <a:rPr lang="en-US" altLang="en-US" sz="3200" baseline="30000" dirty="0">
                    <a:solidFill>
                      <a:srgbClr val="FF0000"/>
                    </a:solidFill>
                    <a:ea typeface="ヒラギノ角ゴ Pro W3" charset="-128"/>
                  </a:rPr>
                  <a:t>2</a:t>
                </a:r>
                <a:r>
                  <a:rPr lang="en-US" altLang="en-US" sz="3200" dirty="0">
                    <a:solidFill>
                      <a:srgbClr val="FF0000"/>
                    </a:solidFill>
                    <a:ea typeface="ヒラギノ角ゴ Pro W3" charset="-128"/>
                  </a:rPr>
                  <a:t> + 3y </a:t>
                </a:r>
              </a:p>
              <a:p>
                <a:pPr lvl="1"/>
                <a:r>
                  <a:rPr lang="en-US" altLang="en-US" sz="3200" dirty="0">
                    <a:ea typeface="ヒラギノ角ゴ Pro W3" charset="-128"/>
                  </a:rPr>
                  <a:t>verifier checks:</a:t>
                </a:r>
              </a:p>
              <a:p>
                <a:pPr lvl="1" algn="ctr">
                  <a:buFontTx/>
                  <a:buNone/>
                </a:pPr>
                <a:r>
                  <a:rPr lang="en-US" altLang="en-US" sz="3200" dirty="0">
                    <a:solidFill>
                      <a:schemeClr val="accent2"/>
                    </a:solidFill>
                    <a:ea typeface="ヒラギノ角ゴ Pro W3" charset="-128"/>
                  </a:rPr>
                  <a:t>p</a:t>
                </a:r>
                <a:r>
                  <a:rPr lang="en-US" altLang="en-US" sz="3200" baseline="-25000" dirty="0">
                    <a:solidFill>
                      <a:schemeClr val="accent2"/>
                    </a:solidFill>
                    <a:ea typeface="ヒラギノ角ゴ Pro W3" charset="-128"/>
                  </a:rPr>
                  <a:t>2</a:t>
                </a:r>
                <a:r>
                  <a:rPr lang="en-US" altLang="en-US" sz="3200" dirty="0">
                    <a:solidFill>
                      <a:schemeClr val="accent2"/>
                    </a:solidFill>
                    <a:ea typeface="ヒラギノ角ゴ Pro W3" charset="-128"/>
                  </a:rPr>
                  <a:t>(0) + p</a:t>
                </a:r>
                <a:r>
                  <a:rPr lang="en-US" altLang="en-US" sz="3200" baseline="-25000" dirty="0">
                    <a:solidFill>
                      <a:schemeClr val="accent2"/>
                    </a:solidFill>
                    <a:ea typeface="ヒラギノ角ゴ Pro W3" charset="-128"/>
                  </a:rPr>
                  <a:t>2</a:t>
                </a:r>
                <a:r>
                  <a:rPr lang="en-US" altLang="en-US" sz="3200" dirty="0">
                    <a:solidFill>
                      <a:schemeClr val="accent2"/>
                    </a:solidFill>
                    <a:ea typeface="ヒラギノ角ゴ Pro W3" charset="-128"/>
                  </a:rPr>
                  <a:t>(1) = 0 + 6 = 6 </a:t>
                </a:r>
                <a14:m>
                  <m:oMath xmlns:m="http://schemas.openxmlformats.org/officeDocument/2006/math">
                    <m:r>
                      <a:rPr lang="en-US" altLang="en-US" sz="3200" b="0" i="1" smtClean="0">
                        <a:solidFill>
                          <a:schemeClr val="accent2"/>
                        </a:solidFill>
                        <a:latin typeface="Cambria Math" charset="0"/>
                        <a:ea typeface="ヒラギノ角ゴ Pro W3" charset="-128"/>
                      </a:rPr>
                      <m:t>≡</m:t>
                    </m:r>
                  </m:oMath>
                </a14:m>
                <a:r>
                  <a:rPr lang="en-US" altLang="en-US" sz="3200" dirty="0">
                    <a:solidFill>
                      <a:schemeClr val="accent2"/>
                    </a:solidFill>
                    <a:ea typeface="ヒラギノ角ゴ Pro W3" charset="-128"/>
                    <a:sym typeface="Symbol" charset="2"/>
                  </a:rPr>
                  <a:t> 6 (mod 13)</a:t>
                </a:r>
              </a:p>
              <a:p>
                <a:pPr lvl="1"/>
                <a:r>
                  <a:rPr lang="en-US" altLang="en-US" sz="3200" dirty="0">
                    <a:ea typeface="ヒラギノ角ゴ Pro W3" charset="-128"/>
                  </a:rPr>
                  <a:t>verifier picks randomly: z</a:t>
                </a:r>
                <a:r>
                  <a:rPr lang="en-US" altLang="en-US" sz="3200" baseline="-25000" dirty="0">
                    <a:ea typeface="ヒラギノ角ゴ Pro W3" charset="-128"/>
                  </a:rPr>
                  <a:t>2</a:t>
                </a:r>
                <a:r>
                  <a:rPr lang="en-US" altLang="en-US" sz="3200" dirty="0">
                    <a:ea typeface="ヒラギノ角ゴ Pro W3" charset="-128"/>
                  </a:rPr>
                  <a:t> = 3  </a:t>
                </a:r>
                <a:endParaRPr lang="en-US" altLang="en-US" dirty="0">
                  <a:ea typeface="ヒラギノ角ゴ Pro W3" charset="-128"/>
                </a:endParaRPr>
              </a:p>
            </p:txBody>
          </p:sp>
        </mc:Choice>
        <mc:Fallback xmlns="">
          <p:sp>
            <p:nvSpPr>
              <p:cNvPr id="925699" name="Rectangle 3"/>
              <p:cNvSpPr>
                <a:spLocks noGrp="1" noRot="1" noChangeAspect="1" noMove="1" noResize="1" noEditPoints="1" noAdjustHandles="1" noChangeArrowheads="1" noChangeShapeType="1" noTextEdit="1"/>
              </p:cNvSpPr>
              <p:nvPr>
                <p:ph type="body" idx="1"/>
              </p:nvPr>
            </p:nvSpPr>
            <p:spPr>
              <a:blipFill rotWithShape="0">
                <a:blip r:embed="rId3"/>
                <a:stretch>
                  <a:fillRect l="-222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74580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41987"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41988" name="Rectangle 3"/>
              <p:cNvSpPr>
                <a:spLocks noGrp="1" noChangeArrowheads="1"/>
              </p:cNvSpPr>
              <p:nvPr>
                <p:ph type="body" idx="1"/>
              </p:nvPr>
            </p:nvSpPr>
            <p:spPr/>
            <p:txBody>
              <a:bodyPr/>
              <a:lstStyle/>
              <a:p>
                <a:pPr algn="ctr">
                  <a:buFontTx/>
                  <a:buNone/>
                </a:pPr>
                <a:r>
                  <a:rPr lang="el-GR" altLang="en-US" sz="2800" dirty="0">
                    <a:solidFill>
                      <a:schemeClr val="accent2"/>
                    </a:solidFill>
                    <a:ea typeface="ヒラギノ角ゴ Pro W3" charset="-128"/>
                  </a:rPr>
                  <a:t>φ</a:t>
                </a:r>
                <a:r>
                  <a:rPr lang="en-US" altLang="en-US" sz="2800" dirty="0">
                    <a:solidFill>
                      <a:schemeClr val="accent2"/>
                    </a:solidFill>
                    <a:ea typeface="ヒラギノ角ゴ Pro W3" charset="-128"/>
                  </a:rPr>
                  <a:t> =</a:t>
                </a:r>
                <a14:m>
                  <m:oMath xmlns:m="http://schemas.openxmlformats.org/officeDocument/2006/math">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y(x</a:t>
                </a:r>
                <a14:m>
                  <m:oMath xmlns:m="http://schemas.openxmlformats.org/officeDocument/2006/math">
                    <m:r>
                      <a:rPr lang="en-US" altLang="en-US" sz="2800" i="1" dirty="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z((x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w(z</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w))</a:t>
                </a:r>
                <a:r>
                  <a:rPr lang="en-US" altLang="en-US" sz="2800" dirty="0">
                    <a:ea typeface="ヒラギノ角ゴ Pro W3" charset="-128"/>
                    <a:sym typeface="Euclid Symbol" charset="0"/>
                  </a:rPr>
                  <a:t> </a:t>
                </a:r>
              </a:p>
              <a:p>
                <a:pPr algn="ctr">
                  <a:buFontTx/>
                  <a:buNone/>
                </a:pPr>
                <a:endParaRPr lang="en-US" altLang="en-US" sz="2800" dirty="0">
                  <a:ea typeface="ヒラギノ角ゴ Pro W3" charset="-128"/>
                  <a:sym typeface="Euclid Symbol" charset="0"/>
                </a:endParaRPr>
              </a:p>
              <a:p>
                <a:pPr algn="ctr">
                  <a:buFontTx/>
                  <a:buNone/>
                </a:pPr>
                <a:r>
                  <a:rPr lang="en-US" altLang="en-US" sz="2800" dirty="0">
                    <a:solidFill>
                      <a:schemeClr val="accent2"/>
                    </a:solidFill>
                    <a:ea typeface="ヒラギノ角ゴ Pro W3" charset="-128"/>
                    <a:sym typeface="Euclid Symbol" charset="0"/>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 = ∏</a:t>
                </a:r>
                <a:r>
                  <a:rPr lang="en-US" altLang="en-US" sz="2800" baseline="-25000" dirty="0">
                    <a:solidFill>
                      <a:schemeClr val="accent2"/>
                    </a:solidFill>
                    <a:ea typeface="ヒラギノ角ゴ Pro W3" charset="-128"/>
                  </a:rPr>
                  <a:t>x=0,1</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y=0,1</a:t>
                </a:r>
                <a:r>
                  <a:rPr lang="en-US" altLang="en-US" sz="2800" dirty="0">
                    <a:solidFill>
                      <a:schemeClr val="accent2"/>
                    </a:solidFill>
                    <a:ea typeface="ヒラギノ角ゴ Pro W3" charset="-128"/>
                  </a:rPr>
                  <a:t>[(x + y) * ∏</a:t>
                </a:r>
                <a:r>
                  <a:rPr lang="en-US" altLang="en-US" sz="2800" baseline="-25000" dirty="0">
                    <a:solidFill>
                      <a:schemeClr val="accent2"/>
                    </a:solidFill>
                    <a:ea typeface="ヒラギノ角ゴ Pro W3" charset="-128"/>
                  </a:rPr>
                  <a:t>z=0,1</a:t>
                </a:r>
                <a:r>
                  <a:rPr lang="en-US" altLang="en-US" sz="2800" dirty="0">
                    <a:solidFill>
                      <a:schemeClr val="accent2"/>
                    </a:solidFill>
                    <a:ea typeface="ヒラギノ角ゴ Pro W3" charset="-128"/>
                  </a:rPr>
                  <a:t>[(</a:t>
                </a:r>
                <a:r>
                  <a:rPr lang="en-US" altLang="en-US" sz="2800" dirty="0" err="1">
                    <a:solidFill>
                      <a:schemeClr val="accent2"/>
                    </a:solidFill>
                    <a:ea typeface="ヒラギノ角ゴ Pro W3" charset="-128"/>
                  </a:rPr>
                  <a:t>xz</a:t>
                </a:r>
                <a:r>
                  <a:rPr lang="en-US" altLang="en-US" sz="2800" dirty="0">
                    <a:solidFill>
                      <a:schemeClr val="accent2"/>
                    </a:solidFill>
                    <a:ea typeface="ヒラギノ角ゴ Pro W3" charset="-128"/>
                  </a:rPr>
                  <a:t> + y(1-z))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(z + y(1-w))]]</a:t>
                </a:r>
                <a:r>
                  <a:rPr lang="en-US" altLang="en-US" dirty="0">
                    <a:ea typeface="ヒラギノ角ゴ Pro W3" charset="-128"/>
                  </a:rPr>
                  <a:t> </a:t>
                </a:r>
              </a:p>
              <a:p>
                <a:pPr algn="ctr">
                  <a:buFontTx/>
                  <a:buNone/>
                </a:pPr>
                <a:endParaRPr lang="en-US" altLang="en-US" sz="2800" dirty="0">
                  <a:ea typeface="ヒラギノ角ゴ Pro W3" charset="-128"/>
                  <a:sym typeface="Euclid Symbol" charset="0"/>
                </a:endParaRPr>
              </a:p>
              <a:p>
                <a:pPr algn="ctr">
                  <a:buFontTx/>
                  <a:buNone/>
                </a:pPr>
                <a:r>
                  <a:rPr lang="en-US" altLang="en-US" sz="2800" dirty="0">
                    <a:solidFill>
                      <a:schemeClr val="accent2"/>
                    </a:solidFill>
                    <a:ea typeface="ヒラギノ角ゴ Pro W3" charset="-128"/>
                    <a:sym typeface="Euclid Symbol" charset="0"/>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x</a:t>
                </a:r>
                <a14:m>
                  <m:oMath xmlns:m="http://schemas.openxmlformats.org/officeDocument/2006/math">
                    <m:r>
                      <a:rPr lang="en-US" altLang="en-US" sz="2800" b="0" i="1" smtClean="0">
                        <a:solidFill>
                          <a:srgbClr val="FF0000"/>
                        </a:solidFill>
                        <a:latin typeface="Cambria Math" charset="0"/>
                        <a:ea typeface="ヒラギノ角ゴ Pro W3" charset="-128"/>
                      </a:rPr>
                      <m:t>←</m:t>
                    </m:r>
                  </m:oMath>
                </a14:m>
                <a:r>
                  <a:rPr lang="en-US" altLang="en-US" sz="2800" dirty="0">
                    <a:solidFill>
                      <a:srgbClr val="FF0000"/>
                    </a:solidFill>
                    <a:ea typeface="ヒラギノ角ゴ Pro W3" charset="-128"/>
                    <a:sym typeface="Symbol" charset="2"/>
                  </a:rPr>
                  <a:t>9</a:t>
                </a:r>
                <a:r>
                  <a:rPr lang="en-US" altLang="en-US" sz="2800" dirty="0">
                    <a:solidFill>
                      <a:schemeClr val="accent2"/>
                    </a:solidFill>
                    <a:ea typeface="ヒラギノ角ゴ Pro W3" charset="-128"/>
                    <a:sym typeface="Symbol" charset="2"/>
                  </a:rPr>
                  <a:t>, </a:t>
                </a:r>
                <a:r>
                  <a:rPr lang="en-US" altLang="en-US" sz="2800" dirty="0">
                    <a:solidFill>
                      <a:srgbClr val="FF0000"/>
                    </a:solidFill>
                    <a:ea typeface="ヒラギノ角ゴ Pro W3" charset="-128"/>
                    <a:sym typeface="Symbol" charset="2"/>
                  </a:rPr>
                  <a:t>y</a:t>
                </a:r>
                <a14:m>
                  <m:oMath xmlns:m="http://schemas.openxmlformats.org/officeDocument/2006/math">
                    <m:r>
                      <a:rPr lang="en-US" altLang="en-US" sz="2800" b="0" i="1" smtClean="0">
                        <a:solidFill>
                          <a:srgbClr val="FF0000"/>
                        </a:solidFill>
                        <a:latin typeface="Cambria Math" charset="0"/>
                        <a:ea typeface="ヒラギノ角ゴ Pro W3" charset="-128"/>
                        <a:sym typeface="Symbol" charset="2"/>
                      </a:rPr>
                      <m:t>←</m:t>
                    </m:r>
                  </m:oMath>
                </a14:m>
                <a:r>
                  <a:rPr lang="en-US" altLang="en-US" sz="2800" dirty="0">
                    <a:solidFill>
                      <a:srgbClr val="FF0000"/>
                    </a:solidFill>
                    <a:ea typeface="ヒラギノ角ゴ Pro W3" charset="-128"/>
                    <a:sym typeface="Symbol" charset="2"/>
                  </a:rPr>
                  <a:t>3</a:t>
                </a:r>
                <a:r>
                  <a:rPr lang="en-US" altLang="en-US" sz="2800" dirty="0">
                    <a:solidFill>
                      <a:schemeClr val="accent2"/>
                    </a:solidFill>
                    <a:ea typeface="ヒラギノ角ゴ Pro W3" charset="-128"/>
                    <a:sym typeface="Symbol" charset="2"/>
                  </a:rPr>
                  <a:t>]</a:t>
                </a:r>
                <a:r>
                  <a:rPr lang="en-US" altLang="en-US" sz="2800" dirty="0">
                    <a:solidFill>
                      <a:schemeClr val="accent2"/>
                    </a:solidFill>
                    <a:ea typeface="ヒラギノ角ゴ Pro W3" charset="-128"/>
                  </a:rPr>
                  <a:t> = [(</a:t>
                </a:r>
                <a:r>
                  <a:rPr lang="en-US" altLang="en-US" sz="2800" dirty="0">
                    <a:solidFill>
                      <a:srgbClr val="FF0000"/>
                    </a:solidFill>
                    <a:ea typeface="ヒラギノ角ゴ Pro W3" charset="-128"/>
                  </a:rPr>
                  <a:t>9</a:t>
                </a:r>
                <a:r>
                  <a:rPr lang="en-US" altLang="en-US" sz="2800" dirty="0">
                    <a:solidFill>
                      <a:schemeClr val="accent2"/>
                    </a:solidFill>
                    <a:ea typeface="ヒラギノ角ゴ Pro W3" charset="-128"/>
                  </a:rPr>
                  <a:t> + </a:t>
                </a:r>
                <a:r>
                  <a:rPr lang="en-US" altLang="en-US" sz="2800" dirty="0">
                    <a:solidFill>
                      <a:srgbClr val="FF0000"/>
                    </a:solidFill>
                    <a:ea typeface="ヒラギノ角ゴ Pro W3" charset="-128"/>
                  </a:rPr>
                  <a:t>3</a:t>
                </a:r>
                <a:r>
                  <a:rPr lang="en-US" altLang="en-US" sz="2800" dirty="0">
                    <a:solidFill>
                      <a:schemeClr val="accent2"/>
                    </a:solidFill>
                    <a:ea typeface="ヒラギノ角ゴ Pro W3" charset="-128"/>
                  </a:rPr>
                  <a:t>) * ∏</a:t>
                </a:r>
                <a:r>
                  <a:rPr lang="en-US" altLang="en-US" sz="2800" baseline="-25000" dirty="0">
                    <a:solidFill>
                      <a:schemeClr val="accent2"/>
                    </a:solidFill>
                    <a:ea typeface="ヒラギノ角ゴ Pro W3" charset="-128"/>
                  </a:rPr>
                  <a:t>z=0,1</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9</a:t>
                </a:r>
                <a:r>
                  <a:rPr lang="en-US" altLang="en-US" sz="2800" dirty="0">
                    <a:solidFill>
                      <a:schemeClr val="accent2"/>
                    </a:solidFill>
                    <a:ea typeface="ヒラギノ角ゴ Pro W3" charset="-128"/>
                  </a:rPr>
                  <a:t>z + </a:t>
                </a:r>
                <a:r>
                  <a:rPr lang="en-US" altLang="en-US" sz="2800" dirty="0">
                    <a:solidFill>
                      <a:srgbClr val="FF0000"/>
                    </a:solidFill>
                    <a:ea typeface="ヒラギノ角ゴ Pro W3" charset="-128"/>
                  </a:rPr>
                  <a:t>3</a:t>
                </a:r>
                <a:r>
                  <a:rPr lang="en-US" altLang="en-US" sz="2800" dirty="0">
                    <a:solidFill>
                      <a:schemeClr val="accent2"/>
                    </a:solidFill>
                    <a:ea typeface="ヒラギノ角ゴ Pro W3" charset="-128"/>
                  </a:rPr>
                  <a:t>(1-z))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(z + </a:t>
                </a:r>
                <a:r>
                  <a:rPr lang="en-US" altLang="en-US" sz="2800" dirty="0">
                    <a:solidFill>
                      <a:srgbClr val="FF0000"/>
                    </a:solidFill>
                    <a:ea typeface="ヒラギノ角ゴ Pro W3" charset="-128"/>
                  </a:rPr>
                  <a:t>3</a:t>
                </a:r>
                <a:r>
                  <a:rPr lang="en-US" altLang="en-US" sz="2800" dirty="0">
                    <a:solidFill>
                      <a:schemeClr val="accent2"/>
                    </a:solidFill>
                    <a:ea typeface="ヒラギノ角ゴ Pro W3" charset="-128"/>
                  </a:rPr>
                  <a:t>(1-w))]]</a:t>
                </a:r>
                <a:r>
                  <a:rPr lang="en-US" altLang="en-US" dirty="0">
                    <a:solidFill>
                      <a:schemeClr val="accent2"/>
                    </a:solidFill>
                    <a:ea typeface="ヒラギノ角ゴ Pro W3" charset="-128"/>
                  </a:rPr>
                  <a:t> </a:t>
                </a:r>
              </a:p>
              <a:p>
                <a:pPr>
                  <a:buFontTx/>
                  <a:buNone/>
                </a:pPr>
                <a:endParaRPr lang="en-US" altLang="en-US" dirty="0">
                  <a:solidFill>
                    <a:schemeClr val="accent2"/>
                  </a:solidFill>
                  <a:ea typeface="ヒラギノ角ゴ Pro W3" charset="-128"/>
                </a:endParaRPr>
              </a:p>
            </p:txBody>
          </p:sp>
        </mc:Choice>
        <mc:Fallback xmlns="">
          <p:sp>
            <p:nvSpPr>
              <p:cNvPr id="41988" name="Rectangle 3"/>
              <p:cNvSpPr>
                <a:spLocks noGrp="1" noRot="1" noChangeAspect="1" noMove="1" noResize="1" noEditPoints="1" noAdjustHandles="1" noChangeArrowheads="1" noChangeShapeType="1" noTextEdit="1"/>
              </p:cNvSpPr>
              <p:nvPr>
                <p:ph type="body" idx="1"/>
              </p:nvPr>
            </p:nvSpPr>
            <p:spPr>
              <a:blipFill rotWithShape="0">
                <a:blip r:embed="rId3"/>
                <a:stretch>
                  <a:fillRect l="-74" t="-1482" r="-7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189396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44035"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929795" name="Rectangle 3"/>
              <p:cNvSpPr>
                <a:spLocks noGrp="1" noChangeArrowheads="1"/>
              </p:cNvSpPr>
              <p:nvPr>
                <p:ph type="body" idx="1"/>
              </p:nvPr>
            </p:nvSpPr>
            <p:spPr/>
            <p:txBody>
              <a:bodyPr/>
              <a:lstStyle/>
              <a:p>
                <a:pPr algn="ctr">
                  <a:buFontTx/>
                  <a:buNone/>
                </a:pPr>
                <a:r>
                  <a:rPr lang="en-US" altLang="en-US" sz="2400" dirty="0">
                    <a:solidFill>
                      <a:schemeClr val="accent2"/>
                    </a:solidFill>
                    <a:ea typeface="ヒラギノ角ゴ Pro W3" charset="-128"/>
                    <a:sym typeface="Euclid Symbol" charset="0"/>
                  </a:rPr>
                  <a:t>p</a:t>
                </a:r>
                <a:r>
                  <a:rPr lang="en-US" altLang="en-US" sz="2400" baseline="-25000" dirty="0">
                    <a:solidFill>
                      <a:schemeClr val="accent2"/>
                    </a:solidFill>
                    <a:ea typeface="ヒラギノ角ゴ Pro W3" charset="-128"/>
                  </a:rPr>
                  <a:t>2</a:t>
                </a:r>
                <a:r>
                  <a:rPr lang="en-US" altLang="en-US" sz="2400" dirty="0">
                    <a:solidFill>
                      <a:schemeClr val="accent2"/>
                    </a:solidFill>
                    <a:ea typeface="ヒラギノ角ゴ Pro W3" charset="-128"/>
                  </a:rPr>
                  <a:t>(3) = [(9 + 3) * </a:t>
                </a:r>
                <a:r>
                  <a:rPr lang="en-US" altLang="en-US" sz="2400" dirty="0">
                    <a:solidFill>
                      <a:srgbClr val="FF0000"/>
                    </a:solidFill>
                    <a:ea typeface="ヒラギノ角ゴ Pro W3" charset="-128"/>
                  </a:rPr>
                  <a:t>∏</a:t>
                </a:r>
                <a:r>
                  <a:rPr lang="en-US" altLang="en-US" sz="2400" baseline="-25000" dirty="0">
                    <a:solidFill>
                      <a:srgbClr val="FF0000"/>
                    </a:solidFill>
                    <a:ea typeface="ヒラギノ角ゴ Pro W3" charset="-128"/>
                  </a:rPr>
                  <a:t>z=0,1</a:t>
                </a:r>
                <a:r>
                  <a:rPr lang="en-US" altLang="en-US" sz="2400" dirty="0">
                    <a:solidFill>
                      <a:schemeClr val="accent2"/>
                    </a:solidFill>
                    <a:ea typeface="ヒラギノ角ゴ Pro W3" charset="-128"/>
                  </a:rPr>
                  <a:t>[(9z + 3(1-z)) + </a:t>
                </a:r>
                <a:r>
                  <a:rPr lang="el-GR" altLang="en-US" sz="2400" dirty="0">
                    <a:solidFill>
                      <a:schemeClr val="accent2"/>
                    </a:solidFill>
                    <a:ea typeface="ヒラギノ角ゴ Pro W3" charset="-128"/>
                  </a:rPr>
                  <a:t>Σ</a:t>
                </a:r>
                <a:r>
                  <a:rPr lang="en-US" altLang="en-US" sz="2400" baseline="-25000" dirty="0">
                    <a:solidFill>
                      <a:schemeClr val="accent2"/>
                    </a:solidFill>
                    <a:ea typeface="ヒラギノ角ゴ Pro W3" charset="-128"/>
                  </a:rPr>
                  <a:t>w=0,1</a:t>
                </a:r>
                <a:r>
                  <a:rPr lang="en-US" altLang="en-US" sz="2400" dirty="0">
                    <a:solidFill>
                      <a:schemeClr val="accent2"/>
                    </a:solidFill>
                    <a:ea typeface="ヒラギノ角ゴ Pro W3" charset="-128"/>
                  </a:rPr>
                  <a:t>(z + 3(1-w))]]</a:t>
                </a:r>
                <a:r>
                  <a:rPr lang="en-US" altLang="en-US" sz="2800" dirty="0">
                    <a:solidFill>
                      <a:schemeClr val="accent2"/>
                    </a:solidFill>
                    <a:ea typeface="ヒラギノ角ゴ Pro W3" charset="-128"/>
                  </a:rPr>
                  <a:t> </a:t>
                </a:r>
                <a:endParaRPr lang="en-US" altLang="en-US" sz="2800" dirty="0">
                  <a:ea typeface="ヒラギノ角ゴ Pro W3" charset="-128"/>
                </a:endParaRPr>
              </a:p>
              <a:p>
                <a:pPr>
                  <a:buFontTx/>
                  <a:buNone/>
                </a:pPr>
                <a:r>
                  <a:rPr lang="en-US" altLang="en-US" dirty="0">
                    <a:ea typeface="ヒラギノ角ゴ Pro W3" charset="-128"/>
                  </a:rPr>
                  <a:t>Round 3: </a:t>
                </a:r>
                <a:r>
                  <a:rPr lang="en-US" altLang="en-US" sz="2800" dirty="0">
                    <a:ea typeface="ヒラギノ角ゴ Pro W3" charset="-128"/>
                  </a:rPr>
                  <a:t>(prover claims this = 7) </a:t>
                </a:r>
              </a:p>
              <a:p>
                <a:pPr lvl="1"/>
                <a:r>
                  <a:rPr lang="en-US" altLang="en-US" dirty="0">
                    <a:ea typeface="ヒラギノ角ゴ Pro W3" charset="-128"/>
                  </a:rPr>
                  <a:t>everyone agrees expression = 12*(…) </a:t>
                </a:r>
              </a:p>
              <a:p>
                <a:pPr lvl="1"/>
                <a:r>
                  <a:rPr lang="en-US" altLang="en-US" dirty="0">
                    <a:ea typeface="ヒラギノ角ゴ Pro W3" charset="-128"/>
                  </a:rPr>
                  <a:t>prover removes outermost </a:t>
                </a:r>
                <a:r>
                  <a:rPr lang="ja-JP" altLang="en-US" dirty="0">
                    <a:ea typeface="ヒラギノ角ゴ Pro W3" charset="-128"/>
                  </a:rPr>
                  <a:t>“</a:t>
                </a:r>
                <a:r>
                  <a:rPr lang="en-US" altLang="ja-JP" dirty="0">
                    <a:ea typeface="ヒラギノ角ゴ Pro W3" charset="-128"/>
                  </a:rPr>
                  <a:t>∏</a:t>
                </a:r>
                <a:r>
                  <a:rPr lang="ja-JP" altLang="en-US" dirty="0">
                    <a:ea typeface="ヒラギノ角ゴ Pro W3" charset="-128"/>
                  </a:rPr>
                  <a:t>”</a:t>
                </a:r>
                <a:r>
                  <a:rPr lang="en-US" altLang="ja-JP" dirty="0">
                    <a:ea typeface="ヒラギノ角ゴ Pro W3" charset="-128"/>
                  </a:rPr>
                  <a:t>; sends </a:t>
                </a:r>
              </a:p>
              <a:p>
                <a:pPr lvl="1" algn="ctr">
                  <a:buFontTx/>
                  <a:buNone/>
                </a:pPr>
                <a:r>
                  <a:rPr lang="en-US" altLang="en-US" dirty="0">
                    <a:solidFill>
                      <a:srgbClr val="FF0000"/>
                    </a:solidFill>
                    <a:ea typeface="ヒラギノ角ゴ Pro W3" charset="-128"/>
                  </a:rPr>
                  <a:t>p</a:t>
                </a:r>
                <a:r>
                  <a:rPr lang="en-US" altLang="en-US" baseline="-25000" dirty="0">
                    <a:solidFill>
                      <a:srgbClr val="FF0000"/>
                    </a:solidFill>
                    <a:ea typeface="ヒラギノ角ゴ Pro W3" charset="-128"/>
                  </a:rPr>
                  <a:t>3</a:t>
                </a:r>
                <a:r>
                  <a:rPr lang="en-US" altLang="en-US" dirty="0">
                    <a:solidFill>
                      <a:srgbClr val="FF0000"/>
                    </a:solidFill>
                    <a:ea typeface="ヒラギノ角ゴ Pro W3" charset="-128"/>
                  </a:rPr>
                  <a:t>(z) = 8z + 6 </a:t>
                </a:r>
              </a:p>
              <a:p>
                <a:pPr lvl="1"/>
                <a:r>
                  <a:rPr lang="en-US" altLang="en-US" dirty="0">
                    <a:ea typeface="ヒラギノ角ゴ Pro W3" charset="-128"/>
                  </a:rPr>
                  <a:t>verifier checks: </a:t>
                </a:r>
              </a:p>
              <a:p>
                <a:pPr lvl="1" algn="ctr">
                  <a:buFontTx/>
                  <a:buNone/>
                </a:pPr>
                <a:r>
                  <a:rPr lang="en-US" altLang="en-US" dirty="0">
                    <a:solidFill>
                      <a:schemeClr val="accent2"/>
                    </a:solidFill>
                    <a:ea typeface="ヒラギノ角ゴ Pro W3" charset="-128"/>
                  </a:rPr>
                  <a:t>p</a:t>
                </a:r>
                <a:r>
                  <a:rPr lang="en-US" altLang="en-US" baseline="-25000" dirty="0">
                    <a:solidFill>
                      <a:schemeClr val="accent2"/>
                    </a:solidFill>
                    <a:ea typeface="ヒラギノ角ゴ Pro W3" charset="-128"/>
                  </a:rPr>
                  <a:t>3</a:t>
                </a:r>
                <a:r>
                  <a:rPr lang="en-US" altLang="en-US" dirty="0">
                    <a:solidFill>
                      <a:schemeClr val="accent2"/>
                    </a:solidFill>
                    <a:ea typeface="ヒラギノ角ゴ Pro W3" charset="-128"/>
                  </a:rPr>
                  <a:t>(0) * p</a:t>
                </a:r>
                <a:r>
                  <a:rPr lang="en-US" altLang="en-US" baseline="-25000" dirty="0">
                    <a:solidFill>
                      <a:schemeClr val="accent2"/>
                    </a:solidFill>
                    <a:ea typeface="ヒラギノ角ゴ Pro W3" charset="-128"/>
                  </a:rPr>
                  <a:t>3</a:t>
                </a:r>
                <a:r>
                  <a:rPr lang="en-US" altLang="en-US" dirty="0">
                    <a:solidFill>
                      <a:schemeClr val="accent2"/>
                    </a:solidFill>
                    <a:ea typeface="ヒラギノ角ゴ Pro W3" charset="-128"/>
                  </a:rPr>
                  <a:t>(1) = (6)(14) = 84; 12*84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7 (mod 13)</a:t>
                </a:r>
              </a:p>
              <a:p>
                <a:pPr lvl="1"/>
                <a:r>
                  <a:rPr lang="en-US" altLang="en-US" dirty="0">
                    <a:ea typeface="ヒラギノ角ゴ Pro W3" charset="-128"/>
                  </a:rPr>
                  <a:t>verifier picks randomly: z</a:t>
                </a:r>
                <a:r>
                  <a:rPr lang="en-US" altLang="en-US" baseline="-25000" dirty="0">
                    <a:ea typeface="ヒラギノ角ゴ Pro W3" charset="-128"/>
                  </a:rPr>
                  <a:t>3</a:t>
                </a:r>
                <a:r>
                  <a:rPr lang="en-US" altLang="en-US" dirty="0">
                    <a:ea typeface="ヒラギノ角ゴ Pro W3" charset="-128"/>
                  </a:rPr>
                  <a:t> = 7  </a:t>
                </a:r>
              </a:p>
              <a:p>
                <a:endParaRPr lang="en-US" altLang="en-US" sz="2800" dirty="0">
                  <a:ea typeface="ヒラギノ角ゴ Pro W3" charset="-128"/>
                </a:endParaRPr>
              </a:p>
            </p:txBody>
          </p:sp>
        </mc:Choice>
        <mc:Fallback xmlns="">
          <p:sp>
            <p:nvSpPr>
              <p:cNvPr id="92979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r="-593"/>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371225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46083"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p:txBody>
              <a:bodyPr/>
              <a:lstStyle/>
              <a:p>
                <a:pPr algn="ctr">
                  <a:buFontTx/>
                  <a:buNone/>
                </a:pPr>
                <a:r>
                  <a:rPr lang="el-GR" altLang="en-US" sz="2800" dirty="0">
                    <a:solidFill>
                      <a:schemeClr val="accent2"/>
                    </a:solidFill>
                    <a:ea typeface="ヒラギノ角ゴ Pro W3" charset="-128"/>
                  </a:rPr>
                  <a:t>φ</a:t>
                </a:r>
                <a:r>
                  <a:rPr lang="en-US" altLang="en-US" sz="2800" dirty="0">
                    <a:solidFill>
                      <a:schemeClr val="accent2"/>
                    </a:solidFill>
                    <a:ea typeface="ヒラギノ角ゴ Pro W3" charset="-128"/>
                  </a:rPr>
                  <a:t> =</a:t>
                </a:r>
                <a14:m>
                  <m:oMath xmlns:m="http://schemas.openxmlformats.org/officeDocument/2006/math">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y(x</a:t>
                </a:r>
                <a14:m>
                  <m:oMath xmlns:m="http://schemas.openxmlformats.org/officeDocument/2006/math">
                    <m:r>
                      <a:rPr lang="en-US" altLang="en-US" sz="2800" i="1" dirty="0">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r>
                      <a:rPr lang="en-US" altLang="en-US" sz="2800" i="1">
                        <a:solidFill>
                          <a:schemeClr val="accent2"/>
                        </a:solidFill>
                        <a:latin typeface="Cambria Math" charset="0"/>
                        <a:ea typeface="ヒラギノ角ゴ Pro W3" charset="-128"/>
                      </a:rPr>
                      <m:t>∀</m:t>
                    </m:r>
                  </m:oMath>
                </a14:m>
                <a:r>
                  <a:rPr lang="en-US" altLang="en-US" sz="2800" dirty="0">
                    <a:solidFill>
                      <a:schemeClr val="accent2"/>
                    </a:solidFill>
                    <a:ea typeface="ヒラギノ角ゴ Pro W3" charset="-128"/>
                    <a:sym typeface="Euclid Symbol" charset="0"/>
                  </a:rPr>
                  <a:t>z((x</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z))</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Euclid Symbol" charset="0"/>
                  </a:rPr>
                  <a:t> </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Euclid Symbol" charset="0"/>
                  </a:rPr>
                  <a:t>w(z</a:t>
                </a:r>
                <a14:m>
                  <m:oMath xmlns:m="http://schemas.openxmlformats.org/officeDocument/2006/math">
                    <m:r>
                      <a:rPr lang="en-US" altLang="en-US" sz="2800" i="1">
                        <a:solidFill>
                          <a:schemeClr val="accent2"/>
                        </a:solidFill>
                        <a:latin typeface="Cambria Math" charset="0"/>
                        <a:ea typeface="ヒラギノ角ゴ Pro W3" charset="-128"/>
                        <a:sym typeface="Euclid Symbol" charset="0"/>
                      </a:rPr>
                      <m:t>∨</m:t>
                    </m:r>
                  </m:oMath>
                </a14:m>
                <a:r>
                  <a:rPr lang="en-US" altLang="en-US" sz="2800" dirty="0">
                    <a:solidFill>
                      <a:schemeClr val="accent2"/>
                    </a:solidFill>
                    <a:ea typeface="ヒラギノ角ゴ Pro W3" charset="-128"/>
                    <a:sym typeface="Symbol" charset="2"/>
                  </a:rPr>
                  <a:t>(y</a:t>
                </a:r>
                <a14:m>
                  <m:oMath xmlns:m="http://schemas.openxmlformats.org/officeDocument/2006/math">
                    <m:r>
                      <a:rPr lang="en-US" altLang="en-US" sz="2800" i="1">
                        <a:solidFill>
                          <a:schemeClr val="accent2"/>
                        </a:solidFill>
                        <a:latin typeface="Cambria Math" charset="0"/>
                        <a:ea typeface="ヒラギノ角ゴ Pro W3" charset="-128"/>
                        <a:sym typeface="Symbol" charset="2"/>
                      </a:rPr>
                      <m:t>∧¬</m:t>
                    </m:r>
                  </m:oMath>
                </a14:m>
                <a:r>
                  <a:rPr lang="en-US" altLang="en-US" sz="2800" dirty="0">
                    <a:solidFill>
                      <a:schemeClr val="accent2"/>
                    </a:solidFill>
                    <a:ea typeface="ヒラギノ角ゴ Pro W3" charset="-128"/>
                    <a:sym typeface="Symbol" charset="2"/>
                  </a:rPr>
                  <a:t>w))</a:t>
                </a:r>
                <a:r>
                  <a:rPr lang="en-US" altLang="en-US" sz="2800" dirty="0">
                    <a:ea typeface="ヒラギノ角ゴ Pro W3" charset="-128"/>
                    <a:sym typeface="Euclid Symbol" charset="0"/>
                  </a:rPr>
                  <a:t> </a:t>
                </a:r>
              </a:p>
              <a:p>
                <a:pPr algn="ctr">
                  <a:buFontTx/>
                  <a:buNone/>
                </a:pPr>
                <a:endParaRPr lang="en-US" altLang="en-US" sz="2800" dirty="0">
                  <a:ea typeface="ヒラギノ角ゴ Pro W3" charset="-128"/>
                  <a:sym typeface="Euclid Symbol" charset="0"/>
                </a:endParaRPr>
              </a:p>
              <a:p>
                <a:pPr algn="ctr">
                  <a:buFontTx/>
                  <a:buNone/>
                </a:pPr>
                <a:r>
                  <a:rPr lang="en-US" altLang="en-US" sz="2800" dirty="0">
                    <a:solidFill>
                      <a:schemeClr val="accent2"/>
                    </a:solidFill>
                    <a:ea typeface="ヒラギノ角ゴ Pro W3" charset="-128"/>
                    <a:sym typeface="Euclid Symbol" charset="0"/>
                  </a:rPr>
                  <a:t>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 = ∏</a:t>
                </a:r>
                <a:r>
                  <a:rPr lang="en-US" altLang="en-US" sz="2800" baseline="-25000" dirty="0">
                    <a:solidFill>
                      <a:schemeClr val="accent2"/>
                    </a:solidFill>
                    <a:ea typeface="ヒラギノ角ゴ Pro W3" charset="-128"/>
                  </a:rPr>
                  <a:t>x=0,1</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y=0,1</a:t>
                </a:r>
                <a:r>
                  <a:rPr lang="en-US" altLang="en-US" sz="2800" dirty="0">
                    <a:solidFill>
                      <a:schemeClr val="accent2"/>
                    </a:solidFill>
                    <a:ea typeface="ヒラギノ角ゴ Pro W3" charset="-128"/>
                  </a:rPr>
                  <a:t>[(x + y) * ∏</a:t>
                </a:r>
                <a:r>
                  <a:rPr lang="en-US" altLang="en-US" sz="2800" baseline="-25000" dirty="0">
                    <a:solidFill>
                      <a:schemeClr val="accent2"/>
                    </a:solidFill>
                    <a:ea typeface="ヒラギノ角ゴ Pro W3" charset="-128"/>
                  </a:rPr>
                  <a:t>z=0,1</a:t>
                </a:r>
                <a:r>
                  <a:rPr lang="en-US" altLang="en-US" sz="2800" dirty="0">
                    <a:solidFill>
                      <a:schemeClr val="accent2"/>
                    </a:solidFill>
                    <a:ea typeface="ヒラギノ角ゴ Pro W3" charset="-128"/>
                  </a:rPr>
                  <a:t>[(</a:t>
                </a:r>
                <a:r>
                  <a:rPr lang="en-US" altLang="en-US" sz="2800" dirty="0" err="1">
                    <a:solidFill>
                      <a:schemeClr val="accent2"/>
                    </a:solidFill>
                    <a:ea typeface="ヒラギノ角ゴ Pro W3" charset="-128"/>
                  </a:rPr>
                  <a:t>xz</a:t>
                </a:r>
                <a:r>
                  <a:rPr lang="en-US" altLang="en-US" sz="2800" dirty="0">
                    <a:solidFill>
                      <a:schemeClr val="accent2"/>
                    </a:solidFill>
                    <a:ea typeface="ヒラギノ角ゴ Pro W3" charset="-128"/>
                  </a:rPr>
                  <a:t> + y(1-z))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(z + y(1-w))]]</a:t>
                </a:r>
                <a:r>
                  <a:rPr lang="en-US" altLang="en-US" dirty="0">
                    <a:solidFill>
                      <a:schemeClr val="accent2"/>
                    </a:solidFill>
                    <a:ea typeface="ヒラギノ角ゴ Pro W3" charset="-128"/>
                  </a:rPr>
                  <a:t> </a:t>
                </a:r>
              </a:p>
              <a:p>
                <a:pPr algn="ctr">
                  <a:buFontTx/>
                  <a:buNone/>
                </a:pPr>
                <a:endParaRPr lang="en-US" altLang="en-US" sz="2800" dirty="0">
                  <a:solidFill>
                    <a:schemeClr val="accent2"/>
                  </a:solidFill>
                  <a:ea typeface="ヒラギノ角ゴ Pro W3" charset="-128"/>
                  <a:sym typeface="Euclid Symbol" charset="0"/>
                </a:endParaRPr>
              </a:p>
              <a:p>
                <a:pPr>
                  <a:buFontTx/>
                  <a:buNone/>
                </a:pPr>
                <a:r>
                  <a:rPr lang="en-US" altLang="en-US" sz="2800" dirty="0">
                    <a:solidFill>
                      <a:schemeClr val="accent2"/>
                    </a:solidFill>
                    <a:ea typeface="ヒラギノ角ゴ Pro W3" charset="-128"/>
                    <a:sym typeface="Euclid Symbol" charset="0"/>
                  </a:rPr>
                  <a:t>	 p</a:t>
                </a:r>
                <a:r>
                  <a:rPr lang="el-GR" altLang="en-US" sz="2800" baseline="-25000" dirty="0">
                    <a:solidFill>
                      <a:schemeClr val="accent2"/>
                    </a:solidFill>
                    <a:ea typeface="ヒラギノ角ゴ Pro W3" charset="-128"/>
                  </a:rPr>
                  <a:t>φ</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x</a:t>
                </a:r>
                <a14:m>
                  <m:oMath xmlns:m="http://schemas.openxmlformats.org/officeDocument/2006/math">
                    <m:r>
                      <a:rPr lang="en-US" altLang="en-US" sz="2800" b="0" i="1" smtClean="0">
                        <a:solidFill>
                          <a:srgbClr val="FF0000"/>
                        </a:solidFill>
                        <a:latin typeface="Cambria Math" charset="0"/>
                        <a:ea typeface="ヒラギノ角ゴ Pro W3" charset="-128"/>
                      </a:rPr>
                      <m:t>←</m:t>
                    </m:r>
                  </m:oMath>
                </a14:m>
                <a:r>
                  <a:rPr lang="en-US" altLang="en-US" sz="2800" dirty="0">
                    <a:solidFill>
                      <a:srgbClr val="FF0000"/>
                    </a:solidFill>
                    <a:ea typeface="ヒラギノ角ゴ Pro W3" charset="-128"/>
                    <a:sym typeface="Symbol" charset="2"/>
                  </a:rPr>
                  <a:t>9</a:t>
                </a:r>
                <a:r>
                  <a:rPr lang="en-US" altLang="en-US" sz="2800" dirty="0">
                    <a:solidFill>
                      <a:schemeClr val="accent2"/>
                    </a:solidFill>
                    <a:ea typeface="ヒラギノ角ゴ Pro W3" charset="-128"/>
                    <a:sym typeface="Symbol" charset="2"/>
                  </a:rPr>
                  <a:t>, </a:t>
                </a:r>
                <a:r>
                  <a:rPr lang="en-US" altLang="en-US" sz="2800" dirty="0">
                    <a:solidFill>
                      <a:srgbClr val="FF0000"/>
                    </a:solidFill>
                    <a:ea typeface="ヒラギノ角ゴ Pro W3" charset="-128"/>
                    <a:sym typeface="Symbol" charset="2"/>
                  </a:rPr>
                  <a:t>y</a:t>
                </a:r>
                <a14:m>
                  <m:oMath xmlns:m="http://schemas.openxmlformats.org/officeDocument/2006/math">
                    <m:r>
                      <a:rPr lang="en-US" altLang="en-US" sz="2800" b="0" i="1" smtClean="0">
                        <a:solidFill>
                          <a:srgbClr val="FF0000"/>
                        </a:solidFill>
                        <a:latin typeface="Cambria Math" charset="0"/>
                        <a:ea typeface="ヒラギノ角ゴ Pro W3" charset="-128"/>
                        <a:sym typeface="Symbol" charset="2"/>
                      </a:rPr>
                      <m:t>←</m:t>
                    </m:r>
                  </m:oMath>
                </a14:m>
                <a:r>
                  <a:rPr lang="en-US" altLang="en-US" sz="2800" dirty="0">
                    <a:solidFill>
                      <a:srgbClr val="FF0000"/>
                    </a:solidFill>
                    <a:ea typeface="ヒラギノ角ゴ Pro W3" charset="-128"/>
                    <a:sym typeface="Symbol" charset="2"/>
                  </a:rPr>
                  <a:t>3</a:t>
                </a:r>
                <a:r>
                  <a:rPr lang="en-US" altLang="en-US" sz="2800" dirty="0">
                    <a:solidFill>
                      <a:schemeClr val="accent2"/>
                    </a:solidFill>
                    <a:ea typeface="ヒラギノ角ゴ Pro W3" charset="-128"/>
                    <a:sym typeface="Symbol" charset="2"/>
                  </a:rPr>
                  <a:t>, </a:t>
                </a:r>
                <a:r>
                  <a:rPr lang="en-US" altLang="en-US" sz="2800" dirty="0">
                    <a:solidFill>
                      <a:srgbClr val="FF0000"/>
                    </a:solidFill>
                    <a:ea typeface="ヒラギノ角ゴ Pro W3" charset="-128"/>
                    <a:sym typeface="Symbol" charset="2"/>
                  </a:rPr>
                  <a:t>z</a:t>
                </a:r>
                <a14:m>
                  <m:oMath xmlns:m="http://schemas.openxmlformats.org/officeDocument/2006/math">
                    <m:r>
                      <a:rPr lang="en-US" altLang="en-US" sz="2800" b="0" i="1" smtClean="0">
                        <a:solidFill>
                          <a:srgbClr val="FF0000"/>
                        </a:solidFill>
                        <a:latin typeface="Cambria Math" charset="0"/>
                        <a:ea typeface="ヒラギノ角ゴ Pro W3" charset="-128"/>
                        <a:sym typeface="Symbol" charset="2"/>
                      </a:rPr>
                      <m:t>←</m:t>
                    </m:r>
                  </m:oMath>
                </a14:m>
                <a:r>
                  <a:rPr lang="en-US" altLang="en-US" sz="2800" dirty="0">
                    <a:solidFill>
                      <a:srgbClr val="FF0000"/>
                    </a:solidFill>
                    <a:ea typeface="ヒラギノ角ゴ Pro W3" charset="-128"/>
                    <a:sym typeface="Symbol" charset="2"/>
                  </a:rPr>
                  <a:t>7</a:t>
                </a:r>
                <a:r>
                  <a:rPr lang="en-US" altLang="en-US" sz="2800" dirty="0">
                    <a:solidFill>
                      <a:schemeClr val="accent2"/>
                    </a:solidFill>
                    <a:ea typeface="ヒラギノ角ゴ Pro W3" charset="-128"/>
                    <a:sym typeface="Symbol" charset="2"/>
                  </a:rPr>
                  <a:t>]</a:t>
                </a:r>
                <a:r>
                  <a:rPr lang="en-US" altLang="en-US" sz="2800" dirty="0">
                    <a:solidFill>
                      <a:schemeClr val="accent2"/>
                    </a:solidFill>
                    <a:ea typeface="ヒラギノ角ゴ Pro W3" charset="-128"/>
                  </a:rPr>
                  <a:t> = </a:t>
                </a:r>
              </a:p>
              <a:p>
                <a:pPr algn="ctr">
                  <a:buFontTx/>
                  <a:buNone/>
                </a:pPr>
                <a:r>
                  <a:rPr lang="en-US" altLang="en-US" sz="2800" dirty="0">
                    <a:solidFill>
                      <a:schemeClr val="accent2"/>
                    </a:solidFill>
                    <a:ea typeface="ヒラギノ角ゴ Pro W3" charset="-128"/>
                  </a:rPr>
                  <a:t>		12 * [(</a:t>
                </a:r>
                <a:r>
                  <a:rPr lang="en-US" altLang="en-US" sz="2800" dirty="0">
                    <a:solidFill>
                      <a:srgbClr val="FF0000"/>
                    </a:solidFill>
                    <a:ea typeface="ヒラギノ角ゴ Pro W3" charset="-128"/>
                  </a:rPr>
                  <a:t>9</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7</a:t>
                </a:r>
                <a:r>
                  <a:rPr lang="en-US" altLang="en-US" sz="2800" dirty="0">
                    <a:solidFill>
                      <a:schemeClr val="accent2"/>
                    </a:solidFill>
                    <a:ea typeface="ヒラギノ角ゴ Pro W3" charset="-128"/>
                  </a:rPr>
                  <a:t> + </a:t>
                </a:r>
                <a:r>
                  <a:rPr lang="en-US" altLang="en-US" sz="2800" dirty="0">
                    <a:solidFill>
                      <a:srgbClr val="FF0000"/>
                    </a:solidFill>
                    <a:ea typeface="ヒラギノ角ゴ Pro W3" charset="-128"/>
                  </a:rPr>
                  <a:t>3</a:t>
                </a:r>
                <a:r>
                  <a:rPr lang="en-US" altLang="en-US" sz="2800" dirty="0">
                    <a:solidFill>
                      <a:schemeClr val="accent2"/>
                    </a:solidFill>
                    <a:ea typeface="ヒラギノ角ゴ Pro W3" charset="-128"/>
                  </a:rPr>
                  <a:t>(1-</a:t>
                </a:r>
                <a:r>
                  <a:rPr lang="en-US" altLang="en-US" sz="2800" dirty="0">
                    <a:solidFill>
                      <a:srgbClr val="FF0000"/>
                    </a:solidFill>
                    <a:ea typeface="ヒラギノ角ゴ Pro W3" charset="-128"/>
                  </a:rPr>
                  <a:t>7</a:t>
                </a:r>
                <a:r>
                  <a:rPr lang="en-US" altLang="en-US" sz="2800" dirty="0">
                    <a:solidFill>
                      <a:schemeClr val="accent2"/>
                    </a:solidFill>
                    <a:ea typeface="ヒラギノ角ゴ Pro W3" charset="-128"/>
                  </a:rPr>
                  <a:t>)) + </a:t>
                </a:r>
                <a:r>
                  <a:rPr lang="el-GR" altLang="en-US" sz="2800" dirty="0">
                    <a:solidFill>
                      <a:schemeClr val="accent2"/>
                    </a:solidFill>
                    <a:ea typeface="ヒラギノ角ゴ Pro W3" charset="-128"/>
                  </a:rPr>
                  <a:t>Σ</a:t>
                </a:r>
                <a:r>
                  <a:rPr lang="en-US" altLang="en-US" sz="2800" baseline="-25000" dirty="0">
                    <a:solidFill>
                      <a:schemeClr val="accent2"/>
                    </a:solidFill>
                    <a:ea typeface="ヒラギノ角ゴ Pro W3" charset="-128"/>
                  </a:rPr>
                  <a:t>w=0,1</a:t>
                </a:r>
                <a:r>
                  <a:rPr lang="en-US" altLang="en-US" sz="2800" dirty="0">
                    <a:solidFill>
                      <a:schemeClr val="accent2"/>
                    </a:solidFill>
                    <a:ea typeface="ヒラギノ角ゴ Pro W3" charset="-128"/>
                  </a:rPr>
                  <a:t>(</a:t>
                </a:r>
                <a:r>
                  <a:rPr lang="en-US" altLang="en-US" sz="2800" dirty="0">
                    <a:solidFill>
                      <a:srgbClr val="FF0000"/>
                    </a:solidFill>
                    <a:ea typeface="ヒラギノ角ゴ Pro W3" charset="-128"/>
                  </a:rPr>
                  <a:t>7</a:t>
                </a:r>
                <a:r>
                  <a:rPr lang="en-US" altLang="en-US" sz="2800" dirty="0">
                    <a:solidFill>
                      <a:schemeClr val="accent2"/>
                    </a:solidFill>
                    <a:ea typeface="ヒラギノ角ゴ Pro W3" charset="-128"/>
                  </a:rPr>
                  <a:t> + </a:t>
                </a:r>
                <a:r>
                  <a:rPr lang="en-US" altLang="en-US" sz="2800" dirty="0">
                    <a:solidFill>
                      <a:srgbClr val="FF0000"/>
                    </a:solidFill>
                    <a:ea typeface="ヒラギノ角ゴ Pro W3" charset="-128"/>
                  </a:rPr>
                  <a:t>3</a:t>
                </a:r>
                <a:r>
                  <a:rPr lang="en-US" altLang="en-US" sz="2800" dirty="0">
                    <a:solidFill>
                      <a:schemeClr val="accent2"/>
                    </a:solidFill>
                    <a:ea typeface="ヒラギノ角ゴ Pro W3" charset="-128"/>
                  </a:rPr>
                  <a:t>(1-w))]</a:t>
                </a:r>
              </a:p>
              <a:p>
                <a:pPr algn="ctr">
                  <a:buFontTx/>
                  <a:buNone/>
                </a:pPr>
                <a:endParaRPr lang="en-US" altLang="en-US" dirty="0">
                  <a:solidFill>
                    <a:schemeClr val="accent2"/>
                  </a:solidFill>
                  <a:ea typeface="ヒラギノ角ゴ Pro W3" charset="-128"/>
                </a:endParaRPr>
              </a:p>
            </p:txBody>
          </p:sp>
        </mc:Choice>
        <mc:Fallback xmlns="">
          <p:sp>
            <p:nvSpPr>
              <p:cNvPr id="46084" name="Rectangle 3"/>
              <p:cNvSpPr>
                <a:spLocks noGrp="1" noRot="1" noChangeAspect="1" noMove="1" noResize="1" noEditPoints="1" noAdjustHandles="1" noChangeArrowheads="1" noChangeShapeType="1" noTextEdit="1"/>
              </p:cNvSpPr>
              <p:nvPr>
                <p:ph type="body" idx="1"/>
              </p:nvPr>
            </p:nvSpPr>
            <p:spPr>
              <a:blipFill rotWithShape="0">
                <a:blip r:embed="rId3"/>
                <a:stretch>
                  <a:fillRect l="-74" t="-1482" r="-7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133537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48131" name="Rectangle 2"/>
          <p:cNvSpPr>
            <a:spLocks noGrp="1" noChangeArrowheads="1"/>
          </p:cNvSpPr>
          <p:nvPr>
            <p:ph type="title"/>
          </p:nvPr>
        </p:nvSpPr>
        <p:spPr/>
        <p:txBody>
          <a:bodyPr/>
          <a:lstStyle/>
          <a:p>
            <a:r>
              <a:rPr lang="en-US" altLang="en-US">
                <a:ea typeface="ヒラギノ角ゴ Pro W3" charset="-128"/>
              </a:rPr>
              <a:t>Example</a:t>
            </a:r>
          </a:p>
        </p:txBody>
      </p:sp>
      <mc:AlternateContent xmlns:mc="http://schemas.openxmlformats.org/markup-compatibility/2006" xmlns:a14="http://schemas.microsoft.com/office/drawing/2010/main">
        <mc:Choice Requires="a14">
          <p:sp>
            <p:nvSpPr>
              <p:cNvPr id="933891" name="Rectangle 3"/>
              <p:cNvSpPr>
                <a:spLocks noGrp="1" noChangeArrowheads="1"/>
              </p:cNvSpPr>
              <p:nvPr>
                <p:ph type="body" idx="1"/>
              </p:nvPr>
            </p:nvSpPr>
            <p:spPr/>
            <p:txBody>
              <a:bodyPr/>
              <a:lstStyle/>
              <a:p>
                <a:pPr algn="ctr">
                  <a:lnSpc>
                    <a:spcPct val="90000"/>
                  </a:lnSpc>
                  <a:buFontTx/>
                  <a:buNone/>
                </a:pPr>
                <a:r>
                  <a:rPr lang="en-US" altLang="en-US" sz="2800" dirty="0">
                    <a:solidFill>
                      <a:schemeClr val="accent2"/>
                    </a:solidFill>
                    <a:ea typeface="ヒラギノ角ゴ Pro W3" charset="-128"/>
                    <a:sym typeface="Euclid Symbol" charset="0"/>
                  </a:rPr>
                  <a:t>12*p</a:t>
                </a:r>
                <a:r>
                  <a:rPr lang="en-US" altLang="en-US" sz="2800" baseline="-25000" dirty="0">
                    <a:solidFill>
                      <a:schemeClr val="accent2"/>
                    </a:solidFill>
                    <a:ea typeface="ヒラギノ角ゴ Pro W3" charset="-128"/>
                  </a:rPr>
                  <a:t>3</a:t>
                </a:r>
                <a:r>
                  <a:rPr lang="en-US" altLang="en-US" sz="2800" dirty="0">
                    <a:solidFill>
                      <a:schemeClr val="accent2"/>
                    </a:solidFill>
                    <a:ea typeface="ヒラギノ角ゴ Pro W3" charset="-128"/>
                  </a:rPr>
                  <a:t>(7) = 12 * [(9*7 + 3(1-7)) + </a:t>
                </a:r>
                <a:r>
                  <a:rPr lang="el-GR" altLang="en-US" sz="2800" dirty="0">
                    <a:solidFill>
                      <a:srgbClr val="FF0000"/>
                    </a:solidFill>
                    <a:ea typeface="ヒラギノ角ゴ Pro W3" charset="-128"/>
                  </a:rPr>
                  <a:t>Σ</a:t>
                </a:r>
                <a:r>
                  <a:rPr lang="en-US" altLang="en-US" sz="2800" baseline="-25000" dirty="0">
                    <a:solidFill>
                      <a:srgbClr val="FF0000"/>
                    </a:solidFill>
                    <a:ea typeface="ヒラギノ角ゴ Pro W3" charset="-128"/>
                  </a:rPr>
                  <a:t>w=0,1</a:t>
                </a:r>
                <a:r>
                  <a:rPr lang="en-US" altLang="en-US" sz="2800" dirty="0">
                    <a:solidFill>
                      <a:schemeClr val="accent2"/>
                    </a:solidFill>
                    <a:ea typeface="ヒラギノ角ゴ Pro W3" charset="-128"/>
                  </a:rPr>
                  <a:t>(7 + 3(1-w))]</a:t>
                </a:r>
                <a:endParaRPr lang="en-US" altLang="en-US" sz="2800" dirty="0">
                  <a:ea typeface="ヒラギノ角ゴ Pro W3" charset="-128"/>
                </a:endParaRPr>
              </a:p>
              <a:p>
                <a:pPr>
                  <a:lnSpc>
                    <a:spcPct val="90000"/>
                  </a:lnSpc>
                  <a:buFontTx/>
                  <a:buNone/>
                </a:pPr>
                <a:r>
                  <a:rPr lang="en-US" altLang="en-US" sz="2800" dirty="0">
                    <a:ea typeface="ヒラギノ角ゴ Pro W3" charset="-128"/>
                  </a:rPr>
                  <a:t>Round 4: </a:t>
                </a:r>
                <a:r>
                  <a:rPr lang="en-US" altLang="en-US" sz="2400" dirty="0">
                    <a:ea typeface="ヒラギノ角ゴ Pro W3" charset="-128"/>
                  </a:rPr>
                  <a:t>(prover claims = 12*10) </a:t>
                </a:r>
              </a:p>
              <a:p>
                <a:pPr lvl="1">
                  <a:lnSpc>
                    <a:spcPct val="90000"/>
                  </a:lnSpc>
                </a:pPr>
                <a:r>
                  <a:rPr lang="en-US" altLang="en-US" sz="2400" dirty="0">
                    <a:ea typeface="ヒラギノ角ゴ Pro W3" charset="-128"/>
                  </a:rPr>
                  <a:t>everyone agrees expression = 12*[6+(…)] </a:t>
                </a:r>
              </a:p>
              <a:p>
                <a:pPr lvl="1">
                  <a:lnSpc>
                    <a:spcPct val="90000"/>
                  </a:lnSpc>
                </a:pPr>
                <a:r>
                  <a:rPr lang="en-US" altLang="en-US" sz="2400" dirty="0">
                    <a:ea typeface="ヒラギノ角ゴ Pro W3" charset="-128"/>
                  </a:rPr>
                  <a:t>prover removes outermost </a:t>
                </a:r>
                <a:r>
                  <a:rPr lang="ja-JP" altLang="en-US" sz="2400" dirty="0">
                    <a:ea typeface="ヒラギノ角ゴ Pro W3" charset="-128"/>
                  </a:rPr>
                  <a:t>“</a:t>
                </a:r>
                <a:r>
                  <a:rPr lang="en-US" altLang="ja-JP" sz="2400" dirty="0" err="1">
                    <a:ea typeface="ヒラギノ角ゴ Pro W3" charset="-128"/>
                  </a:rPr>
                  <a:t>Σ</a:t>
                </a:r>
                <a:r>
                  <a:rPr lang="ja-JP" altLang="en-US" sz="2400" dirty="0">
                    <a:ea typeface="ヒラギノ角ゴ Pro W3" charset="-128"/>
                  </a:rPr>
                  <a:t>”</a:t>
                </a:r>
                <a:r>
                  <a:rPr lang="en-US" altLang="ja-JP" sz="2400" dirty="0">
                    <a:ea typeface="ヒラギノ角ゴ Pro W3" charset="-128"/>
                  </a:rPr>
                  <a:t>; sends </a:t>
                </a:r>
              </a:p>
              <a:p>
                <a:pPr lvl="1" algn="ctr">
                  <a:lnSpc>
                    <a:spcPct val="90000"/>
                  </a:lnSpc>
                  <a:buFontTx/>
                  <a:buNone/>
                </a:pPr>
                <a:r>
                  <a:rPr lang="en-US" altLang="en-US" sz="2400" dirty="0">
                    <a:solidFill>
                      <a:srgbClr val="FF0000"/>
                    </a:solidFill>
                    <a:ea typeface="ヒラギノ角ゴ Pro W3" charset="-128"/>
                  </a:rPr>
                  <a:t>p</a:t>
                </a:r>
                <a:r>
                  <a:rPr lang="en-US" altLang="en-US" sz="2400" baseline="-25000" dirty="0">
                    <a:solidFill>
                      <a:srgbClr val="FF0000"/>
                    </a:solidFill>
                    <a:ea typeface="ヒラギノ角ゴ Pro W3" charset="-128"/>
                  </a:rPr>
                  <a:t>4</a:t>
                </a:r>
                <a:r>
                  <a:rPr lang="en-US" altLang="en-US" sz="2400" dirty="0">
                    <a:solidFill>
                      <a:srgbClr val="FF0000"/>
                    </a:solidFill>
                    <a:ea typeface="ヒラギノ角ゴ Pro W3" charset="-128"/>
                  </a:rPr>
                  <a:t>(w) = 10w + 10 </a:t>
                </a:r>
              </a:p>
              <a:p>
                <a:pPr lvl="1">
                  <a:lnSpc>
                    <a:spcPct val="90000"/>
                  </a:lnSpc>
                </a:pPr>
                <a:r>
                  <a:rPr lang="en-US" altLang="en-US" sz="2400" dirty="0">
                    <a:ea typeface="ヒラギノ角ゴ Pro W3" charset="-128"/>
                  </a:rPr>
                  <a:t>verifier checks: </a:t>
                </a:r>
              </a:p>
              <a:p>
                <a:pPr lvl="1" algn="ctr">
                  <a:lnSpc>
                    <a:spcPct val="90000"/>
                  </a:lnSpc>
                  <a:buFontTx/>
                  <a:buNone/>
                </a:pPr>
                <a:r>
                  <a:rPr lang="en-US" altLang="en-US" sz="2400" dirty="0">
                    <a:solidFill>
                      <a:schemeClr val="accent2"/>
                    </a:solidFill>
                    <a:ea typeface="ヒラギノ角ゴ Pro W3" charset="-128"/>
                  </a:rPr>
                  <a:t>p</a:t>
                </a:r>
                <a:r>
                  <a:rPr lang="en-US" altLang="en-US" sz="2400" baseline="-25000" dirty="0">
                    <a:solidFill>
                      <a:schemeClr val="accent2"/>
                    </a:solidFill>
                    <a:ea typeface="ヒラギノ角ゴ Pro W3" charset="-128"/>
                  </a:rPr>
                  <a:t>4</a:t>
                </a:r>
                <a:r>
                  <a:rPr lang="en-US" altLang="en-US" sz="2400" dirty="0">
                    <a:solidFill>
                      <a:schemeClr val="accent2"/>
                    </a:solidFill>
                    <a:ea typeface="ヒラギノ角ゴ Pro W3" charset="-128"/>
                  </a:rPr>
                  <a:t>(0)+p</a:t>
                </a:r>
                <a:r>
                  <a:rPr lang="en-US" altLang="en-US" sz="2400" baseline="-25000" dirty="0">
                    <a:solidFill>
                      <a:schemeClr val="accent2"/>
                    </a:solidFill>
                    <a:ea typeface="ヒラギノ角ゴ Pro W3" charset="-128"/>
                  </a:rPr>
                  <a:t>4</a:t>
                </a:r>
                <a:r>
                  <a:rPr lang="en-US" altLang="en-US" sz="2400" dirty="0">
                    <a:solidFill>
                      <a:schemeClr val="accent2"/>
                    </a:solidFill>
                    <a:ea typeface="ヒラギノ角ゴ Pro W3" charset="-128"/>
                  </a:rPr>
                  <a:t>(1) = 10 + 20 = 30; 12*[6+30] </a:t>
                </a:r>
                <a14:m>
                  <m:oMath xmlns:m="http://schemas.openxmlformats.org/officeDocument/2006/math">
                    <m:r>
                      <a:rPr lang="en-US" altLang="en-US" sz="2400" b="0" i="1" smtClean="0">
                        <a:solidFill>
                          <a:schemeClr val="accent2"/>
                        </a:solidFill>
                        <a:latin typeface="Cambria Math" charset="0"/>
                        <a:ea typeface="ヒラギノ角ゴ Pro W3" charset="-128"/>
                      </a:rPr>
                      <m:t>≡</m:t>
                    </m:r>
                  </m:oMath>
                </a14:m>
                <a:r>
                  <a:rPr lang="en-US" altLang="en-US" sz="2400" dirty="0">
                    <a:solidFill>
                      <a:schemeClr val="accent2"/>
                    </a:solidFill>
                    <a:ea typeface="ヒラギノ角ゴ Pro W3" charset="-128"/>
                    <a:sym typeface="Symbol" charset="2"/>
                  </a:rPr>
                  <a:t>12*10 (mod 13)</a:t>
                </a:r>
              </a:p>
              <a:p>
                <a:pPr lvl="1">
                  <a:lnSpc>
                    <a:spcPct val="90000"/>
                  </a:lnSpc>
                </a:pPr>
                <a:r>
                  <a:rPr lang="en-US" altLang="en-US" sz="2400" dirty="0">
                    <a:ea typeface="ヒラギノ角ゴ Pro W3" charset="-128"/>
                  </a:rPr>
                  <a:t>verifier picks randomly: z</a:t>
                </a:r>
                <a:r>
                  <a:rPr lang="en-US" altLang="en-US" sz="2400" baseline="-25000" dirty="0">
                    <a:ea typeface="ヒラギノ角ゴ Pro W3" charset="-128"/>
                  </a:rPr>
                  <a:t>4</a:t>
                </a:r>
                <a:r>
                  <a:rPr lang="en-US" altLang="en-US" sz="2400" dirty="0">
                    <a:ea typeface="ヒラギノ角ゴ Pro W3" charset="-128"/>
                  </a:rPr>
                  <a:t> = 2</a:t>
                </a:r>
              </a:p>
              <a:p>
                <a:pPr lvl="1">
                  <a:lnSpc>
                    <a:spcPct val="90000"/>
                  </a:lnSpc>
                </a:pPr>
                <a:r>
                  <a:rPr lang="en-US" altLang="en-US" sz="2400" dirty="0">
                    <a:ea typeface="ヒラギノ角ゴ Pro W3" charset="-128"/>
                  </a:rPr>
                  <a:t>Final check:  </a:t>
                </a:r>
              </a:p>
              <a:p>
                <a:pPr lvl="1" algn="ctr">
                  <a:lnSpc>
                    <a:spcPct val="90000"/>
                  </a:lnSpc>
                  <a:buFontTx/>
                  <a:buNone/>
                </a:pPr>
                <a:r>
                  <a:rPr lang="en-US" altLang="en-US" sz="2400" dirty="0">
                    <a:solidFill>
                      <a:schemeClr val="accent2"/>
                    </a:solidFill>
                    <a:ea typeface="ヒラギノ角ゴ Pro W3" charset="-128"/>
                  </a:rPr>
                  <a:t>12*[(9*7+3(1-7))+(7+3(1-</a:t>
                </a:r>
                <a:r>
                  <a:rPr lang="en-US" altLang="en-US" sz="2400" dirty="0">
                    <a:solidFill>
                      <a:srgbClr val="FF0000"/>
                    </a:solidFill>
                    <a:ea typeface="ヒラギノ角ゴ Pro W3" charset="-128"/>
                  </a:rPr>
                  <a:t>2</a:t>
                </a:r>
                <a:r>
                  <a:rPr lang="en-US" altLang="en-US" sz="2400" dirty="0">
                    <a:solidFill>
                      <a:schemeClr val="accent2"/>
                    </a:solidFill>
                    <a:ea typeface="ヒラギノ角ゴ Pro W3" charset="-128"/>
                  </a:rPr>
                  <a:t>))] = 12*[6+p</a:t>
                </a:r>
                <a:r>
                  <a:rPr lang="en-US" altLang="en-US" sz="2400" baseline="-25000" dirty="0">
                    <a:solidFill>
                      <a:schemeClr val="accent2"/>
                    </a:solidFill>
                    <a:ea typeface="ヒラギノ角ゴ Pro W3" charset="-128"/>
                  </a:rPr>
                  <a:t>4</a:t>
                </a:r>
                <a:r>
                  <a:rPr lang="en-US" altLang="en-US" sz="2400" dirty="0">
                    <a:solidFill>
                      <a:schemeClr val="accent2"/>
                    </a:solidFill>
                    <a:ea typeface="ヒラギノ角ゴ Pro W3" charset="-128"/>
                  </a:rPr>
                  <a:t>(</a:t>
                </a:r>
                <a:r>
                  <a:rPr lang="en-US" altLang="en-US" sz="2400" dirty="0">
                    <a:solidFill>
                      <a:srgbClr val="FF0000"/>
                    </a:solidFill>
                    <a:ea typeface="ヒラギノ角ゴ Pro W3" charset="-128"/>
                  </a:rPr>
                  <a:t>2</a:t>
                </a:r>
                <a:r>
                  <a:rPr lang="en-US" altLang="en-US" sz="2400" dirty="0">
                    <a:solidFill>
                      <a:schemeClr val="accent2"/>
                    </a:solidFill>
                    <a:ea typeface="ヒラギノ角ゴ Pro W3" charset="-128"/>
                  </a:rPr>
                  <a:t>)] = 12*[6+30] </a:t>
                </a:r>
              </a:p>
            </p:txBody>
          </p:sp>
        </mc:Choice>
        <mc:Fallback xmlns="">
          <p:sp>
            <p:nvSpPr>
              <p:cNvPr id="93389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481" t="-2426" r="-1333"/>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62532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50179" name="Rectangle 2"/>
          <p:cNvSpPr>
            <a:spLocks noGrp="1" noChangeArrowheads="1"/>
          </p:cNvSpPr>
          <p:nvPr>
            <p:ph type="title"/>
          </p:nvPr>
        </p:nvSpPr>
        <p:spPr/>
        <p:txBody>
          <a:bodyPr/>
          <a:lstStyle/>
          <a:p>
            <a:r>
              <a:rPr lang="en-US" altLang="en-US">
                <a:ea typeface="ヒラギノ角ゴ Pro W3" charset="-128"/>
              </a:rPr>
              <a:t>Arthur-Merlin Games</a:t>
            </a:r>
          </a:p>
        </p:txBody>
      </p:sp>
      <p:sp>
        <p:nvSpPr>
          <p:cNvPr id="935939" name="Rectangle 3"/>
          <p:cNvSpPr>
            <a:spLocks noGrp="1" noChangeArrowheads="1"/>
          </p:cNvSpPr>
          <p:nvPr>
            <p:ph type="body" idx="1"/>
          </p:nvPr>
        </p:nvSpPr>
        <p:spPr/>
        <p:txBody>
          <a:bodyPr/>
          <a:lstStyle/>
          <a:p>
            <a:pPr>
              <a:lnSpc>
                <a:spcPct val="90000"/>
              </a:lnSpc>
            </a:pPr>
            <a:r>
              <a:rPr lang="en-US" altLang="en-US" b="1">
                <a:ea typeface="ヒラギノ角ゴ Pro W3" charset="-128"/>
              </a:rPr>
              <a:t>IP</a:t>
            </a:r>
            <a:r>
              <a:rPr lang="en-US" altLang="en-US">
                <a:ea typeface="ヒラギノ角ゴ Pro W3" charset="-128"/>
              </a:rPr>
              <a:t> permits verifier to keep coin-flips </a:t>
            </a:r>
            <a:r>
              <a:rPr lang="en-US" altLang="en-US">
                <a:solidFill>
                  <a:srgbClr val="FF0000"/>
                </a:solidFill>
                <a:ea typeface="ヒラギノ角ゴ Pro W3" charset="-128"/>
              </a:rPr>
              <a:t>private</a:t>
            </a:r>
          </a:p>
          <a:p>
            <a:pPr lvl="1">
              <a:lnSpc>
                <a:spcPct val="90000"/>
              </a:lnSpc>
            </a:pPr>
            <a:r>
              <a:rPr lang="en-US" altLang="en-US">
                <a:ea typeface="ヒラギノ角ゴ Pro W3" charset="-128"/>
              </a:rPr>
              <a:t>necessary feature?</a:t>
            </a:r>
          </a:p>
          <a:p>
            <a:pPr lvl="1">
              <a:lnSpc>
                <a:spcPct val="90000"/>
              </a:lnSpc>
            </a:pPr>
            <a:r>
              <a:rPr lang="en-US" altLang="en-US">
                <a:ea typeface="ヒラギノ角ゴ Pro W3" charset="-128"/>
              </a:rPr>
              <a:t>GNI protocol breaks without it</a:t>
            </a:r>
          </a:p>
          <a:p>
            <a:pPr lvl="1">
              <a:lnSpc>
                <a:spcPct val="90000"/>
              </a:lnSpc>
              <a:buFontTx/>
              <a:buNone/>
            </a:pPr>
            <a:endParaRPr lang="en-US" altLang="en-US">
              <a:ea typeface="ヒラギノ角ゴ Pro W3" charset="-128"/>
            </a:endParaRPr>
          </a:p>
          <a:p>
            <a:pPr>
              <a:lnSpc>
                <a:spcPct val="90000"/>
              </a:lnSpc>
            </a:pPr>
            <a:r>
              <a:rPr lang="en-US" altLang="en-US">
                <a:solidFill>
                  <a:schemeClr val="accent2"/>
                </a:solidFill>
                <a:ea typeface="ヒラギノ角ゴ Pro W3" charset="-128"/>
              </a:rPr>
              <a:t>Arthur-Merlin game</a:t>
            </a:r>
            <a:r>
              <a:rPr lang="en-US" altLang="en-US">
                <a:ea typeface="ヒラギノ角ゴ Pro W3" charset="-128"/>
              </a:rPr>
              <a:t>: interactive protocol in which coin-flips are </a:t>
            </a:r>
            <a:r>
              <a:rPr lang="en-US" altLang="en-US">
                <a:solidFill>
                  <a:srgbClr val="FF0000"/>
                </a:solidFill>
                <a:ea typeface="ヒラギノ角ゴ Pro W3" charset="-128"/>
              </a:rPr>
              <a:t>public</a:t>
            </a:r>
          </a:p>
          <a:p>
            <a:pPr lvl="1">
              <a:lnSpc>
                <a:spcPct val="90000"/>
              </a:lnSpc>
            </a:pPr>
            <a:r>
              <a:rPr lang="en-US" altLang="en-US">
                <a:ea typeface="ヒラギノ角ゴ Pro W3" charset="-128"/>
              </a:rPr>
              <a:t>Arthur (verifier) may as well just send results of coin-flips and ask Merlin (prover) to perform any computation Arthur would have done</a:t>
            </a:r>
          </a:p>
          <a:p>
            <a:pPr lvl="1">
              <a:lnSpc>
                <a:spcPct val="90000"/>
              </a:lnSpc>
              <a:buFontTx/>
              <a:buNone/>
            </a:pPr>
            <a:endParaRPr lang="en-US" altLang="en-US">
              <a:ea typeface="ヒラギノ角ゴ Pro W3" charset="-128"/>
            </a:endParaRP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5367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5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5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59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5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52227" name="Rectangle 2"/>
          <p:cNvSpPr>
            <a:spLocks noGrp="1" noChangeArrowheads="1"/>
          </p:cNvSpPr>
          <p:nvPr>
            <p:ph type="title"/>
          </p:nvPr>
        </p:nvSpPr>
        <p:spPr/>
        <p:txBody>
          <a:bodyPr/>
          <a:lstStyle/>
          <a:p>
            <a:r>
              <a:rPr lang="en-US" altLang="en-US">
                <a:ea typeface="ヒラギノ角ゴ Pro W3" charset="-128"/>
              </a:rPr>
              <a:t>Arthur-Merlin Games</a:t>
            </a:r>
          </a:p>
        </p:txBody>
      </p:sp>
      <mc:AlternateContent xmlns:mc="http://schemas.openxmlformats.org/markup-compatibility/2006" xmlns:a14="http://schemas.microsoft.com/office/drawing/2010/main">
        <mc:Choice Requires="a14">
          <p:sp>
            <p:nvSpPr>
              <p:cNvPr id="937987" name="Rectangle 3"/>
              <p:cNvSpPr>
                <a:spLocks noGrp="1" noChangeArrowheads="1"/>
              </p:cNvSpPr>
              <p:nvPr>
                <p:ph type="body" idx="1"/>
              </p:nvPr>
            </p:nvSpPr>
            <p:spPr/>
            <p:txBody>
              <a:bodyPr/>
              <a:lstStyle/>
              <a:p>
                <a:r>
                  <a:rPr lang="en-US" altLang="en-US" dirty="0">
                    <a:ea typeface="ヒラギノ角ゴ Pro W3" charset="-128"/>
                  </a:rPr>
                  <a:t>Clearly </a:t>
                </a:r>
                <a:r>
                  <a:rPr lang="en-US" altLang="en-US" b="1" dirty="0">
                    <a:solidFill>
                      <a:schemeClr val="accent2"/>
                    </a:solidFill>
                    <a:ea typeface="ヒラギノ角ゴ Pro W3" charset="-128"/>
                  </a:rPr>
                  <a:t>Arthur-Merlin </a:t>
                </a:r>
                <a14:m>
                  <m:oMath xmlns:m="http://schemas.openxmlformats.org/officeDocument/2006/math">
                    <m:r>
                      <a:rPr lang="en-US" altLang="en-US" b="1"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a:t>
                </a:r>
                <a:r>
                  <a:rPr lang="en-US" altLang="en-US" b="1" dirty="0">
                    <a:solidFill>
                      <a:schemeClr val="accent2"/>
                    </a:solidFill>
                    <a:ea typeface="ヒラギノ角ゴ Pro W3" charset="-128"/>
                    <a:sym typeface="Symbol" charset="2"/>
                  </a:rPr>
                  <a:t>IP</a:t>
                </a:r>
                <a:endParaRPr lang="en-US" altLang="en-US" b="1" dirty="0">
                  <a:solidFill>
                    <a:schemeClr val="accent2"/>
                  </a:solidFill>
                  <a:ea typeface="ヒラギノ角ゴ Pro W3" charset="-128"/>
                </a:endParaRPr>
              </a:p>
              <a:p>
                <a:pPr lvl="1"/>
                <a:r>
                  <a:rPr lang="ja-JP" altLang="en-US" dirty="0">
                    <a:ea typeface="ヒラギノ角ゴ Pro W3" charset="-128"/>
                  </a:rPr>
                  <a:t>“</a:t>
                </a:r>
                <a:r>
                  <a:rPr lang="en-US" altLang="ja-JP" dirty="0">
                    <a:ea typeface="ヒラギノ角ゴ Pro W3" charset="-128"/>
                  </a:rPr>
                  <a:t>private coins are at least as powerful as public coins</a:t>
                </a:r>
                <a:r>
                  <a:rPr lang="ja-JP" altLang="en-US" dirty="0">
                    <a:ea typeface="ヒラギノ角ゴ Pro W3" charset="-128"/>
                  </a:rPr>
                  <a:t>”</a:t>
                </a:r>
                <a:endParaRPr lang="en-US" altLang="ja-JP" dirty="0">
                  <a:ea typeface="ヒラギノ角ゴ Pro W3" charset="-128"/>
                </a:endParaRPr>
              </a:p>
              <a:p>
                <a:pPr lvl="1">
                  <a:buFontTx/>
                  <a:buNone/>
                </a:pPr>
                <a:endParaRPr lang="en-US" altLang="en-US" dirty="0">
                  <a:ea typeface="ヒラギノ角ゴ Pro W3" charset="-128"/>
                </a:endParaRPr>
              </a:p>
              <a:p>
                <a:r>
                  <a:rPr lang="en-US" altLang="en-US" dirty="0">
                    <a:ea typeface="ヒラギノ角ゴ Pro W3" charset="-128"/>
                  </a:rPr>
                  <a:t>Proof that </a:t>
                </a:r>
                <a:r>
                  <a:rPr lang="en-US" altLang="en-US" b="1" dirty="0">
                    <a:ea typeface="ヒラギノ角ゴ Pro W3" charset="-128"/>
                  </a:rPr>
                  <a:t>IP</a:t>
                </a:r>
                <a:r>
                  <a:rPr lang="en-US" altLang="en-US" dirty="0">
                    <a:ea typeface="ヒラギノ角ゴ Pro W3" charset="-128"/>
                  </a:rPr>
                  <a:t> = </a:t>
                </a:r>
                <a:r>
                  <a:rPr lang="en-US" altLang="en-US" b="1" dirty="0">
                    <a:ea typeface="ヒラギノ角ゴ Pro W3" charset="-128"/>
                  </a:rPr>
                  <a:t>PSPACE </a:t>
                </a:r>
                <a:r>
                  <a:rPr lang="en-US" altLang="en-US" dirty="0">
                    <a:ea typeface="ヒラギノ角ゴ Pro W3" charset="-128"/>
                  </a:rPr>
                  <a:t>actually shows</a:t>
                </a:r>
              </a:p>
              <a:p>
                <a:pPr algn="ctr">
                  <a:buFontTx/>
                  <a:buNone/>
                </a:pPr>
                <a:r>
                  <a:rPr lang="en-US" altLang="en-US" sz="2800" b="1" dirty="0">
                    <a:solidFill>
                      <a:srgbClr val="FF0000"/>
                    </a:solidFill>
                    <a:ea typeface="ヒラギノ角ゴ Pro W3" charset="-128"/>
                  </a:rPr>
                  <a:t>PSPACE </a:t>
                </a:r>
                <a14:m>
                  <m:oMath xmlns:m="http://schemas.openxmlformats.org/officeDocument/2006/math">
                    <m:r>
                      <a:rPr lang="en-US" altLang="en-US" sz="2800" b="1" i="1" smtClean="0">
                        <a:solidFill>
                          <a:srgbClr val="FF0000"/>
                        </a:solidFill>
                        <a:latin typeface="Cambria Math" charset="0"/>
                        <a:ea typeface="ヒラギノ角ゴ Pro W3" charset="-128"/>
                      </a:rPr>
                      <m:t>⊆</m:t>
                    </m:r>
                  </m:oMath>
                </a14:m>
                <a:r>
                  <a:rPr lang="en-US" altLang="en-US" sz="2800" b="1" dirty="0">
                    <a:solidFill>
                      <a:srgbClr val="FF0000"/>
                    </a:solidFill>
                    <a:ea typeface="ヒラギノ角ゴ Pro W3" charset="-128"/>
                    <a:sym typeface="Symbol" charset="2"/>
                  </a:rPr>
                  <a:t> Arthur-Merlin </a:t>
                </a:r>
                <a14:m>
                  <m:oMath xmlns:m="http://schemas.openxmlformats.org/officeDocument/2006/math">
                    <m:r>
                      <a:rPr lang="en-US" altLang="en-US" sz="2800" b="1" i="1" smtClean="0">
                        <a:solidFill>
                          <a:srgbClr val="FF0000"/>
                        </a:solidFill>
                        <a:latin typeface="Cambria Math" charset="0"/>
                        <a:ea typeface="ヒラギノ角ゴ Pro W3" charset="-128"/>
                        <a:sym typeface="Symbol" charset="2"/>
                      </a:rPr>
                      <m:t>⊆</m:t>
                    </m:r>
                  </m:oMath>
                </a14:m>
                <a:r>
                  <a:rPr lang="en-US" altLang="en-US" sz="2800" b="1" dirty="0">
                    <a:solidFill>
                      <a:schemeClr val="accent2"/>
                    </a:solidFill>
                    <a:ea typeface="ヒラギノ角ゴ Pro W3" charset="-128"/>
                    <a:sym typeface="Symbol" charset="2"/>
                  </a:rPr>
                  <a:t> </a:t>
                </a:r>
                <a:r>
                  <a:rPr lang="en-US" altLang="en-US" sz="2800" b="1" dirty="0">
                    <a:solidFill>
                      <a:schemeClr val="accent2"/>
                    </a:solidFill>
                    <a:ea typeface="ヒラギノ角ゴ Pro W3" charset="-128"/>
                  </a:rPr>
                  <a:t>IP </a:t>
                </a:r>
                <a:r>
                  <a:rPr lang="en-US" altLang="en-US" sz="2800" dirty="0">
                    <a:solidFill>
                      <a:schemeClr val="accent2"/>
                    </a:solidFill>
                    <a:ea typeface="ヒラギノ角ゴ Pro W3" charset="-128"/>
                    <a:sym typeface="Symbol" charset="2"/>
                  </a:rPr>
                  <a:t>= </a:t>
                </a:r>
                <a:r>
                  <a:rPr lang="en-US" altLang="en-US" sz="2800" b="1" dirty="0">
                    <a:solidFill>
                      <a:schemeClr val="accent2"/>
                    </a:solidFill>
                    <a:ea typeface="ヒラギノ角ゴ Pro W3" charset="-128"/>
                  </a:rPr>
                  <a:t>PSPACE </a:t>
                </a:r>
              </a:p>
              <a:p>
                <a:pPr lvl="1"/>
                <a:r>
                  <a:rPr lang="ja-JP" altLang="en-US" dirty="0">
                    <a:ea typeface="ヒラギノ角ゴ Pro W3" charset="-128"/>
                  </a:rPr>
                  <a:t>“</a:t>
                </a:r>
                <a:r>
                  <a:rPr lang="en-US" altLang="ja-JP" dirty="0">
                    <a:ea typeface="ヒラギノ角ゴ Pro W3" charset="-128"/>
                  </a:rPr>
                  <a:t>public coins are at least as powerful as private coins</a:t>
                </a:r>
                <a:r>
                  <a:rPr lang="ja-JP" altLang="en-US" dirty="0">
                    <a:ea typeface="ヒラギノ角ゴ Pro W3" charset="-128"/>
                  </a:rPr>
                  <a:t>”</a:t>
                </a:r>
                <a:r>
                  <a:rPr lang="en-US" altLang="ja-JP" dirty="0">
                    <a:ea typeface="ヒラギノ角ゴ Pro W3" charset="-128"/>
                  </a:rPr>
                  <a:t> !</a:t>
                </a:r>
                <a:endParaRPr lang="en-US" altLang="en-US" dirty="0">
                  <a:ea typeface="ヒラギノ角ゴ Pro W3" charset="-128"/>
                </a:endParaRPr>
              </a:p>
            </p:txBody>
          </p:sp>
        </mc:Choice>
        <mc:Fallback xmlns="">
          <p:sp>
            <p:nvSpPr>
              <p:cNvPr id="93798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040263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54275" name="Rectangle 2"/>
          <p:cNvSpPr>
            <a:spLocks noGrp="1" noChangeArrowheads="1"/>
          </p:cNvSpPr>
          <p:nvPr>
            <p:ph type="title"/>
          </p:nvPr>
        </p:nvSpPr>
        <p:spPr/>
        <p:txBody>
          <a:bodyPr/>
          <a:lstStyle/>
          <a:p>
            <a:r>
              <a:rPr lang="en-US" altLang="en-US">
                <a:ea typeface="ヒラギノ角ゴ Pro W3" charset="-128"/>
              </a:rPr>
              <a:t>Arthur-Merlin Games</a:t>
            </a:r>
          </a:p>
        </p:txBody>
      </p:sp>
      <mc:AlternateContent xmlns:mc="http://schemas.openxmlformats.org/markup-compatibility/2006" xmlns:a14="http://schemas.microsoft.com/office/drawing/2010/main">
        <mc:Choice Requires="a14">
          <p:sp>
            <p:nvSpPr>
              <p:cNvPr id="940035" name="Rectangle 3"/>
              <p:cNvSpPr>
                <a:spLocks noGrp="1" noChangeArrowheads="1"/>
              </p:cNvSpPr>
              <p:nvPr>
                <p:ph type="body" idx="1"/>
              </p:nvPr>
            </p:nvSpPr>
            <p:spPr/>
            <p:txBody>
              <a:bodyPr/>
              <a:lstStyle/>
              <a:p>
                <a:pPr>
                  <a:lnSpc>
                    <a:spcPct val="90000"/>
                  </a:lnSpc>
                </a:pPr>
                <a:r>
                  <a:rPr lang="en-US" altLang="en-US" dirty="0">
                    <a:ea typeface="ヒラギノ角ゴ Pro W3" charset="-128"/>
                  </a:rPr>
                  <a:t>Delimiting # of rounds:</a:t>
                </a:r>
              </a:p>
              <a:p>
                <a:pPr lvl="1">
                  <a:lnSpc>
                    <a:spcPct val="90000"/>
                  </a:lnSpc>
                </a:pPr>
                <a:r>
                  <a:rPr lang="en-US" altLang="en-US" b="1" dirty="0">
                    <a:solidFill>
                      <a:srgbClr val="FF0000"/>
                    </a:solidFill>
                    <a:ea typeface="ヒラギノ角ゴ Pro W3" charset="-128"/>
                  </a:rPr>
                  <a:t>AM[k]</a:t>
                </a:r>
                <a:r>
                  <a:rPr lang="en-US" altLang="en-US" dirty="0">
                    <a:ea typeface="ヒラギノ角ゴ Pro W3" charset="-128"/>
                  </a:rPr>
                  <a:t> = Arthur-Merlin game with </a:t>
                </a:r>
                <a:r>
                  <a:rPr lang="en-US" altLang="en-US" dirty="0">
                    <a:solidFill>
                      <a:schemeClr val="accent2"/>
                    </a:solidFill>
                    <a:ea typeface="ヒラギノ角ゴ Pro W3" charset="-128"/>
                  </a:rPr>
                  <a:t>k</a:t>
                </a:r>
                <a:r>
                  <a:rPr lang="en-US" altLang="en-US" dirty="0">
                    <a:ea typeface="ヒラギノ角ゴ Pro W3" charset="-128"/>
                  </a:rPr>
                  <a:t> rounds, Arthur (verifier) goes first</a:t>
                </a:r>
              </a:p>
              <a:p>
                <a:pPr lvl="1">
                  <a:lnSpc>
                    <a:spcPct val="90000"/>
                  </a:lnSpc>
                </a:pPr>
                <a:r>
                  <a:rPr lang="en-US" altLang="en-US" b="1" dirty="0">
                    <a:solidFill>
                      <a:srgbClr val="FF0000"/>
                    </a:solidFill>
                    <a:ea typeface="ヒラギノ角ゴ Pro W3" charset="-128"/>
                  </a:rPr>
                  <a:t>MA[k]</a:t>
                </a:r>
                <a:r>
                  <a:rPr lang="en-US" altLang="en-US" dirty="0">
                    <a:ea typeface="ヒラギノ角ゴ Pro W3" charset="-128"/>
                  </a:rPr>
                  <a:t> = Arthur-Merlin game with </a:t>
                </a:r>
                <a:r>
                  <a:rPr lang="en-US" altLang="en-US" dirty="0">
                    <a:solidFill>
                      <a:schemeClr val="accent2"/>
                    </a:solidFill>
                    <a:ea typeface="ヒラギノ角ゴ Pro W3" charset="-128"/>
                  </a:rPr>
                  <a:t>k</a:t>
                </a:r>
                <a:r>
                  <a:rPr lang="en-US" altLang="en-US" dirty="0">
                    <a:ea typeface="ヒラギノ角ゴ Pro W3" charset="-128"/>
                  </a:rPr>
                  <a:t> rounds, Merlin (prover) goes first</a:t>
                </a:r>
              </a:p>
              <a:p>
                <a:pPr>
                  <a:lnSpc>
                    <a:spcPct val="90000"/>
                  </a:lnSpc>
                  <a:buFontTx/>
                  <a:buNone/>
                </a:pPr>
                <a:r>
                  <a:rPr lang="en-US" altLang="en-US" b="1" u="sng" dirty="0">
                    <a:ea typeface="ヒラギノ角ゴ Pro W3" charset="-128"/>
                  </a:rPr>
                  <a:t>Theorem</a:t>
                </a:r>
                <a:r>
                  <a:rPr lang="en-US" altLang="en-US" dirty="0">
                    <a:ea typeface="ヒラギノ角ゴ Pro W3" charset="-128"/>
                  </a:rPr>
                  <a:t>: </a:t>
                </a:r>
                <a:r>
                  <a:rPr lang="en-US" altLang="en-US" b="1" dirty="0">
                    <a:ea typeface="ヒラギノ角ゴ Pro W3" charset="-128"/>
                  </a:rPr>
                  <a:t>AM[k]</a:t>
                </a:r>
                <a:r>
                  <a:rPr lang="en-US" altLang="en-US" dirty="0">
                    <a:ea typeface="ヒラギノ角ゴ Pro W3" charset="-128"/>
                  </a:rPr>
                  <a:t> (</a:t>
                </a:r>
                <a:r>
                  <a:rPr lang="en-US" altLang="en-US" b="1" dirty="0">
                    <a:ea typeface="ヒラギノ角ゴ Pro W3" charset="-128"/>
                  </a:rPr>
                  <a:t>MA[k]</a:t>
                </a:r>
                <a:r>
                  <a:rPr lang="en-US" altLang="en-US" dirty="0">
                    <a:ea typeface="ヒラギノ角ゴ Pro W3" charset="-128"/>
                  </a:rPr>
                  <a:t>) equals </a:t>
                </a:r>
                <a:r>
                  <a:rPr lang="en-US" altLang="en-US" b="1" dirty="0">
                    <a:ea typeface="ヒラギノ角ゴ Pro W3" charset="-128"/>
                  </a:rPr>
                  <a:t>AM[k]</a:t>
                </a:r>
                <a:r>
                  <a:rPr lang="en-US" altLang="en-US" dirty="0">
                    <a:ea typeface="ヒラギノ角ゴ Pro W3" charset="-128"/>
                  </a:rPr>
                  <a:t> (</a:t>
                </a:r>
                <a:r>
                  <a:rPr lang="en-US" altLang="en-US" b="1" dirty="0">
                    <a:ea typeface="ヒラギノ角ゴ Pro W3" charset="-128"/>
                  </a:rPr>
                  <a:t>MA[k]</a:t>
                </a:r>
                <a:r>
                  <a:rPr lang="en-US" altLang="en-US" dirty="0">
                    <a:ea typeface="ヒラギノ角ゴ Pro W3" charset="-128"/>
                  </a:rPr>
                  <a:t>) with </a:t>
                </a:r>
                <a:r>
                  <a:rPr lang="en-US" altLang="en-US" dirty="0">
                    <a:solidFill>
                      <a:srgbClr val="FF0000"/>
                    </a:solidFill>
                    <a:ea typeface="ヒラギノ角ゴ Pro W3" charset="-128"/>
                  </a:rPr>
                  <a:t>perfect completeness.</a:t>
                </a:r>
                <a:endParaRPr lang="en-US" altLang="en-US" dirty="0">
                  <a:ea typeface="ヒラギノ角ゴ Pro W3" charset="-128"/>
                </a:endParaRPr>
              </a:p>
              <a:p>
                <a:pPr lvl="1">
                  <a:lnSpc>
                    <a:spcPct val="90000"/>
                  </a:lnSpc>
                </a:pPr>
                <a:r>
                  <a:rPr lang="en-US" altLang="en-US" dirty="0">
                    <a:ea typeface="ヒラギノ角ゴ Pro W3" charset="-128"/>
                  </a:rPr>
                  <a:t> </a:t>
                </a:r>
                <a:r>
                  <a:rPr lang="en-US" altLang="en-US" dirty="0">
                    <a:solidFill>
                      <a:schemeClr val="accent2"/>
                    </a:solidFill>
                    <a:ea typeface="ヒラギノ角ゴ Pro W3" charset="-128"/>
                  </a:rPr>
                  <a:t>i.e., x </a:t>
                </a:r>
                <a14:m>
                  <m:oMath xmlns:m="http://schemas.openxmlformats.org/officeDocument/2006/math">
                    <m:r>
                      <a:rPr lang="en-US" altLang="en-US" b="0" i="1" smtClean="0">
                        <a:solidFill>
                          <a:schemeClr val="accent2"/>
                        </a:solidFill>
                        <a:latin typeface="Cambria Math" charset="0"/>
                        <a:ea typeface="ヒラギノ角ゴ Pro W3" charset="-128"/>
                      </a:rPr>
                      <m:t>∈</m:t>
                    </m:r>
                  </m:oMath>
                </a14:m>
                <a:r>
                  <a:rPr lang="en-US" altLang="en-US" dirty="0">
                    <a:solidFill>
                      <a:schemeClr val="accent2"/>
                    </a:solidFill>
                    <a:ea typeface="ヒラギノ角ゴ Pro W3" charset="-128"/>
                    <a:sym typeface="Symbol" charset="2"/>
                  </a:rPr>
                  <a:t> L implies accept with probability 1</a:t>
                </a:r>
              </a:p>
              <a:p>
                <a:pPr lvl="1">
                  <a:lnSpc>
                    <a:spcPct val="90000"/>
                  </a:lnSpc>
                </a:pPr>
                <a:r>
                  <a:rPr lang="en-US" altLang="en-US" dirty="0">
                    <a:solidFill>
                      <a:schemeClr val="accent2"/>
                    </a:solidFill>
                    <a:ea typeface="ヒラギノ角ゴ Pro W3" charset="-128"/>
                    <a:sym typeface="Symbol" charset="2"/>
                  </a:rPr>
                  <a:t>proof on problem set</a:t>
                </a:r>
              </a:p>
            </p:txBody>
          </p:sp>
        </mc:Choice>
        <mc:Fallback xmlns="">
          <p:sp>
            <p:nvSpPr>
              <p:cNvPr id="94003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2830"/>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980158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56323" name="Rectangle 2"/>
          <p:cNvSpPr>
            <a:spLocks noGrp="1" noChangeArrowheads="1"/>
          </p:cNvSpPr>
          <p:nvPr>
            <p:ph type="title"/>
          </p:nvPr>
        </p:nvSpPr>
        <p:spPr/>
        <p:txBody>
          <a:bodyPr/>
          <a:lstStyle/>
          <a:p>
            <a:r>
              <a:rPr lang="en-US" altLang="en-US">
                <a:ea typeface="ヒラギノ角ゴ Pro W3" charset="-128"/>
              </a:rPr>
              <a:t>Arthur-Merlin Games</a:t>
            </a:r>
          </a:p>
        </p:txBody>
      </p:sp>
      <mc:AlternateContent xmlns:mc="http://schemas.openxmlformats.org/markup-compatibility/2006" xmlns:a14="http://schemas.microsoft.com/office/drawing/2010/main">
        <mc:Choice Requires="a14">
          <p:sp>
            <p:nvSpPr>
              <p:cNvPr id="942083" name="Rectangle 3"/>
              <p:cNvSpPr>
                <a:spLocks noGrp="1" noChangeArrowheads="1"/>
              </p:cNvSpPr>
              <p:nvPr>
                <p:ph type="body" idx="1"/>
              </p:nvPr>
            </p:nvSpPr>
            <p:spPr/>
            <p:txBody>
              <a:bodyPr/>
              <a:lstStyle/>
              <a:p>
                <a:pPr>
                  <a:buFontTx/>
                  <a:buNone/>
                </a:pPr>
                <a:r>
                  <a:rPr lang="en-US" altLang="en-US" b="1" u="sng" dirty="0">
                    <a:ea typeface="ヒラギノ角ゴ Pro W3" charset="-128"/>
                  </a:rPr>
                  <a:t>Theorem</a:t>
                </a:r>
                <a:r>
                  <a:rPr lang="en-US" altLang="en-US" dirty="0">
                    <a:ea typeface="ヒラギノ角ゴ Pro W3" charset="-128"/>
                  </a:rPr>
                  <a:t>: </a:t>
                </a:r>
                <a:r>
                  <a:rPr lang="en-US" altLang="en-US" dirty="0">
                    <a:ea typeface="ヒラギノ角ゴ Pro W3" charset="-128"/>
                    <a:sym typeface="Euclid Symbol" charset="0"/>
                  </a:rPr>
                  <a:t>for all </a:t>
                </a:r>
                <a:r>
                  <a:rPr lang="en-US" altLang="en-US" dirty="0">
                    <a:solidFill>
                      <a:srgbClr val="FF0000"/>
                    </a:solidFill>
                    <a:ea typeface="ヒラギノ角ゴ Pro W3" charset="-128"/>
                    <a:sym typeface="Euclid Symbol" charset="0"/>
                  </a:rPr>
                  <a:t>constant</a:t>
                </a:r>
                <a:r>
                  <a:rPr lang="en-US" altLang="en-US" dirty="0">
                    <a:ea typeface="ヒラギノ角ゴ Pro W3" charset="-128"/>
                    <a:sym typeface="Euclid Symbol" charset="0"/>
                  </a:rPr>
                  <a:t> </a:t>
                </a:r>
                <a:r>
                  <a:rPr lang="en-US" altLang="en-US" dirty="0">
                    <a:ea typeface="ヒラギノ角ゴ Pro W3" charset="-128"/>
                  </a:rPr>
                  <a:t>k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2</a:t>
                </a:r>
              </a:p>
              <a:p>
                <a:pPr algn="ctr">
                  <a:buFontTx/>
                  <a:buNone/>
                </a:pPr>
                <a:r>
                  <a:rPr lang="en-US" altLang="en-US" b="1" dirty="0">
                    <a:solidFill>
                      <a:schemeClr val="accent2"/>
                    </a:solidFill>
                    <a:ea typeface="ヒラギノ角ゴ Pro W3" charset="-128"/>
                    <a:sym typeface="Symbol" charset="2"/>
                  </a:rPr>
                  <a:t>AM[k] </a:t>
                </a:r>
                <a:r>
                  <a:rPr lang="en-US" altLang="en-US" dirty="0">
                    <a:solidFill>
                      <a:schemeClr val="accent2"/>
                    </a:solidFill>
                    <a:ea typeface="ヒラギノ角ゴ Pro W3" charset="-128"/>
                    <a:sym typeface="Symbol" charset="2"/>
                  </a:rPr>
                  <a:t>=</a:t>
                </a:r>
                <a:r>
                  <a:rPr lang="en-US" altLang="en-US" b="1" dirty="0">
                    <a:solidFill>
                      <a:schemeClr val="accent2"/>
                    </a:solidFill>
                    <a:ea typeface="ヒラギノ角ゴ Pro W3" charset="-128"/>
                    <a:sym typeface="Symbol" charset="2"/>
                  </a:rPr>
                  <a:t> AM[2]</a:t>
                </a:r>
                <a:r>
                  <a:rPr lang="en-US" altLang="en-US" dirty="0">
                    <a:ea typeface="ヒラギノ角ゴ Pro W3" charset="-128"/>
                    <a:sym typeface="Symbol" charset="2"/>
                  </a:rPr>
                  <a:t>.</a:t>
                </a:r>
              </a:p>
              <a:p>
                <a:r>
                  <a:rPr lang="en-US" altLang="en-US" dirty="0">
                    <a:ea typeface="ヒラギノ角ゴ Pro W3" charset="-128"/>
                    <a:sym typeface="Symbol" charset="2"/>
                  </a:rPr>
                  <a:t>Proof:</a:t>
                </a:r>
              </a:p>
              <a:p>
                <a:pPr lvl="1"/>
                <a:r>
                  <a:rPr lang="en-US" altLang="en-US" dirty="0">
                    <a:ea typeface="ヒラギノ角ゴ Pro W3" charset="-128"/>
                    <a:sym typeface="Symbol" charset="2"/>
                  </a:rPr>
                  <a:t>we show </a:t>
                </a:r>
                <a:r>
                  <a:rPr lang="en-US" altLang="en-US" b="1" dirty="0">
                    <a:solidFill>
                      <a:schemeClr val="accent2"/>
                    </a:solidFill>
                    <a:ea typeface="ヒラギノ角ゴ Pro W3" charset="-128"/>
                    <a:sym typeface="Symbol" charset="2"/>
                  </a:rPr>
                  <a:t>MA[2] </a:t>
                </a:r>
                <a14:m>
                  <m:oMath xmlns:m="http://schemas.openxmlformats.org/officeDocument/2006/math">
                    <m:r>
                      <a:rPr lang="en-US" altLang="en-US" b="1" i="1" smtClean="0">
                        <a:solidFill>
                          <a:schemeClr val="accent2"/>
                        </a:solidFill>
                        <a:latin typeface="Cambria Math" charset="0"/>
                        <a:ea typeface="ヒラギノ角ゴ Pro W3" charset="-128"/>
                        <a:sym typeface="Symbol" charset="2"/>
                      </a:rPr>
                      <m:t>⊆</m:t>
                    </m:r>
                  </m:oMath>
                </a14:m>
                <a:r>
                  <a:rPr lang="en-US" altLang="en-US" b="1" dirty="0">
                    <a:solidFill>
                      <a:schemeClr val="accent2"/>
                    </a:solidFill>
                    <a:ea typeface="ヒラギノ角ゴ Pro W3" charset="-128"/>
                    <a:sym typeface="Symbol" charset="2"/>
                  </a:rPr>
                  <a:t> AM[2]</a:t>
                </a:r>
              </a:p>
              <a:p>
                <a:pPr lvl="1"/>
                <a:r>
                  <a:rPr lang="en-US" altLang="en-US" dirty="0">
                    <a:ea typeface="ヒラギノ角ゴ Pro W3" charset="-128"/>
                    <a:sym typeface="Symbol" charset="2"/>
                  </a:rPr>
                  <a:t>implies can move all of Arthur</a:t>
                </a:r>
                <a:r>
                  <a:rPr lang="ja-JP" altLang="en-US" dirty="0">
                    <a:ea typeface="ヒラギノ角ゴ Pro W3" charset="-128"/>
                    <a:sym typeface="Symbol" charset="2"/>
                  </a:rPr>
                  <a:t>’</a:t>
                </a:r>
                <a:r>
                  <a:rPr lang="en-US" altLang="ja-JP" dirty="0">
                    <a:ea typeface="ヒラギノ角ゴ Pro W3" charset="-128"/>
                    <a:sym typeface="Symbol" charset="2"/>
                  </a:rPr>
                  <a:t>s messages to beginning of interaction:</a:t>
                </a:r>
              </a:p>
              <a:p>
                <a:pPr lvl="1" algn="ctr">
                  <a:buFontTx/>
                  <a:buNone/>
                </a:pPr>
                <a:r>
                  <a:rPr lang="en-US" altLang="en-US" dirty="0">
                    <a:solidFill>
                      <a:schemeClr val="accent2"/>
                    </a:solidFill>
                    <a:ea typeface="ヒラギノ角ゴ Pro W3" charset="-128"/>
                    <a:sym typeface="Symbol" charset="2"/>
                  </a:rPr>
                  <a:t>A</a:t>
                </a:r>
                <a:r>
                  <a:rPr lang="en-US" altLang="en-US" dirty="0">
                    <a:solidFill>
                      <a:srgbClr val="FF0000"/>
                    </a:solidFill>
                    <a:ea typeface="ヒラギノ角ゴ Pro W3" charset="-128"/>
                    <a:sym typeface="Symbol" charset="2"/>
                  </a:rPr>
                  <a:t>MA</a:t>
                </a:r>
                <a:r>
                  <a:rPr lang="en-US" altLang="en-US" dirty="0">
                    <a:solidFill>
                      <a:schemeClr val="accent2"/>
                    </a:solidFill>
                    <a:ea typeface="ヒラギノ角ゴ Pro W3" charset="-128"/>
                    <a:sym typeface="Symbol" charset="2"/>
                  </a:rPr>
                  <a:t>MAM…AM =</a:t>
                </a:r>
                <a:r>
                  <a:rPr lang="en-US" altLang="en-US" dirty="0">
                    <a:ea typeface="ヒラギノ角ゴ Pro W3" charset="-128"/>
                    <a:sym typeface="Symbol" charset="2"/>
                  </a:rPr>
                  <a:t> </a:t>
                </a:r>
                <a:r>
                  <a:rPr lang="en-US" altLang="en-US" dirty="0">
                    <a:solidFill>
                      <a:schemeClr val="accent2"/>
                    </a:solidFill>
                    <a:ea typeface="ヒラギノ角ゴ Pro W3" charset="-128"/>
                    <a:sym typeface="Symbol" charset="2"/>
                  </a:rPr>
                  <a:t>A</a:t>
                </a:r>
                <a:r>
                  <a:rPr lang="en-US" altLang="en-US" dirty="0">
                    <a:solidFill>
                      <a:srgbClr val="FF0000"/>
                    </a:solidFill>
                    <a:ea typeface="ヒラギノ角ゴ Pro W3" charset="-128"/>
                    <a:sym typeface="Symbol" charset="2"/>
                  </a:rPr>
                  <a:t>AM</a:t>
                </a:r>
                <a:r>
                  <a:rPr lang="en-US" altLang="en-US" dirty="0">
                    <a:solidFill>
                      <a:schemeClr val="accent2"/>
                    </a:solidFill>
                    <a:ea typeface="ヒラギノ角ゴ Pro W3" charset="-128"/>
                    <a:sym typeface="Symbol" charset="2"/>
                  </a:rPr>
                  <a:t>MAM…AM</a:t>
                </a:r>
              </a:p>
              <a:p>
                <a:pPr lvl="1" algn="ctr">
                  <a:buFontTx/>
                  <a:buNone/>
                </a:pPr>
                <a:r>
                  <a:rPr lang="en-US" altLang="en-US" dirty="0">
                    <a:ea typeface="ヒラギノ角ゴ Pro W3" charset="-128"/>
                    <a:sym typeface="Symbol" charset="2"/>
                  </a:rPr>
                  <a:t>… = </a:t>
                </a:r>
                <a:r>
                  <a:rPr lang="en-US" altLang="en-US" dirty="0">
                    <a:solidFill>
                      <a:schemeClr val="accent2"/>
                    </a:solidFill>
                    <a:ea typeface="ヒラギノ角ゴ Pro W3" charset="-128"/>
                    <a:sym typeface="Symbol" charset="2"/>
                  </a:rPr>
                  <a:t>A</a:t>
                </a:r>
                <a:r>
                  <a:rPr lang="en-US" altLang="en-US" dirty="0">
                    <a:solidFill>
                      <a:srgbClr val="FF0000"/>
                    </a:solidFill>
                    <a:ea typeface="ヒラギノ角ゴ Pro W3" charset="-128"/>
                    <a:sym typeface="Symbol" charset="2"/>
                  </a:rPr>
                  <a:t>AA…AMMM…</a:t>
                </a:r>
                <a:r>
                  <a:rPr lang="en-US" altLang="en-US" dirty="0">
                    <a:solidFill>
                      <a:schemeClr val="accent2"/>
                    </a:solidFill>
                    <a:ea typeface="ヒラギノ角ゴ Pro W3" charset="-128"/>
                    <a:sym typeface="Symbol" charset="2"/>
                  </a:rPr>
                  <a:t>M</a:t>
                </a:r>
              </a:p>
            </p:txBody>
          </p:sp>
        </mc:Choice>
        <mc:Fallback xmlns="">
          <p:sp>
            <p:nvSpPr>
              <p:cNvPr id="942083"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380287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58371" name="Rectangle 2"/>
          <p:cNvSpPr>
            <a:spLocks noGrp="1" noChangeArrowheads="1"/>
          </p:cNvSpPr>
          <p:nvPr>
            <p:ph type="title"/>
          </p:nvPr>
        </p:nvSpPr>
        <p:spPr/>
        <p:txBody>
          <a:bodyPr/>
          <a:lstStyle/>
          <a:p>
            <a:r>
              <a:rPr lang="en-US" altLang="en-US">
                <a:ea typeface="ヒラギノ角ゴ Pro W3" charset="-128"/>
              </a:rPr>
              <a:t>Arthur-Merlin Games</a:t>
            </a:r>
          </a:p>
        </p:txBody>
      </p:sp>
      <mc:AlternateContent xmlns:mc="http://schemas.openxmlformats.org/markup-compatibility/2006" xmlns:a14="http://schemas.microsoft.com/office/drawing/2010/main">
        <mc:Choice Requires="a14">
          <p:sp>
            <p:nvSpPr>
              <p:cNvPr id="944131" name="Rectangle 3"/>
              <p:cNvSpPr>
                <a:spLocks noGrp="1" noChangeArrowheads="1"/>
              </p:cNvSpPr>
              <p:nvPr>
                <p:ph type="body" idx="1"/>
              </p:nvPr>
            </p:nvSpPr>
            <p:spPr/>
            <p:txBody>
              <a:bodyPr/>
              <a:lstStyle/>
              <a:p>
                <a:pPr>
                  <a:lnSpc>
                    <a:spcPct val="90000"/>
                  </a:lnSpc>
                </a:pPr>
                <a:r>
                  <a:rPr lang="en-US" altLang="en-US" dirty="0">
                    <a:ea typeface="ヒラギノ角ゴ Pro W3" charset="-128"/>
                    <a:sym typeface="Symbol" charset="2"/>
                  </a:rPr>
                  <a:t>Proof (continued):</a:t>
                </a:r>
              </a:p>
              <a:p>
                <a:pPr lvl="1">
                  <a:lnSpc>
                    <a:spcPct val="90000"/>
                  </a:lnSpc>
                </a:pPr>
                <a:r>
                  <a:rPr lang="en-US" altLang="en-US" dirty="0">
                    <a:ea typeface="ヒラギノ角ゴ Pro W3" charset="-128"/>
                    <a:sym typeface="Symbol" charset="2"/>
                  </a:rPr>
                  <a:t>given </a:t>
                </a:r>
                <a:r>
                  <a:rPr lang="en-US" altLang="en-US" dirty="0">
                    <a:solidFill>
                      <a:schemeClr val="accent2"/>
                    </a:solidFill>
                    <a:ea typeface="ヒラギノ角ゴ Pro W3" charset="-128"/>
                    <a:sym typeface="Symbol" charset="2"/>
                  </a:rPr>
                  <a:t>L </a:t>
                </a:r>
                <a14:m>
                  <m:oMath xmlns:m="http://schemas.openxmlformats.org/officeDocument/2006/math">
                    <m:r>
                      <a:rPr lang="en-US" altLang="en-US" b="0" i="1" smtClean="0">
                        <a:solidFill>
                          <a:schemeClr val="accent2"/>
                        </a:solidFill>
                        <a:latin typeface="Cambria Math" charset="0"/>
                        <a:ea typeface="ヒラギノ角ゴ Pro W3" charset="-128"/>
                        <a:sym typeface="Symbol" charset="2"/>
                      </a:rPr>
                      <m:t>∈</m:t>
                    </m:r>
                  </m:oMath>
                </a14:m>
                <a:r>
                  <a:rPr lang="en-US" altLang="en-US" dirty="0">
                    <a:solidFill>
                      <a:schemeClr val="accent2"/>
                    </a:solidFill>
                    <a:ea typeface="ヒラギノ角ゴ Pro W3" charset="-128"/>
                    <a:sym typeface="Symbol" charset="2"/>
                  </a:rPr>
                  <a:t> </a:t>
                </a:r>
                <a:r>
                  <a:rPr lang="en-US" altLang="en-US" b="1" dirty="0">
                    <a:solidFill>
                      <a:schemeClr val="accent2"/>
                    </a:solidFill>
                    <a:ea typeface="ヒラギノ角ゴ Pro W3" charset="-128"/>
                    <a:sym typeface="Symbol" charset="2"/>
                  </a:rPr>
                  <a:t>MA[2]</a:t>
                </a:r>
              </a:p>
              <a:p>
                <a:pPr lvl="1" algn="ctr">
                  <a:lnSpc>
                    <a:spcPct val="90000"/>
                  </a:lnSpc>
                  <a:spcAft>
                    <a:spcPts val="600"/>
                  </a:spcAft>
                  <a:buFontTx/>
                  <a:buNone/>
                </a:pPr>
                <a:r>
                  <a:rPr lang="en-US" altLang="en-US" dirty="0">
                    <a:solidFill>
                      <a:srgbClr val="FF0000"/>
                    </a:solidFill>
                    <a:ea typeface="ヒラギノ角ゴ Pro W3" charset="-128"/>
                    <a:sym typeface="Symbol" charset="2"/>
                  </a:rPr>
                  <a:t>x </a:t>
                </a:r>
                <a14:m>
                  <m:oMath xmlns:m="http://schemas.openxmlformats.org/officeDocument/2006/math">
                    <m:r>
                      <a:rPr lang="en-US" altLang="en-US" b="0" i="1" smtClean="0">
                        <a:solidFill>
                          <a:srgbClr val="FF0000"/>
                        </a:solidFill>
                        <a:latin typeface="Cambria Math" charset="0"/>
                        <a:ea typeface="ヒラギノ角ゴ Pro W3" charset="-128"/>
                        <a:sym typeface="Symbol" charset="2"/>
                      </a:rPr>
                      <m:t>∈</m:t>
                    </m:r>
                  </m:oMath>
                </a14:m>
                <a:r>
                  <a:rPr lang="en-US" altLang="en-US" dirty="0">
                    <a:solidFill>
                      <a:srgbClr val="FF0000"/>
                    </a:solidFill>
                    <a:ea typeface="ヒラギノ角ゴ Pro W3" charset="-128"/>
                    <a:sym typeface="Symbol" charset="2"/>
                  </a:rPr>
                  <a:t> L</a:t>
                </a:r>
                <a:r>
                  <a:rPr lang="en-US" altLang="en-US" dirty="0">
                    <a:solidFill>
                      <a:schemeClr val="accent2"/>
                    </a:solidFill>
                    <a:ea typeface="ヒラギノ角ゴ Pro W3" charset="-128"/>
                    <a:sym typeface="Symbol" charset="2"/>
                  </a:rPr>
                  <a:t> </a:t>
                </a:r>
                <a14:m>
                  <m:oMath xmlns:m="http://schemas.openxmlformats.org/officeDocument/2006/math">
                    <m:r>
                      <a:rPr lang="en-US" altLang="en-US" b="0" i="1" smtClean="0">
                        <a:solidFill>
                          <a:schemeClr val="accent2"/>
                        </a:solidFill>
                        <a:latin typeface="Cambria Math" charset="0"/>
                        <a:ea typeface="ヒラギノ角ゴ Pro W3" charset="-128"/>
                        <a:sym typeface="Symbol" charset="2"/>
                      </a:rPr>
                      <m:t>⇒</m:t>
                    </m:r>
                  </m:oMath>
                </a14:m>
                <a:r>
                  <a:rPr lang="en-US" altLang="en-US" dirty="0">
                    <a:solidFill>
                      <a:schemeClr val="accent2"/>
                    </a:solidFill>
                    <a:ea typeface="ヒラギノ角ゴ Pro W3" charset="-128"/>
                    <a:sym typeface="Euclid Symbol" charset="0"/>
                  </a:rPr>
                  <a:t>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m </a:t>
                </a:r>
                <a:r>
                  <a:rPr lang="en-US" altLang="en-US" dirty="0" err="1">
                    <a:solidFill>
                      <a:schemeClr val="accent2"/>
                    </a:solidFill>
                    <a:ea typeface="ヒラギノ角ゴ Pro W3" charset="-128"/>
                    <a:sym typeface="Euclid Symbol" charset="0"/>
                  </a:rPr>
                  <a:t>Pr</a:t>
                </a:r>
                <a:r>
                  <a:rPr lang="en-US" altLang="en-US" baseline="-25000" dirty="0" err="1">
                    <a:solidFill>
                      <a:schemeClr val="accent2"/>
                    </a:solidFill>
                    <a:ea typeface="ヒラギノ角ゴ Pro W3" charset="-128"/>
                    <a:sym typeface="Euclid Symbol" charset="0"/>
                  </a:rPr>
                  <a:t>r</a:t>
                </a:r>
                <a:r>
                  <a:rPr lang="en-US" altLang="en-US" dirty="0">
                    <a:solidFill>
                      <a:schemeClr val="accent2"/>
                    </a:solidFill>
                    <a:ea typeface="ヒラギノ角ゴ Pro W3" charset="-128"/>
                    <a:sym typeface="Euclid Symbol" charset="0"/>
                  </a:rPr>
                  <a:t>[(x, m,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Symbol" charset="2"/>
                  </a:rPr>
                  <a:t> </a:t>
                </a:r>
                <a:r>
                  <a:rPr lang="en-US" altLang="en-US" dirty="0">
                    <a:solidFill>
                      <a:schemeClr val="accent2"/>
                    </a:solidFill>
                    <a:ea typeface="ヒラギノ角ゴ Pro W3" charset="-128"/>
                    <a:sym typeface="Euclid Symbol" charset="0"/>
                  </a:rPr>
                  <a:t>R] = 1</a:t>
                </a:r>
              </a:p>
              <a:p>
                <a:pPr marL="457200" lvl="1" indent="0" algn="ctr">
                  <a:lnSpc>
                    <a:spcPct val="90000"/>
                  </a:lnSpc>
                  <a:spcAft>
                    <a:spcPts val="600"/>
                  </a:spcAft>
                  <a:buNone/>
                </a:pP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err="1">
                    <a:solidFill>
                      <a:schemeClr val="accent2"/>
                    </a:solidFill>
                    <a:ea typeface="ヒラギノ角ゴ Pro W3" charset="-128"/>
                    <a:sym typeface="Euclid Symbol" charset="0"/>
                  </a:rPr>
                  <a:t>Pr</a:t>
                </a:r>
                <a:r>
                  <a:rPr lang="en-US" altLang="en-US" baseline="-25000" dirty="0" err="1">
                    <a:solidFill>
                      <a:schemeClr val="accent2"/>
                    </a:solidFill>
                    <a:ea typeface="ヒラギノ角ゴ Pro W3" charset="-128"/>
                    <a:sym typeface="Euclid Symbol" charset="0"/>
                  </a:rPr>
                  <a:t>r</a:t>
                </a:r>
                <a:r>
                  <a:rPr lang="en-US" altLang="en-US" dirty="0">
                    <a:solidFill>
                      <a:schemeClr val="accent2"/>
                    </a:solidFill>
                    <a:ea typeface="ヒラギノ角ゴ Pro W3" charset="-128"/>
                    <a:sym typeface="Euclid Symbol" charset="0"/>
                  </a:rPr>
                  <a:t>[</a:t>
                </a:r>
                <a14:m>
                  <m:oMath xmlns:m="http://schemas.openxmlformats.org/officeDocument/2006/math">
                    <m:r>
                      <a:rPr lang="en-US" altLang="en-US" i="1">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m (x, m,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R] = 1</a:t>
                </a:r>
                <a:r>
                  <a:rPr lang="en-US" altLang="en-US" dirty="0">
                    <a:solidFill>
                      <a:schemeClr val="accent2"/>
                    </a:solidFill>
                    <a:ea typeface="ヒラギノ角ゴ Pro W3" charset="-128"/>
                    <a:sym typeface="Symbol" charset="2"/>
                  </a:rPr>
                  <a:t> </a:t>
                </a:r>
              </a:p>
              <a:p>
                <a:pPr lvl="1" algn="ctr">
                  <a:lnSpc>
                    <a:spcPct val="90000"/>
                  </a:lnSpc>
                  <a:spcAft>
                    <a:spcPts val="600"/>
                  </a:spcAft>
                  <a:buFontTx/>
                  <a:buNone/>
                </a:pPr>
                <a:r>
                  <a:rPr lang="en-US" altLang="en-US" dirty="0">
                    <a:solidFill>
                      <a:srgbClr val="FF0000"/>
                    </a:solidFill>
                    <a:ea typeface="ヒラギノ角ゴ Pro W3" charset="-128"/>
                    <a:sym typeface="Symbol" charset="2"/>
                  </a:rPr>
                  <a:t>x </a:t>
                </a:r>
                <a14:m>
                  <m:oMath xmlns:m="http://schemas.openxmlformats.org/officeDocument/2006/math">
                    <m:r>
                      <a:rPr lang="en-US" altLang="en-US" b="0" i="1" smtClean="0">
                        <a:solidFill>
                          <a:srgbClr val="FF0000"/>
                        </a:solidFill>
                        <a:latin typeface="Cambria Math" charset="0"/>
                        <a:ea typeface="ヒラギノ角ゴ Pro W3" charset="-128"/>
                        <a:sym typeface="Symbol" charset="2"/>
                      </a:rPr>
                      <m:t>∉ </m:t>
                    </m:r>
                  </m:oMath>
                </a14:m>
                <a:r>
                  <a:rPr lang="en-US" altLang="en-US" dirty="0">
                    <a:solidFill>
                      <a:srgbClr val="FF0000"/>
                    </a:solidFill>
                    <a:ea typeface="ヒラギノ角ゴ Pro W3" charset="-128"/>
                    <a:sym typeface="Symbol" charset="2"/>
                  </a:rPr>
                  <a:t>L</a:t>
                </a:r>
                <a:r>
                  <a:rPr lang="en-US" altLang="en-US" dirty="0">
                    <a:ea typeface="ヒラギノ角ゴ Pro W3" charset="-128"/>
                    <a:sym typeface="Symbol" charset="2"/>
                  </a:rPr>
                  <a:t> </a:t>
                </a:r>
                <a14:m>
                  <m:oMath xmlns:m="http://schemas.openxmlformats.org/officeDocument/2006/math">
                    <m:r>
                      <a:rPr lang="en-US" altLang="en-US" b="0" i="1" smtClean="0">
                        <a:solidFill>
                          <a:schemeClr val="accent2"/>
                        </a:solidFill>
                        <a:latin typeface="Cambria Math" charset="0"/>
                        <a:ea typeface="ヒラギノ角ゴ Pro W3" charset="-128"/>
                        <a:sym typeface="Symbol" charset="2"/>
                      </a:rPr>
                      <m:t>⇒</m:t>
                    </m:r>
                  </m:oMath>
                </a14:m>
                <a:r>
                  <a:rPr lang="en-US" altLang="en-US" dirty="0">
                    <a:solidFill>
                      <a:schemeClr val="accent2"/>
                    </a:solidFill>
                    <a:ea typeface="ヒラギノ角ゴ Pro W3" charset="-128"/>
                    <a:sym typeface="Euclid Symbol" charset="0"/>
                  </a:rPr>
                  <a:t> </a:t>
                </a:r>
                <a14:m>
                  <m:oMath xmlns:m="http://schemas.openxmlformats.org/officeDocument/2006/math">
                    <m:r>
                      <a:rPr lang="en-US" altLang="en-US" b="0" i="1" dirty="0"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m </a:t>
                </a:r>
                <a:r>
                  <a:rPr lang="en-US" altLang="en-US" dirty="0" err="1">
                    <a:solidFill>
                      <a:schemeClr val="accent2"/>
                    </a:solidFill>
                    <a:ea typeface="ヒラギノ角ゴ Pro W3" charset="-128"/>
                    <a:sym typeface="Euclid Symbol" charset="0"/>
                  </a:rPr>
                  <a:t>Pr</a:t>
                </a:r>
                <a:r>
                  <a:rPr lang="en-US" altLang="en-US" baseline="-25000" dirty="0" err="1">
                    <a:solidFill>
                      <a:schemeClr val="accent2"/>
                    </a:solidFill>
                    <a:ea typeface="ヒラギノ角ゴ Pro W3" charset="-128"/>
                    <a:sym typeface="Euclid Symbol" charset="0"/>
                  </a:rPr>
                  <a:t>r</a:t>
                </a:r>
                <a:r>
                  <a:rPr lang="en-US" altLang="en-US" dirty="0">
                    <a:solidFill>
                      <a:schemeClr val="accent2"/>
                    </a:solidFill>
                    <a:ea typeface="ヒラギノ角ゴ Pro W3" charset="-128"/>
                    <a:sym typeface="Euclid Symbol" charset="0"/>
                  </a:rPr>
                  <a:t>[(x, m,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a:t>
                </a:r>
                <a:r>
                  <a:rPr lang="el-GR" altLang="en-US" dirty="0">
                    <a:solidFill>
                      <a:schemeClr val="accent2"/>
                    </a:solidFill>
                    <a:ea typeface="ヒラギノ角ゴ Pro W3" charset="-128"/>
                    <a:sym typeface="Euclid Symbol" charset="0"/>
                  </a:rPr>
                  <a:t>ε</a:t>
                </a:r>
                <a:r>
                  <a:rPr lang="en-US" altLang="en-US" dirty="0">
                    <a:solidFill>
                      <a:schemeClr val="accent2"/>
                    </a:solidFill>
                    <a:ea typeface="ヒラギノ角ゴ Pro W3" charset="-128"/>
                    <a:sym typeface="Euclid Symbol" charset="0"/>
                  </a:rPr>
                  <a:t> </a:t>
                </a:r>
              </a:p>
              <a:p>
                <a:pPr marL="457200" lvl="1" indent="0" algn="ctr">
                  <a:lnSpc>
                    <a:spcPct val="90000"/>
                  </a:lnSpc>
                  <a:spcAft>
                    <a:spcPts val="600"/>
                  </a:spcAft>
                  <a:buNone/>
                </a:pP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err="1">
                    <a:solidFill>
                      <a:schemeClr val="accent2"/>
                    </a:solidFill>
                    <a:ea typeface="ヒラギノ角ゴ Pro W3" charset="-128"/>
                    <a:sym typeface="Euclid Symbol" charset="0"/>
                  </a:rPr>
                  <a:t>Pr</a:t>
                </a:r>
                <a:r>
                  <a:rPr lang="en-US" altLang="en-US" baseline="-25000" dirty="0" err="1">
                    <a:solidFill>
                      <a:schemeClr val="accent2"/>
                    </a:solidFill>
                    <a:ea typeface="ヒラギノ角ゴ Pro W3" charset="-128"/>
                    <a:sym typeface="Euclid Symbol" charset="0"/>
                  </a:rPr>
                  <a:t>r</a:t>
                </a:r>
                <a:r>
                  <a:rPr lang="en-US" altLang="en-US" dirty="0">
                    <a:solidFill>
                      <a:schemeClr val="accent2"/>
                    </a:solidFill>
                    <a:ea typeface="ヒラギノ角ゴ Pro W3" charset="-128"/>
                    <a:sym typeface="Euclid Symbol" charset="0"/>
                  </a:rPr>
                  <a:t>[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m (x, m,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R] </a:t>
                </a:r>
                <a14:m>
                  <m:oMath xmlns:m="http://schemas.openxmlformats.org/officeDocument/2006/math">
                    <m:r>
                      <a:rPr lang="en-US" altLang="en-US" b="0" i="1" smtClean="0">
                        <a:solidFill>
                          <a:schemeClr val="accent2"/>
                        </a:solidFill>
                        <a:latin typeface="Cambria Math" charset="0"/>
                        <a:ea typeface="ヒラギノ角ゴ Pro W3" charset="-128"/>
                        <a:sym typeface="Euclid Symbol" charset="0"/>
                      </a:rPr>
                      <m:t>≤</m:t>
                    </m:r>
                  </m:oMath>
                </a14:m>
                <a:r>
                  <a:rPr lang="en-US" altLang="en-US" dirty="0">
                    <a:solidFill>
                      <a:schemeClr val="accent2"/>
                    </a:solidFill>
                    <a:ea typeface="ヒラギノ角ゴ Pro W3" charset="-128"/>
                    <a:sym typeface="Euclid Symbol" charset="0"/>
                  </a:rPr>
                  <a:t> 2</a:t>
                </a:r>
                <a:r>
                  <a:rPr lang="en-US" altLang="en-US" baseline="30000" dirty="0">
                    <a:solidFill>
                      <a:schemeClr val="accent2"/>
                    </a:solidFill>
                    <a:ea typeface="ヒラギノ角ゴ Pro W3" charset="-128"/>
                    <a:sym typeface="Euclid Symbol" charset="0"/>
                  </a:rPr>
                  <a:t>|m|</a:t>
                </a:r>
                <a:r>
                  <a:rPr lang="el-GR" altLang="en-US" dirty="0">
                    <a:solidFill>
                      <a:schemeClr val="accent2"/>
                    </a:solidFill>
                    <a:ea typeface="ヒラギノ角ゴ Pro W3" charset="-128"/>
                    <a:sym typeface="Euclid Symbol" charset="0"/>
                  </a:rPr>
                  <a:t>ε</a:t>
                </a:r>
                <a:r>
                  <a:rPr lang="en-US" altLang="en-US" dirty="0">
                    <a:solidFill>
                      <a:schemeClr val="accent2"/>
                    </a:solidFill>
                    <a:ea typeface="ヒラギノ角ゴ Pro W3" charset="-128"/>
                    <a:sym typeface="Euclid Symbol" charset="0"/>
                  </a:rPr>
                  <a:t> </a:t>
                </a:r>
                <a:endParaRPr lang="en-US" altLang="en-US" dirty="0">
                  <a:solidFill>
                    <a:schemeClr val="accent2"/>
                  </a:solidFill>
                  <a:ea typeface="ヒラギノ角ゴ Pro W3" charset="-128"/>
                  <a:sym typeface="Symbol" charset="2"/>
                </a:endParaRPr>
              </a:p>
              <a:p>
                <a:pPr lvl="1">
                  <a:lnSpc>
                    <a:spcPct val="90000"/>
                  </a:lnSpc>
                </a:pPr>
                <a:r>
                  <a:rPr lang="en-US" altLang="en-US" dirty="0">
                    <a:ea typeface="ヒラギノ角ゴ Pro W3" charset="-128"/>
                    <a:sym typeface="Symbol" charset="2"/>
                  </a:rPr>
                  <a:t>by repeating t times with independent random strings r, can make error </a:t>
                </a:r>
                <a:r>
                  <a:rPr lang="el-GR" altLang="en-US" dirty="0">
                    <a:solidFill>
                      <a:srgbClr val="FF0000"/>
                    </a:solidFill>
                    <a:ea typeface="ヒラギノ角ゴ Pro W3" charset="-128"/>
                    <a:sym typeface="Euclid Symbol" charset="0"/>
                  </a:rPr>
                  <a:t>ε</a:t>
                </a:r>
                <a:r>
                  <a:rPr lang="en-US" altLang="en-US" dirty="0">
                    <a:solidFill>
                      <a:srgbClr val="FF0000"/>
                    </a:solidFill>
                    <a:ea typeface="ヒラギノ角ゴ Pro W3" charset="-128"/>
                    <a:sym typeface="Euclid Symbol" charset="0"/>
                  </a:rPr>
                  <a:t> &lt; 2</a:t>
                </a:r>
                <a:r>
                  <a:rPr lang="en-US" altLang="en-US" baseline="30000" dirty="0">
                    <a:solidFill>
                      <a:srgbClr val="FF0000"/>
                    </a:solidFill>
                    <a:ea typeface="ヒラギノ角ゴ Pro W3" charset="-128"/>
                    <a:sym typeface="Euclid Symbol" charset="0"/>
                  </a:rPr>
                  <a:t>-t</a:t>
                </a:r>
              </a:p>
              <a:p>
                <a:pPr lvl="1">
                  <a:lnSpc>
                    <a:spcPct val="90000"/>
                  </a:lnSpc>
                </a:pPr>
                <a:r>
                  <a:rPr lang="en-US" altLang="en-US" dirty="0">
                    <a:ea typeface="ヒラギノ角ゴ Pro W3" charset="-128"/>
                    <a:sym typeface="Euclid Symbol" charset="0"/>
                  </a:rPr>
                  <a:t>set </a:t>
                </a:r>
                <a:r>
                  <a:rPr lang="en-US" altLang="en-US" dirty="0">
                    <a:solidFill>
                      <a:srgbClr val="FF0000"/>
                    </a:solidFill>
                    <a:ea typeface="ヒラギノ角ゴ Pro W3" charset="-128"/>
                    <a:sym typeface="Euclid Symbol" charset="0"/>
                  </a:rPr>
                  <a:t>t = m+1</a:t>
                </a:r>
                <a:r>
                  <a:rPr lang="en-US" altLang="en-US" dirty="0">
                    <a:ea typeface="ヒラギノ角ゴ Pro W3" charset="-128"/>
                    <a:sym typeface="Euclid Symbol" charset="0"/>
                  </a:rPr>
                  <a:t> to get </a:t>
                </a:r>
                <a:r>
                  <a:rPr lang="en-US" altLang="en-US" dirty="0">
                    <a:solidFill>
                      <a:srgbClr val="FF0000"/>
                    </a:solidFill>
                    <a:ea typeface="ヒラギノ角ゴ Pro W3" charset="-128"/>
                    <a:sym typeface="Euclid Symbol" charset="0"/>
                  </a:rPr>
                  <a:t>2</a:t>
                </a:r>
                <a:r>
                  <a:rPr lang="en-US" altLang="en-US" baseline="30000" dirty="0">
                    <a:solidFill>
                      <a:srgbClr val="FF0000"/>
                    </a:solidFill>
                    <a:ea typeface="ヒラギノ角ゴ Pro W3" charset="-128"/>
                    <a:sym typeface="Euclid Symbol" charset="0"/>
                  </a:rPr>
                  <a:t>|m|</a:t>
                </a:r>
                <a:r>
                  <a:rPr lang="el-GR" altLang="en-US" dirty="0">
                    <a:solidFill>
                      <a:srgbClr val="FF0000"/>
                    </a:solidFill>
                    <a:ea typeface="ヒラギノ角ゴ Pro W3" charset="-128"/>
                    <a:sym typeface="Euclid Symbol" charset="0"/>
                  </a:rPr>
                  <a:t>ε</a:t>
                </a:r>
                <a:r>
                  <a:rPr lang="en-US" altLang="en-US" dirty="0">
                    <a:solidFill>
                      <a:srgbClr val="FF0000"/>
                    </a:solidFill>
                    <a:ea typeface="ヒラギノ角ゴ Pro W3" charset="-128"/>
                    <a:sym typeface="Euclid Symbol" charset="0"/>
                  </a:rPr>
                  <a:t> &lt; ½. </a:t>
                </a:r>
                <a:endParaRPr lang="en-US" altLang="en-US" dirty="0">
                  <a:solidFill>
                    <a:srgbClr val="FF0000"/>
                  </a:solidFill>
                  <a:ea typeface="ヒラギノ角ゴ Pro W3" charset="-128"/>
                </a:endParaRPr>
              </a:p>
            </p:txBody>
          </p:sp>
        </mc:Choice>
        <mc:Fallback xmlns="">
          <p:sp>
            <p:nvSpPr>
              <p:cNvPr id="94413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2830" r="-1556" b="-3235"/>
                </a:stretch>
              </a:blipFill>
            </p:spPr>
            <p:txBody>
              <a:bodyPr/>
              <a:lstStyle/>
              <a:p>
                <a:r>
                  <a:rPr lang="en-US">
                    <a:noFill/>
                  </a:rPr>
                  <a:t> </a:t>
                </a:r>
              </a:p>
            </p:txBody>
          </p:sp>
        </mc:Fallback>
      </mc:AlternateContent>
      <p:sp>
        <p:nvSpPr>
          <p:cNvPr id="944132" name="Text Box 4"/>
          <p:cNvSpPr txBox="1">
            <a:spLocks noChangeArrowheads="1"/>
          </p:cNvSpPr>
          <p:nvPr/>
        </p:nvSpPr>
        <p:spPr bwMode="auto">
          <a:xfrm>
            <a:off x="355600" y="3413125"/>
            <a:ext cx="223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sz="2000">
                <a:latin typeface="Comic Sans MS" charset="0"/>
              </a:rPr>
              <a:t>order reversed</a:t>
            </a:r>
          </a:p>
        </p:txBody>
      </p:sp>
      <p:sp>
        <p:nvSpPr>
          <p:cNvPr id="944133" name="Line 5"/>
          <p:cNvSpPr>
            <a:spLocks noChangeShapeType="1"/>
          </p:cNvSpPr>
          <p:nvPr/>
        </p:nvSpPr>
        <p:spPr bwMode="auto">
          <a:xfrm>
            <a:off x="1524000" y="38862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4134" name="Line 6"/>
          <p:cNvSpPr>
            <a:spLocks noChangeShapeType="1"/>
          </p:cNvSpPr>
          <p:nvPr/>
        </p:nvSpPr>
        <p:spPr bwMode="auto">
          <a:xfrm flipV="1">
            <a:off x="1524000" y="3276600"/>
            <a:ext cx="990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4917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4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2" grpId="0"/>
      <p:bldP spid="944133" grpId="0" animBg="1"/>
      <p:bldP spid="944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66563" name="Rectangle 2"/>
          <p:cNvSpPr>
            <a:spLocks noGrp="1" noChangeArrowheads="1"/>
          </p:cNvSpPr>
          <p:nvPr>
            <p:ph type="title"/>
          </p:nvPr>
        </p:nvSpPr>
        <p:spPr/>
        <p:txBody>
          <a:bodyPr/>
          <a:lstStyle/>
          <a:p>
            <a:r>
              <a:rPr lang="en-US" altLang="en-US">
                <a:ea typeface="ヒラギノ角ゴ Pro W3" charset="-128"/>
              </a:rPr>
              <a:t>Graph Isomorphism</a:t>
            </a:r>
          </a:p>
        </p:txBody>
      </p:sp>
      <mc:AlternateContent xmlns:mc="http://schemas.openxmlformats.org/markup-compatibility/2006" xmlns:a14="http://schemas.microsoft.com/office/drawing/2010/main">
        <mc:Choice Requires="a14">
          <p:sp>
            <p:nvSpPr>
              <p:cNvPr id="872451" name="Rectangle 3"/>
              <p:cNvSpPr>
                <a:spLocks noGrp="1" noChangeArrowheads="1"/>
              </p:cNvSpPr>
              <p:nvPr>
                <p:ph type="body" idx="1"/>
              </p:nvPr>
            </p:nvSpPr>
            <p:spPr/>
            <p:txBody>
              <a:bodyPr/>
              <a:lstStyle/>
              <a:p>
                <a:r>
                  <a:rPr lang="en-US" altLang="en-US" dirty="0">
                    <a:solidFill>
                      <a:srgbClr val="FF0000"/>
                    </a:solidFill>
                    <a:ea typeface="ヒラギノ角ゴ Pro W3" charset="-128"/>
                    <a:sym typeface="Symbol" charset="2"/>
                  </a:rPr>
                  <a:t>GI = {(G</a:t>
                </a:r>
                <a:r>
                  <a:rPr lang="en-US" altLang="en-US" baseline="-25000" dirty="0">
                    <a:solidFill>
                      <a:srgbClr val="FF0000"/>
                    </a:solidFill>
                    <a:ea typeface="ヒラギノ角ゴ Pro W3" charset="-128"/>
                    <a:sym typeface="Symbol" charset="2"/>
                  </a:rPr>
                  <a:t>0</a:t>
                </a:r>
                <a:r>
                  <a:rPr lang="en-US" altLang="en-US" dirty="0">
                    <a:solidFill>
                      <a:srgbClr val="FF0000"/>
                    </a:solidFill>
                    <a:ea typeface="ヒラギノ角ゴ Pro W3" charset="-128"/>
                    <a:sym typeface="Symbol" charset="2"/>
                  </a:rPr>
                  <a:t>, G</a:t>
                </a:r>
                <a:r>
                  <a:rPr lang="en-US" altLang="en-US" baseline="-25000" dirty="0">
                    <a:solidFill>
                      <a:srgbClr val="FF0000"/>
                    </a:solidFill>
                    <a:ea typeface="ヒラギノ角ゴ Pro W3" charset="-128"/>
                    <a:sym typeface="Symbol" charset="2"/>
                  </a:rPr>
                  <a:t>1</a:t>
                </a:r>
                <a:r>
                  <a:rPr lang="en-US" altLang="en-US" dirty="0">
                    <a:solidFill>
                      <a:srgbClr val="FF0000"/>
                    </a:solidFill>
                    <a:ea typeface="ヒラギノ角ゴ Pro W3" charset="-128"/>
                    <a:sym typeface="Symbol" charset="2"/>
                  </a:rPr>
                  <a:t>) : </a:t>
                </a:r>
                <a:r>
                  <a:rPr lang="en-US" altLang="en-US" dirty="0">
                    <a:solidFill>
                      <a:srgbClr val="FF0000"/>
                    </a:solidFill>
                    <a:ea typeface="ヒラギノ角ゴ Pro W3" charset="-128"/>
                  </a:rPr>
                  <a:t>G</a:t>
                </a:r>
                <a:r>
                  <a:rPr lang="en-US" altLang="en-US" baseline="-25000" dirty="0">
                    <a:solidFill>
                      <a:srgbClr val="FF0000"/>
                    </a:solidFill>
                    <a:ea typeface="ヒラギノ角ゴ Pro W3" charset="-128"/>
                  </a:rPr>
                  <a:t>0</a:t>
                </a:r>
                <a:r>
                  <a:rPr lang="en-US" altLang="en-US" dirty="0">
                    <a:solidFill>
                      <a:srgbClr val="FF0000"/>
                    </a:solidFill>
                    <a:ea typeface="ヒラギノ角ゴ Pro W3" charset="-128"/>
                  </a:rPr>
                  <a:t> </a:t>
                </a:r>
                <a14:m>
                  <m:oMath xmlns:m="http://schemas.openxmlformats.org/officeDocument/2006/math">
                    <m:r>
                      <a:rPr lang="en-US" altLang="en-US" b="0" i="1" smtClean="0">
                        <a:solidFill>
                          <a:srgbClr val="FF0000"/>
                        </a:solidFill>
                        <a:latin typeface="Cambria Math" charset="0"/>
                        <a:ea typeface="ヒラギノ角ゴ Pro W3" charset="-128"/>
                      </a:rPr>
                      <m:t>≃</m:t>
                    </m:r>
                  </m:oMath>
                </a14:m>
                <a:r>
                  <a:rPr lang="en-US" altLang="en-US" dirty="0">
                    <a:solidFill>
                      <a:srgbClr val="FF0000"/>
                    </a:solidFill>
                    <a:ea typeface="ヒラギノ角ゴ Pro W3" charset="-128"/>
                    <a:sym typeface="Symbol" charset="2"/>
                  </a:rPr>
                  <a:t> G</a:t>
                </a:r>
                <a:r>
                  <a:rPr lang="en-US" altLang="en-US" baseline="-25000" dirty="0">
                    <a:solidFill>
                      <a:srgbClr val="FF0000"/>
                    </a:solidFill>
                    <a:ea typeface="ヒラギノ角ゴ Pro W3" charset="-128"/>
                    <a:sym typeface="Symbol" charset="2"/>
                  </a:rPr>
                  <a:t>1</a:t>
                </a:r>
                <a:r>
                  <a:rPr lang="en-US" altLang="en-US" dirty="0">
                    <a:solidFill>
                      <a:srgbClr val="FF0000"/>
                    </a:solidFill>
                    <a:ea typeface="ヒラギノ角ゴ Pro W3" charset="-128"/>
                    <a:sym typeface="Symbol" charset="2"/>
                  </a:rPr>
                  <a:t> }</a:t>
                </a:r>
              </a:p>
              <a:p>
                <a:pPr lvl="1"/>
                <a:r>
                  <a:rPr lang="en-US" altLang="en-US" dirty="0">
                    <a:solidFill>
                      <a:schemeClr val="accent2"/>
                    </a:solidFill>
                    <a:ea typeface="ヒラギノ角ゴ Pro W3" charset="-128"/>
                    <a:sym typeface="Symbol" charset="2"/>
                  </a:rPr>
                  <a:t>in </a:t>
                </a:r>
                <a:r>
                  <a:rPr lang="en-US" altLang="en-US" b="1" dirty="0">
                    <a:solidFill>
                      <a:schemeClr val="accent2"/>
                    </a:solidFill>
                    <a:ea typeface="ヒラギノ角ゴ Pro W3" charset="-128"/>
                    <a:sym typeface="Symbol" charset="2"/>
                  </a:rPr>
                  <a:t>NP</a:t>
                </a:r>
              </a:p>
              <a:p>
                <a:pPr lvl="1"/>
                <a:r>
                  <a:rPr lang="en-US" altLang="en-US" dirty="0">
                    <a:solidFill>
                      <a:schemeClr val="accent2"/>
                    </a:solidFill>
                    <a:ea typeface="ヒラギノ角ゴ Pro W3" charset="-128"/>
                    <a:sym typeface="Symbol" charset="2"/>
                  </a:rPr>
                  <a:t>not known to be in </a:t>
                </a:r>
                <a:r>
                  <a:rPr lang="en-US" altLang="en-US" b="1" dirty="0">
                    <a:solidFill>
                      <a:schemeClr val="accent2"/>
                    </a:solidFill>
                    <a:ea typeface="ヒラギノ角ゴ Pro W3" charset="-128"/>
                    <a:sym typeface="Symbol" charset="2"/>
                  </a:rPr>
                  <a:t>P</a:t>
                </a:r>
                <a:r>
                  <a:rPr lang="en-US" altLang="en-US" dirty="0">
                    <a:solidFill>
                      <a:schemeClr val="accent2"/>
                    </a:solidFill>
                    <a:ea typeface="ヒラギノ角ゴ Pro W3" charset="-128"/>
                    <a:sym typeface="Symbol" charset="2"/>
                  </a:rPr>
                  <a:t>, or </a:t>
                </a:r>
                <a:r>
                  <a:rPr lang="en-US" altLang="en-US" b="1" dirty="0">
                    <a:solidFill>
                      <a:schemeClr val="accent2"/>
                    </a:solidFill>
                    <a:ea typeface="ヒラギノ角ゴ Pro W3" charset="-128"/>
                    <a:sym typeface="Symbol" charset="2"/>
                  </a:rPr>
                  <a:t>NP</a:t>
                </a:r>
                <a:r>
                  <a:rPr lang="en-US" altLang="en-US" dirty="0">
                    <a:solidFill>
                      <a:schemeClr val="accent2"/>
                    </a:solidFill>
                    <a:ea typeface="ヒラギノ角ゴ Pro W3" charset="-128"/>
                    <a:sym typeface="Symbol" charset="2"/>
                  </a:rPr>
                  <a:t>-complete</a:t>
                </a:r>
              </a:p>
              <a:p>
                <a:r>
                  <a:rPr lang="en-US" altLang="en-US" dirty="0">
                    <a:solidFill>
                      <a:srgbClr val="FF0000"/>
                    </a:solidFill>
                    <a:ea typeface="ヒラギノ角ゴ Pro W3" charset="-128"/>
                    <a:sym typeface="Symbol" charset="2"/>
                  </a:rPr>
                  <a:t>GNI = complement of GI</a:t>
                </a:r>
              </a:p>
              <a:p>
                <a:pPr lvl="1"/>
                <a:r>
                  <a:rPr lang="en-US" altLang="en-US" dirty="0">
                    <a:solidFill>
                      <a:schemeClr val="accent2"/>
                    </a:solidFill>
                    <a:ea typeface="ヒラギノ角ゴ Pro W3" charset="-128"/>
                    <a:sym typeface="Symbol" charset="2"/>
                  </a:rPr>
                  <a:t>not known to be in </a:t>
                </a:r>
                <a:r>
                  <a:rPr lang="en-US" altLang="en-US" b="1" dirty="0">
                    <a:solidFill>
                      <a:schemeClr val="accent2"/>
                    </a:solidFill>
                    <a:ea typeface="ヒラギノ角ゴ Pro W3" charset="-128"/>
                    <a:sym typeface="Symbol" charset="2"/>
                  </a:rPr>
                  <a:t>NP</a:t>
                </a:r>
              </a:p>
              <a:p>
                <a:pPr lvl="1">
                  <a:buFontTx/>
                  <a:buNone/>
                </a:pPr>
                <a:endParaRPr lang="en-US" altLang="en-US" b="1" dirty="0">
                  <a:ea typeface="ヒラギノ角ゴ Pro W3" charset="-128"/>
                  <a:sym typeface="Symbol" charset="2"/>
                </a:endParaRPr>
              </a:p>
              <a:p>
                <a:pPr>
                  <a:buFontTx/>
                  <a:buNone/>
                </a:pPr>
                <a:r>
                  <a:rPr lang="en-US" altLang="en-US" b="1" u="sng" dirty="0">
                    <a:ea typeface="ヒラギノ角ゴ Pro W3" charset="-128"/>
                    <a:sym typeface="Symbol" charset="2"/>
                  </a:rPr>
                  <a:t>Theorem</a:t>
                </a:r>
                <a:r>
                  <a:rPr lang="en-US" altLang="en-US" dirty="0">
                    <a:ea typeface="ヒラギノ角ゴ Pro W3" charset="-128"/>
                    <a:sym typeface="Symbol" charset="2"/>
                  </a:rPr>
                  <a:t> (GMW): GNI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t>
                </a:r>
                <a:r>
                  <a:rPr lang="en-US" altLang="en-US" b="1" dirty="0">
                    <a:ea typeface="ヒラギノ角ゴ Pro W3" charset="-128"/>
                    <a:sym typeface="Symbol" charset="2"/>
                  </a:rPr>
                  <a:t>IP</a:t>
                </a:r>
              </a:p>
              <a:p>
                <a:pPr lvl="1"/>
                <a:r>
                  <a:rPr lang="en-US" altLang="en-US" dirty="0">
                    <a:ea typeface="ヒラギノ角ゴ Pro W3" charset="-128"/>
                    <a:sym typeface="Symbol" charset="2"/>
                  </a:rPr>
                  <a:t>indication </a:t>
                </a:r>
                <a:r>
                  <a:rPr lang="en-US" altLang="en-US" b="1" dirty="0">
                    <a:ea typeface="ヒラギノ角ゴ Pro W3" charset="-128"/>
                    <a:sym typeface="Symbol" charset="2"/>
                  </a:rPr>
                  <a:t>IP</a:t>
                </a:r>
                <a:r>
                  <a:rPr lang="en-US" altLang="en-US" dirty="0">
                    <a:ea typeface="ヒラギノ角ゴ Pro W3" charset="-128"/>
                    <a:sym typeface="Symbol" charset="2"/>
                  </a:rPr>
                  <a:t> may be more powerful than </a:t>
                </a:r>
                <a:r>
                  <a:rPr lang="en-US" altLang="en-US" b="1" dirty="0">
                    <a:ea typeface="ヒラギノ角ゴ Pro W3" charset="-128"/>
                    <a:sym typeface="Symbol" charset="2"/>
                  </a:rPr>
                  <a:t>NP</a:t>
                </a:r>
                <a:endParaRPr lang="en-US" altLang="en-US" dirty="0">
                  <a:ea typeface="ヒラギノ角ゴ Pro W3" charset="-128"/>
                </a:endParaRPr>
              </a:p>
            </p:txBody>
          </p:sp>
        </mc:Choice>
        <mc:Fallback xmlns="">
          <p:sp>
            <p:nvSpPr>
              <p:cNvPr id="87245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098491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60419" name="Rectangle 2"/>
          <p:cNvSpPr>
            <a:spLocks noGrp="1" noChangeArrowheads="1"/>
          </p:cNvSpPr>
          <p:nvPr>
            <p:ph type="title"/>
          </p:nvPr>
        </p:nvSpPr>
        <p:spPr/>
        <p:txBody>
          <a:bodyPr/>
          <a:lstStyle/>
          <a:p>
            <a:r>
              <a:rPr lang="en-US" altLang="en-US" b="1">
                <a:ea typeface="ヒラギノ角ゴ Pro W3" charset="-128"/>
              </a:rPr>
              <a:t>MA</a:t>
            </a:r>
            <a:r>
              <a:rPr lang="en-US" altLang="en-US">
                <a:ea typeface="ヒラギノ角ゴ Pro W3" charset="-128"/>
              </a:rPr>
              <a:t> and </a:t>
            </a:r>
            <a:r>
              <a:rPr lang="en-US" altLang="en-US" b="1">
                <a:ea typeface="ヒラギノ角ゴ Pro W3" charset="-128"/>
              </a:rPr>
              <a:t>AM</a:t>
            </a:r>
          </a:p>
        </p:txBody>
      </p:sp>
      <mc:AlternateContent xmlns:mc="http://schemas.openxmlformats.org/markup-compatibility/2006" xmlns:a14="http://schemas.microsoft.com/office/drawing/2010/main">
        <mc:Choice Requires="a14">
          <p:sp>
            <p:nvSpPr>
              <p:cNvPr id="946179" name="Rectangle 3"/>
              <p:cNvSpPr>
                <a:spLocks noGrp="1" noChangeArrowheads="1"/>
              </p:cNvSpPr>
              <p:nvPr>
                <p:ph type="body" idx="1"/>
              </p:nvPr>
            </p:nvSpPr>
            <p:spPr/>
            <p:txBody>
              <a:bodyPr/>
              <a:lstStyle/>
              <a:p>
                <a:pPr>
                  <a:lnSpc>
                    <a:spcPct val="90000"/>
                  </a:lnSpc>
                </a:pPr>
                <a:r>
                  <a:rPr lang="en-US" altLang="en-US" sz="2800" dirty="0">
                    <a:ea typeface="ヒラギノ角ゴ Pro W3" charset="-128"/>
                  </a:rPr>
                  <a:t>Two important classes:</a:t>
                </a:r>
              </a:p>
              <a:p>
                <a:pPr lvl="1">
                  <a:lnSpc>
                    <a:spcPct val="90000"/>
                  </a:lnSpc>
                </a:pPr>
                <a:r>
                  <a:rPr lang="en-US" altLang="en-US" sz="2400" b="1" dirty="0">
                    <a:solidFill>
                      <a:srgbClr val="FF0000"/>
                    </a:solidFill>
                    <a:ea typeface="ヒラギノ角ゴ Pro W3" charset="-128"/>
                  </a:rPr>
                  <a:t>MA </a:t>
                </a:r>
                <a:r>
                  <a:rPr lang="en-US" altLang="en-US" sz="2400" dirty="0">
                    <a:solidFill>
                      <a:srgbClr val="FF0000"/>
                    </a:solidFill>
                    <a:ea typeface="ヒラギノ角ゴ Pro W3" charset="-128"/>
                  </a:rPr>
                  <a:t>=</a:t>
                </a:r>
                <a:r>
                  <a:rPr lang="en-US" altLang="en-US" sz="2400" b="1" dirty="0">
                    <a:solidFill>
                      <a:srgbClr val="FF0000"/>
                    </a:solidFill>
                    <a:ea typeface="ヒラギノ角ゴ Pro W3" charset="-128"/>
                  </a:rPr>
                  <a:t> MA[2]</a:t>
                </a:r>
              </a:p>
              <a:p>
                <a:pPr lvl="1">
                  <a:lnSpc>
                    <a:spcPct val="90000"/>
                  </a:lnSpc>
                </a:pPr>
                <a:r>
                  <a:rPr lang="en-US" altLang="en-US" sz="2400" b="1" dirty="0">
                    <a:solidFill>
                      <a:srgbClr val="FF0000"/>
                    </a:solidFill>
                    <a:ea typeface="ヒラギノ角ゴ Pro W3" charset="-128"/>
                  </a:rPr>
                  <a:t>AM </a:t>
                </a:r>
                <a:r>
                  <a:rPr lang="en-US" altLang="en-US" sz="2400" dirty="0">
                    <a:solidFill>
                      <a:srgbClr val="FF0000"/>
                    </a:solidFill>
                    <a:ea typeface="ヒラギノ角ゴ Pro W3" charset="-128"/>
                  </a:rPr>
                  <a:t>=</a:t>
                </a:r>
                <a:r>
                  <a:rPr lang="en-US" altLang="en-US" sz="2400" b="1" dirty="0">
                    <a:solidFill>
                      <a:srgbClr val="FF0000"/>
                    </a:solidFill>
                    <a:ea typeface="ヒラギノ角ゴ Pro W3" charset="-128"/>
                  </a:rPr>
                  <a:t> AM[2]</a:t>
                </a:r>
                <a:endParaRPr lang="en-US" altLang="en-US" sz="2400" dirty="0">
                  <a:solidFill>
                    <a:srgbClr val="FF0000"/>
                  </a:solidFill>
                  <a:ea typeface="ヒラギノ角ゴ Pro W3" charset="-128"/>
                </a:endParaRPr>
              </a:p>
              <a:p>
                <a:pPr>
                  <a:lnSpc>
                    <a:spcPct val="90000"/>
                  </a:lnSpc>
                </a:pPr>
                <a:r>
                  <a:rPr lang="en-US" altLang="en-US" sz="2800" dirty="0">
                    <a:ea typeface="ヒラギノ角ゴ Pro W3" charset="-128"/>
                  </a:rPr>
                  <a:t>definitions without reference to interaction:</a:t>
                </a:r>
              </a:p>
              <a:p>
                <a:pPr lvl="1">
                  <a:lnSpc>
                    <a:spcPct val="90000"/>
                  </a:lnSpc>
                </a:pPr>
                <a:r>
                  <a:rPr lang="en-US" altLang="en-US" sz="2400" dirty="0">
                    <a:ea typeface="ヒラギノ角ゴ Pro W3" charset="-128"/>
                  </a:rPr>
                  <a:t>L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b="1" dirty="0">
                    <a:ea typeface="ヒラギノ角ゴ Pro W3" charset="-128"/>
                    <a:sym typeface="Symbol" charset="2"/>
                  </a:rPr>
                  <a:t>MA</a:t>
                </a:r>
                <a:r>
                  <a:rPr lang="en-US" altLang="en-US" sz="2400" dirty="0">
                    <a:ea typeface="ヒラギノ角ゴ Pro W3" charset="-128"/>
                    <a:sym typeface="Symbol" charset="2"/>
                  </a:rPr>
                  <a:t> </a:t>
                </a:r>
                <a:r>
                  <a:rPr lang="en-US" altLang="en-US" sz="2400" dirty="0" err="1">
                    <a:ea typeface="ヒラギノ角ゴ Pro W3" charset="-128"/>
                    <a:sym typeface="Symbol" charset="2"/>
                  </a:rPr>
                  <a:t>iff</a:t>
                </a:r>
                <a:r>
                  <a:rPr lang="en-US" altLang="en-US" sz="2400" dirty="0">
                    <a:ea typeface="ヒラギノ角ゴ Pro W3" charset="-128"/>
                    <a:sym typeface="Symbol" charset="2"/>
                  </a:rPr>
                  <a:t> </a:t>
                </a:r>
                <a:r>
                  <a:rPr lang="en-US" altLang="en-US" sz="2400" dirty="0">
                    <a:ea typeface="ヒラギノ角ゴ Pro W3" charset="-128"/>
                    <a:sym typeface="Euclid Symbol" charset="0"/>
                  </a:rPr>
                  <a:t> </a:t>
                </a:r>
                <a14:m>
                  <m:oMath xmlns:m="http://schemas.openxmlformats.org/officeDocument/2006/math">
                    <m:r>
                      <a:rPr lang="en-US" altLang="en-US" sz="2400" b="0" i="1" smtClean="0">
                        <a:latin typeface="Cambria Math" charset="0"/>
                        <a:ea typeface="ヒラギノ角ゴ Pro W3" charset="-128"/>
                        <a:sym typeface="Euclid Symbol" charset="0"/>
                      </a:rPr>
                      <m:t>∃</m:t>
                    </m:r>
                  </m:oMath>
                </a14:m>
                <a:r>
                  <a:rPr lang="en-US" altLang="en-US" sz="2400" dirty="0">
                    <a:ea typeface="ヒラギノ角ゴ Pro W3" charset="-128"/>
                    <a:sym typeface="Euclid Symbol" charset="0"/>
                  </a:rPr>
                  <a:t> </a:t>
                </a:r>
                <a:r>
                  <a:rPr lang="en-US" altLang="en-US" sz="2400" dirty="0">
                    <a:ea typeface="ヒラギノ角ゴ Pro W3" charset="-128"/>
                    <a:sym typeface="Symbol" charset="2"/>
                  </a:rPr>
                  <a:t>poly-time language R</a:t>
                </a:r>
              </a:p>
              <a:p>
                <a:pPr lvl="1">
                  <a:lnSpc>
                    <a:spcPct val="90000"/>
                  </a:lnSpc>
                  <a:spcAft>
                    <a:spcPts val="600"/>
                  </a:spcAft>
                  <a:buFontTx/>
                  <a:buNone/>
                </a:pPr>
                <a:r>
                  <a:rPr lang="en-US" altLang="en-US" sz="2400" dirty="0">
                    <a:ea typeface="ヒラギノ角ゴ Pro W3" charset="-128"/>
                    <a:sym typeface="Symbol" charset="2"/>
                  </a:rPr>
                  <a:t>			</a:t>
                </a:r>
                <a:r>
                  <a:rPr lang="en-US" altLang="en-US" sz="2400" dirty="0">
                    <a:solidFill>
                      <a:schemeClr val="accent2"/>
                    </a:solidFill>
                    <a:ea typeface="ヒラギノ角ゴ Pro W3" charset="-128"/>
                    <a:sym typeface="Symbol" charset="2"/>
                  </a:rPr>
                  <a:t>x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 </m:t>
                    </m:r>
                  </m:oMath>
                </a14:m>
                <a:r>
                  <a:rPr lang="en-US" altLang="en-US" sz="2400" dirty="0">
                    <a:solidFill>
                      <a:schemeClr val="accent2"/>
                    </a:solidFill>
                    <a:ea typeface="ヒラギノ角ゴ Pro W3" charset="-128"/>
                    <a:sym typeface="Symbol" charset="2"/>
                  </a:rPr>
                  <a:t>L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Euclid Symbol" charset="0"/>
                  </a:rPr>
                  <a:t> m </a:t>
                </a:r>
                <a:r>
                  <a:rPr lang="en-US" altLang="en-US" sz="2400" dirty="0" err="1">
                    <a:solidFill>
                      <a:schemeClr val="accent2"/>
                    </a:solidFill>
                    <a:ea typeface="ヒラギノ角ゴ Pro W3" charset="-128"/>
                    <a:sym typeface="Euclid Symbol" charset="0"/>
                  </a:rPr>
                  <a:t>Pr</a:t>
                </a:r>
                <a:r>
                  <a:rPr lang="en-US" altLang="en-US" sz="2400" baseline="-25000" dirty="0" err="1">
                    <a:solidFill>
                      <a:schemeClr val="accent2"/>
                    </a:solidFill>
                    <a:ea typeface="ヒラギノ角ゴ Pro W3" charset="-128"/>
                    <a:sym typeface="Euclid Symbol" charset="0"/>
                  </a:rPr>
                  <a:t>r</a:t>
                </a:r>
                <a:r>
                  <a:rPr lang="en-US" altLang="en-US" sz="2400" dirty="0">
                    <a:solidFill>
                      <a:schemeClr val="accent2"/>
                    </a:solidFill>
                    <a:ea typeface="ヒラギノ角ゴ Pro W3" charset="-128"/>
                    <a:sym typeface="Euclid Symbol" charset="0"/>
                  </a:rPr>
                  <a:t>[(x, m,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Symbol" charset="2"/>
                  </a:rPr>
                  <a:t> R</a:t>
                </a:r>
                <a:r>
                  <a:rPr lang="en-US" altLang="en-US" sz="2400" dirty="0">
                    <a:solidFill>
                      <a:schemeClr val="accent2"/>
                    </a:solidFill>
                    <a:ea typeface="ヒラギノ角ゴ Pro W3" charset="-128"/>
                    <a:sym typeface="Euclid Symbol" charset="0"/>
                  </a:rPr>
                  <a:t>] = 1</a:t>
                </a:r>
              </a:p>
              <a:p>
                <a:pPr lvl="1">
                  <a:lnSpc>
                    <a:spcPct val="90000"/>
                  </a:lnSpc>
                  <a:spcAft>
                    <a:spcPts val="600"/>
                  </a:spcAft>
                  <a:buFontTx/>
                  <a:buNone/>
                </a:pPr>
                <a:r>
                  <a:rPr lang="en-US" altLang="en-US" sz="2400" dirty="0">
                    <a:solidFill>
                      <a:schemeClr val="accent2"/>
                    </a:solidFill>
                    <a:ea typeface="ヒラギノ角ゴ Pro W3" charset="-128"/>
                    <a:sym typeface="Symbol" charset="2"/>
                  </a:rPr>
                  <a:t>			x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L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Euclid Symbol" charset="0"/>
                  </a:rPr>
                  <a:t> </a:t>
                </a:r>
                <a14:m>
                  <m:oMath xmlns:m="http://schemas.openxmlformats.org/officeDocument/2006/math">
                    <m:r>
                      <a:rPr lang="en-US" altLang="en-US" sz="2400" b="0" i="1" dirty="0"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m </a:t>
                </a:r>
                <a:r>
                  <a:rPr lang="en-US" altLang="en-US" sz="2400" dirty="0" err="1">
                    <a:solidFill>
                      <a:schemeClr val="accent2"/>
                    </a:solidFill>
                    <a:ea typeface="ヒラギノ角ゴ Pro W3" charset="-128"/>
                    <a:sym typeface="Euclid Symbol" charset="0"/>
                  </a:rPr>
                  <a:t>Pr</a:t>
                </a:r>
                <a:r>
                  <a:rPr lang="en-US" altLang="en-US" sz="2400" baseline="-25000" dirty="0" err="1">
                    <a:solidFill>
                      <a:schemeClr val="accent2"/>
                    </a:solidFill>
                    <a:ea typeface="ヒラギノ角ゴ Pro W3" charset="-128"/>
                    <a:sym typeface="Euclid Symbol" charset="0"/>
                  </a:rPr>
                  <a:t>r</a:t>
                </a:r>
                <a:r>
                  <a:rPr lang="en-US" altLang="en-US" sz="2400" dirty="0">
                    <a:solidFill>
                      <a:schemeClr val="accent2"/>
                    </a:solidFill>
                    <a:ea typeface="ヒラギノ角ゴ Pro W3" charset="-128"/>
                    <a:sym typeface="Euclid Symbol" charset="0"/>
                  </a:rPr>
                  <a:t>[(x, m,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½ </a:t>
                </a:r>
              </a:p>
              <a:p>
                <a:pPr lvl="1">
                  <a:lnSpc>
                    <a:spcPct val="90000"/>
                  </a:lnSpc>
                </a:pPr>
                <a:r>
                  <a:rPr lang="en-US" altLang="en-US" sz="2400" dirty="0">
                    <a:ea typeface="ヒラギノ角ゴ Pro W3" charset="-128"/>
                  </a:rPr>
                  <a:t>L </a:t>
                </a:r>
                <a14:m>
                  <m:oMath xmlns:m="http://schemas.openxmlformats.org/officeDocument/2006/math">
                    <m:r>
                      <a:rPr lang="en-US" altLang="en-US" sz="2400" b="0" i="1" smtClean="0">
                        <a:latin typeface="Cambria Math" charset="0"/>
                        <a:ea typeface="ヒラギノ角ゴ Pro W3" charset="-128"/>
                      </a:rPr>
                      <m:t>∈</m:t>
                    </m:r>
                  </m:oMath>
                </a14:m>
                <a:r>
                  <a:rPr lang="en-US" altLang="en-US" sz="2400" dirty="0">
                    <a:ea typeface="ヒラギノ角ゴ Pro W3" charset="-128"/>
                    <a:sym typeface="Symbol" charset="2"/>
                  </a:rPr>
                  <a:t> </a:t>
                </a:r>
                <a:r>
                  <a:rPr lang="en-US" altLang="en-US" sz="2400" b="1" dirty="0">
                    <a:ea typeface="ヒラギノ角ゴ Pro W3" charset="-128"/>
                    <a:sym typeface="Symbol" charset="2"/>
                  </a:rPr>
                  <a:t>AM</a:t>
                </a:r>
                <a:r>
                  <a:rPr lang="en-US" altLang="en-US" sz="2400" dirty="0">
                    <a:ea typeface="ヒラギノ角ゴ Pro W3" charset="-128"/>
                    <a:sym typeface="Symbol" charset="2"/>
                  </a:rPr>
                  <a:t> </a:t>
                </a:r>
                <a:r>
                  <a:rPr lang="en-US" altLang="en-US" sz="2400" dirty="0" err="1">
                    <a:ea typeface="ヒラギノ角ゴ Pro W3" charset="-128"/>
                    <a:sym typeface="Symbol" charset="2"/>
                  </a:rPr>
                  <a:t>iff</a:t>
                </a:r>
                <a:r>
                  <a:rPr lang="en-US" altLang="en-US" sz="2400" dirty="0">
                    <a:ea typeface="ヒラギノ角ゴ Pro W3" charset="-128"/>
                    <a:sym typeface="Symbol" charset="2"/>
                  </a:rPr>
                  <a:t> </a:t>
                </a:r>
                <a14:m>
                  <m:oMath xmlns:m="http://schemas.openxmlformats.org/officeDocument/2006/math">
                    <m:r>
                      <a:rPr lang="en-US" altLang="en-US" sz="2400" b="0" i="1" smtClean="0">
                        <a:latin typeface="Cambria Math" charset="0"/>
                        <a:ea typeface="ヒラギノ角ゴ Pro W3" charset="-128"/>
                        <a:sym typeface="Symbol" charset="2"/>
                      </a:rPr>
                      <m:t>∃</m:t>
                    </m:r>
                  </m:oMath>
                </a14:m>
                <a:r>
                  <a:rPr lang="en-US" altLang="en-US" sz="2400" dirty="0">
                    <a:ea typeface="ヒラギノ角ゴ Pro W3" charset="-128"/>
                    <a:sym typeface="Symbol" charset="2"/>
                  </a:rPr>
                  <a:t> poly-time language R</a:t>
                </a:r>
              </a:p>
              <a:p>
                <a:pPr lvl="1">
                  <a:lnSpc>
                    <a:spcPct val="90000"/>
                  </a:lnSpc>
                  <a:spcAft>
                    <a:spcPts val="600"/>
                  </a:spcAft>
                  <a:buFontTx/>
                  <a:buNone/>
                </a:pPr>
                <a:r>
                  <a:rPr lang="en-US" altLang="en-US" sz="2400" dirty="0">
                    <a:ea typeface="ヒラギノ角ゴ Pro W3" charset="-128"/>
                    <a:sym typeface="Symbol" charset="2"/>
                  </a:rPr>
                  <a:t>			</a:t>
                </a:r>
                <a:r>
                  <a:rPr lang="en-US" altLang="en-US" sz="2400" dirty="0">
                    <a:solidFill>
                      <a:schemeClr val="accent2"/>
                    </a:solidFill>
                    <a:ea typeface="ヒラギノ角ゴ Pro W3" charset="-128"/>
                    <a:sym typeface="Symbol" charset="2"/>
                  </a:rPr>
                  <a:t>x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L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a:t>
                </a:r>
                <a:r>
                  <a:rPr lang="en-US" altLang="en-US" sz="2400" dirty="0" err="1">
                    <a:solidFill>
                      <a:schemeClr val="accent2"/>
                    </a:solidFill>
                    <a:ea typeface="ヒラギノ角ゴ Pro W3" charset="-128"/>
                    <a:sym typeface="Euclid Symbol" charset="0"/>
                  </a:rPr>
                  <a:t>Pr</a:t>
                </a:r>
                <a:r>
                  <a:rPr lang="en-US" altLang="en-US" sz="2400" baseline="-25000" dirty="0" err="1">
                    <a:solidFill>
                      <a:schemeClr val="accent2"/>
                    </a:solidFill>
                    <a:ea typeface="ヒラギノ角ゴ Pro W3" charset="-128"/>
                    <a:sym typeface="Euclid Symbol" charset="0"/>
                  </a:rPr>
                  <a:t>r</a:t>
                </a:r>
                <a:r>
                  <a:rPr lang="en-US" altLang="en-US" sz="2400" dirty="0">
                    <a:solidFill>
                      <a:schemeClr val="accent2"/>
                    </a:solidFill>
                    <a:ea typeface="ヒラギノ角ゴ Pro W3" charset="-128"/>
                    <a:sym typeface="Euclid Symbol" charset="0"/>
                  </a:rPr>
                  <a:t>[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m (x, m,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 </m:t>
                    </m:r>
                  </m:oMath>
                </a14:m>
                <a:r>
                  <a:rPr lang="en-US" altLang="en-US" sz="2400" dirty="0">
                    <a:solidFill>
                      <a:schemeClr val="accent2"/>
                    </a:solidFill>
                    <a:ea typeface="ヒラギノ角ゴ Pro W3" charset="-128"/>
                    <a:sym typeface="Euclid Symbol" charset="0"/>
                  </a:rPr>
                  <a:t>R] = 1</a:t>
                </a:r>
              </a:p>
              <a:p>
                <a:pPr lvl="1">
                  <a:lnSpc>
                    <a:spcPct val="90000"/>
                  </a:lnSpc>
                  <a:spcAft>
                    <a:spcPts val="600"/>
                  </a:spcAft>
                  <a:buFontTx/>
                  <a:buNone/>
                </a:pPr>
                <a:r>
                  <a:rPr lang="en-US" altLang="en-US" sz="2400" dirty="0">
                    <a:solidFill>
                      <a:schemeClr val="accent2"/>
                    </a:solidFill>
                    <a:ea typeface="ヒラギノ角ゴ Pro W3" charset="-128"/>
                    <a:sym typeface="Symbol" charset="2"/>
                  </a:rPr>
                  <a:t>			x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L </a:t>
                </a:r>
                <a14:m>
                  <m:oMath xmlns:m="http://schemas.openxmlformats.org/officeDocument/2006/math">
                    <m:r>
                      <a:rPr lang="en-US" altLang="en-US" sz="2400" b="0" i="1" smtClean="0">
                        <a:solidFill>
                          <a:schemeClr val="accent2"/>
                        </a:solidFill>
                        <a:latin typeface="Cambria Math" charset="0"/>
                        <a:ea typeface="ヒラギノ角ゴ Pro W3" charset="-128"/>
                        <a:sym typeface="Symbol" charset="2"/>
                      </a:rPr>
                      <m:t>⇒</m:t>
                    </m:r>
                  </m:oMath>
                </a14:m>
                <a:r>
                  <a:rPr lang="en-US" altLang="en-US" sz="2400" dirty="0">
                    <a:solidFill>
                      <a:schemeClr val="accent2"/>
                    </a:solidFill>
                    <a:ea typeface="ヒラギノ角ゴ Pro W3" charset="-128"/>
                    <a:sym typeface="Symbol" charset="2"/>
                  </a:rPr>
                  <a:t> </a:t>
                </a:r>
                <a:r>
                  <a:rPr lang="en-US" altLang="en-US" sz="2400" dirty="0" err="1">
                    <a:solidFill>
                      <a:schemeClr val="accent2"/>
                    </a:solidFill>
                    <a:ea typeface="ヒラギノ角ゴ Pro W3" charset="-128"/>
                    <a:sym typeface="Euclid Symbol" charset="0"/>
                  </a:rPr>
                  <a:t>Pr</a:t>
                </a:r>
                <a:r>
                  <a:rPr lang="en-US" altLang="en-US" sz="2400" baseline="-25000" dirty="0" err="1">
                    <a:solidFill>
                      <a:schemeClr val="accent2"/>
                    </a:solidFill>
                    <a:ea typeface="ヒラギノ角ゴ Pro W3" charset="-128"/>
                    <a:sym typeface="Euclid Symbol" charset="0"/>
                  </a:rPr>
                  <a:t>r</a:t>
                </a:r>
                <a:r>
                  <a:rPr lang="en-US" altLang="en-US" sz="2400" dirty="0">
                    <a:solidFill>
                      <a:schemeClr val="accent2"/>
                    </a:solidFill>
                    <a:ea typeface="ヒラギノ角ゴ Pro W3" charset="-128"/>
                    <a:sym typeface="Euclid Symbol" charset="0"/>
                  </a:rPr>
                  <a:t>[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m (x, m,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R] </a:t>
                </a:r>
                <a14:m>
                  <m:oMath xmlns:m="http://schemas.openxmlformats.org/officeDocument/2006/math">
                    <m:r>
                      <a:rPr lang="en-US" altLang="en-US" sz="2400" b="0" i="1" smtClean="0">
                        <a:solidFill>
                          <a:schemeClr val="accent2"/>
                        </a:solidFill>
                        <a:latin typeface="Cambria Math" charset="0"/>
                        <a:ea typeface="ヒラギノ角ゴ Pro W3" charset="-128"/>
                        <a:sym typeface="Euclid Symbol" charset="0"/>
                      </a:rPr>
                      <m:t>≤</m:t>
                    </m:r>
                  </m:oMath>
                </a14:m>
                <a:r>
                  <a:rPr lang="en-US" altLang="en-US" sz="2400" dirty="0">
                    <a:solidFill>
                      <a:schemeClr val="accent2"/>
                    </a:solidFill>
                    <a:ea typeface="ヒラギノ角ゴ Pro W3" charset="-128"/>
                    <a:sym typeface="Euclid Symbol" charset="0"/>
                  </a:rPr>
                  <a:t> ½</a:t>
                </a:r>
              </a:p>
            </p:txBody>
          </p:sp>
        </mc:Choice>
        <mc:Fallback xmlns="">
          <p:sp>
            <p:nvSpPr>
              <p:cNvPr id="946179"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33" t="-2426" b="-13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32061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68611" name="Rectangle 2"/>
          <p:cNvSpPr>
            <a:spLocks noGrp="1" noChangeArrowheads="1"/>
          </p:cNvSpPr>
          <p:nvPr>
            <p:ph type="title"/>
          </p:nvPr>
        </p:nvSpPr>
        <p:spPr/>
        <p:txBody>
          <a:bodyPr/>
          <a:lstStyle/>
          <a:p>
            <a:r>
              <a:rPr lang="en-US" altLang="en-US">
                <a:ea typeface="ヒラギノ角ゴ Pro W3" charset="-128"/>
              </a:rPr>
              <a:t>GNI in </a:t>
            </a:r>
            <a:r>
              <a:rPr lang="en-US" altLang="en-US" b="1">
                <a:ea typeface="ヒラギノ角ゴ Pro W3" charset="-128"/>
              </a:rPr>
              <a:t>IP</a:t>
            </a:r>
          </a:p>
        </p:txBody>
      </p:sp>
      <p:sp>
        <p:nvSpPr>
          <p:cNvPr id="68612" name="Rectangle 3"/>
          <p:cNvSpPr>
            <a:spLocks noGrp="1" noChangeArrowheads="1"/>
          </p:cNvSpPr>
          <p:nvPr>
            <p:ph type="body" idx="1"/>
          </p:nvPr>
        </p:nvSpPr>
        <p:spPr/>
        <p:txBody>
          <a:bodyPr/>
          <a:lstStyle/>
          <a:p>
            <a:r>
              <a:rPr lang="en-US" altLang="en-US">
                <a:ea typeface="ヒラギノ角ゴ Pro W3" charset="-128"/>
              </a:rPr>
              <a:t>interactive proof system for GNI:</a:t>
            </a:r>
          </a:p>
        </p:txBody>
      </p:sp>
      <p:sp>
        <p:nvSpPr>
          <p:cNvPr id="874500" name="Text Box 4"/>
          <p:cNvSpPr txBox="1">
            <a:spLocks noChangeArrowheads="1"/>
          </p:cNvSpPr>
          <p:nvPr/>
        </p:nvSpPr>
        <p:spPr bwMode="auto">
          <a:xfrm>
            <a:off x="1524000" y="286385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Prover</a:t>
            </a:r>
            <a:r>
              <a:rPr lang="en-US" altLang="en-US">
                <a:solidFill>
                  <a:schemeClr val="accent2"/>
                </a:solidFill>
                <a:latin typeface="Comic Sans MS" charset="0"/>
              </a:rPr>
              <a:t> </a:t>
            </a:r>
          </a:p>
        </p:txBody>
      </p:sp>
      <p:sp>
        <p:nvSpPr>
          <p:cNvPr id="874501" name="Text Box 5"/>
          <p:cNvSpPr txBox="1">
            <a:spLocks noChangeArrowheads="1"/>
          </p:cNvSpPr>
          <p:nvPr/>
        </p:nvSpPr>
        <p:spPr bwMode="auto">
          <a:xfrm>
            <a:off x="6096000" y="286385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u="sng">
                <a:solidFill>
                  <a:schemeClr val="accent2"/>
                </a:solidFill>
                <a:latin typeface="Comic Sans MS" charset="0"/>
              </a:rPr>
              <a:t>Verifier</a:t>
            </a:r>
            <a:r>
              <a:rPr lang="en-US" altLang="en-US">
                <a:solidFill>
                  <a:schemeClr val="accent2"/>
                </a:solidFill>
                <a:latin typeface="Comic Sans MS" charset="0"/>
              </a:rPr>
              <a:t> </a:t>
            </a:r>
          </a:p>
        </p:txBody>
      </p:sp>
      <p:sp>
        <p:nvSpPr>
          <p:cNvPr id="874502" name="Line 6"/>
          <p:cNvSpPr>
            <a:spLocks noChangeShapeType="1"/>
          </p:cNvSpPr>
          <p:nvPr/>
        </p:nvSpPr>
        <p:spPr bwMode="auto">
          <a:xfrm flipH="1">
            <a:off x="3124200" y="3625850"/>
            <a:ext cx="2514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4503" name="Line 7"/>
          <p:cNvSpPr>
            <a:spLocks noChangeShapeType="1"/>
          </p:cNvSpPr>
          <p:nvPr/>
        </p:nvSpPr>
        <p:spPr bwMode="auto">
          <a:xfrm>
            <a:off x="3200400" y="4845050"/>
            <a:ext cx="2514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4504" name="Text Box 8"/>
          <p:cNvSpPr txBox="1">
            <a:spLocks noChangeArrowheads="1"/>
          </p:cNvSpPr>
          <p:nvPr/>
        </p:nvSpPr>
        <p:spPr bwMode="auto">
          <a:xfrm>
            <a:off x="3276600" y="233045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Bef>
                <a:spcPct val="50000"/>
              </a:spcBef>
            </a:pPr>
            <a:r>
              <a:rPr lang="en-US" altLang="en-US">
                <a:solidFill>
                  <a:schemeClr val="accent2"/>
                </a:solidFill>
                <a:latin typeface="Comic Sans MS" charset="0"/>
              </a:rPr>
              <a:t>input: (G</a:t>
            </a:r>
            <a:r>
              <a:rPr lang="en-US" altLang="en-US" baseline="-25000">
                <a:solidFill>
                  <a:schemeClr val="accent2"/>
                </a:solidFill>
                <a:latin typeface="Comic Sans MS" charset="0"/>
              </a:rPr>
              <a:t>0</a:t>
            </a:r>
            <a:r>
              <a:rPr lang="en-US" altLang="en-US">
                <a:solidFill>
                  <a:schemeClr val="accent2"/>
                </a:solidFill>
                <a:latin typeface="Comic Sans MS" charset="0"/>
              </a:rPr>
              <a:t>, G</a:t>
            </a:r>
            <a:r>
              <a:rPr lang="en-US" altLang="en-US" baseline="-25000">
                <a:solidFill>
                  <a:schemeClr val="accent2"/>
                </a:solidFill>
                <a:latin typeface="Comic Sans MS" charset="0"/>
              </a:rPr>
              <a:t>1</a:t>
            </a:r>
            <a:r>
              <a:rPr lang="en-US" altLang="en-US">
                <a:solidFill>
                  <a:schemeClr val="accent2"/>
                </a:solidFill>
                <a:latin typeface="Comic Sans MS" charset="0"/>
              </a:rPr>
              <a:t>)</a:t>
            </a:r>
          </a:p>
        </p:txBody>
      </p:sp>
      <p:cxnSp>
        <p:nvCxnSpPr>
          <p:cNvPr id="874505" name="AutoShape 9"/>
          <p:cNvCxnSpPr>
            <a:cxnSpLocks noChangeShapeType="1"/>
            <a:stCxn id="874504" idx="1"/>
            <a:endCxn id="874500" idx="0"/>
          </p:cNvCxnSpPr>
          <p:nvPr/>
        </p:nvCxnSpPr>
        <p:spPr bwMode="auto">
          <a:xfrm rot="10800000" flipV="1">
            <a:off x="2095500" y="2559050"/>
            <a:ext cx="1181100" cy="3048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4506" name="AutoShape 10"/>
          <p:cNvCxnSpPr>
            <a:cxnSpLocks noChangeShapeType="1"/>
            <a:stCxn id="874504" idx="3"/>
            <a:endCxn id="874501" idx="0"/>
          </p:cNvCxnSpPr>
          <p:nvPr/>
        </p:nvCxnSpPr>
        <p:spPr bwMode="auto">
          <a:xfrm>
            <a:off x="5486400" y="2559050"/>
            <a:ext cx="1333500" cy="3048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74507" name="Text Box 11"/>
              <p:cNvSpPr txBox="1">
                <a:spLocks noChangeArrowheads="1"/>
              </p:cNvSpPr>
              <p:nvPr/>
            </p:nvSpPr>
            <p:spPr bwMode="auto">
              <a:xfrm>
                <a:off x="6172200" y="3321050"/>
                <a:ext cx="1524000"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dirty="0">
                    <a:solidFill>
                      <a:srgbClr val="FF0000"/>
                    </a:solidFill>
                    <a:latin typeface="Comic Sans MS" charset="0"/>
                  </a:rPr>
                  <a:t>flip coin c </a:t>
                </a:r>
                <a14:m>
                  <m:oMath xmlns:m="http://schemas.openxmlformats.org/officeDocument/2006/math">
                    <m:r>
                      <a:rPr lang="en-US" altLang="en-US" b="0" i="1" smtClean="0">
                        <a:solidFill>
                          <a:srgbClr val="FF0000"/>
                        </a:solidFill>
                        <a:latin typeface="Cambria Math" charset="0"/>
                      </a:rPr>
                      <m:t>∈</m:t>
                    </m:r>
                  </m:oMath>
                </a14:m>
                <a:r>
                  <a:rPr lang="en-US" altLang="en-US" dirty="0">
                    <a:solidFill>
                      <a:srgbClr val="FF0000"/>
                    </a:solidFill>
                    <a:latin typeface="Comic Sans MS" charset="0"/>
                    <a:sym typeface="Symbol" charset="2"/>
                  </a:rPr>
                  <a:t> {0,1}; pick random </a:t>
                </a:r>
                <a:r>
                  <a:rPr lang="el-GR" altLang="en-US" dirty="0">
                    <a:solidFill>
                      <a:srgbClr val="FF0000"/>
                    </a:solidFill>
                    <a:latin typeface="Comic Sans MS" charset="0"/>
                    <a:sym typeface="Symbol" charset="2"/>
                  </a:rPr>
                  <a:t>π</a:t>
                </a:r>
              </a:p>
            </p:txBody>
          </p:sp>
        </mc:Choice>
        <mc:Fallback xmlns="">
          <p:sp>
            <p:nvSpPr>
              <p:cNvPr id="874507" name="Text Box 11"/>
              <p:cNvSpPr txBox="1">
                <a:spLocks noRot="1" noChangeAspect="1" noMove="1" noResize="1" noEditPoints="1" noAdjustHandles="1" noChangeArrowheads="1" noChangeShapeType="1" noTextEdit="1"/>
              </p:cNvSpPr>
              <p:nvPr/>
            </p:nvSpPr>
            <p:spPr bwMode="auto">
              <a:xfrm>
                <a:off x="6172200" y="3321050"/>
                <a:ext cx="1524000" cy="1569660"/>
              </a:xfrm>
              <a:prstGeom prst="rect">
                <a:avLst/>
              </a:prstGeom>
              <a:blipFill rotWithShape="0">
                <a:blip r:embed="rId3"/>
                <a:stretch>
                  <a:fillRect l="-6400" t="-3113" r="-5600" b="-8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4508" name="Text Box 12"/>
          <p:cNvSpPr txBox="1">
            <a:spLocks noChangeArrowheads="1"/>
          </p:cNvSpPr>
          <p:nvPr/>
        </p:nvSpPr>
        <p:spPr bwMode="auto">
          <a:xfrm>
            <a:off x="3810000" y="316865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a:solidFill>
                  <a:srgbClr val="FF0000"/>
                </a:solidFill>
                <a:latin typeface="Comic Sans MS" charset="0"/>
                <a:sym typeface="Symbol" charset="2"/>
              </a:rPr>
              <a:t>H = </a:t>
            </a:r>
            <a:r>
              <a:rPr lang="el-GR" altLang="en-US">
                <a:solidFill>
                  <a:srgbClr val="FF0000"/>
                </a:solidFill>
                <a:latin typeface="Comic Sans MS" charset="0"/>
                <a:sym typeface="Symbol" charset="2"/>
              </a:rPr>
              <a:t>π</a:t>
            </a:r>
            <a:r>
              <a:rPr lang="en-US" altLang="en-US">
                <a:solidFill>
                  <a:srgbClr val="FF0000"/>
                </a:solidFill>
                <a:latin typeface="Comic Sans MS" charset="0"/>
                <a:sym typeface="Symbol" charset="2"/>
              </a:rPr>
              <a:t>(G</a:t>
            </a:r>
            <a:r>
              <a:rPr lang="en-US" altLang="en-US" baseline="-25000">
                <a:solidFill>
                  <a:srgbClr val="FF0000"/>
                </a:solidFill>
                <a:latin typeface="Comic Sans MS" charset="0"/>
                <a:sym typeface="Symbol" charset="2"/>
              </a:rPr>
              <a:t>c</a:t>
            </a:r>
            <a:r>
              <a:rPr lang="en-US" altLang="en-US">
                <a:solidFill>
                  <a:srgbClr val="FF0000"/>
                </a:solidFill>
                <a:latin typeface="Comic Sans MS" charset="0"/>
                <a:sym typeface="Symbol" charset="2"/>
              </a:rPr>
              <a:t>)</a:t>
            </a:r>
            <a:endParaRPr lang="en-US" altLang="en-US">
              <a:solidFill>
                <a:srgbClr val="FF0000"/>
              </a:solidFill>
              <a:latin typeface="Comic Sans MS" charset="0"/>
            </a:endParaRPr>
          </a:p>
        </p:txBody>
      </p:sp>
      <mc:AlternateContent xmlns:mc="http://schemas.openxmlformats.org/markup-compatibility/2006" xmlns:a14="http://schemas.microsoft.com/office/drawing/2010/main">
        <mc:Choice Requires="a14">
          <p:sp>
            <p:nvSpPr>
              <p:cNvPr id="874509" name="Text Box 13"/>
              <p:cNvSpPr txBox="1">
                <a:spLocks noChangeArrowheads="1"/>
              </p:cNvSpPr>
              <p:nvPr/>
            </p:nvSpPr>
            <p:spPr bwMode="auto">
              <a:xfrm>
                <a:off x="1600200" y="3749675"/>
                <a:ext cx="15240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dirty="0">
                    <a:solidFill>
                      <a:srgbClr val="FF0000"/>
                    </a:solidFill>
                    <a:latin typeface="Comic Sans MS" charset="0"/>
                  </a:rPr>
                  <a:t>if H</a:t>
                </a:r>
                <a:r>
                  <a:rPr lang="en-US" altLang="en-US" dirty="0">
                    <a:solidFill>
                      <a:srgbClr val="FF0000"/>
                    </a:solidFill>
                    <a:latin typeface="Comic Sans MS" charset="0"/>
                    <a:sym typeface="Symbol" charset="2"/>
                  </a:rPr>
                  <a:t> </a:t>
                </a:r>
                <a14:m>
                  <m:oMath xmlns:m="http://schemas.openxmlformats.org/officeDocument/2006/math">
                    <m:r>
                      <a:rPr lang="en-US" altLang="en-US" b="0" i="1" smtClean="0">
                        <a:solidFill>
                          <a:srgbClr val="FF0000"/>
                        </a:solidFill>
                        <a:latin typeface="Cambria Math" charset="0"/>
                        <a:sym typeface="Symbol" charset="2"/>
                      </a:rPr>
                      <m:t>≃</m:t>
                    </m:r>
                  </m:oMath>
                </a14:m>
                <a:r>
                  <a:rPr lang="en-US" altLang="en-US" dirty="0">
                    <a:solidFill>
                      <a:srgbClr val="FF0000"/>
                    </a:solidFill>
                    <a:latin typeface="Comic Sans MS" charset="0"/>
                    <a:sym typeface="Symbol" charset="2"/>
                  </a:rPr>
                  <a:t>G</a:t>
                </a:r>
                <a:r>
                  <a:rPr lang="en-US" altLang="en-US" baseline="-25000" dirty="0">
                    <a:solidFill>
                      <a:srgbClr val="FF0000"/>
                    </a:solidFill>
                    <a:latin typeface="Comic Sans MS" charset="0"/>
                    <a:sym typeface="Symbol" charset="2"/>
                  </a:rPr>
                  <a:t>0</a:t>
                </a:r>
                <a:r>
                  <a:rPr lang="en-US" altLang="en-US" dirty="0">
                    <a:solidFill>
                      <a:srgbClr val="FF0000"/>
                    </a:solidFill>
                    <a:latin typeface="Comic Sans MS" charset="0"/>
                    <a:sym typeface="Symbol" charset="2"/>
                  </a:rPr>
                  <a:t> r = 0, else r = 1</a:t>
                </a:r>
                <a:endParaRPr lang="el-GR" altLang="en-US" dirty="0">
                  <a:solidFill>
                    <a:srgbClr val="FF0000"/>
                  </a:solidFill>
                  <a:latin typeface="Comic Sans MS" charset="0"/>
                  <a:sym typeface="Symbol" charset="2"/>
                </a:endParaRPr>
              </a:p>
            </p:txBody>
          </p:sp>
        </mc:Choice>
        <mc:Fallback xmlns="">
          <p:sp>
            <p:nvSpPr>
              <p:cNvPr id="874509" name="Text Box 13"/>
              <p:cNvSpPr txBox="1">
                <a:spLocks noRot="1" noChangeAspect="1" noMove="1" noResize="1" noEditPoints="1" noAdjustHandles="1" noChangeArrowheads="1" noChangeShapeType="1" noTextEdit="1"/>
              </p:cNvSpPr>
              <p:nvPr/>
            </p:nvSpPr>
            <p:spPr bwMode="auto">
              <a:xfrm>
                <a:off x="1600200" y="3749675"/>
                <a:ext cx="1524000" cy="1200329"/>
              </a:xfrm>
              <a:prstGeom prst="rect">
                <a:avLst/>
              </a:prstGeom>
              <a:blipFill rotWithShape="0">
                <a:blip r:embed="rId4"/>
                <a:stretch>
                  <a:fillRect l="-6400" t="-4061" r="-2000"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4510" name="Rectangle 14"/>
          <p:cNvSpPr>
            <a:spLocks noChangeArrowheads="1"/>
          </p:cNvSpPr>
          <p:nvPr/>
        </p:nvSpPr>
        <p:spPr bwMode="auto">
          <a:xfrm>
            <a:off x="4191000" y="438785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a:solidFill>
                  <a:srgbClr val="FF0000"/>
                </a:solidFill>
                <a:latin typeface="Comic Sans MS" charset="0"/>
                <a:sym typeface="Symbol" charset="2"/>
              </a:rPr>
              <a:t>r</a:t>
            </a:r>
          </a:p>
        </p:txBody>
      </p:sp>
      <p:sp>
        <p:nvSpPr>
          <p:cNvPr id="874511" name="Text Box 15"/>
          <p:cNvSpPr txBox="1">
            <a:spLocks noChangeArrowheads="1"/>
          </p:cNvSpPr>
          <p:nvPr/>
        </p:nvSpPr>
        <p:spPr bwMode="auto">
          <a:xfrm>
            <a:off x="6172200" y="4816475"/>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50000"/>
              </a:spcBef>
            </a:pPr>
            <a:r>
              <a:rPr lang="en-US" altLang="en-US" b="1">
                <a:solidFill>
                  <a:srgbClr val="FF0000"/>
                </a:solidFill>
                <a:latin typeface="Comic Sans MS" charset="0"/>
              </a:rPr>
              <a:t>accept iff r = c </a:t>
            </a:r>
            <a:endParaRPr lang="el-GR" altLang="en-US" b="1">
              <a:solidFill>
                <a:srgbClr val="FF0000"/>
              </a:solidFill>
              <a:latin typeface="Comic Sans MS" charset="0"/>
              <a:sym typeface="Symbol" charset="2"/>
            </a:endParaRPr>
          </a:p>
        </p:txBody>
      </p:sp>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269538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45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45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45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45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45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4507">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45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45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45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45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450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745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500" grpId="0"/>
      <p:bldP spid="874501" grpId="0"/>
      <p:bldP spid="874502" grpId="0" animBg="1"/>
      <p:bldP spid="874503" grpId="0" animBg="1"/>
      <p:bldP spid="874504" grpId="0"/>
      <p:bldP spid="874508" grpId="0"/>
      <p:bldP spid="874509" grpId="0"/>
      <p:bldP spid="8745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70659" name="Rectangle 2"/>
          <p:cNvSpPr>
            <a:spLocks noGrp="1" noChangeArrowheads="1"/>
          </p:cNvSpPr>
          <p:nvPr>
            <p:ph type="title"/>
          </p:nvPr>
        </p:nvSpPr>
        <p:spPr/>
        <p:txBody>
          <a:bodyPr/>
          <a:lstStyle/>
          <a:p>
            <a:r>
              <a:rPr lang="en-US" altLang="en-US">
                <a:ea typeface="ヒラギノ角ゴ Pro W3" charset="-128"/>
              </a:rPr>
              <a:t>GNI in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76547" name="Rectangle 3"/>
              <p:cNvSpPr>
                <a:spLocks noGrp="1" noChangeArrowheads="1"/>
              </p:cNvSpPr>
              <p:nvPr>
                <p:ph type="body" idx="1"/>
              </p:nvPr>
            </p:nvSpPr>
            <p:spPr/>
            <p:txBody>
              <a:bodyPr/>
              <a:lstStyle/>
              <a:p>
                <a:r>
                  <a:rPr lang="en-US" altLang="en-US" dirty="0">
                    <a:solidFill>
                      <a:schemeClr val="accent2"/>
                    </a:solidFill>
                    <a:ea typeface="ヒラギノ角ゴ Pro W3" charset="-128"/>
                  </a:rPr>
                  <a:t>completeness</a:t>
                </a:r>
                <a:r>
                  <a:rPr lang="en-US" altLang="en-US" dirty="0">
                    <a:ea typeface="ヒラギノ角ゴ Pro W3" charset="-128"/>
                  </a:rPr>
                  <a:t>:</a:t>
                </a:r>
              </a:p>
              <a:p>
                <a:pPr lvl="1"/>
                <a:r>
                  <a:rPr lang="en-US" altLang="en-US" dirty="0">
                    <a:ea typeface="ヒラギノ角ゴ Pro W3" charset="-128"/>
                  </a:rPr>
                  <a:t>if G</a:t>
                </a:r>
                <a:r>
                  <a:rPr lang="en-US" altLang="en-US" baseline="-25000" dirty="0">
                    <a:ea typeface="ヒラギノ角ゴ Pro W3" charset="-128"/>
                  </a:rPr>
                  <a:t>0</a:t>
                </a:r>
                <a:r>
                  <a:rPr lang="en-US" altLang="en-US" dirty="0">
                    <a:ea typeface="ヒラギノ角ゴ Pro W3" charset="-128"/>
                  </a:rPr>
                  <a:t> not isomorphic to G</a:t>
                </a:r>
                <a:r>
                  <a:rPr lang="en-US" altLang="en-US" baseline="-25000" dirty="0">
                    <a:ea typeface="ヒラギノ角ゴ Pro W3" charset="-128"/>
                  </a:rPr>
                  <a:t>1</a:t>
                </a:r>
                <a:r>
                  <a:rPr lang="en-US" altLang="en-US" dirty="0">
                    <a:ea typeface="ヒラギノ角ゴ Pro W3" charset="-128"/>
                  </a:rPr>
                  <a:t> then H is isomorphic to </a:t>
                </a:r>
                <a:r>
                  <a:rPr lang="en-US" altLang="en-US" dirty="0">
                    <a:solidFill>
                      <a:schemeClr val="accent2"/>
                    </a:solidFill>
                    <a:ea typeface="ヒラギノ角ゴ Pro W3" charset="-128"/>
                  </a:rPr>
                  <a:t>exactly one</a:t>
                </a:r>
                <a:r>
                  <a:rPr lang="en-US" altLang="en-US" dirty="0">
                    <a:ea typeface="ヒラギノ角ゴ Pro W3" charset="-128"/>
                  </a:rPr>
                  <a:t> of (G</a:t>
                </a:r>
                <a:r>
                  <a:rPr lang="en-US" altLang="en-US" baseline="-25000" dirty="0">
                    <a:ea typeface="ヒラギノ角ゴ Pro W3" charset="-128"/>
                  </a:rPr>
                  <a:t>0</a:t>
                </a:r>
                <a:r>
                  <a:rPr lang="en-US" altLang="en-US" dirty="0">
                    <a:ea typeface="ヒラギノ角ゴ Pro W3" charset="-128"/>
                  </a:rPr>
                  <a:t>, G</a:t>
                </a:r>
                <a:r>
                  <a:rPr lang="en-US" altLang="en-US" baseline="-25000" dirty="0">
                    <a:ea typeface="ヒラギノ角ゴ Pro W3" charset="-128"/>
                  </a:rPr>
                  <a:t>1</a:t>
                </a:r>
                <a:r>
                  <a:rPr lang="en-US" altLang="en-US" dirty="0">
                    <a:ea typeface="ヒラギノ角ゴ Pro W3" charset="-128"/>
                  </a:rPr>
                  <a:t>) </a:t>
                </a:r>
              </a:p>
              <a:p>
                <a:pPr lvl="1"/>
                <a:r>
                  <a:rPr lang="en-US" altLang="en-US" dirty="0">
                    <a:ea typeface="ヒラギノ角ゴ Pro W3" charset="-128"/>
                  </a:rPr>
                  <a:t>prover will choose correct r</a:t>
                </a:r>
              </a:p>
              <a:p>
                <a:r>
                  <a:rPr lang="en-US" altLang="en-US" dirty="0">
                    <a:solidFill>
                      <a:schemeClr val="accent2"/>
                    </a:solidFill>
                    <a:ea typeface="ヒラギノ角ゴ Pro W3" charset="-128"/>
                  </a:rPr>
                  <a:t>soundness</a:t>
                </a:r>
                <a:r>
                  <a:rPr lang="en-US" altLang="en-US" dirty="0">
                    <a:ea typeface="ヒラギノ角ゴ Pro W3" charset="-128"/>
                  </a:rPr>
                  <a:t>:</a:t>
                </a:r>
              </a:p>
              <a:p>
                <a:pPr lvl="1"/>
                <a:r>
                  <a:rPr lang="en-US" altLang="en-US" dirty="0">
                    <a:ea typeface="ヒラギノ角ゴ Pro W3" charset="-128"/>
                  </a:rPr>
                  <a:t>if G</a:t>
                </a:r>
                <a:r>
                  <a:rPr lang="en-US" altLang="en-US" baseline="-25000" dirty="0">
                    <a:ea typeface="ヒラギノ角ゴ Pro W3" charset="-128"/>
                  </a:rPr>
                  <a:t>0</a:t>
                </a:r>
                <a:r>
                  <a:rPr lang="en-US" altLang="en-US" dirty="0">
                    <a:ea typeface="ヒラギノ角ゴ Pro W3" charset="-128"/>
                  </a:rPr>
                  <a:t>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G</a:t>
                </a:r>
                <a:r>
                  <a:rPr lang="en-US" altLang="en-US" baseline="-25000" dirty="0">
                    <a:ea typeface="ヒラギノ角ゴ Pro W3" charset="-128"/>
                    <a:sym typeface="Symbol" charset="2"/>
                  </a:rPr>
                  <a:t>1 </a:t>
                </a:r>
                <a:r>
                  <a:rPr lang="en-US" altLang="en-US" dirty="0">
                    <a:ea typeface="ヒラギノ角ゴ Pro W3" charset="-128"/>
                    <a:sym typeface="Symbol" charset="2"/>
                  </a:rPr>
                  <a:t>then prover sees same distribution on H for c = 0, c = 1</a:t>
                </a:r>
              </a:p>
              <a:p>
                <a:pPr lvl="1"/>
                <a:r>
                  <a:rPr lang="en-US" altLang="en-US" dirty="0">
                    <a:ea typeface="ヒラギノ角ゴ Pro W3" charset="-128"/>
                  </a:rPr>
                  <a:t>no information on c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a:t>
                </a:r>
                <a:r>
                  <a:rPr lang="en-US" altLang="en-US" i="1" dirty="0">
                    <a:ea typeface="ヒラギノ角ゴ Pro W3" charset="-128"/>
                    <a:sym typeface="Symbol" charset="2"/>
                  </a:rPr>
                  <a:t>any</a:t>
                </a:r>
                <a:r>
                  <a:rPr lang="en-US" altLang="en-US" dirty="0">
                    <a:ea typeface="ヒラギノ角ゴ Pro W3" charset="-128"/>
                    <a:sym typeface="Symbol" charset="2"/>
                  </a:rPr>
                  <a:t> prover P* can succeed with probability at most 1/2</a:t>
                </a:r>
                <a:endParaRPr lang="en-US" altLang="en-US" dirty="0">
                  <a:ea typeface="ヒラギノ角ゴ Pro W3" charset="-128"/>
                </a:endParaRPr>
              </a:p>
            </p:txBody>
          </p:sp>
        </mc:Choice>
        <mc:Fallback xmlns="">
          <p:sp>
            <p:nvSpPr>
              <p:cNvPr id="876547"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b="-296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4618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72707"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78595" name="Rectangle 3"/>
              <p:cNvSpPr>
                <a:spLocks noGrp="1" noChangeArrowheads="1"/>
              </p:cNvSpPr>
              <p:nvPr>
                <p:ph type="body" idx="1"/>
              </p:nvPr>
            </p:nvSpPr>
            <p:spPr/>
            <p:txBody>
              <a:bodyPr/>
              <a:lstStyle/>
              <a:p>
                <a:r>
                  <a:rPr lang="en-US" altLang="en-US" dirty="0">
                    <a:ea typeface="ヒラギノ角ゴ Pro W3" charset="-128"/>
                  </a:rPr>
                  <a:t>We showed GNI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rPr>
                  <a:t> </a:t>
                </a:r>
                <a:r>
                  <a:rPr lang="en-US" altLang="en-US" b="1" dirty="0">
                    <a:ea typeface="ヒラギノ角ゴ Pro W3" charset="-128"/>
                  </a:rPr>
                  <a:t>IP</a:t>
                </a:r>
              </a:p>
              <a:p>
                <a:r>
                  <a:rPr lang="en-US" altLang="en-US" dirty="0">
                    <a:ea typeface="ヒラギノ角ゴ Pro W3" charset="-128"/>
                  </a:rPr>
                  <a:t>GNI </a:t>
                </a:r>
                <a14:m>
                  <m:oMath xmlns:m="http://schemas.openxmlformats.org/officeDocument/2006/math">
                    <m:r>
                      <a:rPr lang="en-US" altLang="en-US" b="0" i="1" smtClean="0">
                        <a:latin typeface="Cambria Math" charset="0"/>
                        <a:ea typeface="ヒラギノ角ゴ Pro W3" charset="-128"/>
                      </a:rPr>
                      <m:t>∈</m:t>
                    </m:r>
                  </m:oMath>
                </a14:m>
                <a:r>
                  <a:rPr lang="en-US" altLang="en-US" dirty="0">
                    <a:ea typeface="ヒラギノ角ゴ Pro W3" charset="-128"/>
                    <a:sym typeface="Symbol" charset="2"/>
                  </a:rPr>
                  <a:t> </a:t>
                </a:r>
                <a:r>
                  <a:rPr lang="en-US" altLang="en-US" b="1" dirty="0">
                    <a:ea typeface="ヒラギノ角ゴ Pro W3" charset="-128"/>
                    <a:sym typeface="Symbol" charset="2"/>
                  </a:rPr>
                  <a:t>IP</a:t>
                </a:r>
                <a:r>
                  <a:rPr lang="en-US" altLang="en-US" dirty="0">
                    <a:ea typeface="ヒラギノ角ゴ Pro W3" charset="-128"/>
                    <a:sym typeface="Symbol" charset="2"/>
                  </a:rPr>
                  <a:t> suggests</a:t>
                </a:r>
                <a:r>
                  <a:rPr lang="en-US" altLang="en-US" b="1" dirty="0">
                    <a:ea typeface="ヒラギノ角ゴ Pro W3" charset="-128"/>
                    <a:sym typeface="Symbol" charset="2"/>
                  </a:rPr>
                  <a:t> IP</a:t>
                </a:r>
                <a:r>
                  <a:rPr lang="en-US" altLang="en-US" dirty="0">
                    <a:ea typeface="ヒラギノ角ゴ Pro W3" charset="-128"/>
                    <a:sym typeface="Symbol" charset="2"/>
                  </a:rPr>
                  <a:t> more powerful than </a:t>
                </a:r>
                <a:r>
                  <a:rPr lang="en-US" altLang="en-US" b="1" dirty="0">
                    <a:ea typeface="ヒラギノ角ゴ Pro W3" charset="-128"/>
                    <a:sym typeface="Symbol" charset="2"/>
                  </a:rPr>
                  <a:t>NP</a:t>
                </a:r>
                <a:r>
                  <a:rPr lang="en-US" altLang="en-US" dirty="0">
                    <a:ea typeface="ヒラギノ角ゴ Pro W3" charset="-128"/>
                    <a:sym typeface="Symbol" charset="2"/>
                  </a:rPr>
                  <a:t>, since we don</a:t>
                </a:r>
                <a:r>
                  <a:rPr lang="ja-JP" altLang="en-US" dirty="0">
                    <a:ea typeface="ヒラギノ角ゴ Pro W3" charset="-128"/>
                    <a:sym typeface="Symbol" charset="2"/>
                  </a:rPr>
                  <a:t>’</a:t>
                </a:r>
                <a:r>
                  <a:rPr lang="en-US" altLang="ja-JP" dirty="0">
                    <a:ea typeface="ヒラギノ角ゴ Pro W3" charset="-128"/>
                    <a:sym typeface="Symbol" charset="2"/>
                  </a:rPr>
                  <a:t>t know how to show GNI in </a:t>
                </a:r>
                <a:r>
                  <a:rPr lang="en-US" altLang="ja-JP" b="1" dirty="0">
                    <a:ea typeface="ヒラギノ角ゴ Pro W3" charset="-128"/>
                    <a:sym typeface="Symbol" charset="2"/>
                  </a:rPr>
                  <a:t>NP</a:t>
                </a:r>
              </a:p>
              <a:p>
                <a:r>
                  <a:rPr lang="en-US" altLang="en-US" dirty="0">
                    <a:ea typeface="ヒラギノ角ゴ Pro W3" charset="-128"/>
                    <a:sym typeface="Symbol" charset="2"/>
                  </a:rPr>
                  <a:t>GNI in</a:t>
                </a:r>
                <a:r>
                  <a:rPr lang="en-US" altLang="en-US" b="1" dirty="0">
                    <a:ea typeface="ヒラギノ角ゴ Pro W3" charset="-128"/>
                    <a:sym typeface="Symbol" charset="2"/>
                  </a:rPr>
                  <a:t> </a:t>
                </a:r>
                <a:r>
                  <a:rPr lang="en-US" altLang="en-US" b="1" dirty="0" err="1">
                    <a:ea typeface="ヒラギノ角ゴ Pro W3" charset="-128"/>
                    <a:sym typeface="Symbol" charset="2"/>
                  </a:rPr>
                  <a:t>coNP</a:t>
                </a:r>
                <a:endParaRPr lang="en-US" altLang="en-US" b="1" dirty="0">
                  <a:ea typeface="ヒラギノ角ゴ Pro W3" charset="-128"/>
                  <a:sym typeface="Symbol" charset="2"/>
                </a:endParaRPr>
              </a:p>
              <a:p>
                <a:pPr>
                  <a:buFontTx/>
                  <a:buNone/>
                </a:pPr>
                <a:endParaRPr lang="en-US" altLang="en-US" b="1" dirty="0">
                  <a:ea typeface="ヒラギノ角ゴ Pro W3" charset="-128"/>
                  <a:sym typeface="Symbol" charset="2"/>
                </a:endParaRPr>
              </a:p>
              <a:p>
                <a:pPr>
                  <a:buFontTx/>
                  <a:buNone/>
                </a:pPr>
                <a:r>
                  <a:rPr lang="en-US" altLang="en-US" b="1" u="sng" dirty="0">
                    <a:ea typeface="ヒラギノ角ゴ Pro W3" charset="-128"/>
                    <a:sym typeface="Symbol" charset="2"/>
                  </a:rPr>
                  <a:t>Theorem</a:t>
                </a:r>
                <a:r>
                  <a:rPr lang="en-US" altLang="en-US" dirty="0">
                    <a:ea typeface="ヒラギノ角ゴ Pro W3" charset="-128"/>
                    <a:sym typeface="Symbol" charset="2"/>
                  </a:rPr>
                  <a:t> (LFKN): </a:t>
                </a:r>
                <a:r>
                  <a:rPr lang="en-US" altLang="en-US" b="1" dirty="0" err="1">
                    <a:ea typeface="ヒラギノ角ゴ Pro W3" charset="-128"/>
                    <a:sym typeface="Symbol" charset="2"/>
                  </a:rPr>
                  <a:t>coNP</a:t>
                </a:r>
                <a:r>
                  <a:rPr lang="en-US" altLang="en-US" dirty="0">
                    <a:ea typeface="ヒラギノ角ゴ Pro W3" charset="-128"/>
                    <a:sym typeface="Symbol" charset="2"/>
                  </a:rPr>
                  <a:t>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t>
                </a:r>
                <a:r>
                  <a:rPr lang="en-US" altLang="en-US" b="1" dirty="0">
                    <a:ea typeface="ヒラギノ角ゴ Pro W3" charset="-128"/>
                    <a:sym typeface="Symbol" charset="2"/>
                  </a:rPr>
                  <a:t>IP</a:t>
                </a:r>
                <a:endParaRPr lang="en-US" altLang="en-US" dirty="0">
                  <a:ea typeface="ヒラギノ角ゴ Pro W3" charset="-128"/>
                  <a:sym typeface="Symbol" charset="2"/>
                </a:endParaRPr>
              </a:p>
            </p:txBody>
          </p:sp>
        </mc:Choice>
        <mc:Fallback xmlns="">
          <p:sp>
            <p:nvSpPr>
              <p:cNvPr id="87859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852" t="-1752" r="-2370"/>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96132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74755"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80643" name="Rectangle 3"/>
              <p:cNvSpPr>
                <a:spLocks noGrp="1" noChangeArrowheads="1"/>
              </p:cNvSpPr>
              <p:nvPr>
                <p:ph type="body" idx="1"/>
              </p:nvPr>
            </p:nvSpPr>
            <p:spPr/>
            <p:txBody>
              <a:bodyPr/>
              <a:lstStyle/>
              <a:p>
                <a:pPr>
                  <a:lnSpc>
                    <a:spcPct val="90000"/>
                  </a:lnSpc>
                </a:pPr>
                <a:r>
                  <a:rPr lang="en-US" altLang="en-US" sz="2800" dirty="0">
                    <a:ea typeface="ヒラギノ角ゴ Pro W3" charset="-128"/>
                    <a:sym typeface="Symbol" charset="2"/>
                  </a:rPr>
                  <a:t>Proof idea: 	input: </a:t>
                </a:r>
                <a:r>
                  <a:rPr lang="el-GR" altLang="en-US" sz="2800" dirty="0">
                    <a:solidFill>
                      <a:srgbClr val="FF0000"/>
                    </a:solidFill>
                    <a:ea typeface="ヒラギノ角ゴ Pro W3" charset="-128"/>
                    <a:sym typeface="Symbol" charset="2"/>
                  </a:rPr>
                  <a:t>φ</a:t>
                </a:r>
                <a:r>
                  <a:rPr lang="en-US" altLang="en-US" sz="2800" dirty="0">
                    <a:solidFill>
                      <a:srgbClr val="FF0000"/>
                    </a:solidFill>
                    <a:ea typeface="ヒラギノ角ゴ Pro W3" charset="-128"/>
                    <a:sym typeface="Symbol" charset="2"/>
                  </a:rPr>
                  <a:t>(x</a:t>
                </a:r>
                <a:r>
                  <a:rPr lang="en-US" altLang="en-US" sz="2800" baseline="-25000" dirty="0">
                    <a:solidFill>
                      <a:srgbClr val="FF0000"/>
                    </a:solidFill>
                    <a:ea typeface="ヒラギノ角ゴ Pro W3" charset="-128"/>
                    <a:sym typeface="Symbol" charset="2"/>
                  </a:rPr>
                  <a:t>1</a:t>
                </a:r>
                <a:r>
                  <a:rPr lang="en-US" altLang="en-US" sz="2800" dirty="0">
                    <a:solidFill>
                      <a:srgbClr val="FF0000"/>
                    </a:solidFill>
                    <a:ea typeface="ヒラギノ角ゴ Pro W3" charset="-128"/>
                    <a:sym typeface="Symbol" charset="2"/>
                  </a:rPr>
                  <a:t>, x</a:t>
                </a:r>
                <a:r>
                  <a:rPr lang="en-US" altLang="en-US" sz="2800" baseline="-25000" dirty="0">
                    <a:solidFill>
                      <a:srgbClr val="FF0000"/>
                    </a:solidFill>
                    <a:ea typeface="ヒラギノ角ゴ Pro W3" charset="-128"/>
                    <a:sym typeface="Symbol" charset="2"/>
                  </a:rPr>
                  <a:t>2</a:t>
                </a:r>
                <a:r>
                  <a:rPr lang="en-US" altLang="en-US" sz="2800" dirty="0">
                    <a:solidFill>
                      <a:srgbClr val="FF0000"/>
                    </a:solidFill>
                    <a:ea typeface="ヒラギノ角ゴ Pro W3" charset="-128"/>
                    <a:sym typeface="Symbol" charset="2"/>
                  </a:rPr>
                  <a:t>, …, </a:t>
                </a:r>
                <a:r>
                  <a:rPr lang="en-US" altLang="en-US" sz="2800" dirty="0" err="1">
                    <a:solidFill>
                      <a:srgbClr val="FF0000"/>
                    </a:solidFill>
                    <a:ea typeface="ヒラギノ角ゴ Pro W3" charset="-128"/>
                    <a:sym typeface="Symbol" charset="2"/>
                  </a:rPr>
                  <a:t>x</a:t>
                </a:r>
                <a:r>
                  <a:rPr lang="en-US" altLang="en-US" sz="2800" baseline="-25000" dirty="0" err="1">
                    <a:solidFill>
                      <a:srgbClr val="FF0000"/>
                    </a:solidFill>
                    <a:ea typeface="ヒラギノ角ゴ Pro W3" charset="-128"/>
                    <a:sym typeface="Symbol" charset="2"/>
                  </a:rPr>
                  <a:t>n</a:t>
                </a:r>
                <a:r>
                  <a:rPr lang="en-US" altLang="en-US" sz="2800" dirty="0">
                    <a:solidFill>
                      <a:srgbClr val="FF0000"/>
                    </a:solidFill>
                    <a:ea typeface="ヒラギノ角ゴ Pro W3" charset="-128"/>
                    <a:sym typeface="Symbol" charset="2"/>
                  </a:rPr>
                  <a:t>)</a:t>
                </a:r>
                <a:r>
                  <a:rPr lang="en-US" altLang="en-US" sz="2800" dirty="0">
                    <a:ea typeface="ヒラギノ角ゴ Pro W3" charset="-128"/>
                    <a:sym typeface="Symbol" charset="2"/>
                  </a:rPr>
                  <a:t> </a:t>
                </a:r>
              </a:p>
              <a:p>
                <a:pPr lvl="1">
                  <a:lnSpc>
                    <a:spcPct val="90000"/>
                  </a:lnSpc>
                </a:pPr>
                <a:r>
                  <a:rPr lang="en-US" altLang="en-US" sz="2400" dirty="0">
                    <a:ea typeface="ヒラギノ角ゴ Pro W3" charset="-128"/>
                    <a:sym typeface="Symbol" charset="2"/>
                  </a:rPr>
                  <a:t>prover: </a:t>
                </a:r>
                <a:r>
                  <a:rPr lang="ja-JP" altLang="en-US" sz="2400" dirty="0">
                    <a:solidFill>
                      <a:schemeClr val="accent2"/>
                    </a:solidFill>
                    <a:ea typeface="ヒラギノ角ゴ Pro W3" charset="-128"/>
                    <a:sym typeface="Symbol" charset="2"/>
                  </a:rPr>
                  <a:t>“</a:t>
                </a:r>
                <a:r>
                  <a:rPr lang="en-US" altLang="ja-JP" sz="2400" dirty="0">
                    <a:solidFill>
                      <a:schemeClr val="accent2"/>
                    </a:solidFill>
                    <a:ea typeface="ヒラギノ角ゴ Pro W3" charset="-128"/>
                    <a:sym typeface="Symbol" charset="2"/>
                  </a:rPr>
                  <a:t>I claim </a:t>
                </a:r>
                <a:r>
                  <a:rPr lang="el-GR" altLang="ja-JP" sz="2400" dirty="0">
                    <a:solidFill>
                      <a:schemeClr val="accent2"/>
                    </a:solidFill>
                    <a:ea typeface="ヒラギノ角ゴ Pro W3" charset="-128"/>
                    <a:sym typeface="Symbol" charset="2"/>
                  </a:rPr>
                  <a:t>φ</a:t>
                </a:r>
                <a:r>
                  <a:rPr lang="en-US" altLang="ja-JP" sz="2400" dirty="0">
                    <a:solidFill>
                      <a:schemeClr val="accent2"/>
                    </a:solidFill>
                    <a:ea typeface="ヒラギノ角ゴ Pro W3" charset="-128"/>
                    <a:sym typeface="Symbol" charset="2"/>
                  </a:rPr>
                  <a:t> has k satisfying assignments</a:t>
                </a:r>
                <a:r>
                  <a:rPr lang="ja-JP" altLang="en-US" sz="2400" dirty="0">
                    <a:solidFill>
                      <a:schemeClr val="accent2"/>
                    </a:solidFill>
                    <a:ea typeface="ヒラギノ角ゴ Pro W3" charset="-128"/>
                    <a:sym typeface="Symbol" charset="2"/>
                  </a:rPr>
                  <a:t>”</a:t>
                </a:r>
                <a:endParaRPr lang="en-US" altLang="ja-JP" sz="2400" dirty="0">
                  <a:solidFill>
                    <a:schemeClr val="accent2"/>
                  </a:solidFill>
                  <a:ea typeface="ヒラギノ角ゴ Pro W3" charset="-128"/>
                  <a:sym typeface="Symbol" charset="2"/>
                </a:endParaRPr>
              </a:p>
              <a:p>
                <a:pPr lvl="1">
                  <a:lnSpc>
                    <a:spcPct val="90000"/>
                  </a:lnSpc>
                </a:pPr>
                <a:r>
                  <a:rPr lang="en-US" altLang="en-US" sz="2400" dirty="0">
                    <a:ea typeface="ヒラギノ角ゴ Pro W3" charset="-128"/>
                    <a:sym typeface="Symbol" charset="2"/>
                  </a:rPr>
                  <a:t>true </a:t>
                </a:r>
                <a:r>
                  <a:rPr lang="en-US" altLang="en-US" sz="2400" dirty="0" err="1">
                    <a:ea typeface="ヒラギノ角ゴ Pro W3" charset="-128"/>
                    <a:sym typeface="Symbol" charset="2"/>
                  </a:rPr>
                  <a:t>iff</a:t>
                </a:r>
                <a:endParaRPr lang="en-US" altLang="en-US" sz="2400" dirty="0">
                  <a:ea typeface="ヒラギノ角ゴ Pro W3" charset="-128"/>
                  <a:sym typeface="Symbol" charset="2"/>
                </a:endParaRPr>
              </a:p>
              <a:p>
                <a:pPr lvl="2">
                  <a:lnSpc>
                    <a:spcPct val="90000"/>
                  </a:lnSpc>
                </a:pPr>
                <a:r>
                  <a:rPr lang="el-GR" altLang="en-US" sz="2000" dirty="0">
                    <a:solidFill>
                      <a:srgbClr val="FF0000"/>
                    </a:solidFill>
                    <a:ea typeface="ヒラギノ角ゴ Pro W3" charset="-128"/>
                    <a:sym typeface="Symbol" charset="2"/>
                  </a:rPr>
                  <a:t>φ</a:t>
                </a:r>
                <a:r>
                  <a:rPr lang="en-US" altLang="en-US" sz="2000" dirty="0">
                    <a:solidFill>
                      <a:srgbClr val="FF0000"/>
                    </a:solidFill>
                    <a:ea typeface="ヒラギノ角ゴ Pro W3" charset="-128"/>
                    <a:sym typeface="Symbol" charset="2"/>
                  </a:rPr>
                  <a:t>(0, x</a:t>
                </a:r>
                <a:r>
                  <a:rPr lang="en-US" altLang="en-US" sz="2000" baseline="-25000" dirty="0">
                    <a:solidFill>
                      <a:srgbClr val="FF0000"/>
                    </a:solidFill>
                    <a:ea typeface="ヒラギノ角ゴ Pro W3" charset="-128"/>
                    <a:sym typeface="Symbol" charset="2"/>
                  </a:rPr>
                  <a:t>2</a:t>
                </a:r>
                <a:r>
                  <a:rPr lang="en-US" altLang="en-US" sz="2000" dirty="0">
                    <a:solidFill>
                      <a:srgbClr val="FF0000"/>
                    </a:solidFill>
                    <a:ea typeface="ヒラギノ角ゴ Pro W3" charset="-128"/>
                    <a:sym typeface="Symbol" charset="2"/>
                  </a:rPr>
                  <a:t>, …, </a:t>
                </a:r>
                <a:r>
                  <a:rPr lang="en-US" altLang="en-US" sz="2000" dirty="0" err="1">
                    <a:solidFill>
                      <a:srgbClr val="FF0000"/>
                    </a:solidFill>
                    <a:ea typeface="ヒラギノ角ゴ Pro W3" charset="-128"/>
                    <a:sym typeface="Symbol" charset="2"/>
                  </a:rPr>
                  <a:t>x</a:t>
                </a:r>
                <a:r>
                  <a:rPr lang="en-US" altLang="en-US" sz="2000" baseline="-25000" dirty="0" err="1">
                    <a:solidFill>
                      <a:srgbClr val="FF0000"/>
                    </a:solidFill>
                    <a:ea typeface="ヒラギノ角ゴ Pro W3" charset="-128"/>
                    <a:sym typeface="Symbol" charset="2"/>
                  </a:rPr>
                  <a:t>n</a:t>
                </a:r>
                <a:r>
                  <a:rPr lang="en-US" altLang="en-US" sz="2000" dirty="0">
                    <a:solidFill>
                      <a:srgbClr val="FF0000"/>
                    </a:solidFill>
                    <a:ea typeface="ヒラギノ角ゴ Pro W3" charset="-128"/>
                    <a:sym typeface="Symbol" charset="2"/>
                  </a:rPr>
                  <a:t>) has k</a:t>
                </a:r>
                <a:r>
                  <a:rPr lang="en-US" altLang="en-US" sz="2000" baseline="-25000" dirty="0">
                    <a:solidFill>
                      <a:srgbClr val="FF0000"/>
                    </a:solidFill>
                    <a:ea typeface="ヒラギノ角ゴ Pro W3" charset="-128"/>
                    <a:sym typeface="Symbol" charset="2"/>
                  </a:rPr>
                  <a:t>0</a:t>
                </a:r>
                <a:r>
                  <a:rPr lang="en-US" altLang="en-US" sz="2000" dirty="0">
                    <a:solidFill>
                      <a:srgbClr val="FF0000"/>
                    </a:solidFill>
                    <a:ea typeface="ヒラギノ角ゴ Pro W3" charset="-128"/>
                    <a:sym typeface="Symbol" charset="2"/>
                  </a:rPr>
                  <a:t> satisfying assignments</a:t>
                </a:r>
              </a:p>
              <a:p>
                <a:pPr lvl="2">
                  <a:lnSpc>
                    <a:spcPct val="90000"/>
                  </a:lnSpc>
                </a:pPr>
                <a:r>
                  <a:rPr lang="el-GR" altLang="en-US" sz="2000" dirty="0">
                    <a:solidFill>
                      <a:srgbClr val="FF0000"/>
                    </a:solidFill>
                    <a:ea typeface="ヒラギノ角ゴ Pro W3" charset="-128"/>
                    <a:sym typeface="Symbol" charset="2"/>
                  </a:rPr>
                  <a:t>φ</a:t>
                </a:r>
                <a:r>
                  <a:rPr lang="en-US" altLang="en-US" sz="2000" dirty="0">
                    <a:solidFill>
                      <a:srgbClr val="FF0000"/>
                    </a:solidFill>
                    <a:ea typeface="ヒラギノ角ゴ Pro W3" charset="-128"/>
                    <a:sym typeface="Symbol" charset="2"/>
                  </a:rPr>
                  <a:t>(1, x</a:t>
                </a:r>
                <a:r>
                  <a:rPr lang="en-US" altLang="en-US" sz="2000" baseline="-25000" dirty="0">
                    <a:solidFill>
                      <a:srgbClr val="FF0000"/>
                    </a:solidFill>
                    <a:ea typeface="ヒラギノ角ゴ Pro W3" charset="-128"/>
                    <a:sym typeface="Symbol" charset="2"/>
                  </a:rPr>
                  <a:t>2</a:t>
                </a:r>
                <a:r>
                  <a:rPr lang="en-US" altLang="en-US" sz="2000" dirty="0">
                    <a:solidFill>
                      <a:srgbClr val="FF0000"/>
                    </a:solidFill>
                    <a:ea typeface="ヒラギノ角ゴ Pro W3" charset="-128"/>
                    <a:sym typeface="Symbol" charset="2"/>
                  </a:rPr>
                  <a:t>, …, </a:t>
                </a:r>
                <a:r>
                  <a:rPr lang="en-US" altLang="en-US" sz="2000" dirty="0" err="1">
                    <a:solidFill>
                      <a:srgbClr val="FF0000"/>
                    </a:solidFill>
                    <a:ea typeface="ヒラギノ角ゴ Pro W3" charset="-128"/>
                    <a:sym typeface="Symbol" charset="2"/>
                  </a:rPr>
                  <a:t>x</a:t>
                </a:r>
                <a:r>
                  <a:rPr lang="en-US" altLang="en-US" sz="2000" baseline="-25000" dirty="0" err="1">
                    <a:solidFill>
                      <a:srgbClr val="FF0000"/>
                    </a:solidFill>
                    <a:ea typeface="ヒラギノ角ゴ Pro W3" charset="-128"/>
                    <a:sym typeface="Symbol" charset="2"/>
                  </a:rPr>
                  <a:t>n</a:t>
                </a:r>
                <a:r>
                  <a:rPr lang="en-US" altLang="en-US" sz="2000" dirty="0">
                    <a:solidFill>
                      <a:srgbClr val="FF0000"/>
                    </a:solidFill>
                    <a:ea typeface="ヒラギノ角ゴ Pro W3" charset="-128"/>
                    <a:sym typeface="Symbol" charset="2"/>
                  </a:rPr>
                  <a:t>) has k</a:t>
                </a:r>
                <a:r>
                  <a:rPr lang="en-US" altLang="en-US" sz="2000" baseline="-25000" dirty="0">
                    <a:solidFill>
                      <a:srgbClr val="FF0000"/>
                    </a:solidFill>
                    <a:ea typeface="ヒラギノ角ゴ Pro W3" charset="-128"/>
                    <a:sym typeface="Symbol" charset="2"/>
                  </a:rPr>
                  <a:t>1</a:t>
                </a:r>
                <a:r>
                  <a:rPr lang="en-US" altLang="en-US" sz="2000" dirty="0">
                    <a:solidFill>
                      <a:srgbClr val="FF0000"/>
                    </a:solidFill>
                    <a:ea typeface="ヒラギノ角ゴ Pro W3" charset="-128"/>
                    <a:sym typeface="Symbol" charset="2"/>
                  </a:rPr>
                  <a:t> satisfying assignments</a:t>
                </a:r>
              </a:p>
              <a:p>
                <a:pPr lvl="2">
                  <a:lnSpc>
                    <a:spcPct val="90000"/>
                  </a:lnSpc>
                </a:pPr>
                <a:r>
                  <a:rPr lang="en-US" altLang="en-US" sz="2000" dirty="0">
                    <a:solidFill>
                      <a:srgbClr val="FF0000"/>
                    </a:solidFill>
                    <a:ea typeface="ヒラギノ角ゴ Pro W3" charset="-128"/>
                    <a:sym typeface="Symbol" charset="2"/>
                  </a:rPr>
                  <a:t>k = k</a:t>
                </a:r>
                <a:r>
                  <a:rPr lang="en-US" altLang="en-US" sz="2000" baseline="-25000" dirty="0">
                    <a:solidFill>
                      <a:srgbClr val="FF0000"/>
                    </a:solidFill>
                    <a:ea typeface="ヒラギノ角ゴ Pro W3" charset="-128"/>
                    <a:sym typeface="Symbol" charset="2"/>
                  </a:rPr>
                  <a:t>0</a:t>
                </a:r>
                <a:r>
                  <a:rPr lang="en-US" altLang="en-US" sz="2000" dirty="0">
                    <a:solidFill>
                      <a:srgbClr val="FF0000"/>
                    </a:solidFill>
                    <a:ea typeface="ヒラギノ角ゴ Pro W3" charset="-128"/>
                    <a:sym typeface="Symbol" charset="2"/>
                  </a:rPr>
                  <a:t> + k</a:t>
                </a:r>
                <a:r>
                  <a:rPr lang="en-US" altLang="en-US" sz="2000" baseline="-25000" dirty="0">
                    <a:solidFill>
                      <a:srgbClr val="FF0000"/>
                    </a:solidFill>
                    <a:ea typeface="ヒラギノ角ゴ Pro W3" charset="-128"/>
                    <a:sym typeface="Symbol" charset="2"/>
                  </a:rPr>
                  <a:t>1</a:t>
                </a:r>
                <a:r>
                  <a:rPr lang="en-US" altLang="en-US" sz="2000" dirty="0">
                    <a:solidFill>
                      <a:srgbClr val="FF0000"/>
                    </a:solidFill>
                    <a:ea typeface="ヒラギノ角ゴ Pro W3" charset="-128"/>
                    <a:sym typeface="Symbol" charset="2"/>
                  </a:rPr>
                  <a:t> </a:t>
                </a:r>
              </a:p>
              <a:p>
                <a:pPr lvl="1">
                  <a:lnSpc>
                    <a:spcPct val="90000"/>
                  </a:lnSpc>
                </a:pPr>
                <a:r>
                  <a:rPr lang="en-US" altLang="en-US" sz="2400" dirty="0">
                    <a:ea typeface="ヒラギノ角ゴ Pro W3" charset="-128"/>
                    <a:sym typeface="Symbol" charset="2"/>
                  </a:rPr>
                  <a:t>prover sends </a:t>
                </a:r>
                <a:r>
                  <a:rPr lang="en-US" altLang="en-US" sz="2400" dirty="0">
                    <a:solidFill>
                      <a:schemeClr val="accent2"/>
                    </a:solidFill>
                    <a:ea typeface="ヒラギノ角ゴ Pro W3" charset="-128"/>
                    <a:sym typeface="Symbol" charset="2"/>
                  </a:rPr>
                  <a:t>k</a:t>
                </a:r>
                <a:r>
                  <a:rPr lang="en-US" altLang="en-US" sz="2400" baseline="-25000" dirty="0">
                    <a:solidFill>
                      <a:schemeClr val="accent2"/>
                    </a:solidFill>
                    <a:ea typeface="ヒラギノ角ゴ Pro W3" charset="-128"/>
                    <a:sym typeface="Symbol" charset="2"/>
                  </a:rPr>
                  <a:t>0</a:t>
                </a:r>
                <a:r>
                  <a:rPr lang="en-US" altLang="en-US" sz="2400" dirty="0">
                    <a:solidFill>
                      <a:schemeClr val="accent2"/>
                    </a:solidFill>
                    <a:ea typeface="ヒラギノ角ゴ Pro W3" charset="-128"/>
                    <a:sym typeface="Symbol" charset="2"/>
                  </a:rPr>
                  <a:t>, k</a:t>
                </a:r>
                <a:r>
                  <a:rPr lang="en-US" altLang="en-US" sz="2400" baseline="-25000" dirty="0">
                    <a:solidFill>
                      <a:schemeClr val="accent2"/>
                    </a:solidFill>
                    <a:ea typeface="ヒラギノ角ゴ Pro W3" charset="-128"/>
                    <a:sym typeface="Symbol" charset="2"/>
                  </a:rPr>
                  <a:t>1</a:t>
                </a:r>
                <a:endParaRPr lang="en-US" altLang="en-US" sz="2400" dirty="0">
                  <a:solidFill>
                    <a:schemeClr val="accent2"/>
                  </a:solidFill>
                  <a:ea typeface="ヒラギノ角ゴ Pro W3" charset="-128"/>
                  <a:sym typeface="Symbol" charset="2"/>
                </a:endParaRPr>
              </a:p>
              <a:p>
                <a:pPr lvl="1">
                  <a:lnSpc>
                    <a:spcPct val="90000"/>
                  </a:lnSpc>
                </a:pPr>
                <a:r>
                  <a:rPr lang="en-US" altLang="en-US" sz="2400" dirty="0">
                    <a:ea typeface="ヒラギノ角ゴ Pro W3" charset="-128"/>
                    <a:sym typeface="Symbol" charset="2"/>
                  </a:rPr>
                  <a:t>verifier sends </a:t>
                </a:r>
                <a:r>
                  <a:rPr lang="en-US" altLang="en-US" sz="2400" dirty="0">
                    <a:solidFill>
                      <a:srgbClr val="FF0000"/>
                    </a:solidFill>
                    <a:ea typeface="ヒラギノ角ゴ Pro W3" charset="-128"/>
                    <a:sym typeface="Symbol" charset="2"/>
                  </a:rPr>
                  <a:t>random c </a:t>
                </a:r>
                <a14:m>
                  <m:oMath xmlns:m="http://schemas.openxmlformats.org/officeDocument/2006/math">
                    <m:r>
                      <a:rPr lang="en-US" altLang="en-US" sz="2400" b="0" i="1" smtClean="0">
                        <a:solidFill>
                          <a:srgbClr val="FF0000"/>
                        </a:solidFill>
                        <a:latin typeface="Cambria Math" charset="0"/>
                        <a:ea typeface="ヒラギノ角ゴ Pro W3" charset="-128"/>
                        <a:sym typeface="Symbol" charset="2"/>
                      </a:rPr>
                      <m:t>∈ </m:t>
                    </m:r>
                  </m:oMath>
                </a14:m>
                <a:r>
                  <a:rPr lang="en-US" altLang="en-US" sz="2400" dirty="0">
                    <a:solidFill>
                      <a:srgbClr val="FF0000"/>
                    </a:solidFill>
                    <a:ea typeface="ヒラギノ角ゴ Pro W3" charset="-128"/>
                    <a:sym typeface="Symbol" charset="2"/>
                  </a:rPr>
                  <a:t>{0,1}</a:t>
                </a:r>
              </a:p>
              <a:p>
                <a:pPr lvl="1">
                  <a:lnSpc>
                    <a:spcPct val="90000"/>
                  </a:lnSpc>
                </a:pPr>
                <a:r>
                  <a:rPr lang="en-US" altLang="en-US" sz="2400" dirty="0">
                    <a:ea typeface="ヒラギノ角ゴ Pro W3" charset="-128"/>
                    <a:sym typeface="Symbol" charset="2"/>
                  </a:rPr>
                  <a:t>prover recursively proves </a:t>
                </a:r>
                <a:r>
                  <a:rPr lang="ja-JP" altLang="en-US" sz="2400" dirty="0">
                    <a:ea typeface="ヒラギノ角ゴ Pro W3" charset="-128"/>
                    <a:sym typeface="Symbol" charset="2"/>
                  </a:rPr>
                  <a:t>“</a:t>
                </a:r>
                <a:r>
                  <a:rPr lang="el-GR" altLang="ja-JP" sz="2400" dirty="0">
                    <a:solidFill>
                      <a:schemeClr val="accent2"/>
                    </a:solidFill>
                    <a:ea typeface="ヒラギノ角ゴ Pro W3" charset="-128"/>
                    <a:sym typeface="Symbol" charset="2"/>
                  </a:rPr>
                  <a:t>φ</a:t>
                </a:r>
                <a:r>
                  <a:rPr lang="ja-JP" altLang="en-US" sz="2400" dirty="0">
                    <a:solidFill>
                      <a:schemeClr val="accent2"/>
                    </a:solidFill>
                    <a:ea typeface="ヒラギノ角ゴ Pro W3" charset="-128"/>
                    <a:sym typeface="Symbol" charset="2"/>
                  </a:rPr>
                  <a:t>’</a:t>
                </a:r>
                <a:r>
                  <a:rPr lang="en-US" altLang="ja-JP" sz="2400" dirty="0">
                    <a:solidFill>
                      <a:schemeClr val="accent2"/>
                    </a:solidFill>
                    <a:ea typeface="ヒラギノ角ゴ Pro W3" charset="-128"/>
                    <a:sym typeface="Symbol" charset="2"/>
                  </a:rPr>
                  <a:t> = </a:t>
                </a:r>
                <a:r>
                  <a:rPr lang="el-GR" altLang="ja-JP" sz="2400" dirty="0">
                    <a:solidFill>
                      <a:schemeClr val="accent2"/>
                    </a:solidFill>
                    <a:ea typeface="ヒラギノ角ゴ Pro W3" charset="-128"/>
                    <a:sym typeface="Symbol" charset="2"/>
                  </a:rPr>
                  <a:t>φ</a:t>
                </a:r>
                <a:r>
                  <a:rPr lang="en-US" altLang="ja-JP" sz="2400" dirty="0">
                    <a:solidFill>
                      <a:schemeClr val="accent2"/>
                    </a:solidFill>
                    <a:ea typeface="ヒラギノ角ゴ Pro W3" charset="-128"/>
                    <a:sym typeface="Symbol" charset="2"/>
                  </a:rPr>
                  <a:t>(c, x</a:t>
                </a:r>
                <a:r>
                  <a:rPr lang="en-US" altLang="ja-JP" sz="2400" baseline="-25000" dirty="0">
                    <a:solidFill>
                      <a:schemeClr val="accent2"/>
                    </a:solidFill>
                    <a:ea typeface="ヒラギノ角ゴ Pro W3" charset="-128"/>
                    <a:sym typeface="Symbol" charset="2"/>
                  </a:rPr>
                  <a:t>2</a:t>
                </a:r>
                <a:r>
                  <a:rPr lang="en-US" altLang="ja-JP" sz="2400" dirty="0">
                    <a:solidFill>
                      <a:schemeClr val="accent2"/>
                    </a:solidFill>
                    <a:ea typeface="ヒラギノ角ゴ Pro W3" charset="-128"/>
                    <a:sym typeface="Symbol" charset="2"/>
                  </a:rPr>
                  <a:t>, …, </a:t>
                </a:r>
                <a:r>
                  <a:rPr lang="en-US" altLang="ja-JP" sz="2400" dirty="0" err="1">
                    <a:solidFill>
                      <a:schemeClr val="accent2"/>
                    </a:solidFill>
                    <a:ea typeface="ヒラギノ角ゴ Pro W3" charset="-128"/>
                    <a:sym typeface="Symbol" charset="2"/>
                  </a:rPr>
                  <a:t>x</a:t>
                </a:r>
                <a:r>
                  <a:rPr lang="en-US" altLang="ja-JP" sz="2400" baseline="-25000" dirty="0" err="1">
                    <a:solidFill>
                      <a:schemeClr val="accent2"/>
                    </a:solidFill>
                    <a:ea typeface="ヒラギノ角ゴ Pro W3" charset="-128"/>
                    <a:sym typeface="Symbol" charset="2"/>
                  </a:rPr>
                  <a:t>n</a:t>
                </a:r>
                <a:r>
                  <a:rPr lang="en-US" altLang="ja-JP" sz="2400" dirty="0">
                    <a:solidFill>
                      <a:schemeClr val="accent2"/>
                    </a:solidFill>
                    <a:ea typeface="ヒラギノ角ゴ Pro W3" charset="-128"/>
                    <a:sym typeface="Symbol" charset="2"/>
                  </a:rPr>
                  <a:t>) has k</a:t>
                </a:r>
                <a:r>
                  <a:rPr lang="en-US" altLang="ja-JP" sz="2400" baseline="-25000" dirty="0">
                    <a:solidFill>
                      <a:schemeClr val="accent2"/>
                    </a:solidFill>
                    <a:ea typeface="ヒラギノ角ゴ Pro W3" charset="-128"/>
                    <a:sym typeface="Symbol" charset="2"/>
                  </a:rPr>
                  <a:t>c</a:t>
                </a:r>
                <a:r>
                  <a:rPr lang="en-US" altLang="ja-JP" sz="2400" dirty="0">
                    <a:solidFill>
                      <a:schemeClr val="accent2"/>
                    </a:solidFill>
                    <a:ea typeface="ヒラギノ角ゴ Pro W3" charset="-128"/>
                    <a:sym typeface="Symbol" charset="2"/>
                  </a:rPr>
                  <a:t> satisfying assignments</a:t>
                </a:r>
                <a:r>
                  <a:rPr lang="ja-JP" altLang="en-US" sz="2400" dirty="0">
                    <a:solidFill>
                      <a:schemeClr val="accent2"/>
                    </a:solidFill>
                    <a:ea typeface="ヒラギノ角ゴ Pro W3" charset="-128"/>
                    <a:sym typeface="Symbol" charset="2"/>
                  </a:rPr>
                  <a:t>”</a:t>
                </a:r>
                <a:endParaRPr lang="en-US" altLang="ja-JP" sz="2400" dirty="0">
                  <a:solidFill>
                    <a:schemeClr val="accent2"/>
                  </a:solidFill>
                  <a:ea typeface="ヒラギノ角ゴ Pro W3" charset="-128"/>
                  <a:sym typeface="Symbol" charset="2"/>
                </a:endParaRPr>
              </a:p>
              <a:p>
                <a:pPr lvl="1">
                  <a:lnSpc>
                    <a:spcPct val="90000"/>
                  </a:lnSpc>
                </a:pPr>
                <a:r>
                  <a:rPr lang="en-US" altLang="en-US" sz="2400" dirty="0">
                    <a:ea typeface="ヒラギノ角ゴ Pro W3" charset="-128"/>
                    <a:sym typeface="Symbol" charset="2"/>
                  </a:rPr>
                  <a:t>at end, verifier can check for itself. </a:t>
                </a:r>
                <a:endParaRPr lang="en-US" altLang="en-US" sz="2400" dirty="0">
                  <a:ea typeface="ヒラギノ角ゴ Pro W3" charset="-128"/>
                </a:endParaRPr>
              </a:p>
            </p:txBody>
          </p:sp>
        </mc:Choice>
        <mc:Fallback xmlns="">
          <p:sp>
            <p:nvSpPr>
              <p:cNvPr id="880643"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333" t="-242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39431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defRPr/>
            </a:pPr>
            <a:r>
              <a:rPr lang="en-US"/>
              <a:t>May 18, 2023</a:t>
            </a:r>
          </a:p>
        </p:txBody>
      </p:sp>
      <p:sp>
        <p:nvSpPr>
          <p:cNvPr id="76803" name="Rectangle 2"/>
          <p:cNvSpPr>
            <a:spLocks noGrp="1" noChangeArrowheads="1"/>
          </p:cNvSpPr>
          <p:nvPr>
            <p:ph type="title"/>
          </p:nvPr>
        </p:nvSpPr>
        <p:spPr/>
        <p:txBody>
          <a:bodyPr/>
          <a:lstStyle/>
          <a:p>
            <a:r>
              <a:rPr lang="en-US" altLang="en-US">
                <a:ea typeface="ヒラギノ角ゴ Pro W3" charset="-128"/>
              </a:rPr>
              <a:t>The power of </a:t>
            </a:r>
            <a:r>
              <a:rPr lang="en-US" altLang="en-US" b="1">
                <a:ea typeface="ヒラギノ角ゴ Pro W3" charset="-128"/>
              </a:rPr>
              <a:t>IP</a:t>
            </a:r>
          </a:p>
        </p:txBody>
      </p:sp>
      <mc:AlternateContent xmlns:mc="http://schemas.openxmlformats.org/markup-compatibility/2006" xmlns:a14="http://schemas.microsoft.com/office/drawing/2010/main">
        <mc:Choice Requires="a14">
          <p:sp>
            <p:nvSpPr>
              <p:cNvPr id="882691" name="Rectangle 3"/>
              <p:cNvSpPr>
                <a:spLocks noGrp="1" noChangeArrowheads="1"/>
              </p:cNvSpPr>
              <p:nvPr>
                <p:ph type="body" idx="1"/>
              </p:nvPr>
            </p:nvSpPr>
            <p:spPr/>
            <p:txBody>
              <a:bodyPr/>
              <a:lstStyle/>
              <a:p>
                <a:r>
                  <a:rPr lang="en-US" altLang="en-US" dirty="0">
                    <a:ea typeface="ヒラギノ角ゴ Pro W3" charset="-128"/>
                    <a:sym typeface="Symbol" charset="2"/>
                  </a:rPr>
                  <a:t>Analysis of proof idea:</a:t>
                </a:r>
              </a:p>
              <a:p>
                <a:pPr lvl="1"/>
                <a:r>
                  <a:rPr lang="en-US" altLang="en-US" dirty="0">
                    <a:solidFill>
                      <a:schemeClr val="accent2"/>
                    </a:solidFill>
                    <a:ea typeface="ヒラギノ角ゴ Pro W3" charset="-128"/>
                  </a:rPr>
                  <a:t>Completeness</a:t>
                </a:r>
                <a:r>
                  <a:rPr lang="en-US" altLang="en-US" dirty="0">
                    <a:ea typeface="ヒラギノ角ゴ Pro W3" charset="-128"/>
                  </a:rPr>
                  <a:t>: </a:t>
                </a:r>
                <a:r>
                  <a:rPr lang="el-GR" altLang="en-US" dirty="0">
                    <a:ea typeface="ヒラギノ角ゴ Pro W3" charset="-128"/>
                    <a:sym typeface="Symbol" charset="2"/>
                  </a:rPr>
                  <a:t>φ</a:t>
                </a:r>
                <a:r>
                  <a:rPr lang="en-US" altLang="en-US" dirty="0">
                    <a:ea typeface="ヒラギノ角ゴ Pro W3" charset="-128"/>
                    <a:sym typeface="Symbol" charset="2"/>
                  </a:rPr>
                  <a:t>(x</a:t>
                </a:r>
                <a:r>
                  <a:rPr lang="en-US" altLang="en-US" baseline="-25000" dirty="0">
                    <a:ea typeface="ヒラギノ角ゴ Pro W3" charset="-128"/>
                    <a:sym typeface="Symbol" charset="2"/>
                  </a:rPr>
                  <a:t>1</a:t>
                </a:r>
                <a:r>
                  <a:rPr lang="en-US" altLang="en-US" dirty="0">
                    <a:ea typeface="ヒラギノ角ゴ Pro W3" charset="-128"/>
                    <a:sym typeface="Symbol" charset="2"/>
                  </a:rPr>
                  <a:t>, x</a:t>
                </a:r>
                <a:r>
                  <a:rPr lang="en-US" altLang="en-US" baseline="-25000" dirty="0">
                    <a:ea typeface="ヒラギノ角ゴ Pro W3" charset="-128"/>
                    <a:sym typeface="Symbol" charset="2"/>
                  </a:rPr>
                  <a:t>2</a:t>
                </a:r>
                <a:r>
                  <a:rPr lang="en-US" altLang="en-US" dirty="0">
                    <a:ea typeface="ヒラギノ角ゴ Pro W3" charset="-128"/>
                    <a:sym typeface="Symbol" charset="2"/>
                  </a:rPr>
                  <a:t>, …, </a:t>
                </a:r>
                <a:r>
                  <a:rPr lang="en-US" altLang="en-US" dirty="0" err="1">
                    <a:ea typeface="ヒラギノ角ゴ Pro W3" charset="-128"/>
                    <a:sym typeface="Symbol" charset="2"/>
                  </a:rPr>
                  <a:t>x</a:t>
                </a:r>
                <a:r>
                  <a:rPr lang="en-US" altLang="en-US" baseline="-25000" dirty="0" err="1">
                    <a:ea typeface="ヒラギノ角ゴ Pro W3" charset="-128"/>
                    <a:sym typeface="Symbol" charset="2"/>
                  </a:rPr>
                  <a:t>n</a:t>
                </a:r>
                <a:r>
                  <a:rPr lang="en-US" altLang="en-US" dirty="0">
                    <a:ea typeface="ヒラギノ角ゴ Pro W3" charset="-128"/>
                    <a:sym typeface="Symbol" charset="2"/>
                  </a:rPr>
                  <a:t>) has k satisfying assignments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accept with prob. </a:t>
                </a:r>
                <a:r>
                  <a:rPr lang="en-US" altLang="en-US" dirty="0">
                    <a:solidFill>
                      <a:srgbClr val="FF0000"/>
                    </a:solidFill>
                    <a:ea typeface="ヒラギノ角ゴ Pro W3" charset="-128"/>
                    <a:sym typeface="Symbol" charset="2"/>
                  </a:rPr>
                  <a:t>1</a:t>
                </a:r>
              </a:p>
              <a:p>
                <a:pPr lvl="1"/>
                <a:r>
                  <a:rPr lang="en-US" altLang="en-US" dirty="0">
                    <a:solidFill>
                      <a:schemeClr val="accent2"/>
                    </a:solidFill>
                    <a:ea typeface="ヒラギノ角ゴ Pro W3" charset="-128"/>
                    <a:sym typeface="Symbol" charset="2"/>
                  </a:rPr>
                  <a:t>Soundness</a:t>
                </a:r>
                <a:r>
                  <a:rPr lang="en-US" altLang="en-US" dirty="0">
                    <a:ea typeface="ヒラギノ角ゴ Pro W3" charset="-128"/>
                    <a:sym typeface="Symbol" charset="2"/>
                  </a:rPr>
                  <a:t>: </a:t>
                </a:r>
                <a:r>
                  <a:rPr lang="el-GR" altLang="en-US" dirty="0">
                    <a:ea typeface="ヒラギノ角ゴ Pro W3" charset="-128"/>
                    <a:sym typeface="Symbol" charset="2"/>
                  </a:rPr>
                  <a:t>φ</a:t>
                </a:r>
                <a:r>
                  <a:rPr lang="en-US" altLang="en-US" dirty="0">
                    <a:ea typeface="ヒラギノ角ゴ Pro W3" charset="-128"/>
                    <a:sym typeface="Symbol" charset="2"/>
                  </a:rPr>
                  <a:t>(x</a:t>
                </a:r>
                <a:r>
                  <a:rPr lang="en-US" altLang="en-US" baseline="-25000" dirty="0">
                    <a:ea typeface="ヒラギノ角ゴ Pro W3" charset="-128"/>
                    <a:sym typeface="Symbol" charset="2"/>
                  </a:rPr>
                  <a:t>1</a:t>
                </a:r>
                <a:r>
                  <a:rPr lang="en-US" altLang="en-US" dirty="0">
                    <a:ea typeface="ヒラギノ角ゴ Pro W3" charset="-128"/>
                    <a:sym typeface="Symbol" charset="2"/>
                  </a:rPr>
                  <a:t>, x</a:t>
                </a:r>
                <a:r>
                  <a:rPr lang="en-US" altLang="en-US" baseline="-25000" dirty="0">
                    <a:ea typeface="ヒラギノ角ゴ Pro W3" charset="-128"/>
                    <a:sym typeface="Symbol" charset="2"/>
                  </a:rPr>
                  <a:t>2</a:t>
                </a:r>
                <a:r>
                  <a:rPr lang="en-US" altLang="en-US" dirty="0">
                    <a:ea typeface="ヒラギノ角ゴ Pro W3" charset="-128"/>
                    <a:sym typeface="Symbol" charset="2"/>
                  </a:rPr>
                  <a:t>, …, </a:t>
                </a:r>
                <a:r>
                  <a:rPr lang="en-US" altLang="en-US" dirty="0" err="1">
                    <a:ea typeface="ヒラギノ角ゴ Pro W3" charset="-128"/>
                    <a:sym typeface="Symbol" charset="2"/>
                  </a:rPr>
                  <a:t>x</a:t>
                </a:r>
                <a:r>
                  <a:rPr lang="en-US" altLang="en-US" baseline="-25000" dirty="0" err="1">
                    <a:ea typeface="ヒラギノ角ゴ Pro W3" charset="-128"/>
                    <a:sym typeface="Symbol" charset="2"/>
                  </a:rPr>
                  <a:t>n</a:t>
                </a:r>
                <a:r>
                  <a:rPr lang="en-US" altLang="en-US" dirty="0">
                    <a:ea typeface="ヒラギノ角ゴ Pro W3" charset="-128"/>
                    <a:sym typeface="Symbol" charset="2"/>
                  </a:rPr>
                  <a:t>) does not have k satisfying assigns. </a:t>
                </a:r>
                <a14:m>
                  <m:oMath xmlns:m="http://schemas.openxmlformats.org/officeDocument/2006/math">
                    <m:r>
                      <a:rPr lang="en-US" altLang="en-US" b="0" i="1" smtClean="0">
                        <a:latin typeface="Cambria Math" charset="0"/>
                        <a:ea typeface="ヒラギノ角ゴ Pro W3" charset="-128"/>
                        <a:sym typeface="Symbol" charset="2"/>
                      </a:rPr>
                      <m:t>⇒</m:t>
                    </m:r>
                  </m:oMath>
                </a14:m>
                <a:r>
                  <a:rPr lang="en-US" altLang="en-US" dirty="0">
                    <a:ea typeface="ヒラギノ角ゴ Pro W3" charset="-128"/>
                    <a:sym typeface="Symbol" charset="2"/>
                  </a:rPr>
                  <a:t> accept prob. </a:t>
                </a:r>
                <a14:m>
                  <m:oMath xmlns:m="http://schemas.openxmlformats.org/officeDocument/2006/math">
                    <m:r>
                      <a:rPr lang="en-US" altLang="en-US" b="0" i="1" smtClean="0">
                        <a:latin typeface="Cambria Math" charset="0"/>
                        <a:ea typeface="ヒラギノ角ゴ Pro W3" charset="-128"/>
                        <a:sym typeface="Symbol" charset="2"/>
                      </a:rPr>
                      <m:t>≤ </m:t>
                    </m:r>
                  </m:oMath>
                </a14:m>
                <a:r>
                  <a:rPr lang="en-US" altLang="en-US" dirty="0">
                    <a:solidFill>
                      <a:srgbClr val="FF0000"/>
                    </a:solidFill>
                    <a:ea typeface="ヒラギノ角ゴ Pro W3" charset="-128"/>
                    <a:sym typeface="Symbol" charset="2"/>
                  </a:rPr>
                  <a:t>1 – 2</a:t>
                </a:r>
                <a:r>
                  <a:rPr lang="en-US" altLang="en-US" baseline="30000" dirty="0">
                    <a:solidFill>
                      <a:srgbClr val="FF0000"/>
                    </a:solidFill>
                    <a:ea typeface="ヒラギノ角ゴ Pro W3" charset="-128"/>
                    <a:sym typeface="Symbol" charset="2"/>
                  </a:rPr>
                  <a:t>-n</a:t>
                </a:r>
              </a:p>
              <a:p>
                <a:pPr lvl="1"/>
                <a:endParaRPr lang="en-US" altLang="en-US" dirty="0">
                  <a:solidFill>
                    <a:srgbClr val="FF0000"/>
                  </a:solidFill>
                  <a:ea typeface="ヒラギノ角ゴ Pro W3" charset="-128"/>
                  <a:sym typeface="Symbol" charset="2"/>
                </a:endParaRPr>
              </a:p>
              <a:p>
                <a:pPr lvl="1"/>
                <a:r>
                  <a:rPr lang="en-US" altLang="en-US" dirty="0">
                    <a:ea typeface="ヒラギノ角ゴ Pro W3" charset="-128"/>
                    <a:sym typeface="Symbol" charset="2"/>
                  </a:rPr>
                  <a:t>Why? It is possible that k is only off by one; verifier only catches prover if coin flips c are successive bits of this assignment</a:t>
                </a:r>
              </a:p>
            </p:txBody>
          </p:sp>
        </mc:Choice>
        <mc:Fallback xmlns="">
          <p:sp>
            <p:nvSpPr>
              <p:cNvPr id="882691"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04"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CS151 Lecture 14</a:t>
            </a:r>
          </a:p>
        </p:txBody>
      </p:sp>
    </p:spTree>
    <p:extLst>
      <p:ext uri="{BB962C8B-B14F-4D97-AF65-F5344CB8AC3E}">
        <p14:creationId xmlns:p14="http://schemas.microsoft.com/office/powerpoint/2010/main" val="102795525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TotalTime>
  <Words>3790</Words>
  <Application>Microsoft Macintosh PowerPoint</Application>
  <PresentationFormat>On-screen Show (4:3)</PresentationFormat>
  <Paragraphs>461</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Cambria Math</vt:lpstr>
      <vt:lpstr>cmsy10</vt:lpstr>
      <vt:lpstr>Comic Sans MS</vt:lpstr>
      <vt:lpstr>Default Design</vt:lpstr>
      <vt:lpstr>CS151 Complexity Theory</vt:lpstr>
      <vt:lpstr>Interactive Proofs</vt:lpstr>
      <vt:lpstr>Graph Isomorphism</vt:lpstr>
      <vt:lpstr>Graph Isomorphism</vt:lpstr>
      <vt:lpstr>GNI in IP</vt:lpstr>
      <vt:lpstr>GNI in IP</vt:lpstr>
      <vt:lpstr>The power of IP</vt:lpstr>
      <vt:lpstr>The power of IP</vt:lpstr>
      <vt:lpstr>The power of IP</vt:lpstr>
      <vt:lpstr>The power of IP</vt:lpstr>
      <vt:lpstr>The power of IP</vt:lpstr>
      <vt:lpstr>The power of IP</vt:lpstr>
      <vt:lpstr>The power of IP</vt:lpstr>
      <vt:lpstr>The actual protocol</vt:lpstr>
      <vt:lpstr>Analysis of protocol</vt:lpstr>
      <vt:lpstr>Analysis of protocol</vt:lpstr>
      <vt:lpstr>Analysis of protocol</vt:lpstr>
      <vt:lpstr>Analysis of protocol</vt:lpstr>
      <vt:lpstr>IP = PSPACE</vt:lpstr>
      <vt:lpstr>IP = PSPACE</vt:lpstr>
      <vt:lpstr>IP = PSPACE</vt:lpstr>
      <vt:lpstr>IP = PSPACE</vt:lpstr>
      <vt:lpstr>The QSAT protocol</vt:lpstr>
      <vt:lpstr>Analysis of the QSAT protocol</vt:lpstr>
      <vt:lpstr>Analysis of the QSAT protocol</vt:lpstr>
      <vt:lpstr>Analysis of protocol</vt:lpstr>
      <vt:lpstr>Example </vt:lpstr>
      <vt:lpstr>Example</vt:lpstr>
      <vt:lpstr>Example</vt:lpstr>
      <vt:lpstr>Example</vt:lpstr>
      <vt:lpstr>Example</vt:lpstr>
      <vt:lpstr>Example</vt:lpstr>
      <vt:lpstr>Example</vt:lpstr>
      <vt:lpstr>Example</vt:lpstr>
      <vt:lpstr>Arthur-Merlin Games</vt:lpstr>
      <vt:lpstr>Arthur-Merlin Games</vt:lpstr>
      <vt:lpstr>Arthur-Merlin Games</vt:lpstr>
      <vt:lpstr>Arthur-Merlin Games</vt:lpstr>
      <vt:lpstr>Arthur-Merlin Games</vt:lpstr>
      <vt:lpstr>MA and AM</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CS151 Lecture 1</dc:title>
  <dc:creator>Chris Umans</dc:creator>
  <cp:lastModifiedBy>Umans, Christopher M. (Chris)</cp:lastModifiedBy>
  <cp:revision>85</cp:revision>
  <cp:lastPrinted>2023-05-20T06:49:47Z</cp:lastPrinted>
  <dcterms:created xsi:type="dcterms:W3CDTF">2004-02-26T07:04:46Z</dcterms:created>
  <dcterms:modified xsi:type="dcterms:W3CDTF">2023-05-20T06:49:51Z</dcterms:modified>
</cp:coreProperties>
</file>