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4" r:id="rId2"/>
    <p:sldId id="644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52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1" r:id="rId30"/>
    <p:sldId id="672" r:id="rId31"/>
    <p:sldId id="673" r:id="rId32"/>
    <p:sldId id="674" r:id="rId33"/>
    <p:sldId id="675" r:id="rId34"/>
    <p:sldId id="676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/>
    <p:restoredTop sz="94762"/>
  </p:normalViewPr>
  <p:slideViewPr>
    <p:cSldViewPr>
      <p:cViewPr varScale="1">
        <p:scale>
          <a:sx n="121" d="100"/>
          <a:sy n="121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F4E56A-2905-5747-8BDC-ECDE5A5A3A7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1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3CC5B0D-FCD7-7B44-A109-1D8851BB97F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627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E596395-491D-2246-93A0-4239FDCB4E8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27248E0-AB45-DD46-BC2C-0C268FCA843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00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0C28C29-40B5-EC48-92C0-8F1F882F824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56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411BD5A-9B9F-974D-9A4B-BB2726AFA577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11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B426006-3566-2D41-9781-A9AF58DA264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047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327B075-2D59-AF42-9988-A38ACCF9466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64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2FC0B76-1988-4A45-AD4A-68666D9B351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38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C9D1D24-E64F-C34C-A2D9-417D82C4B58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77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3412F1-91C5-5547-8702-A8A02001C14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308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FB62531-2D03-BA4C-B274-DD276225B71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92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C3F8EC8-6BF9-9341-8267-A4A4FC0CE7B4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56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F09068A-F50B-1F4C-9917-E9177413769D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654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89D6D44-8EC1-6443-934D-200B67E0A2B4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141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0A9244D-C63B-A146-8728-966A633B6D58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85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7954076-836D-9E4F-953A-2DFFC8FA42B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346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51018D2-E6F9-F249-A25F-C7D70E227112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298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4BD2C15-31FC-B04E-9D98-2A7619091D77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928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A27700C-E688-B544-B4C2-8DF5A32F7857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939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1B61640-0C00-B64C-BD99-349B1E4FF9B5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17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7E1B8A3-EB4F-EB4C-806A-52932037BAC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711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5B27A6F-4D21-EE4A-B59B-7CA3171FB6FE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311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D648BCC-10DC-484A-82E1-6AE4CE22ABEA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108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9705128-AA64-6840-9B1B-76E6E4F8BEAC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650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D55F056-AD62-2148-917F-58E322FCA03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135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3151C9-A998-924B-8ECD-22731E451C30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330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0DDB585-F598-184D-A7B6-B8D30D20B4C5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9058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E0F1C18-165D-4643-8CC2-58A95CCF683E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298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F322E43-7F34-1B4A-B7C8-7F24F9FA5016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287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F4C0C50-DB92-E94E-8291-B7A58CE49936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799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3A1EEB-D12F-B247-B87A-42D52F445640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55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64A189A-AFB3-FB49-B1F1-78C27219163E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891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5BD864A-55A7-7540-A349-FB984358F555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6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D50E05C-C2AE-CE49-A022-1312018C623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18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DB47AFD-37ED-124F-A9FE-3A019547997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06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20DD44A-B3D3-A74F-8B24-091AAA8093F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2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CF39DF-1DA2-3542-B4B4-FDD92C7E7302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49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0006100-874A-4149-ACBD-04601565DFC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27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16,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0" name="Rectangle 1537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ck of books and playing cards&#10;&#10;Description automatically generated with medium confidence">
            <a:extLst>
              <a:ext uri="{FF2B5EF4-FFF2-40B4-BE49-F238E27FC236}">
                <a16:creationId xmlns:a16="http://schemas.microsoft.com/office/drawing/2014/main" id="{74FB38B0-C9B7-7FBF-4899-77FBCAC3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382" name="Rectangle 1538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CS151</a:t>
            </a:r>
            <a:b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</a:br>
            <a: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altLang="en-US" dirty="0">
                <a:ea typeface="ＭＳ Ｐゴシック" charset="-128"/>
              </a:rPr>
              <a:t>Lecture 13</a:t>
            </a:r>
          </a:p>
          <a:p>
            <a:pPr algn="l" eaLnBrk="1" hangingPunct="1"/>
            <a:r>
              <a:rPr lang="en-US" altLang="en-US" dirty="0">
                <a:ea typeface="ＭＳ Ｐゴシック" charset="-128"/>
              </a:rPr>
              <a:t>May 16,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PH</a:t>
                </a:r>
              </a:p>
            </p:txBody>
          </p:sp>
        </mc:Choice>
        <mc:Fallback xmlns="">
          <p:sp>
            <p:nvSpPr>
              <p:cNvPr id="8499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given </a:t>
                </a:r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language L: </a:t>
                </a:r>
                <a:r>
                  <a:rPr lang="en-US" altLang="en-US" dirty="0" err="1">
                    <a:ea typeface="ヒラギノ角ゴ Pro W3" charset="-128"/>
                  </a:rPr>
                  <a:t>p.p.t</a:t>
                </a:r>
                <a:r>
                  <a:rPr lang="en-US" altLang="en-US" dirty="0">
                    <a:ea typeface="ヒラギノ角ゴ Pro W3" charset="-128"/>
                  </a:rPr>
                  <a:t>. TM M: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2/3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2/3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showed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= {x :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 M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(x, (w, z)) = 1}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thus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</a:p>
              <a:p>
                <a:pPr lvl="1"/>
                <a:r>
                  <a:rPr lang="en-US" altLang="en-US" b="1" dirty="0">
                    <a:ea typeface="ヒラギノ角ゴ Pro W3" charset="-128"/>
                  </a:rPr>
                  <a:t>BPP </a:t>
                </a:r>
                <a:r>
                  <a:rPr lang="en-US" altLang="en-US" dirty="0">
                    <a:ea typeface="ヒラギノ角ゴ Pro W3" charset="-128"/>
                  </a:rPr>
                  <a:t>closed under complement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conclude: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BPP</a:t>
                </a:r>
                <a14:m>
                  <m:oMath xmlns:m="http://schemas.openxmlformats.org/officeDocument/2006/math">
                    <m:r>
                      <a:rPr lang="en-US" altLang="en-US" b="1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211606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New Topic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z="4400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 sz="4400">
                <a:ea typeface="ヒラギノ角ゴ Pro W3" charset="-128"/>
              </a:rPr>
              <a:t>The complexity of </a:t>
            </a:r>
          </a:p>
          <a:p>
            <a:pPr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ea typeface="ヒラギノ角ゴ Pro W3" charset="-128"/>
              </a:rPr>
              <a:t>counting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27146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Counting problems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So far, we have ignored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function problems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given x, compute f(x)</a:t>
            </a:r>
          </a:p>
          <a:p>
            <a:pPr lvl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important class of function problems: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counting problems</a:t>
            </a:r>
          </a:p>
          <a:p>
            <a:pPr algn="ctr">
              <a:buFontTx/>
              <a:buNone/>
            </a:pP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e.g. given 3-CNF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how many satisfying assignments are there?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841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Counting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#P</a:t>
                </a:r>
                <a:r>
                  <a:rPr lang="en-US" altLang="en-US" dirty="0">
                    <a:ea typeface="ヒラギノ角ゴ Pro W3" charset="-128"/>
                  </a:rPr>
                  <a:t> is the class of function problems expressible as: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input x        f(x) = |{y :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R}|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where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compare to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(decision problem)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input x        f(x)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y :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?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where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75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93575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Counting problems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#SAT</a:t>
            </a:r>
            <a:r>
              <a:rPr lang="en-US" altLang="en-US">
                <a:ea typeface="ヒラギノ角ゴ Pro W3" charset="-128"/>
              </a:rPr>
              <a:t>: given 3-CNF </a:t>
            </a:r>
            <a:r>
              <a:rPr lang="el-GR" altLang="en-US">
                <a:ea typeface="ヒラギノ角ゴ Pro W3" charset="-128"/>
              </a:rPr>
              <a:t>φ</a:t>
            </a:r>
            <a:r>
              <a:rPr lang="en-US" altLang="en-US">
                <a:ea typeface="ヒラギノ角ゴ Pro W3" charset="-128"/>
              </a:rPr>
              <a:t> how many satisfying assignments are there?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#CLIQUE</a:t>
            </a:r>
            <a:r>
              <a:rPr lang="en-US" altLang="en-US">
                <a:ea typeface="ヒラギノ角ゴ Pro W3" charset="-128"/>
              </a:rPr>
              <a:t>: given (G, k) how many cliques of size at least k are there?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95348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Reductions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Reduction from function problem f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 to function problem f</a:t>
            </a:r>
            <a:r>
              <a:rPr lang="en-US" altLang="en-US" baseline="-25000">
                <a:ea typeface="ヒラギノ角ゴ Pro W3" charset="-128"/>
              </a:rPr>
              <a:t>2</a:t>
            </a: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two efficiently computable functions Q, A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1079300" name="Text Box 4"/>
          <p:cNvSpPr txBox="1">
            <a:spLocks noChangeArrowheads="1"/>
          </p:cNvSpPr>
          <p:nvPr/>
        </p:nvSpPr>
        <p:spPr bwMode="auto">
          <a:xfrm>
            <a:off x="2362200" y="3581400"/>
            <a:ext cx="1371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(prob. 1)</a:t>
            </a:r>
          </a:p>
        </p:txBody>
      </p:sp>
      <p:sp>
        <p:nvSpPr>
          <p:cNvPr id="1079301" name="Text Box 5"/>
          <p:cNvSpPr txBox="1">
            <a:spLocks noChangeArrowheads="1"/>
          </p:cNvSpPr>
          <p:nvPr/>
        </p:nvSpPr>
        <p:spPr bwMode="auto">
          <a:xfrm>
            <a:off x="5410200" y="3581400"/>
            <a:ext cx="1447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(prob. 2)</a:t>
            </a:r>
          </a:p>
        </p:txBody>
      </p:sp>
      <p:sp>
        <p:nvSpPr>
          <p:cNvPr id="1079302" name="Text Box 6"/>
          <p:cNvSpPr txBox="1">
            <a:spLocks noChangeArrowheads="1"/>
          </p:cNvSpPr>
          <p:nvPr/>
        </p:nvSpPr>
        <p:spPr bwMode="auto">
          <a:xfrm>
            <a:off x="5410200" y="54070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(y)</a:t>
            </a: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2286000" y="5410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(x)</a:t>
            </a:r>
          </a:p>
        </p:txBody>
      </p:sp>
      <p:cxnSp>
        <p:nvCxnSpPr>
          <p:cNvPr id="1079304" name="AutoShape 8"/>
          <p:cNvCxnSpPr>
            <a:cxnSpLocks noChangeShapeType="1"/>
            <a:stCxn id="1079300" idx="3"/>
            <a:endCxn id="1079301" idx="1"/>
          </p:cNvCxnSpPr>
          <p:nvPr/>
        </p:nvCxnSpPr>
        <p:spPr bwMode="auto">
          <a:xfrm>
            <a:off x="3733800" y="4002088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9305" name="AutoShape 9"/>
          <p:cNvCxnSpPr>
            <a:cxnSpLocks noChangeShapeType="1"/>
            <a:stCxn id="1079301" idx="2"/>
          </p:cNvCxnSpPr>
          <p:nvPr/>
        </p:nvCxnSpPr>
        <p:spPr bwMode="auto">
          <a:xfrm flipH="1">
            <a:off x="6096000" y="4422775"/>
            <a:ext cx="38100" cy="911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9306" name="AutoShape 10"/>
          <p:cNvCxnSpPr>
            <a:cxnSpLocks noChangeShapeType="1"/>
            <a:stCxn id="1079302" idx="1"/>
            <a:endCxn id="1079303" idx="3"/>
          </p:cNvCxnSpPr>
          <p:nvPr/>
        </p:nvCxnSpPr>
        <p:spPr bwMode="auto">
          <a:xfrm flipH="1">
            <a:off x="3733800" y="5635625"/>
            <a:ext cx="1676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9307" name="Text Box 11"/>
          <p:cNvSpPr txBox="1">
            <a:spLocks noChangeArrowheads="1"/>
          </p:cNvSpPr>
          <p:nvPr/>
        </p:nvSpPr>
        <p:spPr bwMode="auto">
          <a:xfrm>
            <a:off x="4191000" y="3581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Q</a:t>
            </a:r>
          </a:p>
        </p:txBody>
      </p:sp>
      <p:sp>
        <p:nvSpPr>
          <p:cNvPr id="1079308" name="Text Box 12"/>
          <p:cNvSpPr txBox="1">
            <a:spLocks noChangeArrowheads="1"/>
          </p:cNvSpPr>
          <p:nvPr/>
        </p:nvSpPr>
        <p:spPr bwMode="auto">
          <a:xfrm>
            <a:off x="4191000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079309" name="Text Box 13"/>
          <p:cNvSpPr txBox="1">
            <a:spLocks noChangeArrowheads="1"/>
          </p:cNvSpPr>
          <p:nvPr/>
        </p:nvSpPr>
        <p:spPr bwMode="auto">
          <a:xfrm>
            <a:off x="60198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1079310" name="Text Box 14"/>
          <p:cNvSpPr txBox="1">
            <a:spLocks noChangeArrowheads="1"/>
          </p:cNvSpPr>
          <p:nvPr/>
        </p:nvSpPr>
        <p:spPr bwMode="auto">
          <a:xfrm>
            <a:off x="28956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079311" name="AutoShape 15"/>
          <p:cNvCxnSpPr>
            <a:cxnSpLocks noChangeShapeType="1"/>
            <a:stCxn id="1079300" idx="2"/>
            <a:endCxn id="1079303" idx="0"/>
          </p:cNvCxnSpPr>
          <p:nvPr/>
        </p:nvCxnSpPr>
        <p:spPr bwMode="auto">
          <a:xfrm flipH="1">
            <a:off x="3009900" y="4422775"/>
            <a:ext cx="38100" cy="987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4328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0" grpId="0"/>
      <p:bldP spid="1079301" grpId="0"/>
      <p:bldP spid="1079302" grpId="0"/>
      <p:bldP spid="1079303" grpId="0"/>
      <p:bldP spid="1079307" grpId="0"/>
      <p:bldP spid="1079308" grpId="0"/>
      <p:bldP spid="1079309" grpId="0"/>
      <p:bldP spid="10793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Reductions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problem f</a:t>
            </a:r>
            <a:r>
              <a:rPr lang="en-US" altLang="en-US" b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is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#P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</a:t>
            </a:r>
            <a:r>
              <a:rPr lang="en-US" altLang="en-US">
                <a:ea typeface="ヒラギノ角ゴ Pro W3" charset="-128"/>
              </a:rPr>
              <a:t> if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f is in </a:t>
            </a:r>
            <a:r>
              <a:rPr lang="en-US" altLang="en-US" b="1">
                <a:ea typeface="ヒラギノ角ゴ Pro W3" charset="-128"/>
              </a:rPr>
              <a:t>#P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every problem in </a:t>
            </a:r>
            <a:r>
              <a:rPr lang="en-US" altLang="en-US" b="1">
                <a:ea typeface="ヒラギノ角ゴ Pro W3" charset="-128"/>
              </a:rPr>
              <a:t>#P                                </a:t>
            </a:r>
            <a:r>
              <a:rPr lang="en-US" altLang="en-US">
                <a:ea typeface="ヒラギノ角ゴ Pro W3" charset="-128"/>
              </a:rPr>
              <a:t>reduces to f</a:t>
            </a: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parsimonious reduction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: A is identity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many standard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-completeness reductions are parsimonious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therefore: if #SAT is </a:t>
            </a:r>
            <a:r>
              <a:rPr lang="en-US" altLang="en-US" b="1">
                <a:ea typeface="ヒラギノ角ゴ Pro W3" charset="-128"/>
              </a:rPr>
              <a:t>#P</a:t>
            </a:r>
            <a:r>
              <a:rPr lang="en-US" altLang="en-US">
                <a:ea typeface="ヒラギノ角ゴ Pro W3" charset="-128"/>
              </a:rPr>
              <a:t>-complete we get lots of </a:t>
            </a:r>
            <a:r>
              <a:rPr lang="en-US" altLang="en-US" b="1">
                <a:ea typeface="ヒラギノ角ゴ Pro W3" charset="-128"/>
              </a:rPr>
              <a:t>#P</a:t>
            </a:r>
            <a:r>
              <a:rPr lang="en-US" altLang="en-US">
                <a:ea typeface="ヒラギノ角ゴ Pro W3" charset="-128"/>
              </a:rPr>
              <a:t>-complete problems </a:t>
            </a:r>
          </a:p>
        </p:txBody>
      </p:sp>
      <p:sp>
        <p:nvSpPr>
          <p:cNvPr id="1081348" name="Text Box 4"/>
          <p:cNvSpPr txBox="1">
            <a:spLocks noChangeArrowheads="1"/>
          </p:cNvSpPr>
          <p:nvPr/>
        </p:nvSpPr>
        <p:spPr bwMode="auto">
          <a:xfrm>
            <a:off x="4953000" y="1978025"/>
            <a:ext cx="1371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(prob. 1)</a:t>
            </a:r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7239000" y="1981200"/>
            <a:ext cx="1447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(prob. 2)</a:t>
            </a:r>
          </a:p>
        </p:txBody>
      </p:sp>
      <p:sp>
        <p:nvSpPr>
          <p:cNvPr id="1081350" name="Text Box 6"/>
          <p:cNvSpPr txBox="1">
            <a:spLocks noChangeArrowheads="1"/>
          </p:cNvSpPr>
          <p:nvPr/>
        </p:nvSpPr>
        <p:spPr bwMode="auto">
          <a:xfrm>
            <a:off x="7239000" y="32734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(y)</a:t>
            </a:r>
          </a:p>
        </p:txBody>
      </p:sp>
      <p:sp>
        <p:nvSpPr>
          <p:cNvPr id="1081351" name="Text Box 7"/>
          <p:cNvSpPr txBox="1">
            <a:spLocks noChangeArrowheads="1"/>
          </p:cNvSpPr>
          <p:nvPr/>
        </p:nvSpPr>
        <p:spPr bwMode="auto">
          <a:xfrm>
            <a:off x="4876800" y="3276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(x)</a:t>
            </a:r>
          </a:p>
        </p:txBody>
      </p:sp>
      <p:cxnSp>
        <p:nvCxnSpPr>
          <p:cNvPr id="1081352" name="AutoShape 8"/>
          <p:cNvCxnSpPr>
            <a:cxnSpLocks noChangeShapeType="1"/>
            <a:stCxn id="1081348" idx="3"/>
            <a:endCxn id="1081349" idx="1"/>
          </p:cNvCxnSpPr>
          <p:nvPr/>
        </p:nvCxnSpPr>
        <p:spPr bwMode="auto">
          <a:xfrm>
            <a:off x="6324600" y="2398713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1353" name="AutoShape 9"/>
          <p:cNvCxnSpPr>
            <a:cxnSpLocks noChangeShapeType="1"/>
            <a:stCxn id="1081349" idx="2"/>
            <a:endCxn id="1081350" idx="0"/>
          </p:cNvCxnSpPr>
          <p:nvPr/>
        </p:nvCxnSpPr>
        <p:spPr bwMode="auto">
          <a:xfrm>
            <a:off x="7962900" y="2822575"/>
            <a:ext cx="0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1354" name="AutoShape 10"/>
          <p:cNvCxnSpPr>
            <a:cxnSpLocks noChangeShapeType="1"/>
            <a:stCxn id="1081350" idx="1"/>
            <a:endCxn id="1081351" idx="3"/>
          </p:cNvCxnSpPr>
          <p:nvPr/>
        </p:nvCxnSpPr>
        <p:spPr bwMode="auto">
          <a:xfrm flipH="1">
            <a:off x="6324600" y="3502025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1355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Q</a:t>
            </a:r>
          </a:p>
        </p:txBody>
      </p:sp>
      <p:sp>
        <p:nvSpPr>
          <p:cNvPr id="1081356" name="Text Box 12"/>
          <p:cNvSpPr txBox="1">
            <a:spLocks noChangeArrowheads="1"/>
          </p:cNvSpPr>
          <p:nvPr/>
        </p:nvSpPr>
        <p:spPr bwMode="auto">
          <a:xfrm>
            <a:off x="6400800" y="3048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1081357" name="Text Box 13"/>
          <p:cNvSpPr txBox="1">
            <a:spLocks noChangeArrowheads="1"/>
          </p:cNvSpPr>
          <p:nvPr/>
        </p:nvSpPr>
        <p:spPr bwMode="auto">
          <a:xfrm>
            <a:off x="78486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1081358" name="Text Box 14"/>
          <p:cNvSpPr txBox="1">
            <a:spLocks noChangeArrowheads="1"/>
          </p:cNvSpPr>
          <p:nvPr/>
        </p:nvSpPr>
        <p:spPr bwMode="auto">
          <a:xfrm>
            <a:off x="5486400" y="2743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081359" name="AutoShape 15"/>
          <p:cNvCxnSpPr>
            <a:cxnSpLocks noChangeShapeType="1"/>
            <a:stCxn id="1081348" idx="2"/>
            <a:endCxn id="1081351" idx="0"/>
          </p:cNvCxnSpPr>
          <p:nvPr/>
        </p:nvCxnSpPr>
        <p:spPr bwMode="auto">
          <a:xfrm flipH="1">
            <a:off x="5600700" y="2819400"/>
            <a:ext cx="38100" cy="457200"/>
          </a:xfrm>
          <a:prstGeom prst="straightConnector1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9665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8" grpId="0"/>
      <p:bldP spid="1081349" grpId="0"/>
      <p:bldP spid="1081350" grpId="0"/>
      <p:bldP spid="1081351" grpId="0"/>
      <p:bldP spid="1081355" grpId="0"/>
      <p:bldP spid="1081356" grpId="0"/>
      <p:bldP spid="1081357" grpId="0"/>
      <p:bldP spid="10813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#SAT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3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#SAT: given 3-CNF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how many satisfying assignments are there?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#SAT is </a:t>
                </a:r>
                <a:r>
                  <a:rPr lang="en-US" altLang="en-US" b="1" dirty="0">
                    <a:ea typeface="ヒラギノ角ゴ Pro W3" charset="-128"/>
                  </a:rPr>
                  <a:t>#P</a:t>
                </a:r>
                <a:r>
                  <a:rPr lang="en-US" altLang="en-US" dirty="0">
                    <a:ea typeface="ヒラギノ角ゴ Pro W3" charset="-128"/>
                  </a:rPr>
                  <a:t>-complete.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clearly in </a:t>
                </a:r>
                <a:r>
                  <a:rPr lang="en-US" altLang="en-US" b="1" dirty="0">
                    <a:ea typeface="ヒラギノ角ゴ Pro W3" charset="-128"/>
                  </a:rPr>
                  <a:t>#P: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A)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satisfies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take any 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#P</a:t>
                </a:r>
                <a:r>
                  <a:rPr lang="en-US" altLang="en-US" dirty="0">
                    <a:ea typeface="ヒラギノ角ゴ Pro W3" charset="-128"/>
                  </a:rPr>
                  <a:t> defined by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83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08965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#SAT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add new variables z, produce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 such that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(x, y, z) = 1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C(x, y) = 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(x, y) such that C(x, y) = 1 this z is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unique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hardwire x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# satisfying assignments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|{y :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R}|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85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blipFill rotWithShape="0">
                <a:blip r:embed="rId3"/>
                <a:stretch>
                  <a:fillRect t="-419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2895600" y="1524000"/>
            <a:ext cx="548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…x…                        …y…</a:t>
            </a:r>
            <a:endParaRPr lang="el-GR" altLang="en-US">
              <a:latin typeface="Comic Sans MS" charset="0"/>
            </a:endParaRPr>
          </a:p>
        </p:txBody>
      </p:sp>
      <p:sp>
        <p:nvSpPr>
          <p:cNvPr id="101382" name="AutoShape 5"/>
          <p:cNvSpPr>
            <a:spLocks noChangeArrowheads="1"/>
          </p:cNvSpPr>
          <p:nvPr/>
        </p:nvSpPr>
        <p:spPr bwMode="auto">
          <a:xfrm flipV="1">
            <a:off x="2895600" y="20574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101383" name="Text Box 6"/>
          <p:cNvSpPr txBox="1">
            <a:spLocks noChangeArrowheads="1"/>
          </p:cNvSpPr>
          <p:nvPr/>
        </p:nvSpPr>
        <p:spPr bwMode="auto">
          <a:xfrm>
            <a:off x="6477000" y="2835275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CVAL reduction for R</a:t>
            </a:r>
          </a:p>
        </p:txBody>
      </p:sp>
      <p:cxnSp>
        <p:nvCxnSpPr>
          <p:cNvPr id="101384" name="AutoShape 7"/>
          <p:cNvCxnSpPr>
            <a:cxnSpLocks noChangeShapeType="1"/>
            <a:stCxn id="101383" idx="0"/>
            <a:endCxn id="101382" idx="5"/>
          </p:cNvCxnSpPr>
          <p:nvPr/>
        </p:nvCxnSpPr>
        <p:spPr bwMode="auto">
          <a:xfrm rot="5400000" flipH="1">
            <a:off x="7221537" y="2360613"/>
            <a:ext cx="320675" cy="628650"/>
          </a:xfrm>
          <a:prstGeom prst="curvedConnector4">
            <a:avLst>
              <a:gd name="adj1" fmla="val 10889"/>
              <a:gd name="adj2" fmla="val -9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385" name="Text Box 8"/>
              <p:cNvSpPr txBox="1">
                <a:spLocks noChangeArrowheads="1"/>
              </p:cNvSpPr>
              <p:nvPr/>
            </p:nvSpPr>
            <p:spPr bwMode="auto">
              <a:xfrm>
                <a:off x="2895600" y="31242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R </a:t>
                </a:r>
              </a:p>
            </p:txBody>
          </p:sp>
        </mc:Choice>
        <mc:Fallback xmlns="">
          <p:sp>
            <p:nvSpPr>
              <p:cNvPr id="10138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3124200"/>
                <a:ext cx="3352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27"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386" name="AutoShape 9"/>
          <p:cNvCxnSpPr>
            <a:cxnSpLocks noChangeShapeType="1"/>
            <a:stCxn id="101385" idx="0"/>
            <a:endCxn id="101382" idx="0"/>
          </p:cNvCxnSpPr>
          <p:nvPr/>
        </p:nvCxnSpPr>
        <p:spPr bwMode="auto">
          <a:xfrm rot="5400000" flipH="1" flipV="1">
            <a:off x="5048250" y="2495550"/>
            <a:ext cx="152400" cy="1104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387" name="Rectangle 10"/>
              <p:cNvSpPr>
                <a:spLocks noChangeArrowheads="1"/>
              </p:cNvSpPr>
              <p:nvPr/>
            </p:nvSpPr>
            <p:spPr bwMode="auto">
              <a:xfrm>
                <a:off x="157163" y="1752600"/>
                <a:ext cx="3043237" cy="1040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f(x) =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|{y :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R}|</a:t>
                </a:r>
              </a:p>
            </p:txBody>
          </p:sp>
        </mc:Choice>
        <mc:Fallback xmlns="">
          <p:sp>
            <p:nvSpPr>
              <p:cNvPr id="10138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63" y="1752600"/>
                <a:ext cx="3043237" cy="1040285"/>
              </a:xfrm>
              <a:prstGeom prst="rect">
                <a:avLst/>
              </a:prstGeom>
              <a:blipFill rotWithShape="0">
                <a:blip r:embed="rId5"/>
                <a:stretch>
                  <a:fillRect l="-4208" t="-6471" b="-15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0726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74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To compare to classes of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decision problems</a:t>
                </a:r>
                <a:r>
                  <a:rPr lang="en-US" altLang="en-US" dirty="0">
                    <a:ea typeface="ヒラギノ角ゴ Pro W3" charset="-128"/>
                  </a:rPr>
                  <a:t>, usually consider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#P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which is a decision class…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easy: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#P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easy: </a:t>
                </a:r>
                <a:r>
                  <a:rPr lang="en-US" altLang="en-US" b="1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="1" baseline="30000">
                    <a:solidFill>
                      <a:schemeClr val="accent2"/>
                    </a:solidFill>
                    <a:ea typeface="ヒラギノ角ゴ Pro W3" charset="-128"/>
                  </a:rPr>
                  <a:t>#P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PSPACE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Toda</a:t>
                </a:r>
                <a:r>
                  <a:rPr lang="ja-JP" altLang="en-US" b="1" u="sng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b="1" u="sng" dirty="0">
                    <a:ea typeface="ヒラギノ角ゴ Pro W3" charset="-128"/>
                    <a:sym typeface="Symbol" charset="2"/>
                  </a:rPr>
                  <a:t>s Theorem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(homework):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b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PH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ja-JP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ja-JP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#P</a:t>
                </a:r>
                <a:r>
                  <a:rPr lang="en-US" altLang="ja-JP" b="1" dirty="0">
                    <a:ea typeface="ヒラギノ角ゴ Pro W3" charset="-128"/>
                  </a:rPr>
                  <a:t>.</a:t>
                </a:r>
                <a:endParaRPr lang="en-US" altLang="en-US" b="1" baseline="300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87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8727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Karp-Lipton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we know that </a:t>
                </a:r>
                <a:r>
                  <a:rPr lang="en-US" altLang="en-US" b="1" dirty="0">
                    <a:ea typeface="ヒラギノ角ゴ Pro W3" charset="-128"/>
                  </a:rPr>
                  <a:t>P </a:t>
                </a:r>
                <a:r>
                  <a:rPr lang="en-US" altLang="en-US" dirty="0">
                    <a:ea typeface="ヒラギノ角ゴ Pro W3" charset="-128"/>
                  </a:rPr>
                  <a:t>=</a:t>
                </a:r>
                <a:r>
                  <a:rPr lang="en-US" altLang="en-US" b="1" dirty="0">
                    <a:ea typeface="ヒラギノ角ゴ Pro W3" charset="-128"/>
                  </a:rPr>
                  <a:t> NP</a:t>
                </a:r>
                <a:r>
                  <a:rPr lang="en-US" altLang="en-US" dirty="0">
                    <a:ea typeface="ヒラギノ角ゴ Pro W3" charset="-128"/>
                  </a:rPr>
                  <a:t> implies SAT has polynomial-size circuits.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(showing SAT does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</a:rPr>
                  <a:t>not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have poly-size circuits is one route to proving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≠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suppose SAT has poly-size circuits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any consequences?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might hope: 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P/poly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collapses to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same as if 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19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912675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 to other classes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US" altLang="en-US">
                <a:ea typeface="ヒラギノ角ゴ Pro W3" charset="-128"/>
              </a:rPr>
              <a:t>Question: is </a:t>
            </a:r>
            <a:r>
              <a:rPr lang="en-US" altLang="en-US" b="1">
                <a:ea typeface="ヒラギノ角ゴ Pro W3" charset="-128"/>
              </a:rPr>
              <a:t>#P</a:t>
            </a:r>
            <a:r>
              <a:rPr lang="en-US" altLang="en-US">
                <a:ea typeface="ヒラギノ角ゴ Pro W3" charset="-128"/>
              </a:rPr>
              <a:t> hard because it entails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finding</a:t>
            </a: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 b="1">
                <a:ea typeface="ヒラギノ角ゴ Pro W3" charset="-128"/>
              </a:rPr>
              <a:t>NP </a:t>
            </a:r>
            <a:r>
              <a:rPr lang="en-US" altLang="en-US">
                <a:ea typeface="ヒラギノ角ゴ Pro W3" charset="-128"/>
              </a:rPr>
              <a:t>witnesses?</a:t>
            </a:r>
          </a:p>
          <a:p>
            <a:endParaRPr lang="en-US" altLang="en-US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	…or is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counting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difficult by itself?</a:t>
            </a:r>
            <a:endParaRPr lang="en-US" altLang="en-US">
              <a:ea typeface="ヒラギノ角ゴ Pro W3" charset="-128"/>
              <a:sym typeface="Symbol" charset="2"/>
            </a:endParaRP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2146949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Bipartite Matchings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Definition: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 = (U, V, E)</a:t>
                </a:r>
                <a:r>
                  <a:rPr lang="en-US" altLang="en-US" dirty="0">
                    <a:ea typeface="ヒラギノ角ゴ Pro W3" charset="-128"/>
                  </a:rPr>
                  <a:t>  bipartite graph with |U| = |V|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perfect matching</a:t>
                </a:r>
                <a:r>
                  <a:rPr lang="en-US" altLang="en-US" dirty="0">
                    <a:ea typeface="ヒラギノ角ゴ Pro W3" charset="-128"/>
                  </a:rPr>
                  <a:t> in G is a subset 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 that touches every node, and no two edges in M share an endpoint 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75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25" name="Oval 4"/>
          <p:cNvSpPr>
            <a:spLocks noChangeArrowheads="1"/>
          </p:cNvSpPr>
          <p:nvPr/>
        </p:nvSpPr>
        <p:spPr bwMode="auto">
          <a:xfrm>
            <a:off x="3124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26" name="Oval 5"/>
          <p:cNvSpPr>
            <a:spLocks noChangeArrowheads="1"/>
          </p:cNvSpPr>
          <p:nvPr/>
        </p:nvSpPr>
        <p:spPr bwMode="auto">
          <a:xfrm>
            <a:off x="3124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27" name="Oval 6"/>
          <p:cNvSpPr>
            <a:spLocks noChangeArrowheads="1"/>
          </p:cNvSpPr>
          <p:nvPr/>
        </p:nvSpPr>
        <p:spPr bwMode="auto">
          <a:xfrm>
            <a:off x="3886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28" name="Oval 7"/>
          <p:cNvSpPr>
            <a:spLocks noChangeArrowheads="1"/>
          </p:cNvSpPr>
          <p:nvPr/>
        </p:nvSpPr>
        <p:spPr bwMode="auto">
          <a:xfrm>
            <a:off x="3886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29" name="Oval 8"/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0" name="Oval 9"/>
          <p:cNvSpPr>
            <a:spLocks noChangeArrowheads="1"/>
          </p:cNvSpPr>
          <p:nvPr/>
        </p:nvSpPr>
        <p:spPr bwMode="auto">
          <a:xfrm>
            <a:off x="4572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1" name="Oval 10"/>
          <p:cNvSpPr>
            <a:spLocks noChangeArrowheads="1"/>
          </p:cNvSpPr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2" name="Oval 11"/>
          <p:cNvSpPr>
            <a:spLocks noChangeArrowheads="1"/>
          </p:cNvSpPr>
          <p:nvPr/>
        </p:nvSpPr>
        <p:spPr bwMode="auto">
          <a:xfrm>
            <a:off x="5257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3" name="Oval 12"/>
          <p:cNvSpPr>
            <a:spLocks noChangeArrowheads="1"/>
          </p:cNvSpPr>
          <p:nvPr/>
        </p:nvSpPr>
        <p:spPr bwMode="auto">
          <a:xfrm>
            <a:off x="586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4" name="Oval 13"/>
          <p:cNvSpPr>
            <a:spLocks noChangeArrowheads="1"/>
          </p:cNvSpPr>
          <p:nvPr/>
        </p:nvSpPr>
        <p:spPr bwMode="auto">
          <a:xfrm>
            <a:off x="5867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7535" name="AutoShape 14"/>
          <p:cNvCxnSpPr>
            <a:cxnSpLocks noChangeShapeType="1"/>
            <a:stCxn id="107525" idx="4"/>
            <a:endCxn id="107526" idx="0"/>
          </p:cNvCxnSpPr>
          <p:nvPr/>
        </p:nvCxnSpPr>
        <p:spPr bwMode="auto">
          <a:xfrm>
            <a:off x="3200400" y="4724400"/>
            <a:ext cx="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36" name="AutoShape 15"/>
          <p:cNvCxnSpPr>
            <a:cxnSpLocks noChangeShapeType="1"/>
            <a:stCxn id="107525" idx="4"/>
            <a:endCxn id="107530" idx="0"/>
          </p:cNvCxnSpPr>
          <p:nvPr/>
        </p:nvCxnSpPr>
        <p:spPr bwMode="auto">
          <a:xfrm>
            <a:off x="3200400" y="4724400"/>
            <a:ext cx="144780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37" name="AutoShape 16"/>
          <p:cNvCxnSpPr>
            <a:cxnSpLocks noChangeShapeType="1"/>
            <a:stCxn id="107527" idx="4"/>
            <a:endCxn id="107526" idx="0"/>
          </p:cNvCxnSpPr>
          <p:nvPr/>
        </p:nvCxnSpPr>
        <p:spPr bwMode="auto">
          <a:xfrm flipH="1">
            <a:off x="3200400" y="4724400"/>
            <a:ext cx="76200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38" name="AutoShape 17"/>
          <p:cNvCxnSpPr>
            <a:cxnSpLocks noChangeShapeType="1"/>
            <a:stCxn id="107529" idx="4"/>
            <a:endCxn id="107528" idx="7"/>
          </p:cNvCxnSpPr>
          <p:nvPr/>
        </p:nvCxnSpPr>
        <p:spPr bwMode="auto">
          <a:xfrm flipH="1">
            <a:off x="4016375" y="4724400"/>
            <a:ext cx="6318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39" name="AutoShape 18"/>
          <p:cNvCxnSpPr>
            <a:cxnSpLocks noChangeShapeType="1"/>
            <a:stCxn id="107527" idx="5"/>
            <a:endCxn id="107530" idx="0"/>
          </p:cNvCxnSpPr>
          <p:nvPr/>
        </p:nvCxnSpPr>
        <p:spPr bwMode="auto">
          <a:xfrm>
            <a:off x="4016375" y="4702175"/>
            <a:ext cx="6318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40" name="AutoShape 19"/>
          <p:cNvCxnSpPr>
            <a:cxnSpLocks noChangeShapeType="1"/>
            <a:stCxn id="107531" idx="4"/>
            <a:endCxn id="107532" idx="0"/>
          </p:cNvCxnSpPr>
          <p:nvPr/>
        </p:nvCxnSpPr>
        <p:spPr bwMode="auto">
          <a:xfrm>
            <a:off x="5334000" y="4724400"/>
            <a:ext cx="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41" name="AutoShape 20"/>
          <p:cNvCxnSpPr>
            <a:cxnSpLocks noChangeShapeType="1"/>
            <a:stCxn id="107531" idx="3"/>
            <a:endCxn id="107530" idx="0"/>
          </p:cNvCxnSpPr>
          <p:nvPr/>
        </p:nvCxnSpPr>
        <p:spPr bwMode="auto">
          <a:xfrm flipH="1">
            <a:off x="4648200" y="4702175"/>
            <a:ext cx="6318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42" name="AutoShape 21"/>
          <p:cNvCxnSpPr>
            <a:cxnSpLocks noChangeShapeType="1"/>
            <a:stCxn id="107533" idx="3"/>
            <a:endCxn id="107532" idx="7"/>
          </p:cNvCxnSpPr>
          <p:nvPr/>
        </p:nvCxnSpPr>
        <p:spPr bwMode="auto">
          <a:xfrm flipH="1">
            <a:off x="5387975" y="4702175"/>
            <a:ext cx="501650" cy="6540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43" name="AutoShape 22"/>
          <p:cNvCxnSpPr>
            <a:cxnSpLocks noChangeShapeType="1"/>
            <a:stCxn id="107533" idx="3"/>
            <a:endCxn id="107526" idx="0"/>
          </p:cNvCxnSpPr>
          <p:nvPr/>
        </p:nvCxnSpPr>
        <p:spPr bwMode="auto">
          <a:xfrm flipH="1">
            <a:off x="3200400" y="4702175"/>
            <a:ext cx="26892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44" name="AutoShape 23"/>
          <p:cNvCxnSpPr>
            <a:cxnSpLocks noChangeShapeType="1"/>
            <a:stCxn id="107529" idx="5"/>
            <a:endCxn id="107534" idx="1"/>
          </p:cNvCxnSpPr>
          <p:nvPr/>
        </p:nvCxnSpPr>
        <p:spPr bwMode="auto">
          <a:xfrm>
            <a:off x="4702175" y="4702175"/>
            <a:ext cx="1187450" cy="6540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45" name="AutoShape 24"/>
          <p:cNvCxnSpPr>
            <a:cxnSpLocks noChangeShapeType="1"/>
            <a:stCxn id="107525" idx="4"/>
            <a:endCxn id="107528" idx="1"/>
          </p:cNvCxnSpPr>
          <p:nvPr/>
        </p:nvCxnSpPr>
        <p:spPr bwMode="auto">
          <a:xfrm>
            <a:off x="3200400" y="4724400"/>
            <a:ext cx="7080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49810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Bipartite Matchings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Definition: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 = (U, V, E)</a:t>
                </a:r>
                <a:r>
                  <a:rPr lang="en-US" altLang="en-US" dirty="0">
                    <a:ea typeface="ヒラギノ角ゴ Pro W3" charset="-128"/>
                  </a:rPr>
                  <a:t>  bipartite graph with |U| = |V|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perfect matching</a:t>
                </a:r>
                <a:r>
                  <a:rPr lang="en-US" altLang="en-US" dirty="0">
                    <a:ea typeface="ヒラギノ角ゴ Pro W3" charset="-128"/>
                  </a:rPr>
                  <a:t> in G is a subset 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 that touches every node, and no two edges in M share an endpoint 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95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3" name="Oval 4"/>
          <p:cNvSpPr>
            <a:spLocks noChangeArrowheads="1"/>
          </p:cNvSpPr>
          <p:nvPr/>
        </p:nvSpPr>
        <p:spPr bwMode="auto">
          <a:xfrm>
            <a:off x="3124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4" name="Oval 5"/>
          <p:cNvSpPr>
            <a:spLocks noChangeArrowheads="1"/>
          </p:cNvSpPr>
          <p:nvPr/>
        </p:nvSpPr>
        <p:spPr bwMode="auto">
          <a:xfrm>
            <a:off x="3124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5" name="Oval 6"/>
          <p:cNvSpPr>
            <a:spLocks noChangeArrowheads="1"/>
          </p:cNvSpPr>
          <p:nvPr/>
        </p:nvSpPr>
        <p:spPr bwMode="auto">
          <a:xfrm>
            <a:off x="3886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6" name="Oval 7"/>
          <p:cNvSpPr>
            <a:spLocks noChangeArrowheads="1"/>
          </p:cNvSpPr>
          <p:nvPr/>
        </p:nvSpPr>
        <p:spPr bwMode="auto">
          <a:xfrm>
            <a:off x="3886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7" name="Oval 8"/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8" name="Oval 9"/>
          <p:cNvSpPr>
            <a:spLocks noChangeArrowheads="1"/>
          </p:cNvSpPr>
          <p:nvPr/>
        </p:nvSpPr>
        <p:spPr bwMode="auto">
          <a:xfrm>
            <a:off x="4572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9" name="Oval 10"/>
          <p:cNvSpPr>
            <a:spLocks noChangeArrowheads="1"/>
          </p:cNvSpPr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80" name="Oval 11"/>
          <p:cNvSpPr>
            <a:spLocks noChangeArrowheads="1"/>
          </p:cNvSpPr>
          <p:nvPr/>
        </p:nvSpPr>
        <p:spPr bwMode="auto">
          <a:xfrm>
            <a:off x="5257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81" name="Oval 12"/>
          <p:cNvSpPr>
            <a:spLocks noChangeArrowheads="1"/>
          </p:cNvSpPr>
          <p:nvPr/>
        </p:nvSpPr>
        <p:spPr bwMode="auto">
          <a:xfrm>
            <a:off x="586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82" name="Oval 13"/>
          <p:cNvSpPr>
            <a:spLocks noChangeArrowheads="1"/>
          </p:cNvSpPr>
          <p:nvPr/>
        </p:nvSpPr>
        <p:spPr bwMode="auto">
          <a:xfrm>
            <a:off x="5867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09583" name="AutoShape 14"/>
          <p:cNvCxnSpPr>
            <a:cxnSpLocks noChangeShapeType="1"/>
            <a:stCxn id="109573" idx="4"/>
            <a:endCxn id="109574" idx="0"/>
          </p:cNvCxnSpPr>
          <p:nvPr/>
        </p:nvCxnSpPr>
        <p:spPr bwMode="auto">
          <a:xfrm>
            <a:off x="3200400" y="4724400"/>
            <a:ext cx="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4" name="AutoShape 15"/>
          <p:cNvCxnSpPr>
            <a:cxnSpLocks noChangeShapeType="1"/>
            <a:stCxn id="109573" idx="4"/>
            <a:endCxn id="109578" idx="0"/>
          </p:cNvCxnSpPr>
          <p:nvPr/>
        </p:nvCxnSpPr>
        <p:spPr bwMode="auto">
          <a:xfrm>
            <a:off x="3200400" y="4724400"/>
            <a:ext cx="144780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5" name="AutoShape 16"/>
          <p:cNvCxnSpPr>
            <a:cxnSpLocks noChangeShapeType="1"/>
            <a:stCxn id="109575" idx="4"/>
            <a:endCxn id="109574" idx="0"/>
          </p:cNvCxnSpPr>
          <p:nvPr/>
        </p:nvCxnSpPr>
        <p:spPr bwMode="auto">
          <a:xfrm flipH="1">
            <a:off x="3200400" y="4724400"/>
            <a:ext cx="762000" cy="6096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6" name="AutoShape 17"/>
          <p:cNvCxnSpPr>
            <a:cxnSpLocks noChangeShapeType="1"/>
            <a:stCxn id="109577" idx="4"/>
            <a:endCxn id="109576" idx="7"/>
          </p:cNvCxnSpPr>
          <p:nvPr/>
        </p:nvCxnSpPr>
        <p:spPr bwMode="auto">
          <a:xfrm flipH="1">
            <a:off x="4016375" y="4724400"/>
            <a:ext cx="6318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7" name="AutoShape 18"/>
          <p:cNvCxnSpPr>
            <a:cxnSpLocks noChangeShapeType="1"/>
            <a:stCxn id="109575" idx="5"/>
            <a:endCxn id="109578" idx="0"/>
          </p:cNvCxnSpPr>
          <p:nvPr/>
        </p:nvCxnSpPr>
        <p:spPr bwMode="auto">
          <a:xfrm>
            <a:off x="4016375" y="4702175"/>
            <a:ext cx="6318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8" name="AutoShape 19"/>
          <p:cNvCxnSpPr>
            <a:cxnSpLocks noChangeShapeType="1"/>
            <a:stCxn id="109579" idx="4"/>
            <a:endCxn id="109580" idx="0"/>
          </p:cNvCxnSpPr>
          <p:nvPr/>
        </p:nvCxnSpPr>
        <p:spPr bwMode="auto">
          <a:xfrm>
            <a:off x="5334000" y="4724400"/>
            <a:ext cx="0" cy="609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9" name="AutoShape 20"/>
          <p:cNvCxnSpPr>
            <a:cxnSpLocks noChangeShapeType="1"/>
            <a:stCxn id="109579" idx="3"/>
            <a:endCxn id="109578" idx="0"/>
          </p:cNvCxnSpPr>
          <p:nvPr/>
        </p:nvCxnSpPr>
        <p:spPr bwMode="auto">
          <a:xfrm flipH="1">
            <a:off x="4648200" y="4702175"/>
            <a:ext cx="631825" cy="631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90" name="AutoShape 21"/>
          <p:cNvCxnSpPr>
            <a:cxnSpLocks noChangeShapeType="1"/>
            <a:stCxn id="109581" idx="3"/>
            <a:endCxn id="109580" idx="7"/>
          </p:cNvCxnSpPr>
          <p:nvPr/>
        </p:nvCxnSpPr>
        <p:spPr bwMode="auto">
          <a:xfrm flipH="1">
            <a:off x="5387975" y="4702175"/>
            <a:ext cx="501650" cy="654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91" name="AutoShape 22"/>
          <p:cNvCxnSpPr>
            <a:cxnSpLocks noChangeShapeType="1"/>
            <a:stCxn id="109581" idx="3"/>
            <a:endCxn id="109574" idx="0"/>
          </p:cNvCxnSpPr>
          <p:nvPr/>
        </p:nvCxnSpPr>
        <p:spPr bwMode="auto">
          <a:xfrm flipH="1">
            <a:off x="3200400" y="4702175"/>
            <a:ext cx="2689225" cy="631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92" name="AutoShape 23"/>
          <p:cNvCxnSpPr>
            <a:cxnSpLocks noChangeShapeType="1"/>
            <a:stCxn id="109577" idx="5"/>
            <a:endCxn id="109582" idx="1"/>
          </p:cNvCxnSpPr>
          <p:nvPr/>
        </p:nvCxnSpPr>
        <p:spPr bwMode="auto">
          <a:xfrm>
            <a:off x="4702175" y="4702175"/>
            <a:ext cx="1187450" cy="654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93" name="AutoShape 24"/>
          <p:cNvCxnSpPr>
            <a:cxnSpLocks noChangeShapeType="1"/>
            <a:stCxn id="109573" idx="4"/>
            <a:endCxn id="109576" idx="1"/>
          </p:cNvCxnSpPr>
          <p:nvPr/>
        </p:nvCxnSpPr>
        <p:spPr bwMode="auto">
          <a:xfrm>
            <a:off x="3200400" y="4724400"/>
            <a:ext cx="708025" cy="631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67852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Bipartite Matchings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#MATCHING</a:t>
            </a:r>
            <a:r>
              <a:rPr lang="en-US" altLang="en-US">
                <a:ea typeface="ヒラギノ角ゴ Pro W3" charset="-128"/>
              </a:rPr>
              <a:t>: given a bipartite graph        G = (U, V, E)  how many perfect matchings does it have?</a:t>
            </a:r>
          </a:p>
          <a:p>
            <a:endParaRPr lang="en-US" altLang="en-US">
              <a:ea typeface="ヒラギノ角ゴ Pro W3" charset="-128"/>
              <a:sym typeface="Symbol" charset="2"/>
            </a:endParaRPr>
          </a:p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  <a:sym typeface="Symbol" charset="2"/>
              </a:rPr>
              <a:t>Theorem</a:t>
            </a:r>
            <a:r>
              <a:rPr lang="en-US" altLang="en-US">
                <a:ea typeface="ヒラギノ角ゴ Pro W3" charset="-128"/>
                <a:sym typeface="Symbol" charset="2"/>
              </a:rPr>
              <a:t>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#MATCHING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is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#P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-complete</a:t>
            </a:r>
            <a:r>
              <a:rPr lang="en-US" altLang="en-US">
                <a:ea typeface="ヒラギノ角ゴ Pro W3" charset="-128"/>
              </a:rPr>
              <a:t>.</a:t>
            </a:r>
          </a:p>
          <a:p>
            <a:r>
              <a:rPr lang="en-US" altLang="en-US">
                <a:ea typeface="ヒラギノ角ゴ Pro W3" charset="-128"/>
              </a:rPr>
              <a:t>But… can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find</a:t>
            </a:r>
            <a:r>
              <a:rPr lang="en-US" altLang="en-US">
                <a:ea typeface="ヒラギノ角ゴ Pro W3" charset="-128"/>
              </a:rPr>
              <a:t> a perfect matching in polynomial time!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counting itself must be difficult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4850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>
                <a:ea typeface="ヒラギノ角ゴ Pro W3" charset="-128"/>
              </a:rPr>
              <a:t>Claim</a:t>
            </a:r>
            <a:r>
              <a:rPr lang="en-US" altLang="en-US">
                <a:ea typeface="ヒラギノ角ゴ Pro W3" charset="-128"/>
              </a:rPr>
              <a:t>: 1-1 correspondence between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cycle covers in G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and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perfect matchings in G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#MATCHING and #CYCLE-COVER parsimoniously reducible to each other</a:t>
            </a:r>
          </a:p>
          <a:p>
            <a:pPr lvl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16002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16002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23622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23622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30480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30480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9" name="Oval 10"/>
          <p:cNvSpPr>
            <a:spLocks noChangeArrowheads="1"/>
          </p:cNvSpPr>
          <p:nvPr/>
        </p:nvSpPr>
        <p:spPr bwMode="auto">
          <a:xfrm>
            <a:off x="37338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37338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43434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62" name="Oval 13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7663" name="AutoShape 14"/>
          <p:cNvCxnSpPr>
            <a:cxnSpLocks noChangeShapeType="1"/>
            <a:stCxn id="27653" idx="4"/>
            <a:endCxn id="27654" idx="0"/>
          </p:cNvCxnSpPr>
          <p:nvPr/>
        </p:nvCxnSpPr>
        <p:spPr bwMode="auto">
          <a:xfrm>
            <a:off x="1676400" y="4495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5"/>
          <p:cNvCxnSpPr>
            <a:cxnSpLocks noChangeShapeType="1"/>
            <a:stCxn id="27653" idx="4"/>
            <a:endCxn id="27658" idx="0"/>
          </p:cNvCxnSpPr>
          <p:nvPr/>
        </p:nvCxnSpPr>
        <p:spPr bwMode="auto">
          <a:xfrm>
            <a:off x="1676400" y="4495800"/>
            <a:ext cx="1447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6"/>
          <p:cNvCxnSpPr>
            <a:cxnSpLocks noChangeShapeType="1"/>
            <a:stCxn id="27655" idx="4"/>
            <a:endCxn id="27654" idx="0"/>
          </p:cNvCxnSpPr>
          <p:nvPr/>
        </p:nvCxnSpPr>
        <p:spPr bwMode="auto">
          <a:xfrm flipH="1">
            <a:off x="1676400" y="4495800"/>
            <a:ext cx="762000" cy="609600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7"/>
          <p:cNvCxnSpPr>
            <a:cxnSpLocks noChangeShapeType="1"/>
            <a:stCxn id="27657" idx="4"/>
            <a:endCxn id="27656" idx="7"/>
          </p:cNvCxnSpPr>
          <p:nvPr/>
        </p:nvCxnSpPr>
        <p:spPr bwMode="auto">
          <a:xfrm flipH="1">
            <a:off x="2492375" y="4495800"/>
            <a:ext cx="6318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18"/>
          <p:cNvCxnSpPr>
            <a:cxnSpLocks noChangeShapeType="1"/>
            <a:stCxn id="27655" idx="5"/>
            <a:endCxn id="27658" idx="0"/>
          </p:cNvCxnSpPr>
          <p:nvPr/>
        </p:nvCxnSpPr>
        <p:spPr bwMode="auto">
          <a:xfrm>
            <a:off x="2492375" y="4473575"/>
            <a:ext cx="6318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19"/>
          <p:cNvCxnSpPr>
            <a:cxnSpLocks noChangeShapeType="1"/>
            <a:stCxn id="27659" idx="4"/>
            <a:endCxn id="27660" idx="0"/>
          </p:cNvCxnSpPr>
          <p:nvPr/>
        </p:nvCxnSpPr>
        <p:spPr bwMode="auto">
          <a:xfrm>
            <a:off x="3810000" y="4495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20"/>
          <p:cNvCxnSpPr>
            <a:cxnSpLocks noChangeShapeType="1"/>
            <a:stCxn id="27659" idx="3"/>
            <a:endCxn id="27658" idx="0"/>
          </p:cNvCxnSpPr>
          <p:nvPr/>
        </p:nvCxnSpPr>
        <p:spPr bwMode="auto">
          <a:xfrm flipH="1">
            <a:off x="3124200" y="4473575"/>
            <a:ext cx="631825" cy="631825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1"/>
          <p:cNvCxnSpPr>
            <a:cxnSpLocks noChangeShapeType="1"/>
            <a:stCxn id="27661" idx="3"/>
            <a:endCxn id="27660" idx="7"/>
          </p:cNvCxnSpPr>
          <p:nvPr/>
        </p:nvCxnSpPr>
        <p:spPr bwMode="auto">
          <a:xfrm flipH="1">
            <a:off x="3863975" y="4473575"/>
            <a:ext cx="501650" cy="654050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2"/>
          <p:cNvCxnSpPr>
            <a:cxnSpLocks noChangeShapeType="1"/>
            <a:stCxn id="27661" idx="3"/>
            <a:endCxn id="27654" idx="0"/>
          </p:cNvCxnSpPr>
          <p:nvPr/>
        </p:nvCxnSpPr>
        <p:spPr bwMode="auto">
          <a:xfrm flipH="1">
            <a:off x="1676400" y="4473575"/>
            <a:ext cx="26892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3"/>
          <p:cNvCxnSpPr>
            <a:cxnSpLocks noChangeShapeType="1"/>
          </p:cNvCxnSpPr>
          <p:nvPr/>
        </p:nvCxnSpPr>
        <p:spPr bwMode="auto">
          <a:xfrm>
            <a:off x="3200400" y="4495800"/>
            <a:ext cx="1187450" cy="654050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4"/>
          <p:cNvCxnSpPr>
            <a:cxnSpLocks noChangeShapeType="1"/>
            <a:stCxn id="27653" idx="4"/>
            <a:endCxn id="27656" idx="1"/>
          </p:cNvCxnSpPr>
          <p:nvPr/>
        </p:nvCxnSpPr>
        <p:spPr bwMode="auto">
          <a:xfrm>
            <a:off x="1676400" y="4495800"/>
            <a:ext cx="708025" cy="631825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4" name="Oval 25"/>
          <p:cNvSpPr>
            <a:spLocks noChangeArrowheads="1"/>
          </p:cNvSpPr>
          <p:nvPr/>
        </p:nvSpPr>
        <p:spPr bwMode="auto">
          <a:xfrm>
            <a:off x="53340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75" name="Oval 26"/>
          <p:cNvSpPr>
            <a:spLocks noChangeArrowheads="1"/>
          </p:cNvSpPr>
          <p:nvPr/>
        </p:nvSpPr>
        <p:spPr bwMode="auto">
          <a:xfrm>
            <a:off x="5867400" y="3962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76" name="Oval 27"/>
          <p:cNvSpPr>
            <a:spLocks noChangeArrowheads="1"/>
          </p:cNvSpPr>
          <p:nvPr/>
        </p:nvSpPr>
        <p:spPr bwMode="auto">
          <a:xfrm>
            <a:off x="6781800" y="4038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77" name="Oval 28"/>
          <p:cNvSpPr>
            <a:spLocks noChangeArrowheads="1"/>
          </p:cNvSpPr>
          <p:nvPr/>
        </p:nvSpPr>
        <p:spPr bwMode="auto">
          <a:xfrm>
            <a:off x="6934200" y="4876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78" name="Oval 29"/>
          <p:cNvSpPr>
            <a:spLocks noChangeArrowheads="1"/>
          </p:cNvSpPr>
          <p:nvPr/>
        </p:nvSpPr>
        <p:spPr bwMode="auto">
          <a:xfrm>
            <a:off x="60198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79" name="Text Box 30"/>
          <p:cNvSpPr txBox="1">
            <a:spLocks noChangeArrowheads="1"/>
          </p:cNvSpPr>
          <p:nvPr/>
        </p:nvSpPr>
        <p:spPr bwMode="auto">
          <a:xfrm>
            <a:off x="15240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7680" name="Text Box 31"/>
          <p:cNvSpPr txBox="1">
            <a:spLocks noChangeArrowheads="1"/>
          </p:cNvSpPr>
          <p:nvPr/>
        </p:nvSpPr>
        <p:spPr bwMode="auto">
          <a:xfrm>
            <a:off x="22860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7681" name="Text Box 32"/>
          <p:cNvSpPr txBox="1">
            <a:spLocks noChangeArrowheads="1"/>
          </p:cNvSpPr>
          <p:nvPr/>
        </p:nvSpPr>
        <p:spPr bwMode="auto">
          <a:xfrm>
            <a:off x="29718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7682" name="Text Box 33"/>
          <p:cNvSpPr txBox="1">
            <a:spLocks noChangeArrowheads="1"/>
          </p:cNvSpPr>
          <p:nvPr/>
        </p:nvSpPr>
        <p:spPr bwMode="auto">
          <a:xfrm>
            <a:off x="36576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4</a:t>
            </a:r>
          </a:p>
        </p:txBody>
      </p:sp>
      <p:sp>
        <p:nvSpPr>
          <p:cNvPr id="27683" name="Text Box 34"/>
          <p:cNvSpPr txBox="1">
            <a:spLocks noChangeArrowheads="1"/>
          </p:cNvSpPr>
          <p:nvPr/>
        </p:nvSpPr>
        <p:spPr bwMode="auto">
          <a:xfrm>
            <a:off x="4267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27684" name="Text Box 35"/>
          <p:cNvSpPr txBox="1">
            <a:spLocks noChangeArrowheads="1"/>
          </p:cNvSpPr>
          <p:nvPr/>
        </p:nvSpPr>
        <p:spPr bwMode="auto">
          <a:xfrm>
            <a:off x="15240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7685" name="Text Box 36"/>
          <p:cNvSpPr txBox="1">
            <a:spLocks noChangeArrowheads="1"/>
          </p:cNvSpPr>
          <p:nvPr/>
        </p:nvSpPr>
        <p:spPr bwMode="auto">
          <a:xfrm>
            <a:off x="22860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7686" name="Text Box 37"/>
          <p:cNvSpPr txBox="1">
            <a:spLocks noChangeArrowheads="1"/>
          </p:cNvSpPr>
          <p:nvPr/>
        </p:nvSpPr>
        <p:spPr bwMode="auto">
          <a:xfrm>
            <a:off x="29718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7687" name="Text Box 38"/>
          <p:cNvSpPr txBox="1">
            <a:spLocks noChangeArrowheads="1"/>
          </p:cNvSpPr>
          <p:nvPr/>
        </p:nvSpPr>
        <p:spPr bwMode="auto">
          <a:xfrm>
            <a:off x="36576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4</a:t>
            </a:r>
          </a:p>
        </p:txBody>
      </p:sp>
      <p:sp>
        <p:nvSpPr>
          <p:cNvPr id="27688" name="Text Box 39"/>
          <p:cNvSpPr txBox="1">
            <a:spLocks noChangeArrowheads="1"/>
          </p:cNvSpPr>
          <p:nvPr/>
        </p:nvSpPr>
        <p:spPr bwMode="auto">
          <a:xfrm>
            <a:off x="42672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27689" name="Text Box 40"/>
          <p:cNvSpPr txBox="1">
            <a:spLocks noChangeArrowheads="1"/>
          </p:cNvSpPr>
          <p:nvPr/>
        </p:nvSpPr>
        <p:spPr bwMode="auto">
          <a:xfrm>
            <a:off x="50292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7690" name="Text Box 41"/>
          <p:cNvSpPr txBox="1">
            <a:spLocks noChangeArrowheads="1"/>
          </p:cNvSpPr>
          <p:nvPr/>
        </p:nvSpPr>
        <p:spPr bwMode="auto">
          <a:xfrm>
            <a:off x="55626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7691" name="Text Box 42"/>
          <p:cNvSpPr txBox="1">
            <a:spLocks noChangeArrowheads="1"/>
          </p:cNvSpPr>
          <p:nvPr/>
        </p:nvSpPr>
        <p:spPr bwMode="auto">
          <a:xfrm>
            <a:off x="6934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7692" name="Text Box 43"/>
          <p:cNvSpPr txBox="1">
            <a:spLocks noChangeArrowheads="1"/>
          </p:cNvSpPr>
          <p:nvPr/>
        </p:nvSpPr>
        <p:spPr bwMode="auto">
          <a:xfrm>
            <a:off x="7086600" y="4724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4</a:t>
            </a:r>
          </a:p>
        </p:txBody>
      </p:sp>
      <p:sp>
        <p:nvSpPr>
          <p:cNvPr id="27693" name="Text Box 44"/>
          <p:cNvSpPr txBox="1">
            <a:spLocks noChangeArrowheads="1"/>
          </p:cNvSpPr>
          <p:nvPr/>
        </p:nvSpPr>
        <p:spPr bwMode="auto">
          <a:xfrm>
            <a:off x="59436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cxnSp>
        <p:nvCxnSpPr>
          <p:cNvPr id="27694" name="AutoShape 45"/>
          <p:cNvCxnSpPr>
            <a:cxnSpLocks noChangeShapeType="1"/>
            <a:stCxn id="27674" idx="4"/>
            <a:endCxn id="27674" idx="1"/>
          </p:cNvCxnSpPr>
          <p:nvPr/>
        </p:nvCxnSpPr>
        <p:spPr bwMode="auto">
          <a:xfrm rot="16200000" flipV="1">
            <a:off x="5318125" y="4479925"/>
            <a:ext cx="130175" cy="53975"/>
          </a:xfrm>
          <a:prstGeom prst="curvedConnector5">
            <a:avLst>
              <a:gd name="adj1" fmla="val -175611"/>
              <a:gd name="adj2" fmla="val 879407"/>
              <a:gd name="adj3" fmla="val 29268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AutoShape 46"/>
          <p:cNvCxnSpPr>
            <a:cxnSpLocks noChangeShapeType="1"/>
            <a:stCxn id="27674" idx="6"/>
            <a:endCxn id="27675" idx="6"/>
          </p:cNvCxnSpPr>
          <p:nvPr/>
        </p:nvCxnSpPr>
        <p:spPr bwMode="auto">
          <a:xfrm flipV="1">
            <a:off x="5486400" y="4038600"/>
            <a:ext cx="533400" cy="457200"/>
          </a:xfrm>
          <a:prstGeom prst="curvedConnector3">
            <a:avLst>
              <a:gd name="adj1" fmla="val 142856"/>
            </a:avLst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6" name="AutoShape 47"/>
          <p:cNvCxnSpPr>
            <a:cxnSpLocks noChangeShapeType="1"/>
            <a:stCxn id="27674" idx="5"/>
            <a:endCxn id="27678" idx="3"/>
          </p:cNvCxnSpPr>
          <p:nvPr/>
        </p:nvCxnSpPr>
        <p:spPr bwMode="auto">
          <a:xfrm rot="16200000" flipH="1">
            <a:off x="5410200" y="4603750"/>
            <a:ext cx="685800" cy="577850"/>
          </a:xfrm>
          <a:prstGeom prst="curvedConnector3">
            <a:avLst>
              <a:gd name="adj1" fmla="val 13657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7" name="AutoShape 48"/>
          <p:cNvCxnSpPr>
            <a:cxnSpLocks noChangeShapeType="1"/>
            <a:stCxn id="27675" idx="2"/>
            <a:endCxn id="27674" idx="1"/>
          </p:cNvCxnSpPr>
          <p:nvPr/>
        </p:nvCxnSpPr>
        <p:spPr bwMode="auto">
          <a:xfrm rot="10800000" flipV="1">
            <a:off x="5356225" y="4038600"/>
            <a:ext cx="511175" cy="403225"/>
          </a:xfrm>
          <a:prstGeom prst="curvedConnector2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8" name="AutoShape 49"/>
          <p:cNvCxnSpPr>
            <a:cxnSpLocks noChangeShapeType="1"/>
            <a:stCxn id="27675" idx="7"/>
            <a:endCxn id="27676" idx="1"/>
          </p:cNvCxnSpPr>
          <p:nvPr/>
        </p:nvCxnSpPr>
        <p:spPr bwMode="auto">
          <a:xfrm rot="5400000" flipV="1">
            <a:off x="6362700" y="3619500"/>
            <a:ext cx="76200" cy="806450"/>
          </a:xfrm>
          <a:prstGeom prst="curvedConnector3">
            <a:avLst>
              <a:gd name="adj1" fmla="val -329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9" name="AutoShape 50"/>
          <p:cNvCxnSpPr>
            <a:cxnSpLocks noChangeShapeType="1"/>
            <a:stCxn id="27676" idx="3"/>
            <a:endCxn id="27674" idx="5"/>
          </p:cNvCxnSpPr>
          <p:nvPr/>
        </p:nvCxnSpPr>
        <p:spPr bwMode="auto">
          <a:xfrm rot="5400000">
            <a:off x="5943600" y="3689350"/>
            <a:ext cx="381000" cy="1339850"/>
          </a:xfrm>
          <a:prstGeom prst="curvedConnector3">
            <a:avLst>
              <a:gd name="adj1" fmla="val 1658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0" name="AutoShape 51"/>
          <p:cNvCxnSpPr>
            <a:cxnSpLocks noChangeShapeType="1"/>
            <a:stCxn id="27676" idx="3"/>
            <a:endCxn id="27675" idx="3"/>
          </p:cNvCxnSpPr>
          <p:nvPr/>
        </p:nvCxnSpPr>
        <p:spPr bwMode="auto">
          <a:xfrm rot="16200000" flipV="1">
            <a:off x="6308725" y="3673475"/>
            <a:ext cx="76200" cy="914400"/>
          </a:xfrm>
          <a:prstGeom prst="curvedConnector3">
            <a:avLst>
              <a:gd name="adj1" fmla="val -329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1" name="AutoShape 52"/>
          <p:cNvCxnSpPr>
            <a:cxnSpLocks noChangeShapeType="1"/>
            <a:stCxn id="27676" idx="5"/>
            <a:endCxn id="27677" idx="0"/>
          </p:cNvCxnSpPr>
          <p:nvPr/>
        </p:nvCxnSpPr>
        <p:spPr bwMode="auto">
          <a:xfrm rot="16200000" flipH="1">
            <a:off x="6607175" y="4473575"/>
            <a:ext cx="708025" cy="98425"/>
          </a:xfrm>
          <a:prstGeom prst="curvedConnector3">
            <a:avLst>
              <a:gd name="adj1" fmla="val 51569"/>
            </a:avLst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2" name="AutoShape 53"/>
          <p:cNvCxnSpPr>
            <a:cxnSpLocks noChangeShapeType="1"/>
            <a:stCxn id="27677" idx="7"/>
            <a:endCxn id="27677" idx="4"/>
          </p:cNvCxnSpPr>
          <p:nvPr/>
        </p:nvCxnSpPr>
        <p:spPr bwMode="auto">
          <a:xfrm rot="-5400000" flipH="1" flipV="1">
            <a:off x="6972300" y="4937125"/>
            <a:ext cx="130175" cy="53975"/>
          </a:xfrm>
          <a:prstGeom prst="curvedConnector5">
            <a:avLst>
              <a:gd name="adj1" fmla="val -192685"/>
              <a:gd name="adj2" fmla="val -741181"/>
              <a:gd name="adj3" fmla="val 27561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3" name="AutoShape 54"/>
          <p:cNvCxnSpPr>
            <a:cxnSpLocks noChangeShapeType="1"/>
            <a:stCxn id="27677" idx="2"/>
            <a:endCxn id="27678" idx="5"/>
          </p:cNvCxnSpPr>
          <p:nvPr/>
        </p:nvCxnSpPr>
        <p:spPr bwMode="auto">
          <a:xfrm rot="10800000" flipV="1">
            <a:off x="6149975" y="4953000"/>
            <a:ext cx="784225" cy="282575"/>
          </a:xfrm>
          <a:prstGeom prst="curvedConnector4">
            <a:avLst>
              <a:gd name="adj1" fmla="val 48583"/>
              <a:gd name="adj2" fmla="val 188764"/>
            </a:avLst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4" name="AutoShape 55"/>
          <p:cNvCxnSpPr>
            <a:cxnSpLocks noChangeShapeType="1"/>
            <a:stCxn id="27678" idx="1"/>
            <a:endCxn id="27676" idx="4"/>
          </p:cNvCxnSpPr>
          <p:nvPr/>
        </p:nvCxnSpPr>
        <p:spPr bwMode="auto">
          <a:xfrm rot="-5400000">
            <a:off x="5981700" y="4251325"/>
            <a:ext cx="936625" cy="815975"/>
          </a:xfrm>
          <a:prstGeom prst="curvedConnector3">
            <a:avLst>
              <a:gd name="adj1" fmla="val 30505"/>
            </a:avLst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5" name="Text Box 56"/>
          <p:cNvSpPr txBox="1">
            <a:spLocks noChangeArrowheads="1"/>
          </p:cNvSpPr>
          <p:nvPr/>
        </p:nvSpPr>
        <p:spPr bwMode="auto">
          <a:xfrm>
            <a:off x="1905000" y="571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G = (U, V, E)</a:t>
            </a:r>
          </a:p>
        </p:txBody>
      </p:sp>
      <p:sp>
        <p:nvSpPr>
          <p:cNvPr id="27706" name="Text Box 57"/>
          <p:cNvSpPr txBox="1">
            <a:spLocks noChangeArrowheads="1"/>
          </p:cNvSpPr>
          <p:nvPr/>
        </p:nvSpPr>
        <p:spPr bwMode="auto">
          <a:xfrm>
            <a:off x="5181600" y="571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G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 = (V, E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)</a:t>
            </a:r>
            <a:endParaRPr lang="en-US" altLang="en-US"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45609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cycle cover</a:t>
            </a:r>
            <a:r>
              <a:rPr lang="en-US" altLang="en-US">
                <a:ea typeface="ヒラギノ角ゴ Pro W3" charset="-128"/>
              </a:rPr>
              <a:t>: collection of node-disjoint directed cycles that touch every node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#CYCLE-COVER</a:t>
            </a:r>
            <a:r>
              <a:rPr lang="en-US" altLang="en-US">
                <a:ea typeface="ヒラギノ角ゴ Pro W3" charset="-128"/>
              </a:rPr>
              <a:t>: given directed graph G = (V, E)  how many cycle covers does it have?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#CYCLE-COVER is </a:t>
            </a:r>
            <a:r>
              <a:rPr lang="en-US" altLang="en-US" b="1">
                <a:ea typeface="ヒラギノ角ゴ Pro W3" charset="-128"/>
              </a:rPr>
              <a:t>#P</a:t>
            </a:r>
            <a:r>
              <a:rPr lang="en-US" altLang="en-US">
                <a:ea typeface="ヒラギノ角ゴ Pro W3" charset="-128"/>
              </a:rPr>
              <a:t>-complete.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implies #MATCHING is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#P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-complete</a:t>
            </a:r>
            <a:r>
              <a:rPr lang="en-US" altLang="en-US" sz="2000">
                <a:solidFill>
                  <a:schemeClr val="accent2"/>
                </a:solidFill>
                <a:ea typeface="ヒラギノ角ゴ Pro W3" charset="-128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496854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variable gadget: </a:t>
            </a:r>
            <a:r>
              <a:rPr lang="en-US" altLang="en-US">
                <a:ea typeface="ヒラギノ角ゴ Pro W3" charset="-128"/>
              </a:rPr>
              <a:t>every cycle cover includes left cycle or right cycle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7162800" y="3276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324600" y="2667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31752" name="AutoShape 7"/>
          <p:cNvCxnSpPr>
            <a:cxnSpLocks noChangeShapeType="1"/>
            <a:stCxn id="31749" idx="4"/>
            <a:endCxn id="31750" idx="0"/>
          </p:cNvCxnSpPr>
          <p:nvPr/>
        </p:nvCxnSpPr>
        <p:spPr bwMode="auto">
          <a:xfrm>
            <a:off x="7239000" y="2667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AutoShape 8"/>
          <p:cNvCxnSpPr>
            <a:cxnSpLocks noChangeShapeType="1"/>
            <a:stCxn id="31750" idx="2"/>
            <a:endCxn id="31749" idx="2"/>
          </p:cNvCxnSpPr>
          <p:nvPr/>
        </p:nvCxnSpPr>
        <p:spPr bwMode="auto">
          <a:xfrm rot="10800000" flipH="1">
            <a:off x="7162800" y="25908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9"/>
          <p:cNvCxnSpPr>
            <a:cxnSpLocks noChangeShapeType="1"/>
            <a:stCxn id="31749" idx="6"/>
            <a:endCxn id="31750" idx="6"/>
          </p:cNvCxnSpPr>
          <p:nvPr/>
        </p:nvCxnSpPr>
        <p:spPr bwMode="auto">
          <a:xfrm>
            <a:off x="7315200" y="25908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55" name="Text Box 10"/>
              <p:cNvSpPr txBox="1">
                <a:spLocks noChangeArrowheads="1"/>
              </p:cNvSpPr>
              <p:nvPr/>
            </p:nvSpPr>
            <p:spPr bwMode="auto">
              <a:xfrm>
                <a:off x="7315200" y="26670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175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200" y="2667000"/>
                <a:ext cx="10668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6934200" y="28194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7467600" y="2667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457200" y="2895600"/>
            <a:ext cx="4876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chemeClr val="accent2"/>
                </a:solidFill>
              </a:rPr>
              <a:t>clause gadget: </a:t>
            </a:r>
            <a:r>
              <a:rPr lang="en-US" altLang="en-US" sz="3200"/>
              <a:t>cycle cover cannot use all three outer edges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 and each of 7 ways to exclude at least one gives exactly 1 cover using those external edges</a:t>
            </a:r>
            <a:endParaRPr lang="en-US" altLang="en-US" sz="1800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62484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71628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62484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1763" name="AutoShape 18"/>
          <p:cNvCxnSpPr>
            <a:cxnSpLocks noChangeShapeType="1"/>
            <a:stCxn id="31760" idx="1"/>
            <a:endCxn id="31759" idx="2"/>
          </p:cNvCxnSpPr>
          <p:nvPr/>
        </p:nvCxnSpPr>
        <p:spPr bwMode="auto">
          <a:xfrm rot="-5400000">
            <a:off x="5295900" y="4098925"/>
            <a:ext cx="1089025" cy="815975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AutoShape 19"/>
          <p:cNvCxnSpPr>
            <a:cxnSpLocks noChangeShapeType="1"/>
            <a:stCxn id="31759" idx="6"/>
            <a:endCxn id="31761" idx="7"/>
          </p:cNvCxnSpPr>
          <p:nvPr/>
        </p:nvCxnSpPr>
        <p:spPr bwMode="auto">
          <a:xfrm>
            <a:off x="6400800" y="3962400"/>
            <a:ext cx="892175" cy="1089025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5" name="AutoShape 20"/>
          <p:cNvCxnSpPr>
            <a:cxnSpLocks noChangeShapeType="1"/>
            <a:stCxn id="31761" idx="4"/>
            <a:endCxn id="31760" idx="4"/>
          </p:cNvCxnSpPr>
          <p:nvPr/>
        </p:nvCxnSpPr>
        <p:spPr bwMode="auto">
          <a:xfrm rot="5400000">
            <a:off x="6361906" y="4306094"/>
            <a:ext cx="1588" cy="1752600"/>
          </a:xfrm>
          <a:prstGeom prst="curvedConnector3">
            <a:avLst>
              <a:gd name="adj1" fmla="val 3030000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6" name="AutoShape 21"/>
          <p:cNvCxnSpPr>
            <a:cxnSpLocks noChangeShapeType="1"/>
            <a:stCxn id="31760" idx="6"/>
            <a:endCxn id="31761" idx="2"/>
          </p:cNvCxnSpPr>
          <p:nvPr/>
        </p:nvCxnSpPr>
        <p:spPr bwMode="auto">
          <a:xfrm>
            <a:off x="5562600" y="51054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22"/>
          <p:cNvCxnSpPr>
            <a:cxnSpLocks noChangeShapeType="1"/>
            <a:stCxn id="31761" idx="3"/>
            <a:endCxn id="31760" idx="5"/>
          </p:cNvCxnSpPr>
          <p:nvPr/>
        </p:nvCxnSpPr>
        <p:spPr bwMode="auto">
          <a:xfrm rot="5400000">
            <a:off x="6361906" y="43378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8" name="AutoShape 23"/>
          <p:cNvCxnSpPr>
            <a:cxnSpLocks noChangeShapeType="1"/>
            <a:stCxn id="31759" idx="3"/>
            <a:endCxn id="31762" idx="2"/>
          </p:cNvCxnSpPr>
          <p:nvPr/>
        </p:nvCxnSpPr>
        <p:spPr bwMode="auto">
          <a:xfrm rot="5400000">
            <a:off x="5943600" y="43211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9" name="AutoShape 24"/>
          <p:cNvCxnSpPr>
            <a:cxnSpLocks noChangeShapeType="1"/>
            <a:stCxn id="31762" idx="6"/>
            <a:endCxn id="31759" idx="4"/>
          </p:cNvCxnSpPr>
          <p:nvPr/>
        </p:nvCxnSpPr>
        <p:spPr bwMode="auto">
          <a:xfrm flipH="1" flipV="1">
            <a:off x="6324600" y="40386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0" name="AutoShape 25"/>
          <p:cNvCxnSpPr>
            <a:cxnSpLocks noChangeShapeType="1"/>
            <a:stCxn id="31762" idx="2"/>
            <a:endCxn id="31760" idx="0"/>
          </p:cNvCxnSpPr>
          <p:nvPr/>
        </p:nvCxnSpPr>
        <p:spPr bwMode="auto">
          <a:xfrm rot="10800000" flipV="1">
            <a:off x="5486400" y="4648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AutoShape 26"/>
          <p:cNvCxnSpPr>
            <a:cxnSpLocks noChangeShapeType="1"/>
            <a:stCxn id="31760" idx="6"/>
            <a:endCxn id="31762" idx="4"/>
          </p:cNvCxnSpPr>
          <p:nvPr/>
        </p:nvCxnSpPr>
        <p:spPr bwMode="auto">
          <a:xfrm flipV="1">
            <a:off x="5562600" y="47244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2" name="AutoShape 27"/>
          <p:cNvCxnSpPr>
            <a:cxnSpLocks noChangeShapeType="1"/>
            <a:stCxn id="31761" idx="7"/>
            <a:endCxn id="31762" idx="6"/>
          </p:cNvCxnSpPr>
          <p:nvPr/>
        </p:nvCxnSpPr>
        <p:spPr bwMode="auto">
          <a:xfrm rot="5400000" flipH="1">
            <a:off x="6645275" y="4403725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3" name="AutoShape 28"/>
          <p:cNvCxnSpPr>
            <a:cxnSpLocks noChangeShapeType="1"/>
            <a:stCxn id="31762" idx="4"/>
            <a:endCxn id="31761" idx="2"/>
          </p:cNvCxnSpPr>
          <p:nvPr/>
        </p:nvCxnSpPr>
        <p:spPr bwMode="auto">
          <a:xfrm rot="16200000" flipH="1">
            <a:off x="6553200" y="4495800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26467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p:sp>
        <p:nvSpPr>
          <p:cNvPr id="7475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33796" name="Oval 14"/>
          <p:cNvSpPr>
            <a:spLocks noChangeArrowheads="1"/>
          </p:cNvSpPr>
          <p:nvPr/>
        </p:nvSpPr>
        <p:spPr bwMode="auto">
          <a:xfrm>
            <a:off x="1524000" y="15224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7" name="Oval 15"/>
          <p:cNvSpPr>
            <a:spLocks noChangeArrowheads="1"/>
          </p:cNvSpPr>
          <p:nvPr/>
        </p:nvSpPr>
        <p:spPr bwMode="auto">
          <a:xfrm>
            <a:off x="685800" y="26654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8" name="Oval 16"/>
          <p:cNvSpPr>
            <a:spLocks noChangeArrowheads="1"/>
          </p:cNvSpPr>
          <p:nvPr/>
        </p:nvSpPr>
        <p:spPr bwMode="auto">
          <a:xfrm>
            <a:off x="2438400" y="26654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9" name="Oval 17"/>
          <p:cNvSpPr>
            <a:spLocks noChangeArrowheads="1"/>
          </p:cNvSpPr>
          <p:nvPr/>
        </p:nvSpPr>
        <p:spPr bwMode="auto">
          <a:xfrm>
            <a:off x="1524000" y="22082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00" name="AutoShape 19"/>
          <p:cNvCxnSpPr>
            <a:cxnSpLocks noChangeShapeType="1"/>
            <a:stCxn id="33796" idx="6"/>
            <a:endCxn id="33798" idx="7"/>
          </p:cNvCxnSpPr>
          <p:nvPr/>
        </p:nvCxnSpPr>
        <p:spPr bwMode="auto">
          <a:xfrm>
            <a:off x="1676400" y="1598613"/>
            <a:ext cx="892175" cy="1089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20"/>
          <p:cNvCxnSpPr>
            <a:cxnSpLocks noChangeShapeType="1"/>
            <a:stCxn id="33798" idx="4"/>
            <a:endCxn id="33797" idx="4"/>
          </p:cNvCxnSpPr>
          <p:nvPr/>
        </p:nvCxnSpPr>
        <p:spPr bwMode="auto">
          <a:xfrm rot="5400000">
            <a:off x="1637506" y="1942307"/>
            <a:ext cx="1587" cy="1752600"/>
          </a:xfrm>
          <a:prstGeom prst="curvedConnector3">
            <a:avLst>
              <a:gd name="adj1" fmla="val 30300009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21"/>
          <p:cNvCxnSpPr>
            <a:cxnSpLocks noChangeShapeType="1"/>
            <a:stCxn id="33797" idx="6"/>
            <a:endCxn id="33798" idx="2"/>
          </p:cNvCxnSpPr>
          <p:nvPr/>
        </p:nvCxnSpPr>
        <p:spPr bwMode="auto">
          <a:xfrm>
            <a:off x="838200" y="2741613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22"/>
          <p:cNvCxnSpPr>
            <a:cxnSpLocks noChangeShapeType="1"/>
            <a:stCxn id="33798" idx="3"/>
            <a:endCxn id="33797" idx="5"/>
          </p:cNvCxnSpPr>
          <p:nvPr/>
        </p:nvCxnSpPr>
        <p:spPr bwMode="auto">
          <a:xfrm rot="5400000">
            <a:off x="1637506" y="1974057"/>
            <a:ext cx="1587" cy="16446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23"/>
          <p:cNvCxnSpPr>
            <a:cxnSpLocks noChangeShapeType="1"/>
            <a:stCxn id="33796" idx="3"/>
            <a:endCxn id="33799" idx="2"/>
          </p:cNvCxnSpPr>
          <p:nvPr/>
        </p:nvCxnSpPr>
        <p:spPr bwMode="auto">
          <a:xfrm rot="5400000">
            <a:off x="1219200" y="1957388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24"/>
          <p:cNvCxnSpPr>
            <a:cxnSpLocks noChangeShapeType="1"/>
            <a:stCxn id="33799" idx="6"/>
            <a:endCxn id="33796" idx="4"/>
          </p:cNvCxnSpPr>
          <p:nvPr/>
        </p:nvCxnSpPr>
        <p:spPr bwMode="auto">
          <a:xfrm flipH="1" flipV="1">
            <a:off x="1600200" y="1674813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AutoShape 25"/>
          <p:cNvCxnSpPr>
            <a:cxnSpLocks noChangeShapeType="1"/>
            <a:stCxn id="33799" idx="2"/>
            <a:endCxn id="33797" idx="0"/>
          </p:cNvCxnSpPr>
          <p:nvPr/>
        </p:nvCxnSpPr>
        <p:spPr bwMode="auto">
          <a:xfrm rot="10800000" flipV="1">
            <a:off x="762000" y="2284413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26"/>
          <p:cNvCxnSpPr>
            <a:cxnSpLocks noChangeShapeType="1"/>
            <a:stCxn id="33797" idx="6"/>
            <a:endCxn id="33799" idx="4"/>
          </p:cNvCxnSpPr>
          <p:nvPr/>
        </p:nvCxnSpPr>
        <p:spPr bwMode="auto">
          <a:xfrm flipV="1">
            <a:off x="838200" y="2360613"/>
            <a:ext cx="762000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27"/>
          <p:cNvCxnSpPr>
            <a:cxnSpLocks noChangeShapeType="1"/>
            <a:stCxn id="33798" idx="7"/>
            <a:endCxn id="33799" idx="6"/>
          </p:cNvCxnSpPr>
          <p:nvPr/>
        </p:nvCxnSpPr>
        <p:spPr bwMode="auto">
          <a:xfrm rot="5400000" flipH="1">
            <a:off x="1920875" y="2039938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28"/>
          <p:cNvCxnSpPr>
            <a:cxnSpLocks noChangeShapeType="1"/>
            <a:stCxn id="33799" idx="4"/>
            <a:endCxn id="33798" idx="2"/>
          </p:cNvCxnSpPr>
          <p:nvPr/>
        </p:nvCxnSpPr>
        <p:spPr bwMode="auto">
          <a:xfrm rot="16200000" flipH="1">
            <a:off x="1828800" y="2132013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0" name="Oval 14"/>
          <p:cNvSpPr>
            <a:spLocks noChangeArrowheads="1"/>
          </p:cNvSpPr>
          <p:nvPr/>
        </p:nvSpPr>
        <p:spPr bwMode="auto">
          <a:xfrm>
            <a:off x="4267200" y="1524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1" name="Oval 15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13" name="Oval 17"/>
          <p:cNvSpPr>
            <a:spLocks noChangeArrowheads="1"/>
          </p:cNvSpPr>
          <p:nvPr/>
        </p:nvSpPr>
        <p:spPr bwMode="auto">
          <a:xfrm>
            <a:off x="4267200" y="2209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14" name="AutoShape 18"/>
          <p:cNvCxnSpPr>
            <a:cxnSpLocks noChangeShapeType="1"/>
            <a:stCxn id="33811" idx="1"/>
            <a:endCxn id="33810" idx="2"/>
          </p:cNvCxnSpPr>
          <p:nvPr/>
        </p:nvCxnSpPr>
        <p:spPr bwMode="auto">
          <a:xfrm rot="-5400000">
            <a:off x="3314700" y="1736725"/>
            <a:ext cx="1089025" cy="81597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20"/>
          <p:cNvCxnSpPr>
            <a:cxnSpLocks noChangeShapeType="1"/>
            <a:stCxn id="33812" idx="4"/>
            <a:endCxn id="33811" idx="4"/>
          </p:cNvCxnSpPr>
          <p:nvPr/>
        </p:nvCxnSpPr>
        <p:spPr bwMode="auto">
          <a:xfrm rot="5400000">
            <a:off x="4380706" y="1943894"/>
            <a:ext cx="1588" cy="1752600"/>
          </a:xfrm>
          <a:prstGeom prst="curvedConnector3">
            <a:avLst>
              <a:gd name="adj1" fmla="val 30300009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21"/>
          <p:cNvCxnSpPr>
            <a:cxnSpLocks noChangeShapeType="1"/>
            <a:stCxn id="33811" idx="6"/>
            <a:endCxn id="33812" idx="2"/>
          </p:cNvCxnSpPr>
          <p:nvPr/>
        </p:nvCxnSpPr>
        <p:spPr bwMode="auto">
          <a:xfrm>
            <a:off x="3581400" y="27432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2"/>
          <p:cNvCxnSpPr>
            <a:cxnSpLocks noChangeShapeType="1"/>
            <a:stCxn id="33812" idx="3"/>
            <a:endCxn id="33811" idx="5"/>
          </p:cNvCxnSpPr>
          <p:nvPr/>
        </p:nvCxnSpPr>
        <p:spPr bwMode="auto">
          <a:xfrm rot="5400000">
            <a:off x="4380706" y="19756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23"/>
          <p:cNvCxnSpPr>
            <a:cxnSpLocks noChangeShapeType="1"/>
            <a:stCxn id="33810" idx="3"/>
            <a:endCxn id="33813" idx="2"/>
          </p:cNvCxnSpPr>
          <p:nvPr/>
        </p:nvCxnSpPr>
        <p:spPr bwMode="auto">
          <a:xfrm rot="5400000">
            <a:off x="3962400" y="19589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24"/>
          <p:cNvCxnSpPr>
            <a:cxnSpLocks noChangeShapeType="1"/>
            <a:stCxn id="33813" idx="6"/>
            <a:endCxn id="33810" idx="4"/>
          </p:cNvCxnSpPr>
          <p:nvPr/>
        </p:nvCxnSpPr>
        <p:spPr bwMode="auto">
          <a:xfrm flipH="1" flipV="1">
            <a:off x="4343400" y="16764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AutoShape 25"/>
          <p:cNvCxnSpPr>
            <a:cxnSpLocks noChangeShapeType="1"/>
            <a:stCxn id="33813" idx="2"/>
            <a:endCxn id="33811" idx="0"/>
          </p:cNvCxnSpPr>
          <p:nvPr/>
        </p:nvCxnSpPr>
        <p:spPr bwMode="auto">
          <a:xfrm rot="10800000" flipV="1">
            <a:off x="3505200" y="22860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26"/>
          <p:cNvCxnSpPr>
            <a:cxnSpLocks noChangeShapeType="1"/>
            <a:stCxn id="33811" idx="6"/>
            <a:endCxn id="33813" idx="4"/>
          </p:cNvCxnSpPr>
          <p:nvPr/>
        </p:nvCxnSpPr>
        <p:spPr bwMode="auto">
          <a:xfrm flipV="1">
            <a:off x="3581400" y="2362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27"/>
          <p:cNvCxnSpPr>
            <a:cxnSpLocks noChangeShapeType="1"/>
            <a:stCxn id="33812" idx="7"/>
            <a:endCxn id="33813" idx="6"/>
          </p:cNvCxnSpPr>
          <p:nvPr/>
        </p:nvCxnSpPr>
        <p:spPr bwMode="auto">
          <a:xfrm rot="5400000" flipH="1">
            <a:off x="4664075" y="2041525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28"/>
          <p:cNvCxnSpPr>
            <a:cxnSpLocks noChangeShapeType="1"/>
            <a:stCxn id="33813" idx="4"/>
            <a:endCxn id="33812" idx="2"/>
          </p:cNvCxnSpPr>
          <p:nvPr/>
        </p:nvCxnSpPr>
        <p:spPr bwMode="auto">
          <a:xfrm rot="16200000" flipH="1">
            <a:off x="4572000" y="2133600"/>
            <a:ext cx="381000" cy="8382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4" name="Oval 14"/>
          <p:cNvSpPr>
            <a:spLocks noChangeArrowheads="1"/>
          </p:cNvSpPr>
          <p:nvPr/>
        </p:nvSpPr>
        <p:spPr bwMode="auto">
          <a:xfrm>
            <a:off x="6858000" y="1524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5" name="Oval 15"/>
          <p:cNvSpPr>
            <a:spLocks noChangeArrowheads="1"/>
          </p:cNvSpPr>
          <p:nvPr/>
        </p:nvSpPr>
        <p:spPr bwMode="auto">
          <a:xfrm>
            <a:off x="6019800" y="2667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6" name="Oval 16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27" name="Oval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28" name="AutoShape 18"/>
          <p:cNvCxnSpPr>
            <a:cxnSpLocks noChangeShapeType="1"/>
            <a:stCxn id="33825" idx="1"/>
            <a:endCxn id="33824" idx="2"/>
          </p:cNvCxnSpPr>
          <p:nvPr/>
        </p:nvCxnSpPr>
        <p:spPr bwMode="auto">
          <a:xfrm rot="-5400000">
            <a:off x="5905500" y="1736725"/>
            <a:ext cx="1089025" cy="81597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19"/>
          <p:cNvCxnSpPr>
            <a:cxnSpLocks noChangeShapeType="1"/>
            <a:stCxn id="33824" idx="6"/>
            <a:endCxn id="33826" idx="7"/>
          </p:cNvCxnSpPr>
          <p:nvPr/>
        </p:nvCxnSpPr>
        <p:spPr bwMode="auto">
          <a:xfrm>
            <a:off x="7010400" y="1600200"/>
            <a:ext cx="892175" cy="1089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21"/>
          <p:cNvCxnSpPr>
            <a:cxnSpLocks noChangeShapeType="1"/>
            <a:stCxn id="33825" idx="6"/>
            <a:endCxn id="33826" idx="2"/>
          </p:cNvCxnSpPr>
          <p:nvPr/>
        </p:nvCxnSpPr>
        <p:spPr bwMode="auto">
          <a:xfrm>
            <a:off x="6172200" y="2743200"/>
            <a:ext cx="1600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22"/>
          <p:cNvCxnSpPr>
            <a:cxnSpLocks noChangeShapeType="1"/>
            <a:stCxn id="33826" idx="3"/>
            <a:endCxn id="33825" idx="5"/>
          </p:cNvCxnSpPr>
          <p:nvPr/>
        </p:nvCxnSpPr>
        <p:spPr bwMode="auto">
          <a:xfrm rot="5400000">
            <a:off x="6971506" y="19756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23"/>
          <p:cNvCxnSpPr>
            <a:cxnSpLocks noChangeShapeType="1"/>
            <a:stCxn id="33824" idx="3"/>
            <a:endCxn id="33827" idx="2"/>
          </p:cNvCxnSpPr>
          <p:nvPr/>
        </p:nvCxnSpPr>
        <p:spPr bwMode="auto">
          <a:xfrm rot="5400000">
            <a:off x="6553200" y="19589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24"/>
          <p:cNvCxnSpPr>
            <a:cxnSpLocks noChangeShapeType="1"/>
            <a:stCxn id="33827" idx="6"/>
            <a:endCxn id="33824" idx="4"/>
          </p:cNvCxnSpPr>
          <p:nvPr/>
        </p:nvCxnSpPr>
        <p:spPr bwMode="auto">
          <a:xfrm flipH="1" flipV="1">
            <a:off x="6934200" y="16764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25"/>
          <p:cNvCxnSpPr>
            <a:cxnSpLocks noChangeShapeType="1"/>
            <a:stCxn id="33827" idx="2"/>
            <a:endCxn id="33825" idx="0"/>
          </p:cNvCxnSpPr>
          <p:nvPr/>
        </p:nvCxnSpPr>
        <p:spPr bwMode="auto">
          <a:xfrm rot="10800000" flipV="1">
            <a:off x="6096000" y="2286000"/>
            <a:ext cx="762000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26"/>
          <p:cNvCxnSpPr>
            <a:cxnSpLocks noChangeShapeType="1"/>
            <a:stCxn id="33825" idx="6"/>
            <a:endCxn id="33827" idx="4"/>
          </p:cNvCxnSpPr>
          <p:nvPr/>
        </p:nvCxnSpPr>
        <p:spPr bwMode="auto">
          <a:xfrm flipV="1">
            <a:off x="6172200" y="2362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27"/>
          <p:cNvCxnSpPr>
            <a:cxnSpLocks noChangeShapeType="1"/>
            <a:stCxn id="33826" idx="7"/>
            <a:endCxn id="33827" idx="6"/>
          </p:cNvCxnSpPr>
          <p:nvPr/>
        </p:nvCxnSpPr>
        <p:spPr bwMode="auto">
          <a:xfrm rot="5400000" flipH="1">
            <a:off x="7254875" y="2041525"/>
            <a:ext cx="403225" cy="892175"/>
          </a:xfrm>
          <a:prstGeom prst="curvedConnector2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AutoShape 28"/>
          <p:cNvCxnSpPr>
            <a:cxnSpLocks noChangeShapeType="1"/>
            <a:stCxn id="33827" idx="4"/>
            <a:endCxn id="33826" idx="2"/>
          </p:cNvCxnSpPr>
          <p:nvPr/>
        </p:nvCxnSpPr>
        <p:spPr bwMode="auto">
          <a:xfrm rot="16200000" flipH="1">
            <a:off x="7162800" y="2133600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8" name="Oval 14"/>
          <p:cNvSpPr>
            <a:spLocks noChangeArrowheads="1"/>
          </p:cNvSpPr>
          <p:nvPr/>
        </p:nvSpPr>
        <p:spPr bwMode="auto">
          <a:xfrm>
            <a:off x="15240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39" name="Oval 15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40" name="Oval 16"/>
          <p:cNvSpPr>
            <a:spLocks noChangeArrowheads="1"/>
          </p:cNvSpPr>
          <p:nvPr/>
        </p:nvSpPr>
        <p:spPr bwMode="auto">
          <a:xfrm>
            <a:off x="24384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41" name="Oval 17"/>
          <p:cNvSpPr>
            <a:spLocks noChangeArrowheads="1"/>
          </p:cNvSpPr>
          <p:nvPr/>
        </p:nvSpPr>
        <p:spPr bwMode="auto">
          <a:xfrm>
            <a:off x="15240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42" name="AutoShape 20"/>
          <p:cNvCxnSpPr>
            <a:cxnSpLocks noChangeShapeType="1"/>
            <a:stCxn id="33840" idx="4"/>
            <a:endCxn id="33839" idx="4"/>
          </p:cNvCxnSpPr>
          <p:nvPr/>
        </p:nvCxnSpPr>
        <p:spPr bwMode="auto">
          <a:xfrm rot="5400000">
            <a:off x="1637506" y="4306094"/>
            <a:ext cx="1588" cy="1752600"/>
          </a:xfrm>
          <a:prstGeom prst="curvedConnector3">
            <a:avLst>
              <a:gd name="adj1" fmla="val 30300009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3" name="AutoShape 21"/>
          <p:cNvCxnSpPr>
            <a:cxnSpLocks noChangeShapeType="1"/>
            <a:stCxn id="33839" idx="6"/>
            <a:endCxn id="33840" idx="2"/>
          </p:cNvCxnSpPr>
          <p:nvPr/>
        </p:nvCxnSpPr>
        <p:spPr bwMode="auto">
          <a:xfrm>
            <a:off x="838200" y="5105400"/>
            <a:ext cx="1600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AutoShape 22"/>
          <p:cNvCxnSpPr>
            <a:cxnSpLocks noChangeShapeType="1"/>
            <a:stCxn id="33840" idx="3"/>
            <a:endCxn id="33839" idx="5"/>
          </p:cNvCxnSpPr>
          <p:nvPr/>
        </p:nvCxnSpPr>
        <p:spPr bwMode="auto">
          <a:xfrm rot="5400000">
            <a:off x="1637506" y="43378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AutoShape 23"/>
          <p:cNvCxnSpPr>
            <a:cxnSpLocks noChangeShapeType="1"/>
            <a:stCxn id="33838" idx="3"/>
            <a:endCxn id="33841" idx="2"/>
          </p:cNvCxnSpPr>
          <p:nvPr/>
        </p:nvCxnSpPr>
        <p:spPr bwMode="auto">
          <a:xfrm rot="5400000">
            <a:off x="1219200" y="43211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6" name="AutoShape 24"/>
          <p:cNvCxnSpPr>
            <a:cxnSpLocks noChangeShapeType="1"/>
            <a:stCxn id="33841" idx="6"/>
            <a:endCxn id="33838" idx="4"/>
          </p:cNvCxnSpPr>
          <p:nvPr/>
        </p:nvCxnSpPr>
        <p:spPr bwMode="auto">
          <a:xfrm flipH="1" flipV="1">
            <a:off x="1600200" y="40386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7" name="AutoShape 25"/>
          <p:cNvCxnSpPr>
            <a:cxnSpLocks noChangeShapeType="1"/>
            <a:stCxn id="33841" idx="2"/>
            <a:endCxn id="33839" idx="0"/>
          </p:cNvCxnSpPr>
          <p:nvPr/>
        </p:nvCxnSpPr>
        <p:spPr bwMode="auto">
          <a:xfrm rot="10800000" flipV="1">
            <a:off x="762000" y="4648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8" name="AutoShape 26"/>
          <p:cNvCxnSpPr>
            <a:cxnSpLocks noChangeShapeType="1"/>
            <a:stCxn id="33839" idx="6"/>
            <a:endCxn id="33841" idx="4"/>
          </p:cNvCxnSpPr>
          <p:nvPr/>
        </p:nvCxnSpPr>
        <p:spPr bwMode="auto">
          <a:xfrm flipV="1">
            <a:off x="838200" y="47244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9" name="AutoShape 27"/>
          <p:cNvCxnSpPr>
            <a:cxnSpLocks noChangeShapeType="1"/>
            <a:stCxn id="33840" idx="7"/>
            <a:endCxn id="33841" idx="6"/>
          </p:cNvCxnSpPr>
          <p:nvPr/>
        </p:nvCxnSpPr>
        <p:spPr bwMode="auto">
          <a:xfrm rot="5400000" flipH="1">
            <a:off x="1920875" y="4403725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0" name="AutoShape 28"/>
          <p:cNvCxnSpPr>
            <a:cxnSpLocks noChangeShapeType="1"/>
            <a:stCxn id="33841" idx="4"/>
            <a:endCxn id="33840" idx="2"/>
          </p:cNvCxnSpPr>
          <p:nvPr/>
        </p:nvCxnSpPr>
        <p:spPr bwMode="auto">
          <a:xfrm rot="16200000" flipH="1">
            <a:off x="1828800" y="4495800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1" name="Oval 14"/>
          <p:cNvSpPr>
            <a:spLocks noChangeArrowheads="1"/>
          </p:cNvSpPr>
          <p:nvPr/>
        </p:nvSpPr>
        <p:spPr bwMode="auto">
          <a:xfrm>
            <a:off x="42672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52" name="Oval 15"/>
          <p:cNvSpPr>
            <a:spLocks noChangeArrowheads="1"/>
          </p:cNvSpPr>
          <p:nvPr/>
        </p:nvSpPr>
        <p:spPr bwMode="auto">
          <a:xfrm>
            <a:off x="34290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53" name="Oval 16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54" name="Oval 17"/>
          <p:cNvSpPr>
            <a:spLocks noChangeArrowheads="1"/>
          </p:cNvSpPr>
          <p:nvPr/>
        </p:nvSpPr>
        <p:spPr bwMode="auto">
          <a:xfrm>
            <a:off x="42672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55" name="AutoShape 18"/>
          <p:cNvCxnSpPr>
            <a:cxnSpLocks noChangeShapeType="1"/>
            <a:stCxn id="33852" idx="1"/>
            <a:endCxn id="33851" idx="2"/>
          </p:cNvCxnSpPr>
          <p:nvPr/>
        </p:nvCxnSpPr>
        <p:spPr bwMode="auto">
          <a:xfrm rot="-5400000">
            <a:off x="3314700" y="4098925"/>
            <a:ext cx="1089025" cy="81597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6" name="AutoShape 21"/>
          <p:cNvCxnSpPr>
            <a:cxnSpLocks noChangeShapeType="1"/>
            <a:stCxn id="33852" idx="6"/>
            <a:endCxn id="33853" idx="2"/>
          </p:cNvCxnSpPr>
          <p:nvPr/>
        </p:nvCxnSpPr>
        <p:spPr bwMode="auto">
          <a:xfrm>
            <a:off x="3581400" y="51054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7" name="AutoShape 22"/>
          <p:cNvCxnSpPr>
            <a:cxnSpLocks noChangeShapeType="1"/>
            <a:stCxn id="33853" idx="3"/>
            <a:endCxn id="33852" idx="5"/>
          </p:cNvCxnSpPr>
          <p:nvPr/>
        </p:nvCxnSpPr>
        <p:spPr bwMode="auto">
          <a:xfrm rot="5400000">
            <a:off x="4380706" y="43378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8" name="AutoShape 23"/>
          <p:cNvCxnSpPr>
            <a:cxnSpLocks noChangeShapeType="1"/>
            <a:stCxn id="33851" idx="3"/>
            <a:endCxn id="33854" idx="2"/>
          </p:cNvCxnSpPr>
          <p:nvPr/>
        </p:nvCxnSpPr>
        <p:spPr bwMode="auto">
          <a:xfrm rot="5400000">
            <a:off x="3962400" y="43211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9" name="AutoShape 24"/>
          <p:cNvCxnSpPr>
            <a:cxnSpLocks noChangeShapeType="1"/>
            <a:stCxn id="33854" idx="6"/>
            <a:endCxn id="33851" idx="4"/>
          </p:cNvCxnSpPr>
          <p:nvPr/>
        </p:nvCxnSpPr>
        <p:spPr bwMode="auto">
          <a:xfrm flipH="1" flipV="1">
            <a:off x="4343400" y="40386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0" name="AutoShape 25"/>
          <p:cNvCxnSpPr>
            <a:cxnSpLocks noChangeShapeType="1"/>
            <a:stCxn id="33854" idx="2"/>
            <a:endCxn id="33852" idx="0"/>
          </p:cNvCxnSpPr>
          <p:nvPr/>
        </p:nvCxnSpPr>
        <p:spPr bwMode="auto">
          <a:xfrm rot="10800000" flipV="1">
            <a:off x="3505200" y="4648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1" name="AutoShape 26"/>
          <p:cNvCxnSpPr>
            <a:cxnSpLocks noChangeShapeType="1"/>
            <a:stCxn id="33852" idx="6"/>
            <a:endCxn id="33854" idx="4"/>
          </p:cNvCxnSpPr>
          <p:nvPr/>
        </p:nvCxnSpPr>
        <p:spPr bwMode="auto">
          <a:xfrm flipV="1">
            <a:off x="3581400" y="47244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2" name="AutoShape 27"/>
          <p:cNvCxnSpPr>
            <a:cxnSpLocks noChangeShapeType="1"/>
            <a:stCxn id="33853" idx="7"/>
            <a:endCxn id="33854" idx="6"/>
          </p:cNvCxnSpPr>
          <p:nvPr/>
        </p:nvCxnSpPr>
        <p:spPr bwMode="auto">
          <a:xfrm rot="5400000" flipH="1">
            <a:off x="4664075" y="4403725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3" name="AutoShape 28"/>
          <p:cNvCxnSpPr>
            <a:cxnSpLocks noChangeShapeType="1"/>
            <a:stCxn id="33854" idx="4"/>
            <a:endCxn id="33853" idx="2"/>
          </p:cNvCxnSpPr>
          <p:nvPr/>
        </p:nvCxnSpPr>
        <p:spPr bwMode="auto">
          <a:xfrm rot="16200000" flipH="1">
            <a:off x="4572000" y="4495800"/>
            <a:ext cx="381000" cy="8382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4" name="Oval 14"/>
          <p:cNvSpPr>
            <a:spLocks noChangeArrowheads="1"/>
          </p:cNvSpPr>
          <p:nvPr/>
        </p:nvSpPr>
        <p:spPr bwMode="auto">
          <a:xfrm>
            <a:off x="67818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65" name="Oval 15"/>
          <p:cNvSpPr>
            <a:spLocks noChangeArrowheads="1"/>
          </p:cNvSpPr>
          <p:nvPr/>
        </p:nvSpPr>
        <p:spPr bwMode="auto">
          <a:xfrm>
            <a:off x="59436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66" name="Oval 16"/>
          <p:cNvSpPr>
            <a:spLocks noChangeArrowheads="1"/>
          </p:cNvSpPr>
          <p:nvPr/>
        </p:nvSpPr>
        <p:spPr bwMode="auto">
          <a:xfrm>
            <a:off x="7696200" y="5029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67" name="Oval 17"/>
          <p:cNvSpPr>
            <a:spLocks noChangeArrowheads="1"/>
          </p:cNvSpPr>
          <p:nvPr/>
        </p:nvSpPr>
        <p:spPr bwMode="auto">
          <a:xfrm>
            <a:off x="67818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68" name="AutoShape 19"/>
          <p:cNvCxnSpPr>
            <a:cxnSpLocks noChangeShapeType="1"/>
            <a:stCxn id="33864" idx="6"/>
            <a:endCxn id="33866" idx="7"/>
          </p:cNvCxnSpPr>
          <p:nvPr/>
        </p:nvCxnSpPr>
        <p:spPr bwMode="auto">
          <a:xfrm>
            <a:off x="6934200" y="3962400"/>
            <a:ext cx="892175" cy="1089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9" name="AutoShape 21"/>
          <p:cNvCxnSpPr>
            <a:cxnSpLocks noChangeShapeType="1"/>
            <a:stCxn id="33865" idx="6"/>
            <a:endCxn id="33866" idx="2"/>
          </p:cNvCxnSpPr>
          <p:nvPr/>
        </p:nvCxnSpPr>
        <p:spPr bwMode="auto">
          <a:xfrm>
            <a:off x="6096000" y="51054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0" name="AutoShape 22"/>
          <p:cNvCxnSpPr>
            <a:cxnSpLocks noChangeShapeType="1"/>
            <a:stCxn id="33866" idx="3"/>
            <a:endCxn id="33865" idx="5"/>
          </p:cNvCxnSpPr>
          <p:nvPr/>
        </p:nvCxnSpPr>
        <p:spPr bwMode="auto">
          <a:xfrm rot="5400000">
            <a:off x="6895306" y="43378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1" name="AutoShape 23"/>
          <p:cNvCxnSpPr>
            <a:cxnSpLocks noChangeShapeType="1"/>
            <a:stCxn id="33864" idx="3"/>
            <a:endCxn id="33867" idx="2"/>
          </p:cNvCxnSpPr>
          <p:nvPr/>
        </p:nvCxnSpPr>
        <p:spPr bwMode="auto">
          <a:xfrm rot="5400000">
            <a:off x="6477000" y="43211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2" name="AutoShape 24"/>
          <p:cNvCxnSpPr>
            <a:cxnSpLocks noChangeShapeType="1"/>
            <a:stCxn id="33867" idx="6"/>
            <a:endCxn id="33864" idx="4"/>
          </p:cNvCxnSpPr>
          <p:nvPr/>
        </p:nvCxnSpPr>
        <p:spPr bwMode="auto">
          <a:xfrm flipH="1" flipV="1">
            <a:off x="6858000" y="40386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3" name="AutoShape 25"/>
          <p:cNvCxnSpPr>
            <a:cxnSpLocks noChangeShapeType="1"/>
            <a:stCxn id="33867" idx="2"/>
            <a:endCxn id="33865" idx="0"/>
          </p:cNvCxnSpPr>
          <p:nvPr/>
        </p:nvCxnSpPr>
        <p:spPr bwMode="auto">
          <a:xfrm rot="10800000" flipV="1">
            <a:off x="6019800" y="4648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4" name="AutoShape 26"/>
          <p:cNvCxnSpPr>
            <a:cxnSpLocks noChangeShapeType="1"/>
            <a:stCxn id="33865" idx="6"/>
            <a:endCxn id="33867" idx="4"/>
          </p:cNvCxnSpPr>
          <p:nvPr/>
        </p:nvCxnSpPr>
        <p:spPr bwMode="auto">
          <a:xfrm flipV="1">
            <a:off x="6096000" y="4724400"/>
            <a:ext cx="762000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5" name="AutoShape 27"/>
          <p:cNvCxnSpPr>
            <a:cxnSpLocks noChangeShapeType="1"/>
            <a:stCxn id="33866" idx="7"/>
            <a:endCxn id="33867" idx="6"/>
          </p:cNvCxnSpPr>
          <p:nvPr/>
        </p:nvCxnSpPr>
        <p:spPr bwMode="auto">
          <a:xfrm rot="5400000" flipH="1">
            <a:off x="7178675" y="4403725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6" name="AutoShape 28"/>
          <p:cNvCxnSpPr>
            <a:cxnSpLocks noChangeShapeType="1"/>
            <a:stCxn id="33867" idx="4"/>
            <a:endCxn id="33866" idx="2"/>
          </p:cNvCxnSpPr>
          <p:nvPr/>
        </p:nvCxnSpPr>
        <p:spPr bwMode="auto">
          <a:xfrm rot="16200000" flipH="1">
            <a:off x="7086600" y="4495800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280494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p:sp>
        <p:nvSpPr>
          <p:cNvPr id="7577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34820" name="Oval 14"/>
          <p:cNvSpPr>
            <a:spLocks noChangeArrowheads="1"/>
          </p:cNvSpPr>
          <p:nvPr/>
        </p:nvSpPr>
        <p:spPr bwMode="auto">
          <a:xfrm>
            <a:off x="4419600" y="26654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821" name="Oval 15"/>
          <p:cNvSpPr>
            <a:spLocks noChangeArrowheads="1"/>
          </p:cNvSpPr>
          <p:nvPr/>
        </p:nvSpPr>
        <p:spPr bwMode="auto">
          <a:xfrm>
            <a:off x="3581400" y="38084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822" name="Oval 16"/>
          <p:cNvSpPr>
            <a:spLocks noChangeArrowheads="1"/>
          </p:cNvSpPr>
          <p:nvPr/>
        </p:nvSpPr>
        <p:spPr bwMode="auto">
          <a:xfrm>
            <a:off x="5334000" y="38084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823" name="Oval 17"/>
          <p:cNvSpPr>
            <a:spLocks noChangeArrowheads="1"/>
          </p:cNvSpPr>
          <p:nvPr/>
        </p:nvSpPr>
        <p:spPr bwMode="auto">
          <a:xfrm>
            <a:off x="4419600" y="33512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4824" name="AutoShape 21"/>
          <p:cNvCxnSpPr>
            <a:cxnSpLocks noChangeShapeType="1"/>
            <a:stCxn id="34821" idx="6"/>
            <a:endCxn id="34822" idx="2"/>
          </p:cNvCxnSpPr>
          <p:nvPr/>
        </p:nvCxnSpPr>
        <p:spPr bwMode="auto">
          <a:xfrm>
            <a:off x="3733800" y="3884613"/>
            <a:ext cx="1600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AutoShape 22"/>
          <p:cNvCxnSpPr>
            <a:cxnSpLocks noChangeShapeType="1"/>
            <a:stCxn id="34822" idx="3"/>
            <a:endCxn id="34821" idx="5"/>
          </p:cNvCxnSpPr>
          <p:nvPr/>
        </p:nvCxnSpPr>
        <p:spPr bwMode="auto">
          <a:xfrm rot="5400000">
            <a:off x="4533106" y="3117057"/>
            <a:ext cx="1587" cy="1644650"/>
          </a:xfrm>
          <a:prstGeom prst="curvedConnector3">
            <a:avLst>
              <a:gd name="adj1" fmla="val 158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AutoShape 23"/>
          <p:cNvCxnSpPr>
            <a:cxnSpLocks noChangeShapeType="1"/>
            <a:stCxn id="34820" idx="3"/>
            <a:endCxn id="34823" idx="2"/>
          </p:cNvCxnSpPr>
          <p:nvPr/>
        </p:nvCxnSpPr>
        <p:spPr bwMode="auto">
          <a:xfrm rot="5400000">
            <a:off x="4114800" y="3100388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AutoShape 24"/>
          <p:cNvCxnSpPr>
            <a:cxnSpLocks noChangeShapeType="1"/>
            <a:stCxn id="34823" idx="6"/>
            <a:endCxn id="34820" idx="4"/>
          </p:cNvCxnSpPr>
          <p:nvPr/>
        </p:nvCxnSpPr>
        <p:spPr bwMode="auto">
          <a:xfrm flipH="1" flipV="1">
            <a:off x="4495800" y="2817813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AutoShape 25"/>
          <p:cNvCxnSpPr>
            <a:cxnSpLocks noChangeShapeType="1"/>
            <a:stCxn id="34823" idx="2"/>
            <a:endCxn id="34821" idx="0"/>
          </p:cNvCxnSpPr>
          <p:nvPr/>
        </p:nvCxnSpPr>
        <p:spPr bwMode="auto">
          <a:xfrm rot="10800000" flipV="1">
            <a:off x="3657600" y="3427413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AutoShape 26"/>
          <p:cNvCxnSpPr>
            <a:cxnSpLocks noChangeShapeType="1"/>
            <a:stCxn id="34821" idx="6"/>
            <a:endCxn id="34823" idx="4"/>
          </p:cNvCxnSpPr>
          <p:nvPr/>
        </p:nvCxnSpPr>
        <p:spPr bwMode="auto">
          <a:xfrm flipV="1">
            <a:off x="3733800" y="3503613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AutoShape 27"/>
          <p:cNvCxnSpPr>
            <a:cxnSpLocks noChangeShapeType="1"/>
            <a:stCxn id="34822" idx="7"/>
            <a:endCxn id="34823" idx="6"/>
          </p:cNvCxnSpPr>
          <p:nvPr/>
        </p:nvCxnSpPr>
        <p:spPr bwMode="auto">
          <a:xfrm rot="5400000" flipH="1">
            <a:off x="4816475" y="3182938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AutoShape 28"/>
          <p:cNvCxnSpPr>
            <a:cxnSpLocks noChangeShapeType="1"/>
            <a:stCxn id="34823" idx="4"/>
            <a:endCxn id="34822" idx="2"/>
          </p:cNvCxnSpPr>
          <p:nvPr/>
        </p:nvCxnSpPr>
        <p:spPr bwMode="auto">
          <a:xfrm rot="16200000" flipH="1">
            <a:off x="4724400" y="3275013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332611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clause gadget corresponding to  (A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C) has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xor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gadget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between outer 3 edges and </a:t>
                </a:r>
                <a:r>
                  <a:rPr lang="en-US" altLang="ja-JP" dirty="0">
                    <a:ea typeface="ヒラギノ角ゴ Pro W3" charset="-128"/>
                  </a:rPr>
                  <a:t>A, B, C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5410200" y="4267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7162800" y="4267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48" name="Oval 7"/>
          <p:cNvSpPr>
            <a:spLocks noChangeArrowheads="1"/>
          </p:cNvSpPr>
          <p:nvPr/>
        </p:nvSpPr>
        <p:spPr bwMode="auto">
          <a:xfrm>
            <a:off x="6248400" y="3810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5849" name="AutoShape 8"/>
          <p:cNvCxnSpPr>
            <a:cxnSpLocks noChangeShapeType="1"/>
            <a:stCxn id="35846" idx="1"/>
            <a:endCxn id="35845" idx="2"/>
          </p:cNvCxnSpPr>
          <p:nvPr/>
        </p:nvCxnSpPr>
        <p:spPr bwMode="auto">
          <a:xfrm rot="-5400000">
            <a:off x="5295900" y="3336925"/>
            <a:ext cx="1089025" cy="815975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9"/>
          <p:cNvCxnSpPr>
            <a:cxnSpLocks noChangeShapeType="1"/>
            <a:stCxn id="35845" idx="6"/>
            <a:endCxn id="35847" idx="7"/>
          </p:cNvCxnSpPr>
          <p:nvPr/>
        </p:nvCxnSpPr>
        <p:spPr bwMode="auto">
          <a:xfrm>
            <a:off x="6400800" y="3200400"/>
            <a:ext cx="892175" cy="1089025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AutoShape 10"/>
          <p:cNvCxnSpPr>
            <a:cxnSpLocks noChangeShapeType="1"/>
            <a:stCxn id="35847" idx="4"/>
            <a:endCxn id="35846" idx="4"/>
          </p:cNvCxnSpPr>
          <p:nvPr/>
        </p:nvCxnSpPr>
        <p:spPr bwMode="auto">
          <a:xfrm rot="5400000">
            <a:off x="6361906" y="3544094"/>
            <a:ext cx="1588" cy="1752600"/>
          </a:xfrm>
          <a:prstGeom prst="curvedConnector3">
            <a:avLst>
              <a:gd name="adj1" fmla="val 3030000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AutoShape 11"/>
          <p:cNvCxnSpPr>
            <a:cxnSpLocks noChangeShapeType="1"/>
            <a:stCxn id="35846" idx="6"/>
            <a:endCxn id="35847" idx="2"/>
          </p:cNvCxnSpPr>
          <p:nvPr/>
        </p:nvCxnSpPr>
        <p:spPr bwMode="auto">
          <a:xfrm>
            <a:off x="5562600" y="43434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2"/>
          <p:cNvCxnSpPr>
            <a:cxnSpLocks noChangeShapeType="1"/>
            <a:stCxn id="35847" idx="3"/>
            <a:endCxn id="35846" idx="5"/>
          </p:cNvCxnSpPr>
          <p:nvPr/>
        </p:nvCxnSpPr>
        <p:spPr bwMode="auto">
          <a:xfrm rot="5400000">
            <a:off x="6361906" y="3575844"/>
            <a:ext cx="1588" cy="16446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13"/>
          <p:cNvCxnSpPr>
            <a:cxnSpLocks noChangeShapeType="1"/>
            <a:stCxn id="35845" idx="3"/>
            <a:endCxn id="35848" idx="2"/>
          </p:cNvCxnSpPr>
          <p:nvPr/>
        </p:nvCxnSpPr>
        <p:spPr bwMode="auto">
          <a:xfrm rot="5400000">
            <a:off x="5943600" y="3559175"/>
            <a:ext cx="631825" cy="22225"/>
          </a:xfrm>
          <a:prstGeom prst="curvedConnector4">
            <a:avLst>
              <a:gd name="adj1" fmla="val 45727"/>
              <a:gd name="adj2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14"/>
          <p:cNvCxnSpPr>
            <a:cxnSpLocks noChangeShapeType="1"/>
            <a:stCxn id="35848" idx="6"/>
            <a:endCxn id="35845" idx="4"/>
          </p:cNvCxnSpPr>
          <p:nvPr/>
        </p:nvCxnSpPr>
        <p:spPr bwMode="auto">
          <a:xfrm flipH="1" flipV="1">
            <a:off x="6324600" y="3276600"/>
            <a:ext cx="76200" cy="609600"/>
          </a:xfrm>
          <a:prstGeom prst="curvedConnector4">
            <a:avLst>
              <a:gd name="adj1" fmla="val -300000"/>
              <a:gd name="adj2" fmla="val 562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AutoShape 15"/>
          <p:cNvCxnSpPr>
            <a:cxnSpLocks noChangeShapeType="1"/>
            <a:stCxn id="35848" idx="2"/>
            <a:endCxn id="35846" idx="0"/>
          </p:cNvCxnSpPr>
          <p:nvPr/>
        </p:nvCxnSpPr>
        <p:spPr bwMode="auto">
          <a:xfrm rot="10800000" flipV="1">
            <a:off x="5486400" y="38862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16"/>
          <p:cNvCxnSpPr>
            <a:cxnSpLocks noChangeShapeType="1"/>
            <a:stCxn id="35846" idx="6"/>
            <a:endCxn id="35848" idx="4"/>
          </p:cNvCxnSpPr>
          <p:nvPr/>
        </p:nvCxnSpPr>
        <p:spPr bwMode="auto">
          <a:xfrm flipV="1">
            <a:off x="5562600" y="3962400"/>
            <a:ext cx="7620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7"/>
          <p:cNvCxnSpPr>
            <a:cxnSpLocks noChangeShapeType="1"/>
            <a:stCxn id="35847" idx="7"/>
            <a:endCxn id="35848" idx="6"/>
          </p:cNvCxnSpPr>
          <p:nvPr/>
        </p:nvCxnSpPr>
        <p:spPr bwMode="auto">
          <a:xfrm rot="5400000" flipH="1">
            <a:off x="6645275" y="3641725"/>
            <a:ext cx="403225" cy="8921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8"/>
          <p:cNvCxnSpPr>
            <a:cxnSpLocks noChangeShapeType="1"/>
            <a:stCxn id="35848" idx="4"/>
            <a:endCxn id="35847" idx="2"/>
          </p:cNvCxnSpPr>
          <p:nvPr/>
        </p:nvCxnSpPr>
        <p:spPr bwMode="auto">
          <a:xfrm rot="16200000" flipH="1">
            <a:off x="6553200" y="3733800"/>
            <a:ext cx="381000" cy="83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0" name="Oval 19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1" name="Oval 20"/>
          <p:cNvSpPr>
            <a:spLocks noChangeArrowheads="1"/>
          </p:cNvSpPr>
          <p:nvPr/>
        </p:nvSpPr>
        <p:spPr bwMode="auto">
          <a:xfrm>
            <a:off x="7696200" y="3657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2" name="Text Box 21"/>
          <p:cNvSpPr txBox="1">
            <a:spLocks noChangeArrowheads="1"/>
          </p:cNvSpPr>
          <p:nvPr/>
        </p:nvSpPr>
        <p:spPr bwMode="auto">
          <a:xfrm>
            <a:off x="6858000" y="3048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cxnSp>
        <p:nvCxnSpPr>
          <p:cNvPr id="35863" name="AutoShape 22"/>
          <p:cNvCxnSpPr>
            <a:cxnSpLocks noChangeShapeType="1"/>
            <a:stCxn id="35860" idx="4"/>
            <a:endCxn id="35861" idx="0"/>
          </p:cNvCxnSpPr>
          <p:nvPr/>
        </p:nvCxnSpPr>
        <p:spPr bwMode="auto">
          <a:xfrm>
            <a:off x="7772400" y="3048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AutoShape 23"/>
          <p:cNvCxnSpPr>
            <a:cxnSpLocks noChangeShapeType="1"/>
            <a:stCxn id="35861" idx="2"/>
            <a:endCxn id="35860" idx="2"/>
          </p:cNvCxnSpPr>
          <p:nvPr/>
        </p:nvCxnSpPr>
        <p:spPr bwMode="auto">
          <a:xfrm rot="10800000" flipH="1">
            <a:off x="7696200" y="29718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AutoShape 24"/>
          <p:cNvCxnSpPr>
            <a:cxnSpLocks noChangeShapeType="1"/>
            <a:stCxn id="35860" idx="6"/>
            <a:endCxn id="35861" idx="6"/>
          </p:cNvCxnSpPr>
          <p:nvPr/>
        </p:nvCxnSpPr>
        <p:spPr bwMode="auto">
          <a:xfrm>
            <a:off x="7848600" y="29718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866" name="Text Box 25"/>
              <p:cNvSpPr txBox="1">
                <a:spLocks noChangeArrowheads="1"/>
              </p:cNvSpPr>
              <p:nvPr/>
            </p:nvSpPr>
            <p:spPr bwMode="auto">
              <a:xfrm>
                <a:off x="7848600" y="30480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B</a:t>
                </a:r>
                <a:endParaRPr lang="en-US" altLang="en-US" baseline="-25000" dirty="0"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3586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600" y="3048000"/>
                <a:ext cx="1066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67" name="Oval 26"/>
          <p:cNvSpPr>
            <a:spLocks noChangeArrowheads="1"/>
          </p:cNvSpPr>
          <p:nvPr/>
        </p:nvSpPr>
        <p:spPr bwMode="auto">
          <a:xfrm>
            <a:off x="7467600" y="32004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8" name="Oval 27"/>
          <p:cNvSpPr>
            <a:spLocks noChangeArrowheads="1"/>
          </p:cNvSpPr>
          <p:nvPr/>
        </p:nvSpPr>
        <p:spPr bwMode="auto">
          <a:xfrm>
            <a:off x="8001000" y="3048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69" name="Oval 28"/>
          <p:cNvSpPr>
            <a:spLocks noChangeArrowheads="1"/>
          </p:cNvSpPr>
          <p:nvPr/>
        </p:nvSpPr>
        <p:spPr bwMode="auto">
          <a:xfrm>
            <a:off x="47244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0" name="Oval 29"/>
          <p:cNvSpPr>
            <a:spLocks noChangeArrowheads="1"/>
          </p:cNvSpPr>
          <p:nvPr/>
        </p:nvSpPr>
        <p:spPr bwMode="auto">
          <a:xfrm>
            <a:off x="4724400" y="3657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1" name="Text Box 30"/>
          <p:cNvSpPr txBox="1">
            <a:spLocks noChangeArrowheads="1"/>
          </p:cNvSpPr>
          <p:nvPr/>
        </p:nvSpPr>
        <p:spPr bwMode="auto">
          <a:xfrm>
            <a:off x="3581400" y="3276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cxnSp>
        <p:nvCxnSpPr>
          <p:cNvPr id="35872" name="AutoShape 31"/>
          <p:cNvCxnSpPr>
            <a:cxnSpLocks noChangeShapeType="1"/>
            <a:stCxn id="35869" idx="4"/>
            <a:endCxn id="35870" idx="0"/>
          </p:cNvCxnSpPr>
          <p:nvPr/>
        </p:nvCxnSpPr>
        <p:spPr bwMode="auto">
          <a:xfrm>
            <a:off x="4800600" y="3048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AutoShape 32"/>
          <p:cNvCxnSpPr>
            <a:cxnSpLocks noChangeShapeType="1"/>
            <a:stCxn id="35870" idx="2"/>
            <a:endCxn id="35869" idx="2"/>
          </p:cNvCxnSpPr>
          <p:nvPr/>
        </p:nvCxnSpPr>
        <p:spPr bwMode="auto">
          <a:xfrm rot="10800000" flipH="1">
            <a:off x="4724400" y="29718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AutoShape 33"/>
          <p:cNvCxnSpPr>
            <a:cxnSpLocks noChangeShapeType="1"/>
            <a:stCxn id="35869" idx="6"/>
            <a:endCxn id="35870" idx="6"/>
          </p:cNvCxnSpPr>
          <p:nvPr/>
        </p:nvCxnSpPr>
        <p:spPr bwMode="auto">
          <a:xfrm>
            <a:off x="4876800" y="29718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875" name="Text Box 34"/>
              <p:cNvSpPr txBox="1">
                <a:spLocks noChangeArrowheads="1"/>
              </p:cNvSpPr>
              <p:nvPr/>
            </p:nvSpPr>
            <p:spPr bwMode="auto">
              <a:xfrm>
                <a:off x="4876800" y="30480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A</a:t>
                </a:r>
                <a:endParaRPr lang="en-US" altLang="en-US" baseline="-25000" dirty="0"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35875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3048000"/>
                <a:ext cx="1066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76" name="Oval 35"/>
          <p:cNvSpPr>
            <a:spLocks noChangeArrowheads="1"/>
          </p:cNvSpPr>
          <p:nvPr/>
        </p:nvSpPr>
        <p:spPr bwMode="auto">
          <a:xfrm>
            <a:off x="4495800" y="32004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7" name="Oval 36"/>
          <p:cNvSpPr>
            <a:spLocks noChangeArrowheads="1"/>
          </p:cNvSpPr>
          <p:nvPr/>
        </p:nvSpPr>
        <p:spPr bwMode="auto">
          <a:xfrm>
            <a:off x="5029200" y="3048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8" name="Oval 37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79" name="Oval 38"/>
          <p:cNvSpPr>
            <a:spLocks noChangeArrowheads="1"/>
          </p:cNvSpPr>
          <p:nvPr/>
        </p:nvSpPr>
        <p:spPr bwMode="auto">
          <a:xfrm>
            <a:off x="6324600" y="5867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80" name="Text Box 39"/>
          <p:cNvSpPr txBox="1">
            <a:spLocks noChangeArrowheads="1"/>
          </p:cNvSpPr>
          <p:nvPr/>
        </p:nvSpPr>
        <p:spPr bwMode="auto">
          <a:xfrm>
            <a:off x="54864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</a:p>
        </p:txBody>
      </p:sp>
      <p:cxnSp>
        <p:nvCxnSpPr>
          <p:cNvPr id="35881" name="AutoShape 40"/>
          <p:cNvCxnSpPr>
            <a:cxnSpLocks noChangeShapeType="1"/>
            <a:stCxn id="35878" idx="4"/>
            <a:endCxn id="35879" idx="0"/>
          </p:cNvCxnSpPr>
          <p:nvPr/>
        </p:nvCxnSpPr>
        <p:spPr bwMode="auto">
          <a:xfrm>
            <a:off x="6400800" y="5257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AutoShape 41"/>
          <p:cNvCxnSpPr>
            <a:cxnSpLocks noChangeShapeType="1"/>
            <a:stCxn id="35879" idx="2"/>
            <a:endCxn id="35878" idx="2"/>
          </p:cNvCxnSpPr>
          <p:nvPr/>
        </p:nvCxnSpPr>
        <p:spPr bwMode="auto">
          <a:xfrm rot="10800000" flipH="1">
            <a:off x="6324600" y="51816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AutoShape 42"/>
          <p:cNvCxnSpPr>
            <a:cxnSpLocks noChangeShapeType="1"/>
            <a:stCxn id="35878" idx="6"/>
            <a:endCxn id="35879" idx="6"/>
          </p:cNvCxnSpPr>
          <p:nvPr/>
        </p:nvCxnSpPr>
        <p:spPr bwMode="auto">
          <a:xfrm>
            <a:off x="6477000" y="51816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884" name="Text Box 43"/>
              <p:cNvSpPr txBox="1">
                <a:spLocks noChangeArrowheads="1"/>
              </p:cNvSpPr>
              <p:nvPr/>
            </p:nvSpPr>
            <p:spPr bwMode="auto">
              <a:xfrm>
                <a:off x="6477000" y="52578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C</a:t>
                </a:r>
                <a:endParaRPr lang="en-US" altLang="en-US" baseline="-25000" dirty="0"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3588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5257800"/>
                <a:ext cx="1066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85" name="Oval 44"/>
          <p:cNvSpPr>
            <a:spLocks noChangeArrowheads="1"/>
          </p:cNvSpPr>
          <p:nvPr/>
        </p:nvSpPr>
        <p:spPr bwMode="auto">
          <a:xfrm>
            <a:off x="6096000" y="5410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86" name="Oval 45"/>
          <p:cNvSpPr>
            <a:spLocks noChangeArrowheads="1"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87" name="Text Box 46"/>
          <p:cNvSpPr txBox="1">
            <a:spLocks noChangeArrowheads="1"/>
          </p:cNvSpPr>
          <p:nvPr/>
        </p:nvSpPr>
        <p:spPr bwMode="auto">
          <a:xfrm>
            <a:off x="762000" y="4713288"/>
            <a:ext cx="4038600" cy="138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xor gadget ensures that </a:t>
            </a:r>
            <a:r>
              <a:rPr lang="en-US" altLang="en-US" sz="2800" b="1"/>
              <a:t>exactly one </a:t>
            </a:r>
            <a:r>
              <a:rPr lang="en-US" altLang="en-US" sz="2800"/>
              <a:t>of two edges can be in cover </a:t>
            </a:r>
          </a:p>
        </p:txBody>
      </p:sp>
      <p:sp>
        <p:nvSpPr>
          <p:cNvPr id="35888" name="Oval 47"/>
          <p:cNvSpPr>
            <a:spLocks noChangeArrowheads="1"/>
          </p:cNvSpPr>
          <p:nvPr/>
        </p:nvSpPr>
        <p:spPr bwMode="auto">
          <a:xfrm>
            <a:off x="1219200" y="3505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89" name="Oval 48"/>
          <p:cNvSpPr>
            <a:spLocks noChangeArrowheads="1"/>
          </p:cNvSpPr>
          <p:nvPr/>
        </p:nvSpPr>
        <p:spPr bwMode="auto">
          <a:xfrm>
            <a:off x="2514600" y="3505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90" name="Oval 49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91" name="Oval 50"/>
          <p:cNvSpPr>
            <a:spLocks noChangeArrowheads="1"/>
          </p:cNvSpPr>
          <p:nvPr/>
        </p:nvSpPr>
        <p:spPr bwMode="auto">
          <a:xfrm>
            <a:off x="2514600" y="4191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5892" name="AutoShape 51"/>
          <p:cNvCxnSpPr>
            <a:cxnSpLocks noChangeShapeType="1"/>
            <a:stCxn id="35888" idx="6"/>
            <a:endCxn id="35889" idx="2"/>
          </p:cNvCxnSpPr>
          <p:nvPr/>
        </p:nvCxnSpPr>
        <p:spPr bwMode="auto">
          <a:xfrm>
            <a:off x="1371600" y="35814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3" name="AutoShape 52"/>
          <p:cNvCxnSpPr>
            <a:cxnSpLocks noChangeShapeType="1"/>
            <a:stCxn id="35891" idx="2"/>
            <a:endCxn id="35890" idx="6"/>
          </p:cNvCxnSpPr>
          <p:nvPr/>
        </p:nvCxnSpPr>
        <p:spPr bwMode="auto">
          <a:xfrm flipH="1">
            <a:off x="1371600" y="42672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4" name="Oval 53"/>
          <p:cNvSpPr>
            <a:spLocks noChangeArrowheads="1"/>
          </p:cNvSpPr>
          <p:nvPr/>
        </p:nvSpPr>
        <p:spPr bwMode="auto">
          <a:xfrm>
            <a:off x="1828800" y="3505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895" name="Oval 54"/>
          <p:cNvSpPr>
            <a:spLocks noChangeArrowheads="1"/>
          </p:cNvSpPr>
          <p:nvPr/>
        </p:nvSpPr>
        <p:spPr bwMode="auto">
          <a:xfrm>
            <a:off x="1828800" y="4191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5896" name="AutoShape 55"/>
          <p:cNvCxnSpPr>
            <a:cxnSpLocks noChangeShapeType="1"/>
            <a:stCxn id="35894" idx="5"/>
            <a:endCxn id="35895" idx="7"/>
          </p:cNvCxnSpPr>
          <p:nvPr/>
        </p:nvCxnSpPr>
        <p:spPr bwMode="auto">
          <a:xfrm>
            <a:off x="1958975" y="3635375"/>
            <a:ext cx="0" cy="577850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7" name="Text Box 56"/>
          <p:cNvSpPr txBox="1">
            <a:spLocks noChangeArrowheads="1"/>
          </p:cNvSpPr>
          <p:nvPr/>
        </p:nvSpPr>
        <p:spPr bwMode="auto">
          <a:xfrm>
            <a:off x="8382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u</a:t>
            </a:r>
          </a:p>
        </p:txBody>
      </p:sp>
      <p:sp>
        <p:nvSpPr>
          <p:cNvPr id="35898" name="Text Box 57"/>
          <p:cNvSpPr txBox="1">
            <a:spLocks noChangeArrowheads="1"/>
          </p:cNvSpPr>
          <p:nvPr/>
        </p:nvSpPr>
        <p:spPr bwMode="auto">
          <a:xfrm>
            <a:off x="26670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v</a:t>
            </a:r>
          </a:p>
        </p:txBody>
      </p:sp>
      <p:sp>
        <p:nvSpPr>
          <p:cNvPr id="35899" name="Text Box 58"/>
          <p:cNvSpPr txBox="1">
            <a:spLocks noChangeArrowheads="1"/>
          </p:cNvSpPr>
          <p:nvPr/>
        </p:nvSpPr>
        <p:spPr bwMode="auto">
          <a:xfrm>
            <a:off x="266700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u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5900" name="Text Box 59"/>
          <p:cNvSpPr txBox="1">
            <a:spLocks noChangeArrowheads="1"/>
          </p:cNvSpPr>
          <p:nvPr/>
        </p:nvSpPr>
        <p:spPr bwMode="auto">
          <a:xfrm>
            <a:off x="76200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v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5901" name="Text Box 60"/>
          <p:cNvSpPr txBox="1">
            <a:spLocks noChangeArrowheads="1"/>
          </p:cNvSpPr>
          <p:nvPr/>
        </p:nvSpPr>
        <p:spPr bwMode="auto">
          <a:xfrm>
            <a:off x="12954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09123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Karp-Lipton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2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(KL): if SAT has poly-size circuits then </a:t>
                </a:r>
                <a:r>
                  <a:rPr lang="en-US" altLang="en-US" b="1" dirty="0">
                    <a:ea typeface="ヒラギノ角ゴ Pro W3" charset="-128"/>
                  </a:rPr>
                  <a:t>PH</a:t>
                </a:r>
                <a:r>
                  <a:rPr lang="en-US" altLang="en-US" dirty="0">
                    <a:ea typeface="ヒラギノ角ゴ Pro W3" charset="-128"/>
                  </a:rPr>
                  <a:t> collapses to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second</a:t>
                </a:r>
                <a:r>
                  <a:rPr lang="en-US" altLang="en-US" dirty="0">
                    <a:ea typeface="ヒラギノ角ゴ Pro W3" charset="-128"/>
                  </a:rPr>
                  <a:t> level. 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Proof: 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suffices to show 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ea typeface="ヒラギノ角ゴ Pro W3" charset="-128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ea typeface="ヒラギノ角ゴ Pro W3" charset="-128"/>
                  </a:rPr>
                  <a:t>2</a:t>
                </a:r>
                <a:endParaRPr lang="en-US" altLang="en-US" baseline="-25000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ea typeface="ヒラギノ角ゴ Pro W3" charset="-128"/>
                  </a:rPr>
                  <a:t>2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 implies L expressible as: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= {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 (x, y, z)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R}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with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P.</a:t>
                </a:r>
              </a:p>
            </p:txBody>
          </p:sp>
        </mc:Choice>
        <mc:Fallback xmlns="">
          <p:sp>
            <p:nvSpPr>
              <p:cNvPr id="821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262349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outline </a:t>
                </a:r>
                <a:r>
                  <a:rPr lang="en-US" altLang="en-US" sz="2800" dirty="0">
                    <a:ea typeface="ヒラギノ角ゴ Pro W3" charset="-128"/>
                  </a:rPr>
                  <a:t>(reduce from #SAT)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¬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020" name="Oval 4"/>
          <p:cNvSpPr>
            <a:spLocks noChangeArrowheads="1"/>
          </p:cNvSpPr>
          <p:nvPr/>
        </p:nvSpPr>
        <p:spPr bwMode="auto">
          <a:xfrm>
            <a:off x="33528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21" name="Oval 5"/>
          <p:cNvSpPr>
            <a:spLocks noChangeArrowheads="1"/>
          </p:cNvSpPr>
          <p:nvPr/>
        </p:nvSpPr>
        <p:spPr bwMode="auto">
          <a:xfrm>
            <a:off x="3352800" y="5105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22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110023" name="AutoShape 7"/>
          <p:cNvCxnSpPr>
            <a:cxnSpLocks noChangeShapeType="1"/>
            <a:stCxn id="1110020" idx="4"/>
            <a:endCxn id="1110021" idx="0"/>
          </p:cNvCxnSpPr>
          <p:nvPr/>
        </p:nvCxnSpPr>
        <p:spPr bwMode="auto">
          <a:xfrm>
            <a:off x="3429000" y="4495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24" name="AutoShape 8"/>
          <p:cNvCxnSpPr>
            <a:cxnSpLocks noChangeShapeType="1"/>
            <a:stCxn id="1110021" idx="2"/>
            <a:endCxn id="1110020" idx="2"/>
          </p:cNvCxnSpPr>
          <p:nvPr/>
        </p:nvCxnSpPr>
        <p:spPr bwMode="auto">
          <a:xfrm rot="10800000" flipH="1">
            <a:off x="3352800" y="44196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25" name="AutoShape 9"/>
          <p:cNvCxnSpPr>
            <a:cxnSpLocks noChangeShapeType="1"/>
            <a:stCxn id="1110020" idx="6"/>
            <a:endCxn id="1110021" idx="6"/>
          </p:cNvCxnSpPr>
          <p:nvPr/>
        </p:nvCxnSpPr>
        <p:spPr bwMode="auto">
          <a:xfrm>
            <a:off x="3505200" y="44196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0026" name="Text Box 10"/>
              <p:cNvSpPr txBox="1">
                <a:spLocks noChangeArrowheads="1"/>
              </p:cNvSpPr>
              <p:nvPr/>
            </p:nvSpPr>
            <p:spPr bwMode="auto">
              <a:xfrm>
                <a:off x="3581400" y="45720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11002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4572000"/>
                <a:ext cx="1066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027" name="Oval 11"/>
          <p:cNvSpPr>
            <a:spLocks noChangeArrowheads="1"/>
          </p:cNvSpPr>
          <p:nvPr/>
        </p:nvSpPr>
        <p:spPr bwMode="auto">
          <a:xfrm>
            <a:off x="51816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28" name="Oval 12"/>
          <p:cNvSpPr>
            <a:spLocks noChangeArrowheads="1"/>
          </p:cNvSpPr>
          <p:nvPr/>
        </p:nvSpPr>
        <p:spPr bwMode="auto">
          <a:xfrm>
            <a:off x="5181600" y="5181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29" name="Text Box 13"/>
          <p:cNvSpPr txBox="1">
            <a:spLocks noChangeArrowheads="1"/>
          </p:cNvSpPr>
          <p:nvPr/>
        </p:nvSpPr>
        <p:spPr bwMode="auto">
          <a:xfrm>
            <a:off x="4343400" y="4572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110030" name="AutoShape 14"/>
          <p:cNvCxnSpPr>
            <a:cxnSpLocks noChangeShapeType="1"/>
            <a:stCxn id="1110027" idx="4"/>
            <a:endCxn id="1110028" idx="0"/>
          </p:cNvCxnSpPr>
          <p:nvPr/>
        </p:nvCxnSpPr>
        <p:spPr bwMode="auto">
          <a:xfrm>
            <a:off x="5257800" y="4572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31" name="AutoShape 15"/>
          <p:cNvCxnSpPr>
            <a:cxnSpLocks noChangeShapeType="1"/>
            <a:stCxn id="1110028" idx="2"/>
            <a:endCxn id="1110027" idx="2"/>
          </p:cNvCxnSpPr>
          <p:nvPr/>
        </p:nvCxnSpPr>
        <p:spPr bwMode="auto">
          <a:xfrm rot="10800000" flipH="1">
            <a:off x="5181600" y="44958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32" name="AutoShape 16"/>
          <p:cNvCxnSpPr>
            <a:cxnSpLocks noChangeShapeType="1"/>
            <a:stCxn id="1110027" idx="6"/>
            <a:endCxn id="1110028" idx="6"/>
          </p:cNvCxnSpPr>
          <p:nvPr/>
        </p:nvCxnSpPr>
        <p:spPr bwMode="auto">
          <a:xfrm>
            <a:off x="5334000" y="44958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0033" name="Text Box 17"/>
              <p:cNvSpPr txBox="1">
                <a:spLocks noChangeArrowheads="1"/>
              </p:cNvSpPr>
              <p:nvPr/>
            </p:nvSpPr>
            <p:spPr bwMode="auto">
              <a:xfrm>
                <a:off x="5410200" y="46482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11003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648200"/>
                <a:ext cx="1066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034" name="Oval 18"/>
          <p:cNvSpPr>
            <a:spLocks noChangeArrowheads="1"/>
          </p:cNvSpPr>
          <p:nvPr/>
        </p:nvSpPr>
        <p:spPr bwMode="auto">
          <a:xfrm>
            <a:off x="70104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35" name="Oval 19"/>
          <p:cNvSpPr>
            <a:spLocks noChangeArrowheads="1"/>
          </p:cNvSpPr>
          <p:nvPr/>
        </p:nvSpPr>
        <p:spPr bwMode="auto">
          <a:xfrm>
            <a:off x="7010400" y="5181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36" name="Text Box 20"/>
          <p:cNvSpPr txBox="1">
            <a:spLocks noChangeArrowheads="1"/>
          </p:cNvSpPr>
          <p:nvPr/>
        </p:nvSpPr>
        <p:spPr bwMode="auto">
          <a:xfrm>
            <a:off x="61722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3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1110037" name="AutoShape 21"/>
          <p:cNvCxnSpPr>
            <a:cxnSpLocks noChangeShapeType="1"/>
            <a:stCxn id="1110034" idx="4"/>
            <a:endCxn id="1110035" idx="0"/>
          </p:cNvCxnSpPr>
          <p:nvPr/>
        </p:nvCxnSpPr>
        <p:spPr bwMode="auto">
          <a:xfrm>
            <a:off x="7086600" y="4572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38" name="AutoShape 22"/>
          <p:cNvCxnSpPr>
            <a:cxnSpLocks noChangeShapeType="1"/>
            <a:stCxn id="1110035" idx="2"/>
            <a:endCxn id="1110034" idx="2"/>
          </p:cNvCxnSpPr>
          <p:nvPr/>
        </p:nvCxnSpPr>
        <p:spPr bwMode="auto">
          <a:xfrm rot="10800000" flipH="1">
            <a:off x="7010400" y="44958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39" name="AutoShape 23"/>
          <p:cNvCxnSpPr>
            <a:cxnSpLocks noChangeShapeType="1"/>
            <a:stCxn id="1110034" idx="6"/>
            <a:endCxn id="1110035" idx="6"/>
          </p:cNvCxnSpPr>
          <p:nvPr/>
        </p:nvCxnSpPr>
        <p:spPr bwMode="auto">
          <a:xfrm>
            <a:off x="7162800" y="44958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0040" name="Text Box 24"/>
              <p:cNvSpPr txBox="1">
                <a:spLocks noChangeArrowheads="1"/>
              </p:cNvSpPr>
              <p:nvPr/>
            </p:nvSpPr>
            <p:spPr bwMode="auto">
              <a:xfrm>
                <a:off x="7239000" y="46482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110040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4648200"/>
                <a:ext cx="1066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041" name="Oval 25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42" name="Oval 26"/>
          <p:cNvSpPr>
            <a:spLocks noChangeArrowheads="1"/>
          </p:cNvSpPr>
          <p:nvPr/>
        </p:nvSpPr>
        <p:spPr bwMode="auto">
          <a:xfrm>
            <a:off x="3048000" y="3657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43" name="Oval 27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0044" name="AutoShape 28"/>
          <p:cNvCxnSpPr>
            <a:cxnSpLocks noChangeShapeType="1"/>
            <a:stCxn id="1110042" idx="0"/>
            <a:endCxn id="1110041" idx="4"/>
          </p:cNvCxnSpPr>
          <p:nvPr/>
        </p:nvCxnSpPr>
        <p:spPr bwMode="auto">
          <a:xfrm flipV="1">
            <a:off x="3124200" y="3048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45" name="AutoShape 29"/>
          <p:cNvCxnSpPr>
            <a:cxnSpLocks noChangeShapeType="1"/>
            <a:stCxn id="1110041" idx="6"/>
            <a:endCxn id="1110043" idx="2"/>
          </p:cNvCxnSpPr>
          <p:nvPr/>
        </p:nvCxnSpPr>
        <p:spPr bwMode="auto">
          <a:xfrm>
            <a:off x="3200400" y="2971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46" name="AutoShape 30"/>
          <p:cNvCxnSpPr>
            <a:cxnSpLocks noChangeShapeType="1"/>
            <a:stCxn id="1110043" idx="3"/>
            <a:endCxn id="1110042" idx="7"/>
          </p:cNvCxnSpPr>
          <p:nvPr/>
        </p:nvCxnSpPr>
        <p:spPr bwMode="auto">
          <a:xfrm flipH="1">
            <a:off x="3178175" y="3025775"/>
            <a:ext cx="654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0047" name="Oval 3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48" name="Oval 32"/>
          <p:cNvSpPr>
            <a:spLocks noChangeArrowheads="1"/>
          </p:cNvSpPr>
          <p:nvPr/>
        </p:nvSpPr>
        <p:spPr bwMode="auto">
          <a:xfrm>
            <a:off x="4343400" y="3657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49" name="Oval 33"/>
          <p:cNvSpPr>
            <a:spLocks noChangeArrowheads="1"/>
          </p:cNvSpPr>
          <p:nvPr/>
        </p:nvSpPr>
        <p:spPr bwMode="auto">
          <a:xfrm>
            <a:off x="51054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0050" name="AutoShape 34"/>
          <p:cNvCxnSpPr>
            <a:cxnSpLocks noChangeShapeType="1"/>
            <a:stCxn id="1110048" idx="0"/>
            <a:endCxn id="1110047" idx="4"/>
          </p:cNvCxnSpPr>
          <p:nvPr/>
        </p:nvCxnSpPr>
        <p:spPr bwMode="auto">
          <a:xfrm flipV="1">
            <a:off x="4419600" y="3048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51" name="AutoShape 35"/>
          <p:cNvCxnSpPr>
            <a:cxnSpLocks noChangeShapeType="1"/>
            <a:stCxn id="1110047" idx="6"/>
            <a:endCxn id="1110049" idx="2"/>
          </p:cNvCxnSpPr>
          <p:nvPr/>
        </p:nvCxnSpPr>
        <p:spPr bwMode="auto">
          <a:xfrm>
            <a:off x="4495800" y="2971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52" name="AutoShape 36"/>
          <p:cNvCxnSpPr>
            <a:cxnSpLocks noChangeShapeType="1"/>
            <a:stCxn id="1110049" idx="3"/>
            <a:endCxn id="1110048" idx="7"/>
          </p:cNvCxnSpPr>
          <p:nvPr/>
        </p:nvCxnSpPr>
        <p:spPr bwMode="auto">
          <a:xfrm flipH="1">
            <a:off x="4473575" y="3025775"/>
            <a:ext cx="654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0053" name="Oval 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54" name="Oval 38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55" name="Oval 39"/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0056" name="AutoShape 40"/>
          <p:cNvCxnSpPr>
            <a:cxnSpLocks noChangeShapeType="1"/>
            <a:stCxn id="1110054" idx="0"/>
            <a:endCxn id="1110053" idx="4"/>
          </p:cNvCxnSpPr>
          <p:nvPr/>
        </p:nvCxnSpPr>
        <p:spPr bwMode="auto">
          <a:xfrm flipV="1">
            <a:off x="6705600" y="3048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57" name="AutoShape 41"/>
          <p:cNvCxnSpPr>
            <a:cxnSpLocks noChangeShapeType="1"/>
            <a:stCxn id="1110053" idx="6"/>
            <a:endCxn id="1110055" idx="2"/>
          </p:cNvCxnSpPr>
          <p:nvPr/>
        </p:nvCxnSpPr>
        <p:spPr bwMode="auto">
          <a:xfrm>
            <a:off x="6781800" y="2971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58" name="AutoShape 42"/>
          <p:cNvCxnSpPr>
            <a:cxnSpLocks noChangeShapeType="1"/>
            <a:stCxn id="1110055" idx="3"/>
            <a:endCxn id="1110054" idx="7"/>
          </p:cNvCxnSpPr>
          <p:nvPr/>
        </p:nvCxnSpPr>
        <p:spPr bwMode="auto">
          <a:xfrm flipH="1">
            <a:off x="6759575" y="3025775"/>
            <a:ext cx="654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0059" name="Text Box 43"/>
          <p:cNvSpPr txBox="1">
            <a:spLocks noChangeArrowheads="1"/>
          </p:cNvSpPr>
          <p:nvPr/>
        </p:nvSpPr>
        <p:spPr bwMode="auto">
          <a:xfrm>
            <a:off x="54864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 </a:t>
            </a:r>
          </a:p>
        </p:txBody>
      </p:sp>
      <p:sp>
        <p:nvSpPr>
          <p:cNvPr id="1110060" name="Oval 44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1" name="Oval 45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2" name="Oval 46"/>
          <p:cNvSpPr>
            <a:spLocks noChangeArrowheads="1"/>
          </p:cNvSpPr>
          <p:nvPr/>
        </p:nvSpPr>
        <p:spPr bwMode="auto">
          <a:xfrm>
            <a:off x="34290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3" name="Oval 47"/>
          <p:cNvSpPr>
            <a:spLocks noChangeArrowheads="1"/>
          </p:cNvSpPr>
          <p:nvPr/>
        </p:nvSpPr>
        <p:spPr bwMode="auto">
          <a:xfrm>
            <a:off x="3048000" y="4572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4" name="Oval 48"/>
          <p:cNvSpPr>
            <a:spLocks noChangeArrowheads="1"/>
          </p:cNvSpPr>
          <p:nvPr/>
        </p:nvSpPr>
        <p:spPr bwMode="auto">
          <a:xfrm>
            <a:off x="3657600" y="4572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5" name="Oval 49"/>
          <p:cNvSpPr>
            <a:spLocks noChangeArrowheads="1"/>
          </p:cNvSpPr>
          <p:nvPr/>
        </p:nvSpPr>
        <p:spPr bwMode="auto">
          <a:xfrm>
            <a:off x="43434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6" name="Oval 50"/>
          <p:cNvSpPr>
            <a:spLocks noChangeArrowheads="1"/>
          </p:cNvSpPr>
          <p:nvPr/>
        </p:nvSpPr>
        <p:spPr bwMode="auto">
          <a:xfrm>
            <a:off x="4648200" y="2895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7" name="Oval 5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8" name="Oval 52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69" name="Oval 53"/>
          <p:cNvSpPr>
            <a:spLocks noChangeArrowheads="1"/>
          </p:cNvSpPr>
          <p:nvPr/>
        </p:nvSpPr>
        <p:spPr bwMode="auto">
          <a:xfrm>
            <a:off x="6934200" y="2895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70" name="Oval 54"/>
          <p:cNvSpPr>
            <a:spLocks noChangeArrowheads="1"/>
          </p:cNvSpPr>
          <p:nvPr/>
        </p:nvSpPr>
        <p:spPr bwMode="auto">
          <a:xfrm>
            <a:off x="70104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71" name="Oval 55"/>
          <p:cNvSpPr>
            <a:spLocks noChangeArrowheads="1"/>
          </p:cNvSpPr>
          <p:nvPr/>
        </p:nvSpPr>
        <p:spPr bwMode="auto">
          <a:xfrm>
            <a:off x="4876800" y="4572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72" name="Oval 56"/>
          <p:cNvSpPr>
            <a:spLocks noChangeArrowheads="1"/>
          </p:cNvSpPr>
          <p:nvPr/>
        </p:nvSpPr>
        <p:spPr bwMode="auto">
          <a:xfrm>
            <a:off x="5486400" y="4572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73" name="Oval 57"/>
          <p:cNvSpPr>
            <a:spLocks noChangeArrowheads="1"/>
          </p:cNvSpPr>
          <p:nvPr/>
        </p:nvSpPr>
        <p:spPr bwMode="auto">
          <a:xfrm>
            <a:off x="6781800" y="47244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0074" name="Oval 58"/>
          <p:cNvSpPr>
            <a:spLocks noChangeArrowheads="1"/>
          </p:cNvSpPr>
          <p:nvPr/>
        </p:nvSpPr>
        <p:spPr bwMode="auto">
          <a:xfrm>
            <a:off x="7315200" y="4572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0075" name="AutoShape 59"/>
          <p:cNvCxnSpPr>
            <a:cxnSpLocks noChangeShapeType="1"/>
            <a:stCxn id="1110064" idx="1"/>
            <a:endCxn id="1110060" idx="2"/>
          </p:cNvCxnSpPr>
          <p:nvPr/>
        </p:nvCxnSpPr>
        <p:spPr bwMode="auto">
          <a:xfrm rot="5400000" flipH="1">
            <a:off x="2743200" y="3657600"/>
            <a:ext cx="1241425" cy="631825"/>
          </a:xfrm>
          <a:prstGeom prst="curvedConnector4">
            <a:avLst>
              <a:gd name="adj1" fmla="val 47824"/>
              <a:gd name="adj2" fmla="val 136181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76" name="AutoShape 60"/>
          <p:cNvCxnSpPr>
            <a:cxnSpLocks noChangeShapeType="1"/>
            <a:stCxn id="1110071" idx="6"/>
            <a:endCxn id="1110061" idx="0"/>
          </p:cNvCxnSpPr>
          <p:nvPr/>
        </p:nvCxnSpPr>
        <p:spPr bwMode="auto">
          <a:xfrm flipH="1" flipV="1">
            <a:off x="3429000" y="2895600"/>
            <a:ext cx="1600200" cy="1752600"/>
          </a:xfrm>
          <a:prstGeom prst="curvedConnector4">
            <a:avLst>
              <a:gd name="adj1" fmla="val 53769"/>
              <a:gd name="adj2" fmla="val 113042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77" name="AutoShape 61"/>
          <p:cNvCxnSpPr>
            <a:cxnSpLocks noChangeShapeType="1"/>
            <a:stCxn id="1110074" idx="1"/>
            <a:endCxn id="1110062" idx="4"/>
          </p:cNvCxnSpPr>
          <p:nvPr/>
        </p:nvCxnSpPr>
        <p:spPr bwMode="auto">
          <a:xfrm rot="5400000" flipH="1">
            <a:off x="4838700" y="2095500"/>
            <a:ext cx="1165225" cy="3832225"/>
          </a:xfrm>
          <a:prstGeom prst="curvedConnector3">
            <a:avLst>
              <a:gd name="adj1" fmla="val 50954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78" name="AutoShape 62"/>
          <p:cNvCxnSpPr>
            <a:cxnSpLocks noChangeShapeType="1"/>
            <a:stCxn id="1110074" idx="2"/>
            <a:endCxn id="1110067" idx="4"/>
          </p:cNvCxnSpPr>
          <p:nvPr/>
        </p:nvCxnSpPr>
        <p:spPr bwMode="auto">
          <a:xfrm rot="10800000">
            <a:off x="4800600" y="3429000"/>
            <a:ext cx="2514600" cy="1219200"/>
          </a:xfrm>
          <a:prstGeom prst="curvedConnector2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79" name="AutoShape 63"/>
          <p:cNvCxnSpPr>
            <a:cxnSpLocks noChangeShapeType="1"/>
            <a:stCxn id="1110063" idx="0"/>
            <a:endCxn id="1110066" idx="1"/>
          </p:cNvCxnSpPr>
          <p:nvPr/>
        </p:nvCxnSpPr>
        <p:spPr bwMode="auto">
          <a:xfrm rot="-5400000">
            <a:off x="3070225" y="2971800"/>
            <a:ext cx="1654175" cy="1546225"/>
          </a:xfrm>
          <a:prstGeom prst="curvedConnector3">
            <a:avLst>
              <a:gd name="adj1" fmla="val 69287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80" name="AutoShape 64"/>
          <p:cNvCxnSpPr>
            <a:cxnSpLocks noChangeShapeType="1"/>
            <a:stCxn id="1110063" idx="0"/>
            <a:endCxn id="1110065" idx="3"/>
          </p:cNvCxnSpPr>
          <p:nvPr/>
        </p:nvCxnSpPr>
        <p:spPr bwMode="auto">
          <a:xfrm rot="-5400000">
            <a:off x="3162300" y="3368675"/>
            <a:ext cx="1165225" cy="1241425"/>
          </a:xfrm>
          <a:prstGeom prst="curvedConnector3">
            <a:avLst>
              <a:gd name="adj1" fmla="val 70708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81" name="AutoShape 65"/>
          <p:cNvCxnSpPr>
            <a:cxnSpLocks noChangeShapeType="1"/>
            <a:stCxn id="1110072" idx="1"/>
            <a:endCxn id="1110068" idx="2"/>
          </p:cNvCxnSpPr>
          <p:nvPr/>
        </p:nvCxnSpPr>
        <p:spPr bwMode="auto">
          <a:xfrm rot="-5400000">
            <a:off x="5448300" y="3413125"/>
            <a:ext cx="1241425" cy="1120775"/>
          </a:xfrm>
          <a:prstGeom prst="curvedConnector2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82" name="AutoShape 66"/>
          <p:cNvCxnSpPr>
            <a:cxnSpLocks noChangeShapeType="1"/>
            <a:stCxn id="1110073" idx="1"/>
            <a:endCxn id="1110069" idx="4"/>
          </p:cNvCxnSpPr>
          <p:nvPr/>
        </p:nvCxnSpPr>
        <p:spPr bwMode="auto">
          <a:xfrm rot="-5400000">
            <a:off x="6057900" y="3794125"/>
            <a:ext cx="1698625" cy="206375"/>
          </a:xfrm>
          <a:prstGeom prst="curvedConnector3">
            <a:avLst>
              <a:gd name="adj1" fmla="val 50653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0083" name="AutoShape 67"/>
          <p:cNvCxnSpPr>
            <a:cxnSpLocks noChangeShapeType="1"/>
            <a:stCxn id="1110073" idx="2"/>
            <a:endCxn id="1110070" idx="5"/>
          </p:cNvCxnSpPr>
          <p:nvPr/>
        </p:nvCxnSpPr>
        <p:spPr bwMode="auto">
          <a:xfrm rot="10800000" flipH="1">
            <a:off x="6781800" y="3406775"/>
            <a:ext cx="358775" cy="1393825"/>
          </a:xfrm>
          <a:prstGeom prst="curvedConnector4">
            <a:avLst>
              <a:gd name="adj1" fmla="val -63718"/>
              <a:gd name="adj2" fmla="val 51935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0084" name="Text Box 68"/>
          <p:cNvSpPr txBox="1">
            <a:spLocks noChangeArrowheads="1"/>
          </p:cNvSpPr>
          <p:nvPr/>
        </p:nvSpPr>
        <p:spPr bwMode="auto">
          <a:xfrm>
            <a:off x="7239000" y="30480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clause gadgets</a:t>
            </a:r>
          </a:p>
        </p:txBody>
      </p:sp>
      <p:sp>
        <p:nvSpPr>
          <p:cNvPr id="1110085" name="Text Box 69"/>
          <p:cNvSpPr txBox="1">
            <a:spLocks noChangeArrowheads="1"/>
          </p:cNvSpPr>
          <p:nvPr/>
        </p:nvSpPr>
        <p:spPr bwMode="auto">
          <a:xfrm>
            <a:off x="5791200" y="5334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variable gadgets</a:t>
            </a:r>
          </a:p>
        </p:txBody>
      </p:sp>
      <p:sp>
        <p:nvSpPr>
          <p:cNvPr id="1110086" name="Text Box 70"/>
          <p:cNvSpPr txBox="1">
            <a:spLocks noChangeArrowheads="1"/>
          </p:cNvSpPr>
          <p:nvPr/>
        </p:nvSpPr>
        <p:spPr bwMode="auto">
          <a:xfrm>
            <a:off x="685800" y="2819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xor gadgets </a:t>
            </a:r>
            <a:r>
              <a:rPr lang="en-US" altLang="en-US" sz="2000">
                <a:solidFill>
                  <a:schemeClr val="accent2"/>
                </a:solidFill>
                <a:latin typeface="Comic Sans MS" charset="0"/>
              </a:rPr>
              <a:t>(exactly 1 of two edges is in cover)</a:t>
            </a:r>
          </a:p>
        </p:txBody>
      </p:sp>
      <p:sp>
        <p:nvSpPr>
          <p:cNvPr id="1110087" name="Oval 71"/>
          <p:cNvSpPr>
            <a:spLocks noChangeArrowheads="1"/>
          </p:cNvSpPr>
          <p:nvPr/>
        </p:nvSpPr>
        <p:spPr bwMode="auto">
          <a:xfrm>
            <a:off x="2895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0088" name="AutoShape 72"/>
          <p:cNvCxnSpPr>
            <a:cxnSpLocks noChangeShapeType="1"/>
            <a:stCxn id="1110086" idx="2"/>
            <a:endCxn id="1110087" idx="3"/>
          </p:cNvCxnSpPr>
          <p:nvPr/>
        </p:nvCxnSpPr>
        <p:spPr bwMode="auto">
          <a:xfrm rot="5400000" flipH="1" flipV="1">
            <a:off x="2190751" y="3475037"/>
            <a:ext cx="239712" cy="1192213"/>
          </a:xfrm>
          <a:prstGeom prst="curvedConnector3">
            <a:avLst>
              <a:gd name="adj1" fmla="val -9536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0089" name="Text Box 73"/>
          <p:cNvSpPr txBox="1">
            <a:spLocks noChangeArrowheads="1"/>
          </p:cNvSpPr>
          <p:nvPr/>
        </p:nvSpPr>
        <p:spPr bwMode="auto">
          <a:xfrm>
            <a:off x="685800" y="53498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N.B. must avoid reducing SAT to MATCHING!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5454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20" grpId="0" animBg="1"/>
      <p:bldP spid="1110020" grpId="1" animBg="1"/>
      <p:bldP spid="1110021" grpId="0" animBg="1"/>
      <p:bldP spid="1110021" grpId="1" animBg="1"/>
      <p:bldP spid="1110022" grpId="0"/>
      <p:bldP spid="1110022" grpId="1"/>
      <p:bldP spid="1110026" grpId="0"/>
      <p:bldP spid="1110026" grpId="1"/>
      <p:bldP spid="1110027" grpId="0" animBg="1"/>
      <p:bldP spid="1110027" grpId="1" animBg="1"/>
      <p:bldP spid="1110028" grpId="0" animBg="1"/>
      <p:bldP spid="1110028" grpId="1" animBg="1"/>
      <p:bldP spid="1110029" grpId="0"/>
      <p:bldP spid="1110029" grpId="1"/>
      <p:bldP spid="1110033" grpId="0"/>
      <p:bldP spid="1110033" grpId="1"/>
      <p:bldP spid="1110034" grpId="0" animBg="1"/>
      <p:bldP spid="1110034" grpId="1" animBg="1"/>
      <p:bldP spid="1110035" grpId="0" animBg="1"/>
      <p:bldP spid="1110035" grpId="1" animBg="1"/>
      <p:bldP spid="1110036" grpId="0"/>
      <p:bldP spid="1110036" grpId="1"/>
      <p:bldP spid="1110040" grpId="0"/>
      <p:bldP spid="1110041" grpId="0" animBg="1"/>
      <p:bldP spid="1110041" grpId="1" animBg="1"/>
      <p:bldP spid="1110042" grpId="0" animBg="1"/>
      <p:bldP spid="1110042" grpId="1" animBg="1"/>
      <p:bldP spid="1110043" grpId="0" animBg="1"/>
      <p:bldP spid="1110043" grpId="1" animBg="1"/>
      <p:bldP spid="1110047" grpId="0" animBg="1"/>
      <p:bldP spid="1110047" grpId="1" animBg="1"/>
      <p:bldP spid="1110048" grpId="0" animBg="1"/>
      <p:bldP spid="1110048" grpId="1" animBg="1"/>
      <p:bldP spid="1110049" grpId="0" animBg="1"/>
      <p:bldP spid="1110049" grpId="1" animBg="1"/>
      <p:bldP spid="1110053" grpId="0" animBg="1"/>
      <p:bldP spid="1110053" grpId="1" animBg="1"/>
      <p:bldP spid="1110054" grpId="0" animBg="1"/>
      <p:bldP spid="1110054" grpId="1" animBg="1"/>
      <p:bldP spid="1110055" grpId="0" animBg="1"/>
      <p:bldP spid="1110055" grpId="1" animBg="1"/>
      <p:bldP spid="1110059" grpId="0"/>
      <p:bldP spid="1110059" grpId="1"/>
      <p:bldP spid="1110060" grpId="0" animBg="1"/>
      <p:bldP spid="1110060" grpId="1" animBg="1"/>
      <p:bldP spid="1110061" grpId="0" animBg="1"/>
      <p:bldP spid="1110061" grpId="1" animBg="1"/>
      <p:bldP spid="1110062" grpId="0" animBg="1"/>
      <p:bldP spid="1110062" grpId="1" animBg="1"/>
      <p:bldP spid="1110063" grpId="0" animBg="1"/>
      <p:bldP spid="1110063" grpId="1" animBg="1"/>
      <p:bldP spid="1110064" grpId="0" animBg="1"/>
      <p:bldP spid="1110064" grpId="1" animBg="1"/>
      <p:bldP spid="1110065" grpId="0" animBg="1"/>
      <p:bldP spid="1110065" grpId="1" animBg="1"/>
      <p:bldP spid="1110066" grpId="0" animBg="1"/>
      <p:bldP spid="1110066" grpId="1" animBg="1"/>
      <p:bldP spid="1110067" grpId="0" animBg="1"/>
      <p:bldP spid="1110067" grpId="1" animBg="1"/>
      <p:bldP spid="1110068" grpId="0" animBg="1"/>
      <p:bldP spid="1110068" grpId="1" animBg="1"/>
      <p:bldP spid="1110069" grpId="0" animBg="1"/>
      <p:bldP spid="1110069" grpId="1" animBg="1"/>
      <p:bldP spid="1110070" grpId="0" animBg="1"/>
      <p:bldP spid="1110070" grpId="1" animBg="1"/>
      <p:bldP spid="1110071" grpId="0" animBg="1"/>
      <p:bldP spid="1110071" grpId="1" animBg="1"/>
      <p:bldP spid="1110072" grpId="0" animBg="1"/>
      <p:bldP spid="1110072" grpId="1" animBg="1"/>
      <p:bldP spid="1110073" grpId="0" animBg="1"/>
      <p:bldP spid="1110073" grpId="1" animBg="1"/>
      <p:bldP spid="1110074" grpId="0" animBg="1"/>
      <p:bldP spid="1110074" grpId="1" animBg="1"/>
      <p:bldP spid="1110084" grpId="0"/>
      <p:bldP spid="1110085" grpId="0"/>
      <p:bldP spid="1110086" grpId="0"/>
      <p:bldP spid="1110087" grpId="0" animBg="1"/>
      <p:bldP spid="11100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Introduce edge weights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cycle cover weight</a:t>
            </a:r>
            <a:r>
              <a:rPr lang="en-US" altLang="en-US">
                <a:ea typeface="ヒラギノ角ゴ Pro W3" charset="-128"/>
              </a:rPr>
              <a:t> is product of weights of its edges</a:t>
            </a:r>
          </a:p>
          <a:p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implement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xor gadget by</a:t>
            </a:r>
          </a:p>
          <a:p>
            <a:pPr lvl="1"/>
            <a:r>
              <a:rPr lang="en-US" altLang="en-US">
                <a:ea typeface="ヒラギノ角ゴ Pro W3" charset="-128"/>
              </a:rPr>
              <a:t>weight of cycle cover that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obeys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xor multiplied by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4 (mod N)</a:t>
            </a:r>
          </a:p>
          <a:p>
            <a:pPr lvl="1"/>
            <a:r>
              <a:rPr lang="en-US" altLang="en-US">
                <a:ea typeface="ヒラギノ角ゴ Pro W3" charset="-128"/>
              </a:rPr>
              <a:t>weight of cycle cover that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violates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xor multiplied by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N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39941" name="AutoShape 4"/>
          <p:cNvSpPr>
            <a:spLocks/>
          </p:cNvSpPr>
          <p:nvPr/>
        </p:nvSpPr>
        <p:spPr bwMode="auto">
          <a:xfrm>
            <a:off x="4953000" y="5372100"/>
            <a:ext cx="3200400" cy="609600"/>
          </a:xfrm>
          <a:prstGeom prst="borderCallout1">
            <a:avLst>
              <a:gd name="adj1" fmla="val 18750"/>
              <a:gd name="adj2" fmla="val -2380"/>
              <a:gd name="adj3" fmla="val -6250"/>
              <a:gd name="adj4" fmla="val -35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2800"/>
              <a:t>large integer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2096606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Weighted xor gadget:</a:t>
            </a: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weight of cycle cover that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obeys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xor multiplied by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4 (mod N)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weight of cycle cover that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violates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xor multiplied by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N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12954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31242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1295400" y="3276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3124200" y="3276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1993" name="AutoShape 8"/>
          <p:cNvCxnSpPr>
            <a:cxnSpLocks noChangeShapeType="1"/>
            <a:stCxn id="41989" idx="6"/>
            <a:endCxn id="41990" idx="2"/>
          </p:cNvCxnSpPr>
          <p:nvPr/>
        </p:nvCxnSpPr>
        <p:spPr bwMode="auto">
          <a:xfrm>
            <a:off x="1447800" y="26670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4" name="AutoShape 9"/>
          <p:cNvCxnSpPr>
            <a:cxnSpLocks noChangeShapeType="1"/>
            <a:stCxn id="41992" idx="2"/>
            <a:endCxn id="41991" idx="6"/>
          </p:cNvCxnSpPr>
          <p:nvPr/>
        </p:nvCxnSpPr>
        <p:spPr bwMode="auto">
          <a:xfrm flipH="1">
            <a:off x="1447800" y="33528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Oval 10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Oval 11"/>
          <p:cNvSpPr>
            <a:spLocks noChangeArrowheads="1"/>
          </p:cNvSpPr>
          <p:nvPr/>
        </p:nvSpPr>
        <p:spPr bwMode="auto">
          <a:xfrm>
            <a:off x="2209800" y="3276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1997" name="AutoShape 12"/>
          <p:cNvCxnSpPr>
            <a:cxnSpLocks noChangeShapeType="1"/>
            <a:stCxn id="41995" idx="5"/>
            <a:endCxn id="41996" idx="7"/>
          </p:cNvCxnSpPr>
          <p:nvPr/>
        </p:nvCxnSpPr>
        <p:spPr bwMode="auto">
          <a:xfrm>
            <a:off x="2339975" y="2720975"/>
            <a:ext cx="0" cy="577850"/>
          </a:xfrm>
          <a:prstGeom prst="straightConnector1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9144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u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2766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v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3276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u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8382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v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1676400" y="2819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xor</a:t>
            </a:r>
          </a:p>
        </p:txBody>
      </p:sp>
      <p:sp>
        <p:nvSpPr>
          <p:cNvPr id="42003" name="Oval 18"/>
          <p:cNvSpPr>
            <a:spLocks noChangeArrowheads="1"/>
          </p:cNvSpPr>
          <p:nvPr/>
        </p:nvSpPr>
        <p:spPr bwMode="auto">
          <a:xfrm>
            <a:off x="6019800" y="2209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4" name="Oval 19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5" name="Oval 20"/>
          <p:cNvSpPr>
            <a:spLocks noChangeArrowheads="1"/>
          </p:cNvSpPr>
          <p:nvPr/>
        </p:nvSpPr>
        <p:spPr bwMode="auto">
          <a:xfrm>
            <a:off x="52578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6" name="Oval 21"/>
          <p:cNvSpPr>
            <a:spLocks noChangeArrowheads="1"/>
          </p:cNvSpPr>
          <p:nvPr/>
        </p:nvSpPr>
        <p:spPr bwMode="auto">
          <a:xfrm>
            <a:off x="67818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7" name="Oval 22"/>
          <p:cNvSpPr>
            <a:spLocks noChangeArrowheads="1"/>
          </p:cNvSpPr>
          <p:nvPr/>
        </p:nvSpPr>
        <p:spPr bwMode="auto">
          <a:xfrm>
            <a:off x="45720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8" name="Oval 23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41910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u</a:t>
            </a:r>
          </a:p>
        </p:txBody>
      </p:sp>
      <p:sp>
        <p:nvSpPr>
          <p:cNvPr id="42010" name="Text Box 25"/>
          <p:cNvSpPr txBox="1">
            <a:spLocks noChangeArrowheads="1"/>
          </p:cNvSpPr>
          <p:nvPr/>
        </p:nvSpPr>
        <p:spPr bwMode="auto">
          <a:xfrm>
            <a:off x="41148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v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42011" name="Oval 26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2" name="Oval 27"/>
          <p:cNvSpPr>
            <a:spLocks noChangeArrowheads="1"/>
          </p:cNvSpPr>
          <p:nvPr/>
        </p:nvSpPr>
        <p:spPr bwMode="auto">
          <a:xfrm>
            <a:off x="7467600" y="3276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76200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v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200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u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42015" name="AutoShape 30"/>
          <p:cNvCxnSpPr>
            <a:cxnSpLocks noChangeShapeType="1"/>
            <a:stCxn id="42007" idx="5"/>
            <a:endCxn id="42005" idx="1"/>
          </p:cNvCxnSpPr>
          <p:nvPr/>
        </p:nvCxnSpPr>
        <p:spPr bwMode="auto">
          <a:xfrm>
            <a:off x="4702175" y="2720975"/>
            <a:ext cx="5778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6" name="AutoShape 31"/>
          <p:cNvCxnSpPr>
            <a:cxnSpLocks noChangeShapeType="1"/>
            <a:stCxn id="42005" idx="3"/>
            <a:endCxn id="42008" idx="6"/>
          </p:cNvCxnSpPr>
          <p:nvPr/>
        </p:nvCxnSpPr>
        <p:spPr bwMode="auto">
          <a:xfrm flipH="1">
            <a:off x="4724400" y="3025775"/>
            <a:ext cx="55562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7" name="AutoShape 32"/>
          <p:cNvCxnSpPr>
            <a:cxnSpLocks noChangeShapeType="1"/>
            <a:stCxn id="42006" idx="7"/>
            <a:endCxn id="42011" idx="3"/>
          </p:cNvCxnSpPr>
          <p:nvPr/>
        </p:nvCxnSpPr>
        <p:spPr bwMode="auto">
          <a:xfrm flipV="1">
            <a:off x="6911975" y="2720975"/>
            <a:ext cx="5778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8" name="AutoShape 33"/>
          <p:cNvCxnSpPr>
            <a:cxnSpLocks noChangeShapeType="1"/>
            <a:stCxn id="42012" idx="2"/>
            <a:endCxn id="42006" idx="5"/>
          </p:cNvCxnSpPr>
          <p:nvPr/>
        </p:nvCxnSpPr>
        <p:spPr bwMode="auto">
          <a:xfrm flipH="1" flipV="1">
            <a:off x="6911975" y="3025775"/>
            <a:ext cx="55562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9" name="AutoShape 34"/>
          <p:cNvCxnSpPr>
            <a:cxnSpLocks noChangeShapeType="1"/>
            <a:stCxn id="42005" idx="0"/>
            <a:endCxn id="42003" idx="2"/>
          </p:cNvCxnSpPr>
          <p:nvPr/>
        </p:nvCxnSpPr>
        <p:spPr bwMode="auto">
          <a:xfrm rot="-5400000">
            <a:off x="5372100" y="2247900"/>
            <a:ext cx="6096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AutoShape 35"/>
          <p:cNvCxnSpPr>
            <a:cxnSpLocks noChangeShapeType="1"/>
            <a:stCxn id="42003" idx="3"/>
            <a:endCxn id="42005" idx="6"/>
          </p:cNvCxnSpPr>
          <p:nvPr/>
        </p:nvCxnSpPr>
        <p:spPr bwMode="auto">
          <a:xfrm rot="5400000">
            <a:off x="5410200" y="2339975"/>
            <a:ext cx="63182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36"/>
          <p:cNvCxnSpPr>
            <a:cxnSpLocks noChangeShapeType="1"/>
            <a:stCxn id="42003" idx="6"/>
            <a:endCxn id="42006" idx="0"/>
          </p:cNvCxnSpPr>
          <p:nvPr/>
        </p:nvCxnSpPr>
        <p:spPr bwMode="auto">
          <a:xfrm>
            <a:off x="6172200" y="2286000"/>
            <a:ext cx="685800" cy="609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37"/>
          <p:cNvCxnSpPr>
            <a:cxnSpLocks noChangeShapeType="1"/>
            <a:stCxn id="42006" idx="2"/>
            <a:endCxn id="42003" idx="5"/>
          </p:cNvCxnSpPr>
          <p:nvPr/>
        </p:nvCxnSpPr>
        <p:spPr bwMode="auto">
          <a:xfrm rot="10800000">
            <a:off x="6149975" y="2339975"/>
            <a:ext cx="63182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38"/>
          <p:cNvCxnSpPr>
            <a:cxnSpLocks noChangeShapeType="1"/>
            <a:stCxn id="42006" idx="4"/>
            <a:endCxn id="42004" idx="6"/>
          </p:cNvCxnSpPr>
          <p:nvPr/>
        </p:nvCxnSpPr>
        <p:spPr bwMode="auto">
          <a:xfrm rot="5400000">
            <a:off x="6134100" y="3086100"/>
            <a:ext cx="7620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39"/>
          <p:cNvCxnSpPr>
            <a:cxnSpLocks noChangeShapeType="1"/>
            <a:stCxn id="42004" idx="0"/>
            <a:endCxn id="42006" idx="2"/>
          </p:cNvCxnSpPr>
          <p:nvPr/>
        </p:nvCxnSpPr>
        <p:spPr bwMode="auto">
          <a:xfrm rot="-5400000">
            <a:off x="6057900" y="3009900"/>
            <a:ext cx="7620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40"/>
          <p:cNvCxnSpPr>
            <a:cxnSpLocks noChangeShapeType="1"/>
            <a:stCxn id="42005" idx="6"/>
            <a:endCxn id="42006" idx="2"/>
          </p:cNvCxnSpPr>
          <p:nvPr/>
        </p:nvCxnSpPr>
        <p:spPr bwMode="auto">
          <a:xfrm>
            <a:off x="5410200" y="29718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41"/>
          <p:cNvCxnSpPr>
            <a:cxnSpLocks noChangeShapeType="1"/>
            <a:stCxn id="42005" idx="4"/>
            <a:endCxn id="42004" idx="2"/>
          </p:cNvCxnSpPr>
          <p:nvPr/>
        </p:nvCxnSpPr>
        <p:spPr bwMode="auto">
          <a:xfrm rot="16200000" flipH="1">
            <a:off x="5295900" y="3086100"/>
            <a:ext cx="7620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7" name="AutoShape 42"/>
          <p:cNvCxnSpPr>
            <a:cxnSpLocks noChangeShapeType="1"/>
            <a:stCxn id="42003" idx="3"/>
            <a:endCxn id="42004" idx="2"/>
          </p:cNvCxnSpPr>
          <p:nvPr/>
        </p:nvCxnSpPr>
        <p:spPr bwMode="auto">
          <a:xfrm rot="5400000">
            <a:off x="5295900" y="3063875"/>
            <a:ext cx="1470025" cy="22225"/>
          </a:xfrm>
          <a:prstGeom prst="curvedConnector4">
            <a:avLst>
              <a:gd name="adj1" fmla="val 48162"/>
              <a:gd name="adj2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8" name="AutoShape 43"/>
          <p:cNvCxnSpPr>
            <a:cxnSpLocks noChangeShapeType="1"/>
            <a:stCxn id="42004" idx="0"/>
            <a:endCxn id="42003" idx="4"/>
          </p:cNvCxnSpPr>
          <p:nvPr/>
        </p:nvCxnSpPr>
        <p:spPr bwMode="auto">
          <a:xfrm flipV="1">
            <a:off x="6096000" y="2362200"/>
            <a:ext cx="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9" name="AutoShape 44"/>
          <p:cNvCxnSpPr>
            <a:cxnSpLocks noChangeShapeType="1"/>
            <a:stCxn id="42003" idx="2"/>
            <a:endCxn id="42003" idx="6"/>
          </p:cNvCxnSpPr>
          <p:nvPr/>
        </p:nvCxnSpPr>
        <p:spPr bwMode="auto">
          <a:xfrm rot="10800000" flipH="1" flipV="1">
            <a:off x="6019800" y="2286000"/>
            <a:ext cx="152400" cy="1588"/>
          </a:xfrm>
          <a:prstGeom prst="curvedConnector5">
            <a:avLst>
              <a:gd name="adj1" fmla="val -150000"/>
              <a:gd name="adj2" fmla="val -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0" name="AutoShape 45"/>
          <p:cNvCxnSpPr>
            <a:cxnSpLocks noChangeShapeType="1"/>
            <a:stCxn id="42004" idx="6"/>
            <a:endCxn id="42004" idx="2"/>
          </p:cNvCxnSpPr>
          <p:nvPr/>
        </p:nvCxnSpPr>
        <p:spPr bwMode="auto">
          <a:xfrm flipH="1">
            <a:off x="6019800" y="3810000"/>
            <a:ext cx="152400" cy="1588"/>
          </a:xfrm>
          <a:prstGeom prst="curvedConnector5">
            <a:avLst>
              <a:gd name="adj1" fmla="val -150000"/>
              <a:gd name="adj2" fmla="val 310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1" name="Text Box 46"/>
          <p:cNvSpPr txBox="1">
            <a:spLocks noChangeArrowheads="1"/>
          </p:cNvSpPr>
          <p:nvPr/>
        </p:nvSpPr>
        <p:spPr bwMode="auto">
          <a:xfrm>
            <a:off x="6248400" y="1524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N-1</a:t>
            </a:r>
          </a:p>
        </p:txBody>
      </p:sp>
      <p:sp>
        <p:nvSpPr>
          <p:cNvPr id="42032" name="Text Box 47"/>
          <p:cNvSpPr txBox="1">
            <a:spLocks noChangeArrowheads="1"/>
          </p:cNvSpPr>
          <p:nvPr/>
        </p:nvSpPr>
        <p:spPr bwMode="auto">
          <a:xfrm>
            <a:off x="5334000" y="2955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N-1</a:t>
            </a:r>
          </a:p>
        </p:txBody>
      </p:sp>
      <p:sp>
        <p:nvSpPr>
          <p:cNvPr id="42033" name="Text Box 48"/>
          <p:cNvSpPr txBox="1">
            <a:spLocks noChangeArrowheads="1"/>
          </p:cNvSpPr>
          <p:nvPr/>
        </p:nvSpPr>
        <p:spPr bwMode="auto">
          <a:xfrm>
            <a:off x="4953000" y="3336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N-1</a:t>
            </a:r>
          </a:p>
        </p:txBody>
      </p:sp>
      <p:sp>
        <p:nvSpPr>
          <p:cNvPr id="42034" name="Text Box 49"/>
          <p:cNvSpPr txBox="1">
            <a:spLocks noChangeArrowheads="1"/>
          </p:cNvSpPr>
          <p:nvPr/>
        </p:nvSpPr>
        <p:spPr bwMode="auto">
          <a:xfrm>
            <a:off x="60960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2</a:t>
            </a:r>
          </a:p>
        </p:txBody>
      </p:sp>
      <p:sp>
        <p:nvSpPr>
          <p:cNvPr id="42035" name="Text Box 50"/>
          <p:cNvSpPr txBox="1">
            <a:spLocks noChangeArrowheads="1"/>
          </p:cNvSpPr>
          <p:nvPr/>
        </p:nvSpPr>
        <p:spPr bwMode="auto">
          <a:xfrm>
            <a:off x="6477000" y="3489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3</a:t>
            </a:r>
          </a:p>
        </p:txBody>
      </p:sp>
      <p:sp>
        <p:nvSpPr>
          <p:cNvPr id="42036" name="Text Box 51"/>
          <p:cNvSpPr txBox="1">
            <a:spLocks noChangeArrowheads="1"/>
          </p:cNvSpPr>
          <p:nvPr/>
        </p:nvSpPr>
        <p:spPr bwMode="auto">
          <a:xfrm>
            <a:off x="1447800" y="36576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(unlabeled weights are 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77259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Simulating positive edge weights</a:t>
            </a:r>
          </a:p>
          <a:p>
            <a:pPr lvl="1"/>
            <a:r>
              <a:rPr lang="en-US" altLang="en-US">
                <a:ea typeface="ヒラギノ角ゴ Pro W3" charset="-128"/>
              </a:rPr>
              <a:t>need to handle 2, 3, 4, 5, …, N-1</a:t>
            </a:r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9906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9906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14" name="Oval 6"/>
          <p:cNvSpPr>
            <a:spLocks noChangeArrowheads="1"/>
          </p:cNvSpPr>
          <p:nvPr/>
        </p:nvSpPr>
        <p:spPr bwMode="auto">
          <a:xfrm>
            <a:off x="3124200" y="4876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40" name="AutoShape 7"/>
          <p:cNvCxnSpPr>
            <a:cxnSpLocks noChangeShapeType="1"/>
            <a:stCxn id="44038" idx="0"/>
            <a:endCxn id="44037" idx="4"/>
          </p:cNvCxnSpPr>
          <p:nvPr/>
        </p:nvCxnSpPr>
        <p:spPr bwMode="auto">
          <a:xfrm flipV="1">
            <a:off x="1066800" y="3048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16" name="Oval 8"/>
          <p:cNvSpPr>
            <a:spLocks noChangeArrowheads="1"/>
          </p:cNvSpPr>
          <p:nvPr/>
        </p:nvSpPr>
        <p:spPr bwMode="auto">
          <a:xfrm>
            <a:off x="9906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17" name="Oval 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18" name="AutoShape 10"/>
          <p:cNvCxnSpPr>
            <a:cxnSpLocks noChangeShapeType="1"/>
            <a:stCxn id="1118217" idx="0"/>
            <a:endCxn id="1118216" idx="4"/>
          </p:cNvCxnSpPr>
          <p:nvPr/>
        </p:nvCxnSpPr>
        <p:spPr bwMode="auto">
          <a:xfrm flipV="1">
            <a:off x="1066800" y="47244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19" name="Text Box 11"/>
          <p:cNvSpPr txBox="1">
            <a:spLocks noChangeArrowheads="1"/>
          </p:cNvSpPr>
          <p:nvPr/>
        </p:nvSpPr>
        <p:spPr bwMode="auto">
          <a:xfrm>
            <a:off x="914400" y="4876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3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914400" y="3184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2</a:t>
            </a:r>
          </a:p>
        </p:txBody>
      </p:sp>
      <p:sp>
        <p:nvSpPr>
          <p:cNvPr id="44046" name="Oval 13"/>
          <p:cNvSpPr>
            <a:spLocks noChangeArrowheads="1"/>
          </p:cNvSpPr>
          <p:nvPr/>
        </p:nvSpPr>
        <p:spPr bwMode="auto">
          <a:xfrm>
            <a:off x="16764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47" name="Oval 14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48" name="AutoShape 15"/>
          <p:cNvCxnSpPr>
            <a:cxnSpLocks noChangeShapeType="1"/>
            <a:stCxn id="44047" idx="0"/>
            <a:endCxn id="44046" idx="4"/>
          </p:cNvCxnSpPr>
          <p:nvPr/>
        </p:nvCxnSpPr>
        <p:spPr bwMode="auto">
          <a:xfrm flipV="1">
            <a:off x="1752600" y="3048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9" name="Oval 16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4050" name="AutoShape 17"/>
          <p:cNvCxnSpPr>
            <a:cxnSpLocks noChangeShapeType="1"/>
            <a:stCxn id="44047" idx="7"/>
            <a:endCxn id="44049" idx="3"/>
          </p:cNvCxnSpPr>
          <p:nvPr/>
        </p:nvCxnSpPr>
        <p:spPr bwMode="auto">
          <a:xfrm flipV="1">
            <a:off x="1806575" y="3330575"/>
            <a:ext cx="4254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AutoShape 18"/>
          <p:cNvCxnSpPr>
            <a:cxnSpLocks noChangeShapeType="1"/>
            <a:stCxn id="44049" idx="2"/>
            <a:endCxn id="44046" idx="6"/>
          </p:cNvCxnSpPr>
          <p:nvPr/>
        </p:nvCxnSpPr>
        <p:spPr bwMode="auto">
          <a:xfrm flipH="1" flipV="1">
            <a:off x="1828800" y="29718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AutoShape 19"/>
          <p:cNvCxnSpPr>
            <a:cxnSpLocks noChangeShapeType="1"/>
            <a:stCxn id="44049" idx="4"/>
            <a:endCxn id="44049" idx="0"/>
          </p:cNvCxnSpPr>
          <p:nvPr/>
        </p:nvCxnSpPr>
        <p:spPr bwMode="auto">
          <a:xfrm rot="5400000" flipH="1" flipV="1">
            <a:off x="2210594" y="3275806"/>
            <a:ext cx="152400" cy="1588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28" name="Oval 20"/>
          <p:cNvSpPr>
            <a:spLocks noChangeArrowheads="1"/>
          </p:cNvSpPr>
          <p:nvPr/>
        </p:nvSpPr>
        <p:spPr bwMode="auto">
          <a:xfrm>
            <a:off x="16764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29" name="Oval 21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30" name="AutoShape 22"/>
          <p:cNvCxnSpPr>
            <a:cxnSpLocks noChangeShapeType="1"/>
            <a:stCxn id="1118229" idx="0"/>
            <a:endCxn id="1118228" idx="4"/>
          </p:cNvCxnSpPr>
          <p:nvPr/>
        </p:nvCxnSpPr>
        <p:spPr bwMode="auto">
          <a:xfrm flipV="1">
            <a:off x="1752600" y="47244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31" name="Oval 23"/>
          <p:cNvSpPr>
            <a:spLocks noChangeArrowheads="1"/>
          </p:cNvSpPr>
          <p:nvPr/>
        </p:nvSpPr>
        <p:spPr bwMode="auto">
          <a:xfrm>
            <a:off x="2209800" y="4876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32" name="AutoShape 24"/>
          <p:cNvCxnSpPr>
            <a:cxnSpLocks noChangeShapeType="1"/>
            <a:stCxn id="1118229" idx="7"/>
            <a:endCxn id="1118231" idx="3"/>
          </p:cNvCxnSpPr>
          <p:nvPr/>
        </p:nvCxnSpPr>
        <p:spPr bwMode="auto">
          <a:xfrm flipV="1">
            <a:off x="1806575" y="5006975"/>
            <a:ext cx="4254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33" name="AutoShape 25"/>
          <p:cNvCxnSpPr>
            <a:cxnSpLocks noChangeShapeType="1"/>
            <a:stCxn id="1118231" idx="2"/>
            <a:endCxn id="1118228" idx="6"/>
          </p:cNvCxnSpPr>
          <p:nvPr/>
        </p:nvCxnSpPr>
        <p:spPr bwMode="auto">
          <a:xfrm flipH="1" flipV="1">
            <a:off x="1828800" y="46482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34" name="AutoShape 26"/>
          <p:cNvCxnSpPr>
            <a:cxnSpLocks noChangeShapeType="1"/>
            <a:stCxn id="1118231" idx="4"/>
            <a:endCxn id="1118231" idx="0"/>
          </p:cNvCxnSpPr>
          <p:nvPr/>
        </p:nvCxnSpPr>
        <p:spPr bwMode="auto">
          <a:xfrm rot="5400000" flipH="1" flipV="1">
            <a:off x="2210594" y="4952206"/>
            <a:ext cx="152400" cy="1588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35" name="AutoShape 27"/>
          <p:cNvCxnSpPr>
            <a:cxnSpLocks noChangeShapeType="1"/>
            <a:stCxn id="1118229" idx="6"/>
            <a:endCxn id="1118214" idx="3"/>
          </p:cNvCxnSpPr>
          <p:nvPr/>
        </p:nvCxnSpPr>
        <p:spPr bwMode="auto">
          <a:xfrm flipV="1">
            <a:off x="1828800" y="5006975"/>
            <a:ext cx="131762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36" name="AutoShape 28"/>
          <p:cNvCxnSpPr>
            <a:cxnSpLocks noChangeShapeType="1"/>
            <a:stCxn id="1118214" idx="2"/>
            <a:endCxn id="1118228" idx="6"/>
          </p:cNvCxnSpPr>
          <p:nvPr/>
        </p:nvCxnSpPr>
        <p:spPr bwMode="auto">
          <a:xfrm flipH="1" flipV="1">
            <a:off x="1828800" y="4648200"/>
            <a:ext cx="1295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37" name="AutoShape 29"/>
          <p:cNvCxnSpPr>
            <a:cxnSpLocks noChangeShapeType="1"/>
            <a:stCxn id="1118214" idx="4"/>
            <a:endCxn id="1118214" idx="0"/>
          </p:cNvCxnSpPr>
          <p:nvPr/>
        </p:nvCxnSpPr>
        <p:spPr bwMode="auto">
          <a:xfrm rot="5400000" flipH="1" flipV="1">
            <a:off x="3124994" y="4952206"/>
            <a:ext cx="152400" cy="1588"/>
          </a:xfrm>
          <a:prstGeom prst="curvedConnector5">
            <a:avLst>
              <a:gd name="adj1" fmla="val -150000"/>
              <a:gd name="adj2" fmla="val 37600014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38" name="Oval 30"/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39" name="Oval 31"/>
          <p:cNvSpPr>
            <a:spLocks noChangeArrowheads="1"/>
          </p:cNvSpPr>
          <p:nvPr/>
        </p:nvSpPr>
        <p:spPr bwMode="auto">
          <a:xfrm>
            <a:off x="4191000" y="4191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40" name="AutoShape 32"/>
          <p:cNvCxnSpPr>
            <a:cxnSpLocks noChangeShapeType="1"/>
            <a:stCxn id="1118239" idx="0"/>
            <a:endCxn id="1118238" idx="4"/>
          </p:cNvCxnSpPr>
          <p:nvPr/>
        </p:nvCxnSpPr>
        <p:spPr bwMode="auto">
          <a:xfrm flipV="1">
            <a:off x="4267200" y="3657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41" name="Text Box 33"/>
          <p:cNvSpPr txBox="1">
            <a:spLocks noChangeArrowheads="1"/>
          </p:cNvSpPr>
          <p:nvPr/>
        </p:nvSpPr>
        <p:spPr bwMode="auto">
          <a:xfrm>
            <a:off x="4191000" y="3810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2</a:t>
            </a:r>
            <a:r>
              <a:rPr lang="en-US" altLang="en-US" sz="2000" baseline="30000">
                <a:latin typeface="Comic Sans MS" charset="0"/>
              </a:rPr>
              <a:t>k</a:t>
            </a:r>
            <a:endParaRPr lang="en-US" altLang="en-US" sz="2000">
              <a:latin typeface="Comic Sans MS" charset="0"/>
            </a:endParaRPr>
          </a:p>
        </p:txBody>
      </p:sp>
      <p:sp>
        <p:nvSpPr>
          <p:cNvPr id="1118242" name="Oval 34"/>
          <p:cNvSpPr>
            <a:spLocks noChangeArrowheads="1"/>
          </p:cNvSpPr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43" name="Oval 35"/>
          <p:cNvSpPr>
            <a:spLocks noChangeArrowheads="1"/>
          </p:cNvSpPr>
          <p:nvPr/>
        </p:nvSpPr>
        <p:spPr bwMode="auto">
          <a:xfrm>
            <a:off x="5181600" y="5638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44" name="AutoShape 36"/>
          <p:cNvCxnSpPr>
            <a:cxnSpLocks noChangeShapeType="1"/>
            <a:stCxn id="1118243" idx="0"/>
            <a:endCxn id="1118242" idx="4"/>
          </p:cNvCxnSpPr>
          <p:nvPr/>
        </p:nvCxnSpPr>
        <p:spPr bwMode="auto">
          <a:xfrm flipV="1">
            <a:off x="5257800" y="51054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45" name="Oval 37"/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46" name="AutoShape 38"/>
          <p:cNvCxnSpPr>
            <a:cxnSpLocks noChangeShapeType="1"/>
            <a:stCxn id="1118243" idx="7"/>
            <a:endCxn id="1118245" idx="3"/>
          </p:cNvCxnSpPr>
          <p:nvPr/>
        </p:nvCxnSpPr>
        <p:spPr bwMode="auto">
          <a:xfrm flipV="1">
            <a:off x="5311775" y="5387975"/>
            <a:ext cx="4254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47" name="AutoShape 39"/>
          <p:cNvCxnSpPr>
            <a:cxnSpLocks noChangeShapeType="1"/>
            <a:stCxn id="1118245" idx="2"/>
            <a:endCxn id="1118242" idx="6"/>
          </p:cNvCxnSpPr>
          <p:nvPr/>
        </p:nvCxnSpPr>
        <p:spPr bwMode="auto">
          <a:xfrm flipH="1" flipV="1">
            <a:off x="5334000" y="50292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48" name="AutoShape 40"/>
          <p:cNvCxnSpPr>
            <a:cxnSpLocks noChangeShapeType="1"/>
            <a:stCxn id="1118245" idx="4"/>
            <a:endCxn id="1118245" idx="0"/>
          </p:cNvCxnSpPr>
          <p:nvPr/>
        </p:nvCxnSpPr>
        <p:spPr bwMode="auto">
          <a:xfrm rot="5400000" flipH="1" flipV="1">
            <a:off x="5715794" y="5333206"/>
            <a:ext cx="152400" cy="1588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49" name="Oval 41"/>
          <p:cNvSpPr>
            <a:spLocks noChangeArrowheads="1"/>
          </p:cNvSpPr>
          <p:nvPr/>
        </p:nvSpPr>
        <p:spPr bwMode="auto">
          <a:xfrm>
            <a:off x="5181600" y="4267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50" name="Oval 42"/>
          <p:cNvSpPr>
            <a:spLocks noChangeArrowheads="1"/>
          </p:cNvSpPr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51" name="AutoShape 43"/>
          <p:cNvCxnSpPr>
            <a:cxnSpLocks noChangeShapeType="1"/>
            <a:stCxn id="1118250" idx="0"/>
            <a:endCxn id="1118249" idx="4"/>
          </p:cNvCxnSpPr>
          <p:nvPr/>
        </p:nvCxnSpPr>
        <p:spPr bwMode="auto">
          <a:xfrm flipV="1">
            <a:off x="5257800" y="4419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52" name="Oval 44"/>
          <p:cNvSpPr>
            <a:spLocks noChangeArrowheads="1"/>
          </p:cNvSpPr>
          <p:nvPr/>
        </p:nvSpPr>
        <p:spPr bwMode="auto">
          <a:xfrm>
            <a:off x="57150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53" name="AutoShape 45"/>
          <p:cNvCxnSpPr>
            <a:cxnSpLocks noChangeShapeType="1"/>
            <a:stCxn id="1118250" idx="7"/>
            <a:endCxn id="1118252" idx="3"/>
          </p:cNvCxnSpPr>
          <p:nvPr/>
        </p:nvCxnSpPr>
        <p:spPr bwMode="auto">
          <a:xfrm flipV="1">
            <a:off x="5311775" y="4702175"/>
            <a:ext cx="4254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54" name="AutoShape 46"/>
          <p:cNvCxnSpPr>
            <a:cxnSpLocks noChangeShapeType="1"/>
            <a:stCxn id="1118252" idx="2"/>
            <a:endCxn id="1118249" idx="6"/>
          </p:cNvCxnSpPr>
          <p:nvPr/>
        </p:nvCxnSpPr>
        <p:spPr bwMode="auto">
          <a:xfrm flipH="1" flipV="1">
            <a:off x="5334000" y="43434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55" name="AutoShape 47"/>
          <p:cNvCxnSpPr>
            <a:cxnSpLocks noChangeShapeType="1"/>
            <a:stCxn id="1118252" idx="4"/>
            <a:endCxn id="1118252" idx="0"/>
          </p:cNvCxnSpPr>
          <p:nvPr/>
        </p:nvCxnSpPr>
        <p:spPr bwMode="auto">
          <a:xfrm rot="5400000" flipH="1" flipV="1">
            <a:off x="5715794" y="4647406"/>
            <a:ext cx="152400" cy="1588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56" name="Oval 48"/>
          <p:cNvSpPr>
            <a:spLocks noChangeArrowheads="1"/>
          </p:cNvSpPr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57" name="Oval 49"/>
          <p:cNvSpPr>
            <a:spLocks noChangeArrowheads="1"/>
          </p:cNvSpPr>
          <p:nvPr/>
        </p:nvSpPr>
        <p:spPr bwMode="auto">
          <a:xfrm>
            <a:off x="51816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58" name="AutoShape 50"/>
          <p:cNvCxnSpPr>
            <a:cxnSpLocks noChangeShapeType="1"/>
            <a:stCxn id="1118257" idx="0"/>
            <a:endCxn id="1118256" idx="4"/>
          </p:cNvCxnSpPr>
          <p:nvPr/>
        </p:nvCxnSpPr>
        <p:spPr bwMode="auto">
          <a:xfrm flipV="1">
            <a:off x="5257800" y="30480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59" name="Oval 51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118260" name="AutoShape 52"/>
          <p:cNvCxnSpPr>
            <a:cxnSpLocks noChangeShapeType="1"/>
            <a:stCxn id="1118257" idx="7"/>
            <a:endCxn id="1118259" idx="3"/>
          </p:cNvCxnSpPr>
          <p:nvPr/>
        </p:nvCxnSpPr>
        <p:spPr bwMode="auto">
          <a:xfrm flipV="1">
            <a:off x="5311775" y="3330575"/>
            <a:ext cx="4254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61" name="AutoShape 53"/>
          <p:cNvCxnSpPr>
            <a:cxnSpLocks noChangeShapeType="1"/>
            <a:stCxn id="1118259" idx="2"/>
            <a:endCxn id="1118256" idx="6"/>
          </p:cNvCxnSpPr>
          <p:nvPr/>
        </p:nvCxnSpPr>
        <p:spPr bwMode="auto">
          <a:xfrm flipH="1" flipV="1">
            <a:off x="5334000" y="29718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8262" name="AutoShape 54"/>
          <p:cNvCxnSpPr>
            <a:cxnSpLocks noChangeShapeType="1"/>
            <a:stCxn id="1118259" idx="4"/>
            <a:endCxn id="1118259" idx="0"/>
          </p:cNvCxnSpPr>
          <p:nvPr/>
        </p:nvCxnSpPr>
        <p:spPr bwMode="auto">
          <a:xfrm rot="5400000" flipH="1" flipV="1">
            <a:off x="5715794" y="3275806"/>
            <a:ext cx="152400" cy="1588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8263" name="AutoShape 55"/>
          <p:cNvSpPr>
            <a:spLocks/>
          </p:cNvSpPr>
          <p:nvPr/>
        </p:nvSpPr>
        <p:spPr bwMode="auto">
          <a:xfrm>
            <a:off x="6477000" y="2971800"/>
            <a:ext cx="457200" cy="28956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8264" name="Text Box 56"/>
          <p:cNvSpPr txBox="1">
            <a:spLocks noChangeArrowheads="1"/>
          </p:cNvSpPr>
          <p:nvPr/>
        </p:nvSpPr>
        <p:spPr bwMode="auto">
          <a:xfrm>
            <a:off x="7010400" y="4191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k times</a:t>
            </a:r>
          </a:p>
        </p:txBody>
      </p:sp>
      <p:cxnSp>
        <p:nvCxnSpPr>
          <p:cNvPr id="59" name="AutoShape 47"/>
          <p:cNvCxnSpPr>
            <a:cxnSpLocks noChangeShapeType="1"/>
          </p:cNvCxnSpPr>
          <p:nvPr/>
        </p:nvCxnSpPr>
        <p:spPr bwMode="auto">
          <a:xfrm rot="16200000" flipV="1">
            <a:off x="5182394" y="5028406"/>
            <a:ext cx="152400" cy="1588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47"/>
          <p:cNvCxnSpPr>
            <a:cxnSpLocks noChangeShapeType="1"/>
          </p:cNvCxnSpPr>
          <p:nvPr/>
        </p:nvCxnSpPr>
        <p:spPr bwMode="auto">
          <a:xfrm rot="16200000" flipV="1">
            <a:off x="5180807" y="4342606"/>
            <a:ext cx="152400" cy="1587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7"/>
          <p:cNvCxnSpPr>
            <a:cxnSpLocks noChangeShapeType="1"/>
          </p:cNvCxnSpPr>
          <p:nvPr/>
        </p:nvCxnSpPr>
        <p:spPr bwMode="auto">
          <a:xfrm rot="16200000" flipV="1">
            <a:off x="5180807" y="3656806"/>
            <a:ext cx="152400" cy="1587"/>
          </a:xfrm>
          <a:prstGeom prst="curvedConnector5">
            <a:avLst>
              <a:gd name="adj1" fmla="val -150000"/>
              <a:gd name="adj2" fmla="val 32700009"/>
              <a:gd name="adj3" fmla="val 2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396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4" grpId="0" animBg="1"/>
      <p:bldP spid="1118216" grpId="0" animBg="1"/>
      <p:bldP spid="1118217" grpId="0" animBg="1"/>
      <p:bldP spid="1118219" grpId="0"/>
      <p:bldP spid="1118228" grpId="0" animBg="1"/>
      <p:bldP spid="1118229" grpId="0" animBg="1"/>
      <p:bldP spid="1118231" grpId="0" animBg="1"/>
      <p:bldP spid="1118238" grpId="0" animBg="1"/>
      <p:bldP spid="1118239" grpId="0" animBg="1"/>
      <p:bldP spid="1118241" grpId="0"/>
      <p:bldP spid="1118242" grpId="0" animBg="1"/>
      <p:bldP spid="1118243" grpId="0" animBg="1"/>
      <p:bldP spid="1118245" grpId="0" animBg="1"/>
      <p:bldP spid="1118249" grpId="0" animBg="1"/>
      <p:bldP spid="1118250" grpId="0" animBg="1"/>
      <p:bldP spid="1118252" grpId="0" animBg="1"/>
      <p:bldP spid="1118256" grpId="0" animBg="1"/>
      <p:bldP spid="1118257" grpId="0" animBg="1"/>
      <p:bldP spid="1118259" grpId="0" animBg="1"/>
      <p:bldP spid="1118263" grpId="0" animBg="1"/>
      <p:bldP spid="11182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Cycle Cover is #P-complete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¬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m = # </a:t>
                </a:r>
                <a:r>
                  <a:rPr lang="en-US" altLang="en-US" dirty="0" err="1">
                    <a:ea typeface="ヒラギノ角ゴ Pro W3" charset="-128"/>
                  </a:rPr>
                  <a:t>xor</a:t>
                </a:r>
                <a:r>
                  <a:rPr lang="en-US" altLang="en-US" dirty="0">
                    <a:ea typeface="ヒラギノ角ゴ Pro W3" charset="-128"/>
                  </a:rPr>
                  <a:t> gadgets; n = # variables;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N &gt; 4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# covers (mod N) = (4</a:t>
                </a:r>
                <a:r>
                  <a:rPr lang="en-US" altLang="en-US" baseline="30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(#sat. assignments)</a:t>
                </a:r>
              </a:p>
            </p:txBody>
          </p:sp>
        </mc:Choice>
        <mc:Fallback xmlns="">
          <p:sp>
            <p:nvSpPr>
              <p:cNvPr id="460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5" name="Oval 4"/>
          <p:cNvSpPr>
            <a:spLocks noChangeArrowheads="1"/>
          </p:cNvSpPr>
          <p:nvPr/>
        </p:nvSpPr>
        <p:spPr bwMode="auto">
          <a:xfrm>
            <a:off x="3352800" y="3810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086" name="Oval 5"/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25146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46088" name="AutoShape 7"/>
          <p:cNvCxnSpPr>
            <a:cxnSpLocks noChangeShapeType="1"/>
            <a:stCxn id="46085" idx="4"/>
            <a:endCxn id="46086" idx="0"/>
          </p:cNvCxnSpPr>
          <p:nvPr/>
        </p:nvCxnSpPr>
        <p:spPr bwMode="auto">
          <a:xfrm>
            <a:off x="3429000" y="39624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AutoShape 8"/>
          <p:cNvCxnSpPr>
            <a:cxnSpLocks noChangeShapeType="1"/>
            <a:stCxn id="46086" idx="2"/>
            <a:endCxn id="46085" idx="2"/>
          </p:cNvCxnSpPr>
          <p:nvPr/>
        </p:nvCxnSpPr>
        <p:spPr bwMode="auto">
          <a:xfrm rot="10800000" flipH="1">
            <a:off x="3352800" y="38862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AutoShape 9"/>
          <p:cNvCxnSpPr>
            <a:cxnSpLocks noChangeShapeType="1"/>
            <a:stCxn id="46085" idx="6"/>
            <a:endCxn id="46086" idx="6"/>
          </p:cNvCxnSpPr>
          <p:nvPr/>
        </p:nvCxnSpPr>
        <p:spPr bwMode="auto">
          <a:xfrm>
            <a:off x="3505200" y="38862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091" name="Text Box 10"/>
              <p:cNvSpPr txBox="1">
                <a:spLocks noChangeArrowheads="1"/>
              </p:cNvSpPr>
              <p:nvPr/>
            </p:nvSpPr>
            <p:spPr bwMode="auto">
              <a:xfrm>
                <a:off x="3581400" y="40386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09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4038600"/>
                <a:ext cx="1066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92" name="Oval 11"/>
          <p:cNvSpPr>
            <a:spLocks noChangeArrowheads="1"/>
          </p:cNvSpPr>
          <p:nvPr/>
        </p:nvSpPr>
        <p:spPr bwMode="auto">
          <a:xfrm>
            <a:off x="51816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093" name="Oval 12"/>
          <p:cNvSpPr>
            <a:spLocks noChangeArrowheads="1"/>
          </p:cNvSpPr>
          <p:nvPr/>
        </p:nvSpPr>
        <p:spPr bwMode="auto">
          <a:xfrm>
            <a:off x="5181600" y="4648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4343400" y="4038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46095" name="AutoShape 14"/>
          <p:cNvCxnSpPr>
            <a:cxnSpLocks noChangeShapeType="1"/>
            <a:stCxn id="46092" idx="4"/>
            <a:endCxn id="46093" idx="0"/>
          </p:cNvCxnSpPr>
          <p:nvPr/>
        </p:nvCxnSpPr>
        <p:spPr bwMode="auto">
          <a:xfrm>
            <a:off x="5257800" y="4038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5"/>
          <p:cNvCxnSpPr>
            <a:cxnSpLocks noChangeShapeType="1"/>
            <a:stCxn id="46093" idx="2"/>
            <a:endCxn id="46092" idx="2"/>
          </p:cNvCxnSpPr>
          <p:nvPr/>
        </p:nvCxnSpPr>
        <p:spPr bwMode="auto">
          <a:xfrm rot="10800000" flipH="1">
            <a:off x="5181600" y="39624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AutoShape 16"/>
          <p:cNvCxnSpPr>
            <a:cxnSpLocks noChangeShapeType="1"/>
            <a:stCxn id="46092" idx="6"/>
            <a:endCxn id="46093" idx="6"/>
          </p:cNvCxnSpPr>
          <p:nvPr/>
        </p:nvCxnSpPr>
        <p:spPr bwMode="auto">
          <a:xfrm>
            <a:off x="5334000" y="39624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098" name="Text Box 17"/>
              <p:cNvSpPr txBox="1">
                <a:spLocks noChangeArrowheads="1"/>
              </p:cNvSpPr>
              <p:nvPr/>
            </p:nvSpPr>
            <p:spPr bwMode="auto">
              <a:xfrm>
                <a:off x="5410200" y="41148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609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114800"/>
                <a:ext cx="1066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99" name="Oval 18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00" name="Oval 19"/>
          <p:cNvSpPr>
            <a:spLocks noChangeArrowheads="1"/>
          </p:cNvSpPr>
          <p:nvPr/>
        </p:nvSpPr>
        <p:spPr bwMode="auto">
          <a:xfrm>
            <a:off x="7010400" y="4648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01" name="Text Box 20"/>
          <p:cNvSpPr txBox="1">
            <a:spLocks noChangeArrowheads="1"/>
          </p:cNvSpPr>
          <p:nvPr/>
        </p:nvSpPr>
        <p:spPr bwMode="auto">
          <a:xfrm>
            <a:off x="6172200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3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46102" name="AutoShape 21"/>
          <p:cNvCxnSpPr>
            <a:cxnSpLocks noChangeShapeType="1"/>
            <a:stCxn id="46099" idx="4"/>
            <a:endCxn id="46100" idx="0"/>
          </p:cNvCxnSpPr>
          <p:nvPr/>
        </p:nvCxnSpPr>
        <p:spPr bwMode="auto">
          <a:xfrm>
            <a:off x="7086600" y="4038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AutoShape 22"/>
          <p:cNvCxnSpPr>
            <a:cxnSpLocks noChangeShapeType="1"/>
            <a:stCxn id="46100" idx="2"/>
            <a:endCxn id="46099" idx="2"/>
          </p:cNvCxnSpPr>
          <p:nvPr/>
        </p:nvCxnSpPr>
        <p:spPr bwMode="auto">
          <a:xfrm rot="10800000" flipH="1">
            <a:off x="7010400" y="3962400"/>
            <a:ext cx="1588" cy="7620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AutoShape 23"/>
          <p:cNvCxnSpPr>
            <a:cxnSpLocks noChangeShapeType="1"/>
            <a:stCxn id="46099" idx="6"/>
            <a:endCxn id="46100" idx="6"/>
          </p:cNvCxnSpPr>
          <p:nvPr/>
        </p:nvCxnSpPr>
        <p:spPr bwMode="auto">
          <a:xfrm>
            <a:off x="7162800" y="3962400"/>
            <a:ext cx="1588" cy="762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105" name="Text Box 24"/>
              <p:cNvSpPr txBox="1">
                <a:spLocks noChangeArrowheads="1"/>
              </p:cNvSpPr>
              <p:nvPr/>
            </p:nvSpPr>
            <p:spPr bwMode="auto">
              <a:xfrm>
                <a:off x="7239000" y="4114800"/>
                <a:ext cx="106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latin typeface="Comic Sans MS" charset="0"/>
                  </a:rPr>
                  <a:t>x</a:t>
                </a:r>
                <a:r>
                  <a:rPr lang="en-US" altLang="en-US" baseline="-25000" dirty="0">
                    <a:latin typeface="Comic Sans MS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610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4114800"/>
                <a:ext cx="1066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06" name="Oval 25"/>
          <p:cNvSpPr>
            <a:spLocks noChangeArrowheads="1"/>
          </p:cNvSpPr>
          <p:nvPr/>
        </p:nvSpPr>
        <p:spPr bwMode="auto">
          <a:xfrm>
            <a:off x="30480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07" name="Oval 26"/>
          <p:cNvSpPr>
            <a:spLocks noChangeArrowheads="1"/>
          </p:cNvSpPr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08" name="Oval 27"/>
          <p:cNvSpPr>
            <a:spLocks noChangeArrowheads="1"/>
          </p:cNvSpPr>
          <p:nvPr/>
        </p:nvSpPr>
        <p:spPr bwMode="auto">
          <a:xfrm>
            <a:off x="38100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09" name="AutoShape 28"/>
          <p:cNvCxnSpPr>
            <a:cxnSpLocks noChangeShapeType="1"/>
            <a:stCxn id="46107" idx="0"/>
            <a:endCxn id="46106" idx="4"/>
          </p:cNvCxnSpPr>
          <p:nvPr/>
        </p:nvCxnSpPr>
        <p:spPr bwMode="auto">
          <a:xfrm flipV="1">
            <a:off x="3124200" y="2514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0" name="AutoShape 29"/>
          <p:cNvCxnSpPr>
            <a:cxnSpLocks noChangeShapeType="1"/>
            <a:stCxn id="46106" idx="6"/>
            <a:endCxn id="46108" idx="2"/>
          </p:cNvCxnSpPr>
          <p:nvPr/>
        </p:nvCxnSpPr>
        <p:spPr bwMode="auto">
          <a:xfrm>
            <a:off x="3200400" y="24384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1" name="AutoShape 30"/>
          <p:cNvCxnSpPr>
            <a:cxnSpLocks noChangeShapeType="1"/>
            <a:stCxn id="46108" idx="3"/>
            <a:endCxn id="46107" idx="7"/>
          </p:cNvCxnSpPr>
          <p:nvPr/>
        </p:nvCxnSpPr>
        <p:spPr bwMode="auto">
          <a:xfrm flipH="1">
            <a:off x="3178175" y="2492375"/>
            <a:ext cx="654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2" name="Oval 31"/>
          <p:cNvSpPr>
            <a:spLocks noChangeArrowheads="1"/>
          </p:cNvSpPr>
          <p:nvPr/>
        </p:nvSpPr>
        <p:spPr bwMode="auto">
          <a:xfrm>
            <a:off x="4343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13" name="Oval 32"/>
          <p:cNvSpPr>
            <a:spLocks noChangeArrowheads="1"/>
          </p:cNvSpPr>
          <p:nvPr/>
        </p:nvSpPr>
        <p:spPr bwMode="auto">
          <a:xfrm>
            <a:off x="43434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14" name="Oval 33"/>
          <p:cNvSpPr>
            <a:spLocks noChangeArrowheads="1"/>
          </p:cNvSpPr>
          <p:nvPr/>
        </p:nvSpPr>
        <p:spPr bwMode="auto">
          <a:xfrm>
            <a:off x="5105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15" name="AutoShape 34"/>
          <p:cNvCxnSpPr>
            <a:cxnSpLocks noChangeShapeType="1"/>
            <a:stCxn id="46113" idx="0"/>
            <a:endCxn id="46112" idx="4"/>
          </p:cNvCxnSpPr>
          <p:nvPr/>
        </p:nvCxnSpPr>
        <p:spPr bwMode="auto">
          <a:xfrm flipV="1">
            <a:off x="4419600" y="2514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6" name="AutoShape 35"/>
          <p:cNvCxnSpPr>
            <a:cxnSpLocks noChangeShapeType="1"/>
            <a:stCxn id="46112" idx="6"/>
            <a:endCxn id="46114" idx="2"/>
          </p:cNvCxnSpPr>
          <p:nvPr/>
        </p:nvCxnSpPr>
        <p:spPr bwMode="auto">
          <a:xfrm>
            <a:off x="4495800" y="24384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7" name="AutoShape 36"/>
          <p:cNvCxnSpPr>
            <a:cxnSpLocks noChangeShapeType="1"/>
            <a:stCxn id="46114" idx="3"/>
            <a:endCxn id="46113" idx="7"/>
          </p:cNvCxnSpPr>
          <p:nvPr/>
        </p:nvCxnSpPr>
        <p:spPr bwMode="auto">
          <a:xfrm flipH="1">
            <a:off x="4473575" y="2492375"/>
            <a:ext cx="654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8" name="Oval 37"/>
          <p:cNvSpPr>
            <a:spLocks noChangeArrowheads="1"/>
          </p:cNvSpPr>
          <p:nvPr/>
        </p:nvSpPr>
        <p:spPr bwMode="auto">
          <a:xfrm>
            <a:off x="6629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19" name="Oval 38"/>
          <p:cNvSpPr>
            <a:spLocks noChangeArrowheads="1"/>
          </p:cNvSpPr>
          <p:nvPr/>
        </p:nvSpPr>
        <p:spPr bwMode="auto">
          <a:xfrm>
            <a:off x="6629400" y="3124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20" name="Oval 39"/>
          <p:cNvSpPr>
            <a:spLocks noChangeArrowheads="1"/>
          </p:cNvSpPr>
          <p:nvPr/>
        </p:nvSpPr>
        <p:spPr bwMode="auto">
          <a:xfrm>
            <a:off x="7391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21" name="AutoShape 40"/>
          <p:cNvCxnSpPr>
            <a:cxnSpLocks noChangeShapeType="1"/>
            <a:stCxn id="46119" idx="0"/>
            <a:endCxn id="46118" idx="4"/>
          </p:cNvCxnSpPr>
          <p:nvPr/>
        </p:nvCxnSpPr>
        <p:spPr bwMode="auto">
          <a:xfrm flipV="1">
            <a:off x="6705600" y="2514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2" name="AutoShape 41"/>
          <p:cNvCxnSpPr>
            <a:cxnSpLocks noChangeShapeType="1"/>
            <a:stCxn id="46118" idx="6"/>
            <a:endCxn id="46120" idx="2"/>
          </p:cNvCxnSpPr>
          <p:nvPr/>
        </p:nvCxnSpPr>
        <p:spPr bwMode="auto">
          <a:xfrm>
            <a:off x="6781800" y="24384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AutoShape 42"/>
          <p:cNvCxnSpPr>
            <a:cxnSpLocks noChangeShapeType="1"/>
            <a:stCxn id="46120" idx="3"/>
            <a:endCxn id="46119" idx="7"/>
          </p:cNvCxnSpPr>
          <p:nvPr/>
        </p:nvCxnSpPr>
        <p:spPr bwMode="auto">
          <a:xfrm flipH="1">
            <a:off x="6759575" y="2492375"/>
            <a:ext cx="6540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4" name="Text Box 43"/>
          <p:cNvSpPr txBox="1">
            <a:spLocks noChangeArrowheads="1"/>
          </p:cNvSpPr>
          <p:nvPr/>
        </p:nvSpPr>
        <p:spPr bwMode="auto">
          <a:xfrm>
            <a:off x="5486400" y="259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 </a:t>
            </a:r>
          </a:p>
        </p:txBody>
      </p:sp>
      <p:sp>
        <p:nvSpPr>
          <p:cNvPr id="46125" name="Oval 44"/>
          <p:cNvSpPr>
            <a:spLocks noChangeArrowheads="1"/>
          </p:cNvSpPr>
          <p:nvPr/>
        </p:nvSpPr>
        <p:spPr bwMode="auto">
          <a:xfrm>
            <a:off x="3048000" y="2743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26" name="Oval 45"/>
          <p:cNvSpPr>
            <a:spLocks noChangeArrowheads="1"/>
          </p:cNvSpPr>
          <p:nvPr/>
        </p:nvSpPr>
        <p:spPr bwMode="auto">
          <a:xfrm>
            <a:off x="3352800" y="2362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27" name="Oval 46"/>
          <p:cNvSpPr>
            <a:spLocks noChangeArrowheads="1"/>
          </p:cNvSpPr>
          <p:nvPr/>
        </p:nvSpPr>
        <p:spPr bwMode="auto">
          <a:xfrm>
            <a:off x="3429000" y="2743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28" name="Oval 47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29" name="Oval 48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0" name="Oval 49"/>
          <p:cNvSpPr>
            <a:spLocks noChangeArrowheads="1"/>
          </p:cNvSpPr>
          <p:nvPr/>
        </p:nvSpPr>
        <p:spPr bwMode="auto">
          <a:xfrm>
            <a:off x="4343400" y="2743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1" name="Oval 50"/>
          <p:cNvSpPr>
            <a:spLocks noChangeArrowheads="1"/>
          </p:cNvSpPr>
          <p:nvPr/>
        </p:nvSpPr>
        <p:spPr bwMode="auto">
          <a:xfrm>
            <a:off x="4648200" y="2362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2" name="Oval 51"/>
          <p:cNvSpPr>
            <a:spLocks noChangeArrowheads="1"/>
          </p:cNvSpPr>
          <p:nvPr/>
        </p:nvSpPr>
        <p:spPr bwMode="auto">
          <a:xfrm>
            <a:off x="4724400" y="2743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3" name="Oval 52"/>
          <p:cNvSpPr>
            <a:spLocks noChangeArrowheads="1"/>
          </p:cNvSpPr>
          <p:nvPr/>
        </p:nvSpPr>
        <p:spPr bwMode="auto">
          <a:xfrm>
            <a:off x="6629400" y="2743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4" name="Oval 53"/>
          <p:cNvSpPr>
            <a:spLocks noChangeArrowheads="1"/>
          </p:cNvSpPr>
          <p:nvPr/>
        </p:nvSpPr>
        <p:spPr bwMode="auto">
          <a:xfrm>
            <a:off x="6934200" y="2362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5" name="Oval 54"/>
          <p:cNvSpPr>
            <a:spLocks noChangeArrowheads="1"/>
          </p:cNvSpPr>
          <p:nvPr/>
        </p:nvSpPr>
        <p:spPr bwMode="auto">
          <a:xfrm>
            <a:off x="7010400" y="27432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6" name="Oval 55"/>
          <p:cNvSpPr>
            <a:spLocks noChangeArrowheads="1"/>
          </p:cNvSpPr>
          <p:nvPr/>
        </p:nvSpPr>
        <p:spPr bwMode="auto">
          <a:xfrm>
            <a:off x="4876800" y="4038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7" name="Oval 56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8" name="Oval 57"/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39" name="Oval 58"/>
          <p:cNvSpPr>
            <a:spLocks noChangeArrowheads="1"/>
          </p:cNvSpPr>
          <p:nvPr/>
        </p:nvSpPr>
        <p:spPr bwMode="auto">
          <a:xfrm>
            <a:off x="7315200" y="4038600"/>
            <a:ext cx="152400" cy="152400"/>
          </a:xfrm>
          <a:prstGeom prst="ellipse">
            <a:avLst/>
          </a:prstGeom>
          <a:solidFill>
            <a:srgbClr val="C0C0C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40" name="AutoShape 59"/>
          <p:cNvCxnSpPr>
            <a:cxnSpLocks noChangeShapeType="1"/>
            <a:stCxn id="46129" idx="1"/>
            <a:endCxn id="46125" idx="2"/>
          </p:cNvCxnSpPr>
          <p:nvPr/>
        </p:nvCxnSpPr>
        <p:spPr bwMode="auto">
          <a:xfrm rot="5400000" flipH="1">
            <a:off x="2743200" y="3124200"/>
            <a:ext cx="1241425" cy="631825"/>
          </a:xfrm>
          <a:prstGeom prst="curvedConnector4">
            <a:avLst>
              <a:gd name="adj1" fmla="val 47824"/>
              <a:gd name="adj2" fmla="val 136181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1" name="AutoShape 60"/>
          <p:cNvCxnSpPr>
            <a:cxnSpLocks noChangeShapeType="1"/>
            <a:stCxn id="46136" idx="6"/>
            <a:endCxn id="46126" idx="0"/>
          </p:cNvCxnSpPr>
          <p:nvPr/>
        </p:nvCxnSpPr>
        <p:spPr bwMode="auto">
          <a:xfrm flipH="1" flipV="1">
            <a:off x="3429000" y="2362200"/>
            <a:ext cx="1600200" cy="1752600"/>
          </a:xfrm>
          <a:prstGeom prst="curvedConnector4">
            <a:avLst>
              <a:gd name="adj1" fmla="val 53769"/>
              <a:gd name="adj2" fmla="val 113042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2" name="AutoShape 61"/>
          <p:cNvCxnSpPr>
            <a:cxnSpLocks noChangeShapeType="1"/>
            <a:stCxn id="46139" idx="1"/>
            <a:endCxn id="46127" idx="4"/>
          </p:cNvCxnSpPr>
          <p:nvPr/>
        </p:nvCxnSpPr>
        <p:spPr bwMode="auto">
          <a:xfrm rot="5400000" flipH="1">
            <a:off x="4838700" y="1562100"/>
            <a:ext cx="1165225" cy="3832225"/>
          </a:xfrm>
          <a:prstGeom prst="curvedConnector3">
            <a:avLst>
              <a:gd name="adj1" fmla="val 50954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3" name="AutoShape 62"/>
          <p:cNvCxnSpPr>
            <a:cxnSpLocks noChangeShapeType="1"/>
            <a:stCxn id="46139" idx="2"/>
            <a:endCxn id="46132" idx="4"/>
          </p:cNvCxnSpPr>
          <p:nvPr/>
        </p:nvCxnSpPr>
        <p:spPr bwMode="auto">
          <a:xfrm rot="10800000">
            <a:off x="4800600" y="2895600"/>
            <a:ext cx="2514600" cy="1219200"/>
          </a:xfrm>
          <a:prstGeom prst="curvedConnector2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4" name="AutoShape 63"/>
          <p:cNvCxnSpPr>
            <a:cxnSpLocks noChangeShapeType="1"/>
            <a:stCxn id="46128" idx="0"/>
            <a:endCxn id="46131" idx="1"/>
          </p:cNvCxnSpPr>
          <p:nvPr/>
        </p:nvCxnSpPr>
        <p:spPr bwMode="auto">
          <a:xfrm rot="-5400000">
            <a:off x="3070225" y="2438400"/>
            <a:ext cx="1654175" cy="1546225"/>
          </a:xfrm>
          <a:prstGeom prst="curvedConnector3">
            <a:avLst>
              <a:gd name="adj1" fmla="val 69287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5" name="AutoShape 64"/>
          <p:cNvCxnSpPr>
            <a:cxnSpLocks noChangeShapeType="1"/>
            <a:stCxn id="46128" idx="0"/>
            <a:endCxn id="46130" idx="3"/>
          </p:cNvCxnSpPr>
          <p:nvPr/>
        </p:nvCxnSpPr>
        <p:spPr bwMode="auto">
          <a:xfrm rot="-5400000">
            <a:off x="3162300" y="2835275"/>
            <a:ext cx="1165225" cy="1241425"/>
          </a:xfrm>
          <a:prstGeom prst="curvedConnector3">
            <a:avLst>
              <a:gd name="adj1" fmla="val 70708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6" name="AutoShape 65"/>
          <p:cNvCxnSpPr>
            <a:cxnSpLocks noChangeShapeType="1"/>
            <a:stCxn id="46137" idx="1"/>
            <a:endCxn id="46133" idx="2"/>
          </p:cNvCxnSpPr>
          <p:nvPr/>
        </p:nvCxnSpPr>
        <p:spPr bwMode="auto">
          <a:xfrm rot="-5400000">
            <a:off x="5448300" y="2879725"/>
            <a:ext cx="1241425" cy="1120775"/>
          </a:xfrm>
          <a:prstGeom prst="curvedConnector2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7" name="AutoShape 66"/>
          <p:cNvCxnSpPr>
            <a:cxnSpLocks noChangeShapeType="1"/>
            <a:stCxn id="46138" idx="1"/>
            <a:endCxn id="46134" idx="4"/>
          </p:cNvCxnSpPr>
          <p:nvPr/>
        </p:nvCxnSpPr>
        <p:spPr bwMode="auto">
          <a:xfrm rot="-5400000">
            <a:off x="6057900" y="3260725"/>
            <a:ext cx="1698625" cy="206375"/>
          </a:xfrm>
          <a:prstGeom prst="curvedConnector3">
            <a:avLst>
              <a:gd name="adj1" fmla="val 50653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48" name="AutoShape 67"/>
          <p:cNvCxnSpPr>
            <a:cxnSpLocks noChangeShapeType="1"/>
            <a:stCxn id="46138" idx="2"/>
            <a:endCxn id="46135" idx="5"/>
          </p:cNvCxnSpPr>
          <p:nvPr/>
        </p:nvCxnSpPr>
        <p:spPr bwMode="auto">
          <a:xfrm rot="10800000" flipH="1">
            <a:off x="6781800" y="2873375"/>
            <a:ext cx="358775" cy="1393825"/>
          </a:xfrm>
          <a:prstGeom prst="curvedConnector4">
            <a:avLst>
              <a:gd name="adj1" fmla="val -63718"/>
              <a:gd name="adj2" fmla="val 51935"/>
            </a:avLst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49" name="Text Box 68"/>
          <p:cNvSpPr txBox="1">
            <a:spLocks noChangeArrowheads="1"/>
          </p:cNvSpPr>
          <p:nvPr/>
        </p:nvSpPr>
        <p:spPr bwMode="auto">
          <a:xfrm>
            <a:off x="7239000" y="25146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clause gadget</a:t>
            </a:r>
          </a:p>
        </p:txBody>
      </p:sp>
      <p:sp>
        <p:nvSpPr>
          <p:cNvPr id="46150" name="Text Box 69"/>
          <p:cNvSpPr txBox="1">
            <a:spLocks noChangeArrowheads="1"/>
          </p:cNvSpPr>
          <p:nvPr/>
        </p:nvSpPr>
        <p:spPr bwMode="auto">
          <a:xfrm>
            <a:off x="-76200" y="4038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variable gadgets:</a:t>
            </a:r>
          </a:p>
        </p:txBody>
      </p:sp>
      <p:sp>
        <p:nvSpPr>
          <p:cNvPr id="46151" name="Text Box 70"/>
          <p:cNvSpPr txBox="1">
            <a:spLocks noChangeArrowheads="1"/>
          </p:cNvSpPr>
          <p:nvPr/>
        </p:nvSpPr>
        <p:spPr bwMode="auto">
          <a:xfrm>
            <a:off x="685800" y="22860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accent2"/>
                </a:solidFill>
                <a:latin typeface="Comic Sans MS" charset="0"/>
              </a:rPr>
              <a:t>xor</a:t>
            </a:r>
            <a:r>
              <a:rPr lang="en-US" altLang="en-US" dirty="0">
                <a:solidFill>
                  <a:schemeClr val="accent2"/>
                </a:solidFill>
                <a:latin typeface="Comic Sans MS" charset="0"/>
              </a:rPr>
              <a:t> gadget </a:t>
            </a:r>
            <a:r>
              <a:rPr lang="en-US" altLang="en-US" sz="2000" dirty="0">
                <a:solidFill>
                  <a:schemeClr val="accent2"/>
                </a:solidFill>
                <a:latin typeface="Comic Sans MS" charset="0"/>
              </a:rPr>
              <a:t>(exactly 1 of two edges is in cover)</a:t>
            </a:r>
          </a:p>
        </p:txBody>
      </p:sp>
      <p:sp>
        <p:nvSpPr>
          <p:cNvPr id="46152" name="Oval 71"/>
          <p:cNvSpPr>
            <a:spLocks noChangeArrowheads="1"/>
          </p:cNvSpPr>
          <p:nvPr/>
        </p:nvSpPr>
        <p:spPr bwMode="auto">
          <a:xfrm>
            <a:off x="28956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53" name="AutoShape 72"/>
          <p:cNvCxnSpPr>
            <a:cxnSpLocks noChangeShapeType="1"/>
            <a:stCxn id="46151" idx="2"/>
            <a:endCxn id="46152" idx="3"/>
          </p:cNvCxnSpPr>
          <p:nvPr/>
        </p:nvCxnSpPr>
        <p:spPr bwMode="auto">
          <a:xfrm rot="5400000" flipH="1" flipV="1">
            <a:off x="2190751" y="2941637"/>
            <a:ext cx="239712" cy="1192213"/>
          </a:xfrm>
          <a:prstGeom prst="curvedConnector3">
            <a:avLst>
              <a:gd name="adj1" fmla="val -9536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225076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New Topic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interactive proofs and their power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Arthur-Merlin games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991301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 = { (A, 1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k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 : A is a true mathematical assertion with a proof of length k}</a:t>
            </a:r>
          </a:p>
          <a:p>
            <a:pPr lvl="1" algn="ctr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 algn="ctr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What is a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proof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?</a:t>
            </a:r>
          </a:p>
          <a:p>
            <a:pPr algn="ctr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 algn="ctr">
              <a:buFontTx/>
              <a:buNone/>
            </a:pPr>
            <a:r>
              <a:rPr lang="en-US" altLang="en-US">
                <a:ea typeface="ヒラギノ角ゴ Pro W3" charset="-128"/>
              </a:rPr>
              <a:t>complexity insight: meaningless unless can be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efficiently</a:t>
            </a:r>
            <a:r>
              <a:rPr lang="en-US" altLang="en-US">
                <a:ea typeface="ヒラギノ角ゴ Pro W3" charset="-128"/>
              </a:rPr>
              <a:t> verified</a:t>
            </a:r>
            <a:endParaRPr lang="en-US" altLang="en-US" b="1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4094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8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given language L, goal is to prove 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L</a:t>
                </a:r>
              </a:p>
              <a:p>
                <a:pPr>
                  <a:buFontTx/>
                  <a:buNone/>
                </a:pPr>
                <a:endParaRPr lang="en-US" altLang="en-US" sz="2800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r>
                  <a:rPr lang="en-US" altLang="en-US" sz="2800" b="1" dirty="0">
                    <a:solidFill>
                      <a:srgbClr val="FF0000"/>
                    </a:solidFill>
                    <a:ea typeface="ヒラギノ角ゴ Pro W3" charset="-128"/>
                  </a:rPr>
                  <a:t>proof system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 for L</a:t>
                </a:r>
                <a:r>
                  <a:rPr lang="en-US" altLang="en-US" sz="2800" dirty="0">
                    <a:ea typeface="ヒラギノ角ゴ Pro W3" charset="-128"/>
                  </a:rPr>
                  <a:t> is a verification algorithm V 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completeness</a:t>
                </a:r>
                <a:r>
                  <a:rPr lang="en-US" altLang="en-US" sz="2400" dirty="0">
                    <a:ea typeface="ヒラギノ角ゴ Pro W3" charset="-128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proof, V accepts (x, proof)</a:t>
                </a:r>
              </a:p>
              <a:p>
                <a:pPr lvl="1" algn="ctr">
                  <a:buFontTx/>
                  <a:buNone/>
                </a:pP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“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true assertions have proofs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”</a:t>
                </a:r>
                <a:endParaRPr lang="en-US" altLang="ja-JP" sz="2400" dirty="0">
                  <a:solidFill>
                    <a:schemeClr val="accent2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soundness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proof*, V rejects (x, proof*)</a:t>
                </a:r>
              </a:p>
              <a:p>
                <a:pPr lvl="1" algn="ctr">
                  <a:buFontTx/>
                  <a:buNone/>
                </a:pP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false assertions have no proofs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sz="24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efficiency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b="1" dirty="0"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x, proof:  V(x, proof) runs in polynomial time in |x|</a:t>
                </a:r>
              </a:p>
            </p:txBody>
          </p:sp>
        </mc:Choice>
        <mc:Fallback xmlns="">
          <p:sp>
            <p:nvSpPr>
              <p:cNvPr id="858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919787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Classical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previous definition: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classical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proof system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recall: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y, |y| &lt;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} and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.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 is the set of languages with classical proof systems (R is the verifier)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60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701129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Interactive Proofs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Two new ingredients: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randomness</a:t>
            </a:r>
            <a:r>
              <a:rPr lang="en-US" altLang="en-US">
                <a:ea typeface="ヒラギノ角ゴ Pro W3" charset="-128"/>
              </a:rPr>
              <a:t>: verifier tosses coins, errs with some small probability 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interaction</a:t>
            </a:r>
            <a:r>
              <a:rPr lang="en-US" altLang="en-US">
                <a:ea typeface="ヒラギノ角ゴ Pro W3" charset="-128"/>
              </a:rPr>
              <a:t>: rather than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reading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proof, verifier </a:t>
            </a:r>
            <a:r>
              <a:rPr lang="en-US" altLang="ja-JP" b="1">
                <a:solidFill>
                  <a:schemeClr val="accent2"/>
                </a:solidFill>
                <a:ea typeface="ヒラギノ角ゴ Pro W3" charset="-128"/>
              </a:rPr>
              <a:t>interacts</a:t>
            </a:r>
            <a:r>
              <a:rPr lang="en-US" altLang="ja-JP">
                <a:ea typeface="ヒラギノ角ゴ Pro W3" charset="-128"/>
              </a:rPr>
              <a:t> with computationally unbounded </a:t>
            </a:r>
            <a:r>
              <a:rPr lang="en-US" altLang="ja-JP" b="1">
                <a:solidFill>
                  <a:schemeClr val="accent2"/>
                </a:solidFill>
                <a:ea typeface="ヒラギノ角ゴ Pro W3" charset="-128"/>
              </a:rPr>
              <a:t>prover</a:t>
            </a:r>
            <a:r>
              <a:rPr lang="en-US" altLang="ja-JP">
                <a:ea typeface="ヒラギノ角ゴ Pro W3" charset="-128"/>
              </a:rPr>
              <a:t> 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 sz="2800" b="1">
                <a:ea typeface="ヒラギノ角ゴ Pro W3" charset="-128"/>
              </a:rPr>
              <a:t>NP </a:t>
            </a:r>
            <a:r>
              <a:rPr lang="en-US" altLang="en-US" sz="2800">
                <a:ea typeface="ヒラギノ角ゴ Pro W3" charset="-128"/>
              </a:rPr>
              <a:t>proof systems lie in this framework: prover sends proof, verifier does not use randomness</a:t>
            </a:r>
            <a:endParaRPr lang="en-US" altLang="en-US" sz="2800" b="1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7693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Karp-Lipton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3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= {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 (x, y, z)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given (x, y), </a:t>
                </a:r>
                <a:r>
                  <a:rPr lang="ja-JP" altLang="en-US" dirty="0">
                    <a:ea typeface="ヒラギノ角ゴ Pro W3" charset="-128"/>
                    <a:sym typeface="Euclid Symbo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Euclid Symbol" charset="0"/>
                  </a:rPr>
                  <a:t>z (x, y, z)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R?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is in 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NP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i="1" dirty="0">
                    <a:ea typeface="ヒラギノ角ゴ Pro W3" charset="-128"/>
                    <a:sym typeface="Symbol" charset="2"/>
                  </a:rPr>
                  <a:t>pretend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 solves SAT, use self-reducibility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Claim: if 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P/poly, then L =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 x 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	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[use C repeatedly to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find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some z for 		which (x, y, z)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R;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accept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iff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			(x, y, z)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82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3300" name="AutoShape 4"/>
          <p:cNvSpPr>
            <a:spLocks/>
          </p:cNvSpPr>
          <p:nvPr/>
        </p:nvSpPr>
        <p:spPr bwMode="auto">
          <a:xfrm>
            <a:off x="7010400" y="3467100"/>
            <a:ext cx="1524000" cy="495300"/>
          </a:xfrm>
          <a:prstGeom prst="borderCallout1">
            <a:avLst>
              <a:gd name="adj1" fmla="val 23079"/>
              <a:gd name="adj2" fmla="val -5000"/>
              <a:gd name="adj3" fmla="val 146153"/>
              <a:gd name="adj4" fmla="val -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poly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585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Interactive Proofs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interactive proof system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for L</a:t>
            </a:r>
            <a:r>
              <a:rPr lang="en-US" altLang="en-US">
                <a:ea typeface="ヒラギノ角ゴ Pro W3" charset="-128"/>
              </a:rPr>
              <a:t> is an interactive protocol (P, V)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864260" name="Text Box 4"/>
          <p:cNvSpPr txBox="1">
            <a:spLocks noChangeArrowheads="1"/>
          </p:cNvSpPr>
          <p:nvPr/>
        </p:nvSpPr>
        <p:spPr bwMode="auto">
          <a:xfrm>
            <a:off x="1676400" y="336867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Prover </a:t>
            </a:r>
          </a:p>
        </p:txBody>
      </p:sp>
      <p:sp>
        <p:nvSpPr>
          <p:cNvPr id="864261" name="Text Box 5"/>
          <p:cNvSpPr txBox="1">
            <a:spLocks noChangeArrowheads="1"/>
          </p:cNvSpPr>
          <p:nvPr/>
        </p:nvSpPr>
        <p:spPr bwMode="auto">
          <a:xfrm>
            <a:off x="6248400" y="33686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Verifier </a:t>
            </a:r>
          </a:p>
        </p:txBody>
      </p:sp>
      <p:sp>
        <p:nvSpPr>
          <p:cNvPr id="864262" name="Line 6"/>
          <p:cNvSpPr>
            <a:spLocks noChangeShapeType="1"/>
          </p:cNvSpPr>
          <p:nvPr/>
        </p:nvSpPr>
        <p:spPr bwMode="auto">
          <a:xfrm flipH="1">
            <a:off x="3276600" y="3444875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3" name="Line 7"/>
          <p:cNvSpPr>
            <a:spLocks noChangeShapeType="1"/>
          </p:cNvSpPr>
          <p:nvPr/>
        </p:nvSpPr>
        <p:spPr bwMode="auto">
          <a:xfrm flipH="1">
            <a:off x="3276600" y="4054475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4" name="Line 8"/>
          <p:cNvSpPr>
            <a:spLocks noChangeShapeType="1"/>
          </p:cNvSpPr>
          <p:nvPr/>
        </p:nvSpPr>
        <p:spPr bwMode="auto">
          <a:xfrm>
            <a:off x="3352800" y="3749675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5" name="Line 9"/>
          <p:cNvSpPr>
            <a:spLocks noChangeShapeType="1"/>
          </p:cNvSpPr>
          <p:nvPr/>
        </p:nvSpPr>
        <p:spPr bwMode="auto">
          <a:xfrm>
            <a:off x="3352800" y="4359275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6" name="Line 10"/>
          <p:cNvSpPr>
            <a:spLocks noChangeShapeType="1"/>
          </p:cNvSpPr>
          <p:nvPr/>
        </p:nvSpPr>
        <p:spPr bwMode="auto">
          <a:xfrm flipH="1">
            <a:off x="3276600" y="5426075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7" name="Line 11"/>
          <p:cNvSpPr>
            <a:spLocks noChangeShapeType="1"/>
          </p:cNvSpPr>
          <p:nvPr/>
        </p:nvSpPr>
        <p:spPr bwMode="auto">
          <a:xfrm>
            <a:off x="3352800" y="5730875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8" name="Text Box 12"/>
          <p:cNvSpPr txBox="1">
            <a:spLocks noChangeArrowheads="1"/>
          </p:cNvSpPr>
          <p:nvPr/>
        </p:nvSpPr>
        <p:spPr bwMode="auto">
          <a:xfrm>
            <a:off x="3657600" y="4314825"/>
            <a:ext cx="30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 </a:t>
            </a:r>
          </a:p>
        </p:txBody>
      </p:sp>
      <p:sp>
        <p:nvSpPr>
          <p:cNvPr id="864269" name="Text Box 13"/>
          <p:cNvSpPr txBox="1">
            <a:spLocks noChangeArrowheads="1"/>
          </p:cNvSpPr>
          <p:nvPr/>
        </p:nvSpPr>
        <p:spPr bwMode="auto">
          <a:xfrm>
            <a:off x="3276600" y="283527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common input: x</a:t>
            </a:r>
          </a:p>
        </p:txBody>
      </p:sp>
      <p:cxnSp>
        <p:nvCxnSpPr>
          <p:cNvPr id="864270" name="AutoShape 14"/>
          <p:cNvCxnSpPr>
            <a:cxnSpLocks noChangeShapeType="1"/>
            <a:stCxn id="864269" idx="1"/>
            <a:endCxn id="864260" idx="0"/>
          </p:cNvCxnSpPr>
          <p:nvPr/>
        </p:nvCxnSpPr>
        <p:spPr bwMode="auto">
          <a:xfrm rot="10800000" flipV="1">
            <a:off x="2247900" y="3063875"/>
            <a:ext cx="10287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4271" name="AutoShape 15"/>
          <p:cNvCxnSpPr>
            <a:cxnSpLocks noChangeShapeType="1"/>
            <a:stCxn id="864269" idx="3"/>
            <a:endCxn id="864261" idx="0"/>
          </p:cNvCxnSpPr>
          <p:nvPr/>
        </p:nvCxnSpPr>
        <p:spPr bwMode="auto">
          <a:xfrm>
            <a:off x="5867400" y="3063875"/>
            <a:ext cx="11049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4272" name="Text Box 16"/>
          <p:cNvSpPr txBox="1">
            <a:spLocks noChangeArrowheads="1"/>
          </p:cNvSpPr>
          <p:nvPr/>
        </p:nvSpPr>
        <p:spPr bwMode="auto">
          <a:xfrm>
            <a:off x="6324600" y="5502275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accept/reject</a:t>
            </a:r>
          </a:p>
        </p:txBody>
      </p:sp>
      <p:sp>
        <p:nvSpPr>
          <p:cNvPr id="864273" name="Text Box 17"/>
          <p:cNvSpPr txBox="1">
            <a:spLocks noChangeArrowheads="1"/>
          </p:cNvSpPr>
          <p:nvPr/>
        </p:nvSpPr>
        <p:spPr bwMode="auto">
          <a:xfrm>
            <a:off x="3962400" y="4587875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# rounds = poly(|x|)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352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/>
      <p:bldP spid="864261" grpId="0"/>
      <p:bldP spid="864262" grpId="0" animBg="1"/>
      <p:bldP spid="864263" grpId="0" animBg="1"/>
      <p:bldP spid="864264" grpId="0" animBg="1"/>
      <p:bldP spid="864265" grpId="0" animBg="1"/>
      <p:bldP spid="864266" grpId="0" animBg="1"/>
      <p:bldP spid="864267" grpId="0" animBg="1"/>
      <p:bldP spid="864268" grpId="0"/>
      <p:bldP spid="864269" grpId="0"/>
      <p:bldP spid="864272" grpId="0"/>
      <p:bldP spid="8642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Interactive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6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interactive proof system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for L</a:t>
                </a:r>
                <a:r>
                  <a:rPr lang="en-US" altLang="en-US" dirty="0">
                    <a:ea typeface="ヒラギノ角ゴ Pro W3" charset="-128"/>
                  </a:rPr>
                  <a:t> is an interactive protocol (P, V)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completeness</a:t>
                </a:r>
                <a:r>
                  <a:rPr lang="en-US" altLang="en-US" dirty="0">
                    <a:ea typeface="ヒラギノ角ゴ Pro W3" charset="-128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[V accepts in (P, V)(x)]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2/3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soundness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P*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[V accepts in (P*, V)(x)]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1/3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efficiency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V is </a:t>
                </a:r>
                <a:r>
                  <a:rPr lang="en-US" altLang="en-US" dirty="0" err="1">
                    <a:ea typeface="ヒラギノ角ゴ Pro W3" charset="-128"/>
                    <a:sym typeface="Euclid Symbol" charset="0"/>
                  </a:rPr>
                  <a:t>p.p.t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. machine</a:t>
                </a:r>
              </a:p>
              <a:p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repetition: can reduce error to any </a:t>
                </a:r>
                <a:r>
                  <a:rPr lang="el-GR" altLang="en-US" dirty="0">
                    <a:ea typeface="ヒラギノ角ゴ Pro W3" charset="-128"/>
                    <a:sym typeface="Euclid Symbol" charset="0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66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777935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Interactive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8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3600" b="1" dirty="0">
                    <a:ea typeface="ヒラギノ角ゴ Pro W3" charset="-128"/>
                  </a:rPr>
                  <a:t>	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IP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</a:rPr>
                  <a:t>= {L : L has an interactive proof system}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endParaRPr lang="en-US" altLang="en-US" sz="28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Observations/questions: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philosophically interesting: captures more broadly what it means to be convinced a statement is true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clearly </a:t>
                </a:r>
                <a:r>
                  <a:rPr lang="en-US" altLang="en-US" b="1" dirty="0"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IP.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Potentially larger. How much larger?</a:t>
                </a:r>
                <a:r>
                  <a:rPr lang="en-US" altLang="en-US" dirty="0">
                    <a:ea typeface="ヒラギノ角ゴ Pro W3" charset="-128"/>
                  </a:rPr>
                  <a:t> 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if larger, randomness is essential (why?)</a:t>
                </a:r>
              </a:p>
            </p:txBody>
          </p:sp>
        </mc:Choice>
        <mc:Fallback xmlns="">
          <p:sp>
            <p:nvSpPr>
              <p:cNvPr id="868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336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213599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Karp-Lipton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53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= {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 (x, y, z)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R}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{x :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[use C repeatedly to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find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some z for which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x,y,z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; accept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iff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x,y,z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]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}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L: 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some C decides 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[…]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accepts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L: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tx2"/>
                    </a:solidFill>
                    <a:ea typeface="ヒラギノ角ゴ Pro W3" charset="-128"/>
                    <a:sym typeface="Euclid Symbol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tx2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(x, y, z)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[…]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rejects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25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92767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PH</a:t>
                </a:r>
              </a:p>
            </p:txBody>
          </p:sp>
        </mc:Choice>
        <mc:Fallback xmlns="">
          <p:sp>
            <p:nvSpPr>
              <p:cNvPr id="7680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7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Recall: don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t know </a:t>
                </a:r>
                <a:r>
                  <a:rPr lang="en-US" altLang="ja-JP" b="1" dirty="0">
                    <a:ea typeface="ヒラギノ角ゴ Pro W3" charset="-128"/>
                  </a:rPr>
                  <a:t>BPP</a:t>
                </a:r>
                <a:r>
                  <a:rPr lang="en-US" altLang="ja-JP" dirty="0">
                    <a:ea typeface="ヒラギノ角ゴ Pro W3" charset="-128"/>
                  </a:rPr>
                  <a:t> different from </a:t>
                </a:r>
                <a:r>
                  <a:rPr lang="en-US" altLang="ja-JP" b="1" dirty="0">
                    <a:ea typeface="ヒラギノ角ゴ Pro W3" charset="-128"/>
                  </a:rPr>
                  <a:t>EXP</a:t>
                </a:r>
              </a:p>
              <a:p>
                <a:endParaRPr lang="en-US" altLang="en-US" baseline="-25000" dirty="0">
                  <a:ea typeface="ヒラギノ角ゴ Pro W3" charset="-128"/>
                </a:endParaRPr>
              </a:p>
              <a:p>
                <a:endParaRPr lang="en-US" altLang="en-US" baseline="-25000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(S,L,GZ):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BPP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don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t know </a:t>
                </a:r>
                <a:r>
                  <a:rPr lang="el-GR" altLang="ja-JP" b="1" dirty="0">
                    <a:ea typeface="ヒラギノ角ゴ Pro W3" charset="-128"/>
                  </a:rPr>
                  <a:t>Π</a:t>
                </a:r>
                <a:r>
                  <a:rPr lang="en-US" altLang="ja-JP" b="1" baseline="-25000" dirty="0">
                    <a:ea typeface="ヒラギノ角ゴ Pro W3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l-GR" altLang="ja-JP" b="1" dirty="0">
                    <a:ea typeface="ヒラギノ角ゴ Pro W3" charset="-128"/>
                  </a:rPr>
                  <a:t>Σ</a:t>
                </a:r>
                <a:r>
                  <a:rPr lang="en-US" altLang="ja-JP" b="1" baseline="-25000" dirty="0">
                    <a:ea typeface="ヒラギノ角ゴ Pro W3" charset="-128"/>
                  </a:rPr>
                  <a:t>2 </a:t>
                </a:r>
                <a:r>
                  <a:rPr lang="en-US" altLang="ja-JP" dirty="0">
                    <a:ea typeface="ヒラギノ角ゴ Pro W3" charset="-128"/>
                  </a:rPr>
                  <a:t>different from </a:t>
                </a:r>
                <a:r>
                  <a:rPr lang="en-US" altLang="ja-JP" b="1" dirty="0">
                    <a:ea typeface="ヒラギノ角ゴ Pro W3" charset="-128"/>
                  </a:rPr>
                  <a:t>EXP </a:t>
                </a:r>
                <a:r>
                  <a:rPr lang="en-US" altLang="ja-JP" dirty="0">
                    <a:ea typeface="ヒラギノ角ゴ Pro W3" charset="-128"/>
                  </a:rPr>
                  <a:t>but believe much</a:t>
                </a:r>
                <a:r>
                  <a:rPr lang="en-US" altLang="ja-JP" sz="28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</a:rPr>
                  <a:t>weaker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2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852" t="-229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10389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PH</a:t>
                </a:r>
              </a:p>
            </p:txBody>
          </p:sp>
        </mc:Choice>
        <mc:Fallback xmlns="">
          <p:sp>
            <p:nvSpPr>
              <p:cNvPr id="7885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9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Proof: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language L: </a:t>
                </a:r>
                <a:r>
                  <a:rPr lang="en-US" altLang="en-US" dirty="0" err="1">
                    <a:ea typeface="ヒラギノ角ゴ Pro W3" charset="-128"/>
                  </a:rPr>
                  <a:t>p.p.t</a:t>
                </a:r>
                <a:r>
                  <a:rPr lang="en-US" altLang="en-US" dirty="0">
                    <a:ea typeface="ヒラギノ角ゴ Pro W3" charset="-128"/>
                  </a:rPr>
                  <a:t>. TM M: 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2/3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2/3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strong error reduction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p.p.t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 TM M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use n random bits (|y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| = n)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# strings y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for which M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(x, y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incorrect is at most 2</a:t>
                </a:r>
                <a:r>
                  <a:rPr lang="en-US" altLang="ja-JP" sz="28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n/3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(can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t achieve with naïve amplification)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2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2830" r="-1556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38980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PH</a:t>
                </a:r>
              </a:p>
            </p:txBody>
          </p:sp>
        </mc:Choice>
        <mc:Fallback xmlns="">
          <p:sp>
            <p:nvSpPr>
              <p:cNvPr id="8089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view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= (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w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z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)</a:t>
            </a:r>
            <a:r>
              <a:rPr lang="en-US" altLang="ja-JP">
                <a:ea typeface="ヒラギノ角ゴ Pro W3" charset="-128"/>
              </a:rPr>
              <a:t>, each of length n/2</a:t>
            </a:r>
          </a:p>
          <a:p>
            <a:r>
              <a:rPr lang="en-US" altLang="en-US">
                <a:ea typeface="ヒラギノ角ゴ Pro W3" charset="-128"/>
              </a:rPr>
              <a:t>consider output of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(x, (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w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z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))</a:t>
            </a:r>
            <a:r>
              <a:rPr lang="en-US" altLang="ja-JP">
                <a:ea typeface="ヒラギノ角ゴ Pro W3" charset="-128"/>
              </a:rPr>
              <a:t>: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831492" name="Oval 4"/>
          <p:cNvSpPr>
            <a:spLocks noChangeArrowheads="1"/>
          </p:cNvSpPr>
          <p:nvPr/>
        </p:nvSpPr>
        <p:spPr bwMode="auto">
          <a:xfrm>
            <a:off x="990600" y="37338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493" name="Oval 5"/>
          <p:cNvSpPr>
            <a:spLocks noChangeArrowheads="1"/>
          </p:cNvSpPr>
          <p:nvPr/>
        </p:nvSpPr>
        <p:spPr bwMode="auto">
          <a:xfrm>
            <a:off x="2895600" y="37338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494" name="Oval 6"/>
          <p:cNvSpPr>
            <a:spLocks noChangeArrowheads="1"/>
          </p:cNvSpPr>
          <p:nvPr/>
        </p:nvSpPr>
        <p:spPr bwMode="auto">
          <a:xfrm>
            <a:off x="4800600" y="37338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495" name="Oval 7"/>
          <p:cNvSpPr>
            <a:spLocks noChangeArrowheads="1"/>
          </p:cNvSpPr>
          <p:nvPr/>
        </p:nvSpPr>
        <p:spPr bwMode="auto">
          <a:xfrm>
            <a:off x="6934200" y="37338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496" name="Text Box 8"/>
          <p:cNvSpPr txBox="1">
            <a:spLocks noChangeArrowheads="1"/>
          </p:cNvSpPr>
          <p:nvPr/>
        </p:nvSpPr>
        <p:spPr bwMode="auto">
          <a:xfrm>
            <a:off x="48006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497" name="Text Box 9"/>
          <p:cNvSpPr txBox="1">
            <a:spLocks noChangeArrowheads="1"/>
          </p:cNvSpPr>
          <p:nvPr/>
        </p:nvSpPr>
        <p:spPr bwMode="auto">
          <a:xfrm>
            <a:off x="4953000" y="3886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498" name="Text Box 10"/>
          <p:cNvSpPr txBox="1">
            <a:spLocks noChangeArrowheads="1"/>
          </p:cNvSpPr>
          <p:nvPr/>
        </p:nvSpPr>
        <p:spPr bwMode="auto">
          <a:xfrm>
            <a:off x="49530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499" name="Text Box 11"/>
          <p:cNvSpPr txBox="1">
            <a:spLocks noChangeArrowheads="1"/>
          </p:cNvSpPr>
          <p:nvPr/>
        </p:nvSpPr>
        <p:spPr bwMode="auto">
          <a:xfrm>
            <a:off x="5181600" y="4114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0" name="Text Box 12"/>
          <p:cNvSpPr txBox="1">
            <a:spLocks noChangeArrowheads="1"/>
          </p:cNvSpPr>
          <p:nvPr/>
        </p:nvSpPr>
        <p:spPr bwMode="auto">
          <a:xfrm>
            <a:off x="53340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1" name="Text Box 13"/>
          <p:cNvSpPr txBox="1">
            <a:spLocks noChangeArrowheads="1"/>
          </p:cNvSpPr>
          <p:nvPr/>
        </p:nvSpPr>
        <p:spPr bwMode="auto">
          <a:xfrm>
            <a:off x="5410200" y="3962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2" name="Text Box 14"/>
          <p:cNvSpPr txBox="1">
            <a:spLocks noChangeArrowheads="1"/>
          </p:cNvSpPr>
          <p:nvPr/>
        </p:nvSpPr>
        <p:spPr bwMode="auto">
          <a:xfrm>
            <a:off x="51816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3" name="Text Box 15"/>
          <p:cNvSpPr txBox="1">
            <a:spLocks noChangeArrowheads="1"/>
          </p:cNvSpPr>
          <p:nvPr/>
        </p:nvSpPr>
        <p:spPr bwMode="auto">
          <a:xfrm>
            <a:off x="5562600" y="3733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4" name="Text Box 16"/>
          <p:cNvSpPr txBox="1">
            <a:spLocks noChangeArrowheads="1"/>
          </p:cNvSpPr>
          <p:nvPr/>
        </p:nvSpPr>
        <p:spPr bwMode="auto">
          <a:xfrm>
            <a:off x="56388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5" name="Text Box 17"/>
          <p:cNvSpPr txBox="1">
            <a:spLocks noChangeArrowheads="1"/>
          </p:cNvSpPr>
          <p:nvPr/>
        </p:nvSpPr>
        <p:spPr bwMode="auto">
          <a:xfrm>
            <a:off x="55626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6" name="Text Box 18"/>
          <p:cNvSpPr txBox="1">
            <a:spLocks noChangeArrowheads="1"/>
          </p:cNvSpPr>
          <p:nvPr/>
        </p:nvSpPr>
        <p:spPr bwMode="auto">
          <a:xfrm>
            <a:off x="5791200" y="4251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7" name="Text Box 19"/>
          <p:cNvSpPr txBox="1">
            <a:spLocks noChangeArrowheads="1"/>
          </p:cNvSpPr>
          <p:nvPr/>
        </p:nvSpPr>
        <p:spPr bwMode="auto">
          <a:xfrm>
            <a:off x="60198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8" name="Text Box 20"/>
          <p:cNvSpPr txBox="1">
            <a:spLocks noChangeArrowheads="1"/>
          </p:cNvSpPr>
          <p:nvPr/>
        </p:nvSpPr>
        <p:spPr bwMode="auto">
          <a:xfrm>
            <a:off x="6172200" y="3962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09" name="Text Box 21"/>
          <p:cNvSpPr txBox="1">
            <a:spLocks noChangeArrowheads="1"/>
          </p:cNvSpPr>
          <p:nvPr/>
        </p:nvSpPr>
        <p:spPr bwMode="auto">
          <a:xfrm>
            <a:off x="5867400" y="3946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0" name="Text Box 22"/>
          <p:cNvSpPr txBox="1">
            <a:spLocks noChangeArrowheads="1"/>
          </p:cNvSpPr>
          <p:nvPr/>
        </p:nvSpPr>
        <p:spPr bwMode="auto">
          <a:xfrm>
            <a:off x="57150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1" name="Text Box 23"/>
          <p:cNvSpPr txBox="1">
            <a:spLocks noChangeArrowheads="1"/>
          </p:cNvSpPr>
          <p:nvPr/>
        </p:nvSpPr>
        <p:spPr bwMode="auto">
          <a:xfrm>
            <a:off x="60198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2" name="Text Box 24"/>
          <p:cNvSpPr txBox="1">
            <a:spLocks noChangeArrowheads="1"/>
          </p:cNvSpPr>
          <p:nvPr/>
        </p:nvSpPr>
        <p:spPr bwMode="auto">
          <a:xfrm>
            <a:off x="28956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3" name="Text Box 25"/>
          <p:cNvSpPr txBox="1">
            <a:spLocks noChangeArrowheads="1"/>
          </p:cNvSpPr>
          <p:nvPr/>
        </p:nvSpPr>
        <p:spPr bwMode="auto">
          <a:xfrm>
            <a:off x="3048000" y="3886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4" name="Text Box 26"/>
          <p:cNvSpPr txBox="1">
            <a:spLocks noChangeArrowheads="1"/>
          </p:cNvSpPr>
          <p:nvPr/>
        </p:nvSpPr>
        <p:spPr bwMode="auto">
          <a:xfrm>
            <a:off x="30480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15" name="Text Box 27"/>
          <p:cNvSpPr txBox="1">
            <a:spLocks noChangeArrowheads="1"/>
          </p:cNvSpPr>
          <p:nvPr/>
        </p:nvSpPr>
        <p:spPr bwMode="auto">
          <a:xfrm>
            <a:off x="3276600" y="4114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6" name="Text Box 28"/>
          <p:cNvSpPr txBox="1">
            <a:spLocks noChangeArrowheads="1"/>
          </p:cNvSpPr>
          <p:nvPr/>
        </p:nvSpPr>
        <p:spPr bwMode="auto">
          <a:xfrm>
            <a:off x="34290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7" name="Text Box 29"/>
          <p:cNvSpPr txBox="1">
            <a:spLocks noChangeArrowheads="1"/>
          </p:cNvSpPr>
          <p:nvPr/>
        </p:nvSpPr>
        <p:spPr bwMode="auto">
          <a:xfrm>
            <a:off x="3505200" y="3962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18" name="Text Box 30"/>
          <p:cNvSpPr txBox="1">
            <a:spLocks noChangeArrowheads="1"/>
          </p:cNvSpPr>
          <p:nvPr/>
        </p:nvSpPr>
        <p:spPr bwMode="auto">
          <a:xfrm>
            <a:off x="32766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19" name="Text Box 31"/>
          <p:cNvSpPr txBox="1">
            <a:spLocks noChangeArrowheads="1"/>
          </p:cNvSpPr>
          <p:nvPr/>
        </p:nvSpPr>
        <p:spPr bwMode="auto">
          <a:xfrm>
            <a:off x="3657600" y="3733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0" name="Text Box 32"/>
          <p:cNvSpPr txBox="1">
            <a:spLocks noChangeArrowheads="1"/>
          </p:cNvSpPr>
          <p:nvPr/>
        </p:nvSpPr>
        <p:spPr bwMode="auto">
          <a:xfrm>
            <a:off x="37338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21" name="Text Box 33"/>
          <p:cNvSpPr txBox="1">
            <a:spLocks noChangeArrowheads="1"/>
          </p:cNvSpPr>
          <p:nvPr/>
        </p:nvSpPr>
        <p:spPr bwMode="auto">
          <a:xfrm>
            <a:off x="36576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22" name="Text Box 34"/>
          <p:cNvSpPr txBox="1">
            <a:spLocks noChangeArrowheads="1"/>
          </p:cNvSpPr>
          <p:nvPr/>
        </p:nvSpPr>
        <p:spPr bwMode="auto">
          <a:xfrm>
            <a:off x="3886200" y="4251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3" name="Text Box 35"/>
          <p:cNvSpPr txBox="1">
            <a:spLocks noChangeArrowheads="1"/>
          </p:cNvSpPr>
          <p:nvPr/>
        </p:nvSpPr>
        <p:spPr bwMode="auto">
          <a:xfrm>
            <a:off x="41148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4" name="Text Box 36"/>
          <p:cNvSpPr txBox="1">
            <a:spLocks noChangeArrowheads="1"/>
          </p:cNvSpPr>
          <p:nvPr/>
        </p:nvSpPr>
        <p:spPr bwMode="auto">
          <a:xfrm>
            <a:off x="4267200" y="3962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25" name="Text Box 37"/>
          <p:cNvSpPr txBox="1">
            <a:spLocks noChangeArrowheads="1"/>
          </p:cNvSpPr>
          <p:nvPr/>
        </p:nvSpPr>
        <p:spPr bwMode="auto">
          <a:xfrm>
            <a:off x="3962400" y="3946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6" name="Text Box 38"/>
          <p:cNvSpPr txBox="1">
            <a:spLocks noChangeArrowheads="1"/>
          </p:cNvSpPr>
          <p:nvPr/>
        </p:nvSpPr>
        <p:spPr bwMode="auto">
          <a:xfrm>
            <a:off x="38100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7" name="Text Box 39"/>
          <p:cNvSpPr txBox="1">
            <a:spLocks noChangeArrowheads="1"/>
          </p:cNvSpPr>
          <p:nvPr/>
        </p:nvSpPr>
        <p:spPr bwMode="auto">
          <a:xfrm>
            <a:off x="41148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8" name="Text Box 40"/>
          <p:cNvSpPr txBox="1">
            <a:spLocks noChangeArrowheads="1"/>
          </p:cNvSpPr>
          <p:nvPr/>
        </p:nvSpPr>
        <p:spPr bwMode="auto">
          <a:xfrm>
            <a:off x="9906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29" name="Text Box 41"/>
          <p:cNvSpPr txBox="1">
            <a:spLocks noChangeArrowheads="1"/>
          </p:cNvSpPr>
          <p:nvPr/>
        </p:nvSpPr>
        <p:spPr bwMode="auto">
          <a:xfrm>
            <a:off x="1143000" y="3886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0" name="Text Box 42"/>
          <p:cNvSpPr txBox="1">
            <a:spLocks noChangeArrowheads="1"/>
          </p:cNvSpPr>
          <p:nvPr/>
        </p:nvSpPr>
        <p:spPr bwMode="auto">
          <a:xfrm>
            <a:off x="11430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1" name="Text Box 43"/>
          <p:cNvSpPr txBox="1">
            <a:spLocks noChangeArrowheads="1"/>
          </p:cNvSpPr>
          <p:nvPr/>
        </p:nvSpPr>
        <p:spPr bwMode="auto">
          <a:xfrm>
            <a:off x="1371600" y="4114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2" name="Text Box 44"/>
          <p:cNvSpPr txBox="1">
            <a:spLocks noChangeArrowheads="1"/>
          </p:cNvSpPr>
          <p:nvPr/>
        </p:nvSpPr>
        <p:spPr bwMode="auto">
          <a:xfrm>
            <a:off x="15240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3" name="Text Box 45"/>
          <p:cNvSpPr txBox="1">
            <a:spLocks noChangeArrowheads="1"/>
          </p:cNvSpPr>
          <p:nvPr/>
        </p:nvSpPr>
        <p:spPr bwMode="auto">
          <a:xfrm>
            <a:off x="1600200" y="3962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4" name="Text Box 46"/>
          <p:cNvSpPr txBox="1">
            <a:spLocks noChangeArrowheads="1"/>
          </p:cNvSpPr>
          <p:nvPr/>
        </p:nvSpPr>
        <p:spPr bwMode="auto">
          <a:xfrm>
            <a:off x="13716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5" name="Text Box 47"/>
          <p:cNvSpPr txBox="1">
            <a:spLocks noChangeArrowheads="1"/>
          </p:cNvSpPr>
          <p:nvPr/>
        </p:nvSpPr>
        <p:spPr bwMode="auto">
          <a:xfrm>
            <a:off x="1752600" y="3733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36" name="Text Box 48"/>
          <p:cNvSpPr txBox="1">
            <a:spLocks noChangeArrowheads="1"/>
          </p:cNvSpPr>
          <p:nvPr/>
        </p:nvSpPr>
        <p:spPr bwMode="auto">
          <a:xfrm>
            <a:off x="18288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37" name="Text Box 49"/>
          <p:cNvSpPr txBox="1">
            <a:spLocks noChangeArrowheads="1"/>
          </p:cNvSpPr>
          <p:nvPr/>
        </p:nvSpPr>
        <p:spPr bwMode="auto">
          <a:xfrm>
            <a:off x="17526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38" name="Text Box 50"/>
          <p:cNvSpPr txBox="1">
            <a:spLocks noChangeArrowheads="1"/>
          </p:cNvSpPr>
          <p:nvPr/>
        </p:nvSpPr>
        <p:spPr bwMode="auto">
          <a:xfrm>
            <a:off x="1981200" y="4251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39" name="Text Box 51"/>
          <p:cNvSpPr txBox="1">
            <a:spLocks noChangeArrowheads="1"/>
          </p:cNvSpPr>
          <p:nvPr/>
        </p:nvSpPr>
        <p:spPr bwMode="auto">
          <a:xfrm>
            <a:off x="22098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40" name="Text Box 52"/>
          <p:cNvSpPr txBox="1">
            <a:spLocks noChangeArrowheads="1"/>
          </p:cNvSpPr>
          <p:nvPr/>
        </p:nvSpPr>
        <p:spPr bwMode="auto">
          <a:xfrm>
            <a:off x="2057400" y="3946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41" name="Text Box 53"/>
          <p:cNvSpPr txBox="1">
            <a:spLocks noChangeArrowheads="1"/>
          </p:cNvSpPr>
          <p:nvPr/>
        </p:nvSpPr>
        <p:spPr bwMode="auto">
          <a:xfrm>
            <a:off x="19050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42" name="Text Box 54"/>
          <p:cNvSpPr txBox="1">
            <a:spLocks noChangeArrowheads="1"/>
          </p:cNvSpPr>
          <p:nvPr/>
        </p:nvSpPr>
        <p:spPr bwMode="auto">
          <a:xfrm>
            <a:off x="22098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43" name="Text Box 55"/>
          <p:cNvSpPr txBox="1">
            <a:spLocks noChangeArrowheads="1"/>
          </p:cNvSpPr>
          <p:nvPr/>
        </p:nvSpPr>
        <p:spPr bwMode="auto">
          <a:xfrm>
            <a:off x="2362200" y="4038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44" name="Text Box 56"/>
          <p:cNvSpPr txBox="1">
            <a:spLocks noChangeArrowheads="1"/>
          </p:cNvSpPr>
          <p:nvPr/>
        </p:nvSpPr>
        <p:spPr bwMode="auto">
          <a:xfrm>
            <a:off x="69342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45" name="Text Box 57"/>
          <p:cNvSpPr txBox="1">
            <a:spLocks noChangeArrowheads="1"/>
          </p:cNvSpPr>
          <p:nvPr/>
        </p:nvSpPr>
        <p:spPr bwMode="auto">
          <a:xfrm>
            <a:off x="7086600" y="3886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46" name="Text Box 58"/>
          <p:cNvSpPr txBox="1">
            <a:spLocks noChangeArrowheads="1"/>
          </p:cNvSpPr>
          <p:nvPr/>
        </p:nvSpPr>
        <p:spPr bwMode="auto">
          <a:xfrm>
            <a:off x="70866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47" name="Text Box 59"/>
          <p:cNvSpPr txBox="1">
            <a:spLocks noChangeArrowheads="1"/>
          </p:cNvSpPr>
          <p:nvPr/>
        </p:nvSpPr>
        <p:spPr bwMode="auto">
          <a:xfrm>
            <a:off x="7315200" y="4114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48" name="Text Box 60"/>
          <p:cNvSpPr txBox="1">
            <a:spLocks noChangeArrowheads="1"/>
          </p:cNvSpPr>
          <p:nvPr/>
        </p:nvSpPr>
        <p:spPr bwMode="auto">
          <a:xfrm>
            <a:off x="74676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49" name="Text Box 61"/>
          <p:cNvSpPr txBox="1">
            <a:spLocks noChangeArrowheads="1"/>
          </p:cNvSpPr>
          <p:nvPr/>
        </p:nvSpPr>
        <p:spPr bwMode="auto">
          <a:xfrm>
            <a:off x="7543800" y="3962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0" name="Text Box 62"/>
          <p:cNvSpPr txBox="1">
            <a:spLocks noChangeArrowheads="1"/>
          </p:cNvSpPr>
          <p:nvPr/>
        </p:nvSpPr>
        <p:spPr bwMode="auto">
          <a:xfrm>
            <a:off x="73152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1" name="Text Box 63"/>
          <p:cNvSpPr txBox="1">
            <a:spLocks noChangeArrowheads="1"/>
          </p:cNvSpPr>
          <p:nvPr/>
        </p:nvSpPr>
        <p:spPr bwMode="auto">
          <a:xfrm>
            <a:off x="7696200" y="3733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2" name="Text Box 64"/>
          <p:cNvSpPr txBox="1">
            <a:spLocks noChangeArrowheads="1"/>
          </p:cNvSpPr>
          <p:nvPr/>
        </p:nvSpPr>
        <p:spPr bwMode="auto">
          <a:xfrm>
            <a:off x="77724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3" name="Text Box 65"/>
          <p:cNvSpPr txBox="1">
            <a:spLocks noChangeArrowheads="1"/>
          </p:cNvSpPr>
          <p:nvPr/>
        </p:nvSpPr>
        <p:spPr bwMode="auto">
          <a:xfrm>
            <a:off x="76962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4" name="Text Box 66"/>
          <p:cNvSpPr txBox="1">
            <a:spLocks noChangeArrowheads="1"/>
          </p:cNvSpPr>
          <p:nvPr/>
        </p:nvSpPr>
        <p:spPr bwMode="auto">
          <a:xfrm>
            <a:off x="7924800" y="4251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5" name="Text Box 67"/>
          <p:cNvSpPr txBox="1">
            <a:spLocks noChangeArrowheads="1"/>
          </p:cNvSpPr>
          <p:nvPr/>
        </p:nvSpPr>
        <p:spPr bwMode="auto">
          <a:xfrm>
            <a:off x="8153400" y="4175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6" name="Text Box 68"/>
          <p:cNvSpPr txBox="1">
            <a:spLocks noChangeArrowheads="1"/>
          </p:cNvSpPr>
          <p:nvPr/>
        </p:nvSpPr>
        <p:spPr bwMode="auto">
          <a:xfrm>
            <a:off x="8001000" y="3946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57" name="Text Box 69"/>
          <p:cNvSpPr txBox="1">
            <a:spLocks noChangeArrowheads="1"/>
          </p:cNvSpPr>
          <p:nvPr/>
        </p:nvSpPr>
        <p:spPr bwMode="auto">
          <a:xfrm>
            <a:off x="78486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8" name="Text Box 70"/>
          <p:cNvSpPr txBox="1">
            <a:spLocks noChangeArrowheads="1"/>
          </p:cNvSpPr>
          <p:nvPr/>
        </p:nvSpPr>
        <p:spPr bwMode="auto">
          <a:xfrm>
            <a:off x="8153400" y="3794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59" name="Text Box 71"/>
          <p:cNvSpPr txBox="1">
            <a:spLocks noChangeArrowheads="1"/>
          </p:cNvSpPr>
          <p:nvPr/>
        </p:nvSpPr>
        <p:spPr bwMode="auto">
          <a:xfrm>
            <a:off x="8305800" y="4022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60" name="Oval 72"/>
          <p:cNvSpPr>
            <a:spLocks noChangeArrowheads="1"/>
          </p:cNvSpPr>
          <p:nvPr/>
        </p:nvSpPr>
        <p:spPr bwMode="auto">
          <a:xfrm>
            <a:off x="990600" y="50292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61" name="Oval 73"/>
          <p:cNvSpPr>
            <a:spLocks noChangeArrowheads="1"/>
          </p:cNvSpPr>
          <p:nvPr/>
        </p:nvSpPr>
        <p:spPr bwMode="auto">
          <a:xfrm>
            <a:off x="2895600" y="50292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62" name="Oval 74"/>
          <p:cNvSpPr>
            <a:spLocks noChangeArrowheads="1"/>
          </p:cNvSpPr>
          <p:nvPr/>
        </p:nvSpPr>
        <p:spPr bwMode="auto">
          <a:xfrm>
            <a:off x="4800600" y="50292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63" name="Oval 75"/>
          <p:cNvSpPr>
            <a:spLocks noChangeArrowheads="1"/>
          </p:cNvSpPr>
          <p:nvPr/>
        </p:nvSpPr>
        <p:spPr bwMode="auto">
          <a:xfrm>
            <a:off x="6934200" y="50292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31564" name="Text Box 76"/>
          <p:cNvSpPr txBox="1">
            <a:spLocks noChangeArrowheads="1"/>
          </p:cNvSpPr>
          <p:nvPr/>
        </p:nvSpPr>
        <p:spPr bwMode="auto">
          <a:xfrm>
            <a:off x="69342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65" name="Text Box 77"/>
          <p:cNvSpPr txBox="1">
            <a:spLocks noChangeArrowheads="1"/>
          </p:cNvSpPr>
          <p:nvPr/>
        </p:nvSpPr>
        <p:spPr bwMode="auto">
          <a:xfrm>
            <a:off x="70866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66" name="Text Box 78"/>
          <p:cNvSpPr txBox="1">
            <a:spLocks noChangeArrowheads="1"/>
          </p:cNvSpPr>
          <p:nvPr/>
        </p:nvSpPr>
        <p:spPr bwMode="auto">
          <a:xfrm>
            <a:off x="70866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67" name="Text Box 79"/>
          <p:cNvSpPr txBox="1">
            <a:spLocks noChangeArrowheads="1"/>
          </p:cNvSpPr>
          <p:nvPr/>
        </p:nvSpPr>
        <p:spPr bwMode="auto">
          <a:xfrm>
            <a:off x="7315200" y="5410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68" name="Text Box 80"/>
          <p:cNvSpPr txBox="1">
            <a:spLocks noChangeArrowheads="1"/>
          </p:cNvSpPr>
          <p:nvPr/>
        </p:nvSpPr>
        <p:spPr bwMode="auto">
          <a:xfrm>
            <a:off x="74676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69" name="Text Box 81"/>
          <p:cNvSpPr txBox="1">
            <a:spLocks noChangeArrowheads="1"/>
          </p:cNvSpPr>
          <p:nvPr/>
        </p:nvSpPr>
        <p:spPr bwMode="auto">
          <a:xfrm>
            <a:off x="75438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70" name="Text Box 82"/>
          <p:cNvSpPr txBox="1">
            <a:spLocks noChangeArrowheads="1"/>
          </p:cNvSpPr>
          <p:nvPr/>
        </p:nvSpPr>
        <p:spPr bwMode="auto">
          <a:xfrm>
            <a:off x="73152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1" name="Text Box 83"/>
          <p:cNvSpPr txBox="1">
            <a:spLocks noChangeArrowheads="1"/>
          </p:cNvSpPr>
          <p:nvPr/>
        </p:nvSpPr>
        <p:spPr bwMode="auto">
          <a:xfrm>
            <a:off x="7696200" y="5029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2" name="Text Box 84"/>
          <p:cNvSpPr txBox="1">
            <a:spLocks noChangeArrowheads="1"/>
          </p:cNvSpPr>
          <p:nvPr/>
        </p:nvSpPr>
        <p:spPr bwMode="auto">
          <a:xfrm>
            <a:off x="77724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73" name="Text Box 85"/>
          <p:cNvSpPr txBox="1">
            <a:spLocks noChangeArrowheads="1"/>
          </p:cNvSpPr>
          <p:nvPr/>
        </p:nvSpPr>
        <p:spPr bwMode="auto">
          <a:xfrm>
            <a:off x="76962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4" name="Text Box 86"/>
          <p:cNvSpPr txBox="1">
            <a:spLocks noChangeArrowheads="1"/>
          </p:cNvSpPr>
          <p:nvPr/>
        </p:nvSpPr>
        <p:spPr bwMode="auto">
          <a:xfrm>
            <a:off x="7924800" y="5546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5" name="Text Box 87"/>
          <p:cNvSpPr txBox="1">
            <a:spLocks noChangeArrowheads="1"/>
          </p:cNvSpPr>
          <p:nvPr/>
        </p:nvSpPr>
        <p:spPr bwMode="auto">
          <a:xfrm>
            <a:off x="81534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6" name="Text Box 88"/>
          <p:cNvSpPr txBox="1">
            <a:spLocks noChangeArrowheads="1"/>
          </p:cNvSpPr>
          <p:nvPr/>
        </p:nvSpPr>
        <p:spPr bwMode="auto">
          <a:xfrm>
            <a:off x="8001000" y="5241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7" name="Text Box 89"/>
          <p:cNvSpPr txBox="1">
            <a:spLocks noChangeArrowheads="1"/>
          </p:cNvSpPr>
          <p:nvPr/>
        </p:nvSpPr>
        <p:spPr bwMode="auto">
          <a:xfrm>
            <a:off x="78486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8" name="Text Box 90"/>
          <p:cNvSpPr txBox="1">
            <a:spLocks noChangeArrowheads="1"/>
          </p:cNvSpPr>
          <p:nvPr/>
        </p:nvSpPr>
        <p:spPr bwMode="auto">
          <a:xfrm>
            <a:off x="81534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79" name="Text Box 91"/>
          <p:cNvSpPr txBox="1">
            <a:spLocks noChangeArrowheads="1"/>
          </p:cNvSpPr>
          <p:nvPr/>
        </p:nvSpPr>
        <p:spPr bwMode="auto">
          <a:xfrm>
            <a:off x="83058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0" name="Text Box 92"/>
          <p:cNvSpPr txBox="1">
            <a:spLocks noChangeArrowheads="1"/>
          </p:cNvSpPr>
          <p:nvPr/>
        </p:nvSpPr>
        <p:spPr bwMode="auto">
          <a:xfrm>
            <a:off x="9906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1" name="Text Box 93"/>
          <p:cNvSpPr txBox="1">
            <a:spLocks noChangeArrowheads="1"/>
          </p:cNvSpPr>
          <p:nvPr/>
        </p:nvSpPr>
        <p:spPr bwMode="auto">
          <a:xfrm>
            <a:off x="11430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2" name="Text Box 94"/>
          <p:cNvSpPr txBox="1">
            <a:spLocks noChangeArrowheads="1"/>
          </p:cNvSpPr>
          <p:nvPr/>
        </p:nvSpPr>
        <p:spPr bwMode="auto">
          <a:xfrm>
            <a:off x="11430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83" name="Text Box 95"/>
          <p:cNvSpPr txBox="1">
            <a:spLocks noChangeArrowheads="1"/>
          </p:cNvSpPr>
          <p:nvPr/>
        </p:nvSpPr>
        <p:spPr bwMode="auto">
          <a:xfrm>
            <a:off x="1371600" y="5410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4" name="Text Box 96"/>
          <p:cNvSpPr txBox="1">
            <a:spLocks noChangeArrowheads="1"/>
          </p:cNvSpPr>
          <p:nvPr/>
        </p:nvSpPr>
        <p:spPr bwMode="auto">
          <a:xfrm>
            <a:off x="15240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5" name="Text Box 97"/>
          <p:cNvSpPr txBox="1">
            <a:spLocks noChangeArrowheads="1"/>
          </p:cNvSpPr>
          <p:nvPr/>
        </p:nvSpPr>
        <p:spPr bwMode="auto">
          <a:xfrm>
            <a:off x="16002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6" name="Text Box 98"/>
          <p:cNvSpPr txBox="1">
            <a:spLocks noChangeArrowheads="1"/>
          </p:cNvSpPr>
          <p:nvPr/>
        </p:nvSpPr>
        <p:spPr bwMode="auto">
          <a:xfrm>
            <a:off x="13716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7" name="Text Box 99"/>
          <p:cNvSpPr txBox="1">
            <a:spLocks noChangeArrowheads="1"/>
          </p:cNvSpPr>
          <p:nvPr/>
        </p:nvSpPr>
        <p:spPr bwMode="auto">
          <a:xfrm>
            <a:off x="1752600" y="5029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8" name="Text Box 100"/>
          <p:cNvSpPr txBox="1">
            <a:spLocks noChangeArrowheads="1"/>
          </p:cNvSpPr>
          <p:nvPr/>
        </p:nvSpPr>
        <p:spPr bwMode="auto">
          <a:xfrm>
            <a:off x="18288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89" name="Text Box 101"/>
          <p:cNvSpPr txBox="1">
            <a:spLocks noChangeArrowheads="1"/>
          </p:cNvSpPr>
          <p:nvPr/>
        </p:nvSpPr>
        <p:spPr bwMode="auto">
          <a:xfrm>
            <a:off x="17526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0" name="Text Box 102"/>
          <p:cNvSpPr txBox="1">
            <a:spLocks noChangeArrowheads="1"/>
          </p:cNvSpPr>
          <p:nvPr/>
        </p:nvSpPr>
        <p:spPr bwMode="auto">
          <a:xfrm>
            <a:off x="1981200" y="5546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1" name="Text Box 103"/>
          <p:cNvSpPr txBox="1">
            <a:spLocks noChangeArrowheads="1"/>
          </p:cNvSpPr>
          <p:nvPr/>
        </p:nvSpPr>
        <p:spPr bwMode="auto">
          <a:xfrm>
            <a:off x="22098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2" name="Text Box 104"/>
          <p:cNvSpPr txBox="1">
            <a:spLocks noChangeArrowheads="1"/>
          </p:cNvSpPr>
          <p:nvPr/>
        </p:nvSpPr>
        <p:spPr bwMode="auto">
          <a:xfrm>
            <a:off x="2057400" y="5241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3" name="Text Box 105"/>
          <p:cNvSpPr txBox="1">
            <a:spLocks noChangeArrowheads="1"/>
          </p:cNvSpPr>
          <p:nvPr/>
        </p:nvSpPr>
        <p:spPr bwMode="auto">
          <a:xfrm>
            <a:off x="1905000" y="5105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594" name="Text Box 106"/>
          <p:cNvSpPr txBox="1">
            <a:spLocks noChangeArrowheads="1"/>
          </p:cNvSpPr>
          <p:nvPr/>
        </p:nvSpPr>
        <p:spPr bwMode="auto">
          <a:xfrm>
            <a:off x="22098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5" name="Text Box 107"/>
          <p:cNvSpPr txBox="1">
            <a:spLocks noChangeArrowheads="1"/>
          </p:cNvSpPr>
          <p:nvPr/>
        </p:nvSpPr>
        <p:spPr bwMode="auto">
          <a:xfrm>
            <a:off x="23622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6" name="Text Box 108"/>
          <p:cNvSpPr txBox="1">
            <a:spLocks noChangeArrowheads="1"/>
          </p:cNvSpPr>
          <p:nvPr/>
        </p:nvSpPr>
        <p:spPr bwMode="auto">
          <a:xfrm>
            <a:off x="28956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7" name="Text Box 109"/>
          <p:cNvSpPr txBox="1">
            <a:spLocks noChangeArrowheads="1"/>
          </p:cNvSpPr>
          <p:nvPr/>
        </p:nvSpPr>
        <p:spPr bwMode="auto">
          <a:xfrm>
            <a:off x="30480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8" name="Text Box 110"/>
          <p:cNvSpPr txBox="1">
            <a:spLocks noChangeArrowheads="1"/>
          </p:cNvSpPr>
          <p:nvPr/>
        </p:nvSpPr>
        <p:spPr bwMode="auto">
          <a:xfrm>
            <a:off x="30480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599" name="Text Box 111"/>
          <p:cNvSpPr txBox="1">
            <a:spLocks noChangeArrowheads="1"/>
          </p:cNvSpPr>
          <p:nvPr/>
        </p:nvSpPr>
        <p:spPr bwMode="auto">
          <a:xfrm>
            <a:off x="3276600" y="5410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0" name="Text Box 112"/>
          <p:cNvSpPr txBox="1">
            <a:spLocks noChangeArrowheads="1"/>
          </p:cNvSpPr>
          <p:nvPr/>
        </p:nvSpPr>
        <p:spPr bwMode="auto">
          <a:xfrm>
            <a:off x="34290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1" name="Text Box 113"/>
          <p:cNvSpPr txBox="1">
            <a:spLocks noChangeArrowheads="1"/>
          </p:cNvSpPr>
          <p:nvPr/>
        </p:nvSpPr>
        <p:spPr bwMode="auto">
          <a:xfrm>
            <a:off x="35052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2" name="Text Box 114"/>
          <p:cNvSpPr txBox="1">
            <a:spLocks noChangeArrowheads="1"/>
          </p:cNvSpPr>
          <p:nvPr/>
        </p:nvSpPr>
        <p:spPr bwMode="auto">
          <a:xfrm>
            <a:off x="32766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3" name="Text Box 115"/>
          <p:cNvSpPr txBox="1">
            <a:spLocks noChangeArrowheads="1"/>
          </p:cNvSpPr>
          <p:nvPr/>
        </p:nvSpPr>
        <p:spPr bwMode="auto">
          <a:xfrm>
            <a:off x="3657600" y="5029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4" name="Text Box 116"/>
          <p:cNvSpPr txBox="1">
            <a:spLocks noChangeArrowheads="1"/>
          </p:cNvSpPr>
          <p:nvPr/>
        </p:nvSpPr>
        <p:spPr bwMode="auto">
          <a:xfrm>
            <a:off x="37338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5" name="Text Box 117"/>
          <p:cNvSpPr txBox="1">
            <a:spLocks noChangeArrowheads="1"/>
          </p:cNvSpPr>
          <p:nvPr/>
        </p:nvSpPr>
        <p:spPr bwMode="auto">
          <a:xfrm>
            <a:off x="36576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6" name="Text Box 118"/>
          <p:cNvSpPr txBox="1">
            <a:spLocks noChangeArrowheads="1"/>
          </p:cNvSpPr>
          <p:nvPr/>
        </p:nvSpPr>
        <p:spPr bwMode="auto">
          <a:xfrm>
            <a:off x="3886200" y="5546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7" name="Text Box 119"/>
          <p:cNvSpPr txBox="1">
            <a:spLocks noChangeArrowheads="1"/>
          </p:cNvSpPr>
          <p:nvPr/>
        </p:nvSpPr>
        <p:spPr bwMode="auto">
          <a:xfrm>
            <a:off x="41148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8" name="Text Box 120"/>
          <p:cNvSpPr txBox="1">
            <a:spLocks noChangeArrowheads="1"/>
          </p:cNvSpPr>
          <p:nvPr/>
        </p:nvSpPr>
        <p:spPr bwMode="auto">
          <a:xfrm>
            <a:off x="3962400" y="5241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09" name="Text Box 121"/>
          <p:cNvSpPr txBox="1">
            <a:spLocks noChangeArrowheads="1"/>
          </p:cNvSpPr>
          <p:nvPr/>
        </p:nvSpPr>
        <p:spPr bwMode="auto">
          <a:xfrm>
            <a:off x="38100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0" name="Text Box 122"/>
          <p:cNvSpPr txBox="1">
            <a:spLocks noChangeArrowheads="1"/>
          </p:cNvSpPr>
          <p:nvPr/>
        </p:nvSpPr>
        <p:spPr bwMode="auto">
          <a:xfrm>
            <a:off x="41148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1" name="Text Box 123"/>
          <p:cNvSpPr txBox="1">
            <a:spLocks noChangeArrowheads="1"/>
          </p:cNvSpPr>
          <p:nvPr/>
        </p:nvSpPr>
        <p:spPr bwMode="auto">
          <a:xfrm>
            <a:off x="42672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2" name="Text Box 124"/>
          <p:cNvSpPr txBox="1">
            <a:spLocks noChangeArrowheads="1"/>
          </p:cNvSpPr>
          <p:nvPr/>
        </p:nvSpPr>
        <p:spPr bwMode="auto">
          <a:xfrm>
            <a:off x="48006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3" name="Text Box 125"/>
          <p:cNvSpPr txBox="1">
            <a:spLocks noChangeArrowheads="1"/>
          </p:cNvSpPr>
          <p:nvPr/>
        </p:nvSpPr>
        <p:spPr bwMode="auto">
          <a:xfrm>
            <a:off x="49530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4" name="Text Box 126"/>
          <p:cNvSpPr txBox="1">
            <a:spLocks noChangeArrowheads="1"/>
          </p:cNvSpPr>
          <p:nvPr/>
        </p:nvSpPr>
        <p:spPr bwMode="auto">
          <a:xfrm>
            <a:off x="49530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5" name="Text Box 127"/>
          <p:cNvSpPr txBox="1">
            <a:spLocks noChangeArrowheads="1"/>
          </p:cNvSpPr>
          <p:nvPr/>
        </p:nvSpPr>
        <p:spPr bwMode="auto">
          <a:xfrm>
            <a:off x="5181600" y="5410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6" name="Text Box 128"/>
          <p:cNvSpPr txBox="1">
            <a:spLocks noChangeArrowheads="1"/>
          </p:cNvSpPr>
          <p:nvPr/>
        </p:nvSpPr>
        <p:spPr bwMode="auto">
          <a:xfrm>
            <a:off x="53340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7" name="Text Box 129"/>
          <p:cNvSpPr txBox="1">
            <a:spLocks noChangeArrowheads="1"/>
          </p:cNvSpPr>
          <p:nvPr/>
        </p:nvSpPr>
        <p:spPr bwMode="auto">
          <a:xfrm>
            <a:off x="54102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618" name="Text Box 130"/>
          <p:cNvSpPr txBox="1">
            <a:spLocks noChangeArrowheads="1"/>
          </p:cNvSpPr>
          <p:nvPr/>
        </p:nvSpPr>
        <p:spPr bwMode="auto">
          <a:xfrm>
            <a:off x="51816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19" name="Text Box 131"/>
          <p:cNvSpPr txBox="1">
            <a:spLocks noChangeArrowheads="1"/>
          </p:cNvSpPr>
          <p:nvPr/>
        </p:nvSpPr>
        <p:spPr bwMode="auto">
          <a:xfrm>
            <a:off x="5562600" y="5029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0" name="Text Box 132"/>
          <p:cNvSpPr txBox="1">
            <a:spLocks noChangeArrowheads="1"/>
          </p:cNvSpPr>
          <p:nvPr/>
        </p:nvSpPr>
        <p:spPr bwMode="auto">
          <a:xfrm>
            <a:off x="56388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1621" name="Text Box 133"/>
          <p:cNvSpPr txBox="1">
            <a:spLocks noChangeArrowheads="1"/>
          </p:cNvSpPr>
          <p:nvPr/>
        </p:nvSpPr>
        <p:spPr bwMode="auto">
          <a:xfrm>
            <a:off x="5562600" y="5622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2" name="Text Box 134"/>
          <p:cNvSpPr txBox="1">
            <a:spLocks noChangeArrowheads="1"/>
          </p:cNvSpPr>
          <p:nvPr/>
        </p:nvSpPr>
        <p:spPr bwMode="auto">
          <a:xfrm>
            <a:off x="5791200" y="55467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3" name="Text Box 135"/>
          <p:cNvSpPr txBox="1">
            <a:spLocks noChangeArrowheads="1"/>
          </p:cNvSpPr>
          <p:nvPr/>
        </p:nvSpPr>
        <p:spPr bwMode="auto">
          <a:xfrm>
            <a:off x="6019800" y="5470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4" name="Text Box 136"/>
          <p:cNvSpPr txBox="1">
            <a:spLocks noChangeArrowheads="1"/>
          </p:cNvSpPr>
          <p:nvPr/>
        </p:nvSpPr>
        <p:spPr bwMode="auto">
          <a:xfrm>
            <a:off x="5867400" y="5241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5" name="Text Box 137"/>
          <p:cNvSpPr txBox="1">
            <a:spLocks noChangeArrowheads="1"/>
          </p:cNvSpPr>
          <p:nvPr/>
        </p:nvSpPr>
        <p:spPr bwMode="auto">
          <a:xfrm>
            <a:off x="57150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6" name="Text Box 138"/>
          <p:cNvSpPr txBox="1">
            <a:spLocks noChangeArrowheads="1"/>
          </p:cNvSpPr>
          <p:nvPr/>
        </p:nvSpPr>
        <p:spPr bwMode="auto">
          <a:xfrm>
            <a:off x="60198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7" name="Text Box 139"/>
          <p:cNvSpPr txBox="1">
            <a:spLocks noChangeArrowheads="1"/>
          </p:cNvSpPr>
          <p:nvPr/>
        </p:nvSpPr>
        <p:spPr bwMode="auto">
          <a:xfrm>
            <a:off x="6172200" y="53181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831628" name="Text Box 140"/>
          <p:cNvSpPr txBox="1">
            <a:spLocks noChangeArrowheads="1"/>
          </p:cNvSpPr>
          <p:nvPr/>
        </p:nvSpPr>
        <p:spPr bwMode="auto">
          <a:xfrm>
            <a:off x="304800" y="3124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w =</a:t>
            </a:r>
            <a:r>
              <a:rPr lang="en-US" altLang="en-US">
                <a:latin typeface="Comic Sans MS" charset="0"/>
              </a:rPr>
              <a:t>     </a:t>
            </a:r>
            <a:r>
              <a:rPr lang="en-US" altLang="en-US" u="sng">
                <a:solidFill>
                  <a:schemeClr val="accent2"/>
                </a:solidFill>
                <a:latin typeface="Comic Sans MS" charset="0"/>
              </a:rPr>
              <a:t>000…00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         </a:t>
            </a:r>
            <a:r>
              <a:rPr lang="en-US" altLang="en-US" u="sng">
                <a:solidFill>
                  <a:schemeClr val="accent2"/>
                </a:solidFill>
                <a:latin typeface="Comic Sans MS" charset="0"/>
              </a:rPr>
              <a:t>000…01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         </a:t>
            </a:r>
            <a:r>
              <a:rPr lang="en-US" altLang="en-US" u="sng">
                <a:solidFill>
                  <a:schemeClr val="accent2"/>
                </a:solidFill>
                <a:latin typeface="Comic Sans MS" charset="0"/>
              </a:rPr>
              <a:t>000…10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    …       </a:t>
            </a:r>
            <a:r>
              <a:rPr lang="en-US" altLang="en-US" u="sng">
                <a:solidFill>
                  <a:schemeClr val="accent2"/>
                </a:solidFill>
                <a:latin typeface="Comic Sans MS" charset="0"/>
              </a:rPr>
              <a:t>111…11</a:t>
            </a:r>
          </a:p>
        </p:txBody>
      </p:sp>
      <p:sp>
        <p:nvSpPr>
          <p:cNvPr id="831629" name="Rectangle 141"/>
          <p:cNvSpPr>
            <a:spLocks noChangeArrowheads="1"/>
          </p:cNvSpPr>
          <p:nvPr/>
        </p:nvSpPr>
        <p:spPr bwMode="auto">
          <a:xfrm>
            <a:off x="6543675" y="3886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831630" name="Rectangle 142"/>
          <p:cNvSpPr>
            <a:spLocks noChangeArrowheads="1"/>
          </p:cNvSpPr>
          <p:nvPr/>
        </p:nvSpPr>
        <p:spPr bwMode="auto">
          <a:xfrm>
            <a:off x="6543675" y="5181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1631" name="Rectangle 143"/>
              <p:cNvSpPr>
                <a:spLocks noChangeArrowheads="1"/>
              </p:cNvSpPr>
              <p:nvPr/>
            </p:nvSpPr>
            <p:spPr bwMode="auto">
              <a:xfrm>
                <a:off x="228600" y="3657600"/>
                <a:ext cx="11079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L	</a:t>
                </a:r>
              </a:p>
            </p:txBody>
          </p:sp>
        </mc:Choice>
        <mc:Fallback xmlns="">
          <p:sp>
            <p:nvSpPr>
              <p:cNvPr id="831631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657600"/>
                <a:ext cx="110799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160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632" name="Rectangle 144"/>
              <p:cNvSpPr>
                <a:spLocks noChangeArrowheads="1"/>
              </p:cNvSpPr>
              <p:nvPr/>
            </p:nvSpPr>
            <p:spPr bwMode="auto">
              <a:xfrm>
                <a:off x="228600" y="4891088"/>
                <a:ext cx="11079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latin typeface="Comic Sans MS" charset="0"/>
                    <a:sym typeface="Symbol" charset="2"/>
                  </a:rPr>
                  <a:t>L	</a:t>
                </a:r>
              </a:p>
            </p:txBody>
          </p:sp>
        </mc:Choice>
        <mc:Fallback xmlns="">
          <p:sp>
            <p:nvSpPr>
              <p:cNvPr id="831632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891088"/>
                <a:ext cx="1107996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160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1633" name="AutoShape 145"/>
          <p:cNvSpPr>
            <a:spLocks/>
          </p:cNvSpPr>
          <p:nvPr/>
        </p:nvSpPr>
        <p:spPr bwMode="auto">
          <a:xfrm>
            <a:off x="7162800" y="1181100"/>
            <a:ext cx="1752600" cy="1790700"/>
          </a:xfrm>
          <a:prstGeom prst="borderCallout1">
            <a:avLst>
              <a:gd name="adj1" fmla="val 6384"/>
              <a:gd name="adj2" fmla="val -4347"/>
              <a:gd name="adj3" fmla="val 135903"/>
              <a:gd name="adj4" fmla="val -73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so many ones, some disk is all ones</a:t>
            </a:r>
          </a:p>
        </p:txBody>
      </p:sp>
      <p:sp>
        <p:nvSpPr>
          <p:cNvPr id="831634" name="AutoShape 146"/>
          <p:cNvSpPr>
            <a:spLocks/>
          </p:cNvSpPr>
          <p:nvPr/>
        </p:nvSpPr>
        <p:spPr bwMode="auto">
          <a:xfrm>
            <a:off x="7239000" y="1257300"/>
            <a:ext cx="1752600" cy="1562100"/>
          </a:xfrm>
          <a:prstGeom prst="borderCallout1">
            <a:avLst>
              <a:gd name="adj1" fmla="val 7315"/>
              <a:gd name="adj2" fmla="val -4347"/>
              <a:gd name="adj3" fmla="val 233639"/>
              <a:gd name="adj4" fmla="val -60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so few ones, not enough for whole disk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684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indefinite"/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1" dur="indefinite"/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2" dur="indefinite"/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indefinite"/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5" dur="indefinite"/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6" dur="indefinite"/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8" dur="indefinite"/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9" dur="indefinite"/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0" dur="indefinite"/>
                                        <p:tgtEl>
                                          <p:spTgt spid="8314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2" dur="indefinite"/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3" dur="indefinite"/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4" dur="indefinite"/>
                                        <p:tgtEl>
                                          <p:spTgt spid="83149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6" dur="indefinite"/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7" dur="indefinite"/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8" dur="indefinite"/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0" dur="indefinite"/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1" dur="indefinite"/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2" dur="indefinite"/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4" dur="indefinite"/>
                                        <p:tgtEl>
                                          <p:spTgt spid="83150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5" dur="indefinite"/>
                                        <p:tgtEl>
                                          <p:spTgt spid="83150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6" dur="indefinite"/>
                                        <p:tgtEl>
                                          <p:spTgt spid="8315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8" dur="indefinite"/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9" dur="indefinite"/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0" dur="indefinite"/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2" dur="indefinite"/>
                                        <p:tgtEl>
                                          <p:spTgt spid="83150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3" dur="indefinite"/>
                                        <p:tgtEl>
                                          <p:spTgt spid="83150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4" dur="indefinite"/>
                                        <p:tgtEl>
                                          <p:spTgt spid="8315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6" dur="indefinite"/>
                                        <p:tgtEl>
                                          <p:spTgt spid="83150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7" dur="indefinite"/>
                                        <p:tgtEl>
                                          <p:spTgt spid="83150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8" dur="indefinite"/>
                                        <p:tgtEl>
                                          <p:spTgt spid="83150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0" dur="indefinite"/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1" dur="indefinite"/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2" dur="indefinite"/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4" dur="indefinite"/>
                                        <p:tgtEl>
                                          <p:spTgt spid="83150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5" dur="indefinite"/>
                                        <p:tgtEl>
                                          <p:spTgt spid="83150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6" dur="indefinite"/>
                                        <p:tgtEl>
                                          <p:spTgt spid="83150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8" dur="indefinite"/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9" dur="indefinite"/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0" dur="indefinite"/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2" dur="indefinite"/>
                                        <p:tgtEl>
                                          <p:spTgt spid="8315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3" dur="indefinite"/>
                                        <p:tgtEl>
                                          <p:spTgt spid="8315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4" dur="indefinite"/>
                                        <p:tgtEl>
                                          <p:spTgt spid="8315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6" dur="indefinite"/>
                                        <p:tgtEl>
                                          <p:spTgt spid="8315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7" dur="indefinite"/>
                                        <p:tgtEl>
                                          <p:spTgt spid="8315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8" dur="indefinite"/>
                                        <p:tgtEl>
                                          <p:spTgt spid="8315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2" grpId="0" animBg="1"/>
      <p:bldP spid="831493" grpId="0" animBg="1"/>
      <p:bldP spid="831494" grpId="0" animBg="1"/>
      <p:bldP spid="831495" grpId="0" animBg="1"/>
      <p:bldP spid="831496" grpId="0"/>
      <p:bldP spid="831496" grpId="1"/>
      <p:bldP spid="831497" grpId="0"/>
      <p:bldP spid="831497" grpId="1"/>
      <p:bldP spid="831498" grpId="0"/>
      <p:bldP spid="831498" grpId="1"/>
      <p:bldP spid="831499" grpId="0"/>
      <p:bldP spid="831499" grpId="1"/>
      <p:bldP spid="831500" grpId="0"/>
      <p:bldP spid="831500" grpId="1"/>
      <p:bldP spid="831501" grpId="0"/>
      <p:bldP spid="831501" grpId="1"/>
      <p:bldP spid="831502" grpId="0"/>
      <p:bldP spid="831502" grpId="1"/>
      <p:bldP spid="831503" grpId="0"/>
      <p:bldP spid="831503" grpId="1"/>
      <p:bldP spid="831504" grpId="0"/>
      <p:bldP spid="831504" grpId="1"/>
      <p:bldP spid="831505" grpId="0"/>
      <p:bldP spid="831505" grpId="1"/>
      <p:bldP spid="831506" grpId="0"/>
      <p:bldP spid="831506" grpId="1"/>
      <p:bldP spid="831507" grpId="0"/>
      <p:bldP spid="831507" grpId="1"/>
      <p:bldP spid="831508" grpId="0"/>
      <p:bldP spid="831509" grpId="0"/>
      <p:bldP spid="831509" grpId="1"/>
      <p:bldP spid="831510" grpId="0"/>
      <p:bldP spid="831510" grpId="1"/>
      <p:bldP spid="831511" grpId="0"/>
      <p:bldP spid="831511" grpId="1"/>
      <p:bldP spid="831512" grpId="0"/>
      <p:bldP spid="831513" grpId="0"/>
      <p:bldP spid="831514" grpId="0"/>
      <p:bldP spid="831515" grpId="0"/>
      <p:bldP spid="831516" grpId="0"/>
      <p:bldP spid="831517" grpId="0"/>
      <p:bldP spid="831518" grpId="0"/>
      <p:bldP spid="831519" grpId="0"/>
      <p:bldP spid="831520" grpId="0"/>
      <p:bldP spid="831521" grpId="0"/>
      <p:bldP spid="831522" grpId="0"/>
      <p:bldP spid="831523" grpId="0"/>
      <p:bldP spid="831524" grpId="0"/>
      <p:bldP spid="831525" grpId="0"/>
      <p:bldP spid="831526" grpId="0"/>
      <p:bldP spid="831527" grpId="0"/>
      <p:bldP spid="831528" grpId="0"/>
      <p:bldP spid="831529" grpId="0"/>
      <p:bldP spid="831530" grpId="0"/>
      <p:bldP spid="831531" grpId="0"/>
      <p:bldP spid="831532" grpId="0"/>
      <p:bldP spid="831533" grpId="0"/>
      <p:bldP spid="831534" grpId="0"/>
      <p:bldP spid="831535" grpId="0"/>
      <p:bldP spid="831536" grpId="0"/>
      <p:bldP spid="831537" grpId="0"/>
      <p:bldP spid="831538" grpId="0"/>
      <p:bldP spid="831539" grpId="0"/>
      <p:bldP spid="831540" grpId="0"/>
      <p:bldP spid="831541" grpId="0"/>
      <p:bldP spid="831542" grpId="0"/>
      <p:bldP spid="831543" grpId="0"/>
      <p:bldP spid="831544" grpId="0"/>
      <p:bldP spid="831545" grpId="0"/>
      <p:bldP spid="831546" grpId="0"/>
      <p:bldP spid="831547" grpId="0"/>
      <p:bldP spid="831548" grpId="0"/>
      <p:bldP spid="831549" grpId="0"/>
      <p:bldP spid="831550" grpId="0"/>
      <p:bldP spid="831551" grpId="0"/>
      <p:bldP spid="831552" grpId="0"/>
      <p:bldP spid="831553" grpId="0"/>
      <p:bldP spid="831554" grpId="0"/>
      <p:bldP spid="831555" grpId="0"/>
      <p:bldP spid="831556" grpId="0"/>
      <p:bldP spid="831557" grpId="0"/>
      <p:bldP spid="831558" grpId="0"/>
      <p:bldP spid="831559" grpId="0"/>
      <p:bldP spid="831560" grpId="0" animBg="1"/>
      <p:bldP spid="831561" grpId="0" animBg="1"/>
      <p:bldP spid="831562" grpId="0" animBg="1"/>
      <p:bldP spid="831563" grpId="0" animBg="1"/>
      <p:bldP spid="831564" grpId="0"/>
      <p:bldP spid="831565" grpId="0"/>
      <p:bldP spid="831566" grpId="0"/>
      <p:bldP spid="831567" grpId="0"/>
      <p:bldP spid="831568" grpId="0"/>
      <p:bldP spid="831569" grpId="0"/>
      <p:bldP spid="831570" grpId="0"/>
      <p:bldP spid="831571" grpId="0"/>
      <p:bldP spid="831572" grpId="0"/>
      <p:bldP spid="831573" grpId="0"/>
      <p:bldP spid="831574" grpId="0"/>
      <p:bldP spid="831575" grpId="0"/>
      <p:bldP spid="831576" grpId="0"/>
      <p:bldP spid="831577" grpId="0"/>
      <p:bldP spid="831578" grpId="0"/>
      <p:bldP spid="831579" grpId="0"/>
      <p:bldP spid="831580" grpId="0"/>
      <p:bldP spid="831581" grpId="0"/>
      <p:bldP spid="831582" grpId="0"/>
      <p:bldP spid="831583" grpId="0"/>
      <p:bldP spid="831584" grpId="0"/>
      <p:bldP spid="831585" grpId="0"/>
      <p:bldP spid="831586" grpId="0"/>
      <p:bldP spid="831587" grpId="0"/>
      <p:bldP spid="831588" grpId="0"/>
      <p:bldP spid="831589" grpId="0"/>
      <p:bldP spid="831590" grpId="0"/>
      <p:bldP spid="831591" grpId="0"/>
      <p:bldP spid="831592" grpId="0"/>
      <p:bldP spid="831593" grpId="0"/>
      <p:bldP spid="831594" grpId="0"/>
      <p:bldP spid="831595" grpId="0"/>
      <p:bldP spid="831596" grpId="0"/>
      <p:bldP spid="831597" grpId="0"/>
      <p:bldP spid="831598" grpId="0"/>
      <p:bldP spid="831599" grpId="0"/>
      <p:bldP spid="831600" grpId="0"/>
      <p:bldP spid="831601" grpId="0"/>
      <p:bldP spid="831602" grpId="0"/>
      <p:bldP spid="831603" grpId="0"/>
      <p:bldP spid="831604" grpId="0"/>
      <p:bldP spid="831605" grpId="0"/>
      <p:bldP spid="831606" grpId="0"/>
      <p:bldP spid="831607" grpId="0"/>
      <p:bldP spid="831608" grpId="0"/>
      <p:bldP spid="831609" grpId="0"/>
      <p:bldP spid="831610" grpId="0"/>
      <p:bldP spid="831611" grpId="0"/>
      <p:bldP spid="831612" grpId="0"/>
      <p:bldP spid="831613" grpId="0"/>
      <p:bldP spid="831614" grpId="0"/>
      <p:bldP spid="831615" grpId="0"/>
      <p:bldP spid="831616" grpId="0"/>
      <p:bldP spid="831617" grpId="0"/>
      <p:bldP spid="831618" grpId="0"/>
      <p:bldP spid="831619" grpId="0"/>
      <p:bldP spid="831620" grpId="0"/>
      <p:bldP spid="831621" grpId="0"/>
      <p:bldP spid="831622" grpId="0"/>
      <p:bldP spid="831623" grpId="0"/>
      <p:bldP spid="831624" grpId="0"/>
      <p:bldP spid="831625" grpId="0"/>
      <p:bldP spid="831626" grpId="0"/>
      <p:bldP spid="831627" grpId="0"/>
      <p:bldP spid="831628" grpId="0"/>
      <p:bldP spid="831629" grpId="0"/>
      <p:bldP spid="831630" grpId="0"/>
      <p:bldP spid="831631" grpId="0"/>
      <p:bldP spid="831632" grpId="0"/>
      <p:bldP spid="831633" grpId="0" animBg="1"/>
      <p:bldP spid="831633" grpId="1" animBg="1"/>
      <p:bldP spid="831634" grpId="0" animBg="1"/>
      <p:bldP spid="8316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16,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PH</a:t>
                </a:r>
              </a:p>
            </p:txBody>
          </p:sp>
        </mc:Choice>
        <mc:Fallback xmlns="">
          <p:sp>
            <p:nvSpPr>
              <p:cNvPr id="8294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3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(continued):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strong error reduction: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# bad y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&lt; 2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n/3</a:t>
                </a:r>
                <a:r>
                  <a:rPr lang="en-US" altLang="ja-JP" baseline="300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y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(w, z) with |w| = |z| = n/2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Claim: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= {x 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 M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(x, (w, z)) = 1 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L: suppose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z M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(w, z)) = 0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implies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n/2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s; contradiction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L: suppose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z M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(w, z)) = 1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implies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n/2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s; contradiction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33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13</a:t>
            </a:r>
          </a:p>
        </p:txBody>
      </p:sp>
    </p:spTree>
    <p:extLst>
      <p:ext uri="{BB962C8B-B14F-4D97-AF65-F5344CB8AC3E}">
        <p14:creationId xmlns:p14="http://schemas.microsoft.com/office/powerpoint/2010/main" val="1221159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10270</TotalTime>
  <Words>2848</Words>
  <Application>Microsoft Macintosh PowerPoint</Application>
  <PresentationFormat>On-screen Show (4:3)</PresentationFormat>
  <Paragraphs>608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cmsy10</vt:lpstr>
      <vt:lpstr>Comic Sans MS</vt:lpstr>
      <vt:lpstr>Default Design</vt:lpstr>
      <vt:lpstr>CS151 Complexity Theory</vt:lpstr>
      <vt:lpstr>Karp-Lipton</vt:lpstr>
      <vt:lpstr>Karp-Lipton</vt:lpstr>
      <vt:lpstr>Karp-Lipton</vt:lpstr>
      <vt:lpstr>Karp-Lipton</vt:lpstr>
      <vt:lpstr>BPP ⊆ PH</vt:lpstr>
      <vt:lpstr>BPP ⊆ PH</vt:lpstr>
      <vt:lpstr>BPP ⊆ PH</vt:lpstr>
      <vt:lpstr>BPP ⊆ PH</vt:lpstr>
      <vt:lpstr>BPP ⊆ PH</vt:lpstr>
      <vt:lpstr>New Topic</vt:lpstr>
      <vt:lpstr>Counting problems</vt:lpstr>
      <vt:lpstr>Counting problems</vt:lpstr>
      <vt:lpstr>Counting problems</vt:lpstr>
      <vt:lpstr>Reductions</vt:lpstr>
      <vt:lpstr>Reductions</vt:lpstr>
      <vt:lpstr>#SAT</vt:lpstr>
      <vt:lpstr>#SAT</vt:lpstr>
      <vt:lpstr>Relationship to other classes</vt:lpstr>
      <vt:lpstr>Relationship to other classes</vt:lpstr>
      <vt:lpstr>Bipartite Matchings</vt:lpstr>
      <vt:lpstr>Bipartite Matchings</vt:lpstr>
      <vt:lpstr>Bipartite Matchings</vt:lpstr>
      <vt:lpstr>Cycle Covers</vt:lpstr>
      <vt:lpstr>Cycle Covers</vt:lpstr>
      <vt:lpstr>Cycle Cover is #P-complete</vt:lpstr>
      <vt:lpstr>Cycle Cover is #P-complete</vt:lpstr>
      <vt:lpstr>Cycle Cover is #P-complete</vt:lpstr>
      <vt:lpstr>Cycle Cover is #P-complete</vt:lpstr>
      <vt:lpstr>Cycle Cover is #P-complete</vt:lpstr>
      <vt:lpstr>Cycle Cover is #P-complete</vt:lpstr>
      <vt:lpstr>Cycle Cover is #P-complete</vt:lpstr>
      <vt:lpstr>Cycle Cover is #P-complete</vt:lpstr>
      <vt:lpstr>Cycle Cover is #P-complete</vt:lpstr>
      <vt:lpstr>New Topic</vt:lpstr>
      <vt:lpstr>Proof systems</vt:lpstr>
      <vt:lpstr>Proof systems</vt:lpstr>
      <vt:lpstr>Classical Proofs</vt:lpstr>
      <vt:lpstr>Interactive Proofs</vt:lpstr>
      <vt:lpstr>Interactive Proofs</vt:lpstr>
      <vt:lpstr>Interactive Proofs</vt:lpstr>
      <vt:lpstr>Interactive Proofs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83</cp:revision>
  <cp:lastPrinted>2023-05-20T06:57:25Z</cp:lastPrinted>
  <dcterms:created xsi:type="dcterms:W3CDTF">2004-02-26T07:04:46Z</dcterms:created>
  <dcterms:modified xsi:type="dcterms:W3CDTF">2023-05-20T06:59:11Z</dcterms:modified>
</cp:coreProperties>
</file>