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4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65" r:id="rId4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1"/>
    <p:restoredTop sz="94752"/>
  </p:normalViewPr>
  <p:slideViewPr>
    <p:cSldViewPr>
      <p:cViewPr varScale="1">
        <p:scale>
          <a:sx n="116" d="100"/>
          <a:sy n="116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9E5317-876B-564D-9F07-3AB415C8D72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48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14DDD5D-1DAA-0244-97D3-33389296337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63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2C990A-1025-DA49-BBC0-2B9F932A84E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7269ABF-2C9B-F04F-BE2E-570DE54A35D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02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E493D6-C5FE-BA44-ADA4-1D3F93CD2D3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56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CDD9A1B-5C93-9C41-8556-27AE1D36634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810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AA2AED-7DF6-144D-BA78-CED9AFD269FC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1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DC89683-55F1-CF49-A305-7E4BFDAF1471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0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9BBFDC-C388-6B4B-8933-F0D3ED1BD58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823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BB32B2B-DFB1-3A42-BD3B-37ACBE1C8DE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48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D9024C-0530-AC47-9469-338F9B141C0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42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6010C5B-A6AC-EB4B-9698-05A4DC183DC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23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05159AB-3CF2-FF4B-A26E-0002FE571C9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0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42398E-C902-C746-9BAA-5A3DDED5141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656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0CF3E56-1DD9-5A41-9021-D8CB9344595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319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8EA7EF0-87B3-0A45-95FA-F0CBF6D388B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76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2867881-0428-AD49-8084-02B83923934B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623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82F69FF-BB9E-444C-9388-B1EF349FD1E7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62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6716C33-3EDD-DC4D-A5B7-BC869E2DA1C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58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49B879B-3260-A146-917B-8C959E303E1B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952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F41E76B-F446-8542-9F1D-0D1517850FB0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3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705FF8A-DCE2-FA4E-BCEB-AD05DAFAE93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58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2B806E-2A21-754F-9E3E-E74F7BF5625F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334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3EEBB1C-7B94-784B-B265-6A4047DF013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31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261BD0B-B689-BE4B-843D-52A8BBAD6F65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908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FB4A61F-5E6F-EB4D-AE06-FD5AB386025A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564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A62E355-982A-2949-9AE6-5D1864913042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576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722BA78-2A1D-C548-8E66-791A21C78337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0C17E2-B8AB-DB43-B0F9-9FE98A306A52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533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74E3A0-9DDB-8F4F-96BD-CC3A6FF01843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385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35081CC-00BB-534C-B4F6-A7D928331BC9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680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7F5FA58-E8C5-1F49-9BE0-1B322C9EE8BF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96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2AA2F87-7E77-184E-BE64-AC2703175CD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83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2D93F44-4F22-D144-9223-BFAB6FD1994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2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5807C5-129F-FC48-97A8-8F4E919A462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95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8D18C35-814A-974A-B8D3-DC580C75BE3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50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3B9093-9B8D-EF4C-8354-C8C26D4691E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22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693E64-CA66-7C4A-8B38-CAC421E55FB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2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4,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clothing, cartoon, footwear&#10;&#10;Description automatically generated">
            <a:extLst>
              <a:ext uri="{FF2B5EF4-FFF2-40B4-BE49-F238E27FC236}">
                <a16:creationId xmlns:a16="http://schemas.microsoft.com/office/drawing/2014/main" id="{6B8127ED-9417-A332-64BB-F3FA6442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5" b="425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7800">
                <a:ln w="22225">
                  <a:solidFill>
                    <a:schemeClr val="tx1"/>
                  </a:solidFill>
                  <a:miter lim="800000"/>
                </a:ln>
                <a:noFill/>
                <a:ea typeface="ＭＳ Ｐゴシック" charset="-128"/>
              </a:rPr>
              <a:t>CS151</a:t>
            </a:r>
            <a:br>
              <a:rPr lang="en-US" altLang="en-US" sz="7800">
                <a:ln w="22225">
                  <a:solidFill>
                    <a:schemeClr val="tx1"/>
                  </a:solidFill>
                  <a:miter lim="800000"/>
                </a:ln>
                <a:noFill/>
                <a:ea typeface="ＭＳ Ｐゴシック" charset="-128"/>
              </a:rPr>
            </a:br>
            <a:r>
              <a:rPr lang="en-US" altLang="en-US" sz="7800">
                <a:ln w="22225">
                  <a:solidFill>
                    <a:schemeClr val="tx1"/>
                  </a:solidFill>
                  <a:miter lim="800000"/>
                </a:ln>
                <a:noFill/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>
                <a:ea typeface="ＭＳ Ｐゴシック" charset="-128"/>
              </a:rPr>
              <a:t>Lecture10</a:t>
            </a:r>
          </a:p>
          <a:p>
            <a:pPr algn="l" eaLnBrk="1" hangingPunct="1"/>
            <a:r>
              <a:rPr lang="en-US" altLang="en-US" sz="2800">
                <a:ea typeface="ＭＳ Ｐゴシック" charset="-128"/>
              </a:rPr>
              <a:t>May 4, 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Nearly-Disjoint Subsets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Definition</a:t>
                </a:r>
                <a:r>
                  <a:rPr lang="en-US" altLang="en-US" dirty="0">
                    <a:ea typeface="ヒラギノ角ゴ Pro W3" charset="-128"/>
                  </a:rPr>
                  <a:t>: S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,S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,…,S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{1…t} is an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(h, a) design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if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|S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 = h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Math Two" charset="0"/>
                  </a:rPr>
                  <a:t>≠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j, |S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∩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 ≤ a</a:t>
                </a:r>
              </a:p>
              <a:p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4419600" y="3962400"/>
            <a:ext cx="34290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3152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{1..t}</a:t>
            </a: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4572000" y="4724400"/>
            <a:ext cx="2133600" cy="990600"/>
          </a:xfrm>
          <a:prstGeom prst="ellipse">
            <a:avLst/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410200" y="4114800"/>
            <a:ext cx="2133600" cy="990600"/>
          </a:xfrm>
          <a:prstGeom prst="ellipse">
            <a:avLst/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 rot="-1596995">
            <a:off x="5715000" y="4800600"/>
            <a:ext cx="2133600" cy="990600"/>
          </a:xfrm>
          <a:prstGeom prst="ellipse">
            <a:avLst/>
          </a:prstGeom>
          <a:solidFill>
            <a:schemeClr val="accent1">
              <a:alpha val="6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578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172200" y="4191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705600" y="510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</a:t>
            </a:r>
            <a:r>
              <a:rPr lang="en-US" altLang="en-US" baseline="-25000">
                <a:latin typeface="Comic Sans MS" charset="0"/>
              </a:rPr>
              <a:t>3</a:t>
            </a:r>
            <a:endParaRPr lang="en-US" altLang="en-US">
              <a:latin typeface="Comic Sans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90737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Nearly-Disjoint Subsets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Lemma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for every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&gt; 0 and m &lt; n can in poly(n) time construct an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(h = log n, a =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log n) design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S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,S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,…,S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{1…t} with t = O(log n).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200112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Nearly-Disjoint Subsets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Proof sketch: </a:t>
            </a:r>
          </a:p>
          <a:p>
            <a:pPr lvl="1"/>
            <a:r>
              <a:rPr lang="en-US" altLang="en-US">
                <a:ea typeface="ヒラギノ角ゴ Pro W3" charset="-128"/>
              </a:rPr>
              <a:t>pick random (log n)-subset of {1…t}</a:t>
            </a:r>
          </a:p>
          <a:p>
            <a:pPr lvl="1"/>
            <a:r>
              <a:rPr lang="en-US" altLang="en-US">
                <a:ea typeface="ヒラギノ角ゴ Pro W3" charset="-128"/>
              </a:rPr>
              <a:t>set t = O(log n) so that expected overlap with a fixed S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log n/2</a:t>
            </a:r>
          </a:p>
          <a:p>
            <a:pPr lvl="1"/>
            <a:r>
              <a:rPr lang="en-US" altLang="en-US">
                <a:ea typeface="ヒラギノ角ゴ Pro W3" charset="-128"/>
              </a:rPr>
              <a:t>probability overlap with S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&gt;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log n</a:t>
            </a:r>
            <a:r>
              <a:rPr lang="en-US" altLang="en-US">
                <a:ea typeface="ヒラギノ角ゴ Pro W3" charset="-128"/>
              </a:rPr>
              <a:t> is at most 1/n</a:t>
            </a:r>
          </a:p>
          <a:p>
            <a:pPr lvl="1"/>
            <a:r>
              <a:rPr lang="en-US" altLang="en-US">
                <a:ea typeface="ヒラギノ角ゴ Pro W3" charset="-128"/>
              </a:rPr>
              <a:t>union bound: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some subset has required small overlap with </a:t>
            </a:r>
            <a:r>
              <a:rPr lang="en-US" altLang="en-US" i="1">
                <a:solidFill>
                  <a:schemeClr val="accent2"/>
                </a:solidFill>
                <a:ea typeface="ヒラギノ角ゴ Pro W3" charset="-128"/>
              </a:rPr>
              <a:t>all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picked so far…</a:t>
            </a:r>
          </a:p>
          <a:p>
            <a:pPr lvl="1"/>
            <a:r>
              <a:rPr lang="en-US" altLang="en-US">
                <a:ea typeface="ヒラギノ角ゴ Pro W3" charset="-128"/>
              </a:rPr>
              <a:t>find it by exhaustive search; repeat n times.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6840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7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s(n)</a:t>
                </a:r>
                <a:r>
                  <a:rPr lang="en-US" altLang="en-US" dirty="0">
                    <a:ea typeface="ヒラギノ角ゴ Pro W3" charset="-128"/>
                  </a:rPr>
                  <a:t>-</a:t>
                </a:r>
                <a:r>
                  <a:rPr lang="en-US" altLang="en-US" dirty="0" err="1">
                    <a:ea typeface="ヒラギノ角ゴ Pro W3" charset="-128"/>
                  </a:rPr>
                  <a:t>unapproximable</a:t>
                </a:r>
                <a:r>
                  <a:rPr lang="en-US" altLang="en-US" dirty="0">
                    <a:ea typeface="ヒラギノ角ゴ Pro W3" charset="-128"/>
                  </a:rPr>
                  <a:t>, for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s(n) = 2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S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,…,S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{1…t}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log n, a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δlog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n/3</a:t>
                </a:r>
                <a:r>
                  <a:rPr lang="en-US" altLang="en-US" dirty="0">
                    <a:ea typeface="ヒラギノ角ゴ Pro W3" charset="-128"/>
                  </a:rPr>
                  <a:t>) design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= O(log n)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(y)=f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log n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(y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)◦f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log n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(y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)◦…◦f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log n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|S</a:t>
                </a:r>
                <a:r>
                  <a:rPr lang="en-US" altLang="en-US" sz="2800" baseline="-40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sz="28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85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2667000" y="4114800"/>
            <a:ext cx="4572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3429000" y="5181600"/>
            <a:ext cx="2590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5735" name="Oval 7"/>
          <p:cNvSpPr>
            <a:spLocks noChangeArrowheads="1"/>
          </p:cNvSpPr>
          <p:nvPr/>
        </p:nvSpPr>
        <p:spPr bwMode="auto">
          <a:xfrm>
            <a:off x="3505200" y="5181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5736" name="Oval 8"/>
          <p:cNvSpPr>
            <a:spLocks noChangeArrowheads="1"/>
          </p:cNvSpPr>
          <p:nvPr/>
        </p:nvSpPr>
        <p:spPr bwMode="auto">
          <a:xfrm>
            <a:off x="4114800" y="5181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5737" name="Oval 9"/>
          <p:cNvSpPr>
            <a:spLocks noChangeArrowheads="1"/>
          </p:cNvSpPr>
          <p:nvPr/>
        </p:nvSpPr>
        <p:spPr bwMode="auto">
          <a:xfrm>
            <a:off x="4800600" y="5181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5738" name="Line 10"/>
          <p:cNvSpPr>
            <a:spLocks noChangeShapeType="1"/>
          </p:cNvSpPr>
          <p:nvPr/>
        </p:nvSpPr>
        <p:spPr bwMode="auto">
          <a:xfrm flipH="1">
            <a:off x="3581400" y="457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9" name="Line 11"/>
          <p:cNvSpPr>
            <a:spLocks noChangeShapeType="1"/>
          </p:cNvSpPr>
          <p:nvPr/>
        </p:nvSpPr>
        <p:spPr bwMode="auto">
          <a:xfrm>
            <a:off x="3733800" y="457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0" name="Line 12"/>
          <p:cNvSpPr>
            <a:spLocks noChangeShapeType="1"/>
          </p:cNvSpPr>
          <p:nvPr/>
        </p:nvSpPr>
        <p:spPr bwMode="auto">
          <a:xfrm flipH="1">
            <a:off x="4191000" y="4572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1" name="Line 13"/>
          <p:cNvSpPr>
            <a:spLocks noChangeShapeType="1"/>
          </p:cNvSpPr>
          <p:nvPr/>
        </p:nvSpPr>
        <p:spPr bwMode="auto">
          <a:xfrm>
            <a:off x="4876800" y="4572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2" name="Line 14"/>
          <p:cNvSpPr>
            <a:spLocks noChangeShapeType="1"/>
          </p:cNvSpPr>
          <p:nvPr/>
        </p:nvSpPr>
        <p:spPr bwMode="auto">
          <a:xfrm flipH="1">
            <a:off x="4876800" y="4572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3" name="Line 15"/>
          <p:cNvSpPr>
            <a:spLocks noChangeShapeType="1"/>
          </p:cNvSpPr>
          <p:nvPr/>
        </p:nvSpPr>
        <p:spPr bwMode="auto">
          <a:xfrm flipH="1">
            <a:off x="5715000" y="457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4" name="Text Box 16"/>
          <p:cNvSpPr txBox="1">
            <a:spLocks noChangeArrowheads="1"/>
          </p:cNvSpPr>
          <p:nvPr/>
        </p:nvSpPr>
        <p:spPr bwMode="auto">
          <a:xfrm>
            <a:off x="4191000" y="5486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seed 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0977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2" grpId="0" animBg="1"/>
      <p:bldP spid="585733" grpId="0"/>
      <p:bldP spid="585734" grpId="0" animBg="1"/>
      <p:bldP spid="585735" grpId="0" animBg="1"/>
      <p:bldP spid="585736" grpId="0" animBg="1"/>
      <p:bldP spid="585737" grpId="0" animBg="1"/>
      <p:bldP spid="585738" grpId="0" animBg="1"/>
      <p:bldP spid="585739" grpId="0" animBg="1"/>
      <p:bldP spid="585740" grpId="0" animBg="1"/>
      <p:bldP spid="585741" grpId="0" animBg="1"/>
      <p:bldP spid="585742" grpId="0" animBg="1"/>
      <p:bldP spid="585743" grpId="0" animBg="1"/>
      <p:bldP spid="5857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(Nisan-Wigderson): </a:t>
            </a:r>
            <a:r>
              <a:rPr lang="en-US" altLang="en-US" sz="2800">
                <a:ea typeface="ヒラギノ角ゴ Pro W3" charset="-128"/>
              </a:rPr>
              <a:t>G={G</a:t>
            </a:r>
            <a:r>
              <a:rPr lang="en-US" altLang="en-US" sz="2800" baseline="-25000">
                <a:ea typeface="ヒラギノ角ゴ Pro W3" charset="-128"/>
              </a:rPr>
              <a:t>n</a:t>
            </a:r>
            <a:r>
              <a:rPr lang="en-US" altLang="en-US" sz="2800">
                <a:ea typeface="ヒラギノ角ゴ Pro W3" charset="-128"/>
              </a:rPr>
              <a:t>} is a pseudo-random generator with:</a:t>
            </a:r>
          </a:p>
          <a:p>
            <a:pPr>
              <a:buFontTx/>
              <a:buNone/>
            </a:pPr>
            <a:endParaRPr lang="en-US" altLang="en-US" sz="2800">
              <a:ea typeface="ヒラギノ角ゴ Pro W3" charset="-128"/>
            </a:endParaRP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seed length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O(log n)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output length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m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 n</a:t>
            </a:r>
            <a:r>
              <a:rPr lang="el-GR" altLang="en-US" baseline="30000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/3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running time n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c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fooling size </a:t>
            </a:r>
            <a:r>
              <a:rPr lang="en-US" altLang="en-US" sz="3200" b="1">
                <a:solidFill>
                  <a:schemeClr val="accent2"/>
                </a:solidFill>
                <a:ea typeface="ヒラギノ角ゴ Pro W3" charset="-128"/>
              </a:rPr>
              <a:t>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=</a:t>
            </a:r>
            <a:r>
              <a:rPr lang="en-US" altLang="en-US" sz="3200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error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 1/m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3536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Proof:</a:t>
            </a:r>
          </a:p>
          <a:p>
            <a:pPr lvl="1"/>
            <a:r>
              <a:rPr lang="en-US" altLang="en-US">
                <a:ea typeface="ヒラギノ角ゴ Pro W3" charset="-128"/>
              </a:rPr>
              <a:t>assume does not </a:t>
            </a:r>
            <a:r>
              <a:rPr lang="el-GR" altLang="en-US">
                <a:ea typeface="ヒラギノ角ゴ Pro W3" charset="-128"/>
              </a:rPr>
              <a:t>ε</a:t>
            </a:r>
            <a:r>
              <a:rPr lang="en-US" altLang="en-US">
                <a:ea typeface="ヒラギノ角ゴ Pro W3" charset="-128"/>
              </a:rPr>
              <a:t>-pass statistical test C = {C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} of size s: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|Pr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[C(x) = 1] – 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 G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(y) ) = 1]| &gt;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endParaRPr lang="en-US" altLang="en-US" baseline="30000">
              <a:solidFill>
                <a:schemeClr val="accent2"/>
              </a:solidFill>
              <a:ea typeface="ヒラギノ角ゴ Pro W3" charset="-128"/>
            </a:endParaRPr>
          </a:p>
          <a:p>
            <a:pPr lvl="1">
              <a:buFontTx/>
              <a:buNone/>
            </a:pPr>
            <a:endParaRPr lang="en-US" altLang="en-US" baseline="30000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can transform this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distinguisher</a:t>
            </a:r>
            <a:r>
              <a:rPr lang="en-US" altLang="en-US">
                <a:ea typeface="ヒラギノ角ゴ Pro W3" charset="-128"/>
              </a:rPr>
              <a:t> into a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predictor</a:t>
            </a:r>
            <a:r>
              <a:rPr lang="en-US" altLang="en-US">
                <a:ea typeface="ヒラギノ角ゴ Pro W3" charset="-128"/>
              </a:rPr>
              <a:t> P of size s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= s + O(m):</a:t>
            </a:r>
          </a:p>
          <a:p>
            <a:pPr lvl="1" algn="ctr"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[P(G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(y)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…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i-1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 = G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(y)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]  &gt; ½ +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ε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/m</a:t>
            </a:r>
          </a:p>
          <a:p>
            <a:pPr lvl="1" algn="ctr">
              <a:spcAft>
                <a:spcPts val="1200"/>
              </a:spcAft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7990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1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(continued):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[P(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]  &gt; ½ +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/m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fix bits outside of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to preserve advantage: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[P(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𝛽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=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𝛽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]  &gt; ½ +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/m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3"/>
                <a:stretch>
                  <a:fillRect l="-1704" t="-3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1876" name="Rectangle 4"/>
              <p:cNvSpPr>
                <a:spLocks noChangeArrowheads="1"/>
              </p:cNvSpPr>
              <p:nvPr/>
            </p:nvSpPr>
            <p:spPr bwMode="auto">
              <a:xfrm>
                <a:off x="5143500" y="3276600"/>
                <a:ext cx="914400" cy="3048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𝛽</m:t>
                      </m:r>
                    </m:oMath>
                  </m:oMathPara>
                </a14:m>
                <a:endParaRPr lang="en-US" altLang="en-US" sz="1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5918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500" y="3276600"/>
                <a:ext cx="914400" cy="304800"/>
              </a:xfrm>
              <a:prstGeom prst="rect">
                <a:avLst/>
              </a:prstGeom>
              <a:blipFill rotWithShape="0">
                <a:blip r:embed="rId4"/>
                <a:stretch>
                  <a:fillRect b="-28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1877" name="Rectangle 5"/>
              <p:cNvSpPr>
                <a:spLocks noChangeArrowheads="1"/>
              </p:cNvSpPr>
              <p:nvPr/>
            </p:nvSpPr>
            <p:spPr bwMode="auto">
              <a:xfrm>
                <a:off x="3467100" y="3276600"/>
                <a:ext cx="685800" cy="3048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𝛼</m:t>
                      </m:r>
                    </m:oMath>
                  </m:oMathPara>
                </a14:m>
                <a:endParaRPr lang="en-US" altLang="en-US" sz="1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59187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00" y="3276600"/>
                <a:ext cx="685800" cy="304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90600" y="14478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accent2"/>
                </a:solidFill>
              </a:rPr>
              <a:t>G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</a:rPr>
              <a:t>(y)=f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</a:rPr>
              <a:t>)◦f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)◦…◦f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y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 err="1">
                <a:solidFill>
                  <a:schemeClr val="accent2"/>
                </a:solidFill>
              </a:rPr>
              <a:t>m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705100" y="2209800"/>
            <a:ext cx="4572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790700" y="220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467100" y="3276600"/>
            <a:ext cx="2590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35433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41529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48387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36195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7719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229100" y="2667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9149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4914900" y="2667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57531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891" name="Text Box 19"/>
          <p:cNvSpPr txBox="1"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y 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7391400" y="2971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591893" name="AutoShape 21"/>
          <p:cNvCxnSpPr>
            <a:cxnSpLocks noChangeShapeType="1"/>
            <a:stCxn id="591892" idx="1"/>
            <a:endCxn id="54283" idx="4"/>
          </p:cNvCxnSpPr>
          <p:nvPr/>
        </p:nvCxnSpPr>
        <p:spPr bwMode="auto">
          <a:xfrm rot="10800000" flipV="1">
            <a:off x="4648200" y="3200400"/>
            <a:ext cx="2743200" cy="381000"/>
          </a:xfrm>
          <a:prstGeom prst="curvedConnector4">
            <a:avLst>
              <a:gd name="adj1" fmla="val 40972"/>
              <a:gd name="adj2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639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91" grpId="0"/>
      <p:bldP spid="5918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429000" y="3276600"/>
                <a:ext cx="685800" cy="3048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𝛼</m:t>
                      </m:r>
                    </m:oMath>
                  </m:oMathPara>
                </a14:m>
                <a:endParaRPr lang="en-US" altLang="en-US" sz="1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276600"/>
                <a:ext cx="685800" cy="304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ChangeArrowheads="1"/>
              </p:cNvSpPr>
              <p:nvPr/>
            </p:nvSpPr>
            <p:spPr bwMode="auto">
              <a:xfrm>
                <a:off x="5143500" y="3276600"/>
                <a:ext cx="914400" cy="30480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𝛽</m:t>
                      </m:r>
                    </m:oMath>
                  </m:oMathPara>
                </a14:m>
                <a:endParaRPr lang="en-US" altLang="en-US" sz="1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500" y="3276600"/>
                <a:ext cx="914400" cy="304800"/>
              </a:xfrm>
              <a:prstGeom prst="rect">
                <a:avLst/>
              </a:prstGeom>
              <a:blipFill rotWithShape="0">
                <a:blip r:embed="rId4"/>
                <a:stretch>
                  <a:fillRect b="-28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5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Proof (continued):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400" dirty="0" err="1">
                    <a:ea typeface="ヒラギノ角ゴ Pro W3" charset="-128"/>
                  </a:rPr>
                  <a:t>G</a:t>
                </a:r>
                <a:r>
                  <a:rPr lang="en-US" altLang="en-US" sz="2400" baseline="-25000" dirty="0" err="1"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𝛽</m:t>
                    </m:r>
                  </m:oMath>
                </a14:m>
                <a:r>
                  <a:rPr lang="en-US" altLang="ja-JP" sz="2400" dirty="0">
                    <a:ea typeface="ヒラギノ角ゴ Pro W3" charset="-128"/>
                  </a:rPr>
                  <a:t>)</a:t>
                </a:r>
                <a:r>
                  <a:rPr lang="en-US" altLang="ja-JP" sz="2400" baseline="-25000" dirty="0" err="1">
                    <a:ea typeface="ヒラギノ角ゴ Pro W3" charset="-128"/>
                  </a:rPr>
                  <a:t>i</a:t>
                </a:r>
                <a:r>
                  <a:rPr lang="en-US" altLang="ja-JP" sz="2400" dirty="0">
                    <a:ea typeface="ヒラギノ角ゴ Pro W3" charset="-128"/>
                  </a:rPr>
                  <a:t> is exactly f</a:t>
                </a:r>
                <a:r>
                  <a:rPr lang="en-US" altLang="ja-JP" sz="2400" baseline="-25000" dirty="0">
                    <a:ea typeface="ヒラギノ角ゴ Pro W3" charset="-128"/>
                  </a:rPr>
                  <a:t>log n</a:t>
                </a:r>
                <a:r>
                  <a:rPr lang="en-US" altLang="ja-JP" sz="2400" dirty="0">
                    <a:ea typeface="ヒラギノ角ゴ Pro W3" charset="-128"/>
                  </a:rPr>
                  <a:t>(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for j ≠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as vary y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 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</a:rPr>
                  <a:t>G</a:t>
                </a:r>
                <a:r>
                  <a:rPr lang="en-US" altLang="ja-JP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𝛽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varies over 2</a:t>
                </a:r>
                <a:r>
                  <a:rPr lang="en-US" altLang="ja-JP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values!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400" dirty="0">
                    <a:ea typeface="ヒラギノ角ゴ Pro W3" charset="-128"/>
                  </a:rPr>
                  <a:t>hard-wire up to (m-1) tables of 2</a:t>
                </a:r>
                <a:r>
                  <a:rPr lang="en-US" altLang="en-US" sz="2400" baseline="30000" dirty="0">
                    <a:ea typeface="ヒラギノ角ゴ Pro W3" charset="-128"/>
                  </a:rPr>
                  <a:t>a</a:t>
                </a:r>
                <a:r>
                  <a:rPr lang="en-US" altLang="en-US" sz="2400" dirty="0">
                    <a:ea typeface="ヒラギノ角ゴ Pro W3" charset="-128"/>
                  </a:rPr>
                  <a:t> values to provide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𝛽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</a:p>
              <a:p>
                <a:pPr lvl="1">
                  <a:spcAft>
                    <a:spcPts val="1200"/>
                  </a:spcAft>
                </a:pPr>
                <a:endParaRPr lang="en-US" altLang="en-US" sz="2400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59392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57600"/>
                <a:ext cx="8229600" cy="2468563"/>
              </a:xfrm>
              <a:blipFill rotWithShape="0">
                <a:blip r:embed="rId5"/>
                <a:stretch>
                  <a:fillRect l="-1333" t="-2469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705100" y="2209800"/>
            <a:ext cx="4572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90700" y="220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67100" y="3276600"/>
            <a:ext cx="2590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35433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41529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4838700" y="32766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36195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7719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4229100" y="2667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49149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4914900" y="2667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57531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44958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y 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391400" y="2971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56341" name="AutoShape 21"/>
          <p:cNvCxnSpPr>
            <a:cxnSpLocks noChangeShapeType="1"/>
            <a:stCxn id="56340" idx="1"/>
            <a:endCxn id="56331" idx="4"/>
          </p:cNvCxnSpPr>
          <p:nvPr/>
        </p:nvCxnSpPr>
        <p:spPr bwMode="auto">
          <a:xfrm rot="10800000" flipV="1">
            <a:off x="4648200" y="3200400"/>
            <a:ext cx="2743200" cy="381000"/>
          </a:xfrm>
          <a:prstGeom prst="curvedConnector4">
            <a:avLst>
              <a:gd name="adj1" fmla="val 40972"/>
              <a:gd name="adj2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990600" y="14478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accent2"/>
                </a:solidFill>
              </a:rPr>
              <a:t>G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</a:rPr>
              <a:t>(y)=f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</a:rPr>
              <a:t>)◦f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)◦…◦f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y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 err="1">
                <a:solidFill>
                  <a:schemeClr val="accent2"/>
                </a:solidFill>
              </a:rPr>
              <a:t>m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670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NW generator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152900" y="3276600"/>
            <a:ext cx="925513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476500" y="3276600"/>
            <a:ext cx="69373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14500" y="2209800"/>
            <a:ext cx="46291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010100101111101010111001010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800100" y="22098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:</a:t>
            </a:r>
            <a:endParaRPr lang="en-US" altLang="en-US" baseline="-25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476500" y="3276600"/>
            <a:ext cx="262255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25527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31623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3848100" y="3276600"/>
            <a:ext cx="10033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26289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781300" y="2667000"/>
            <a:ext cx="6175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3238500" y="2667000"/>
            <a:ext cx="6937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924300" y="2667000"/>
            <a:ext cx="777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>
            <a:off x="3924300" y="2667000"/>
            <a:ext cx="1079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>
            <a:off x="4762500" y="2667000"/>
            <a:ext cx="1539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6" name="AutoShape 18"/>
          <p:cNvSpPr>
            <a:spLocks noChangeArrowheads="1"/>
          </p:cNvSpPr>
          <p:nvPr/>
        </p:nvSpPr>
        <p:spPr bwMode="auto">
          <a:xfrm>
            <a:off x="4495800" y="3124200"/>
            <a:ext cx="43434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5987" name="Text Box 19"/>
          <p:cNvSpPr txBox="1">
            <a:spLocks noChangeArrowheads="1"/>
          </p:cNvSpPr>
          <p:nvPr/>
        </p:nvSpPr>
        <p:spPr bwMode="auto">
          <a:xfrm>
            <a:off x="64770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P</a:t>
            </a:r>
          </a:p>
        </p:txBody>
      </p:sp>
      <p:sp>
        <p:nvSpPr>
          <p:cNvPr id="595988" name="Line 20"/>
          <p:cNvSpPr>
            <a:spLocks noChangeShapeType="1"/>
          </p:cNvSpPr>
          <p:nvPr/>
        </p:nvSpPr>
        <p:spPr bwMode="auto">
          <a:xfrm>
            <a:off x="66294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89" name="Line 21"/>
          <p:cNvSpPr>
            <a:spLocks noChangeShapeType="1"/>
          </p:cNvSpPr>
          <p:nvPr/>
        </p:nvSpPr>
        <p:spPr bwMode="auto">
          <a:xfrm>
            <a:off x="4724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0" name="Line 22"/>
          <p:cNvSpPr>
            <a:spLocks noChangeShapeType="1"/>
          </p:cNvSpPr>
          <p:nvPr/>
        </p:nvSpPr>
        <p:spPr bwMode="auto">
          <a:xfrm>
            <a:off x="5181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1" name="Line 23"/>
          <p:cNvSpPr>
            <a:spLocks noChangeShapeType="1"/>
          </p:cNvSpPr>
          <p:nvPr/>
        </p:nvSpPr>
        <p:spPr bwMode="auto">
          <a:xfrm>
            <a:off x="56388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2" name="Line 24"/>
          <p:cNvSpPr>
            <a:spLocks noChangeShapeType="1"/>
          </p:cNvSpPr>
          <p:nvPr/>
        </p:nvSpPr>
        <p:spPr bwMode="auto">
          <a:xfrm>
            <a:off x="60960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3" name="Line 25"/>
          <p:cNvSpPr>
            <a:spLocks noChangeShapeType="1"/>
          </p:cNvSpPr>
          <p:nvPr/>
        </p:nvSpPr>
        <p:spPr bwMode="auto">
          <a:xfrm>
            <a:off x="65532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4" name="Line 26"/>
          <p:cNvSpPr>
            <a:spLocks noChangeShapeType="1"/>
          </p:cNvSpPr>
          <p:nvPr/>
        </p:nvSpPr>
        <p:spPr bwMode="auto">
          <a:xfrm>
            <a:off x="7010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5" name="Line 27"/>
          <p:cNvSpPr>
            <a:spLocks noChangeShapeType="1"/>
          </p:cNvSpPr>
          <p:nvPr/>
        </p:nvSpPr>
        <p:spPr bwMode="auto">
          <a:xfrm>
            <a:off x="74676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6" name="Line 28"/>
          <p:cNvSpPr>
            <a:spLocks noChangeShapeType="1"/>
          </p:cNvSpPr>
          <p:nvPr/>
        </p:nvSpPr>
        <p:spPr bwMode="auto">
          <a:xfrm>
            <a:off x="79248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7" name="Line 29"/>
          <p:cNvSpPr>
            <a:spLocks noChangeShapeType="1"/>
          </p:cNvSpPr>
          <p:nvPr/>
        </p:nvSpPr>
        <p:spPr bwMode="auto">
          <a:xfrm>
            <a:off x="83820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98" name="Text Box 30"/>
          <p:cNvSpPr txBox="1">
            <a:spLocks noChangeArrowheads="1"/>
          </p:cNvSpPr>
          <p:nvPr/>
        </p:nvSpPr>
        <p:spPr bwMode="auto">
          <a:xfrm>
            <a:off x="7239000" y="19050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output     f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log n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 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) </a:t>
            </a:r>
            <a:endParaRPr lang="en-US" altLang="en-US">
              <a:solidFill>
                <a:schemeClr val="accent2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95999" name="AutoShape 31"/>
          <p:cNvCxnSpPr>
            <a:cxnSpLocks noChangeShapeType="1"/>
            <a:stCxn id="595998" idx="1"/>
          </p:cNvCxnSpPr>
          <p:nvPr/>
        </p:nvCxnSpPr>
        <p:spPr bwMode="auto">
          <a:xfrm rot="10800000" flipV="1">
            <a:off x="6705600" y="2316163"/>
            <a:ext cx="533400" cy="5032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6000" name="Rectangle 32"/>
          <p:cNvSpPr>
            <a:spLocks noChangeArrowheads="1"/>
          </p:cNvSpPr>
          <p:nvPr/>
        </p:nvSpPr>
        <p:spPr bwMode="auto">
          <a:xfrm>
            <a:off x="45720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1" name="Rectangle 33"/>
          <p:cNvSpPr>
            <a:spLocks noChangeArrowheads="1"/>
          </p:cNvSpPr>
          <p:nvPr/>
        </p:nvSpPr>
        <p:spPr bwMode="auto">
          <a:xfrm>
            <a:off x="50292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2" name="Rectangle 34"/>
          <p:cNvSpPr>
            <a:spLocks noChangeArrowheads="1"/>
          </p:cNvSpPr>
          <p:nvPr/>
        </p:nvSpPr>
        <p:spPr bwMode="auto">
          <a:xfrm>
            <a:off x="54864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3" name="Rectangle 35"/>
          <p:cNvSpPr>
            <a:spLocks noChangeArrowheads="1"/>
          </p:cNvSpPr>
          <p:nvPr/>
        </p:nvSpPr>
        <p:spPr bwMode="auto">
          <a:xfrm>
            <a:off x="59436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4" name="Rectangle 36"/>
          <p:cNvSpPr>
            <a:spLocks noChangeArrowheads="1"/>
          </p:cNvSpPr>
          <p:nvPr/>
        </p:nvSpPr>
        <p:spPr bwMode="auto">
          <a:xfrm>
            <a:off x="64008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5" name="Rectangle 37"/>
          <p:cNvSpPr>
            <a:spLocks noChangeArrowheads="1"/>
          </p:cNvSpPr>
          <p:nvPr/>
        </p:nvSpPr>
        <p:spPr bwMode="auto">
          <a:xfrm>
            <a:off x="68580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6" name="Rectangle 38"/>
          <p:cNvSpPr>
            <a:spLocks noChangeArrowheads="1"/>
          </p:cNvSpPr>
          <p:nvPr/>
        </p:nvSpPr>
        <p:spPr bwMode="auto">
          <a:xfrm>
            <a:off x="73152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7" name="Rectangle 39"/>
          <p:cNvSpPr>
            <a:spLocks noChangeArrowheads="1"/>
          </p:cNvSpPr>
          <p:nvPr/>
        </p:nvSpPr>
        <p:spPr bwMode="auto">
          <a:xfrm>
            <a:off x="77724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8" name="Rectangle 40"/>
          <p:cNvSpPr>
            <a:spLocks noChangeArrowheads="1"/>
          </p:cNvSpPr>
          <p:nvPr/>
        </p:nvSpPr>
        <p:spPr bwMode="auto">
          <a:xfrm>
            <a:off x="8229600" y="4572000"/>
            <a:ext cx="304800" cy="838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09" name="Text Box 41"/>
          <p:cNvSpPr txBox="1">
            <a:spLocks noChangeArrowheads="1"/>
          </p:cNvSpPr>
          <p:nvPr/>
        </p:nvSpPr>
        <p:spPr bwMode="auto">
          <a:xfrm>
            <a:off x="38862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y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’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96010" name="Line 42"/>
          <p:cNvSpPr>
            <a:spLocks noChangeShapeType="1"/>
          </p:cNvSpPr>
          <p:nvPr/>
        </p:nvSpPr>
        <p:spPr bwMode="auto">
          <a:xfrm>
            <a:off x="42672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6011" name="Rectangle 43"/>
          <p:cNvSpPr>
            <a:spLocks noChangeArrowheads="1"/>
          </p:cNvSpPr>
          <p:nvPr/>
        </p:nvSpPr>
        <p:spPr bwMode="auto">
          <a:xfrm>
            <a:off x="4572000" y="48006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2" name="Rectangle 44"/>
          <p:cNvSpPr>
            <a:spLocks noChangeArrowheads="1"/>
          </p:cNvSpPr>
          <p:nvPr/>
        </p:nvSpPr>
        <p:spPr bwMode="auto">
          <a:xfrm>
            <a:off x="5029200" y="5105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3" name="Rectangle 45"/>
          <p:cNvSpPr>
            <a:spLocks noChangeArrowheads="1"/>
          </p:cNvSpPr>
          <p:nvPr/>
        </p:nvSpPr>
        <p:spPr bwMode="auto">
          <a:xfrm>
            <a:off x="5486400" y="48006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4" name="Rectangle 46"/>
          <p:cNvSpPr>
            <a:spLocks noChangeArrowheads="1"/>
          </p:cNvSpPr>
          <p:nvPr/>
        </p:nvSpPr>
        <p:spPr bwMode="auto">
          <a:xfrm>
            <a:off x="5943600" y="4953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5" name="Rectangle 47"/>
          <p:cNvSpPr>
            <a:spLocks noChangeArrowheads="1"/>
          </p:cNvSpPr>
          <p:nvPr/>
        </p:nvSpPr>
        <p:spPr bwMode="auto">
          <a:xfrm>
            <a:off x="6400800" y="4724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6" name="Rectangle 48"/>
          <p:cNvSpPr>
            <a:spLocks noChangeArrowheads="1"/>
          </p:cNvSpPr>
          <p:nvPr/>
        </p:nvSpPr>
        <p:spPr bwMode="auto">
          <a:xfrm>
            <a:off x="6858000" y="53340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7" name="Rectangle 49"/>
          <p:cNvSpPr>
            <a:spLocks noChangeArrowheads="1"/>
          </p:cNvSpPr>
          <p:nvPr/>
        </p:nvSpPr>
        <p:spPr bwMode="auto">
          <a:xfrm>
            <a:off x="7315200" y="47244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8" name="Rectangle 50"/>
          <p:cNvSpPr>
            <a:spLocks noChangeArrowheads="1"/>
          </p:cNvSpPr>
          <p:nvPr/>
        </p:nvSpPr>
        <p:spPr bwMode="auto">
          <a:xfrm>
            <a:off x="7772400" y="48768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19" name="Rectangle 51"/>
          <p:cNvSpPr>
            <a:spLocks noChangeArrowheads="1"/>
          </p:cNvSpPr>
          <p:nvPr/>
        </p:nvSpPr>
        <p:spPr bwMode="auto">
          <a:xfrm>
            <a:off x="8229600" y="5181600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96020" name="Text Box 52"/>
          <p:cNvSpPr txBox="1">
            <a:spLocks noChangeArrowheads="1"/>
          </p:cNvSpPr>
          <p:nvPr/>
        </p:nvSpPr>
        <p:spPr bwMode="auto">
          <a:xfrm>
            <a:off x="304800" y="3810000"/>
            <a:ext cx="3886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Comic Sans MS" charset="0"/>
                <a:sym typeface="Symbol" charset="2"/>
              </a:rPr>
              <a:t> </a:t>
            </a:r>
            <a:r>
              <a:rPr lang="en-US" altLang="en-US">
                <a:latin typeface="Comic Sans MS" charset="0"/>
                <a:sym typeface="Symbol" charset="2"/>
              </a:rPr>
              <a:t>size m + O(m) + (m-1)2</a:t>
            </a:r>
            <a:r>
              <a:rPr lang="en-US" altLang="en-US" baseline="30000">
                <a:latin typeface="Comic Sans MS" charset="0"/>
                <a:sym typeface="Symbol" charset="2"/>
              </a:rPr>
              <a:t>a  </a:t>
            </a:r>
            <a:r>
              <a:rPr lang="en-US" altLang="en-US">
                <a:latin typeface="Comic Sans MS" charset="0"/>
                <a:sym typeface="Symbol" charset="2"/>
              </a:rPr>
              <a:t>&lt; s(log n) = </a:t>
            </a:r>
            <a:r>
              <a:rPr lang="en-US" altLang="en-US">
                <a:latin typeface="Comic Sans MS" charset="0"/>
              </a:rPr>
              <a:t>n</a:t>
            </a:r>
            <a:r>
              <a:rPr lang="el-GR" altLang="en-US" baseline="30000">
                <a:latin typeface="Comic Sans MS" charset="0"/>
              </a:rPr>
              <a:t>δ</a:t>
            </a:r>
            <a:endParaRPr lang="en-US" altLang="en-US" baseline="3000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aseline="30000">
                <a:latin typeface="Comic Sans MS" charset="0"/>
              </a:rPr>
              <a:t> </a:t>
            </a:r>
            <a:r>
              <a:rPr lang="en-US" altLang="en-US">
                <a:latin typeface="Comic Sans MS" charset="0"/>
                <a:sym typeface="Symbol" charset="2"/>
              </a:rPr>
              <a:t>advantage </a:t>
            </a:r>
            <a:r>
              <a:rPr lang="el-GR" altLang="en-US">
                <a:latin typeface="Comic Sans MS" charset="0"/>
              </a:rPr>
              <a:t>ε</a:t>
            </a:r>
            <a:r>
              <a:rPr lang="en-US" altLang="en-US">
                <a:latin typeface="Comic Sans MS" charset="0"/>
              </a:rPr>
              <a:t>/m</a:t>
            </a:r>
            <a:r>
              <a:rPr lang="en-US" altLang="en-US">
                <a:latin typeface="Comic Sans MS" charset="0"/>
                <a:sym typeface="Symbol" charset="2"/>
              </a:rPr>
              <a:t>=1/m</a:t>
            </a:r>
            <a:r>
              <a:rPr lang="en-US" altLang="en-US" baseline="30000">
                <a:latin typeface="Comic Sans MS" charset="0"/>
                <a:sym typeface="Symbol" charset="2"/>
              </a:rPr>
              <a:t>2 </a:t>
            </a:r>
            <a:r>
              <a:rPr lang="en-US" altLang="en-US">
                <a:latin typeface="Comic Sans MS" charset="0"/>
                <a:sym typeface="Symbol" charset="2"/>
              </a:rPr>
              <a:t>&gt; 1/s(log n) = </a:t>
            </a:r>
            <a:r>
              <a:rPr lang="en-US" altLang="en-US">
                <a:latin typeface="Comic Sans MS" charset="0"/>
              </a:rPr>
              <a:t>n</a:t>
            </a:r>
            <a:r>
              <a:rPr lang="en-US" altLang="en-US" baseline="30000">
                <a:latin typeface="Comic Sans MS" charset="0"/>
              </a:rPr>
              <a:t>-</a:t>
            </a:r>
            <a:r>
              <a:rPr lang="el-GR" altLang="en-US" baseline="30000">
                <a:latin typeface="Comic Sans MS" charset="0"/>
              </a:rPr>
              <a:t>δ</a:t>
            </a:r>
            <a:endParaRPr lang="en-US" altLang="en-US" baseline="3000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aseline="30000">
                <a:latin typeface="Comic Sans MS" charset="0"/>
              </a:rPr>
              <a:t> </a:t>
            </a:r>
            <a:r>
              <a:rPr lang="en-US" altLang="en-US">
                <a:latin typeface="Comic Sans MS" charset="0"/>
              </a:rPr>
              <a:t>contradiction</a:t>
            </a:r>
            <a:endParaRPr lang="en-US" altLang="en-US" sz="2800" baseline="30000">
              <a:latin typeface="Comic Sans MS" charset="0"/>
            </a:endParaRPr>
          </a:p>
        </p:txBody>
      </p:sp>
      <p:sp>
        <p:nvSpPr>
          <p:cNvPr id="596021" name="Text Box 53"/>
          <p:cNvSpPr txBox="1">
            <a:spLocks noChangeArrowheads="1"/>
          </p:cNvSpPr>
          <p:nvPr/>
        </p:nvSpPr>
        <p:spPr bwMode="auto">
          <a:xfrm>
            <a:off x="5105400" y="5562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hardwired tables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04800" y="15240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chemeClr val="accent2"/>
                </a:solidFill>
              </a:rPr>
              <a:t>G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</a:rPr>
              <a:t>(y)=f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1</a:t>
            </a:r>
            <a:r>
              <a:rPr lang="en-US" altLang="en-US" sz="2800" dirty="0">
                <a:solidFill>
                  <a:schemeClr val="accent2"/>
                </a:solidFill>
              </a:rPr>
              <a:t>)◦f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(y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)◦…◦f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log n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y</a:t>
            </a:r>
            <a:r>
              <a:rPr lang="en-US" altLang="en-US" sz="2800" baseline="-25000" dirty="0" err="1">
                <a:solidFill>
                  <a:schemeClr val="accent2"/>
                </a:solidFill>
              </a:rPr>
              <a:t>|S</a:t>
            </a:r>
            <a:r>
              <a:rPr lang="en-US" altLang="en-US" sz="2800" baseline="-40000" dirty="0" err="1">
                <a:solidFill>
                  <a:schemeClr val="accent2"/>
                </a:solidFill>
              </a:rPr>
              <a:t>m</a:t>
            </a:r>
            <a:r>
              <a:rPr lang="en-US" altLang="en-US" sz="2800" dirty="0">
                <a:solidFill>
                  <a:schemeClr val="accent2"/>
                </a:solidFill>
              </a:rPr>
              <a:t>)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793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86" grpId="0" animBg="1"/>
      <p:bldP spid="595987" grpId="0"/>
      <p:bldP spid="595988" grpId="0" animBg="1"/>
      <p:bldP spid="595989" grpId="0" animBg="1"/>
      <p:bldP spid="595990" grpId="0" animBg="1"/>
      <p:bldP spid="595991" grpId="0" animBg="1"/>
      <p:bldP spid="595992" grpId="0" animBg="1"/>
      <p:bldP spid="595993" grpId="0" animBg="1"/>
      <p:bldP spid="595994" grpId="0" animBg="1"/>
      <p:bldP spid="595995" grpId="0" animBg="1"/>
      <p:bldP spid="595996" grpId="0" animBg="1"/>
      <p:bldP spid="595997" grpId="0" animBg="1"/>
      <p:bldP spid="595998" grpId="0"/>
      <p:bldP spid="596000" grpId="0" animBg="1"/>
      <p:bldP spid="596001" grpId="0" animBg="1"/>
      <p:bldP spid="596002" grpId="0" animBg="1"/>
      <p:bldP spid="596003" grpId="0" animBg="1"/>
      <p:bldP spid="596004" grpId="0" animBg="1"/>
      <p:bldP spid="596005" grpId="0" animBg="1"/>
      <p:bldP spid="596006" grpId="0" animBg="1"/>
      <p:bldP spid="596007" grpId="0" animBg="1"/>
      <p:bldP spid="596008" grpId="0" animBg="1"/>
      <p:bldP spid="596009" grpId="0"/>
      <p:bldP spid="596010" grpId="0" animBg="1"/>
      <p:bldP spid="596011" grpId="0" animBg="1"/>
      <p:bldP spid="596012" grpId="0" animBg="1"/>
      <p:bldP spid="596013" grpId="0" animBg="1"/>
      <p:bldP spid="596014" grpId="0" animBg="1"/>
      <p:bldP spid="596015" grpId="0" animBg="1"/>
      <p:bldP spid="596016" grpId="0" animBg="1"/>
      <p:bldP spid="596017" grpId="0" animBg="1"/>
      <p:bldP spid="596018" grpId="0" animBg="1"/>
      <p:bldP spid="596019" grpId="0" animBg="1"/>
      <p:bldP spid="5960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Worst-case vs. Average-case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(NW): if </a:t>
            </a:r>
            <a:r>
              <a:rPr lang="en-US" altLang="en-US" b="1">
                <a:ea typeface="ヒラギノ角ゴ Pro W3" charset="-128"/>
              </a:rPr>
              <a:t>E</a:t>
            </a:r>
            <a:r>
              <a:rPr lang="en-US" altLang="en-US">
                <a:ea typeface="ヒラギノ角ゴ Pro W3" charset="-128"/>
              </a:rPr>
              <a:t> contains 2</a:t>
            </a:r>
            <a:r>
              <a:rPr lang="en-US" altLang="en-US" baseline="30000">
                <a:ea typeface="ヒラギノ角ゴ Pro W3" charset="-128"/>
              </a:rPr>
              <a:t>Ω(n)</a:t>
            </a:r>
            <a:r>
              <a:rPr lang="en-US" altLang="en-US">
                <a:ea typeface="ヒラギノ角ゴ Pro W3" charset="-128"/>
              </a:rPr>
              <a:t>-unapp-roximable functions then </a:t>
            </a:r>
            <a:r>
              <a:rPr lang="en-US" altLang="en-US" b="1">
                <a:ea typeface="ヒラギノ角ゴ Pro W3" charset="-128"/>
              </a:rPr>
              <a:t>BPP</a:t>
            </a:r>
            <a:r>
              <a:rPr lang="en-US" altLang="en-US">
                <a:ea typeface="ヒラギノ角ゴ Pro W3" charset="-128"/>
              </a:rPr>
              <a:t> =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How reasonable is unapproximability assumption?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Hope: obtain </a:t>
            </a:r>
            <a:r>
              <a:rPr lang="en-US" altLang="en-US" b="1">
                <a:ea typeface="ヒラギノ角ゴ Pro W3" charset="-128"/>
              </a:rPr>
              <a:t>BPP</a:t>
            </a:r>
            <a:r>
              <a:rPr lang="en-US" altLang="en-US">
                <a:ea typeface="ヒラギノ角ゴ Pro W3" charset="-128"/>
              </a:rPr>
              <a:t> =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from worst-case complexity assumption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try to fit into existing framework without new notion of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unapproximability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9487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Hardness vs.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BMY pseudo-random generator: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one</a:t>
                </a:r>
                <a:r>
                  <a:rPr lang="en-US" altLang="en-US" dirty="0">
                    <a:ea typeface="ヒラギノ角ゴ Pro W3" charset="-128"/>
                  </a:rPr>
                  <a:t> generator fooling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all </a:t>
                </a:r>
                <a:r>
                  <a:rPr lang="en-US" altLang="en-US" dirty="0">
                    <a:ea typeface="ヒラギノ角ゴ Pro W3" charset="-128"/>
                  </a:rPr>
                  <a:t>poly-size bounds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one-way-permutation is hard function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implies hard function in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coNP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New idea (Nisan-</a:t>
                </a:r>
                <a:r>
                  <a:rPr lang="en-US" altLang="en-US" dirty="0" err="1">
                    <a:ea typeface="ヒラギノ角ゴ Pro W3" charset="-128"/>
                  </a:rPr>
                  <a:t>Wigderson</a:t>
                </a:r>
                <a:r>
                  <a:rPr lang="en-US" altLang="en-US" dirty="0">
                    <a:ea typeface="ヒラギノ角ゴ Pro W3" charset="-128"/>
                  </a:rPr>
                  <a:t>): 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for each</a:t>
                </a:r>
                <a:r>
                  <a:rPr lang="en-US" altLang="en-US" dirty="0">
                    <a:ea typeface="ヒラギノ角ゴ Pro W3" charset="-128"/>
                  </a:rPr>
                  <a:t> poly-size bound,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one</a:t>
                </a:r>
                <a:r>
                  <a:rPr lang="en-US" altLang="en-US" dirty="0">
                    <a:ea typeface="ヒラギノ角ゴ Pro W3" charset="-128"/>
                  </a:rPr>
                  <a:t> generator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hard function allowed to be in</a:t>
                </a:r>
              </a:p>
              <a:p>
                <a:pPr lvl="1"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DTIME(2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kn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63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26770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Worst-case vs. Average-case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 sz="2000">
                <a:ea typeface="ヒラギノ角ゴ Pro W3" charset="-128"/>
              </a:rPr>
              <a:t>(Impagliazzo-Wigderson, Sudan-Trevisan-Vadhan)</a:t>
            </a:r>
          </a:p>
          <a:p>
            <a:pPr>
              <a:buFontTx/>
              <a:buNone/>
            </a:pPr>
            <a:r>
              <a:rPr lang="en-US" altLang="en-US" sz="2000">
                <a:ea typeface="ヒラギノ角ゴ Pro W3" charset="-128"/>
              </a:rPr>
              <a:t>	</a:t>
            </a:r>
            <a:r>
              <a:rPr lang="en-US" altLang="en-US">
                <a:ea typeface="ヒラギノ角ゴ Pro W3" charset="-128"/>
              </a:rPr>
              <a:t>If </a:t>
            </a:r>
            <a:r>
              <a:rPr lang="en-US" altLang="en-US" b="1">
                <a:ea typeface="ヒラギノ角ゴ Pro W3" charset="-128"/>
              </a:rPr>
              <a:t>E</a:t>
            </a:r>
            <a:r>
              <a:rPr lang="en-US" altLang="en-US">
                <a:ea typeface="ヒラギノ角ゴ Pro W3" charset="-128"/>
              </a:rPr>
              <a:t> contains functions that require size 2</a:t>
            </a:r>
            <a:r>
              <a:rPr lang="en-US" altLang="en-US" baseline="30000">
                <a:ea typeface="ヒラギノ角ゴ Pro W3" charset="-128"/>
              </a:rPr>
              <a:t>Ω(n) </a:t>
            </a:r>
            <a:r>
              <a:rPr lang="en-US" altLang="en-US">
                <a:ea typeface="ヒラギノ角ゴ Pro W3" charset="-128"/>
              </a:rPr>
              <a:t>circuits, then </a:t>
            </a:r>
            <a:r>
              <a:rPr lang="en-US" altLang="en-US" b="1">
                <a:ea typeface="ヒラギノ角ゴ Pro W3" charset="-128"/>
              </a:rPr>
              <a:t>E</a:t>
            </a:r>
            <a:r>
              <a:rPr lang="en-US" altLang="en-US">
                <a:ea typeface="ヒラギノ角ゴ Pro W3" charset="-128"/>
              </a:rPr>
              <a:t> contains 2</a:t>
            </a:r>
            <a:r>
              <a:rPr lang="en-US" altLang="en-US" baseline="30000">
                <a:ea typeface="ヒラギノ角ゴ Pro W3" charset="-128"/>
              </a:rPr>
              <a:t>Ω(n) </a:t>
            </a:r>
            <a:r>
              <a:rPr lang="en-US" altLang="en-US">
                <a:ea typeface="ヒラギノ角ゴ Pro W3" charset="-128"/>
              </a:rPr>
              <a:t>–unapp-roximable functions.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>
                <a:ea typeface="ヒラギノ角ゴ Pro W3" charset="-128"/>
              </a:rPr>
              <a:t>main tool: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error correcting code</a:t>
            </a:r>
          </a:p>
          <a:p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99808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Error-correcting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2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Error Correcting Code (ECC):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C: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message m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sz="2800" dirty="0">
                    <a:ea typeface="ヒラギノ角ゴ Pro W3" charset="-128"/>
                  </a:rPr>
                  <a:t>Σ</a:t>
                </a:r>
                <a:r>
                  <a:rPr lang="en-US" altLang="en-US" sz="2800" baseline="30000" dirty="0">
                    <a:ea typeface="ヒラギノ角ゴ Pro W3" charset="-128"/>
                  </a:rPr>
                  <a:t>k</a:t>
                </a:r>
                <a:r>
                  <a:rPr lang="en-US" altLang="en-US" sz="2800" dirty="0">
                    <a:ea typeface="ヒラギノ角ゴ Pro W3" charset="-128"/>
                  </a:rPr>
                  <a:t> </a:t>
                </a:r>
                <a:endParaRPr lang="el-GR" altLang="en-US" sz="2800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received word 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C(m) with some positions corrupted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if not too many errors, can decode: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D(R) = 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parameters of interest: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rate: k/n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distance:</a:t>
                </a:r>
                <a:r>
                  <a:rPr lang="en-US" altLang="en-US" sz="2400" dirty="0">
                    <a:ea typeface="ヒラギノ角ゴ Pro W3" charset="-128"/>
                  </a:rPr>
                  <a:t> 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d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min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sz="2400" b="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≠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ja-JP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l-GR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(C(m), C(m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))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02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4648200" y="2743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C(m)</a:t>
            </a:r>
          </a:p>
        </p:txBody>
      </p:sp>
      <p:sp>
        <p:nvSpPr>
          <p:cNvPr id="602117" name="AutoShape 5"/>
          <p:cNvSpPr>
            <a:spLocks noChangeArrowheads="1"/>
          </p:cNvSpPr>
          <p:nvPr/>
        </p:nvSpPr>
        <p:spPr bwMode="auto">
          <a:xfrm>
            <a:off x="5867400" y="2514600"/>
            <a:ext cx="1143000" cy="838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7848600" y="259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</a:t>
            </a:r>
          </a:p>
        </p:txBody>
      </p:sp>
      <p:cxnSp>
        <p:nvCxnSpPr>
          <p:cNvPr id="602119" name="AutoShape 7"/>
          <p:cNvCxnSpPr>
            <a:cxnSpLocks noChangeShapeType="1"/>
            <a:stCxn id="602116" idx="3"/>
            <a:endCxn id="602118" idx="1"/>
          </p:cNvCxnSpPr>
          <p:nvPr/>
        </p:nvCxnSpPr>
        <p:spPr bwMode="auto">
          <a:xfrm flipV="1">
            <a:off x="5486400" y="2819400"/>
            <a:ext cx="23622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1589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/>
      <p:bldP spid="602117" grpId="0" animBg="1"/>
      <p:bldP spid="6021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604162" name="Oval 2"/>
          <p:cNvSpPr>
            <a:spLocks noChangeArrowheads="1"/>
          </p:cNvSpPr>
          <p:nvPr/>
        </p:nvSpPr>
        <p:spPr bwMode="auto">
          <a:xfrm>
            <a:off x="3309938" y="3505200"/>
            <a:ext cx="1219200" cy="1219200"/>
          </a:xfrm>
          <a:prstGeom prst="ellipse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Distance and error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 is an ECC with distance d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can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uniquely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decode</a:t>
                </a:r>
                <a:r>
                  <a:rPr lang="en-US" altLang="en-US" dirty="0">
                    <a:ea typeface="ヒラギノ角ゴ Pro W3" charset="-128"/>
                  </a:rPr>
                  <a:t> from up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⌊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d/2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⌋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errors 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65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2319338" y="3352800"/>
            <a:ext cx="38862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29338" y="3671888"/>
            <a:ext cx="576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n-US" sz="2800">
                <a:latin typeface="Comic Sans MS" charset="0"/>
              </a:rPr>
              <a:t>Σ</a:t>
            </a:r>
            <a:r>
              <a:rPr lang="en-US" altLang="en-US" sz="2800" baseline="30000">
                <a:latin typeface="Comic Sans MS" charset="0"/>
              </a:rPr>
              <a:t>n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928938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3614738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4910138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4300538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614738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4681538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062538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48338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4833938" y="4191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4452938" y="4648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66577" name="AutoShape 17"/>
          <p:cNvCxnSpPr>
            <a:cxnSpLocks noChangeShapeType="1"/>
            <a:stCxn id="66573" idx="3"/>
            <a:endCxn id="66572" idx="7"/>
          </p:cNvCxnSpPr>
          <p:nvPr/>
        </p:nvCxnSpPr>
        <p:spPr bwMode="auto">
          <a:xfrm flipH="1">
            <a:off x="4811713" y="4549775"/>
            <a:ext cx="2730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529138" y="4267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3690938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04180" name="Oval 20"/>
          <p:cNvSpPr>
            <a:spLocks noChangeArrowheads="1"/>
          </p:cNvSpPr>
          <p:nvPr/>
        </p:nvSpPr>
        <p:spPr bwMode="auto">
          <a:xfrm>
            <a:off x="3843338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553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Distance and error correction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find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short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list</a:t>
            </a:r>
            <a:r>
              <a:rPr lang="en-US" altLang="en-US">
                <a:ea typeface="ヒラギノ角ゴ Pro W3" charset="-128"/>
              </a:rPr>
              <a:t> of messages (one correct) after closer to d errors!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(Johnson): a binary code with distance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(½ -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)n</a:t>
            </a:r>
            <a:r>
              <a:rPr lang="en-US" altLang="en-US">
                <a:ea typeface="ヒラギノ角ゴ Pro W3" charset="-128"/>
              </a:rPr>
              <a:t> has at most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O(1/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</a:t>
            </a:r>
            <a:r>
              <a:rPr lang="en-US" altLang="en-US">
                <a:ea typeface="ヒラギノ角ゴ Pro W3" charset="-128"/>
              </a:rPr>
              <a:t> codewords in any ball of radius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(½ -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δ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)n</a:t>
            </a:r>
            <a:r>
              <a:rPr lang="en-US" altLang="en-US">
                <a:ea typeface="ヒラギノ角ゴ Pro W3" charset="-128"/>
              </a:rPr>
              <a:t>.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160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Example: Reed-Solomon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8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alphabet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n-US" altLang="en-US" b="1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: field with q elements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message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polynomial of degree at most k-1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(x) =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=0…k-1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 err="1">
                    <a:ea typeface="ヒラギノ角ゴ Pro W3" charset="-128"/>
                  </a:rPr>
                  <a:t>codeword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C(m) = (p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(x))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40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40000" dirty="0">
                    <a:ea typeface="ヒラギノ角ゴ Pro W3" charset="-128"/>
                  </a:rPr>
                  <a:t> </a:t>
                </a:r>
              </a:p>
              <a:p>
                <a:pPr>
                  <a:buFontTx/>
                  <a:buNone/>
                </a:pPr>
                <a:endParaRPr lang="en-US" altLang="en-US" baseline="-40000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rate = k/q</a:t>
                </a:r>
              </a:p>
            </p:txBody>
          </p:sp>
        </mc:Choice>
        <mc:Fallback xmlns="">
          <p:sp>
            <p:nvSpPr>
              <p:cNvPr id="608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57869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Example: Reed-Solomon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Claim: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distance d = q – k + 1</a:t>
            </a:r>
          </a:p>
          <a:p>
            <a:pPr lvl="1"/>
            <a:r>
              <a:rPr lang="en-US" altLang="en-US">
                <a:ea typeface="ヒラギノ角ゴ Pro W3" charset="-128"/>
              </a:rPr>
              <a:t>suppose </a:t>
            </a:r>
            <a:r>
              <a:rPr lang="el-GR" altLang="en-US">
                <a:ea typeface="ヒラギノ角ゴ Pro W3" charset="-128"/>
              </a:rPr>
              <a:t>Δ</a:t>
            </a:r>
            <a:r>
              <a:rPr lang="en-US" altLang="en-US">
                <a:ea typeface="ヒラギノ角ゴ Pro W3" charset="-128"/>
              </a:rPr>
              <a:t>(C(m), C(m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)) &lt; q – k + 1</a:t>
            </a:r>
          </a:p>
          <a:p>
            <a:pPr lvl="1"/>
            <a:r>
              <a:rPr lang="en-US" altLang="en-US">
                <a:ea typeface="ヒラギノ角ゴ Pro W3" charset="-128"/>
              </a:rPr>
              <a:t>then there exist polynomials p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(x) and p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ja-JP" altLang="en-US" baseline="-25000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(x) that agree on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more than</a:t>
            </a:r>
            <a:r>
              <a:rPr lang="en-US" altLang="ja-JP">
                <a:ea typeface="ヒラギノ角ゴ Pro W3" charset="-128"/>
              </a:rPr>
              <a:t> k-1 points in </a:t>
            </a:r>
            <a:r>
              <a:rPr lang="en-US" altLang="ja-JP" b="1">
                <a:ea typeface="ヒラギノ角ゴ Pro W3" charset="-128"/>
              </a:rPr>
              <a:t>F</a:t>
            </a:r>
            <a:r>
              <a:rPr lang="en-US" altLang="ja-JP" baseline="-25000">
                <a:ea typeface="ヒラギノ角ゴ Pro W3" charset="-128"/>
              </a:rPr>
              <a:t>q</a:t>
            </a:r>
          </a:p>
          <a:p>
            <a:pPr lvl="1"/>
            <a:r>
              <a:rPr lang="en-US" altLang="en-US">
                <a:ea typeface="ヒラギノ角ゴ Pro W3" charset="-128"/>
              </a:rPr>
              <a:t>polnomial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p(x) = p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(x) - p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ja-JP" altLang="en-US" baseline="-250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(x)</a:t>
            </a:r>
            <a:r>
              <a:rPr lang="en-US" altLang="ja-JP">
                <a:ea typeface="ヒラギノ角ゴ Pro W3" charset="-128"/>
              </a:rPr>
              <a:t> has more than k-1 zeros</a:t>
            </a:r>
          </a:p>
          <a:p>
            <a:pPr lvl="1"/>
            <a:r>
              <a:rPr lang="en-US" altLang="en-US">
                <a:ea typeface="ヒラギノ角ゴ Pro W3" charset="-128"/>
              </a:rPr>
              <a:t>but degree at most k-1…</a:t>
            </a:r>
          </a:p>
          <a:p>
            <a:pPr lvl="1"/>
            <a:r>
              <a:rPr lang="en-US" altLang="en-US">
                <a:ea typeface="ヒラギノ角ゴ Pro W3" charset="-128"/>
              </a:rPr>
              <a:t>contradiction.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288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Example: Reed-Muller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2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Parameters: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(dimension),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h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(degree)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alphabet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n-US" altLang="en-US" b="1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: field with q elements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message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multivariate polynomial</a:t>
                </a:r>
                <a:r>
                  <a:rPr lang="en-US" altLang="en-US" dirty="0">
                    <a:ea typeface="ヒラギノ角ゴ Pro W3" charset="-128"/>
                  </a:rPr>
                  <a:t> of total degree at most h: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(x) =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=0…k-1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} are all monomials of degree ≤ h</a:t>
                </a:r>
              </a:p>
            </p:txBody>
          </p:sp>
        </mc:Choice>
        <mc:Fallback xmlns="">
          <p:sp>
            <p:nvSpPr>
              <p:cNvPr id="61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4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944228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Example: Reed-Muller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is monomial of total degree h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e.g.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4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need # monomials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h+t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choose t) &gt; k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dirty="0" err="1">
                    <a:ea typeface="ヒラギノ角ゴ Pro W3" charset="-128"/>
                  </a:rPr>
                  <a:t>codeword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C(m) = (p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(x))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40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-15000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baseline="-40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rate = k/</a:t>
                </a:r>
                <a:r>
                  <a:rPr lang="en-US" altLang="en-US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ea typeface="ヒラギノ角ゴ Pro W3" charset="-128"/>
                  </a:rPr>
                  <a:t>t</a:t>
                </a: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Claim: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distance d = (1 - h/q)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proof: Schwartz-Zippel: polynomial of degree h can have at most h/q fraction of zeros</a:t>
                </a:r>
              </a:p>
            </p:txBody>
          </p:sp>
        </mc:Choice>
        <mc:Fallback xmlns="">
          <p:sp>
            <p:nvSpPr>
              <p:cNvPr id="61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52524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Reed-Solomon (RS) and Reed-Muller (RM) codes are efficiently encodable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efficient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unique decoding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yes (classic result)</a:t>
            </a:r>
          </a:p>
          <a:p>
            <a:pPr lvl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efficient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list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-decoding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yes (RS on problem set)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7608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Use for worst-case to average case: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truth table of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log 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(worst-case hard)</a:t>
                </a:r>
              </a:p>
              <a:p>
                <a:pPr algn="ctr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truth table of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:{0,1}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log 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{0,1}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(average-case hard)</a:t>
                </a:r>
                <a:r>
                  <a:rPr lang="en-US" altLang="en-US" sz="2800" dirty="0">
                    <a:ea typeface="ヒラギノ角ゴ Pro W3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18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48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810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572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953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429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191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334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715000" y="33528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514600" y="3352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2362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3124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3886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4267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3" name="Text Box 17"/>
          <p:cNvSpPr txBox="1">
            <a:spLocks noChangeArrowheads="1"/>
          </p:cNvSpPr>
          <p:nvPr/>
        </p:nvSpPr>
        <p:spPr bwMode="auto">
          <a:xfrm>
            <a:off x="2743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18514" name="Text Box 18"/>
          <p:cNvSpPr txBox="1">
            <a:spLocks noChangeArrowheads="1"/>
          </p:cNvSpPr>
          <p:nvPr/>
        </p:nvSpPr>
        <p:spPr bwMode="auto">
          <a:xfrm>
            <a:off x="3505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5" name="Text Box 19"/>
          <p:cNvSpPr txBox="1">
            <a:spLocks noChangeArrowheads="1"/>
          </p:cNvSpPr>
          <p:nvPr/>
        </p:nvSpPr>
        <p:spPr bwMode="auto">
          <a:xfrm>
            <a:off x="4648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5029200" y="541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1066800" y="5410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618518" name="Text Box 22"/>
          <p:cNvSpPr txBox="1">
            <a:spLocks noChangeArrowheads="1"/>
          </p:cNvSpPr>
          <p:nvPr/>
        </p:nvSpPr>
        <p:spPr bwMode="auto">
          <a:xfrm>
            <a:off x="5791200" y="541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6172200" y="541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20" name="Text Box 24"/>
          <p:cNvSpPr txBox="1">
            <a:spLocks noChangeArrowheads="1"/>
          </p:cNvSpPr>
          <p:nvPr/>
        </p:nvSpPr>
        <p:spPr bwMode="auto">
          <a:xfrm>
            <a:off x="5410200" y="541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18521" name="Text Box 25"/>
          <p:cNvSpPr txBox="1">
            <a:spLocks noChangeArrowheads="1"/>
          </p:cNvSpPr>
          <p:nvPr/>
        </p:nvSpPr>
        <p:spPr bwMode="auto">
          <a:xfrm>
            <a:off x="6553200" y="541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18522" name="Text Box 26"/>
          <p:cNvSpPr txBox="1">
            <a:spLocks noChangeArrowheads="1"/>
          </p:cNvSpPr>
          <p:nvPr/>
        </p:nvSpPr>
        <p:spPr bwMode="auto">
          <a:xfrm>
            <a:off x="6934200" y="541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238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9" grpId="0" animBg="1"/>
      <p:bldP spid="618510" grpId="0" animBg="1"/>
      <p:bldP spid="618511" grpId="0" animBg="1"/>
      <p:bldP spid="618512" grpId="0" animBg="1"/>
      <p:bldP spid="618513" grpId="0" animBg="1"/>
      <p:bldP spid="618514" grpId="0" animBg="1"/>
      <p:bldP spid="618515" grpId="0" animBg="1"/>
      <p:bldP spid="618516" grpId="0" animBg="1"/>
      <p:bldP spid="618517" grpId="0"/>
      <p:bldP spid="618518" grpId="0" animBg="1"/>
      <p:bldP spid="618519" grpId="0" animBg="1"/>
      <p:bldP spid="618520" grpId="0" animBg="1"/>
      <p:bldP spid="618521" grpId="0" animBg="1"/>
      <p:bldP spid="6185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BMY: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&gt; 0 PRG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l-GR" altLang="en-US" sz="36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sz="3600" baseline="30000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NW: PRG G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seed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	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m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 		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O(log m)</a:t>
                </a:r>
              </a:p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running time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	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ea typeface="ヒラギノ角ゴ Pro W3" charset="-128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output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m	</a:t>
                </a:r>
                <a:r>
                  <a:rPr lang="en-US" altLang="en-US" sz="3200" b="1" dirty="0">
                    <a:ea typeface="ヒラギノ角ゴ Pro W3" charset="-128"/>
                  </a:rPr>
                  <a:t>		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</a:p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error</a:t>
                </a:r>
                <a:r>
                  <a:rPr lang="en-US" altLang="en-US" sz="3200" b="1" dirty="0">
                    <a:ea typeface="ヒラギノ角ゴ Pro W3" charset="-128"/>
                  </a:rPr>
                  <a:t> 		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&lt; 1/m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(all d)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 	</a:t>
                </a:r>
                <a:r>
                  <a:rPr lang="el-GR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&lt; 1/m</a:t>
                </a:r>
              </a:p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fooling size 	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m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e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(all e)</a:t>
                </a:r>
                <a:r>
                  <a:rPr lang="en-US" altLang="en-US" sz="3200" baseline="30000" dirty="0">
                    <a:ea typeface="ヒラギノ角ゴ Pro W3" charset="-128"/>
                  </a:rPr>
                  <a:t>	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= 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endParaRPr lang="en-US" altLang="en-US" baseline="300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/>
          <p:nvPr/>
        </p:nvCxnSpPr>
        <p:spPr>
          <a:xfrm rot="16200000" flipH="1">
            <a:off x="3543300" y="3848100"/>
            <a:ext cx="1219200" cy="381000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8600" y="36528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50"/>
                </a:solidFill>
              </a:rPr>
              <a:t>&lt;&lt;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6057900" y="3924300"/>
            <a:ext cx="1219200" cy="381000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29400" y="37290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3833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if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 = poly(k)</a:t>
                </a:r>
                <a:r>
                  <a:rPr lang="en-US" altLang="en-US" dirty="0">
                    <a:ea typeface="ヒラギノ角ゴ Pro W3" charset="-128"/>
                  </a:rPr>
                  <a:t> then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implies f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ea typeface="ヒラギノ角ゴ Pro W3" charset="-128"/>
                  </a:rPr>
                  <a:t>E</a:t>
                </a:r>
              </a:p>
              <a:p>
                <a:pPr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Want to be able to prove: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 if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is 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-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approximable</a:t>
                </a:r>
                <a:r>
                  <a:rPr lang="en-US" altLang="ja-JP" dirty="0">
                    <a:ea typeface="ヒラギノ角ゴ Pro W3" charset="-128"/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then f is computable by a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size s = poly(s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dirty="0">
                    <a:ea typeface="ヒラギノ角ゴ Pro W3" charset="-128"/>
                  </a:rPr>
                  <a:t> circuit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08754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Key: circuit C that approximates f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implicitly</a:t>
            </a:r>
            <a:r>
              <a:rPr lang="en-US" altLang="ja-JP">
                <a:ea typeface="ヒラギノ角ゴ Pro W3" charset="-128"/>
              </a:rPr>
              <a:t> gives received word R </a:t>
            </a: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Decoding procedure D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computes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f exactly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057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819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581400" y="28765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962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438400" y="28765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200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343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724400" y="28765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524000" y="28765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486400" y="2886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867400" y="28860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5105400" y="2886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248400" y="28860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6629400" y="28860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2057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2819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581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962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438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200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4343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4724400" y="35623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838200" y="35623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Enc(m):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5486400" y="3571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5867400" y="3571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105400" y="3571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248400" y="3571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6629400" y="35718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22624" name="AutoShape 32"/>
          <p:cNvSpPr>
            <a:spLocks noChangeArrowheads="1"/>
          </p:cNvSpPr>
          <p:nvPr/>
        </p:nvSpPr>
        <p:spPr bwMode="auto">
          <a:xfrm>
            <a:off x="2667000" y="53340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622625" name="AutoShape 33"/>
          <p:cNvSpPr>
            <a:spLocks noChangeArrowheads="1"/>
          </p:cNvSpPr>
          <p:nvPr/>
        </p:nvSpPr>
        <p:spPr bwMode="auto">
          <a:xfrm>
            <a:off x="4114800" y="51816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cxnSp>
        <p:nvCxnSpPr>
          <p:cNvPr id="622626" name="AutoShape 34"/>
          <p:cNvCxnSpPr>
            <a:cxnSpLocks noChangeShapeType="1"/>
            <a:stCxn id="622625" idx="1"/>
            <a:endCxn id="622624" idx="5"/>
          </p:cNvCxnSpPr>
          <p:nvPr/>
        </p:nvCxnSpPr>
        <p:spPr bwMode="auto">
          <a:xfrm flipH="1">
            <a:off x="3467100" y="56007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2627" name="Text Box 35"/>
          <p:cNvSpPr txBox="1">
            <a:spLocks noChangeArrowheads="1"/>
          </p:cNvSpPr>
          <p:nvPr/>
        </p:nvSpPr>
        <p:spPr bwMode="auto">
          <a:xfrm>
            <a:off x="5486400" y="5105400"/>
            <a:ext cx="327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 Requires special notion of efficient decoding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8700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24" grpId="0" animBg="1"/>
      <p:bldP spid="6226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Codes and Hardness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28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90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971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447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209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352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733800" y="21812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533400" y="2181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066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828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590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971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447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209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352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733800" y="29527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152400" y="29860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495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4876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4114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5257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638800" y="29622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1066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1828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2590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971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1447800" y="37909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2209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3352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3733800" y="3790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533400" y="37909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4495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>
            <a:off x="4876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4114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5257800" y="38004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5638800" y="3800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24680" name="AutoShape 40"/>
          <p:cNvSpPr>
            <a:spLocks noChangeArrowheads="1"/>
          </p:cNvSpPr>
          <p:nvPr/>
        </p:nvSpPr>
        <p:spPr bwMode="auto">
          <a:xfrm>
            <a:off x="3200400" y="5105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624681" name="AutoShape 41"/>
          <p:cNvSpPr>
            <a:spLocks noChangeArrowheads="1"/>
          </p:cNvSpPr>
          <p:nvPr/>
        </p:nvSpPr>
        <p:spPr bwMode="auto">
          <a:xfrm>
            <a:off x="4648200" y="4724400"/>
            <a:ext cx="10668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cxnSp>
        <p:nvCxnSpPr>
          <p:cNvPr id="624682" name="AutoShape 42"/>
          <p:cNvCxnSpPr>
            <a:cxnSpLocks noChangeShapeType="1"/>
            <a:stCxn id="624681" idx="1"/>
            <a:endCxn id="624680" idx="5"/>
          </p:cNvCxnSpPr>
          <p:nvPr/>
        </p:nvCxnSpPr>
        <p:spPr bwMode="auto">
          <a:xfrm flipH="1">
            <a:off x="4000500" y="51435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4683" name="AutoShape 43"/>
              <p:cNvSpPr>
                <a:spLocks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chemeClr val="accent2"/>
                    </a:solidFill>
                  </a:rPr>
                  <a:t>f:{0,1}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log k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{0,1}</a:t>
                </a:r>
              </a:p>
            </p:txBody>
          </p:sp>
        </mc:Choice>
        <mc:Fallback xmlns="">
          <p:sp>
            <p:nvSpPr>
              <p:cNvPr id="624683" name="AutoShap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371600"/>
                <a:ext cx="2743200" cy="495300"/>
              </a:xfrm>
              <a:prstGeom prst="borderCallout1">
                <a:avLst>
                  <a:gd name="adj1" fmla="val 23079"/>
                  <a:gd name="adj2" fmla="val -2778"/>
                  <a:gd name="adj3" fmla="val 145833"/>
                  <a:gd name="adj4" fmla="val -61981"/>
                </a:avLst>
              </a:prstGeom>
              <a:blipFill rotWithShape="0">
                <a:blip r:embed="rId3"/>
                <a:stretch>
                  <a:fillRect t="-4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84" name="AutoShape 44"/>
              <p:cNvSpPr>
                <a:spLocks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f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:{0,1}</a:t>
                </a:r>
                <a:r>
                  <a:rPr lang="en-US" altLang="ja-JP" baseline="30000" dirty="0">
                    <a:solidFill>
                      <a:srgbClr val="FF0000"/>
                    </a:solidFill>
                  </a:rPr>
                  <a:t>log 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sym typeface="Symbol" charset="2"/>
                  </a:rPr>
                  <a:t> {0,1}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624684" name="AutoShap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133600"/>
                <a:ext cx="2819400" cy="533400"/>
              </a:xfrm>
              <a:prstGeom prst="borderCallout1">
                <a:avLst>
                  <a:gd name="adj1" fmla="val 21431"/>
                  <a:gd name="adj2" fmla="val -2704"/>
                  <a:gd name="adj3" fmla="val 138097"/>
                  <a:gd name="adj4" fmla="val -55574"/>
                </a:avLst>
              </a:prstGeom>
              <a:blipFill rotWithShape="0">
                <a:blip r:embed="rId4"/>
                <a:stretch>
                  <a:fillRect t="-887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5" name="AutoShape 45"/>
          <p:cNvSpPr>
            <a:spLocks/>
          </p:cNvSpPr>
          <p:nvPr/>
        </p:nvSpPr>
        <p:spPr bwMode="auto">
          <a:xfrm>
            <a:off x="6400800" y="3314700"/>
            <a:ext cx="2362200" cy="876300"/>
          </a:xfrm>
          <a:prstGeom prst="borderCallout1">
            <a:avLst>
              <a:gd name="adj1" fmla="val 13042"/>
              <a:gd name="adj2" fmla="val -3227"/>
              <a:gd name="adj3" fmla="val 47644"/>
              <a:gd name="adj4" fmla="val -32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small circuit C approximating f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24686" name="AutoShape 46"/>
          <p:cNvSpPr>
            <a:spLocks/>
          </p:cNvSpPr>
          <p:nvPr/>
        </p:nvSpPr>
        <p:spPr bwMode="auto">
          <a:xfrm>
            <a:off x="914400" y="4572000"/>
            <a:ext cx="1752600" cy="800100"/>
          </a:xfrm>
          <a:prstGeom prst="borderCallout1">
            <a:avLst>
              <a:gd name="adj1" fmla="val 14287"/>
              <a:gd name="adj2" fmla="val 104347"/>
              <a:gd name="adj3" fmla="val 92065"/>
              <a:gd name="adj4" fmla="val 140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decoding procedure</a:t>
            </a: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3048000" y="4495800"/>
            <a:ext cx="2819400" cy="16002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8" name="Text Box 48"/>
              <p:cNvSpPr txBox="1">
                <a:spLocks noChangeArrowheads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i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/>
                  <a:t> {0,1}</a:t>
                </a:r>
                <a:r>
                  <a:rPr lang="en-US" altLang="en-US" baseline="30000" dirty="0"/>
                  <a:t>log k</a:t>
                </a:r>
                <a:endParaRPr lang="en-US" altLang="en-US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468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1828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636" t="-7692" b="-282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89" name="Line 49"/>
          <p:cNvSpPr>
            <a:spLocks noChangeShapeType="1"/>
          </p:cNvSpPr>
          <p:nvPr/>
        </p:nvSpPr>
        <p:spPr bwMode="auto">
          <a:xfrm>
            <a:off x="2438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0" name="AutoShape 50"/>
          <p:cNvSpPr>
            <a:spLocks/>
          </p:cNvSpPr>
          <p:nvPr/>
        </p:nvSpPr>
        <p:spPr bwMode="auto">
          <a:xfrm>
            <a:off x="6400800" y="4343400"/>
            <a:ext cx="2209800" cy="1219200"/>
          </a:xfrm>
          <a:prstGeom prst="borderCallout1">
            <a:avLst>
              <a:gd name="adj1" fmla="val 9375"/>
              <a:gd name="adj2" fmla="val -3449"/>
              <a:gd name="adj3" fmla="val 30079"/>
              <a:gd name="adj4" fmla="val -213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small circuit that computes f exactly</a:t>
            </a:r>
          </a:p>
          <a:p>
            <a:pPr algn="ctr" eaLnBrk="1" hangingPunct="1"/>
            <a:endParaRPr lang="en-US" altLang="en-US" sz="1800"/>
          </a:p>
        </p:txBody>
      </p:sp>
      <p:sp>
        <p:nvSpPr>
          <p:cNvPr id="624691" name="Text Box 51"/>
          <p:cNvSpPr txBox="1">
            <a:spLocks noChangeArrowheads="1"/>
          </p:cNvSpPr>
          <p:nvPr/>
        </p:nvSpPr>
        <p:spPr bwMode="auto">
          <a:xfrm>
            <a:off x="6400800" y="56388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f(i)</a:t>
            </a:r>
          </a:p>
        </p:txBody>
      </p:sp>
      <p:sp>
        <p:nvSpPr>
          <p:cNvPr id="624692" name="Line 52"/>
          <p:cNvSpPr>
            <a:spLocks noChangeShapeType="1"/>
          </p:cNvSpPr>
          <p:nvPr/>
        </p:nvSpPr>
        <p:spPr bwMode="auto">
          <a:xfrm>
            <a:off x="5867400" y="594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2706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0" grpId="0" animBg="1"/>
      <p:bldP spid="624681" grpId="0" animBg="1"/>
      <p:bldP spid="624683" grpId="0" animBg="1"/>
      <p:bldP spid="624684" grpId="0" animBg="1"/>
      <p:bldP spid="624685" grpId="0" animBg="1"/>
      <p:bldP spid="624686" grpId="0" animBg="1"/>
      <p:bldP spid="624687" grpId="0" animBg="1"/>
      <p:bldP spid="624688" grpId="0" animBg="1"/>
      <p:bldP spid="624689" grpId="0" animBg="1"/>
      <p:bldP spid="624690" grpId="0" animBg="1"/>
      <p:bldP spid="624691" grpId="0" animBg="1"/>
      <p:bldP spid="6246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6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use a (variant of)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Reed-Muller </a:t>
                </a:r>
                <a:r>
                  <a:rPr lang="en-US" altLang="en-US" dirty="0">
                    <a:ea typeface="ヒラギノ角ゴ Pro W3" charset="-128"/>
                  </a:rPr>
                  <a:t>code </a:t>
                </a:r>
                <a:r>
                  <a:rPr lang="en-US" altLang="en-US" i="1" dirty="0">
                    <a:ea typeface="ヒラギノ角ゴ Pro W3" charset="-128"/>
                  </a:rPr>
                  <a:t>concatenated</a:t>
                </a:r>
                <a:r>
                  <a:rPr lang="en-US" altLang="en-US" dirty="0">
                    <a:ea typeface="ヒラギノ角ゴ Pro W3" charset="-128"/>
                  </a:rPr>
                  <a:t> with the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code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q (field size), t (dimension), h (degree) 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ea typeface="ヒラギノ角ゴ Pro W3" charset="-128"/>
                  </a:rPr>
                  <a:t>encoding procedure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message 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  <a:endParaRPr lang="en-US" altLang="en-US" baseline="55000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of size 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efficient 1-1 function </a:t>
                </a:r>
                <a:r>
                  <a:rPr lang="en-US" altLang="en-US" dirty="0" err="1">
                    <a:ea typeface="ヒラギノ角ゴ Pro W3" charset="-128"/>
                  </a:rPr>
                  <a:t>Emb</a:t>
                </a:r>
                <a:r>
                  <a:rPr lang="en-US" altLang="en-US" dirty="0">
                    <a:ea typeface="ヒラギノ角ゴ Pro W3" charset="-128"/>
                  </a:rPr>
                  <a:t>: [k]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S</a:t>
                </a:r>
                <a:r>
                  <a:rPr lang="en-US" altLang="en-US" baseline="30000" dirty="0">
                    <a:ea typeface="ヒラギノ角ゴ Pro W3" charset="-128"/>
                  </a:rPr>
                  <a:t>t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find </a:t>
                </a:r>
                <a:r>
                  <a:rPr lang="en-US" altLang="en-US" dirty="0" err="1">
                    <a:ea typeface="ヒラギノ角ゴ Pro W3" charset="-128"/>
                  </a:rPr>
                  <a:t>coeffs</a:t>
                </a:r>
                <a:r>
                  <a:rPr lang="en-US" altLang="en-US" dirty="0">
                    <a:ea typeface="ヒラギノ角ゴ Pro W3" charset="-128"/>
                  </a:rPr>
                  <a:t> of degree h polynomial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: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Emb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)) = m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for all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(linear algebra)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sz="2400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26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66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6692" name="AutoShape 4"/>
          <p:cNvSpPr>
            <a:spLocks/>
          </p:cNvSpPr>
          <p:nvPr/>
        </p:nvSpPr>
        <p:spPr bwMode="auto">
          <a:xfrm>
            <a:off x="5867400" y="3467100"/>
            <a:ext cx="2514600" cy="495300"/>
          </a:xfrm>
          <a:prstGeom prst="borderCallout1">
            <a:avLst>
              <a:gd name="adj1" fmla="val 23079"/>
              <a:gd name="adj2" fmla="val -3032"/>
              <a:gd name="adj3" fmla="val 204806"/>
              <a:gd name="adj4" fmla="val -3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so, need h</a:t>
            </a:r>
            <a:r>
              <a:rPr lang="en-US" altLang="en-US" baseline="30000"/>
              <a:t>t</a:t>
            </a:r>
            <a:r>
              <a:rPr lang="en-US" altLang="en-US"/>
              <a:t> ≥ 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A5C69D5-3C7A-C44B-BB7F-09E90F0E9263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5192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8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encoding procedure</a:t>
                </a:r>
                <a:r>
                  <a:rPr lang="en-US" altLang="en-US" dirty="0">
                    <a:ea typeface="ヒラギノ角ゴ Pro W3" charset="-128"/>
                  </a:rPr>
                  <a:t> (continued):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ea typeface="ヒラギノ角ゴ Pro W3" charset="-128"/>
                  </a:rPr>
                  <a:t> code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Had:{0,1}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log 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= Reed-Muller with field size 2, dim. log q, deg. 1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distance ½ by Schwartz-Zippel</a:t>
                </a:r>
              </a:p>
              <a:p>
                <a:pPr lvl="2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final </a:t>
                </a:r>
                <a:r>
                  <a:rPr lang="en-US" altLang="en-US" dirty="0" err="1">
                    <a:ea typeface="ヒラギノ角ゴ Pro W3" charset="-128"/>
                  </a:rPr>
                  <a:t>codeword</a:t>
                </a:r>
                <a:r>
                  <a:rPr lang="en-US" altLang="en-US" dirty="0">
                    <a:ea typeface="ヒラギノ角ゴ Pro W3" charset="-128"/>
                  </a:rPr>
                  <a:t>: 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(Had(p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)))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5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baseline="-5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evaluate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at all points, and encode each evaluation with the </a:t>
                </a:r>
                <a:r>
                  <a:rPr lang="en-US" altLang="en-US" dirty="0" err="1">
                    <a:ea typeface="ヒラギノ角ゴ Pro W3" charset="-128"/>
                  </a:rPr>
                  <a:t>Hadamard</a:t>
                </a:r>
                <a:r>
                  <a:rPr lang="en-US" altLang="en-US" dirty="0">
                    <a:ea typeface="ヒラギノ角ゴ Pro W3" charset="-128"/>
                  </a:rPr>
                  <a:t> code</a:t>
                </a:r>
              </a:p>
            </p:txBody>
          </p:sp>
        </mc:Choice>
        <mc:Fallback xmlns="">
          <p:sp>
            <p:nvSpPr>
              <p:cNvPr id="62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A46EDDD-B4A5-5B4D-A9F1-4F682A870C8D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976276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630786" name="AutoShape 2"/>
          <p:cNvSpPr>
            <a:spLocks noChangeArrowheads="1"/>
          </p:cNvSpPr>
          <p:nvPr/>
        </p:nvSpPr>
        <p:spPr bwMode="auto">
          <a:xfrm>
            <a:off x="4267200" y="1752600"/>
            <a:ext cx="2133600" cy="213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Encoding</a:t>
            </a:r>
          </a:p>
        </p:txBody>
      </p:sp>
      <p:sp>
        <p:nvSpPr>
          <p:cNvPr id="630788" name="AutoShape 4"/>
          <p:cNvSpPr>
            <a:spLocks noChangeArrowheads="1"/>
          </p:cNvSpPr>
          <p:nvPr/>
        </p:nvSpPr>
        <p:spPr bwMode="auto">
          <a:xfrm>
            <a:off x="4267200" y="3048000"/>
            <a:ext cx="838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81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43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124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600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62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05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862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858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:</a:t>
            </a:r>
          </a:p>
        </p:txBody>
      </p:sp>
      <p:sp>
        <p:nvSpPr>
          <p:cNvPr id="630798" name="AutoShape 14"/>
          <p:cNvSpPr>
            <a:spLocks noChangeArrowheads="1"/>
          </p:cNvSpPr>
          <p:nvPr/>
        </p:nvSpPr>
        <p:spPr bwMode="auto">
          <a:xfrm flipV="1">
            <a:off x="1295400" y="2362200"/>
            <a:ext cx="26670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905000" y="25146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Emb: [k]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S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t</a:t>
                </a:r>
                <a:endParaRPr lang="en-US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07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514600"/>
                <a:ext cx="2286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0800" name="Text Box 16"/>
          <p:cNvSpPr txBox="1">
            <a:spLocks noChangeArrowheads="1"/>
          </p:cNvSpPr>
          <p:nvPr/>
        </p:nvSpPr>
        <p:spPr bwMode="auto">
          <a:xfrm>
            <a:off x="51054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aseline="30000"/>
              <a:t>t</a:t>
            </a:r>
            <a:endParaRPr lang="en-US" altLang="en-US"/>
          </a:p>
        </p:txBody>
      </p:sp>
      <p:sp>
        <p:nvSpPr>
          <p:cNvPr id="630801" name="Text Box 17"/>
          <p:cNvSpPr txBox="1">
            <a:spLocks noChangeArrowheads="1"/>
          </p:cNvSpPr>
          <p:nvPr/>
        </p:nvSpPr>
        <p:spPr bwMode="auto">
          <a:xfrm>
            <a:off x="51816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q</a:t>
            </a:r>
            <a:r>
              <a:rPr lang="en-US" altLang="en-US" baseline="30000"/>
              <a:t>t</a:t>
            </a:r>
          </a:p>
        </p:txBody>
      </p:sp>
      <p:sp>
        <p:nvSpPr>
          <p:cNvPr id="630802" name="Text Box 18"/>
          <p:cNvSpPr txBox="1">
            <a:spLocks noChangeArrowheads="1"/>
          </p:cNvSpPr>
          <p:nvPr/>
        </p:nvSpPr>
        <p:spPr bwMode="auto">
          <a:xfrm>
            <a:off x="6553200" y="1981200"/>
            <a:ext cx="228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 degree h polynomial with p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(Emb(i)) = m</a:t>
            </a:r>
            <a:r>
              <a:rPr lang="en-US" altLang="en-US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0803" name="Text Box 19"/>
          <p:cNvSpPr txBox="1">
            <a:spLocks noChangeArrowheads="1"/>
          </p:cNvSpPr>
          <p:nvPr/>
        </p:nvSpPr>
        <p:spPr bwMode="auto">
          <a:xfrm>
            <a:off x="990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630804" name="Text Box 20"/>
          <p:cNvSpPr txBox="1">
            <a:spLocks noChangeArrowheads="1"/>
          </p:cNvSpPr>
          <p:nvPr/>
        </p:nvSpPr>
        <p:spPr bwMode="auto">
          <a:xfrm>
            <a:off x="1752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630805" name="Text Box 21"/>
          <p:cNvSpPr txBox="1">
            <a:spLocks noChangeArrowheads="1"/>
          </p:cNvSpPr>
          <p:nvPr/>
        </p:nvSpPr>
        <p:spPr bwMode="auto">
          <a:xfrm>
            <a:off x="2514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630806" name="Text Box 22"/>
          <p:cNvSpPr txBox="1">
            <a:spLocks noChangeArrowheads="1"/>
          </p:cNvSpPr>
          <p:nvPr/>
        </p:nvSpPr>
        <p:spPr bwMode="auto">
          <a:xfrm>
            <a:off x="2895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630807" name="Text Box 23"/>
          <p:cNvSpPr txBox="1">
            <a:spLocks noChangeArrowheads="1"/>
          </p:cNvSpPr>
          <p:nvPr/>
        </p:nvSpPr>
        <p:spPr bwMode="auto">
          <a:xfrm>
            <a:off x="1371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630808" name="Text Box 24"/>
          <p:cNvSpPr txBox="1">
            <a:spLocks noChangeArrowheads="1"/>
          </p:cNvSpPr>
          <p:nvPr/>
        </p:nvSpPr>
        <p:spPr bwMode="auto">
          <a:xfrm>
            <a:off x="2133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09" name="Text Box 25"/>
          <p:cNvSpPr txBox="1">
            <a:spLocks noChangeArrowheads="1"/>
          </p:cNvSpPr>
          <p:nvPr/>
        </p:nvSpPr>
        <p:spPr bwMode="auto">
          <a:xfrm>
            <a:off x="3276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0" name="Text Box 26"/>
          <p:cNvSpPr txBox="1">
            <a:spLocks noChangeArrowheads="1"/>
          </p:cNvSpPr>
          <p:nvPr/>
        </p:nvSpPr>
        <p:spPr bwMode="auto">
          <a:xfrm>
            <a:off x="3657600" y="4267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630811" name="Text Box 27"/>
          <p:cNvSpPr txBox="1">
            <a:spLocks noChangeArrowheads="1"/>
          </p:cNvSpPr>
          <p:nvPr/>
        </p:nvSpPr>
        <p:spPr bwMode="auto">
          <a:xfrm>
            <a:off x="4419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630812" name="Text Box 28"/>
          <p:cNvSpPr txBox="1">
            <a:spLocks noChangeArrowheads="1"/>
          </p:cNvSpPr>
          <p:nvPr/>
        </p:nvSpPr>
        <p:spPr bwMode="auto">
          <a:xfrm>
            <a:off x="4800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630813" name="Text Box 29"/>
          <p:cNvSpPr txBox="1">
            <a:spLocks noChangeArrowheads="1"/>
          </p:cNvSpPr>
          <p:nvPr/>
        </p:nvSpPr>
        <p:spPr bwMode="auto">
          <a:xfrm>
            <a:off x="4038600" y="4276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630814" name="Text Box 30"/>
          <p:cNvSpPr txBox="1">
            <a:spLocks noChangeArrowheads="1"/>
          </p:cNvSpPr>
          <p:nvPr/>
        </p:nvSpPr>
        <p:spPr bwMode="auto">
          <a:xfrm>
            <a:off x="1676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5" name="Text Box 31"/>
          <p:cNvSpPr txBox="1">
            <a:spLocks noChangeArrowheads="1"/>
          </p:cNvSpPr>
          <p:nvPr/>
        </p:nvSpPr>
        <p:spPr bwMode="auto">
          <a:xfrm>
            <a:off x="2057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2438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7" name="Text Box 33"/>
          <p:cNvSpPr txBox="1">
            <a:spLocks noChangeArrowheads="1"/>
          </p:cNvSpPr>
          <p:nvPr/>
        </p:nvSpPr>
        <p:spPr bwMode="auto">
          <a:xfrm>
            <a:off x="2819400" y="5267325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18" name="Text Box 34"/>
          <p:cNvSpPr txBox="1">
            <a:spLocks noChangeArrowheads="1"/>
          </p:cNvSpPr>
          <p:nvPr/>
        </p:nvSpPr>
        <p:spPr bwMode="auto">
          <a:xfrm>
            <a:off x="3276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19" name="Text Box 35"/>
          <p:cNvSpPr txBox="1">
            <a:spLocks noChangeArrowheads="1"/>
          </p:cNvSpPr>
          <p:nvPr/>
        </p:nvSpPr>
        <p:spPr bwMode="auto">
          <a:xfrm>
            <a:off x="3657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0820" name="Text Box 36"/>
          <p:cNvSpPr txBox="1">
            <a:spLocks noChangeArrowheads="1"/>
          </p:cNvSpPr>
          <p:nvPr/>
        </p:nvSpPr>
        <p:spPr bwMode="auto">
          <a:xfrm>
            <a:off x="4038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0821" name="Text Box 37"/>
          <p:cNvSpPr txBox="1">
            <a:spLocks noChangeArrowheads="1"/>
          </p:cNvSpPr>
          <p:nvPr/>
        </p:nvSpPr>
        <p:spPr bwMode="auto">
          <a:xfrm>
            <a:off x="4419600" y="527685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cxnSp>
        <p:nvCxnSpPr>
          <p:cNvPr id="630822" name="AutoShape 38"/>
          <p:cNvCxnSpPr>
            <a:cxnSpLocks noChangeShapeType="1"/>
            <a:stCxn id="630806" idx="2"/>
            <a:endCxn id="630814" idx="0"/>
          </p:cNvCxnSpPr>
          <p:nvPr/>
        </p:nvCxnSpPr>
        <p:spPr bwMode="auto">
          <a:xfrm flipH="1">
            <a:off x="1866900" y="4733925"/>
            <a:ext cx="1219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3" name="AutoShape 39"/>
          <p:cNvCxnSpPr>
            <a:cxnSpLocks noChangeShapeType="1"/>
            <a:stCxn id="630806" idx="2"/>
            <a:endCxn id="630815" idx="0"/>
          </p:cNvCxnSpPr>
          <p:nvPr/>
        </p:nvCxnSpPr>
        <p:spPr bwMode="auto">
          <a:xfrm flipH="1">
            <a:off x="2247900" y="4733925"/>
            <a:ext cx="838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4" name="AutoShape 40"/>
          <p:cNvCxnSpPr>
            <a:cxnSpLocks noChangeShapeType="1"/>
            <a:stCxn id="630806" idx="2"/>
            <a:endCxn id="630816" idx="0"/>
          </p:cNvCxnSpPr>
          <p:nvPr/>
        </p:nvCxnSpPr>
        <p:spPr bwMode="auto">
          <a:xfrm flipH="1">
            <a:off x="2628900" y="4733925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5" name="AutoShape 41"/>
          <p:cNvCxnSpPr>
            <a:cxnSpLocks noChangeShapeType="1"/>
            <a:stCxn id="630806" idx="2"/>
            <a:endCxn id="630817" idx="0"/>
          </p:cNvCxnSpPr>
          <p:nvPr/>
        </p:nvCxnSpPr>
        <p:spPr bwMode="auto">
          <a:xfrm flipH="1">
            <a:off x="3009900" y="4733925"/>
            <a:ext cx="76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6" name="AutoShape 42"/>
          <p:cNvCxnSpPr>
            <a:cxnSpLocks noChangeShapeType="1"/>
            <a:stCxn id="630809" idx="2"/>
            <a:endCxn id="630818" idx="0"/>
          </p:cNvCxnSpPr>
          <p:nvPr/>
        </p:nvCxnSpPr>
        <p:spPr bwMode="auto">
          <a:xfrm>
            <a:off x="3467100" y="4733925"/>
            <a:ext cx="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7" name="AutoShape 43"/>
          <p:cNvCxnSpPr>
            <a:cxnSpLocks noChangeShapeType="1"/>
            <a:stCxn id="630809" idx="2"/>
            <a:endCxn id="630819" idx="0"/>
          </p:cNvCxnSpPr>
          <p:nvPr/>
        </p:nvCxnSpPr>
        <p:spPr bwMode="auto">
          <a:xfrm>
            <a:off x="3467100" y="4733925"/>
            <a:ext cx="381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8" name="AutoShape 44"/>
          <p:cNvCxnSpPr>
            <a:cxnSpLocks noChangeShapeType="1"/>
            <a:stCxn id="630809" idx="2"/>
            <a:endCxn id="630820" idx="0"/>
          </p:cNvCxnSpPr>
          <p:nvPr/>
        </p:nvCxnSpPr>
        <p:spPr bwMode="auto">
          <a:xfrm>
            <a:off x="3467100" y="4733925"/>
            <a:ext cx="762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0829" name="AutoShape 45"/>
          <p:cNvCxnSpPr>
            <a:cxnSpLocks noChangeShapeType="1"/>
            <a:stCxn id="630809" idx="2"/>
            <a:endCxn id="630821" idx="0"/>
          </p:cNvCxnSpPr>
          <p:nvPr/>
        </p:nvCxnSpPr>
        <p:spPr bwMode="auto">
          <a:xfrm>
            <a:off x="3467100" y="4733925"/>
            <a:ext cx="1143000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0830" name="Text Box 46"/>
          <p:cNvSpPr txBox="1">
            <a:spLocks noChangeArrowheads="1"/>
          </p:cNvSpPr>
          <p:nvPr/>
        </p:nvSpPr>
        <p:spPr bwMode="auto">
          <a:xfrm>
            <a:off x="4876800" y="51244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630831" name="Text Box 47"/>
          <p:cNvSpPr txBox="1">
            <a:spLocks noChangeArrowheads="1"/>
          </p:cNvSpPr>
          <p:nvPr/>
        </p:nvSpPr>
        <p:spPr bwMode="auto">
          <a:xfrm>
            <a:off x="1066800" y="52006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 </a:t>
            </a:r>
          </a:p>
        </p:txBody>
      </p:sp>
      <p:sp>
        <p:nvSpPr>
          <p:cNvPr id="630832" name="AutoShape 48"/>
          <p:cNvSpPr>
            <a:spLocks noChangeArrowheads="1"/>
          </p:cNvSpPr>
          <p:nvPr/>
        </p:nvSpPr>
        <p:spPr bwMode="auto">
          <a:xfrm>
            <a:off x="6096000" y="3733800"/>
            <a:ext cx="838200" cy="990600"/>
          </a:xfrm>
          <a:prstGeom prst="curvedLeftArrow">
            <a:avLst>
              <a:gd name="adj1" fmla="val 23636"/>
              <a:gd name="adj2" fmla="val 472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0833" name="Text Box 49"/>
              <p:cNvSpPr txBox="1">
                <a:spLocks noChangeArrowheads="1"/>
              </p:cNvSpPr>
              <p:nvPr/>
            </p:nvSpPr>
            <p:spPr bwMode="auto">
              <a:xfrm>
                <a:off x="6934200" y="367347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evaluate at all </a:t>
                </a:r>
                <a:r>
                  <a:rPr lang="en-US" altLang="en-US" b="1" dirty="0"/>
                  <a:t>x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q</a:t>
                </a:r>
                <a:r>
                  <a:rPr lang="en-US" altLang="en-US" baseline="30000" dirty="0" err="1"/>
                  <a:t>t</a:t>
                </a:r>
                <a:endParaRPr lang="en-US" altLang="en-US" baseline="30000" dirty="0"/>
              </a:p>
            </p:txBody>
          </p:sp>
        </mc:Choice>
        <mc:Fallback xmlns="">
          <p:sp>
            <p:nvSpPr>
              <p:cNvPr id="63083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673475"/>
                <a:ext cx="16764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5818" t="-5147" r="-10545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0834" name="AutoShape 50"/>
              <p:cNvSpPr>
                <a:spLocks/>
              </p:cNvSpPr>
              <p:nvPr/>
            </p:nvSpPr>
            <p:spPr bwMode="auto">
              <a:xfrm>
                <a:off x="5562600" y="4800600"/>
                <a:ext cx="3048000" cy="1257300"/>
              </a:xfrm>
              <a:prstGeom prst="borderCallout1">
                <a:avLst>
                  <a:gd name="adj1" fmla="val 9093"/>
                  <a:gd name="adj2" fmla="val -2500"/>
                  <a:gd name="adj3" fmla="val 8838"/>
                  <a:gd name="adj4" fmla="val -5229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en-US" altLang="en-US" dirty="0"/>
                  <a:t>encode each symbol with </a:t>
                </a:r>
              </a:p>
              <a:p>
                <a:pPr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Had:{0,1}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log q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{0,1}</a:t>
                </a:r>
                <a:r>
                  <a:rPr lang="en-US" altLang="en-US" baseline="30000" dirty="0">
                    <a:solidFill>
                      <a:srgbClr val="FF0000"/>
                    </a:solidFill>
                  </a:rPr>
                  <a:t>q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0834" name="AutoShap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4800600"/>
                <a:ext cx="3048000" cy="1257300"/>
              </a:xfrm>
              <a:prstGeom prst="borderCallout1">
                <a:avLst>
                  <a:gd name="adj1" fmla="val 9093"/>
                  <a:gd name="adj2" fmla="val -2500"/>
                  <a:gd name="adj3" fmla="val 8838"/>
                  <a:gd name="adj4" fmla="val -52292"/>
                </a:avLst>
              </a:prstGeom>
              <a:blipFill rotWithShape="0">
                <a:blip r:embed="rId5"/>
                <a:stretch>
                  <a:fillRect t="-2885" r="-2225" b="-528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249D958-4018-F34D-8F14-E6448D0D0AE8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7994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animBg="1"/>
      <p:bldP spid="630788" grpId="0" animBg="1"/>
      <p:bldP spid="630798" grpId="0" animBg="1"/>
      <p:bldP spid="630799" grpId="0"/>
      <p:bldP spid="630800" grpId="0"/>
      <p:bldP spid="630801" grpId="0"/>
      <p:bldP spid="630802" grpId="0"/>
      <p:bldP spid="630803" grpId="0" animBg="1"/>
      <p:bldP spid="630804" grpId="0" animBg="1"/>
      <p:bldP spid="630805" grpId="0" animBg="1"/>
      <p:bldP spid="630806" grpId="0" animBg="1"/>
      <p:bldP spid="630807" grpId="0" animBg="1"/>
      <p:bldP spid="630808" grpId="0" animBg="1"/>
      <p:bldP spid="630809" grpId="0" animBg="1"/>
      <p:bldP spid="630810" grpId="0" animBg="1"/>
      <p:bldP spid="630811" grpId="0" animBg="1"/>
      <p:bldP spid="630812" grpId="0" animBg="1"/>
      <p:bldP spid="630813" grpId="0" animBg="1"/>
      <p:bldP spid="630814" grpId="0" animBg="1"/>
      <p:bldP spid="630815" grpId="0" animBg="1"/>
      <p:bldP spid="630816" grpId="0" animBg="1"/>
      <p:bldP spid="630817" grpId="0" animBg="1"/>
      <p:bldP spid="630818" grpId="0" animBg="1"/>
      <p:bldP spid="630819" grpId="0" animBg="1"/>
      <p:bldP spid="630820" grpId="0" animBg="1"/>
      <p:bldP spid="630821" grpId="0" animBg="1"/>
      <p:bldP spid="630830" grpId="0"/>
      <p:bldP spid="630831" grpId="0"/>
      <p:bldP spid="630832" grpId="0" animBg="1"/>
      <p:bldP spid="630833" grpId="0"/>
      <p:bldP spid="6308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2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small circuit C computing R, agreement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½ +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endParaRPr lang="en-US" altLang="en-US" sz="2800" dirty="0">
                  <a:solidFill>
                    <a:schemeClr val="accent2"/>
                  </a:solidFill>
                  <a:latin typeface="Symbol" charset="2"/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b="1" dirty="0">
                    <a:ea typeface="ヒラギノ角ゴ Pro W3" charset="-128"/>
                  </a:rPr>
                  <a:t>Decoding step 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produce circuit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from C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given 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ea typeface="ヒラギノ角ゴ Pro W3" charset="-128"/>
                  </a:rPr>
                  <a:t>t</a:t>
                </a:r>
                <a:r>
                  <a:rPr lang="en-US" altLang="en-US" dirty="0">
                    <a:ea typeface="ヒラギノ角ゴ Pro W3" charset="-128"/>
                  </a:rPr>
                  <a:t> outputs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guess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for p</a:t>
                </a:r>
                <a:r>
                  <a:rPr lang="en-US" altLang="ja-JP" baseline="-25000" dirty="0">
                    <a:ea typeface="ヒラギノ角ゴ Pro W3" charset="-128"/>
                  </a:rPr>
                  <a:t>m</a:t>
                </a:r>
                <a:r>
                  <a:rPr lang="en-US" altLang="ja-JP" dirty="0">
                    <a:ea typeface="ヒラギノ角ゴ Pro W3" charset="-128"/>
                  </a:rPr>
                  <a:t>(</a:t>
                </a:r>
                <a:r>
                  <a:rPr lang="en-US" altLang="ja-JP" b="1" dirty="0">
                    <a:ea typeface="ヒラギノ角ゴ Pro W3" charset="-128"/>
                  </a:rPr>
                  <a:t>x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computes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{z : Had(z) has agreement ½ +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/2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with x-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th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block},</a:t>
                </a:r>
                <a:r>
                  <a:rPr lang="en-US" altLang="ja-JP" dirty="0">
                    <a:ea typeface="ヒラギノ角ゴ Pro W3" charset="-128"/>
                  </a:rPr>
                  <a:t> outputs random z in this set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2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  <a:blipFill rotWithShape="0">
                <a:blip r:embed="rId3"/>
                <a:stretch>
                  <a:fillRect l="-1704" t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1600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2362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3124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3505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1981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743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3886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3" name="Text Box 11"/>
          <p:cNvSpPr txBox="1">
            <a:spLocks noChangeArrowheads="1"/>
          </p:cNvSpPr>
          <p:nvPr/>
        </p:nvSpPr>
        <p:spPr bwMode="auto">
          <a:xfrm>
            <a:off x="4267200" y="15049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" y="15049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Enc(m):</a:t>
            </a:r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5029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5410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4648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5791200" y="15144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1600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2362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31242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2" name="Text Box 20"/>
          <p:cNvSpPr txBox="1">
            <a:spLocks noChangeArrowheads="1"/>
          </p:cNvSpPr>
          <p:nvPr/>
        </p:nvSpPr>
        <p:spPr bwMode="auto">
          <a:xfrm>
            <a:off x="3505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3" name="Text Box 21"/>
          <p:cNvSpPr txBox="1">
            <a:spLocks noChangeArrowheads="1"/>
          </p:cNvSpPr>
          <p:nvPr/>
        </p:nvSpPr>
        <p:spPr bwMode="auto">
          <a:xfrm>
            <a:off x="19812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4" name="Text Box 22"/>
          <p:cNvSpPr txBox="1">
            <a:spLocks noChangeArrowheads="1"/>
          </p:cNvSpPr>
          <p:nvPr/>
        </p:nvSpPr>
        <p:spPr bwMode="auto">
          <a:xfrm>
            <a:off x="2743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5" name="Text Box 23"/>
          <p:cNvSpPr txBox="1">
            <a:spLocks noChangeArrowheads="1"/>
          </p:cNvSpPr>
          <p:nvPr/>
        </p:nvSpPr>
        <p:spPr bwMode="auto">
          <a:xfrm>
            <a:off x="3886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56" name="Text Box 24"/>
          <p:cNvSpPr txBox="1">
            <a:spLocks noChangeArrowheads="1"/>
          </p:cNvSpPr>
          <p:nvPr/>
        </p:nvSpPr>
        <p:spPr bwMode="auto">
          <a:xfrm>
            <a:off x="42672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0668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R:</a:t>
            </a:r>
          </a:p>
        </p:txBody>
      </p:sp>
      <p:sp>
        <p:nvSpPr>
          <p:cNvPr id="632858" name="Text Box 26"/>
          <p:cNvSpPr txBox="1">
            <a:spLocks noChangeArrowheads="1"/>
          </p:cNvSpPr>
          <p:nvPr/>
        </p:nvSpPr>
        <p:spPr bwMode="auto">
          <a:xfrm>
            <a:off x="50292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59" name="Text Box 27"/>
          <p:cNvSpPr txBox="1">
            <a:spLocks noChangeArrowheads="1"/>
          </p:cNvSpPr>
          <p:nvPr/>
        </p:nvSpPr>
        <p:spPr bwMode="auto">
          <a:xfrm>
            <a:off x="54102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632860" name="Text Box 28"/>
          <p:cNvSpPr txBox="1">
            <a:spLocks noChangeArrowheads="1"/>
          </p:cNvSpPr>
          <p:nvPr/>
        </p:nvSpPr>
        <p:spPr bwMode="auto">
          <a:xfrm>
            <a:off x="46482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632861" name="Text Box 29"/>
          <p:cNvSpPr txBox="1">
            <a:spLocks noChangeArrowheads="1"/>
          </p:cNvSpPr>
          <p:nvPr/>
        </p:nvSpPr>
        <p:spPr bwMode="auto">
          <a:xfrm>
            <a:off x="57912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79D7CA8-730B-5143-AEDF-AFDABC1E2C24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5975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632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632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2" dur="2000" fill="hold"/>
                                        <p:tgtEl>
                                          <p:spTgt spid="632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4" dur="2000" fill="hold"/>
                                        <p:tgtEl>
                                          <p:spTgt spid="632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9167 0.0 " pathEditMode="relative" ptsTypes="AA">
                                      <p:cBhvr>
                                        <p:cTn id="16" dur="2000" fill="hold"/>
                                        <p:tgtEl>
                                          <p:spTgt spid="632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18" dur="20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0" dur="20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2" dur="2000" fill="hold"/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4" dur="2000" fill="hold"/>
                                        <p:tgtEl>
                                          <p:spTgt spid="632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6" dur="2000" fill="hold"/>
                                        <p:tgtEl>
                                          <p:spTgt spid="632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75 0.0 " pathEditMode="relative" ptsTypes="AA">
                                      <p:cBhvr>
                                        <p:cTn id="28" dur="2000" fill="hold"/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0" dur="2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2" dur="20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4" dur="20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6" dur="2000" fill="hold"/>
                                        <p:tgtEl>
                                          <p:spTgt spid="632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38" dur="2000" fill="hold"/>
                                        <p:tgtEl>
                                          <p:spTgt spid="632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833 0.0 " pathEditMode="relative" ptsTypes="AA">
                                      <p:cBhvr>
                                        <p:cTn id="40" dur="2000" fill="hold"/>
                                        <p:tgtEl>
                                          <p:spTgt spid="632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2" dur="20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4" dur="20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6" dur="2000" fill="hold"/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48" dur="2000" fill="hold"/>
                                        <p:tgtEl>
                                          <p:spTgt spid="63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50" dur="2000" fill="hold"/>
                                        <p:tgtEl>
                                          <p:spTgt spid="632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3333 0.0 " pathEditMode="relative" ptsTypes="AA">
                                      <p:cBhvr>
                                        <p:cTn id="52" dur="2000" fill="hold"/>
                                        <p:tgtEl>
                                          <p:spTgt spid="632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nimBg="1"/>
      <p:bldP spid="632837" grpId="0" animBg="1"/>
      <p:bldP spid="632838" grpId="0" animBg="1"/>
      <p:bldP spid="632839" grpId="0" animBg="1"/>
      <p:bldP spid="632840" grpId="0" animBg="1"/>
      <p:bldP spid="632841" grpId="0" animBg="1"/>
      <p:bldP spid="632842" grpId="0" animBg="1"/>
      <p:bldP spid="632843" grpId="0" animBg="1"/>
      <p:bldP spid="632845" grpId="0" animBg="1"/>
      <p:bldP spid="632846" grpId="0" animBg="1"/>
      <p:bldP spid="632847" grpId="0" animBg="1"/>
      <p:bldP spid="632848" grpId="0" animBg="1"/>
      <p:bldP spid="632849" grpId="0" animBg="1"/>
      <p:bldP spid="632850" grpId="0" animBg="1"/>
      <p:bldP spid="632851" grpId="0" animBg="1"/>
      <p:bldP spid="632852" grpId="0" animBg="1"/>
      <p:bldP spid="632853" grpId="0" animBg="1"/>
      <p:bldP spid="632854" grpId="0" animBg="1"/>
      <p:bldP spid="632855" grpId="0" animBg="1"/>
      <p:bldP spid="632856" grpId="0" animBg="1"/>
      <p:bldP spid="632858" grpId="0" animBg="1"/>
      <p:bldP spid="632859" grpId="0" animBg="1"/>
      <p:bldP spid="632860" grpId="0" animBg="1"/>
      <p:bldP spid="6328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ヒラギノ角ゴ Pro W3" charset="-128"/>
                  </a:rPr>
                  <a:t>Decoding step 1 </a:t>
                </a:r>
                <a:r>
                  <a:rPr lang="en-US" altLang="en-US" dirty="0">
                    <a:ea typeface="ヒラギノ角ゴ Pro W3" charset="-128"/>
                  </a:rPr>
                  <a:t>(continued):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for at least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/2</a:t>
                </a:r>
                <a:r>
                  <a:rPr lang="en-US" altLang="en-US" dirty="0">
                    <a:ea typeface="ヒラギノ角ゴ Pro W3" charset="-128"/>
                  </a:rPr>
                  <a:t> of blocks, agreement in block is at least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½ +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/2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Johnson Bound: when this happens, list size is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 = O(1/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),</a:t>
                </a:r>
                <a:r>
                  <a:rPr lang="en-US" altLang="en-US" dirty="0">
                    <a:ea typeface="ヒラギノ角ゴ Pro W3" charset="-128"/>
                  </a:rPr>
                  <a:t> so probability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correct is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1/S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altogether:</a:t>
                </a:r>
              </a:p>
              <a:p>
                <a:pPr lvl="2"/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[C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(x) = p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(x)] 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makes q queries to C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runs in time poly(q)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6BA3134-4236-2745-A94B-78ABB3085460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74414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6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b="1" dirty="0">
                  <a:ea typeface="ヒラギノ角ゴ Pro W3" charset="-128"/>
                </a:endParaRPr>
              </a:p>
              <a:p>
                <a:endParaRPr lang="en-US" altLang="en-US" b="1" dirty="0">
                  <a:ea typeface="ヒラギノ角ゴ Pro W3" charset="-128"/>
                </a:endParaRPr>
              </a:p>
              <a:p>
                <a:endParaRPr lang="en-US" altLang="en-US" b="1" dirty="0">
                  <a:ea typeface="ヒラギノ角ゴ Pro W3" charset="-128"/>
                </a:endParaRPr>
              </a:p>
              <a:p>
                <a:pPr marL="342900" lvl="2" indent="-342900">
                  <a:spcBef>
                    <a:spcPct val="0"/>
                  </a:spcBef>
                </a:pPr>
                <a:r>
                  <a:rPr lang="en-US" altLang="en-US" sz="2800" dirty="0">
                    <a:ea typeface="ヒラギノ角ゴ Pro W3" charset="-128"/>
                  </a:rPr>
                  <a:t>small circuit C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 computing R</a:t>
                </a:r>
                <a:r>
                  <a:rPr lang="ja-JP" altLang="en-US" sz="2800" dirty="0"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ea typeface="ヒラギノ角ゴ Pro W3" charset="-128"/>
                  </a:rPr>
                  <a:t>, </a:t>
                </a:r>
                <a:r>
                  <a:rPr lang="en-US" altLang="ja-JP" sz="2000" dirty="0">
                    <a:ea typeface="ヒラギノ角ゴ Pro W3" charset="-128"/>
                  </a:rPr>
                  <a:t>agreement</a:t>
                </a:r>
                <a:r>
                  <a:rPr lang="en-US" altLang="ja-JP" sz="28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𝛿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Ω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sz="28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ja-JP" sz="32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en-US" b="1" dirty="0">
                    <a:ea typeface="ヒラギノ角ゴ Pro W3" charset="-128"/>
                  </a:rPr>
                  <a:t>Decoding step 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produce circuit C</a:t>
                </a:r>
                <a:r>
                  <a:rPr lang="ja-JP" altLang="en-US" dirty="0">
                    <a:ea typeface="ヒラギノ角ゴ Pro W3" charset="-128"/>
                  </a:rPr>
                  <a:t>’’</a:t>
                </a:r>
                <a:r>
                  <a:rPr lang="en-US" altLang="ja-JP" dirty="0">
                    <a:ea typeface="ヒラギノ角ゴ Pro W3" charset="-128"/>
                  </a:rPr>
                  <a:t> from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endParaRPr lang="en-US" altLang="ja-JP" dirty="0">
                  <a:ea typeface="ヒラギノ角ゴ Pro W3" charset="-128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given 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emb</a:t>
                </a:r>
                <a:r>
                  <a:rPr lang="en-US" altLang="en-US" dirty="0">
                    <a:ea typeface="ヒラギノ角ゴ Pro W3" charset="-128"/>
                  </a:rPr>
                  <a:t>(1,2,…,k) outputs p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b="1" dirty="0"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idea: restrict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to a random curve; apply efficient R-S list-decoding; fix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good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random choices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91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667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953000" y="160020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15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096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334000" y="160972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600200" y="160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p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286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5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048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7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810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191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667000" y="2343150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9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429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572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953000" y="2343150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3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676400" y="234315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R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>
              <a:latin typeface="Comic Sans MS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715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8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096000" y="2352675"/>
            <a:ext cx="381000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334000" y="2352675"/>
            <a:ext cx="381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6AD2B29-D832-E349-9863-09927EE335C6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265503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4, 2023</a:t>
            </a: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5257800" y="2362200"/>
            <a:ext cx="2971800" cy="2895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79" name="Freeform 3"/>
          <p:cNvSpPr>
            <a:spLocks/>
          </p:cNvSpPr>
          <p:nvPr/>
        </p:nvSpPr>
        <p:spPr bwMode="auto">
          <a:xfrm>
            <a:off x="5257800" y="3314700"/>
            <a:ext cx="2971800" cy="1562100"/>
          </a:xfrm>
          <a:custGeom>
            <a:avLst/>
            <a:gdLst>
              <a:gd name="T0" fmla="*/ 0 w 1824"/>
              <a:gd name="T1" fmla="*/ 2147483647 h 984"/>
              <a:gd name="T2" fmla="*/ 2147483647 w 1824"/>
              <a:gd name="T3" fmla="*/ 2147483647 h 984"/>
              <a:gd name="T4" fmla="*/ 2147483647 w 1824"/>
              <a:gd name="T5" fmla="*/ 2147483647 h 984"/>
              <a:gd name="T6" fmla="*/ 2147483647 w 1824"/>
              <a:gd name="T7" fmla="*/ 2147483647 h 984"/>
              <a:gd name="T8" fmla="*/ 2147483647 w 1824"/>
              <a:gd name="T9" fmla="*/ 2147483647 h 984"/>
              <a:gd name="T10" fmla="*/ 2147483647 w 1824"/>
              <a:gd name="T11" fmla="*/ 2147483647 h 9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4"/>
              <a:gd name="T19" fmla="*/ 0 h 984"/>
              <a:gd name="T20" fmla="*/ 1824 w 1824"/>
              <a:gd name="T21" fmla="*/ 984 h 9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4" h="984">
                <a:moveTo>
                  <a:pt x="0" y="984"/>
                </a:moveTo>
                <a:cubicBezTo>
                  <a:pt x="100" y="956"/>
                  <a:pt x="200" y="928"/>
                  <a:pt x="288" y="792"/>
                </a:cubicBezTo>
                <a:cubicBezTo>
                  <a:pt x="376" y="656"/>
                  <a:pt x="400" y="184"/>
                  <a:pt x="528" y="168"/>
                </a:cubicBezTo>
                <a:cubicBezTo>
                  <a:pt x="656" y="152"/>
                  <a:pt x="880" y="712"/>
                  <a:pt x="1056" y="696"/>
                </a:cubicBezTo>
                <a:cubicBezTo>
                  <a:pt x="1232" y="680"/>
                  <a:pt x="1456" y="144"/>
                  <a:pt x="1584" y="72"/>
                </a:cubicBezTo>
                <a:cubicBezTo>
                  <a:pt x="1712" y="0"/>
                  <a:pt x="1768" y="132"/>
                  <a:pt x="1824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Restricting to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98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</p:spPr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points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x=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ea typeface="ヒラギノ角ゴ Pro W3" charset="-128"/>
                  </a:rPr>
                  <a:t>t</a:t>
                </a:r>
                <a:r>
                  <a:rPr lang="en-US" altLang="en-US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 specify a degree r curve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 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3898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  <a:blipFill rotWithShape="0">
                <a:blip r:embed="rId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8982" name="Oval 6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3" name="Oval 7"/>
          <p:cNvSpPr>
            <a:spLocks noChangeArrowheads="1"/>
          </p:cNvSpPr>
          <p:nvPr/>
        </p:nvSpPr>
        <p:spPr bwMode="auto">
          <a:xfrm>
            <a:off x="60198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4" name="Oval 8"/>
          <p:cNvSpPr>
            <a:spLocks noChangeArrowheads="1"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8985" name="Oval 9"/>
          <p:cNvSpPr>
            <a:spLocks noChangeArrowheads="1"/>
          </p:cNvSpPr>
          <p:nvPr/>
        </p:nvSpPr>
        <p:spPr bwMode="auto">
          <a:xfrm>
            <a:off x="7772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986" name="Text Box 10"/>
              <p:cNvSpPr txBox="1">
                <a:spLocks noChangeArrowheads="1"/>
              </p:cNvSpPr>
              <p:nvPr/>
            </p:nvSpPr>
            <p:spPr bwMode="auto">
              <a:xfrm>
                <a:off x="685800" y="2438400"/>
                <a:ext cx="4267200" cy="3874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dirty="0"/>
                  <a:t> w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w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w</a:t>
                </a:r>
                <a:r>
                  <a:rPr lang="en-US" altLang="en-US" baseline="-25000" dirty="0" err="1"/>
                  <a:t>r</a:t>
                </a:r>
                <a:r>
                  <a:rPr lang="en-US" altLang="en-US" dirty="0"/>
                  <a:t> are distinct elements of </a:t>
                </a:r>
                <a:r>
                  <a:rPr lang="en-US" altLang="en-US" dirty="0" err="1"/>
                  <a:t>F</a:t>
                </a:r>
                <a:r>
                  <a:rPr lang="en-US" altLang="en-US" baseline="-25000" dirty="0" err="1"/>
                  <a:t>q</a:t>
                </a:r>
                <a:endParaRPr lang="en-US" altLang="en-US" baseline="-25000" dirty="0"/>
              </a:p>
              <a:p>
                <a:pPr eaLnBrk="1" hangingPunct="1">
                  <a:lnSpc>
                    <a:spcPct val="50000"/>
                  </a:lnSpc>
                  <a:spcBef>
                    <a:spcPct val="50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altLang="en-US" dirty="0"/>
                  <a:t> for each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,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: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</a:rPr>
                  <a:t>q</a:t>
                </a:r>
                <a:endParaRPr lang="en-US" altLang="en-US" baseline="-50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dirty="0"/>
                  <a:t>is the degree r poly for which</a:t>
                </a:r>
                <a:r>
                  <a:rPr lang="en-US" altLang="en-US" baseline="-50000" dirty="0"/>
                  <a:t>      </a:t>
                </a:r>
                <a:r>
                  <a:rPr lang="en-US" altLang="en-US" dirty="0"/>
                  <a:t>L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(</a:t>
                </a:r>
                <a:r>
                  <a:rPr lang="en-US" altLang="en-US" dirty="0" err="1"/>
                  <a:t>w</a:t>
                </a:r>
                <a:r>
                  <a:rPr lang="en-US" altLang="en-US" baseline="-25000" dirty="0" err="1"/>
                  <a:t>j</a:t>
                </a:r>
                <a:r>
                  <a:rPr lang="en-US" altLang="en-US" dirty="0"/>
                  <a:t>) =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altLang="en-US" baseline="-25000" dirty="0">
                    <a:sym typeface="Symbol" charset="2"/>
                  </a:rPr>
                  <a:t>j</a:t>
                </a:r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/>
                  <a:t> for all j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Write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(L(z))</a:t>
                </a:r>
                <a:r>
                  <a:rPr lang="en-US" altLang="en-US" dirty="0"/>
                  <a:t> to mean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(z), 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(z), …, L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(z))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(L(w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)) = p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(x)</a:t>
                </a:r>
              </a:p>
            </p:txBody>
          </p:sp>
        </mc:Choice>
        <mc:Fallback xmlns="">
          <p:sp>
            <p:nvSpPr>
              <p:cNvPr id="63898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438400"/>
                <a:ext cx="4267200" cy="3874907"/>
              </a:xfrm>
              <a:prstGeom prst="rect">
                <a:avLst/>
              </a:prstGeom>
              <a:blipFill rotWithShape="0">
                <a:blip r:embed="rId4"/>
                <a:stretch>
                  <a:fillRect l="-2286" t="-1101" b="-2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7" name="AutoShape 11"/>
              <p:cNvSpPr>
                <a:spLocks/>
              </p:cNvSpPr>
              <p:nvPr/>
            </p:nvSpPr>
            <p:spPr bwMode="auto">
              <a:xfrm>
                <a:off x="4648200" y="5448300"/>
                <a:ext cx="3810000" cy="495300"/>
              </a:xfrm>
              <a:prstGeom prst="borderCallout1">
                <a:avLst>
                  <a:gd name="adj1" fmla="val 23079"/>
                  <a:gd name="adj2" fmla="val -2000"/>
                  <a:gd name="adj3" fmla="val -69019"/>
                  <a:gd name="adj4" fmla="val -151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</a:rPr>
                  <a:t>degree r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t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univariate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poly</a:t>
                </a:r>
              </a:p>
            </p:txBody>
          </p:sp>
        </mc:Choice>
        <mc:Fallback xmlns="">
          <p:sp>
            <p:nvSpPr>
              <p:cNvPr id="638987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5448300"/>
                <a:ext cx="3810000" cy="495300"/>
              </a:xfrm>
              <a:prstGeom prst="borderCallout1">
                <a:avLst>
                  <a:gd name="adj1" fmla="val 23079"/>
                  <a:gd name="adj2" fmla="val -2000"/>
                  <a:gd name="adj3" fmla="val -69019"/>
                  <a:gd name="adj4" fmla="val -15125"/>
                </a:avLst>
              </a:prstGeom>
              <a:blipFill rotWithShape="0">
                <a:blip r:embed="rId5"/>
                <a:stretch>
                  <a:fillRect r="-1801" b="-1223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8" name="Text Box 12"/>
              <p:cNvSpPr txBox="1">
                <a:spLocks noChangeArrowheads="1"/>
              </p:cNvSpPr>
              <p:nvPr/>
            </p:nvSpPr>
            <p:spPr bwMode="auto">
              <a:xfrm>
                <a:off x="5638800" y="4572000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dirty="0"/>
                  <a:t>x=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1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572000"/>
                <a:ext cx="7620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400"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89" name="Text Box 13"/>
              <p:cNvSpPr txBox="1">
                <a:spLocks noChangeArrowheads="1"/>
              </p:cNvSpPr>
              <p:nvPr/>
            </p:nvSpPr>
            <p:spPr bwMode="auto">
              <a:xfrm>
                <a:off x="6019800" y="3200400"/>
                <a:ext cx="4572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2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8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3200400"/>
                <a:ext cx="457200" cy="362984"/>
              </a:xfrm>
              <a:prstGeom prst="rect">
                <a:avLst/>
              </a:prstGeom>
              <a:blipFill rotWithShape="0">
                <a:blip r:embed="rId7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90" name="Text Box 14"/>
              <p:cNvSpPr txBox="1">
                <a:spLocks noChangeArrowheads="1"/>
              </p:cNvSpPr>
              <p:nvPr/>
            </p:nvSpPr>
            <p:spPr bwMode="auto">
              <a:xfrm>
                <a:off x="6781800" y="4433888"/>
                <a:ext cx="4572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3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9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4433888"/>
                <a:ext cx="457200" cy="362984"/>
              </a:xfrm>
              <a:prstGeom prst="rect">
                <a:avLst/>
              </a:prstGeom>
              <a:blipFill rotWithShape="0">
                <a:blip r:embed="rId8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8991" name="Text Box 15"/>
              <p:cNvSpPr txBox="1">
                <a:spLocks noChangeArrowheads="1"/>
              </p:cNvSpPr>
              <p:nvPr/>
            </p:nvSpPr>
            <p:spPr bwMode="auto">
              <a:xfrm>
                <a:off x="7696200" y="3443288"/>
                <a:ext cx="533400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sz="1800" baseline="-25000" dirty="0">
                    <a:sym typeface="Symbol" charset="2"/>
                  </a:rPr>
                  <a:t>r</a:t>
                </a:r>
                <a:endParaRPr lang="en-US" altLang="en-US" sz="1800" baseline="-25000" dirty="0"/>
              </a:p>
            </p:txBody>
          </p:sp>
        </mc:Choice>
        <mc:Fallback xmlns="">
          <p:sp>
            <p:nvSpPr>
              <p:cNvPr id="6389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443288"/>
                <a:ext cx="533400" cy="362984"/>
              </a:xfrm>
              <a:prstGeom prst="rect">
                <a:avLst/>
              </a:prstGeom>
              <a:blipFill rotWithShape="0">
                <a:blip r:embed="rId9"/>
                <a:stretch>
                  <a:fillRect b="-22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4E2CEF-6A78-6942-B75A-0B2444876AD0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90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animBg="1"/>
      <p:bldP spid="638982" grpId="0" animBg="1"/>
      <p:bldP spid="638983" grpId="0" animBg="1"/>
      <p:bldP spid="638984" grpId="0" animBg="1"/>
      <p:bldP spid="638985" grpId="0" animBg="1"/>
      <p:bldP spid="638987" grpId="0" animBg="1"/>
      <p:bldP spid="638988" grpId="0"/>
      <p:bldP spid="638989" grpId="0"/>
      <p:bldP spid="638990" grpId="0"/>
      <p:bldP spid="6389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NW PRG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NW: for fixed constant </a:t>
            </a:r>
            <a:r>
              <a:rPr lang="el-GR" altLang="en-US">
                <a:ea typeface="ヒラギノ角ゴ Pro W3" charset="-128"/>
              </a:rPr>
              <a:t>δ</a:t>
            </a:r>
            <a:r>
              <a:rPr lang="en-US" altLang="en-US">
                <a:ea typeface="ヒラギノ角ゴ Pro W3" charset="-128"/>
              </a:rPr>
              <a:t>,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G = {G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} with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seed length	</a:t>
            </a:r>
            <a:r>
              <a:rPr lang="en-US" altLang="en-US" sz="3200" b="1">
                <a:ea typeface="ヒラギノ角ゴ Pro W3" charset="-128"/>
              </a:rPr>
              <a:t>t</a:t>
            </a:r>
            <a:r>
              <a:rPr lang="en-US" altLang="en-US">
                <a:ea typeface="ヒラギノ角ゴ Pro W3" charset="-128"/>
              </a:rPr>
              <a:t> = O(log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)		</a:t>
            </a:r>
            <a:r>
              <a:rPr lang="en-US" altLang="en-US" sz="3200" b="1">
                <a:solidFill>
                  <a:schemeClr val="bg2"/>
                </a:solidFill>
                <a:ea typeface="ヒラギノ角ゴ Pro W3" charset="-128"/>
              </a:rPr>
              <a:t>t</a:t>
            </a:r>
            <a:r>
              <a:rPr lang="en-US" altLang="en-US">
                <a:solidFill>
                  <a:schemeClr val="bg2"/>
                </a:solidFill>
                <a:ea typeface="ヒラギノ角ゴ Pro W3" charset="-128"/>
              </a:rPr>
              <a:t> = O(log m)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running time 	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baseline="30000">
                <a:ea typeface="ヒラギノ角ゴ Pro W3" charset="-128"/>
              </a:rPr>
              <a:t>c			</a:t>
            </a:r>
            <a:r>
              <a:rPr lang="en-US" altLang="en-US">
                <a:solidFill>
                  <a:schemeClr val="bg2"/>
                </a:solidFill>
                <a:ea typeface="ヒラギノ角ゴ Pro W3" charset="-128"/>
              </a:rPr>
              <a:t>m</a:t>
            </a:r>
            <a:r>
              <a:rPr lang="en-US" altLang="en-US" baseline="30000">
                <a:solidFill>
                  <a:schemeClr val="bg2"/>
                </a:solidFill>
                <a:ea typeface="ヒラギノ角ゴ Pro W3" charset="-128"/>
              </a:rPr>
              <a:t>c</a:t>
            </a:r>
            <a:endParaRPr lang="en-US" altLang="en-US">
              <a:solidFill>
                <a:schemeClr val="bg2"/>
              </a:solidFill>
              <a:ea typeface="ヒラギノ角ゴ Pro W3" charset="-128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output length 	</a:t>
            </a:r>
            <a:r>
              <a:rPr lang="en-US" altLang="en-US" sz="3200" b="1">
                <a:ea typeface="ヒラギノ角ゴ Pro W3" charset="-128"/>
              </a:rPr>
              <a:t>m </a:t>
            </a:r>
            <a:r>
              <a:rPr lang="en-US" altLang="en-US">
                <a:ea typeface="ヒラギノ角ゴ Pro W3" charset="-128"/>
              </a:rPr>
              <a:t>=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l-GR" altLang="en-US" baseline="30000">
                <a:ea typeface="ヒラギノ角ゴ Pro W3" charset="-128"/>
              </a:rPr>
              <a:t>δ</a:t>
            </a:r>
            <a:r>
              <a:rPr lang="en-US" altLang="en-US">
                <a:ea typeface="ヒラギノ角ゴ Pro W3" charset="-128"/>
              </a:rPr>
              <a:t>  		</a:t>
            </a:r>
            <a:r>
              <a:rPr lang="en-US" altLang="en-US" sz="3200" b="1">
                <a:solidFill>
                  <a:schemeClr val="bg2"/>
                </a:solidFill>
                <a:ea typeface="ヒラギノ角ゴ Pro W3" charset="-128"/>
              </a:rPr>
              <a:t>m</a:t>
            </a:r>
            <a:endParaRPr lang="en-US" altLang="en-US">
              <a:solidFill>
                <a:schemeClr val="bg2"/>
              </a:solidFill>
              <a:ea typeface="ヒラギノ角ゴ Pro W3" charset="-128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error</a:t>
            </a:r>
            <a:r>
              <a:rPr lang="en-US" altLang="en-US" sz="3200" b="1">
                <a:ea typeface="ヒラギノ角ゴ Pro W3" charset="-128"/>
              </a:rPr>
              <a:t> 		</a:t>
            </a:r>
            <a:r>
              <a:rPr lang="el-GR" altLang="en-US" sz="3200" b="1">
                <a:ea typeface="ヒラギノ角ゴ Pro W3" charset="-128"/>
              </a:rPr>
              <a:t>ε</a:t>
            </a:r>
            <a:r>
              <a:rPr lang="en-US" altLang="en-US" b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&lt; 1/m		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fooling size 	</a:t>
            </a:r>
            <a:r>
              <a:rPr lang="en-US" altLang="en-US" sz="3200" b="1">
                <a:ea typeface="ヒラギノ角ゴ Pro W3" charset="-128"/>
              </a:rPr>
              <a:t>s </a:t>
            </a:r>
            <a:r>
              <a:rPr lang="en-US" altLang="en-US">
                <a:ea typeface="ヒラギノ角ゴ Pro W3" charset="-128"/>
              </a:rPr>
              <a:t>= </a:t>
            </a:r>
            <a:r>
              <a:rPr lang="en-US" altLang="en-US" sz="3200">
                <a:ea typeface="ヒラギノ角ゴ Pro W3" charset="-128"/>
              </a:rPr>
              <a:t>m		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200" baseline="30000">
              <a:solidFill>
                <a:schemeClr val="bg2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Using this PRG we obtain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BPP = P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to fool size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use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G</a:t>
            </a:r>
            <a:r>
              <a:rPr lang="en-US" altLang="en-US" baseline="-35000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baseline="-15000">
                <a:solidFill>
                  <a:srgbClr val="FF0000"/>
                </a:solidFill>
                <a:ea typeface="ヒラギノ角ゴ Pro W3" charset="-128"/>
              </a:rPr>
              <a:t>k/δ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running time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O(n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k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+ n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ck/δ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)2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</a:rPr>
              <a:t>t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= poly(n)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4623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NW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93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First attempt: build PRG assuming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 </a:t>
                </a:r>
                <a:r>
                  <a:rPr lang="en-US" altLang="en-US" dirty="0">
                    <a:ea typeface="ヒラギノ角ゴ Pro W3" charset="-128"/>
                  </a:rPr>
                  <a:t>contains 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unapproximable</a:t>
                </a:r>
                <a:r>
                  <a:rPr lang="en-US" altLang="en-US" dirty="0">
                    <a:ea typeface="ヒラギノ角ゴ Pro W3" charset="-128"/>
                  </a:rPr>
                  <a:t> functions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Definition</a:t>
                </a:r>
                <a:r>
                  <a:rPr lang="en-US" altLang="en-US" dirty="0">
                    <a:ea typeface="ヒラギノ角ゴ Pro W3" charset="-128"/>
                  </a:rPr>
                  <a:t>: The function family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 = {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},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{0,1}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s(n)-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unapproximable</a:t>
                </a:r>
                <a:r>
                  <a:rPr lang="en-US" altLang="en-US" dirty="0">
                    <a:ea typeface="ヒラギノ角ゴ Pro W3" charset="-128"/>
                  </a:rPr>
                  <a:t> if for every family of size s(n) circuits {C</a:t>
                </a:r>
                <a:r>
                  <a:rPr lang="en-US" altLang="en-US" baseline="-25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}: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(x)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(x)] ≤ ½ + 1/s(n).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69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l="-1852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1633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One bit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Suppose f = {</a:t>
            </a:r>
            <a:r>
              <a:rPr lang="en-US" altLang="en-US" dirty="0" err="1">
                <a:ea typeface="ヒラギノ角ゴ Pro W3" charset="-128"/>
              </a:rPr>
              <a:t>f</a:t>
            </a:r>
            <a:r>
              <a:rPr lang="en-US" altLang="en-US" baseline="-25000" dirty="0" err="1">
                <a:ea typeface="ヒラギノ角ゴ Pro W3" charset="-128"/>
              </a:rPr>
              <a:t>n</a:t>
            </a:r>
            <a:r>
              <a:rPr lang="en-US" altLang="en-US" dirty="0">
                <a:ea typeface="ヒラギノ角ゴ Pro W3" charset="-128"/>
              </a:rPr>
              <a:t> } is s(n)-</a:t>
            </a:r>
            <a:r>
              <a:rPr lang="en-US" altLang="en-US" dirty="0" err="1">
                <a:ea typeface="ヒラギノ角ゴ Pro W3" charset="-128"/>
              </a:rPr>
              <a:t>unapproximable</a:t>
            </a:r>
            <a:r>
              <a:rPr lang="en-US" altLang="en-US" dirty="0">
                <a:ea typeface="ヒラギノ角ゴ Pro W3" charset="-128"/>
              </a:rPr>
              <a:t>, for s(n) = 2</a:t>
            </a:r>
            <a:r>
              <a:rPr lang="en-US" altLang="en-US" baseline="30000" dirty="0">
                <a:ea typeface="ヒラギノ角ゴ Pro W3" charset="-128"/>
              </a:rPr>
              <a:t>Ω(n)</a:t>
            </a:r>
            <a:r>
              <a:rPr lang="en-US" altLang="en-US" dirty="0">
                <a:ea typeface="ヒラギノ角ゴ Pro W3" charset="-128"/>
              </a:rPr>
              <a:t>, and in </a:t>
            </a:r>
            <a:r>
              <a:rPr lang="en-US" altLang="en-US" b="1" dirty="0">
                <a:ea typeface="ヒラギノ角ゴ Pro W3" charset="-128"/>
              </a:rPr>
              <a:t>E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a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 dirty="0">
                <a:ea typeface="ヒラギノ角ゴ Pro W3" charset="-128"/>
              </a:rPr>
              <a:t>1-bit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 dirty="0">
                <a:ea typeface="ヒラギノ角ゴ Pro W3" charset="-128"/>
              </a:rPr>
              <a:t> generator family G = {</a:t>
            </a:r>
            <a:r>
              <a:rPr lang="en-US" altLang="ja-JP" dirty="0" err="1">
                <a:ea typeface="ヒラギノ角ゴ Pro W3" charset="-128"/>
              </a:rPr>
              <a:t>G</a:t>
            </a:r>
            <a:r>
              <a:rPr lang="en-US" altLang="ja-JP" baseline="-25000" dirty="0" err="1">
                <a:ea typeface="ヒラギノ角ゴ Pro W3" charset="-128"/>
              </a:rPr>
              <a:t>n</a:t>
            </a:r>
            <a:r>
              <a:rPr lang="en-US" altLang="ja-JP" dirty="0">
                <a:ea typeface="ヒラギノ角ゴ Pro W3" charset="-128"/>
              </a:rPr>
              <a:t>}:</a:t>
            </a:r>
          </a:p>
          <a:p>
            <a:pPr algn="ctr"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ea typeface="ヒラギノ角ゴ Pro W3" charset="-128"/>
              </a:rPr>
              <a:t>G</a:t>
            </a:r>
            <a:r>
              <a:rPr lang="en-US" altLang="en-US" baseline="-25000" dirty="0" err="1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(y) = </a:t>
            </a:r>
            <a:r>
              <a:rPr lang="en-US" altLang="en-US" dirty="0" err="1">
                <a:solidFill>
                  <a:srgbClr val="FF0000"/>
                </a:solidFill>
                <a:ea typeface="ヒラギノ角ゴ Pro W3" charset="-128"/>
              </a:rPr>
              <a:t>y◦f</a:t>
            </a:r>
            <a:r>
              <a:rPr lang="en-US" altLang="en-US" baseline="-25000" dirty="0" err="1">
                <a:solidFill>
                  <a:srgbClr val="FF0000"/>
                </a:solidFill>
                <a:ea typeface="ヒラギノ角ゴ Pro W3" charset="-128"/>
              </a:rPr>
              <a:t>log</a:t>
            </a:r>
            <a:r>
              <a:rPr lang="en-US" altLang="en-US" baseline="-25000" dirty="0">
                <a:solidFill>
                  <a:srgbClr val="FF0000"/>
                </a:solidFill>
                <a:ea typeface="ヒラギノ角ゴ Pro W3" charset="-128"/>
              </a:rPr>
              <a:t> n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(y)</a:t>
            </a:r>
          </a:p>
          <a:p>
            <a:pPr algn="ctr">
              <a:buFontTx/>
              <a:buNone/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ヒラギノ角ゴ Pro W3" charset="-128"/>
              </a:rPr>
              <a:t>Idea: if not a PRG then exists a predictor that computes f</a:t>
            </a:r>
            <a:r>
              <a:rPr lang="en-US" altLang="en-US" baseline="-25000" dirty="0">
                <a:ea typeface="ヒラギノ角ゴ Pro W3" charset="-128"/>
              </a:rPr>
              <a:t>log n </a:t>
            </a:r>
            <a:r>
              <a:rPr lang="en-US" altLang="en-US" dirty="0">
                <a:ea typeface="ヒラギノ角ゴ Pro W3" charset="-128"/>
              </a:rPr>
              <a:t>with better than ½ + 1/s(log n) agreement; contradiction.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878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One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Suppose f = {</a:t>
                </a:r>
                <a:r>
                  <a:rPr lang="en-US" altLang="en-US" dirty="0" err="1"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 } is s(n)-</a:t>
                </a:r>
                <a:r>
                  <a:rPr lang="en-US" altLang="en-US" dirty="0" err="1">
                    <a:ea typeface="ヒラギノ角ゴ Pro W3" charset="-128"/>
                  </a:rPr>
                  <a:t>unapproximable</a:t>
                </a:r>
                <a:r>
                  <a:rPr lang="en-US" altLang="en-US" dirty="0">
                    <a:ea typeface="ヒラギノ角ゴ Pro W3" charset="-128"/>
                  </a:rPr>
                  <a:t>, for s(n) = 2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30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, and in </a:t>
                </a:r>
                <a:r>
                  <a:rPr lang="en-US" altLang="en-US" b="1" dirty="0">
                    <a:ea typeface="ヒラギノ角ゴ Pro W3" charset="-128"/>
                  </a:rPr>
                  <a:t>E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1-bit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generator family G = {</a:t>
                </a:r>
                <a:r>
                  <a:rPr lang="en-US" altLang="ja-JP" dirty="0" err="1">
                    <a:ea typeface="ヒラギノ角ゴ Pro W3" charset="-128"/>
                  </a:rPr>
                  <a:t>G</a:t>
                </a:r>
                <a:r>
                  <a:rPr lang="en-US" altLang="ja-JP" baseline="-25000" dirty="0" err="1">
                    <a:ea typeface="ヒラギノ角ゴ Pro W3" charset="-128"/>
                  </a:rPr>
                  <a:t>n</a:t>
                </a:r>
                <a:r>
                  <a:rPr lang="en-US" altLang="ja-JP" dirty="0">
                    <a:ea typeface="ヒラギノ角ゴ Pro W3" charset="-128"/>
                  </a:rPr>
                  <a:t>}:</a:t>
                </a:r>
              </a:p>
              <a:p>
                <a:pPr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G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(y) =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y◦f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log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(y)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seed length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log n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output length 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</a:rPr>
                  <a:t>m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= log n + 1  		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(want n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)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fooling size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≈ </m:t>
                    </m:r>
                  </m:oMath>
                </a14:m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s(log n)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running time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endParaRPr lang="en-US" altLang="en-US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error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1/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s(log n) = 1/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l-GR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73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111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22610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Many bits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Try outputting many evaluations of 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G(y) = 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(y))◦f(b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(y))◦…◦f(b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Seems that a predictor must evaluate f(b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(y)) to predict i-th bit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Does this work?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7368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4,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Many bits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Try outputting many evaluations of 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G(y) = 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(y))◦f(b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(y))◦…◦f(b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(y))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predictor might notice correlations without having to compute f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but, more subtle argument works for a specific choice of b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…b</a:t>
            </a:r>
            <a:r>
              <a:rPr lang="en-US" altLang="en-US" baseline="-25000">
                <a:ea typeface="ヒラギノ角ゴ Pro W3" charset="-128"/>
              </a:rPr>
              <a:t>m</a:t>
            </a:r>
            <a:r>
              <a:rPr lang="en-US" altLang="en-US">
                <a:ea typeface="ヒラギノ角ゴ Pro W3" charset="-128"/>
              </a:rPr>
              <a:t>  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10</a:t>
            </a:r>
          </a:p>
        </p:txBody>
      </p:sp>
    </p:spTree>
    <p:extLst>
      <p:ext uri="{BB962C8B-B14F-4D97-AF65-F5344CB8AC3E}">
        <p14:creationId xmlns:p14="http://schemas.microsoft.com/office/powerpoint/2010/main" val="13583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3156</Words>
  <Application>Microsoft Macintosh PowerPoint</Application>
  <PresentationFormat>On-screen Show (4:3)</PresentationFormat>
  <Paragraphs>633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Comic Sans MS</vt:lpstr>
      <vt:lpstr>Symbol</vt:lpstr>
      <vt:lpstr>Default Design</vt:lpstr>
      <vt:lpstr>CS151 Complexity Theory</vt:lpstr>
      <vt:lpstr>Hardness vs. randomness</vt:lpstr>
      <vt:lpstr>Comparison</vt:lpstr>
      <vt:lpstr>NW PRG</vt:lpstr>
      <vt:lpstr>NW PRG</vt:lpstr>
      <vt:lpstr>One bit</vt:lpstr>
      <vt:lpstr>One bit</vt:lpstr>
      <vt:lpstr>Many bits</vt:lpstr>
      <vt:lpstr>Many bits</vt:lpstr>
      <vt:lpstr>Nearly-Disjoint Subsets</vt:lpstr>
      <vt:lpstr>Nearly-Disjoint Subsets</vt:lpstr>
      <vt:lpstr>Nearly-Disjoint Subsets</vt:lpstr>
      <vt:lpstr>The NW generator</vt:lpstr>
      <vt:lpstr>The NW generator</vt:lpstr>
      <vt:lpstr>The NW generator</vt:lpstr>
      <vt:lpstr>The NW generator</vt:lpstr>
      <vt:lpstr>The NW generator</vt:lpstr>
      <vt:lpstr>The NW generator</vt:lpstr>
      <vt:lpstr>Worst-case vs. Average-case</vt:lpstr>
      <vt:lpstr>Worst-case vs. Average-case</vt:lpstr>
      <vt:lpstr>Error-correcting codes</vt:lpstr>
      <vt:lpstr>Distance and error correction</vt:lpstr>
      <vt:lpstr>Distance and error correction</vt:lpstr>
      <vt:lpstr>Example: Reed-Solomon</vt:lpstr>
      <vt:lpstr>Example: Reed-Solomon</vt:lpstr>
      <vt:lpstr>Example: Reed-Muller</vt:lpstr>
      <vt:lpstr>Example: Reed-Muller</vt:lpstr>
      <vt:lpstr>Codes and hardness</vt:lpstr>
      <vt:lpstr>Codes and Hardness</vt:lpstr>
      <vt:lpstr>Codes and Hardness</vt:lpstr>
      <vt:lpstr>Codes and Hardness</vt:lpstr>
      <vt:lpstr>Codes and Hardness</vt:lpstr>
      <vt:lpstr>Encoding</vt:lpstr>
      <vt:lpstr>Encoding</vt:lpstr>
      <vt:lpstr>Encoding</vt:lpstr>
      <vt:lpstr>Decoding</vt:lpstr>
      <vt:lpstr>Decoding</vt:lpstr>
      <vt:lpstr>Decoding</vt:lpstr>
      <vt:lpstr>Restricting to a curve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78</cp:revision>
  <cp:lastPrinted>2023-05-04T21:33:18Z</cp:lastPrinted>
  <dcterms:created xsi:type="dcterms:W3CDTF">2004-02-26T07:04:46Z</dcterms:created>
  <dcterms:modified xsi:type="dcterms:W3CDTF">2023-05-04T21:33:25Z</dcterms:modified>
</cp:coreProperties>
</file>