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4" r:id="rId2"/>
    <p:sldId id="257" r:id="rId3"/>
    <p:sldId id="286" r:id="rId4"/>
    <p:sldId id="259" r:id="rId5"/>
    <p:sldId id="260" r:id="rId6"/>
    <p:sldId id="287" r:id="rId7"/>
    <p:sldId id="379" r:id="rId8"/>
    <p:sldId id="263" r:id="rId9"/>
    <p:sldId id="264" r:id="rId10"/>
    <p:sldId id="265" r:id="rId11"/>
    <p:sldId id="266" r:id="rId12"/>
    <p:sldId id="267" r:id="rId13"/>
    <p:sldId id="262" r:id="rId14"/>
    <p:sldId id="288" r:id="rId15"/>
    <p:sldId id="290" r:id="rId16"/>
    <p:sldId id="315" r:id="rId17"/>
    <p:sldId id="291" r:id="rId18"/>
    <p:sldId id="292" r:id="rId19"/>
    <p:sldId id="293" r:id="rId20"/>
    <p:sldId id="316" r:id="rId21"/>
    <p:sldId id="380" r:id="rId22"/>
    <p:sldId id="294" r:id="rId23"/>
    <p:sldId id="317" r:id="rId24"/>
    <p:sldId id="295" r:id="rId25"/>
    <p:sldId id="318" r:id="rId26"/>
    <p:sldId id="296" r:id="rId27"/>
    <p:sldId id="297" r:id="rId28"/>
    <p:sldId id="298" r:id="rId29"/>
    <p:sldId id="299" r:id="rId30"/>
    <p:sldId id="319" r:id="rId31"/>
    <p:sldId id="320" r:id="rId32"/>
    <p:sldId id="321" r:id="rId33"/>
    <p:sldId id="322" r:id="rId34"/>
    <p:sldId id="303" r:id="rId35"/>
    <p:sldId id="323" r:id="rId36"/>
    <p:sldId id="32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1"/>
    <p:restoredTop sz="94694"/>
  </p:normalViewPr>
  <p:slideViewPr>
    <p:cSldViewPr>
      <p:cViewPr varScale="1">
        <p:scale>
          <a:sx n="118" d="100"/>
          <a:sy n="118" d="100"/>
        </p:scale>
        <p:origin x="2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818A13-C83D-0F4B-9CFC-1763DD20979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0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FFFEB1-2AC7-664F-8FE0-AD0518DEA31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81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2D1488A-FCD1-DD43-AC72-C8EA33ABD3E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8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B0FD80-9CEC-1848-899D-203DDABA258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74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521DD03-4DC5-B944-A64D-60559D5DA7C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08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77E47D-24FC-7740-BA8A-21C9122DCCF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944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F9D2AE9-F68D-F54A-A1BA-D0DFEA6F221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93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6B3A026-75FD-0C49-970D-97857098DFC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097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1F5E687-A94E-CE43-8A02-16850A1F1E8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6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307111-E238-074C-81CE-8B56365D04CD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3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2AC1050-2A22-744A-AB8E-C1E3D85E786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404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9B01C8-E2D0-574B-BB6C-2167DACB1F0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33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96C350-CFFB-D043-8673-DA532C2ECAB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36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1CE639-4CB0-F841-8382-A5A2CD42691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294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53F3C3-DA75-804F-8B6F-B874E2A963E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77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A7C4041-BCA3-2A42-99B8-8152AAA7114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557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3BD1D12-E2C4-4647-8964-B7F286414FA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36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3862D4-4D1F-E54B-A7D7-0FB58219BA4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633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EDA3569-C49B-C148-8807-1DF38C76760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289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2554F5-CFFB-8444-93A9-5818BCCB67AC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10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4C5A78F-5A67-8B4D-AB9F-55060FBBE249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E8EFB5-5E99-C642-B31B-EF7ACE01D66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750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1B6E00-E1E5-644A-A394-0A2AB968898C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99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2AF59A-7597-D64D-B2B9-D87C8ADC8BB0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226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217D5A-8664-F349-B6EC-4006454894E0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69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D92492-EE82-A043-98EF-4FB5976BE746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287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CF10B3-1451-6640-B478-68CD113E62BE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547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6A6677-1D52-9443-8ECA-D8A17B38E0D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903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7B44B0E-7D1B-DC49-93EA-232422D8D73F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89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F374EF-8F82-DA4D-A862-2699691F0DD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67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1BE74C-AD7B-A649-8D68-7E987DE4BC0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51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B62CF1-32FF-5444-8E9A-69A2464F046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5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493EF2-47E7-504E-955D-5DABCDD2B1A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61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A90B5B3-CF8A-BE49-9C94-36A40B207BA2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96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30EDC8C-13FD-0548-A1DA-B6DB32A5BF6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52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Rectangle 1536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51F5EA9-A46A-D592-6D88-3976F390A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 b="2123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 sz="4500">
                <a:solidFill>
                  <a:srgbClr val="FFFFFF"/>
                </a:solidFill>
                <a:ea typeface="ＭＳ Ｐゴシック" charset="-128"/>
              </a:rPr>
              <a:t>CS151</a:t>
            </a:r>
            <a:br>
              <a:rPr lang="en-US" altLang="en-US" sz="4500">
                <a:solidFill>
                  <a:srgbClr val="FFFFFF"/>
                </a:solidFill>
                <a:ea typeface="ＭＳ Ｐゴシック" charset="-128"/>
              </a:rPr>
            </a:br>
            <a:r>
              <a:rPr lang="en-US" altLang="en-US" sz="4500">
                <a:solidFill>
                  <a:srgbClr val="FFFFFF"/>
                </a:solidFill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Lecture 1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April 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37F5378-C25C-9D4E-B08B-1DDEFAA9D566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Derandomization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Here is a deterministic algorithm that works under the assumption that there exist hard problems, say SAT.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solve SAT on all instances of length 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log n</a:t>
            </a:r>
          </a:p>
          <a:p>
            <a:pPr eaLnBrk="1" hangingPunct="1"/>
            <a:endParaRPr lang="en-US" altLang="en-US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encode using 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error-correcting code</a:t>
            </a:r>
            <a:r>
              <a:rPr lang="en-US" altLang="en-US">
                <a:ea typeface="ＭＳ Ｐゴシック" charset="-128"/>
              </a:rPr>
              <a:t> (variant of a Reed-Muller code)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133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4384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432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528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657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9624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2192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240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8288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1336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384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432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0480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3528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6576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9624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2672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5720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8768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1816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4864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7912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0960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4008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7056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70104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60541D-A713-844F-A674-007F169B064D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Derandomization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run randomized alg. using these strings in place of random evaluation points</a:t>
            </a:r>
            <a:endParaRPr lang="en-US" altLang="en-US" baseline="-25000">
              <a:ea typeface="ＭＳ Ｐゴシック" charset="-128"/>
              <a:sym typeface="Lucida Bright Math Extension" charset="0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if f is zero on all of these points, answer 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yes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”</a:t>
            </a:r>
            <a:endParaRPr lang="en-US" altLang="ja-JP">
              <a:solidFill>
                <a:schemeClr val="accent2"/>
              </a:solidFill>
              <a:ea typeface="ＭＳ Ｐゴシック" charset="-128"/>
              <a:sym typeface="Lucida Bright Math Extension" charset="0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otherwise answer 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no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”</a:t>
            </a:r>
            <a:endParaRPr lang="en-US" altLang="ja-JP">
              <a:solidFill>
                <a:schemeClr val="accent2"/>
              </a:solidFill>
              <a:ea typeface="ＭＳ Ｐゴシック" charset="-128"/>
              <a:sym typeface="Lucida Bright Math Extension" charset="0"/>
            </a:endParaRPr>
          </a:p>
          <a:p>
            <a:pPr eaLnBrk="1" hangingPunct="1"/>
            <a:r>
              <a:rPr lang="en-US" altLang="en-US">
                <a:ea typeface="ＭＳ Ｐゴシック" charset="-128"/>
                <a:sym typeface="Lucida Bright Math Extension" charset="0"/>
              </a:rPr>
              <a:t>This works. (proof in this course)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1430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4478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17526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20574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3622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26670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29718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2766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35814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8862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1910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6" name="Text Box 15"/>
          <p:cNvSpPr txBox="1">
            <a:spLocks noChangeArrowheads="1"/>
          </p:cNvSpPr>
          <p:nvPr/>
        </p:nvSpPr>
        <p:spPr bwMode="auto">
          <a:xfrm>
            <a:off x="44958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48006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58" name="Text Box 17"/>
          <p:cNvSpPr txBox="1">
            <a:spLocks noChangeArrowheads="1"/>
          </p:cNvSpPr>
          <p:nvPr/>
        </p:nvSpPr>
        <p:spPr bwMode="auto">
          <a:xfrm>
            <a:off x="51054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59" name="Text Box 18"/>
          <p:cNvSpPr txBox="1">
            <a:spLocks noChangeArrowheads="1"/>
          </p:cNvSpPr>
          <p:nvPr/>
        </p:nvSpPr>
        <p:spPr bwMode="auto">
          <a:xfrm>
            <a:off x="54102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57150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61" name="Text Box 20"/>
          <p:cNvSpPr txBox="1">
            <a:spLocks noChangeArrowheads="1"/>
          </p:cNvSpPr>
          <p:nvPr/>
        </p:nvSpPr>
        <p:spPr bwMode="auto">
          <a:xfrm>
            <a:off x="60198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35862" name="Text Box 21"/>
          <p:cNvSpPr txBox="1">
            <a:spLocks noChangeArrowheads="1"/>
          </p:cNvSpPr>
          <p:nvPr/>
        </p:nvSpPr>
        <p:spPr bwMode="auto">
          <a:xfrm>
            <a:off x="63246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66294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35864" name="Text Box 23"/>
          <p:cNvSpPr txBox="1">
            <a:spLocks noChangeArrowheads="1"/>
          </p:cNvSpPr>
          <p:nvPr/>
        </p:nvSpPr>
        <p:spPr bwMode="auto">
          <a:xfrm>
            <a:off x="6934200" y="1604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430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4478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7526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0574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3622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65" name="AutoShape 29"/>
          <p:cNvSpPr>
            <a:spLocks/>
          </p:cNvSpPr>
          <p:nvPr/>
        </p:nvSpPr>
        <p:spPr bwMode="auto">
          <a:xfrm rot="-5400000">
            <a:off x="1714500" y="14859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4366" name="AutoShape 30"/>
          <p:cNvCxnSpPr>
            <a:cxnSpLocks noChangeShapeType="1"/>
            <a:stCxn id="14365" idx="1"/>
            <a:endCxn id="14362" idx="0"/>
          </p:cNvCxnSpPr>
          <p:nvPr/>
        </p:nvCxnSpPr>
        <p:spPr bwMode="auto">
          <a:xfrm>
            <a:off x="1866900" y="2362200"/>
            <a:ext cx="381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0480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3528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6576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9624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2672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72" name="AutoShape 36"/>
          <p:cNvSpPr>
            <a:spLocks/>
          </p:cNvSpPr>
          <p:nvPr/>
        </p:nvSpPr>
        <p:spPr bwMode="auto">
          <a:xfrm rot="-5400000">
            <a:off x="2019300" y="14859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4373" name="AutoShape 37"/>
          <p:cNvCxnSpPr>
            <a:cxnSpLocks noChangeShapeType="1"/>
            <a:stCxn id="14372" idx="1"/>
            <a:endCxn id="14369" idx="0"/>
          </p:cNvCxnSpPr>
          <p:nvPr/>
        </p:nvCxnSpPr>
        <p:spPr bwMode="auto">
          <a:xfrm>
            <a:off x="2171700" y="2362200"/>
            <a:ext cx="16383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48006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51054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54102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7150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6019800" y="2667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4379" name="AutoShape 43"/>
          <p:cNvSpPr>
            <a:spLocks/>
          </p:cNvSpPr>
          <p:nvPr/>
        </p:nvSpPr>
        <p:spPr bwMode="auto">
          <a:xfrm rot="-5400000">
            <a:off x="2400300" y="14859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4380" name="AutoShape 44"/>
          <p:cNvCxnSpPr>
            <a:cxnSpLocks noChangeShapeType="1"/>
            <a:stCxn id="14379" idx="1"/>
            <a:endCxn id="14376" idx="0"/>
          </p:cNvCxnSpPr>
          <p:nvPr/>
        </p:nvCxnSpPr>
        <p:spPr bwMode="auto">
          <a:xfrm>
            <a:off x="2552700" y="2362200"/>
            <a:ext cx="300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4" grpId="0" animBg="1"/>
      <p:bldP spid="14375" grpId="0" animBg="1"/>
      <p:bldP spid="14376" grpId="0" animBg="1"/>
      <p:bldP spid="14377" grpId="0" animBg="1"/>
      <p:bldP spid="14378" grpId="0" animBg="1"/>
      <p:bldP spid="143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08442B-A0C8-754D-AC90-E6681E5CFA22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Derandomization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ＭＳ Ｐゴシック" charset="-128"/>
              </a:rPr>
              <a:t>This technique works on 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any</a:t>
            </a:r>
            <a:r>
              <a:rPr lang="en-US" altLang="en-US">
                <a:ea typeface="ＭＳ Ｐゴシック" charset="-128"/>
              </a:rPr>
              <a:t> randomized algorithm.</a:t>
            </a:r>
          </a:p>
          <a:p>
            <a:pPr algn="ctr" eaLnBrk="1" hangingPunct="1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ＭＳ Ｐゴシック" charset="-128"/>
              </a:rPr>
              <a:t>Gives generic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derandomization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of randomized procedures.</a:t>
            </a:r>
          </a:p>
          <a:p>
            <a:pPr algn="ctr" eaLnBrk="1" hangingPunct="1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512B63-5C76-5849-9DF5-BC49BCAF4439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surprising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447800"/>
                <a:ext cx="8229600" cy="4572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Is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finding</a:t>
                </a:r>
                <a:r>
                  <a:rPr lang="en-US" altLang="en-US" sz="2400" dirty="0">
                    <a:ea typeface="ＭＳ Ｐゴシック" charset="-128"/>
                  </a:rPr>
                  <a:t> a solution as easy as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recognizing</a:t>
                </a:r>
                <a:r>
                  <a:rPr lang="en-US" altLang="en-US" sz="2400" dirty="0">
                    <a:ea typeface="ＭＳ Ｐゴシック" charset="-128"/>
                  </a:rPr>
                  <a:t> one?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P = NP?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</a:rPr>
                  <a:t>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Is </a:t>
                </a:r>
                <a:r>
                  <a:rPr lang="en-US" altLang="en-US" sz="2400" i="1" dirty="0">
                    <a:ea typeface="ＭＳ Ｐゴシック" charset="-128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</a:rPr>
                  <a:t> sequential algorithm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parallelizable</a:t>
                </a:r>
                <a:r>
                  <a:rPr lang="en-US" altLang="en-US" sz="2400" dirty="0">
                    <a:ea typeface="ＭＳ Ｐゴシック" charset="-128"/>
                  </a:rPr>
                  <a:t>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P = NC?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Can </a:t>
                </a:r>
                <a:r>
                  <a:rPr lang="en-US" altLang="en-US" sz="2400" i="1" dirty="0">
                    <a:ea typeface="ＭＳ Ｐゴシック" charset="-128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</a:rPr>
                  <a:t> efficient algorithm be converted into one that uses a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tiny</a:t>
                </a:r>
                <a:r>
                  <a:rPr lang="en-US" altLang="en-US" sz="2400" dirty="0">
                    <a:ea typeface="ＭＳ Ｐゴシック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amount of memory</a:t>
                </a:r>
                <a:r>
                  <a:rPr lang="en-US" altLang="en-US" sz="2400" dirty="0">
                    <a:ea typeface="ＭＳ Ｐゴシック" charset="-128"/>
                  </a:rPr>
                  <a:t>? 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P = L?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Are there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small Boolean circuits</a:t>
                </a:r>
                <a:r>
                  <a:rPr lang="en-US" altLang="en-US" sz="2400" dirty="0">
                    <a:ea typeface="ＭＳ Ｐゴシック" charset="-128"/>
                  </a:rPr>
                  <a:t> for </a:t>
                </a:r>
                <a:r>
                  <a:rPr lang="en-US" altLang="en-US" sz="2400" i="1" dirty="0">
                    <a:ea typeface="ＭＳ Ｐゴシック" charset="-128"/>
                  </a:rPr>
                  <a:t>all</a:t>
                </a:r>
                <a:r>
                  <a:rPr lang="en-US" altLang="en-US" sz="2400" dirty="0">
                    <a:ea typeface="ＭＳ Ｐゴシック" charset="-128"/>
                  </a:rPr>
                  <a:t> problems that </a:t>
                </a:r>
                <a:r>
                  <a:rPr lang="en-US" altLang="en-US" sz="2400" i="1" dirty="0">
                    <a:ea typeface="ＭＳ Ｐゴシック" charset="-128"/>
                  </a:rPr>
                  <a:t>require</a:t>
                </a:r>
                <a:r>
                  <a:rPr lang="en-US" altLang="en-US" sz="2400" dirty="0">
                    <a:ea typeface="ＭＳ Ｐゴシック" charset="-128"/>
                  </a:rPr>
                  <a:t> exponential running time? 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⊆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P/poly?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Can </a:t>
                </a:r>
                <a:r>
                  <a:rPr lang="en-US" altLang="en-US" sz="2400" i="1" dirty="0">
                    <a:ea typeface="ＭＳ Ｐゴシック" charset="-128"/>
                    <a:sym typeface="Lucida Bright Math Extension" charset="0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randomized algorithm be converted into a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Lucida Bright Math Extension" charset="0"/>
                  </a:rPr>
                  <a:t>deterministic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algorithm one?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Lucida Bright Math Extension" charset="0"/>
                  </a:rPr>
                  <a:t>P = BPP?</a:t>
                </a:r>
              </a:p>
            </p:txBody>
          </p:sp>
        </mc:Choice>
        <mc:Fallback xmlns="">
          <p:sp>
            <p:nvSpPr>
              <p:cNvPr id="399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47800"/>
                <a:ext cx="8229600" cy="4572000"/>
              </a:xfrm>
              <a:blipFill rotWithShape="0">
                <a:blip r:embed="rId3"/>
                <a:stretch>
                  <a:fillRect l="-1037" t="-25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67400" y="1752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probably FALSE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2438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probably FALSE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67400" y="3505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probably FALSE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867400" y="4495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probably FALSE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867400" y="5486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probably TRUE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B736A3-42A9-B546-B15F-CBB069BB676A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Outline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>
                <a:ea typeface="ＭＳ Ｐゴシック" charset="-128"/>
              </a:rPr>
              <a:t>Should be mostly review…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ea typeface="ＭＳ Ｐゴシック" charset="-128"/>
              </a:rPr>
              <a:t>Problems and Languages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ea typeface="ＭＳ Ｐゴシック" charset="-128"/>
              </a:rPr>
              <a:t>Complexity Classes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ea typeface="ＭＳ Ｐゴシック" charset="-128"/>
              </a:rPr>
              <a:t>Turing Machines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ea typeface="ＭＳ Ｐゴシック" charset="-128"/>
              </a:rPr>
              <a:t>Reductions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ea typeface="ＭＳ Ｐゴシック" charset="-128"/>
              </a:rPr>
              <a:t>Completeness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B7FFC9F-6A35-5F4A-9C36-38AD50E6879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Need formal notion of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computational problem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. Examples: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Given graph G, vertices s, t, find the shortest path from s to t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Given matrices A and B, compute AB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Given an integer, find its prime factors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Given a Boolean formula, find a satisfying assignment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5EBCDC-40F9-9C44-A061-FC7679B8DD0D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One possibility: function from strings to strings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dirty="0">
                    <a:ea typeface="ＭＳ Ｐゴシック" charset="-128"/>
                  </a:rPr>
                  <a:t>f:∑</a:t>
                </a:r>
                <a:r>
                  <a:rPr lang="en-US" altLang="en-US" baseline="30000" dirty="0">
                    <a:ea typeface="ＭＳ Ｐゴシック" charset="-128"/>
                  </a:rPr>
                  <a:t>*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ＭＳ Ｐゴシック" charset="-128"/>
                  </a:rPr>
                  <a:t>∑</a:t>
                </a:r>
                <a:r>
                  <a:rPr lang="en-US" altLang="en-US" baseline="30000" dirty="0">
                    <a:ea typeface="ＭＳ Ｐゴシック" charset="-128"/>
                  </a:rPr>
                  <a:t>*</a:t>
                </a:r>
              </a:p>
              <a:p>
                <a:pPr eaLnBrk="1" hangingPunct="1"/>
                <a:r>
                  <a:rPr lang="en-US" altLang="en-US" b="1" dirty="0">
                    <a:ea typeface="ＭＳ Ｐゴシック" charset="-128"/>
                    <a:sym typeface="Euclid Symbol" charset="0"/>
                  </a:rPr>
                  <a:t>function problem</a:t>
                </a:r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given x, compute f(x)</a:t>
                </a:r>
              </a:p>
              <a:p>
                <a:pPr eaLnBrk="1" hangingPunct="1"/>
                <a:r>
                  <a:rPr lang="en-US" altLang="en-US" b="1" dirty="0">
                    <a:ea typeface="ＭＳ Ｐゴシック" charset="-128"/>
                  </a:rPr>
                  <a:t>decision problem</a:t>
                </a:r>
                <a:r>
                  <a:rPr lang="en-US" altLang="en-US" dirty="0">
                    <a:ea typeface="ＭＳ Ｐゴシック" charset="-128"/>
                  </a:rPr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f:∑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ＭＳ Ｐゴシック" charset="-128"/>
                  </a:rPr>
                  <a:t>*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{yes, no}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given x, accept or reject</a:t>
                </a:r>
                <a:endParaRPr lang="en-US" altLang="en-US" dirty="0">
                  <a:solidFill>
                    <a:schemeClr val="accent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A6F3F9-DDC9-0140-9E9F-82D6DE39CADA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simplification doesn’t give up much:</a:t>
            </a:r>
          </a:p>
          <a:p>
            <a:pPr lvl="1" eaLnBrk="1" hangingPunct="1"/>
            <a:r>
              <a:rPr lang="en-US" altLang="en-US" sz="2400" dirty="0">
                <a:solidFill>
                  <a:schemeClr val="bg2"/>
                </a:solidFill>
                <a:ea typeface="ＭＳ Ｐゴシック" charset="-128"/>
              </a:rPr>
              <a:t>Given an integer n, find its prime factors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/>
                </a:solidFill>
                <a:ea typeface="ＭＳ Ｐゴシック" charset="-128"/>
              </a:rPr>
              <a:t>Given an integer n and an integer k, is there a factor of n that is &lt; k?</a:t>
            </a:r>
          </a:p>
          <a:p>
            <a:pPr lvl="1" eaLnBrk="1" hangingPunct="1"/>
            <a:r>
              <a:rPr lang="en-US" altLang="en-US" sz="2400" dirty="0">
                <a:solidFill>
                  <a:schemeClr val="bg2"/>
                </a:solidFill>
                <a:ea typeface="ＭＳ Ｐゴシック" charset="-128"/>
              </a:rPr>
              <a:t>Given a Boolean formula, find a satisfying assignment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/>
                </a:solidFill>
                <a:ea typeface="ＭＳ Ｐゴシック" charset="-128"/>
              </a:rPr>
              <a:t>Given a Boolean formula, is it satisfiable?</a:t>
            </a:r>
          </a:p>
          <a:p>
            <a:pPr eaLnBrk="1" hangingPunct="1"/>
            <a:r>
              <a:rPr lang="en-US" altLang="en-US" sz="2800" dirty="0">
                <a:ea typeface="ＭＳ Ｐゴシック" charset="-128"/>
              </a:rPr>
              <a:t>can solve function problem efficiently using related decision problem (how?)</a:t>
            </a:r>
          </a:p>
          <a:p>
            <a:pPr eaLnBrk="1" hangingPunct="1"/>
            <a:r>
              <a:rPr lang="en-US" altLang="en-US" sz="2800" b="1" dirty="0">
                <a:ea typeface="ＭＳ Ｐゴシック" charset="-128"/>
              </a:rPr>
              <a:t>We will work mostly with decision problems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EA0CD0-9A63-8241-BCAC-DB3CF13FCB08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b="1" dirty="0">
                    <a:ea typeface="ＭＳ Ｐゴシック" charset="-128"/>
                  </a:rPr>
                  <a:t>decision problems</a:t>
                </a:r>
                <a:r>
                  <a:rPr lang="en-US" altLang="en-US" dirty="0">
                    <a:ea typeface="ＭＳ Ｐゴシック" charset="-128"/>
                  </a:rPr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f:∑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ＭＳ Ｐゴシック" charset="-128"/>
                  </a:rPr>
                  <a:t>*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Euclid Symbol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{yes, no}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equivalent notion: </a:t>
                </a: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language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∑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ＭＳ Ｐゴシック" charset="-128"/>
                  </a:rPr>
                  <a:t>*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L = set of </a:t>
                </a:r>
                <a:r>
                  <a:rPr lang="ja-JP" altLang="en-US" dirty="0">
                    <a:solidFill>
                      <a:schemeClr val="accent2"/>
                    </a:solidFill>
                    <a:ea typeface="ＭＳ Ｐゴシック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ＭＳ Ｐゴシック" charset="-128"/>
                  </a:rPr>
                  <a:t>yes</a:t>
                </a:r>
                <a:r>
                  <a:rPr lang="ja-JP" altLang="en-US" dirty="0">
                    <a:solidFill>
                      <a:schemeClr val="accent2"/>
                    </a:solidFill>
                    <a:ea typeface="ＭＳ Ｐゴシック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ＭＳ Ｐゴシック" charset="-128"/>
                  </a:rPr>
                  <a:t> instances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Examples: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set of strings encoding </a:t>
                </a:r>
                <a:r>
                  <a:rPr lang="en-US" altLang="en-US" dirty="0" err="1">
                    <a:ea typeface="ＭＳ Ｐゴシック" charset="-128"/>
                  </a:rPr>
                  <a:t>satisfiable</a:t>
                </a:r>
                <a:r>
                  <a:rPr lang="en-US" altLang="en-US" dirty="0">
                    <a:ea typeface="ＭＳ Ｐゴシック" charset="-128"/>
                  </a:rPr>
                  <a:t> formulas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set of strings that encode pairs (</a:t>
                </a:r>
                <a:r>
                  <a:rPr lang="en-US" altLang="en-US" dirty="0" err="1">
                    <a:ea typeface="ＭＳ Ｐゴシック" charset="-128"/>
                  </a:rPr>
                  <a:t>n,k</a:t>
                </a:r>
                <a:r>
                  <a:rPr lang="en-US" altLang="en-US" dirty="0">
                    <a:ea typeface="ＭＳ Ｐゴシック" charset="-128"/>
                  </a:rPr>
                  <a:t>) for which n has factor &lt; k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decision problem associated with L: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Given x, is x in L?</a:t>
                </a: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259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B87651-38CA-DC49-9412-5E903F245C33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dirty="0">
                <a:ea typeface="ＭＳ Ｐゴシック" charset="-128"/>
              </a:rPr>
              <a:t>An aside: two encoding issues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implicitly assume we’</a:t>
            </a:r>
            <a:r>
              <a:rPr lang="en-US" altLang="ja-JP" dirty="0">
                <a:ea typeface="ＭＳ Ｐゴシック" charset="-128"/>
              </a:rPr>
              <a:t>ve agreed on a way to encode inputs (and outputs) as strings</a:t>
            </a:r>
          </a:p>
          <a:p>
            <a:pPr marL="914400" lvl="1" indent="-457200" eaLnBrk="1" hangingPunct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sometimes relevant in fine-grained analysis (e.g. adj. matrix vs. adj. list for graphs)</a:t>
            </a:r>
          </a:p>
          <a:p>
            <a:pPr marL="914400" lvl="1" indent="-457200" eaLnBrk="1" hangingPunct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almost never an issue in this class</a:t>
            </a:r>
          </a:p>
          <a:p>
            <a:pPr marL="914400" lvl="1" indent="-457200" eaLnBrk="1" hangingPunct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avoid silly encodings: e.g. unary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F34C95-B108-7D4E-89A3-F9885794628B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Theory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charset="-128"/>
              </a:rPr>
              <a:t>	Classify problems according to the </a:t>
            </a:r>
            <a:r>
              <a:rPr lang="en-US" altLang="en-US" b="1">
                <a:ea typeface="ＭＳ Ｐゴシック" charset="-128"/>
              </a:rPr>
              <a:t>computational resources</a:t>
            </a:r>
            <a:r>
              <a:rPr lang="en-US" altLang="en-US">
                <a:ea typeface="ＭＳ Ｐゴシック" charset="-128"/>
              </a:rPr>
              <a:t> required </a:t>
            </a:r>
          </a:p>
          <a:p>
            <a:pPr lvl="1" algn="just" eaLnBrk="1" hangingPunct="1"/>
            <a:r>
              <a:rPr lang="en-US" altLang="en-US" sz="2400">
                <a:ea typeface="ＭＳ Ｐゴシック" charset="-128"/>
              </a:rPr>
              <a:t>running time</a:t>
            </a:r>
          </a:p>
          <a:p>
            <a:pPr lvl="1" algn="just" eaLnBrk="1" hangingPunct="1"/>
            <a:r>
              <a:rPr lang="en-US" altLang="en-US" sz="2400">
                <a:ea typeface="ＭＳ Ｐゴシック" charset="-128"/>
              </a:rPr>
              <a:t>storage space</a:t>
            </a:r>
          </a:p>
          <a:p>
            <a:pPr lvl="1" algn="just" eaLnBrk="1" hangingPunct="1"/>
            <a:r>
              <a:rPr lang="en-US" altLang="en-US" sz="2400">
                <a:ea typeface="ＭＳ Ｐゴシック" charset="-128"/>
              </a:rPr>
              <a:t>parallelism</a:t>
            </a:r>
          </a:p>
          <a:p>
            <a:pPr lvl="1" algn="just" eaLnBrk="1" hangingPunct="1"/>
            <a:r>
              <a:rPr lang="en-US" altLang="en-US" sz="2400">
                <a:ea typeface="ＭＳ Ｐゴシック" charset="-128"/>
              </a:rPr>
              <a:t>randomness</a:t>
            </a:r>
          </a:p>
          <a:p>
            <a:pPr lvl="1" eaLnBrk="1" hangingPunct="1"/>
            <a:r>
              <a:rPr lang="en-US" altLang="en-US" sz="2400">
                <a:ea typeface="ＭＳ Ｐゴシック" charset="-128"/>
              </a:rPr>
              <a:t>rounds of interaction, communication, others…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ea typeface="ＭＳ Ｐゴシック" charset="-128"/>
              </a:rPr>
              <a:t>Attempt to answer: what is </a:t>
            </a:r>
            <a:r>
              <a:rPr lang="en-US" altLang="en-US">
                <a:solidFill>
                  <a:srgbClr val="CC0000"/>
                </a:solidFill>
                <a:ea typeface="ＭＳ Ｐゴシック" charset="-128"/>
              </a:rPr>
              <a:t>computationally feasible</a:t>
            </a:r>
            <a:r>
              <a:rPr lang="en-US" altLang="en-US">
                <a:ea typeface="ＭＳ Ｐゴシック" charset="-128"/>
              </a:rPr>
              <a:t> with </a:t>
            </a:r>
            <a:r>
              <a:rPr lang="en-US" altLang="en-US">
                <a:solidFill>
                  <a:srgbClr val="CC0000"/>
                </a:solidFill>
                <a:ea typeface="ＭＳ Ｐゴシック" charset="-128"/>
              </a:rPr>
              <a:t>limited resources</a:t>
            </a:r>
            <a:r>
              <a:rPr lang="en-US" altLang="en-US">
                <a:ea typeface="ＭＳ Ｐゴシック" charset="-128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A45B0F8-89DE-C94B-9D1D-C65CE6C4617A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altLang="en-US">
                <a:ea typeface="ＭＳ Ｐゴシック" charset="-128"/>
              </a:rPr>
              <a:t>some strings not valid encodings of any input -- treat as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no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ja-JP">
              <a:ea typeface="ＭＳ Ｐゴシック" charset="-128"/>
            </a:endParaRPr>
          </a:p>
          <a:p>
            <a:pPr marL="609600" indent="-609600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54277" name="Oval 4"/>
          <p:cNvSpPr>
            <a:spLocks noChangeArrowheads="1"/>
          </p:cNvSpPr>
          <p:nvPr/>
        </p:nvSpPr>
        <p:spPr bwMode="auto">
          <a:xfrm>
            <a:off x="2159000" y="2933700"/>
            <a:ext cx="4165600" cy="148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6819900" y="30480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latin typeface="Comic Sans MS" charset="0"/>
              </a:rPr>
              <a:t>∑*</a:t>
            </a:r>
          </a:p>
        </p:txBody>
      </p:sp>
      <p:cxnSp>
        <p:nvCxnSpPr>
          <p:cNvPr id="54279" name="AutoShape 6"/>
          <p:cNvCxnSpPr>
            <a:cxnSpLocks noChangeShapeType="1"/>
            <a:stCxn id="54278" idx="1"/>
            <a:endCxn id="54277" idx="6"/>
          </p:cNvCxnSpPr>
          <p:nvPr/>
        </p:nvCxnSpPr>
        <p:spPr bwMode="auto">
          <a:xfrm rot="10800000" flipV="1">
            <a:off x="6324600" y="3308350"/>
            <a:ext cx="495300" cy="368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0" name="Line 7"/>
          <p:cNvSpPr>
            <a:spLocks noChangeShapeType="1"/>
          </p:cNvSpPr>
          <p:nvPr/>
        </p:nvSpPr>
        <p:spPr bwMode="auto">
          <a:xfrm>
            <a:off x="4191000" y="29337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2870200" y="357346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yes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191000" y="356235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no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4283" name="Oval 10"/>
          <p:cNvSpPr>
            <a:spLocks noChangeArrowheads="1"/>
          </p:cNvSpPr>
          <p:nvPr/>
        </p:nvSpPr>
        <p:spPr bwMode="auto">
          <a:xfrm>
            <a:off x="5308600" y="3276600"/>
            <a:ext cx="609600" cy="742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1143000" y="3448050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</a:p>
        </p:txBody>
      </p:sp>
      <p:cxnSp>
        <p:nvCxnSpPr>
          <p:cNvPr id="54285" name="AutoShape 12"/>
          <p:cNvCxnSpPr>
            <a:cxnSpLocks noChangeShapeType="1"/>
            <a:stCxn id="54284" idx="3"/>
            <a:endCxn id="54281" idx="1"/>
          </p:cNvCxnSpPr>
          <p:nvPr/>
        </p:nvCxnSpPr>
        <p:spPr bwMode="auto">
          <a:xfrm>
            <a:off x="1651000" y="3708400"/>
            <a:ext cx="1219200" cy="125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6223000" y="236220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invalid</a:t>
            </a:r>
          </a:p>
        </p:txBody>
      </p:sp>
      <p:cxnSp>
        <p:nvCxnSpPr>
          <p:cNvPr id="54287" name="AutoShape 14"/>
          <p:cNvCxnSpPr>
            <a:cxnSpLocks noChangeShapeType="1"/>
            <a:stCxn id="54286" idx="1"/>
            <a:endCxn id="54283" idx="7"/>
          </p:cNvCxnSpPr>
          <p:nvPr/>
        </p:nvCxnSpPr>
        <p:spPr bwMode="auto">
          <a:xfrm flipH="1">
            <a:off x="5829300" y="2622550"/>
            <a:ext cx="393700" cy="763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159000" y="4533900"/>
            <a:ext cx="4165600" cy="148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6819900" y="46482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latin typeface="Comic Sans MS" charset="0"/>
              </a:rPr>
              <a:t>∑*</a:t>
            </a:r>
          </a:p>
        </p:txBody>
      </p:sp>
      <p:cxnSp>
        <p:nvCxnSpPr>
          <p:cNvPr id="66577" name="AutoShape 17"/>
          <p:cNvCxnSpPr>
            <a:cxnSpLocks noChangeShapeType="1"/>
            <a:stCxn id="66576" idx="1"/>
            <a:endCxn id="66575" idx="6"/>
          </p:cNvCxnSpPr>
          <p:nvPr/>
        </p:nvCxnSpPr>
        <p:spPr bwMode="auto">
          <a:xfrm rot="10800000" flipV="1">
            <a:off x="6324600" y="4908550"/>
            <a:ext cx="495300" cy="368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4191000" y="45339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870200" y="517366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yes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4191000" y="516255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no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308600" y="4876800"/>
            <a:ext cx="609600" cy="742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6400800" y="560705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officially: co-L</a:t>
            </a:r>
          </a:p>
        </p:txBody>
      </p:sp>
      <p:cxnSp>
        <p:nvCxnSpPr>
          <p:cNvPr id="66583" name="AutoShape 23"/>
          <p:cNvCxnSpPr>
            <a:cxnSpLocks noChangeShapeType="1"/>
            <a:stCxn id="66582" idx="1"/>
            <a:endCxn id="66580" idx="3"/>
          </p:cNvCxnSpPr>
          <p:nvPr/>
        </p:nvCxnSpPr>
        <p:spPr bwMode="auto">
          <a:xfrm flipH="1" flipV="1">
            <a:off x="5027613" y="5422900"/>
            <a:ext cx="1373187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223000" y="396240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invalid</a:t>
            </a:r>
          </a:p>
        </p:txBody>
      </p:sp>
      <p:cxnSp>
        <p:nvCxnSpPr>
          <p:cNvPr id="66585" name="AutoShape 25"/>
          <p:cNvCxnSpPr>
            <a:cxnSpLocks noChangeShapeType="1"/>
            <a:stCxn id="66584" idx="1"/>
            <a:endCxn id="66581" idx="7"/>
          </p:cNvCxnSpPr>
          <p:nvPr/>
        </p:nvCxnSpPr>
        <p:spPr bwMode="auto">
          <a:xfrm flipH="1">
            <a:off x="5829300" y="4222750"/>
            <a:ext cx="393700" cy="763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  <p:bldP spid="66576" grpId="0"/>
      <p:bldP spid="66578" grpId="0" animBg="1"/>
      <p:bldP spid="66579" grpId="0"/>
      <p:bldP spid="66580" grpId="0"/>
      <p:bldP spid="66581" grpId="0" animBg="1"/>
      <p:bldP spid="66582" grpId="0"/>
      <p:bldP spid="665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25B60FE-9B73-3049-83D7-E6A287668A3C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 and Languages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altLang="en-US">
                <a:ea typeface="ＭＳ Ｐゴシック" charset="-128"/>
              </a:rPr>
              <a:t>some strings not valid encodings of any input -- treat as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no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ja-JP">
              <a:ea typeface="ＭＳ Ｐゴシック" charset="-128"/>
            </a:endParaRPr>
          </a:p>
          <a:p>
            <a:pPr marL="609600" indent="-609600"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2159000" y="2933700"/>
            <a:ext cx="4165600" cy="148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6819900" y="30480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latin typeface="Comic Sans MS" charset="0"/>
              </a:rPr>
              <a:t>∑*</a:t>
            </a:r>
          </a:p>
        </p:txBody>
      </p:sp>
      <p:cxnSp>
        <p:nvCxnSpPr>
          <p:cNvPr id="56327" name="AutoShape 6"/>
          <p:cNvCxnSpPr>
            <a:cxnSpLocks noChangeShapeType="1"/>
            <a:stCxn id="56326" idx="1"/>
            <a:endCxn id="56325" idx="6"/>
          </p:cNvCxnSpPr>
          <p:nvPr/>
        </p:nvCxnSpPr>
        <p:spPr bwMode="auto">
          <a:xfrm rot="10800000" flipV="1">
            <a:off x="6324600" y="3308350"/>
            <a:ext cx="495300" cy="368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8" name="Line 7"/>
          <p:cNvSpPr>
            <a:spLocks noChangeShapeType="1"/>
          </p:cNvSpPr>
          <p:nvPr/>
        </p:nvSpPr>
        <p:spPr bwMode="auto">
          <a:xfrm>
            <a:off x="4191000" y="29337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2870200" y="357346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yes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4191000" y="356235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no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5308600" y="3276600"/>
            <a:ext cx="609600" cy="742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1143000" y="3448050"/>
            <a:ext cx="50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L</a:t>
            </a:r>
          </a:p>
        </p:txBody>
      </p:sp>
      <p:cxnSp>
        <p:nvCxnSpPr>
          <p:cNvPr id="56333" name="AutoShape 12"/>
          <p:cNvCxnSpPr>
            <a:cxnSpLocks noChangeShapeType="1"/>
            <a:stCxn id="56332" idx="3"/>
            <a:endCxn id="56329" idx="1"/>
          </p:cNvCxnSpPr>
          <p:nvPr/>
        </p:nvCxnSpPr>
        <p:spPr bwMode="auto">
          <a:xfrm>
            <a:off x="1651000" y="3708400"/>
            <a:ext cx="1219200" cy="125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6223000" y="236220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invalid</a:t>
            </a:r>
          </a:p>
        </p:txBody>
      </p:sp>
      <p:cxnSp>
        <p:nvCxnSpPr>
          <p:cNvPr id="56335" name="AutoShape 14"/>
          <p:cNvCxnSpPr>
            <a:cxnSpLocks noChangeShapeType="1"/>
            <a:stCxn id="56334" idx="1"/>
            <a:endCxn id="56331" idx="7"/>
          </p:cNvCxnSpPr>
          <p:nvPr/>
        </p:nvCxnSpPr>
        <p:spPr bwMode="auto">
          <a:xfrm flipH="1">
            <a:off x="5829300" y="2622550"/>
            <a:ext cx="393700" cy="763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6" name="Oval 15"/>
          <p:cNvSpPr>
            <a:spLocks noChangeArrowheads="1"/>
          </p:cNvSpPr>
          <p:nvPr/>
        </p:nvSpPr>
        <p:spPr bwMode="auto">
          <a:xfrm>
            <a:off x="2159000" y="4533900"/>
            <a:ext cx="4165600" cy="148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7" name="Rectangle 16"/>
          <p:cNvSpPr>
            <a:spLocks noChangeArrowheads="1"/>
          </p:cNvSpPr>
          <p:nvPr/>
        </p:nvSpPr>
        <p:spPr bwMode="auto">
          <a:xfrm>
            <a:off x="6819900" y="46482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latin typeface="Comic Sans MS" charset="0"/>
              </a:rPr>
              <a:t>∑*</a:t>
            </a:r>
          </a:p>
        </p:txBody>
      </p:sp>
      <p:cxnSp>
        <p:nvCxnSpPr>
          <p:cNvPr id="56338" name="AutoShape 17"/>
          <p:cNvCxnSpPr>
            <a:cxnSpLocks noChangeShapeType="1"/>
            <a:stCxn id="56337" idx="1"/>
            <a:endCxn id="56336" idx="6"/>
          </p:cNvCxnSpPr>
          <p:nvPr/>
        </p:nvCxnSpPr>
        <p:spPr bwMode="auto">
          <a:xfrm rot="10800000" flipV="1">
            <a:off x="6324600" y="4908550"/>
            <a:ext cx="495300" cy="368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9" name="Line 18"/>
          <p:cNvSpPr>
            <a:spLocks noChangeShapeType="1"/>
          </p:cNvSpPr>
          <p:nvPr/>
        </p:nvSpPr>
        <p:spPr bwMode="auto">
          <a:xfrm>
            <a:off x="4191000" y="45339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2438400" y="517366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yes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6341" name="Rectangle 20"/>
          <p:cNvSpPr>
            <a:spLocks noChangeArrowheads="1"/>
          </p:cNvSpPr>
          <p:nvPr/>
        </p:nvSpPr>
        <p:spPr bwMode="auto">
          <a:xfrm>
            <a:off x="4191000" y="516255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latin typeface="Comic Sans MS" charset="0"/>
              </a:rPr>
              <a:t>“</a:t>
            </a:r>
            <a:r>
              <a:rPr lang="en-US" altLang="ja-JP" sz="2800">
                <a:latin typeface="Comic Sans MS" charset="0"/>
              </a:rPr>
              <a:t>no</a:t>
            </a:r>
            <a:r>
              <a:rPr lang="ja-JP" altLang="en-US" sz="2800">
                <a:latin typeface="Comic Sans MS" charset="0"/>
              </a:rPr>
              <a:t>”</a:t>
            </a:r>
            <a:endParaRPr lang="en-US" altLang="en-US" sz="2800">
              <a:latin typeface="Comic Sans MS" charset="0"/>
            </a:endParaRPr>
          </a:p>
        </p:txBody>
      </p:sp>
      <p:sp>
        <p:nvSpPr>
          <p:cNvPr id="56342" name="Oval 21"/>
          <p:cNvSpPr>
            <a:spLocks noChangeArrowheads="1"/>
          </p:cNvSpPr>
          <p:nvPr/>
        </p:nvSpPr>
        <p:spPr bwMode="auto">
          <a:xfrm>
            <a:off x="3429000" y="4667250"/>
            <a:ext cx="609600" cy="742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43" name="Text Box 22"/>
          <p:cNvSpPr txBox="1">
            <a:spLocks noChangeArrowheads="1"/>
          </p:cNvSpPr>
          <p:nvPr/>
        </p:nvSpPr>
        <p:spPr bwMode="auto">
          <a:xfrm>
            <a:off x="5943600" y="5607050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What we usually mean by co-L</a:t>
            </a:r>
          </a:p>
        </p:txBody>
      </p:sp>
      <p:cxnSp>
        <p:nvCxnSpPr>
          <p:cNvPr id="56344" name="AutoShape 23"/>
          <p:cNvCxnSpPr>
            <a:cxnSpLocks noChangeShapeType="1"/>
            <a:stCxn id="56343" idx="1"/>
            <a:endCxn id="56341" idx="3"/>
          </p:cNvCxnSpPr>
          <p:nvPr/>
        </p:nvCxnSpPr>
        <p:spPr bwMode="auto">
          <a:xfrm flipH="1" flipV="1">
            <a:off x="5027613" y="5422900"/>
            <a:ext cx="915987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5" name="Text Box 24"/>
          <p:cNvSpPr txBox="1">
            <a:spLocks noChangeArrowheads="1"/>
          </p:cNvSpPr>
          <p:nvPr/>
        </p:nvSpPr>
        <p:spPr bwMode="auto">
          <a:xfrm>
            <a:off x="304800" y="4343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invalid</a:t>
            </a:r>
          </a:p>
        </p:txBody>
      </p:sp>
      <p:cxnSp>
        <p:nvCxnSpPr>
          <p:cNvPr id="56346" name="AutoShape 25"/>
          <p:cNvCxnSpPr>
            <a:cxnSpLocks noChangeShapeType="1"/>
            <a:stCxn id="56345" idx="3"/>
            <a:endCxn id="56342" idx="2"/>
          </p:cNvCxnSpPr>
          <p:nvPr/>
        </p:nvCxnSpPr>
        <p:spPr bwMode="auto">
          <a:xfrm>
            <a:off x="1676400" y="4603750"/>
            <a:ext cx="1752600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3CCA82-A5D8-2943-8001-06608856B91D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Classes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complexity class</a:t>
            </a:r>
            <a:r>
              <a:rPr lang="en-US" altLang="en-US">
                <a:ea typeface="ＭＳ Ｐゴシック" charset="-128"/>
              </a:rPr>
              <a:t> = class of languages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set-theoretic definition – no reference to computation (!)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example:</a:t>
            </a:r>
          </a:p>
          <a:p>
            <a:pPr lvl="1" eaLnBrk="1" hangingPunct="1"/>
            <a:r>
              <a:rPr lang="en-US" altLang="en-US" b="1">
                <a:solidFill>
                  <a:schemeClr val="accent2"/>
                </a:solidFill>
                <a:ea typeface="ＭＳ Ｐゴシック" charset="-128"/>
              </a:rPr>
              <a:t>TALLY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= languages in which every yes instance has form 0</a:t>
            </a:r>
            <a:r>
              <a:rPr lang="en-US" altLang="en-US" sz="3200" baseline="30000">
                <a:solidFill>
                  <a:schemeClr val="accent2"/>
                </a:solidFill>
                <a:ea typeface="ＭＳ Ｐゴシック" charset="-128"/>
              </a:rPr>
              <a:t>n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e.g. L = { 0</a:t>
            </a:r>
            <a:r>
              <a:rPr lang="en-US" altLang="en-US" sz="3200" baseline="30000">
                <a:solidFill>
                  <a:schemeClr val="accent2"/>
                </a:solidFill>
                <a:ea typeface="ＭＳ Ｐゴシック" charset="-128"/>
              </a:rPr>
              <a:t>n</a:t>
            </a:r>
            <a:r>
              <a:rPr lang="en-US" altLang="en-US" sz="320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: n prime 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052CB7-39B7-894A-A6FB-E0C13CEE034F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complexity classes you know:</a:t>
                </a:r>
              </a:p>
              <a:p>
                <a:pPr lvl="1" eaLnBrk="1" hangingPunct="1"/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= the set of languages decidable in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ＭＳ Ｐゴシック" charset="-128"/>
                  </a:rPr>
                  <a:t>polynomial time</a:t>
                </a:r>
                <a:r>
                  <a:rPr lang="en-US" altLang="en-US" dirty="0">
                    <a:ea typeface="ＭＳ Ｐゴシック" charset="-128"/>
                  </a:rPr>
                  <a:t> </a:t>
                </a:r>
              </a:p>
              <a:p>
                <a:pPr lvl="1" eaLnBrk="1" hangingPunct="1"/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= the set of languages L where</a:t>
                </a:r>
              </a:p>
              <a:p>
                <a:pPr lvl="1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L = { x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 y, |y|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≤ |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R 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	and R is a language in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P</a:t>
                </a:r>
              </a:p>
              <a:p>
                <a:pPr lvl="1" eaLnBrk="1" hangingPunct="1">
                  <a:buFontTx/>
                  <a:buNone/>
                </a:pPr>
                <a:endParaRPr lang="en-US" altLang="en-US" b="1" dirty="0">
                  <a:solidFill>
                    <a:schemeClr val="accent2"/>
                  </a:solidFill>
                  <a:ea typeface="ＭＳ Ｐゴシック" charset="-128"/>
                  <a:sym typeface="Symbol" charset="2"/>
                </a:endParaRPr>
              </a:p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easy to define complexity classes…</a:t>
                </a:r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24E3FE-2336-D842-9445-C178DE00D99D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Classes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charset="-128"/>
              </a:rPr>
              <a:t>…harder to define </a:t>
            </a:r>
            <a:r>
              <a:rPr lang="en-US" altLang="en-US" sz="2800" b="1">
                <a:solidFill>
                  <a:srgbClr val="FF0000"/>
                </a:solidFill>
                <a:ea typeface="ＭＳ Ｐゴシック" charset="-128"/>
              </a:rPr>
              <a:t>meaningful</a:t>
            </a:r>
            <a:r>
              <a:rPr lang="en-US" altLang="en-US" sz="2800">
                <a:ea typeface="ＭＳ Ｐゴシック" charset="-128"/>
              </a:rPr>
              <a:t> complexity classes:</a:t>
            </a:r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capture</a:t>
            </a:r>
            <a:r>
              <a:rPr lang="en-US" altLang="en-US" sz="2400">
                <a:ea typeface="ＭＳ Ｐゴシック" charset="-128"/>
              </a:rPr>
              <a:t> genuine computational phenomenon (e.g. parallelism)</a:t>
            </a:r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contain</a:t>
            </a:r>
            <a:r>
              <a:rPr lang="en-US" altLang="en-US" sz="2400">
                <a:ea typeface="ＭＳ Ｐゴシック" charset="-128"/>
              </a:rPr>
              <a:t> natural and relevant problems</a:t>
            </a:r>
          </a:p>
          <a:p>
            <a:pPr lvl="1" eaLnBrk="1" hangingPunct="1"/>
            <a:r>
              <a:rPr lang="en-US" altLang="en-US" sz="2400">
                <a:ea typeface="ＭＳ Ｐゴシック" charset="-128"/>
              </a:rPr>
              <a:t>ideally </a:t>
            </a:r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characterized</a:t>
            </a:r>
            <a:r>
              <a:rPr lang="en-US" altLang="en-US" sz="2400">
                <a:ea typeface="ＭＳ Ｐゴシック" charset="-128"/>
              </a:rPr>
              <a:t> by natural problems (completeness – more soon)</a:t>
            </a:r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robust</a:t>
            </a:r>
            <a:r>
              <a:rPr lang="en-US" altLang="en-US" sz="2400">
                <a:ea typeface="ＭＳ Ｐゴシック" charset="-128"/>
              </a:rPr>
              <a:t> under variations in model of computation </a:t>
            </a:r>
          </a:p>
          <a:p>
            <a:pPr lvl="1" eaLnBrk="1" hangingPunct="1"/>
            <a:r>
              <a:rPr lang="en-US" altLang="en-US" sz="2400">
                <a:ea typeface="ＭＳ Ｐゴシック" charset="-128"/>
              </a:rPr>
              <a:t>possibly </a:t>
            </a:r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closed</a:t>
            </a:r>
            <a:r>
              <a:rPr lang="en-US" altLang="en-US" sz="2400">
                <a:ea typeface="ＭＳ Ｐゴシック" charset="-128"/>
              </a:rPr>
              <a:t> under operations such as AND, OR, COMPLEMENT…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2C4B51-B594-6949-B4E0-685BE92D306B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Classes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need a </a:t>
            </a:r>
            <a:r>
              <a:rPr lang="en-US" altLang="en-US" b="1">
                <a:ea typeface="ＭＳ Ｐゴシック" charset="-128"/>
              </a:rPr>
              <a:t>model of computation</a:t>
            </a:r>
            <a:r>
              <a:rPr lang="en-US" altLang="en-US">
                <a:ea typeface="ＭＳ Ｐゴシック" charset="-128"/>
              </a:rPr>
              <a:t> to define classes that capture important aspects of computation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Our model of computation: 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Turing Machine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6629400" y="403860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64518" name="AutoShape 5"/>
          <p:cNvSpPr>
            <a:spLocks noChangeArrowheads="1"/>
          </p:cNvSpPr>
          <p:nvPr/>
        </p:nvSpPr>
        <p:spPr bwMode="auto">
          <a:xfrm>
            <a:off x="1346200" y="4648200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3886200" y="4953000"/>
            <a:ext cx="1727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finite control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838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1346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1854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2362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2870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3378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26" name="Text Box 13"/>
          <p:cNvSpPr txBox="1">
            <a:spLocks noChangeArrowheads="1"/>
          </p:cNvSpPr>
          <p:nvPr/>
        </p:nvSpPr>
        <p:spPr bwMode="auto">
          <a:xfrm>
            <a:off x="3886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27" name="Text Box 14"/>
          <p:cNvSpPr txBox="1">
            <a:spLocks noChangeArrowheads="1"/>
          </p:cNvSpPr>
          <p:nvPr/>
        </p:nvSpPr>
        <p:spPr bwMode="auto">
          <a:xfrm>
            <a:off x="4394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28" name="Text Box 15"/>
          <p:cNvSpPr txBox="1">
            <a:spLocks noChangeArrowheads="1"/>
          </p:cNvSpPr>
          <p:nvPr/>
        </p:nvSpPr>
        <p:spPr bwMode="auto">
          <a:xfrm>
            <a:off x="4902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29" name="Text Box 16"/>
          <p:cNvSpPr txBox="1">
            <a:spLocks noChangeArrowheads="1"/>
          </p:cNvSpPr>
          <p:nvPr/>
        </p:nvSpPr>
        <p:spPr bwMode="auto">
          <a:xfrm>
            <a:off x="5410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30" name="Text Box 17"/>
          <p:cNvSpPr txBox="1">
            <a:spLocks noChangeArrowheads="1"/>
          </p:cNvSpPr>
          <p:nvPr/>
        </p:nvSpPr>
        <p:spPr bwMode="auto">
          <a:xfrm>
            <a:off x="5918200" y="40957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64531" name="Text Box 18"/>
          <p:cNvSpPr txBox="1">
            <a:spLocks noChangeArrowheads="1"/>
          </p:cNvSpPr>
          <p:nvPr/>
        </p:nvSpPr>
        <p:spPr bwMode="auto">
          <a:xfrm>
            <a:off x="6324600" y="4838700"/>
            <a:ext cx="172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infinite tape</a:t>
            </a:r>
          </a:p>
        </p:txBody>
      </p:sp>
      <p:cxnSp>
        <p:nvCxnSpPr>
          <p:cNvPr id="64532" name="AutoShape 19"/>
          <p:cNvCxnSpPr>
            <a:cxnSpLocks noChangeShapeType="1"/>
            <a:stCxn id="64531" idx="0"/>
            <a:endCxn id="64529" idx="2"/>
          </p:cNvCxnSpPr>
          <p:nvPr/>
        </p:nvCxnSpPr>
        <p:spPr bwMode="auto">
          <a:xfrm rot="5400000" flipH="1">
            <a:off x="6288087" y="3938588"/>
            <a:ext cx="276225" cy="1524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3" name="Text Box 20"/>
          <p:cNvSpPr txBox="1">
            <a:spLocks noChangeArrowheads="1"/>
          </p:cNvSpPr>
          <p:nvPr/>
        </p:nvSpPr>
        <p:spPr bwMode="auto">
          <a:xfrm>
            <a:off x="1346200" y="49657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read/write head</a:t>
            </a:r>
          </a:p>
        </p:txBody>
      </p:sp>
      <p:cxnSp>
        <p:nvCxnSpPr>
          <p:cNvPr id="64534" name="AutoShape 21"/>
          <p:cNvCxnSpPr>
            <a:cxnSpLocks noChangeShapeType="1"/>
            <a:stCxn id="64533" idx="0"/>
            <a:endCxn id="64518" idx="3"/>
          </p:cNvCxnSpPr>
          <p:nvPr/>
        </p:nvCxnSpPr>
        <p:spPr bwMode="auto">
          <a:xfrm rot="5400000" flipH="1">
            <a:off x="2101056" y="4501357"/>
            <a:ext cx="217487" cy="711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54845A-0DD9-8B4C-B1E6-982E23DB0C4C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4"/>
              <p:cNvSpPr>
                <a:spLocks noChangeArrowheads="1"/>
              </p:cNvSpPr>
              <p:nvPr/>
            </p:nvSpPr>
            <p:spPr bwMode="auto">
              <a:xfrm>
                <a:off x="406400" y="1219200"/>
                <a:ext cx="8229600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b="1" dirty="0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dirty="0"/>
                  <a:t> finite set of states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b="1" dirty="0">
                    <a:solidFill>
                      <a:schemeClr val="accent2"/>
                    </a:solidFill>
                  </a:rPr>
                  <a:t>∑ </a:t>
                </a:r>
                <a:r>
                  <a:rPr lang="en-US" altLang="en-US" sz="3200" dirty="0"/>
                  <a:t>alphabet including blank: </a:t>
                </a:r>
                <a:r>
                  <a:rPr lang="ja-JP" altLang="en-US" sz="3200" dirty="0"/>
                  <a:t>“</a:t>
                </a:r>
                <a:r>
                  <a:rPr lang="en-US" altLang="ja-JP" sz="3200" dirty="0"/>
                  <a:t>_</a:t>
                </a:r>
                <a:r>
                  <a:rPr lang="ja-JP" altLang="en-US" sz="3200" dirty="0"/>
                  <a:t>”</a:t>
                </a:r>
                <a:endParaRPr lang="en-US" altLang="ja-JP" sz="3200" baseline="-25000" dirty="0"/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start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accept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reject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3200" dirty="0"/>
                  <a:t>in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Q</a:t>
                </a:r>
                <a:endParaRPr lang="en-US" altLang="en-US" sz="3200" b="1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l-GR" altLang="en-US" sz="3200" b="1" dirty="0">
                    <a:solidFill>
                      <a:schemeClr val="accent2"/>
                    </a:solidFill>
                  </a:rPr>
                  <a:t>δ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 : Q x ∑</a:t>
                </a:r>
                <a:r>
                  <a:rPr lang="en-US" altLang="en-US" sz="32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→</m:t>
                    </m:r>
                  </m:oMath>
                </a14:m>
                <a:r>
                  <a:rPr lang="en-US" altLang="en-US" sz="3200" dirty="0">
                    <a:solidFill>
                      <a:schemeClr val="accent2"/>
                    </a:solidFill>
                    <a:sym typeface="Euclid Symbol" charset="0"/>
                  </a:rPr>
                  <a:t> Q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 ∑ x {L, R, -} </a:t>
                </a:r>
                <a:r>
                  <a:rPr lang="en-US" altLang="en-US" sz="3200" dirty="0"/>
                  <a:t>transition fn.</a:t>
                </a: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dirty="0"/>
                  <a:t>input written on tape, head on 1</a:t>
                </a:r>
                <a:r>
                  <a:rPr lang="en-US" altLang="en-US" sz="3200" baseline="30000" dirty="0"/>
                  <a:t>st</a:t>
                </a:r>
                <a:r>
                  <a:rPr lang="en-US" altLang="en-US" sz="3200" dirty="0"/>
                  <a:t> square, state </a:t>
                </a: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start</a:t>
                </a:r>
                <a:endParaRPr lang="en-US" altLang="en-US" sz="3200" b="1" baseline="-25000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dirty="0"/>
                  <a:t>sequence of steps specified by </a:t>
                </a:r>
                <a:r>
                  <a:rPr lang="el-GR" altLang="en-US" sz="3200" b="1" dirty="0">
                    <a:solidFill>
                      <a:schemeClr val="accent2"/>
                    </a:solidFill>
                  </a:rPr>
                  <a:t>δ</a:t>
                </a:r>
                <a:endParaRPr lang="en-US" altLang="en-US" sz="3200" b="1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dirty="0"/>
                  <a:t>if reach </a:t>
                </a: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accept</a:t>
                </a:r>
                <a:r>
                  <a:rPr lang="en-US" altLang="en-US" sz="3200" dirty="0"/>
                  <a:t> or </a:t>
                </a:r>
                <a:r>
                  <a:rPr lang="en-US" altLang="en-US" sz="3200" b="1" dirty="0" err="1">
                    <a:solidFill>
                      <a:schemeClr val="accent2"/>
                    </a:solidFill>
                  </a:rPr>
                  <a:t>q</a:t>
                </a:r>
                <a:r>
                  <a:rPr lang="en-US" altLang="en-US" sz="3200" b="1" baseline="-25000" dirty="0" err="1">
                    <a:solidFill>
                      <a:schemeClr val="accent2"/>
                    </a:solidFill>
                  </a:rPr>
                  <a:t>reject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3200" dirty="0"/>
                  <a:t>then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3200" dirty="0"/>
                  <a:t>halt</a:t>
                </a:r>
              </a:p>
            </p:txBody>
          </p:sp>
        </mc:Choice>
        <mc:Fallback xmlns="">
          <p:sp>
            <p:nvSpPr>
              <p:cNvPr id="665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00" y="1219200"/>
                <a:ext cx="8229600" cy="4953000"/>
              </a:xfrm>
              <a:prstGeom prst="rect">
                <a:avLst/>
              </a:prstGeom>
              <a:blipFill rotWithShape="0">
                <a:blip r:embed="rId3"/>
                <a:stretch>
                  <a:fillRect l="-1704" t="-1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6691B4-83EA-A542-B81E-244A8FDA4AA4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three notions of computation with Turing machines. In all, input x written on tape…</a:t>
                </a:r>
              </a:p>
              <a:p>
                <a:pPr lvl="1" eaLnBrk="1" hangingPunct="1"/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function computation</a:t>
                </a:r>
                <a:r>
                  <a:rPr lang="en-US" altLang="en-US" dirty="0">
                    <a:ea typeface="ＭＳ Ｐゴシック" charset="-128"/>
                  </a:rPr>
                  <a:t>: output f(x) is left on the tape when TM halts</a:t>
                </a:r>
              </a:p>
              <a:p>
                <a:pPr lvl="1" eaLnBrk="1" hangingPunct="1">
                  <a:spcAft>
                    <a:spcPts val="600"/>
                  </a:spcAft>
                </a:pP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</a:rPr>
                  <a:t>language decision</a:t>
                </a:r>
                <a:r>
                  <a:rPr lang="en-US" altLang="en-US" dirty="0">
                    <a:ea typeface="ＭＳ Ｐゴシック" charset="-128"/>
                  </a:rPr>
                  <a:t>: TM halts in state </a:t>
                </a:r>
                <a:r>
                  <a:rPr lang="en-US" altLang="en-US" dirty="0" err="1">
                    <a:ea typeface="ＭＳ Ｐゴシック" charset="-128"/>
                  </a:rPr>
                  <a:t>q</a:t>
                </a:r>
                <a:r>
                  <a:rPr lang="en-US" altLang="en-US" baseline="-25000" dirty="0" err="1">
                    <a:ea typeface="ＭＳ Ｐゴシック" charset="-128"/>
                  </a:rPr>
                  <a:t>accept</a:t>
                </a:r>
                <a:r>
                  <a:rPr lang="en-US" altLang="en-US" dirty="0">
                    <a:ea typeface="ＭＳ Ｐゴシック" charset="-128"/>
                  </a:rPr>
                  <a:t> if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L; TM halts in state </a:t>
                </a:r>
                <a:r>
                  <a:rPr lang="en-US" altLang="en-US" dirty="0" err="1">
                    <a:ea typeface="ＭＳ Ｐゴシック" charset="-128"/>
                  </a:rPr>
                  <a:t>q</a:t>
                </a:r>
                <a:r>
                  <a:rPr lang="en-US" altLang="en-US" baseline="-25000" dirty="0" err="1">
                    <a:ea typeface="ＭＳ Ｐゴシック" charset="-128"/>
                  </a:rPr>
                  <a:t>reject</a:t>
                </a:r>
                <a:r>
                  <a:rPr lang="en-US" altLang="en-US" dirty="0">
                    <a:ea typeface="ＭＳ Ｐゴシック" charset="-128"/>
                  </a:rPr>
                  <a:t> if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∉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L.</a:t>
                </a:r>
              </a:p>
              <a:p>
                <a:pPr lvl="1" eaLnBrk="1" hangingPunct="1">
                  <a:spcAft>
                    <a:spcPts val="600"/>
                  </a:spcAft>
                </a:pPr>
                <a:r>
                  <a:rPr lang="en-US" altLang="en-US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language recognition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 </a:t>
                </a:r>
                <a:r>
                  <a:rPr lang="en-US" altLang="en-US" dirty="0">
                    <a:ea typeface="ＭＳ Ｐゴシック" charset="-128"/>
                  </a:rPr>
                  <a:t>TM halts in state </a:t>
                </a:r>
                <a:r>
                  <a:rPr lang="en-US" altLang="en-US" dirty="0" err="1">
                    <a:ea typeface="ＭＳ Ｐゴシック" charset="-128"/>
                  </a:rPr>
                  <a:t>q</a:t>
                </a:r>
                <a:r>
                  <a:rPr lang="en-US" altLang="en-US" baseline="-25000" dirty="0" err="1">
                    <a:ea typeface="ＭＳ Ｐゴシック" charset="-128"/>
                  </a:rPr>
                  <a:t>accept</a:t>
                </a:r>
                <a:r>
                  <a:rPr lang="en-US" altLang="en-US" dirty="0">
                    <a:ea typeface="ＭＳ Ｐゴシック" charset="-128"/>
                  </a:rPr>
                  <a:t> if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L; may loop forever otherwise.</a:t>
                </a:r>
              </a:p>
              <a:p>
                <a:pPr lvl="1" eaLnBrk="1" hangingPunct="1">
                  <a:spcAft>
                    <a:spcPts val="600"/>
                  </a:spcAft>
                  <a:buFontTx/>
                  <a:buNone/>
                </a:pPr>
                <a:endParaRPr lang="en-US" altLang="en-US" dirty="0">
                  <a:ea typeface="ＭＳ Ｐゴシック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863487-9BEB-AC43-900C-C6473EF019C5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graphicFrame>
        <p:nvGraphicFramePr>
          <p:cNvPr id="47273" name="Group 169"/>
          <p:cNvGraphicFramePr>
            <a:graphicFrameLocks noGrp="1"/>
          </p:cNvGraphicFramePr>
          <p:nvPr/>
        </p:nvGraphicFramePr>
        <p:xfrm>
          <a:off x="762000" y="914400"/>
          <a:ext cx="3581400" cy="182880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(q,</a:t>
                      </a: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σ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(start, 0, R)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start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(start, 1, R)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(t, _, L)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(start, #, R)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682" name="Text Box 41"/>
          <p:cNvSpPr txBox="1">
            <a:spLocks noChangeArrowheads="1"/>
          </p:cNvSpPr>
          <p:nvPr/>
        </p:nvSpPr>
        <p:spPr bwMode="auto">
          <a:xfrm>
            <a:off x="914400" y="297180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683" name="Text Box 42"/>
          <p:cNvSpPr txBox="1">
            <a:spLocks noChangeArrowheads="1"/>
          </p:cNvSpPr>
          <p:nvPr/>
        </p:nvSpPr>
        <p:spPr bwMode="auto">
          <a:xfrm>
            <a:off x="1422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684" name="Text Box 43"/>
          <p:cNvSpPr txBox="1">
            <a:spLocks noChangeArrowheads="1"/>
          </p:cNvSpPr>
          <p:nvPr/>
        </p:nvSpPr>
        <p:spPr bwMode="auto">
          <a:xfrm>
            <a:off x="1930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685" name="Text Box 44"/>
          <p:cNvSpPr txBox="1">
            <a:spLocks noChangeArrowheads="1"/>
          </p:cNvSpPr>
          <p:nvPr/>
        </p:nvSpPr>
        <p:spPr bwMode="auto">
          <a:xfrm>
            <a:off x="2438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86" name="Text Box 45"/>
          <p:cNvSpPr txBox="1">
            <a:spLocks noChangeArrowheads="1"/>
          </p:cNvSpPr>
          <p:nvPr/>
        </p:nvSpPr>
        <p:spPr bwMode="auto">
          <a:xfrm>
            <a:off x="2946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87" name="Text Box 46"/>
          <p:cNvSpPr txBox="1">
            <a:spLocks noChangeArrowheads="1"/>
          </p:cNvSpPr>
          <p:nvPr/>
        </p:nvSpPr>
        <p:spPr bwMode="auto">
          <a:xfrm>
            <a:off x="3454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88" name="Text Box 47"/>
          <p:cNvSpPr txBox="1">
            <a:spLocks noChangeArrowheads="1"/>
          </p:cNvSpPr>
          <p:nvPr/>
        </p:nvSpPr>
        <p:spPr bwMode="auto">
          <a:xfrm>
            <a:off x="3962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89" name="Text Box 48"/>
          <p:cNvSpPr txBox="1">
            <a:spLocks noChangeArrowheads="1"/>
          </p:cNvSpPr>
          <p:nvPr/>
        </p:nvSpPr>
        <p:spPr bwMode="auto">
          <a:xfrm>
            <a:off x="4470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0" name="Text Box 49"/>
          <p:cNvSpPr txBox="1">
            <a:spLocks noChangeArrowheads="1"/>
          </p:cNvSpPr>
          <p:nvPr/>
        </p:nvSpPr>
        <p:spPr bwMode="auto">
          <a:xfrm>
            <a:off x="4978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1" name="Text Box 50"/>
          <p:cNvSpPr txBox="1">
            <a:spLocks noChangeArrowheads="1"/>
          </p:cNvSpPr>
          <p:nvPr/>
        </p:nvSpPr>
        <p:spPr bwMode="auto">
          <a:xfrm>
            <a:off x="5486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2" name="Text Box 51"/>
          <p:cNvSpPr txBox="1">
            <a:spLocks noChangeArrowheads="1"/>
          </p:cNvSpPr>
          <p:nvPr/>
        </p:nvSpPr>
        <p:spPr bwMode="auto">
          <a:xfrm>
            <a:off x="5994400" y="2971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3" name="Text Box 52"/>
          <p:cNvSpPr txBox="1">
            <a:spLocks noChangeArrowheads="1"/>
          </p:cNvSpPr>
          <p:nvPr/>
        </p:nvSpPr>
        <p:spPr bwMode="auto">
          <a:xfrm>
            <a:off x="914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694" name="Text Box 53"/>
          <p:cNvSpPr txBox="1">
            <a:spLocks noChangeArrowheads="1"/>
          </p:cNvSpPr>
          <p:nvPr/>
        </p:nvSpPr>
        <p:spPr bwMode="auto">
          <a:xfrm>
            <a:off x="1422400" y="342265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695" name="Text Box 54"/>
          <p:cNvSpPr txBox="1">
            <a:spLocks noChangeArrowheads="1"/>
          </p:cNvSpPr>
          <p:nvPr/>
        </p:nvSpPr>
        <p:spPr bwMode="auto">
          <a:xfrm>
            <a:off x="1930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696" name="Text Box 55"/>
          <p:cNvSpPr txBox="1">
            <a:spLocks noChangeArrowheads="1"/>
          </p:cNvSpPr>
          <p:nvPr/>
        </p:nvSpPr>
        <p:spPr bwMode="auto">
          <a:xfrm>
            <a:off x="2438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7" name="Text Box 56"/>
          <p:cNvSpPr txBox="1">
            <a:spLocks noChangeArrowheads="1"/>
          </p:cNvSpPr>
          <p:nvPr/>
        </p:nvSpPr>
        <p:spPr bwMode="auto">
          <a:xfrm>
            <a:off x="2946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8" name="Text Box 57"/>
          <p:cNvSpPr txBox="1">
            <a:spLocks noChangeArrowheads="1"/>
          </p:cNvSpPr>
          <p:nvPr/>
        </p:nvSpPr>
        <p:spPr bwMode="auto">
          <a:xfrm>
            <a:off x="3454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699" name="Text Box 58"/>
          <p:cNvSpPr txBox="1">
            <a:spLocks noChangeArrowheads="1"/>
          </p:cNvSpPr>
          <p:nvPr/>
        </p:nvSpPr>
        <p:spPr bwMode="auto">
          <a:xfrm>
            <a:off x="3962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0" name="Text Box 59"/>
          <p:cNvSpPr txBox="1">
            <a:spLocks noChangeArrowheads="1"/>
          </p:cNvSpPr>
          <p:nvPr/>
        </p:nvSpPr>
        <p:spPr bwMode="auto">
          <a:xfrm>
            <a:off x="4470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1" name="Text Box 60"/>
          <p:cNvSpPr txBox="1">
            <a:spLocks noChangeArrowheads="1"/>
          </p:cNvSpPr>
          <p:nvPr/>
        </p:nvSpPr>
        <p:spPr bwMode="auto">
          <a:xfrm>
            <a:off x="4978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2" name="Text Box 61"/>
          <p:cNvSpPr txBox="1">
            <a:spLocks noChangeArrowheads="1"/>
          </p:cNvSpPr>
          <p:nvPr/>
        </p:nvSpPr>
        <p:spPr bwMode="auto">
          <a:xfrm>
            <a:off x="5486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3" name="Text Box 62"/>
          <p:cNvSpPr txBox="1">
            <a:spLocks noChangeArrowheads="1"/>
          </p:cNvSpPr>
          <p:nvPr/>
        </p:nvSpPr>
        <p:spPr bwMode="auto">
          <a:xfrm>
            <a:off x="5994400" y="3422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4" name="Text Box 63"/>
          <p:cNvSpPr txBox="1">
            <a:spLocks noChangeArrowheads="1"/>
          </p:cNvSpPr>
          <p:nvPr/>
        </p:nvSpPr>
        <p:spPr bwMode="auto">
          <a:xfrm>
            <a:off x="914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705" name="Text Box 64"/>
          <p:cNvSpPr txBox="1">
            <a:spLocks noChangeArrowheads="1"/>
          </p:cNvSpPr>
          <p:nvPr/>
        </p:nvSpPr>
        <p:spPr bwMode="auto">
          <a:xfrm>
            <a:off x="1422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06" name="Text Box 65"/>
          <p:cNvSpPr txBox="1">
            <a:spLocks noChangeArrowheads="1"/>
          </p:cNvSpPr>
          <p:nvPr/>
        </p:nvSpPr>
        <p:spPr bwMode="auto">
          <a:xfrm>
            <a:off x="1930400" y="387985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707" name="Text Box 66"/>
          <p:cNvSpPr txBox="1">
            <a:spLocks noChangeArrowheads="1"/>
          </p:cNvSpPr>
          <p:nvPr/>
        </p:nvSpPr>
        <p:spPr bwMode="auto">
          <a:xfrm>
            <a:off x="2438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8" name="Text Box 67"/>
          <p:cNvSpPr txBox="1">
            <a:spLocks noChangeArrowheads="1"/>
          </p:cNvSpPr>
          <p:nvPr/>
        </p:nvSpPr>
        <p:spPr bwMode="auto">
          <a:xfrm>
            <a:off x="2946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09" name="Text Box 68"/>
          <p:cNvSpPr txBox="1">
            <a:spLocks noChangeArrowheads="1"/>
          </p:cNvSpPr>
          <p:nvPr/>
        </p:nvSpPr>
        <p:spPr bwMode="auto">
          <a:xfrm>
            <a:off x="3454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0" name="Text Box 69"/>
          <p:cNvSpPr txBox="1">
            <a:spLocks noChangeArrowheads="1"/>
          </p:cNvSpPr>
          <p:nvPr/>
        </p:nvSpPr>
        <p:spPr bwMode="auto">
          <a:xfrm>
            <a:off x="3962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1" name="Text Box 70"/>
          <p:cNvSpPr txBox="1">
            <a:spLocks noChangeArrowheads="1"/>
          </p:cNvSpPr>
          <p:nvPr/>
        </p:nvSpPr>
        <p:spPr bwMode="auto">
          <a:xfrm>
            <a:off x="4470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2" name="Text Box 71"/>
          <p:cNvSpPr txBox="1">
            <a:spLocks noChangeArrowheads="1"/>
          </p:cNvSpPr>
          <p:nvPr/>
        </p:nvSpPr>
        <p:spPr bwMode="auto">
          <a:xfrm>
            <a:off x="4978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3" name="Text Box 72"/>
          <p:cNvSpPr txBox="1">
            <a:spLocks noChangeArrowheads="1"/>
          </p:cNvSpPr>
          <p:nvPr/>
        </p:nvSpPr>
        <p:spPr bwMode="auto">
          <a:xfrm>
            <a:off x="5486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4" name="Text Box 73"/>
          <p:cNvSpPr txBox="1">
            <a:spLocks noChangeArrowheads="1"/>
          </p:cNvSpPr>
          <p:nvPr/>
        </p:nvSpPr>
        <p:spPr bwMode="auto">
          <a:xfrm>
            <a:off x="5994400" y="38798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5" name="Text Box 74"/>
          <p:cNvSpPr txBox="1">
            <a:spLocks noChangeArrowheads="1"/>
          </p:cNvSpPr>
          <p:nvPr/>
        </p:nvSpPr>
        <p:spPr bwMode="auto">
          <a:xfrm>
            <a:off x="914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716" name="Text Box 75"/>
          <p:cNvSpPr txBox="1">
            <a:spLocks noChangeArrowheads="1"/>
          </p:cNvSpPr>
          <p:nvPr/>
        </p:nvSpPr>
        <p:spPr bwMode="auto">
          <a:xfrm>
            <a:off x="1422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17" name="Text Box 76"/>
          <p:cNvSpPr txBox="1">
            <a:spLocks noChangeArrowheads="1"/>
          </p:cNvSpPr>
          <p:nvPr/>
        </p:nvSpPr>
        <p:spPr bwMode="auto">
          <a:xfrm>
            <a:off x="1930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718" name="Text Box 77"/>
          <p:cNvSpPr txBox="1">
            <a:spLocks noChangeArrowheads="1"/>
          </p:cNvSpPr>
          <p:nvPr/>
        </p:nvSpPr>
        <p:spPr bwMode="auto">
          <a:xfrm>
            <a:off x="2438400" y="434340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19" name="Text Box 78"/>
          <p:cNvSpPr txBox="1">
            <a:spLocks noChangeArrowheads="1"/>
          </p:cNvSpPr>
          <p:nvPr/>
        </p:nvSpPr>
        <p:spPr bwMode="auto">
          <a:xfrm>
            <a:off x="2946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0" name="Text Box 79"/>
          <p:cNvSpPr txBox="1">
            <a:spLocks noChangeArrowheads="1"/>
          </p:cNvSpPr>
          <p:nvPr/>
        </p:nvSpPr>
        <p:spPr bwMode="auto">
          <a:xfrm>
            <a:off x="3454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1" name="Text Box 80"/>
          <p:cNvSpPr txBox="1">
            <a:spLocks noChangeArrowheads="1"/>
          </p:cNvSpPr>
          <p:nvPr/>
        </p:nvSpPr>
        <p:spPr bwMode="auto">
          <a:xfrm>
            <a:off x="3962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2" name="Text Box 81"/>
          <p:cNvSpPr txBox="1">
            <a:spLocks noChangeArrowheads="1"/>
          </p:cNvSpPr>
          <p:nvPr/>
        </p:nvSpPr>
        <p:spPr bwMode="auto">
          <a:xfrm>
            <a:off x="4470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3" name="Text Box 82"/>
          <p:cNvSpPr txBox="1">
            <a:spLocks noChangeArrowheads="1"/>
          </p:cNvSpPr>
          <p:nvPr/>
        </p:nvSpPr>
        <p:spPr bwMode="auto">
          <a:xfrm>
            <a:off x="4978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4" name="Text Box 83"/>
          <p:cNvSpPr txBox="1">
            <a:spLocks noChangeArrowheads="1"/>
          </p:cNvSpPr>
          <p:nvPr/>
        </p:nvSpPr>
        <p:spPr bwMode="auto">
          <a:xfrm>
            <a:off x="5486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5" name="Text Box 84"/>
          <p:cNvSpPr txBox="1">
            <a:spLocks noChangeArrowheads="1"/>
          </p:cNvSpPr>
          <p:nvPr/>
        </p:nvSpPr>
        <p:spPr bwMode="auto">
          <a:xfrm>
            <a:off x="5994400" y="43434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26" name="Text Box 85"/>
          <p:cNvSpPr txBox="1">
            <a:spLocks noChangeArrowheads="1"/>
          </p:cNvSpPr>
          <p:nvPr/>
        </p:nvSpPr>
        <p:spPr bwMode="auto">
          <a:xfrm>
            <a:off x="914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727" name="Text Box 86"/>
          <p:cNvSpPr txBox="1">
            <a:spLocks noChangeArrowheads="1"/>
          </p:cNvSpPr>
          <p:nvPr/>
        </p:nvSpPr>
        <p:spPr bwMode="auto">
          <a:xfrm>
            <a:off x="1422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28" name="Text Box 87"/>
          <p:cNvSpPr txBox="1">
            <a:spLocks noChangeArrowheads="1"/>
          </p:cNvSpPr>
          <p:nvPr/>
        </p:nvSpPr>
        <p:spPr bwMode="auto">
          <a:xfrm>
            <a:off x="1930400" y="479425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729" name="Text Box 88"/>
          <p:cNvSpPr txBox="1">
            <a:spLocks noChangeArrowheads="1"/>
          </p:cNvSpPr>
          <p:nvPr/>
        </p:nvSpPr>
        <p:spPr bwMode="auto">
          <a:xfrm>
            <a:off x="2438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0" name="Text Box 89"/>
          <p:cNvSpPr txBox="1">
            <a:spLocks noChangeArrowheads="1"/>
          </p:cNvSpPr>
          <p:nvPr/>
        </p:nvSpPr>
        <p:spPr bwMode="auto">
          <a:xfrm>
            <a:off x="2946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1" name="Text Box 90"/>
          <p:cNvSpPr txBox="1">
            <a:spLocks noChangeArrowheads="1"/>
          </p:cNvSpPr>
          <p:nvPr/>
        </p:nvSpPr>
        <p:spPr bwMode="auto">
          <a:xfrm>
            <a:off x="3454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2" name="Text Box 91"/>
          <p:cNvSpPr txBox="1">
            <a:spLocks noChangeArrowheads="1"/>
          </p:cNvSpPr>
          <p:nvPr/>
        </p:nvSpPr>
        <p:spPr bwMode="auto">
          <a:xfrm>
            <a:off x="3962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3" name="Text Box 92"/>
          <p:cNvSpPr txBox="1">
            <a:spLocks noChangeArrowheads="1"/>
          </p:cNvSpPr>
          <p:nvPr/>
        </p:nvSpPr>
        <p:spPr bwMode="auto">
          <a:xfrm>
            <a:off x="4470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4" name="Text Box 93"/>
          <p:cNvSpPr txBox="1">
            <a:spLocks noChangeArrowheads="1"/>
          </p:cNvSpPr>
          <p:nvPr/>
        </p:nvSpPr>
        <p:spPr bwMode="auto">
          <a:xfrm>
            <a:off x="4978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5" name="Text Box 94"/>
          <p:cNvSpPr txBox="1">
            <a:spLocks noChangeArrowheads="1"/>
          </p:cNvSpPr>
          <p:nvPr/>
        </p:nvSpPr>
        <p:spPr bwMode="auto">
          <a:xfrm>
            <a:off x="5486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6" name="Text Box 95"/>
          <p:cNvSpPr txBox="1">
            <a:spLocks noChangeArrowheads="1"/>
          </p:cNvSpPr>
          <p:nvPr/>
        </p:nvSpPr>
        <p:spPr bwMode="auto">
          <a:xfrm>
            <a:off x="5994400" y="47942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37" name="Text Box 96"/>
          <p:cNvSpPr txBox="1">
            <a:spLocks noChangeArrowheads="1"/>
          </p:cNvSpPr>
          <p:nvPr/>
        </p:nvSpPr>
        <p:spPr bwMode="auto">
          <a:xfrm>
            <a:off x="914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738" name="Text Box 97"/>
          <p:cNvSpPr txBox="1">
            <a:spLocks noChangeArrowheads="1"/>
          </p:cNvSpPr>
          <p:nvPr/>
        </p:nvSpPr>
        <p:spPr bwMode="auto">
          <a:xfrm>
            <a:off x="1422400" y="525780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39" name="Text Box 98"/>
          <p:cNvSpPr txBox="1">
            <a:spLocks noChangeArrowheads="1"/>
          </p:cNvSpPr>
          <p:nvPr/>
        </p:nvSpPr>
        <p:spPr bwMode="auto">
          <a:xfrm>
            <a:off x="1930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40" name="Text Box 99"/>
          <p:cNvSpPr txBox="1">
            <a:spLocks noChangeArrowheads="1"/>
          </p:cNvSpPr>
          <p:nvPr/>
        </p:nvSpPr>
        <p:spPr bwMode="auto">
          <a:xfrm>
            <a:off x="2438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1" name="Text Box 100"/>
          <p:cNvSpPr txBox="1">
            <a:spLocks noChangeArrowheads="1"/>
          </p:cNvSpPr>
          <p:nvPr/>
        </p:nvSpPr>
        <p:spPr bwMode="auto">
          <a:xfrm>
            <a:off x="2946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2" name="Text Box 101"/>
          <p:cNvSpPr txBox="1">
            <a:spLocks noChangeArrowheads="1"/>
          </p:cNvSpPr>
          <p:nvPr/>
        </p:nvSpPr>
        <p:spPr bwMode="auto">
          <a:xfrm>
            <a:off x="3454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3" name="Text Box 102"/>
          <p:cNvSpPr txBox="1">
            <a:spLocks noChangeArrowheads="1"/>
          </p:cNvSpPr>
          <p:nvPr/>
        </p:nvSpPr>
        <p:spPr bwMode="auto">
          <a:xfrm>
            <a:off x="3962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4" name="Text Box 103"/>
          <p:cNvSpPr txBox="1">
            <a:spLocks noChangeArrowheads="1"/>
          </p:cNvSpPr>
          <p:nvPr/>
        </p:nvSpPr>
        <p:spPr bwMode="auto">
          <a:xfrm>
            <a:off x="4470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5" name="Text Box 104"/>
          <p:cNvSpPr txBox="1">
            <a:spLocks noChangeArrowheads="1"/>
          </p:cNvSpPr>
          <p:nvPr/>
        </p:nvSpPr>
        <p:spPr bwMode="auto">
          <a:xfrm>
            <a:off x="4978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6" name="Text Box 105"/>
          <p:cNvSpPr txBox="1">
            <a:spLocks noChangeArrowheads="1"/>
          </p:cNvSpPr>
          <p:nvPr/>
        </p:nvSpPr>
        <p:spPr bwMode="auto">
          <a:xfrm>
            <a:off x="5486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7" name="Text Box 106"/>
          <p:cNvSpPr txBox="1">
            <a:spLocks noChangeArrowheads="1"/>
          </p:cNvSpPr>
          <p:nvPr/>
        </p:nvSpPr>
        <p:spPr bwMode="auto">
          <a:xfrm>
            <a:off x="5994400" y="525780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48" name="Text Box 107"/>
          <p:cNvSpPr txBox="1">
            <a:spLocks noChangeArrowheads="1"/>
          </p:cNvSpPr>
          <p:nvPr/>
        </p:nvSpPr>
        <p:spPr bwMode="auto">
          <a:xfrm>
            <a:off x="6705600" y="2971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start</a:t>
            </a:r>
          </a:p>
        </p:txBody>
      </p:sp>
      <p:sp>
        <p:nvSpPr>
          <p:cNvPr id="70749" name="Text Box 108"/>
          <p:cNvSpPr txBox="1">
            <a:spLocks noChangeArrowheads="1"/>
          </p:cNvSpPr>
          <p:nvPr/>
        </p:nvSpPr>
        <p:spPr bwMode="auto">
          <a:xfrm>
            <a:off x="6705600" y="3429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start</a:t>
            </a:r>
          </a:p>
        </p:txBody>
      </p:sp>
      <p:sp>
        <p:nvSpPr>
          <p:cNvPr id="70750" name="Text Box 109"/>
          <p:cNvSpPr txBox="1">
            <a:spLocks noChangeArrowheads="1"/>
          </p:cNvSpPr>
          <p:nvPr/>
        </p:nvSpPr>
        <p:spPr bwMode="auto">
          <a:xfrm>
            <a:off x="6705600" y="3886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start</a:t>
            </a:r>
          </a:p>
        </p:txBody>
      </p:sp>
      <p:sp>
        <p:nvSpPr>
          <p:cNvPr id="70751" name="Text Box 110"/>
          <p:cNvSpPr txBox="1">
            <a:spLocks noChangeArrowheads="1"/>
          </p:cNvSpPr>
          <p:nvPr/>
        </p:nvSpPr>
        <p:spPr bwMode="auto">
          <a:xfrm>
            <a:off x="6705600" y="4343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start</a:t>
            </a:r>
          </a:p>
        </p:txBody>
      </p:sp>
      <p:sp>
        <p:nvSpPr>
          <p:cNvPr id="70752" name="Text Box 111"/>
          <p:cNvSpPr txBox="1">
            <a:spLocks noChangeArrowheads="1"/>
          </p:cNvSpPr>
          <p:nvPr/>
        </p:nvSpPr>
        <p:spPr bwMode="auto">
          <a:xfrm>
            <a:off x="6705600" y="4800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t</a:t>
            </a:r>
          </a:p>
        </p:txBody>
      </p:sp>
      <p:sp>
        <p:nvSpPr>
          <p:cNvPr id="70753" name="Text Box 112"/>
          <p:cNvSpPr txBox="1">
            <a:spLocks noChangeArrowheads="1"/>
          </p:cNvSpPr>
          <p:nvPr/>
        </p:nvSpPr>
        <p:spPr bwMode="auto">
          <a:xfrm>
            <a:off x="6705600" y="525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t</a:t>
            </a:r>
          </a:p>
        </p:txBody>
      </p:sp>
      <p:sp>
        <p:nvSpPr>
          <p:cNvPr id="70754" name="Text Box 115"/>
          <p:cNvSpPr txBox="1">
            <a:spLocks noChangeArrowheads="1"/>
          </p:cNvSpPr>
          <p:nvPr/>
        </p:nvSpPr>
        <p:spPr bwMode="auto">
          <a:xfrm>
            <a:off x="914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#</a:t>
            </a:r>
          </a:p>
        </p:txBody>
      </p:sp>
      <p:sp>
        <p:nvSpPr>
          <p:cNvPr id="70755" name="Text Box 116"/>
          <p:cNvSpPr txBox="1">
            <a:spLocks noChangeArrowheads="1"/>
          </p:cNvSpPr>
          <p:nvPr/>
        </p:nvSpPr>
        <p:spPr bwMode="auto">
          <a:xfrm>
            <a:off x="1422400" y="5708650"/>
            <a:ext cx="508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1</a:t>
            </a:r>
          </a:p>
        </p:txBody>
      </p:sp>
      <p:sp>
        <p:nvSpPr>
          <p:cNvPr id="70756" name="Text Box 117"/>
          <p:cNvSpPr txBox="1">
            <a:spLocks noChangeArrowheads="1"/>
          </p:cNvSpPr>
          <p:nvPr/>
        </p:nvSpPr>
        <p:spPr bwMode="auto">
          <a:xfrm>
            <a:off x="1930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0</a:t>
            </a:r>
          </a:p>
        </p:txBody>
      </p:sp>
      <p:sp>
        <p:nvSpPr>
          <p:cNvPr id="70757" name="Text Box 118"/>
          <p:cNvSpPr txBox="1">
            <a:spLocks noChangeArrowheads="1"/>
          </p:cNvSpPr>
          <p:nvPr/>
        </p:nvSpPr>
        <p:spPr bwMode="auto">
          <a:xfrm>
            <a:off x="2438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58" name="Text Box 119"/>
          <p:cNvSpPr txBox="1">
            <a:spLocks noChangeArrowheads="1"/>
          </p:cNvSpPr>
          <p:nvPr/>
        </p:nvSpPr>
        <p:spPr bwMode="auto">
          <a:xfrm>
            <a:off x="2946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59" name="Text Box 120"/>
          <p:cNvSpPr txBox="1">
            <a:spLocks noChangeArrowheads="1"/>
          </p:cNvSpPr>
          <p:nvPr/>
        </p:nvSpPr>
        <p:spPr bwMode="auto">
          <a:xfrm>
            <a:off x="3454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0" name="Text Box 121"/>
          <p:cNvSpPr txBox="1">
            <a:spLocks noChangeArrowheads="1"/>
          </p:cNvSpPr>
          <p:nvPr/>
        </p:nvSpPr>
        <p:spPr bwMode="auto">
          <a:xfrm>
            <a:off x="3962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1" name="Text Box 122"/>
          <p:cNvSpPr txBox="1">
            <a:spLocks noChangeArrowheads="1"/>
          </p:cNvSpPr>
          <p:nvPr/>
        </p:nvSpPr>
        <p:spPr bwMode="auto">
          <a:xfrm>
            <a:off x="4470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2" name="Text Box 123"/>
          <p:cNvSpPr txBox="1">
            <a:spLocks noChangeArrowheads="1"/>
          </p:cNvSpPr>
          <p:nvPr/>
        </p:nvSpPr>
        <p:spPr bwMode="auto">
          <a:xfrm>
            <a:off x="4978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3" name="Text Box 124"/>
          <p:cNvSpPr txBox="1">
            <a:spLocks noChangeArrowheads="1"/>
          </p:cNvSpPr>
          <p:nvPr/>
        </p:nvSpPr>
        <p:spPr bwMode="auto">
          <a:xfrm>
            <a:off x="5486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4" name="Text Box 125"/>
          <p:cNvSpPr txBox="1">
            <a:spLocks noChangeArrowheads="1"/>
          </p:cNvSpPr>
          <p:nvPr/>
        </p:nvSpPr>
        <p:spPr bwMode="auto">
          <a:xfrm>
            <a:off x="5994400" y="5708650"/>
            <a:ext cx="50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omic Sans MS" charset="0"/>
            </a:endParaRPr>
          </a:p>
        </p:txBody>
      </p:sp>
      <p:sp>
        <p:nvSpPr>
          <p:cNvPr id="70765" name="Text Box 126"/>
          <p:cNvSpPr txBox="1">
            <a:spLocks noChangeArrowheads="1"/>
          </p:cNvSpPr>
          <p:nvPr/>
        </p:nvSpPr>
        <p:spPr bwMode="auto">
          <a:xfrm>
            <a:off x="6705600" y="5715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accept</a:t>
            </a:r>
          </a:p>
        </p:txBody>
      </p:sp>
      <p:sp>
        <p:nvSpPr>
          <p:cNvPr id="70766" name="Text Box 130"/>
          <p:cNvSpPr txBox="1">
            <a:spLocks noChangeArrowheads="1"/>
          </p:cNvSpPr>
          <p:nvPr/>
        </p:nvSpPr>
        <p:spPr bwMode="auto">
          <a:xfrm>
            <a:off x="3657600" y="2286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Example</a:t>
            </a:r>
            <a:r>
              <a:rPr lang="en-US" altLang="en-US" sz="1800"/>
              <a:t>:</a:t>
            </a:r>
          </a:p>
        </p:txBody>
      </p:sp>
      <p:graphicFrame>
        <p:nvGraphicFramePr>
          <p:cNvPr id="47276" name="Group 172"/>
          <p:cNvGraphicFramePr>
            <a:graphicFrameLocks noGrp="1"/>
          </p:cNvGraphicFramePr>
          <p:nvPr/>
        </p:nvGraphicFramePr>
        <p:xfrm>
          <a:off x="4724400" y="914400"/>
          <a:ext cx="3581400" cy="1466852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σ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(q,</a:t>
                      </a: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σ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0" marB="457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(accept, 1, -)</a:t>
                      </a:r>
                    </a:p>
                  </a:txBody>
                  <a:tcPr marT="45740" marB="457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(t, 0, L)</a:t>
                      </a:r>
                    </a:p>
                  </a:txBody>
                  <a:tcPr marT="45740" marB="457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#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(accept, #, R)</a:t>
                      </a:r>
                    </a:p>
                  </a:txBody>
                  <a:tcPr marT="45740" marB="457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6B44AC-7A2F-984C-8E17-8D8F4C59837B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606425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multi-tape</a:t>
            </a:r>
            <a:r>
              <a:rPr lang="en-US" altLang="en-US">
                <a:ea typeface="ＭＳ Ｐゴシック" charset="-128"/>
              </a:rPr>
              <a:t> Turing Machine: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4419600" y="2071688"/>
            <a:ext cx="193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2710" name="AutoShape 5"/>
          <p:cNvSpPr>
            <a:spLocks noChangeArrowheads="1"/>
          </p:cNvSpPr>
          <p:nvPr/>
        </p:nvSpPr>
        <p:spPr bwMode="auto">
          <a:xfrm>
            <a:off x="1270000" y="2636838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6146800" y="2139950"/>
            <a:ext cx="1625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finite control</a:t>
            </a: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762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auto">
          <a:xfrm>
            <a:off x="1270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2714" name="Text Box 9"/>
          <p:cNvSpPr txBox="1">
            <a:spLocks noChangeArrowheads="1"/>
          </p:cNvSpPr>
          <p:nvPr/>
        </p:nvSpPr>
        <p:spPr bwMode="auto">
          <a:xfrm>
            <a:off x="1778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2715" name="Text Box 10"/>
          <p:cNvSpPr txBox="1">
            <a:spLocks noChangeArrowheads="1"/>
          </p:cNvSpPr>
          <p:nvPr/>
        </p:nvSpPr>
        <p:spPr bwMode="auto">
          <a:xfrm>
            <a:off x="2286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2716" name="Text Box 11"/>
          <p:cNvSpPr txBox="1">
            <a:spLocks noChangeArrowheads="1"/>
          </p:cNvSpPr>
          <p:nvPr/>
        </p:nvSpPr>
        <p:spPr bwMode="auto">
          <a:xfrm>
            <a:off x="2794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17" name="Text Box 12"/>
          <p:cNvSpPr txBox="1">
            <a:spLocks noChangeArrowheads="1"/>
          </p:cNvSpPr>
          <p:nvPr/>
        </p:nvSpPr>
        <p:spPr bwMode="auto">
          <a:xfrm>
            <a:off x="3302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18" name="Text Box 13"/>
          <p:cNvSpPr txBox="1">
            <a:spLocks noChangeArrowheads="1"/>
          </p:cNvSpPr>
          <p:nvPr/>
        </p:nvSpPr>
        <p:spPr bwMode="auto">
          <a:xfrm>
            <a:off x="3810000" y="21605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19" name="AutoShape 16"/>
          <p:cNvSpPr>
            <a:spLocks noChangeArrowheads="1"/>
          </p:cNvSpPr>
          <p:nvPr/>
        </p:nvSpPr>
        <p:spPr bwMode="auto">
          <a:xfrm>
            <a:off x="762000" y="3551238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20" name="Text Box 17"/>
          <p:cNvSpPr txBox="1">
            <a:spLocks noChangeArrowheads="1"/>
          </p:cNvSpPr>
          <p:nvPr/>
        </p:nvSpPr>
        <p:spPr bwMode="auto">
          <a:xfrm>
            <a:off x="762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2721" name="Text Box 18"/>
          <p:cNvSpPr txBox="1">
            <a:spLocks noChangeArrowheads="1"/>
          </p:cNvSpPr>
          <p:nvPr/>
        </p:nvSpPr>
        <p:spPr bwMode="auto">
          <a:xfrm>
            <a:off x="1270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2722" name="Text Box 19"/>
          <p:cNvSpPr txBox="1">
            <a:spLocks noChangeArrowheads="1"/>
          </p:cNvSpPr>
          <p:nvPr/>
        </p:nvSpPr>
        <p:spPr bwMode="auto">
          <a:xfrm>
            <a:off x="1778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23" name="Text Box 20"/>
          <p:cNvSpPr txBox="1">
            <a:spLocks noChangeArrowheads="1"/>
          </p:cNvSpPr>
          <p:nvPr/>
        </p:nvSpPr>
        <p:spPr bwMode="auto">
          <a:xfrm>
            <a:off x="2286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2794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25" name="Text Box 22"/>
          <p:cNvSpPr txBox="1">
            <a:spLocks noChangeArrowheads="1"/>
          </p:cNvSpPr>
          <p:nvPr/>
        </p:nvSpPr>
        <p:spPr bwMode="auto">
          <a:xfrm>
            <a:off x="3302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26" name="Text Box 23"/>
          <p:cNvSpPr txBox="1">
            <a:spLocks noChangeArrowheads="1"/>
          </p:cNvSpPr>
          <p:nvPr/>
        </p:nvSpPr>
        <p:spPr bwMode="auto">
          <a:xfrm>
            <a:off x="3810000" y="3074988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27" name="AutoShape 26"/>
          <p:cNvSpPr>
            <a:spLocks noChangeArrowheads="1"/>
          </p:cNvSpPr>
          <p:nvPr/>
        </p:nvSpPr>
        <p:spPr bwMode="auto">
          <a:xfrm>
            <a:off x="1778000" y="4667250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28" name="Text Box 27"/>
          <p:cNvSpPr txBox="1">
            <a:spLocks noChangeArrowheads="1"/>
          </p:cNvSpPr>
          <p:nvPr/>
        </p:nvSpPr>
        <p:spPr bwMode="auto">
          <a:xfrm>
            <a:off x="762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2729" name="Text Box 28"/>
          <p:cNvSpPr txBox="1">
            <a:spLocks noChangeArrowheads="1"/>
          </p:cNvSpPr>
          <p:nvPr/>
        </p:nvSpPr>
        <p:spPr bwMode="auto">
          <a:xfrm>
            <a:off x="1270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2730" name="Text Box 29"/>
          <p:cNvSpPr txBox="1">
            <a:spLocks noChangeArrowheads="1"/>
          </p:cNvSpPr>
          <p:nvPr/>
        </p:nvSpPr>
        <p:spPr bwMode="auto">
          <a:xfrm>
            <a:off x="1778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72731" name="Text Box 30"/>
          <p:cNvSpPr txBox="1">
            <a:spLocks noChangeArrowheads="1"/>
          </p:cNvSpPr>
          <p:nvPr/>
        </p:nvSpPr>
        <p:spPr bwMode="auto">
          <a:xfrm>
            <a:off x="2286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72732" name="Text Box 31"/>
          <p:cNvSpPr txBox="1">
            <a:spLocks noChangeArrowheads="1"/>
          </p:cNvSpPr>
          <p:nvPr/>
        </p:nvSpPr>
        <p:spPr bwMode="auto">
          <a:xfrm>
            <a:off x="2794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33" name="Text Box 32"/>
          <p:cNvSpPr txBox="1">
            <a:spLocks noChangeArrowheads="1"/>
          </p:cNvSpPr>
          <p:nvPr/>
        </p:nvSpPr>
        <p:spPr bwMode="auto">
          <a:xfrm>
            <a:off x="3302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34" name="Text Box 33"/>
          <p:cNvSpPr txBox="1">
            <a:spLocks noChangeArrowheads="1"/>
          </p:cNvSpPr>
          <p:nvPr/>
        </p:nvSpPr>
        <p:spPr bwMode="auto">
          <a:xfrm>
            <a:off x="3810000" y="419100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2735" name="Text Box 37"/>
          <p:cNvSpPr txBox="1">
            <a:spLocks noChangeArrowheads="1"/>
          </p:cNvSpPr>
          <p:nvPr/>
        </p:nvSpPr>
        <p:spPr bwMode="auto">
          <a:xfrm>
            <a:off x="4419600" y="3043238"/>
            <a:ext cx="193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2736" name="Text Box 38"/>
          <p:cNvSpPr txBox="1">
            <a:spLocks noChangeArrowheads="1"/>
          </p:cNvSpPr>
          <p:nvPr/>
        </p:nvSpPr>
        <p:spPr bwMode="auto">
          <a:xfrm>
            <a:off x="4419600" y="4114800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2737" name="AutoShape 39"/>
          <p:cNvSpPr>
            <a:spLocks/>
          </p:cNvSpPr>
          <p:nvPr/>
        </p:nvSpPr>
        <p:spPr bwMode="auto">
          <a:xfrm>
            <a:off x="4953000" y="2251075"/>
            <a:ext cx="533400" cy="2397125"/>
          </a:xfrm>
          <a:prstGeom prst="rightBrace">
            <a:avLst>
              <a:gd name="adj1" fmla="val 374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38" name="Text Box 40"/>
          <p:cNvSpPr txBox="1">
            <a:spLocks noChangeArrowheads="1"/>
          </p:cNvSpPr>
          <p:nvPr/>
        </p:nvSpPr>
        <p:spPr bwMode="auto">
          <a:xfrm>
            <a:off x="5562600" y="32004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k</a:t>
            </a:r>
            <a:r>
              <a:rPr lang="en-US" altLang="en-US">
                <a:latin typeface="Comic Sans MS" charset="0"/>
              </a:rPr>
              <a:t> tapes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39" name="Rectangle 41"/>
              <p:cNvSpPr>
                <a:spLocks noChangeArrowheads="1"/>
              </p:cNvSpPr>
              <p:nvPr/>
            </p:nvSpPr>
            <p:spPr bwMode="auto">
              <a:xfrm>
                <a:off x="406400" y="5334000"/>
                <a:ext cx="50800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l-GR" altLang="en-US" sz="2800" b="1" dirty="0">
                    <a:solidFill>
                      <a:schemeClr val="accent2"/>
                    </a:solidFill>
                  </a:rPr>
                  <a:t>δ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:Q x ∑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3200" dirty="0">
                    <a:solidFill>
                      <a:schemeClr val="accent2"/>
                    </a:solidFill>
                    <a:latin typeface="cmsy10" charset="0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Q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x ∑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</a:rPr>
                  <a:t>k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x {L,R,-}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7273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00" y="5334000"/>
                <a:ext cx="5080000" cy="685800"/>
              </a:xfrm>
              <a:prstGeom prst="rect">
                <a:avLst/>
              </a:prstGeom>
              <a:blipFill rotWithShape="0">
                <a:blip r:embed="rId3"/>
                <a:stretch>
                  <a:fillRect l="-2521" t="-4425" b="-61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40" name="Text Box 42"/>
          <p:cNvSpPr txBox="1">
            <a:spLocks noChangeArrowheads="1"/>
          </p:cNvSpPr>
          <p:nvPr/>
        </p:nvSpPr>
        <p:spPr bwMode="auto">
          <a:xfrm>
            <a:off x="2997200" y="2579688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(input tape)</a:t>
            </a: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5148943" y="4244677"/>
            <a:ext cx="3886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Usually: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read-only </a:t>
            </a:r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 dirty="0">
                <a:solidFill>
                  <a:srgbClr val="FF0000"/>
                </a:solidFill>
              </a:rPr>
              <a:t>input tape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write-only </a:t>
            </a:r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 dirty="0">
                <a:solidFill>
                  <a:srgbClr val="FF0000"/>
                </a:solidFill>
              </a:rPr>
              <a:t>output tape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k-2 read/write </a:t>
            </a:r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 dirty="0">
                <a:solidFill>
                  <a:srgbClr val="FF0000"/>
                </a:solidFill>
              </a:rPr>
              <a:t>work tapes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0E16BB-9D49-C54F-BAF0-9224E03C0BE1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Theory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Contrast with decidability: What is computable?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answer: some things are not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We care about resources!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leads to many more subtle questions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fundamental open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92454E-7393-2B4A-941C-EE4B98285320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Multitape TMs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charset="-128"/>
              </a:rPr>
              <a:t>simulation of k-tape TM by single-tape TM:</a:t>
            </a: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4758" name="AutoShape 5"/>
          <p:cNvSpPr>
            <a:spLocks noChangeArrowheads="1"/>
          </p:cNvSpPr>
          <p:nvPr/>
        </p:nvSpPr>
        <p:spPr bwMode="auto">
          <a:xfrm>
            <a:off x="1219200" y="3186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838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1219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1600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62" name="Text Box 9"/>
          <p:cNvSpPr txBox="1">
            <a:spLocks noChangeArrowheads="1"/>
          </p:cNvSpPr>
          <p:nvPr/>
        </p:nvSpPr>
        <p:spPr bwMode="auto">
          <a:xfrm>
            <a:off x="1981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763" name="Text Box 10"/>
          <p:cNvSpPr txBox="1">
            <a:spLocks noChangeArrowheads="1"/>
          </p:cNvSpPr>
          <p:nvPr/>
        </p:nvSpPr>
        <p:spPr bwMode="auto">
          <a:xfrm>
            <a:off x="2362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64" name="Text Box 11"/>
          <p:cNvSpPr txBox="1">
            <a:spLocks noChangeArrowheads="1"/>
          </p:cNvSpPr>
          <p:nvPr/>
        </p:nvSpPr>
        <p:spPr bwMode="auto">
          <a:xfrm>
            <a:off x="2743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3124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3505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3886200" y="2652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68" name="AutoShape 15"/>
          <p:cNvSpPr>
            <a:spLocks noChangeArrowheads="1"/>
          </p:cNvSpPr>
          <p:nvPr/>
        </p:nvSpPr>
        <p:spPr bwMode="auto">
          <a:xfrm>
            <a:off x="838200" y="4176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auto">
          <a:xfrm>
            <a:off x="838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1219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1600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2" name="Text Box 19"/>
          <p:cNvSpPr txBox="1">
            <a:spLocks noChangeArrowheads="1"/>
          </p:cNvSpPr>
          <p:nvPr/>
        </p:nvSpPr>
        <p:spPr bwMode="auto">
          <a:xfrm>
            <a:off x="1981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2362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2743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5" name="Text Box 22"/>
          <p:cNvSpPr txBox="1">
            <a:spLocks noChangeArrowheads="1"/>
          </p:cNvSpPr>
          <p:nvPr/>
        </p:nvSpPr>
        <p:spPr bwMode="auto">
          <a:xfrm>
            <a:off x="3124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3505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7" name="Text Box 24"/>
          <p:cNvSpPr txBox="1">
            <a:spLocks noChangeArrowheads="1"/>
          </p:cNvSpPr>
          <p:nvPr/>
        </p:nvSpPr>
        <p:spPr bwMode="auto">
          <a:xfrm>
            <a:off x="3886200" y="3643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78" name="AutoShape 25"/>
          <p:cNvSpPr>
            <a:spLocks noChangeArrowheads="1"/>
          </p:cNvSpPr>
          <p:nvPr/>
        </p:nvSpPr>
        <p:spPr bwMode="auto">
          <a:xfrm>
            <a:off x="1600200" y="5181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4779" name="Text Box 26"/>
          <p:cNvSpPr txBox="1">
            <a:spLocks noChangeArrowheads="1"/>
          </p:cNvSpPr>
          <p:nvPr/>
        </p:nvSpPr>
        <p:spPr bwMode="auto">
          <a:xfrm>
            <a:off x="838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780" name="Text Box 27"/>
          <p:cNvSpPr txBox="1">
            <a:spLocks noChangeArrowheads="1"/>
          </p:cNvSpPr>
          <p:nvPr/>
        </p:nvSpPr>
        <p:spPr bwMode="auto">
          <a:xfrm>
            <a:off x="1219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781" name="Text Box 28"/>
          <p:cNvSpPr txBox="1">
            <a:spLocks noChangeArrowheads="1"/>
          </p:cNvSpPr>
          <p:nvPr/>
        </p:nvSpPr>
        <p:spPr bwMode="auto">
          <a:xfrm>
            <a:off x="1600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74782" name="Text Box 29"/>
          <p:cNvSpPr txBox="1">
            <a:spLocks noChangeArrowheads="1"/>
          </p:cNvSpPr>
          <p:nvPr/>
        </p:nvSpPr>
        <p:spPr bwMode="auto">
          <a:xfrm>
            <a:off x="1981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74783" name="Text Box 30"/>
          <p:cNvSpPr txBox="1">
            <a:spLocks noChangeArrowheads="1"/>
          </p:cNvSpPr>
          <p:nvPr/>
        </p:nvSpPr>
        <p:spPr bwMode="auto">
          <a:xfrm>
            <a:off x="2362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84" name="Text Box 31"/>
          <p:cNvSpPr txBox="1">
            <a:spLocks noChangeArrowheads="1"/>
          </p:cNvSpPr>
          <p:nvPr/>
        </p:nvSpPr>
        <p:spPr bwMode="auto">
          <a:xfrm>
            <a:off x="2743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85" name="Text Box 32"/>
          <p:cNvSpPr txBox="1">
            <a:spLocks noChangeArrowheads="1"/>
          </p:cNvSpPr>
          <p:nvPr/>
        </p:nvSpPr>
        <p:spPr bwMode="auto">
          <a:xfrm>
            <a:off x="3124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86" name="Text Box 33"/>
          <p:cNvSpPr txBox="1">
            <a:spLocks noChangeArrowheads="1"/>
          </p:cNvSpPr>
          <p:nvPr/>
        </p:nvSpPr>
        <p:spPr bwMode="auto">
          <a:xfrm>
            <a:off x="3505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87" name="Text Box 34"/>
          <p:cNvSpPr txBox="1">
            <a:spLocks noChangeArrowheads="1"/>
          </p:cNvSpPr>
          <p:nvPr/>
        </p:nvSpPr>
        <p:spPr bwMode="auto">
          <a:xfrm>
            <a:off x="3886200" y="4648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4788" name="Text Box 35"/>
          <p:cNvSpPr txBox="1">
            <a:spLocks noChangeArrowheads="1"/>
          </p:cNvSpPr>
          <p:nvPr/>
        </p:nvSpPr>
        <p:spPr bwMode="auto">
          <a:xfrm>
            <a:off x="4343400" y="3581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4789" name="Text Box 36"/>
          <p:cNvSpPr txBox="1">
            <a:spLocks noChangeArrowheads="1"/>
          </p:cNvSpPr>
          <p:nvPr/>
        </p:nvSpPr>
        <p:spPr bwMode="auto">
          <a:xfrm>
            <a:off x="4343400" y="4495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4790" name="Text Box 37"/>
          <p:cNvSpPr txBox="1">
            <a:spLocks noChangeArrowheads="1"/>
          </p:cNvSpPr>
          <p:nvPr/>
        </p:nvSpPr>
        <p:spPr bwMode="auto">
          <a:xfrm>
            <a:off x="2514600" y="31099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(input tape)</a:t>
            </a:r>
          </a:p>
        </p:txBody>
      </p:sp>
      <p:sp>
        <p:nvSpPr>
          <p:cNvPr id="74791" name="Text Box 38"/>
          <p:cNvSpPr txBox="1">
            <a:spLocks noChangeArrowheads="1"/>
          </p:cNvSpPr>
          <p:nvPr/>
        </p:nvSpPr>
        <p:spPr bwMode="auto">
          <a:xfrm>
            <a:off x="2438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4792" name="Text Box 39"/>
          <p:cNvSpPr txBox="1">
            <a:spLocks noChangeArrowheads="1"/>
          </p:cNvSpPr>
          <p:nvPr/>
        </p:nvSpPr>
        <p:spPr bwMode="auto">
          <a:xfrm>
            <a:off x="2819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93" name="Text Box 40"/>
          <p:cNvSpPr txBox="1">
            <a:spLocks noChangeArrowheads="1"/>
          </p:cNvSpPr>
          <p:nvPr/>
        </p:nvSpPr>
        <p:spPr bwMode="auto">
          <a:xfrm>
            <a:off x="3200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b</a:t>
            </a:r>
          </a:p>
        </p:txBody>
      </p:sp>
      <p:sp>
        <p:nvSpPr>
          <p:cNvPr id="74794" name="Text Box 41"/>
          <p:cNvSpPr txBox="1">
            <a:spLocks noChangeArrowheads="1"/>
          </p:cNvSpPr>
          <p:nvPr/>
        </p:nvSpPr>
        <p:spPr bwMode="auto">
          <a:xfrm>
            <a:off x="3581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95" name="Text Box 42"/>
          <p:cNvSpPr txBox="1">
            <a:spLocks noChangeArrowheads="1"/>
          </p:cNvSpPr>
          <p:nvPr/>
        </p:nvSpPr>
        <p:spPr bwMode="auto">
          <a:xfrm>
            <a:off x="3962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796" name="Text Box 43"/>
          <p:cNvSpPr txBox="1">
            <a:spLocks noChangeArrowheads="1"/>
          </p:cNvSpPr>
          <p:nvPr/>
        </p:nvSpPr>
        <p:spPr bwMode="auto">
          <a:xfrm>
            <a:off x="4343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4797" name="Text Box 44"/>
          <p:cNvSpPr txBox="1">
            <a:spLocks noChangeArrowheads="1"/>
          </p:cNvSpPr>
          <p:nvPr/>
        </p:nvSpPr>
        <p:spPr bwMode="auto">
          <a:xfrm>
            <a:off x="4724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a</a:t>
            </a:r>
          </a:p>
        </p:txBody>
      </p:sp>
      <p:sp>
        <p:nvSpPr>
          <p:cNvPr id="74798" name="Text Box 45"/>
          <p:cNvSpPr txBox="1">
            <a:spLocks noChangeArrowheads="1"/>
          </p:cNvSpPr>
          <p:nvPr/>
        </p:nvSpPr>
        <p:spPr bwMode="auto">
          <a:xfrm>
            <a:off x="5105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4799" name="Text Box 46"/>
          <p:cNvSpPr txBox="1">
            <a:spLocks noChangeArrowheads="1"/>
          </p:cNvSpPr>
          <p:nvPr/>
        </p:nvSpPr>
        <p:spPr bwMode="auto">
          <a:xfrm>
            <a:off x="5486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4800" name="Text Box 47"/>
          <p:cNvSpPr txBox="1">
            <a:spLocks noChangeArrowheads="1"/>
          </p:cNvSpPr>
          <p:nvPr/>
        </p:nvSpPr>
        <p:spPr bwMode="auto">
          <a:xfrm>
            <a:off x="5867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801" name="Text Box 48"/>
          <p:cNvSpPr txBox="1">
            <a:spLocks noChangeArrowheads="1"/>
          </p:cNvSpPr>
          <p:nvPr/>
        </p:nvSpPr>
        <p:spPr bwMode="auto">
          <a:xfrm>
            <a:off x="6248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4802" name="Text Box 49"/>
          <p:cNvSpPr txBox="1">
            <a:spLocks noChangeArrowheads="1"/>
          </p:cNvSpPr>
          <p:nvPr/>
        </p:nvSpPr>
        <p:spPr bwMode="auto">
          <a:xfrm>
            <a:off x="6629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c</a:t>
            </a:r>
          </a:p>
        </p:txBody>
      </p:sp>
      <p:sp>
        <p:nvSpPr>
          <p:cNvPr id="74803" name="Text Box 50"/>
          <p:cNvSpPr txBox="1">
            <a:spLocks noChangeArrowheads="1"/>
          </p:cNvSpPr>
          <p:nvPr/>
        </p:nvSpPr>
        <p:spPr bwMode="auto">
          <a:xfrm>
            <a:off x="7010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74804" name="Text Box 51"/>
          <p:cNvSpPr txBox="1">
            <a:spLocks noChangeArrowheads="1"/>
          </p:cNvSpPr>
          <p:nvPr/>
        </p:nvSpPr>
        <p:spPr bwMode="auto">
          <a:xfrm>
            <a:off x="73914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4805" name="Text Box 52"/>
          <p:cNvSpPr txBox="1">
            <a:spLocks noChangeArrowheads="1"/>
          </p:cNvSpPr>
          <p:nvPr/>
        </p:nvSpPr>
        <p:spPr bwMode="auto">
          <a:xfrm>
            <a:off x="79248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4806" name="Text Box 53"/>
          <p:cNvSpPr txBox="1">
            <a:spLocks noChangeArrowheads="1"/>
          </p:cNvSpPr>
          <p:nvPr/>
        </p:nvSpPr>
        <p:spPr bwMode="auto">
          <a:xfrm>
            <a:off x="5029200" y="27432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  add new symbol </a:t>
            </a:r>
            <a:r>
              <a:rPr lang="en-US" altLang="en-US" sz="3200" b="1" u="sng"/>
              <a:t>x</a:t>
            </a:r>
            <a:r>
              <a:rPr lang="en-US" altLang="en-US" sz="3200"/>
              <a:t> for each old x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/>
              <a:t>  marks location of </a:t>
            </a:r>
            <a:r>
              <a:rPr lang="ja-JP" altLang="en-US" sz="3200"/>
              <a:t>“</a:t>
            </a:r>
            <a:r>
              <a:rPr lang="en-US" altLang="ja-JP" sz="3200"/>
              <a:t>virtual heads</a:t>
            </a:r>
            <a:r>
              <a:rPr lang="ja-JP" altLang="en-US" sz="3200"/>
              <a:t>”</a:t>
            </a:r>
            <a:endParaRPr lang="en-US" altLang="en-US" sz="3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824708F-9774-5448-9AA6-88D54051B495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Multitape TMs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>
            <a:off x="990600" y="20431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609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990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1371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1752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10" name="Text Box 9"/>
          <p:cNvSpPr txBox="1">
            <a:spLocks noChangeArrowheads="1"/>
          </p:cNvSpPr>
          <p:nvPr/>
        </p:nvSpPr>
        <p:spPr bwMode="auto">
          <a:xfrm>
            <a:off x="2133600" y="15097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6811" name="AutoShape 10"/>
          <p:cNvSpPr>
            <a:spLocks noChangeArrowheads="1"/>
          </p:cNvSpPr>
          <p:nvPr/>
        </p:nvSpPr>
        <p:spPr bwMode="auto">
          <a:xfrm>
            <a:off x="609600" y="3033713"/>
            <a:ext cx="381000" cy="2428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12" name="Text Box 11"/>
          <p:cNvSpPr txBox="1">
            <a:spLocks noChangeArrowheads="1"/>
          </p:cNvSpPr>
          <p:nvPr/>
        </p:nvSpPr>
        <p:spPr bwMode="auto">
          <a:xfrm>
            <a:off x="609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990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14" name="Text Box 13"/>
          <p:cNvSpPr txBox="1">
            <a:spLocks noChangeArrowheads="1"/>
          </p:cNvSpPr>
          <p:nvPr/>
        </p:nvSpPr>
        <p:spPr bwMode="auto">
          <a:xfrm>
            <a:off x="1371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6815" name="Text Box 14"/>
          <p:cNvSpPr txBox="1">
            <a:spLocks noChangeArrowheads="1"/>
          </p:cNvSpPr>
          <p:nvPr/>
        </p:nvSpPr>
        <p:spPr bwMode="auto">
          <a:xfrm>
            <a:off x="1752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6816" name="Text Box 15"/>
          <p:cNvSpPr txBox="1">
            <a:spLocks noChangeArrowheads="1"/>
          </p:cNvSpPr>
          <p:nvPr/>
        </p:nvSpPr>
        <p:spPr bwMode="auto">
          <a:xfrm>
            <a:off x="2133600" y="2500313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6817" name="AutoShape 16"/>
          <p:cNvSpPr>
            <a:spLocks noChangeArrowheads="1"/>
          </p:cNvSpPr>
          <p:nvPr/>
        </p:nvSpPr>
        <p:spPr bwMode="auto">
          <a:xfrm>
            <a:off x="1371600" y="4038600"/>
            <a:ext cx="3810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18" name="Text Box 17"/>
          <p:cNvSpPr txBox="1">
            <a:spLocks noChangeArrowheads="1"/>
          </p:cNvSpPr>
          <p:nvPr/>
        </p:nvSpPr>
        <p:spPr bwMode="auto">
          <a:xfrm>
            <a:off x="609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19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20" name="Text Box 19"/>
          <p:cNvSpPr txBox="1">
            <a:spLocks noChangeArrowheads="1"/>
          </p:cNvSpPr>
          <p:nvPr/>
        </p:nvSpPr>
        <p:spPr bwMode="auto">
          <a:xfrm>
            <a:off x="1371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76821" name="Text Box 20"/>
          <p:cNvSpPr txBox="1">
            <a:spLocks noChangeArrowheads="1"/>
          </p:cNvSpPr>
          <p:nvPr/>
        </p:nvSpPr>
        <p:spPr bwMode="auto">
          <a:xfrm>
            <a:off x="1752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76822" name="Text Box 21"/>
          <p:cNvSpPr txBox="1">
            <a:spLocks noChangeArrowheads="1"/>
          </p:cNvSpPr>
          <p:nvPr/>
        </p:nvSpPr>
        <p:spPr bwMode="auto">
          <a:xfrm>
            <a:off x="2133600" y="3505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76823" name="Text Box 22"/>
          <p:cNvSpPr txBox="1">
            <a:spLocks noChangeArrowheads="1"/>
          </p:cNvSpPr>
          <p:nvPr/>
        </p:nvSpPr>
        <p:spPr bwMode="auto">
          <a:xfrm>
            <a:off x="2667000" y="2438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6824" name="Text Box 23"/>
          <p:cNvSpPr txBox="1">
            <a:spLocks noChangeArrowheads="1"/>
          </p:cNvSpPr>
          <p:nvPr/>
        </p:nvSpPr>
        <p:spPr bwMode="auto">
          <a:xfrm>
            <a:off x="2667000" y="3352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6825" name="Text Box 24"/>
          <p:cNvSpPr txBox="1">
            <a:spLocks noChangeArrowheads="1"/>
          </p:cNvSpPr>
          <p:nvPr/>
        </p:nvSpPr>
        <p:spPr bwMode="auto">
          <a:xfrm>
            <a:off x="838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6826" name="Text Box 25"/>
          <p:cNvSpPr txBox="1">
            <a:spLocks noChangeArrowheads="1"/>
          </p:cNvSpPr>
          <p:nvPr/>
        </p:nvSpPr>
        <p:spPr bwMode="auto">
          <a:xfrm>
            <a:off x="1219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27" name="Text Box 26"/>
          <p:cNvSpPr txBox="1">
            <a:spLocks noChangeArrowheads="1"/>
          </p:cNvSpPr>
          <p:nvPr/>
        </p:nvSpPr>
        <p:spPr bwMode="auto">
          <a:xfrm>
            <a:off x="1600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b</a:t>
            </a:r>
          </a:p>
        </p:txBody>
      </p:sp>
      <p:sp>
        <p:nvSpPr>
          <p:cNvPr id="76828" name="Text Box 27"/>
          <p:cNvSpPr txBox="1">
            <a:spLocks noChangeArrowheads="1"/>
          </p:cNvSpPr>
          <p:nvPr/>
        </p:nvSpPr>
        <p:spPr bwMode="auto">
          <a:xfrm>
            <a:off x="1981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29" name="Text Box 28"/>
          <p:cNvSpPr txBox="1">
            <a:spLocks noChangeArrowheads="1"/>
          </p:cNvSpPr>
          <p:nvPr/>
        </p:nvSpPr>
        <p:spPr bwMode="auto">
          <a:xfrm>
            <a:off x="2362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30" name="Text Box 29"/>
          <p:cNvSpPr txBox="1">
            <a:spLocks noChangeArrowheads="1"/>
          </p:cNvSpPr>
          <p:nvPr/>
        </p:nvSpPr>
        <p:spPr bwMode="auto">
          <a:xfrm>
            <a:off x="2743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6831" name="Text Box 30"/>
          <p:cNvSpPr txBox="1">
            <a:spLocks noChangeArrowheads="1"/>
          </p:cNvSpPr>
          <p:nvPr/>
        </p:nvSpPr>
        <p:spPr bwMode="auto">
          <a:xfrm>
            <a:off x="3124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a</a:t>
            </a:r>
          </a:p>
        </p:txBody>
      </p:sp>
      <p:sp>
        <p:nvSpPr>
          <p:cNvPr id="76832" name="Text Box 31"/>
          <p:cNvSpPr txBox="1">
            <a:spLocks noChangeArrowheads="1"/>
          </p:cNvSpPr>
          <p:nvPr/>
        </p:nvSpPr>
        <p:spPr bwMode="auto">
          <a:xfrm>
            <a:off x="3505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76833" name="Text Box 32"/>
          <p:cNvSpPr txBox="1">
            <a:spLocks noChangeArrowheads="1"/>
          </p:cNvSpPr>
          <p:nvPr/>
        </p:nvSpPr>
        <p:spPr bwMode="auto">
          <a:xfrm>
            <a:off x="3886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6834" name="Text Box 33"/>
          <p:cNvSpPr txBox="1">
            <a:spLocks noChangeArrowheads="1"/>
          </p:cNvSpPr>
          <p:nvPr/>
        </p:nvSpPr>
        <p:spPr bwMode="auto">
          <a:xfrm>
            <a:off x="4267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35" name="Text Box 34"/>
          <p:cNvSpPr txBox="1">
            <a:spLocks noChangeArrowheads="1"/>
          </p:cNvSpPr>
          <p:nvPr/>
        </p:nvSpPr>
        <p:spPr bwMode="auto">
          <a:xfrm>
            <a:off x="4648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76836" name="Text Box 35"/>
          <p:cNvSpPr txBox="1">
            <a:spLocks noChangeArrowheads="1"/>
          </p:cNvSpPr>
          <p:nvPr/>
        </p:nvSpPr>
        <p:spPr bwMode="auto">
          <a:xfrm>
            <a:off x="5029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c</a:t>
            </a:r>
          </a:p>
        </p:txBody>
      </p:sp>
      <p:sp>
        <p:nvSpPr>
          <p:cNvPr id="76837" name="Text Box 36"/>
          <p:cNvSpPr txBox="1">
            <a:spLocks noChangeArrowheads="1"/>
          </p:cNvSpPr>
          <p:nvPr/>
        </p:nvSpPr>
        <p:spPr bwMode="auto">
          <a:xfrm>
            <a:off x="5410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76838" name="Text Box 37"/>
          <p:cNvSpPr txBox="1">
            <a:spLocks noChangeArrowheads="1"/>
          </p:cNvSpPr>
          <p:nvPr/>
        </p:nvSpPr>
        <p:spPr bwMode="auto">
          <a:xfrm>
            <a:off x="5791200" y="5553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#</a:t>
            </a:r>
          </a:p>
        </p:txBody>
      </p:sp>
      <p:sp>
        <p:nvSpPr>
          <p:cNvPr id="76839" name="Text Box 38"/>
          <p:cNvSpPr txBox="1">
            <a:spLocks noChangeArrowheads="1"/>
          </p:cNvSpPr>
          <p:nvPr/>
        </p:nvSpPr>
        <p:spPr bwMode="auto">
          <a:xfrm>
            <a:off x="6477000" y="5486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76840" name="Text Box 39"/>
          <p:cNvSpPr txBox="1">
            <a:spLocks noChangeArrowheads="1"/>
          </p:cNvSpPr>
          <p:nvPr/>
        </p:nvSpPr>
        <p:spPr bwMode="auto">
          <a:xfrm>
            <a:off x="3048000" y="1219200"/>
            <a:ext cx="5867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Repeat</a:t>
            </a:r>
            <a:r>
              <a:rPr lang="en-US" altLang="en-US" sz="2800"/>
              <a:t>:   </a:t>
            </a:r>
            <a:r>
              <a:rPr lang="en-US" altLang="en-US" sz="2800">
                <a:solidFill>
                  <a:srgbClr val="FF0000"/>
                </a:solidFill>
              </a:rPr>
              <a:t>O(t(n)) times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scan tape, remembering the symbols under each virtual head in the state </a:t>
            </a:r>
            <a:r>
              <a:rPr lang="en-US" altLang="en-US">
                <a:solidFill>
                  <a:srgbClr val="FF0000"/>
                </a:solidFill>
              </a:rPr>
              <a:t>O(k t(n)) = O(t(n))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make changes to reflect 1 step of M; if hit #, shift to right to</a:t>
            </a:r>
            <a:r>
              <a:rPr lang="en-US" altLang="en-US" sz="2800"/>
              <a:t> </a:t>
            </a:r>
            <a:r>
              <a:rPr lang="en-US" altLang="en-US"/>
              <a:t>make room.   </a:t>
            </a:r>
            <a:r>
              <a:rPr lang="en-US" altLang="en-US">
                <a:solidFill>
                  <a:srgbClr val="FF0000"/>
                </a:solidFill>
              </a:rPr>
              <a:t>O(k t(n)) = O(t(n))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when M halts, erase all but output string  </a:t>
            </a:r>
            <a:r>
              <a:rPr lang="en-US" altLang="en-US">
                <a:solidFill>
                  <a:srgbClr val="FF0000"/>
                </a:solidFill>
              </a:rPr>
              <a:t>O(k t(n)) = O(t(n))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05501F6-C862-C740-A45F-8CE37EF498E4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Extended Church-Turing Thesis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belief that TMs formalize our intuitive notion of an efficient algorithm is: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quantum computers</a:t>
            </a:r>
            <a:r>
              <a:rPr lang="en-US" altLang="en-US">
                <a:ea typeface="ＭＳ Ｐゴシック" charset="-128"/>
              </a:rPr>
              <a:t> challenge this belief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78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/>
              <a:t>The </a:t>
            </a:r>
            <a:r>
              <a:rPr lang="ja-JP" altLang="en-US" sz="3200" u="sng"/>
              <a:t>“</a:t>
            </a:r>
            <a:r>
              <a:rPr lang="en-US" altLang="ja-JP" sz="3200" u="sng"/>
              <a:t>extended</a:t>
            </a:r>
            <a:r>
              <a:rPr lang="ja-JP" altLang="en-US" sz="3200" u="sng"/>
              <a:t>”</a:t>
            </a:r>
            <a:r>
              <a:rPr lang="en-US" altLang="ja-JP" sz="3200" u="sng"/>
              <a:t> Church-Turing Thesis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everything we can compute </a:t>
            </a:r>
            <a:r>
              <a:rPr lang="en-US" altLang="en-US" sz="3200">
                <a:solidFill>
                  <a:srgbClr val="FF0000"/>
                </a:solidFill>
              </a:rPr>
              <a:t>in time t(n)</a:t>
            </a:r>
            <a:r>
              <a:rPr lang="en-US" altLang="en-US" sz="3200"/>
              <a:t> on a physical computer can be computed on a Turing Machine </a:t>
            </a:r>
            <a:r>
              <a:rPr lang="en-US" altLang="en-US" sz="3200">
                <a:solidFill>
                  <a:srgbClr val="FF0000"/>
                </a:solidFill>
              </a:rPr>
              <a:t>in time t</a:t>
            </a:r>
            <a:r>
              <a:rPr lang="en-US" altLang="en-US" sz="3200" baseline="30000">
                <a:solidFill>
                  <a:srgbClr val="FF0000"/>
                </a:solidFill>
              </a:rPr>
              <a:t>O(1)</a:t>
            </a:r>
            <a:r>
              <a:rPr lang="en-US" altLang="en-US" sz="3200">
                <a:solidFill>
                  <a:srgbClr val="FF0000"/>
                </a:solidFill>
              </a:rPr>
              <a:t>(n) (polynomial slowdown)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81CAF41-0C32-D042-8952-12B53C22C7E7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Extended Church-Turing Thesis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consequence of extended Church-Turing Thesis: all reasonable physically realizable models of computation can be </a:t>
            </a:r>
            <a:r>
              <a:rPr lang="en-US" altLang="en-US" i="1">
                <a:ea typeface="ＭＳ Ｐゴシック" charset="-128"/>
              </a:rPr>
              <a:t>efficiently</a:t>
            </a:r>
            <a:r>
              <a:rPr lang="en-US" altLang="en-US">
                <a:ea typeface="ＭＳ Ｐゴシック" charset="-128"/>
              </a:rPr>
              <a:t> simulated by a TM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e.g. multi-tape vs. single tape TM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e.g. RAM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F1DACE-9F5B-B34E-9B93-2E428EC0E056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Amazing fact: there exist (natural) </a:t>
            </a:r>
            <a:r>
              <a:rPr lang="en-US" altLang="en-US" b="1">
                <a:ea typeface="ＭＳ Ｐゴシック" charset="-128"/>
              </a:rPr>
              <a:t>undecidable</a:t>
            </a:r>
            <a:r>
              <a:rPr lang="en-US" altLang="en-US">
                <a:ea typeface="ＭＳ Ｐゴシック" charset="-128"/>
              </a:rPr>
              <a:t> problems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ＭＳ Ｐゴシック" charset="-128"/>
              </a:rPr>
              <a:t>HALT = { (M, x) : M halts on input x }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Theorem: HALT is undecidable.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957CA3-EC40-C847-B97B-B6E542AFB3AE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charset="-128"/>
              </a:rPr>
              <a:t>Proof: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Suppose TM H decides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Define new TM 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: on input &lt;M&gt;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H accepts (M, &lt;M&gt;) then loop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H rejects (M, &lt;M&gt;) then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Consider 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 on input &lt;H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&gt;: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it halts, then H rejects (H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, &lt;H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&gt;), which implies it cannot halt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it loops, then H accepts (H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, &lt;H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&gt;) which implies it must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contradiction.</a:t>
            </a:r>
            <a:endParaRPr lang="en-US" altLang="en-US" sz="240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ACDCAC-216B-7547-A7D9-050E3D088312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Diagonalization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Turing Machines </a:t>
            </a:r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inputs </a:t>
            </a:r>
          </a:p>
        </p:txBody>
      </p:sp>
      <p:sp>
        <p:nvSpPr>
          <p:cNvPr id="87048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4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5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7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8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9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60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61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62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63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</a:t>
            </a:r>
            <a:r>
              <a:rPr lang="ja-JP" altLang="en-US"/>
              <a:t>’</a:t>
            </a:r>
            <a:r>
              <a:rPr lang="en-US" altLang="ja-JP"/>
              <a:t> :</a:t>
            </a:r>
            <a:endParaRPr lang="en-US" altLang="en-US"/>
          </a:p>
        </p:txBody>
      </p:sp>
      <p:sp>
        <p:nvSpPr>
          <p:cNvPr id="87064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65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box   (M, x): does M halt on x? </a:t>
            </a:r>
          </a:p>
        </p:txBody>
      </p:sp>
      <p:cxnSp>
        <p:nvCxnSpPr>
          <p:cNvPr id="87066" name="AutoShape 25"/>
          <p:cNvCxnSpPr>
            <a:cxnSpLocks noChangeShapeType="1"/>
            <a:stCxn id="87065" idx="1"/>
            <a:endCxn id="87064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7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/>
              <a:t>The existence of H which tells us yes/no for each box allows us to construct a TM H</a:t>
            </a:r>
            <a:r>
              <a:rPr lang="ja-JP" altLang="en-US" sz="2800"/>
              <a:t>’</a:t>
            </a:r>
            <a:r>
              <a:rPr lang="en-US" altLang="ja-JP" sz="2800"/>
              <a:t> that cannot be in the table.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7F36620-D74D-904D-860A-8193DFBEC8B2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central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447800"/>
                <a:ext cx="8229600" cy="4572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Is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finding</a:t>
                </a:r>
                <a:r>
                  <a:rPr lang="en-US" altLang="en-US" sz="2400" dirty="0">
                    <a:ea typeface="ＭＳ Ｐゴシック" charset="-128"/>
                  </a:rPr>
                  <a:t> a solution as easy as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recognizing</a:t>
                </a:r>
                <a:r>
                  <a:rPr lang="en-US" altLang="en-US" sz="2400" dirty="0">
                    <a:ea typeface="ＭＳ Ｐゴシック" charset="-128"/>
                  </a:rPr>
                  <a:t> one?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</a:rPr>
                  <a:t>P = NP?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Is </a:t>
                </a:r>
                <a:r>
                  <a:rPr lang="en-US" altLang="en-US" sz="2400" i="1" dirty="0">
                    <a:ea typeface="ＭＳ Ｐゴシック" charset="-128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</a:rPr>
                  <a:t> efficient sequential algorithm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parallelizable</a:t>
                </a:r>
                <a:r>
                  <a:rPr lang="en-US" altLang="en-US" sz="2400" dirty="0">
                    <a:ea typeface="ＭＳ Ｐゴシック" charset="-128"/>
                  </a:rPr>
                  <a:t>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</a:rPr>
                  <a:t>P = NC?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Can </a:t>
                </a:r>
                <a:r>
                  <a:rPr lang="en-US" altLang="en-US" sz="2400" i="1" dirty="0">
                    <a:ea typeface="ＭＳ Ｐゴシック" charset="-128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</a:rPr>
                  <a:t> efficient algorithm be converted into one that uses a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tiny</a:t>
                </a:r>
                <a:r>
                  <a:rPr lang="en-US" altLang="en-US" sz="2400" dirty="0">
                    <a:ea typeface="ＭＳ Ｐゴシック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amount of memory</a:t>
                </a:r>
                <a:r>
                  <a:rPr lang="en-US" altLang="en-US" sz="2400" dirty="0">
                    <a:ea typeface="ＭＳ Ｐゴシック" charset="-128"/>
                  </a:rPr>
                  <a:t>? 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</a:rPr>
                  <a:t>P = L?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</a:rPr>
                  <a:t>Are there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</a:rPr>
                  <a:t>small Boolean circuits</a:t>
                </a:r>
                <a:r>
                  <a:rPr lang="en-US" altLang="en-US" sz="2400" dirty="0">
                    <a:ea typeface="ＭＳ Ｐゴシック" charset="-128"/>
                  </a:rPr>
                  <a:t> for </a:t>
                </a:r>
                <a:r>
                  <a:rPr lang="en-US" altLang="en-US" sz="2400" i="1" dirty="0">
                    <a:ea typeface="ＭＳ Ｐゴシック" charset="-128"/>
                  </a:rPr>
                  <a:t>all</a:t>
                </a:r>
                <a:r>
                  <a:rPr lang="en-US" altLang="en-US" sz="2400" dirty="0">
                    <a:ea typeface="ＭＳ Ｐゴシック" charset="-128"/>
                  </a:rPr>
                  <a:t> problems that </a:t>
                </a:r>
                <a:r>
                  <a:rPr lang="en-US" altLang="en-US" sz="2400" i="1" dirty="0">
                    <a:ea typeface="ＭＳ Ｐゴシック" charset="-128"/>
                  </a:rPr>
                  <a:t>require</a:t>
                </a:r>
                <a:r>
                  <a:rPr lang="en-US" altLang="en-US" sz="2400" dirty="0">
                    <a:ea typeface="ＭＳ Ｐゴシック" charset="-128"/>
                  </a:rPr>
                  <a:t> exponential running time? 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P/poly?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Can </a:t>
                </a:r>
                <a:r>
                  <a:rPr lang="en-US" altLang="en-US" sz="2400" i="1" dirty="0">
                    <a:ea typeface="ＭＳ Ｐゴシック" charset="-128"/>
                    <a:sym typeface="Lucida Bright Math Extension" charset="0"/>
                  </a:rPr>
                  <a:t>every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efficient randomized algorithm be converted into a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Lucida Bright Math Extension" charset="0"/>
                  </a:rPr>
                  <a:t>deterministic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algorithm one?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Lucida Bright Math Extension" charset="0"/>
                  </a:rPr>
                  <a:t>P = BPP?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47800"/>
                <a:ext cx="8229600" cy="4572000"/>
              </a:xfrm>
              <a:blipFill rotWithShape="0">
                <a:blip r:embed="rId3"/>
                <a:stretch>
                  <a:fillRect l="-1037" t="-25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7E5C7D4-476A-0F4F-BBCF-7233DCF75D70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Central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charset="-128"/>
              </a:rPr>
              <a:t>	We </a:t>
            </a:r>
            <a:r>
              <a:rPr lang="en-US" altLang="en-US" i="1" dirty="0">
                <a:ea typeface="ＭＳ Ｐゴシック" charset="-128"/>
              </a:rPr>
              <a:t>think</a:t>
            </a:r>
            <a:r>
              <a:rPr lang="en-US" altLang="en-US" dirty="0">
                <a:ea typeface="ＭＳ Ｐゴシック" charset="-128"/>
              </a:rPr>
              <a:t> we know the answers to all of these questions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charset="-128"/>
              </a:rPr>
              <a:t>	… </a:t>
            </a:r>
            <a:r>
              <a:rPr lang="en-US" altLang="en-US" b="1" dirty="0">
                <a:ea typeface="ＭＳ Ｐゴシック" charset="-128"/>
              </a:rPr>
              <a:t>but</a:t>
            </a:r>
            <a:r>
              <a:rPr lang="en-US" altLang="en-US" dirty="0">
                <a:ea typeface="ＭＳ Ｐゴシック" charset="-128"/>
              </a:rPr>
              <a:t> no one has been able to prove that even a small part of this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world-view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is correct.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	If we’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re wrong on any one of these then computer science will change dramatically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3C52AA4-0DC8-A64F-A778-929B3361E0ED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Introduction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charset="-128"/>
              </a:rPr>
              <a:t>You already know about two complexity classes </a:t>
            </a:r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P</a:t>
            </a:r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 = the set of problems decidable in </a:t>
            </a:r>
            <a:r>
              <a:rPr lang="en-US" altLang="en-US" sz="2400" i="1">
                <a:solidFill>
                  <a:schemeClr val="accent2"/>
                </a:solidFill>
                <a:ea typeface="ＭＳ Ｐゴシック" charset="-128"/>
              </a:rPr>
              <a:t>polynomial time</a:t>
            </a:r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NP</a:t>
            </a:r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 = the set of problems with witnesses that can be checked in polynomial time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ＭＳ Ｐゴシック" charset="-128"/>
              </a:rPr>
              <a:t>	… and notion of </a:t>
            </a:r>
            <a:r>
              <a:rPr lang="en-US" altLang="en-US" sz="2800" i="1">
                <a:solidFill>
                  <a:srgbClr val="FF0000"/>
                </a:solidFill>
                <a:ea typeface="ＭＳ Ｐゴシック" charset="-128"/>
              </a:rPr>
              <a:t>NP-completeness</a:t>
            </a:r>
          </a:p>
          <a:p>
            <a:pPr eaLnBrk="1" hangingPunct="1"/>
            <a:r>
              <a:rPr lang="en-US" altLang="en-US" sz="2800">
                <a:ea typeface="ＭＳ Ｐゴシック" charset="-128"/>
              </a:rPr>
              <a:t>Useful </a:t>
            </a:r>
            <a:r>
              <a:rPr lang="en-US" altLang="en-US" sz="2800" b="1">
                <a:ea typeface="ＭＳ Ｐゴシック" charset="-128"/>
              </a:rPr>
              <a:t>tool</a:t>
            </a:r>
            <a:endParaRPr lang="en-US" altLang="en-US" sz="2800">
              <a:ea typeface="ＭＳ Ｐゴシック" charset="-128"/>
            </a:endParaRPr>
          </a:p>
          <a:p>
            <a:pPr eaLnBrk="1" hangingPunct="1"/>
            <a:r>
              <a:rPr lang="en-US" altLang="en-US" sz="2800">
                <a:ea typeface="ＭＳ Ｐゴシック" charset="-128"/>
              </a:rPr>
              <a:t>Deep </a:t>
            </a:r>
            <a:r>
              <a:rPr lang="en-US" altLang="en-US" sz="2800" b="1">
                <a:ea typeface="ＭＳ Ｐゴシック" charset="-128"/>
              </a:rPr>
              <a:t>mathematical problem</a:t>
            </a:r>
            <a:r>
              <a:rPr lang="en-US" altLang="en-US" sz="2800">
                <a:ea typeface="ＭＳ Ｐゴシック" charset="-128"/>
              </a:rPr>
              <a:t>: P = NP?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ＭＳ Ｐゴシック" charset="-128"/>
              </a:rPr>
              <a:t>Course should be </a:t>
            </a:r>
            <a:r>
              <a:rPr lang="en-US" altLang="en-US" sz="2800" b="1">
                <a:solidFill>
                  <a:schemeClr val="accent2"/>
                </a:solidFill>
                <a:ea typeface="ＭＳ Ｐゴシック" charset="-128"/>
              </a:rPr>
              <a:t>both</a:t>
            </a:r>
            <a:r>
              <a:rPr lang="en-US" altLang="en-US" sz="2800">
                <a:solidFill>
                  <a:schemeClr val="accent2"/>
                </a:solidFill>
                <a:ea typeface="ＭＳ Ｐゴシック" charset="-128"/>
              </a:rPr>
              <a:t> useful 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a typeface="ＭＳ Ｐゴシック" charset="-128"/>
              </a:rPr>
              <a:t>and</a:t>
            </a:r>
            <a:r>
              <a:rPr lang="en-US" altLang="en-US" sz="2800">
                <a:solidFill>
                  <a:schemeClr val="accent2"/>
                </a:solidFill>
                <a:ea typeface="ＭＳ Ｐゴシック" charset="-128"/>
              </a:rPr>
              <a:t> mathematically interesting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E53CD9-C34E-AB4D-BAE7-11EEE86BC148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question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  <a:sym typeface="Lucida Bright Math Extension" charset="0"/>
              </a:rPr>
              <a:t>Given: polynomial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f(x</a:t>
            </a:r>
            <a:r>
              <a:rPr lang="en-US" altLang="en-US" baseline="-25000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1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, x</a:t>
            </a:r>
            <a:r>
              <a:rPr lang="en-US" altLang="en-US" baseline="-25000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2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, …, </a:t>
            </a:r>
            <a:r>
              <a:rPr lang="en-US" altLang="en-US" dirty="0" err="1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x</a:t>
            </a:r>
            <a:r>
              <a:rPr lang="en-US" altLang="en-US" baseline="-25000" dirty="0" err="1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n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)</a:t>
            </a:r>
            <a:r>
              <a:rPr lang="en-US" altLang="en-US" dirty="0">
                <a:ea typeface="ＭＳ Ｐゴシック" charset="-128"/>
                <a:sym typeface="Lucida Bright Math Extension" charset="0"/>
              </a:rPr>
              <a:t> as arithmetic formula (fan-out 1):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charset="-128"/>
              <a:sym typeface="Lucida Bright Math Extensio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charset="-128"/>
              <a:sym typeface="Lucida Bright Math Extensio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charset="-128"/>
              <a:sym typeface="Lucida Bright Math Extensio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charset="-128"/>
                <a:sym typeface="Lucida Bright Math Extension" charset="0"/>
              </a:rPr>
              <a:t>Question</a:t>
            </a:r>
            <a:r>
              <a:rPr lang="en-US" altLang="en-US" dirty="0">
                <a:ea typeface="ＭＳ Ｐゴシック" charset="-128"/>
                <a:sym typeface="Lucida Bright Math Extension" charset="0"/>
              </a:rPr>
              <a:t>: is f identically zero?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600" dirty="0">
                <a:ea typeface="ＭＳ Ｐゴシック" charset="-128"/>
                <a:sym typeface="Lucida Bright Math Extension" charset="0"/>
              </a:rPr>
              <a:t>(variables take values in finite field of size &gt; degree)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145213" y="32766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5605463" y="40386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5284788" y="47244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5921375" y="47244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31432" name="AutoShape 8"/>
          <p:cNvCxnSpPr>
            <a:cxnSpLocks noChangeShapeType="1"/>
            <a:stCxn id="231429" idx="0"/>
            <a:endCxn id="231428" idx="2"/>
          </p:cNvCxnSpPr>
          <p:nvPr/>
        </p:nvCxnSpPr>
        <p:spPr bwMode="auto">
          <a:xfrm flipV="1">
            <a:off x="5778500" y="37338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33" name="AutoShape 9"/>
          <p:cNvCxnSpPr>
            <a:cxnSpLocks noChangeShapeType="1"/>
            <a:stCxn id="231430" idx="0"/>
            <a:endCxn id="231429" idx="2"/>
          </p:cNvCxnSpPr>
          <p:nvPr/>
        </p:nvCxnSpPr>
        <p:spPr bwMode="auto">
          <a:xfrm flipV="1">
            <a:off x="5513388" y="44958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34" name="AutoShape 10"/>
          <p:cNvCxnSpPr>
            <a:cxnSpLocks noChangeShapeType="1"/>
            <a:stCxn id="231431" idx="0"/>
            <a:endCxn id="231429" idx="2"/>
          </p:cNvCxnSpPr>
          <p:nvPr/>
        </p:nvCxnSpPr>
        <p:spPr bwMode="auto">
          <a:xfrm flipH="1" flipV="1">
            <a:off x="5778500" y="44958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7207250" y="32766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6745288" y="4038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7607300" y="40386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6408738" y="47244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7110413" y="4724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7531100" y="47244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31441" name="AutoShape 17"/>
          <p:cNvCxnSpPr>
            <a:cxnSpLocks noChangeShapeType="1"/>
            <a:stCxn id="231436" idx="0"/>
            <a:endCxn id="231435" idx="2"/>
          </p:cNvCxnSpPr>
          <p:nvPr/>
        </p:nvCxnSpPr>
        <p:spPr bwMode="auto">
          <a:xfrm flipV="1">
            <a:off x="6910388" y="37338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2" name="AutoShape 18"/>
          <p:cNvCxnSpPr>
            <a:cxnSpLocks noChangeShapeType="1"/>
            <a:stCxn id="231437" idx="0"/>
            <a:endCxn id="231435" idx="2"/>
          </p:cNvCxnSpPr>
          <p:nvPr/>
        </p:nvCxnSpPr>
        <p:spPr bwMode="auto">
          <a:xfrm flipH="1" flipV="1">
            <a:off x="7380288" y="37338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3" name="AutoShape 19"/>
          <p:cNvCxnSpPr>
            <a:cxnSpLocks noChangeShapeType="1"/>
            <a:stCxn id="231438" idx="0"/>
            <a:endCxn id="231436" idx="2"/>
          </p:cNvCxnSpPr>
          <p:nvPr/>
        </p:nvCxnSpPr>
        <p:spPr bwMode="auto">
          <a:xfrm flipV="1">
            <a:off x="6653213" y="44958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4" name="AutoShape 20"/>
          <p:cNvCxnSpPr>
            <a:cxnSpLocks noChangeShapeType="1"/>
            <a:stCxn id="231439" idx="0"/>
            <a:endCxn id="231436" idx="2"/>
          </p:cNvCxnSpPr>
          <p:nvPr/>
        </p:nvCxnSpPr>
        <p:spPr bwMode="auto">
          <a:xfrm flipH="1" flipV="1">
            <a:off x="6910388" y="44958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5" name="AutoShape 21"/>
          <p:cNvCxnSpPr>
            <a:cxnSpLocks noChangeShapeType="1"/>
            <a:stCxn id="231440" idx="0"/>
            <a:endCxn id="231437" idx="2"/>
          </p:cNvCxnSpPr>
          <p:nvPr/>
        </p:nvCxnSpPr>
        <p:spPr bwMode="auto">
          <a:xfrm flipH="1" flipV="1">
            <a:off x="7762875" y="44958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6637338" y="24384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231447" name="AutoShape 23"/>
          <p:cNvCxnSpPr>
            <a:cxnSpLocks noChangeShapeType="1"/>
            <a:stCxn id="231428" idx="0"/>
            <a:endCxn id="231446" idx="2"/>
          </p:cNvCxnSpPr>
          <p:nvPr/>
        </p:nvCxnSpPr>
        <p:spPr bwMode="auto">
          <a:xfrm flipV="1">
            <a:off x="6300788" y="28956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8" name="AutoShape 24"/>
          <p:cNvCxnSpPr>
            <a:cxnSpLocks noChangeShapeType="1"/>
            <a:stCxn id="231435" idx="0"/>
            <a:endCxn id="231446" idx="2"/>
          </p:cNvCxnSpPr>
          <p:nvPr/>
        </p:nvCxnSpPr>
        <p:spPr bwMode="auto">
          <a:xfrm flipH="1" flipV="1">
            <a:off x="6821488" y="28956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449" name="Text Box 25"/>
          <p:cNvSpPr txBox="1">
            <a:spLocks noChangeArrowheads="1"/>
          </p:cNvSpPr>
          <p:nvPr/>
        </p:nvSpPr>
        <p:spPr bwMode="auto">
          <a:xfrm>
            <a:off x="914400" y="3105150"/>
            <a:ext cx="4343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multiplication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addition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negation</a:t>
            </a:r>
            <a:r>
              <a:rPr lang="en-US" altLang="en-US" sz="2800"/>
              <a:t> (fan-in 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E3EED0-11FC-C849-AB2E-2F577A332370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question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  <a:sym typeface="Lucida Bright Math Extension" charset="0"/>
              </a:rPr>
              <a:t>Given</a:t>
            </a:r>
            <a:r>
              <a:rPr lang="en-US" altLang="en-US">
                <a:ea typeface="ＭＳ Ｐゴシック" charset="-128"/>
                <a:sym typeface="Lucida Bright Math Extension" charset="0"/>
              </a:rPr>
              <a:t>: multivariate polynomial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f(x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  <a:sym typeface="Lucida Bright Math Extension" charset="0"/>
              </a:rPr>
              <a:t>)</a:t>
            </a:r>
            <a:r>
              <a:rPr lang="en-US" altLang="en-US">
                <a:ea typeface="ＭＳ Ｐゴシック" charset="-128"/>
                <a:sym typeface="Lucida Bright Math Extension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charset="-128"/>
                <a:sym typeface="Lucida Bright Math Extension" charset="0"/>
              </a:rPr>
              <a:t>	as an arithmetic formula. </a:t>
            </a:r>
          </a:p>
          <a:p>
            <a:pPr eaLnBrk="1" hangingPunct="1"/>
            <a:r>
              <a:rPr lang="en-US" altLang="en-US" b="1">
                <a:ea typeface="ＭＳ Ｐゴシック" charset="-128"/>
                <a:sym typeface="Lucida Bright Math Extension" charset="0"/>
              </a:rPr>
              <a:t>Question</a:t>
            </a:r>
            <a:r>
              <a:rPr lang="en-US" altLang="en-US">
                <a:ea typeface="ＭＳ Ｐゴシック" charset="-128"/>
                <a:sym typeface="Lucida Bright Math Extension" charset="0"/>
              </a:rPr>
              <a:t>: is f identically zero?</a:t>
            </a:r>
          </a:p>
          <a:p>
            <a:pPr eaLnBrk="1" hangingPunct="1"/>
            <a:endParaRPr lang="en-US" altLang="en-US">
              <a:ea typeface="ＭＳ Ｐゴシック" charset="-128"/>
              <a:sym typeface="Lucida Bright Math Extension" charset="0"/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charset="-128"/>
                <a:sym typeface="Lucida Bright Math Extension" charset="0"/>
              </a:rPr>
              <a:t>Challenge: devise a deterministic poly-time algorithm for this problem.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AF3314A-3085-6740-9F39-DCC338F6CD4D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randomized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>
                    <a:ea typeface="ＭＳ Ｐゴシック" charset="-128"/>
                    <a:sym typeface="Lucida Bright Math Extension" charset="0"/>
                  </a:rPr>
                  <a:t>Given</a:t>
                </a:r>
                <a:r>
                  <a:rPr lang="en-US" altLang="en-US" sz="2800" dirty="0">
                    <a:ea typeface="ＭＳ Ｐゴシック" charset="-128"/>
                    <a:sym typeface="Lucida Bright Math Extension" charset="0"/>
                  </a:rPr>
                  <a:t>: multivariate degree r poly. f(x</a:t>
                </a:r>
                <a:r>
                  <a:rPr lang="en-US" altLang="en-US" sz="2800" baseline="-25000" dirty="0">
                    <a:ea typeface="ＭＳ Ｐゴシック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ea typeface="ＭＳ Ｐゴシック" charset="-128"/>
                    <a:sym typeface="Lucida Bright Math Extension" charset="0"/>
                  </a:rPr>
                  <a:t>, x</a:t>
                </a:r>
                <a:r>
                  <a:rPr lang="en-US" altLang="en-US" sz="2800" baseline="-25000" dirty="0">
                    <a:ea typeface="ＭＳ Ｐゴシック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ea typeface="ＭＳ Ｐゴシック" charset="-128"/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ea typeface="ＭＳ Ｐゴシック" charset="-128"/>
                    <a:sym typeface="Lucida Bright Math Extension" charset="0"/>
                  </a:rPr>
                  <a:t>x</a:t>
                </a:r>
                <a:r>
                  <a:rPr lang="en-US" altLang="en-US" sz="2800" baseline="-25000" dirty="0" err="1">
                    <a:ea typeface="ＭＳ Ｐゴシック" charset="-128"/>
                    <a:sym typeface="Lucida Bright Math Extension" charset="0"/>
                  </a:rPr>
                  <a:t>d</a:t>
                </a:r>
                <a:r>
                  <a:rPr lang="en-US" altLang="en-US" sz="2800" dirty="0">
                    <a:ea typeface="ＭＳ Ｐゴシック" charset="-128"/>
                    <a:sym typeface="Lucida Bright Math Extension" charset="0"/>
                  </a:rPr>
                  <a:t>)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note: r = </a:t>
                </a:r>
                <a:r>
                  <a:rPr lang="en-US" altLang="en-US" sz="2400" dirty="0" err="1">
                    <a:ea typeface="ＭＳ Ｐゴシック" charset="-128"/>
                    <a:sym typeface="Lucida Bright Math Extension" charset="0"/>
                  </a:rPr>
                  <a:t>deg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(f)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ＭＳ Ｐゴシック" charset="-128"/>
                        <a:sym typeface="Lucida Bright Math Extension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size of formula </a:t>
                </a:r>
                <a:endParaRPr lang="en-US" altLang="en-US" sz="2800" dirty="0">
                  <a:ea typeface="ＭＳ Ｐゴシック" charset="-128"/>
                  <a:sym typeface="Lucida Bright Math Extensio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>
                    <a:ea typeface="ＭＳ Ｐゴシック" charset="-128"/>
                    <a:sym typeface="Lucida Bright Math Extension" charset="0"/>
                  </a:rPr>
                  <a:t>Algorithm</a:t>
                </a:r>
                <a:r>
                  <a:rPr lang="en-US" altLang="en-US" sz="2800" dirty="0">
                    <a:ea typeface="ＭＳ Ｐゴシック" charset="-128"/>
                    <a:sym typeface="Lucida Bright Math Extension" charset="0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pick small number of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Lucida Bright Math Extension" charset="0"/>
                  </a:rPr>
                  <a:t>random</a:t>
                </a: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 points</a:t>
                </a:r>
                <a:endParaRPr lang="en-US" altLang="en-US" sz="2400" baseline="-25000" dirty="0">
                  <a:ea typeface="ＭＳ Ｐゴシック" charset="-128"/>
                  <a:sym typeface="Lucida Bright Math Extension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if f is zero on all of these points, answer </a:t>
                </a:r>
                <a:r>
                  <a:rPr lang="ja-JP" altLang="en-US" sz="2400" dirty="0">
                    <a:ea typeface="ＭＳ Ｐゴシック" charset="-128"/>
                    <a:sym typeface="Lucida Bright Math Extension" charset="0"/>
                  </a:rPr>
                  <a:t>“</a:t>
                </a:r>
                <a:r>
                  <a:rPr lang="en-US" altLang="ja-JP" sz="2400" dirty="0">
                    <a:ea typeface="ＭＳ Ｐゴシック" charset="-128"/>
                    <a:sym typeface="Lucida Bright Math Extension" charset="0"/>
                  </a:rPr>
                  <a:t>yes</a:t>
                </a:r>
                <a:r>
                  <a:rPr lang="ja-JP" altLang="en-US" sz="2400" dirty="0">
                    <a:ea typeface="ＭＳ Ｐゴシック" charset="-128"/>
                    <a:sym typeface="Lucida Bright Math Extension" charset="0"/>
                  </a:rPr>
                  <a:t>”</a:t>
                </a:r>
                <a:endParaRPr lang="en-US" altLang="ja-JP" sz="2400" dirty="0">
                  <a:ea typeface="ＭＳ Ｐゴシック" charset="-128"/>
                  <a:sym typeface="Lucida Bright Math Extension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charset="-128"/>
                    <a:sym typeface="Lucida Bright Math Extension" charset="0"/>
                  </a:rPr>
                  <a:t>otherwise answer </a:t>
                </a:r>
                <a:r>
                  <a:rPr lang="ja-JP" altLang="en-US" sz="2400" dirty="0">
                    <a:ea typeface="ＭＳ Ｐゴシック" charset="-128"/>
                    <a:sym typeface="Lucida Bright Math Extension" charset="0"/>
                  </a:rPr>
                  <a:t>“</a:t>
                </a:r>
                <a:r>
                  <a:rPr lang="en-US" altLang="ja-JP" sz="2400" dirty="0">
                    <a:ea typeface="ＭＳ Ｐゴシック" charset="-128"/>
                    <a:sym typeface="Lucida Bright Math Extension" charset="0"/>
                  </a:rPr>
                  <a:t>no</a:t>
                </a:r>
                <a:r>
                  <a:rPr lang="ja-JP" altLang="en-US" sz="2400" dirty="0">
                    <a:ea typeface="ＭＳ Ｐゴシック" charset="-128"/>
                    <a:sym typeface="Lucida Bright Math Extension" charset="0"/>
                  </a:rPr>
                  <a:t>”</a:t>
                </a:r>
                <a:endParaRPr lang="en-US" altLang="ja-JP" sz="2400" dirty="0">
                  <a:ea typeface="ＭＳ Ｐゴシック" charset="-128"/>
                  <a:sym typeface="Lucida Bright Math Extension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ea typeface="ＭＳ Ｐゴシック" charset="-128"/>
                  <a:sym typeface="Lucida Bright Math Extension" charset="0"/>
                </a:endParaRP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Lucida Bright Math Extension" charset="0"/>
                  </a:rPr>
                  <a:t>(low-degree non-zero polynomial evaluates to zero on only a small fraction of its domain)</a:t>
                </a:r>
                <a:endParaRPr lang="en-US" altLang="en-US" sz="2800" dirty="0">
                  <a:solidFill>
                    <a:schemeClr val="accent2"/>
                  </a:solidFill>
                  <a:ea typeface="ＭＳ Ｐゴシック" charset="-128"/>
                  <a:sym typeface="Lucida Bright Math Extensio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Lucida Bright Math Extension" charset="0"/>
                  </a:rPr>
                  <a:t>No efficient deterministic algorithm known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2308</Words>
  <Application>Microsoft Macintosh PowerPoint</Application>
  <PresentationFormat>On-screen Show (4:3)</PresentationFormat>
  <Paragraphs>595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Cambria Math</vt:lpstr>
      <vt:lpstr>cmsy10</vt:lpstr>
      <vt:lpstr>Comic Sans MS</vt:lpstr>
      <vt:lpstr>Default Design</vt:lpstr>
      <vt:lpstr>CS151 Complexity Theory</vt:lpstr>
      <vt:lpstr>Complexity Theory</vt:lpstr>
      <vt:lpstr>Complexity Theory</vt:lpstr>
      <vt:lpstr>The central questions</vt:lpstr>
      <vt:lpstr>Central Questions</vt:lpstr>
      <vt:lpstr>Introduction</vt:lpstr>
      <vt:lpstr>A question</vt:lpstr>
      <vt:lpstr>A question</vt:lpstr>
      <vt:lpstr>A randomized algorithm</vt:lpstr>
      <vt:lpstr>Derandomization</vt:lpstr>
      <vt:lpstr>Derandomization</vt:lpstr>
      <vt:lpstr>Derandomization</vt:lpstr>
      <vt:lpstr>A surprising fact</vt:lpstr>
      <vt:lpstr>Outline</vt:lpstr>
      <vt:lpstr>Problems and Languages</vt:lpstr>
      <vt:lpstr>Problems and Languages</vt:lpstr>
      <vt:lpstr>Problems and Languages</vt:lpstr>
      <vt:lpstr>Problems and Languages</vt:lpstr>
      <vt:lpstr>Problems and Languages</vt:lpstr>
      <vt:lpstr>Problems and Languages</vt:lpstr>
      <vt:lpstr>Problems and Languages</vt:lpstr>
      <vt:lpstr>Complexity Classes</vt:lpstr>
      <vt:lpstr>Complexity Classes</vt:lpstr>
      <vt:lpstr>Complexity Classes</vt:lpstr>
      <vt:lpstr>Complexity Classes</vt:lpstr>
      <vt:lpstr>Turing Machines</vt:lpstr>
      <vt:lpstr>Turing Machines</vt:lpstr>
      <vt:lpstr>PowerPoint Presentation</vt:lpstr>
      <vt:lpstr>Turing Machines</vt:lpstr>
      <vt:lpstr>Multitape TMs</vt:lpstr>
      <vt:lpstr>Multitape TMs</vt:lpstr>
      <vt:lpstr>Extended Church-Turing Thesis</vt:lpstr>
      <vt:lpstr>Extended Church-Turing Thesis</vt:lpstr>
      <vt:lpstr>Turing Machines</vt:lpstr>
      <vt:lpstr>Turing Machines</vt:lpstr>
      <vt:lpstr>Diagonalization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59</cp:revision>
  <cp:lastPrinted>2021-04-01T05:27:03Z</cp:lastPrinted>
  <dcterms:created xsi:type="dcterms:W3CDTF">2004-02-26T07:04:46Z</dcterms:created>
  <dcterms:modified xsi:type="dcterms:W3CDTF">2023-04-05T06:02:58Z</dcterms:modified>
</cp:coreProperties>
</file>