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2.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12"/>
  </p:notesMasterIdLst>
  <p:handoutMasterIdLst>
    <p:handoutMasterId r:id="rId113"/>
  </p:handoutMasterIdLst>
  <p:sldIdLst>
    <p:sldId id="256" r:id="rId2"/>
    <p:sldId id="283" r:id="rId3"/>
    <p:sldId id="317" r:id="rId4"/>
    <p:sldId id="389" r:id="rId5"/>
    <p:sldId id="390" r:id="rId6"/>
    <p:sldId id="391" r:id="rId7"/>
    <p:sldId id="383" r:id="rId8"/>
    <p:sldId id="384" r:id="rId9"/>
    <p:sldId id="382" r:id="rId10"/>
    <p:sldId id="354" r:id="rId11"/>
    <p:sldId id="385" r:id="rId12"/>
    <p:sldId id="386" r:id="rId13"/>
    <p:sldId id="355" r:id="rId14"/>
    <p:sldId id="388" r:id="rId15"/>
    <p:sldId id="387" r:id="rId16"/>
    <p:sldId id="356" r:id="rId17"/>
    <p:sldId id="357" r:id="rId18"/>
    <p:sldId id="358" r:id="rId19"/>
    <p:sldId id="359" r:id="rId20"/>
    <p:sldId id="360" r:id="rId21"/>
    <p:sldId id="361" r:id="rId22"/>
    <p:sldId id="362" r:id="rId23"/>
    <p:sldId id="288" r:id="rId24"/>
    <p:sldId id="289" r:id="rId25"/>
    <p:sldId id="335" r:id="rId26"/>
    <p:sldId id="412" r:id="rId27"/>
    <p:sldId id="290" r:id="rId28"/>
    <p:sldId id="291" r:id="rId29"/>
    <p:sldId id="293" r:id="rId30"/>
    <p:sldId id="295" r:id="rId31"/>
    <p:sldId id="296" r:id="rId32"/>
    <p:sldId id="294" r:id="rId33"/>
    <p:sldId id="300" r:id="rId34"/>
    <p:sldId id="299" r:id="rId35"/>
    <p:sldId id="298" r:id="rId36"/>
    <p:sldId id="301" r:id="rId37"/>
    <p:sldId id="297" r:id="rId38"/>
    <p:sldId id="302" r:id="rId39"/>
    <p:sldId id="303" r:id="rId40"/>
    <p:sldId id="304" r:id="rId41"/>
    <p:sldId id="305" r:id="rId42"/>
    <p:sldId id="306" r:id="rId43"/>
    <p:sldId id="307" r:id="rId44"/>
    <p:sldId id="308" r:id="rId45"/>
    <p:sldId id="309" r:id="rId46"/>
    <p:sldId id="333" r:id="rId47"/>
    <p:sldId id="334" r:id="rId48"/>
    <p:sldId id="413" r:id="rId49"/>
    <p:sldId id="364" r:id="rId50"/>
    <p:sldId id="310" r:id="rId51"/>
    <p:sldId id="311" r:id="rId52"/>
    <p:sldId id="321" r:id="rId53"/>
    <p:sldId id="322" r:id="rId54"/>
    <p:sldId id="323" r:id="rId55"/>
    <p:sldId id="324" r:id="rId56"/>
    <p:sldId id="353" r:id="rId57"/>
    <p:sldId id="407" r:id="rId58"/>
    <p:sldId id="326" r:id="rId59"/>
    <p:sldId id="327" r:id="rId60"/>
    <p:sldId id="312" r:id="rId61"/>
    <p:sldId id="328" r:id="rId62"/>
    <p:sldId id="332" r:id="rId63"/>
    <p:sldId id="313" r:id="rId64"/>
    <p:sldId id="409" r:id="rId65"/>
    <p:sldId id="338" r:id="rId66"/>
    <p:sldId id="397" r:id="rId67"/>
    <p:sldId id="410" r:id="rId68"/>
    <p:sldId id="406" r:id="rId69"/>
    <p:sldId id="337" r:id="rId70"/>
    <p:sldId id="339" r:id="rId71"/>
    <p:sldId id="408" r:id="rId72"/>
    <p:sldId id="392" r:id="rId73"/>
    <p:sldId id="394" r:id="rId74"/>
    <p:sldId id="395" r:id="rId75"/>
    <p:sldId id="396" r:id="rId76"/>
    <p:sldId id="398" r:id="rId77"/>
    <p:sldId id="399" r:id="rId78"/>
    <p:sldId id="400" r:id="rId79"/>
    <p:sldId id="401" r:id="rId80"/>
    <p:sldId id="402" r:id="rId81"/>
    <p:sldId id="403" r:id="rId82"/>
    <p:sldId id="404" r:id="rId83"/>
    <p:sldId id="405" r:id="rId84"/>
    <p:sldId id="366" r:id="rId85"/>
    <p:sldId id="367" r:id="rId86"/>
    <p:sldId id="369" r:id="rId87"/>
    <p:sldId id="370" r:id="rId88"/>
    <p:sldId id="371" r:id="rId89"/>
    <p:sldId id="372" r:id="rId90"/>
    <p:sldId id="373" r:id="rId91"/>
    <p:sldId id="374" r:id="rId92"/>
    <p:sldId id="342" r:id="rId93"/>
    <p:sldId id="351" r:id="rId94"/>
    <p:sldId id="411" r:id="rId95"/>
    <p:sldId id="414" r:id="rId96"/>
    <p:sldId id="319" r:id="rId97"/>
    <p:sldId id="343" r:id="rId98"/>
    <p:sldId id="344" r:id="rId99"/>
    <p:sldId id="345" r:id="rId100"/>
    <p:sldId id="346" r:id="rId101"/>
    <p:sldId id="348" r:id="rId102"/>
    <p:sldId id="347" r:id="rId103"/>
    <p:sldId id="349" r:id="rId104"/>
    <p:sldId id="350" r:id="rId105"/>
    <p:sldId id="320" r:id="rId106"/>
    <p:sldId id="329" r:id="rId107"/>
    <p:sldId id="330" r:id="rId108"/>
    <p:sldId id="331" r:id="rId109"/>
    <p:sldId id="340" r:id="rId110"/>
    <p:sldId id="341" r:id="rId111"/>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FBE"/>
    <a:srgbClr val="0000FF"/>
    <a:srgbClr val="000000"/>
    <a:srgbClr val="336699"/>
    <a:srgbClr val="CC0066"/>
    <a:srgbClr val="CC9900"/>
    <a:srgbClr val="008000"/>
    <a:srgbClr val="FF99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2965" autoAdjust="0"/>
  </p:normalViewPr>
  <p:slideViewPr>
    <p:cSldViewPr showGuides="1">
      <p:cViewPr>
        <p:scale>
          <a:sx n="76" d="100"/>
          <a:sy n="76" d="100"/>
        </p:scale>
        <p:origin x="-1728" y="-568"/>
      </p:cViewPr>
      <p:guideLst>
        <p:guide orient="horz"/>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handoutMaster" Target="handoutMasters/handout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19433" tIns="0" rIns="19433" bIns="0" numCol="1" anchor="t" anchorCtr="0" compatLnSpc="1">
            <a:prstTxWarp prst="textNoShape">
              <a:avLst/>
            </a:prstTxWarp>
          </a:bodyPr>
          <a:lstStyle>
            <a:lvl1pPr defTabSz="933450">
              <a:defRPr sz="1000" i="1">
                <a:latin typeface="Times New Roman" pitchFamily="18" charset="0"/>
              </a:defRPr>
            </a:lvl1pPr>
          </a:lstStyle>
          <a:p>
            <a:endParaRPr lang="en-US"/>
          </a:p>
        </p:txBody>
      </p:sp>
      <p:sp>
        <p:nvSpPr>
          <p:cNvPr id="3075" name="Rectangle 3"/>
          <p:cNvSpPr>
            <a:spLocks noGrp="1" noChangeArrowheads="1"/>
          </p:cNvSpPr>
          <p:nvPr>
            <p:ph type="dt" sz="quarter" idx="1"/>
          </p:nvPr>
        </p:nvSpPr>
        <p:spPr bwMode="auto">
          <a:xfrm>
            <a:off x="3976688" y="0"/>
            <a:ext cx="3043237" cy="465138"/>
          </a:xfrm>
          <a:prstGeom prst="rect">
            <a:avLst/>
          </a:prstGeom>
          <a:noFill/>
          <a:ln w="9525">
            <a:noFill/>
            <a:miter lim="800000"/>
            <a:headEnd/>
            <a:tailEnd/>
          </a:ln>
          <a:effectLst/>
        </p:spPr>
        <p:txBody>
          <a:bodyPr vert="horz" wrap="square" lIns="19433" tIns="0" rIns="19433" bIns="0" numCol="1" anchor="t" anchorCtr="0" compatLnSpc="1">
            <a:prstTxWarp prst="textNoShape">
              <a:avLst/>
            </a:prstTxWarp>
          </a:bodyPr>
          <a:lstStyle>
            <a:lvl1pPr algn="r" defTabSz="933450">
              <a:defRPr sz="1000" i="1">
                <a:latin typeface="Times New Roman" pitchFamily="18" charset="0"/>
              </a:defRPr>
            </a:lvl1pPr>
          </a:lstStyle>
          <a:p>
            <a:endParaRPr lang="en-US"/>
          </a:p>
        </p:txBody>
      </p:sp>
      <p:sp>
        <p:nvSpPr>
          <p:cNvPr id="3076" name="Rectangle 4"/>
          <p:cNvSpPr>
            <a:spLocks noGrp="1" noChangeArrowheads="1"/>
          </p:cNvSpPr>
          <p:nvPr>
            <p:ph type="ftr" sz="quarter" idx="2"/>
          </p:nvPr>
        </p:nvSpPr>
        <p:spPr bwMode="auto">
          <a:xfrm>
            <a:off x="0" y="8840788"/>
            <a:ext cx="3043238" cy="465137"/>
          </a:xfrm>
          <a:prstGeom prst="rect">
            <a:avLst/>
          </a:prstGeom>
          <a:noFill/>
          <a:ln w="9525">
            <a:noFill/>
            <a:miter lim="800000"/>
            <a:headEnd/>
            <a:tailEnd/>
          </a:ln>
          <a:effectLst/>
        </p:spPr>
        <p:txBody>
          <a:bodyPr vert="horz" wrap="square" lIns="19433" tIns="0" rIns="19433" bIns="0" numCol="1" anchor="b" anchorCtr="0" compatLnSpc="1">
            <a:prstTxWarp prst="textNoShape">
              <a:avLst/>
            </a:prstTxWarp>
          </a:bodyPr>
          <a:lstStyle>
            <a:lvl1pPr defTabSz="933450">
              <a:defRPr sz="1000" i="1">
                <a:latin typeface="Times New Roman" pitchFamily="18" charset="0"/>
              </a:defRPr>
            </a:lvl1pPr>
          </a:lstStyle>
          <a:p>
            <a:endParaRPr lang="en-US"/>
          </a:p>
        </p:txBody>
      </p:sp>
      <p:sp>
        <p:nvSpPr>
          <p:cNvPr id="3077" name="Rectangle 5"/>
          <p:cNvSpPr>
            <a:spLocks noGrp="1" noChangeArrowheads="1"/>
          </p:cNvSpPr>
          <p:nvPr>
            <p:ph type="sldNum" sz="quarter" idx="3"/>
          </p:nvPr>
        </p:nvSpPr>
        <p:spPr bwMode="auto">
          <a:xfrm>
            <a:off x="3976688" y="8840788"/>
            <a:ext cx="3043237" cy="465137"/>
          </a:xfrm>
          <a:prstGeom prst="rect">
            <a:avLst/>
          </a:prstGeom>
          <a:noFill/>
          <a:ln w="9525">
            <a:noFill/>
            <a:miter lim="800000"/>
            <a:headEnd/>
            <a:tailEnd/>
          </a:ln>
          <a:effectLst/>
        </p:spPr>
        <p:txBody>
          <a:bodyPr vert="horz" wrap="square" lIns="19433" tIns="0" rIns="19433" bIns="0" numCol="1" anchor="b" anchorCtr="0" compatLnSpc="1">
            <a:prstTxWarp prst="textNoShape">
              <a:avLst/>
            </a:prstTxWarp>
          </a:bodyPr>
          <a:lstStyle>
            <a:lvl1pPr algn="r" defTabSz="933450">
              <a:defRPr sz="1000" i="1">
                <a:latin typeface="Times New Roman" pitchFamily="18" charset="0"/>
              </a:defRPr>
            </a:lvl1pPr>
          </a:lstStyle>
          <a:p>
            <a:fld id="{D23BF0CC-206E-4B27-860D-98A5A8831E8E}" type="slidenum">
              <a:rPr lang="en-US"/>
              <a:pPr/>
              <a:t>‹#›</a:t>
            </a:fld>
            <a:endParaRPr lang="en-US"/>
          </a:p>
        </p:txBody>
      </p:sp>
    </p:spTree>
    <p:extLst>
      <p:ext uri="{BB962C8B-B14F-4D97-AF65-F5344CB8AC3E}">
        <p14:creationId xmlns:p14="http://schemas.microsoft.com/office/powerpoint/2010/main" val="1477236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43238" cy="465138"/>
          </a:xfrm>
          <a:prstGeom prst="rect">
            <a:avLst/>
          </a:prstGeom>
          <a:noFill/>
          <a:ln w="9525">
            <a:noFill/>
            <a:miter lim="800000"/>
            <a:headEnd/>
            <a:tailEnd/>
          </a:ln>
          <a:effectLst/>
        </p:spPr>
        <p:txBody>
          <a:bodyPr vert="horz" wrap="square" lIns="19433" tIns="0" rIns="19433" bIns="0" numCol="1" anchor="t" anchorCtr="0" compatLnSpc="1">
            <a:prstTxWarp prst="textNoShape">
              <a:avLst/>
            </a:prstTxWarp>
          </a:bodyPr>
          <a:lstStyle>
            <a:lvl1pPr defTabSz="933450">
              <a:defRPr sz="1000" i="1">
                <a:latin typeface="Times New Roman" pitchFamily="18" charset="0"/>
              </a:defRPr>
            </a:lvl1pPr>
          </a:lstStyle>
          <a:p>
            <a:endParaRPr lang="en-US"/>
          </a:p>
        </p:txBody>
      </p:sp>
      <p:sp>
        <p:nvSpPr>
          <p:cNvPr id="2051" name="Rectangle 3"/>
          <p:cNvSpPr>
            <a:spLocks noGrp="1" noChangeArrowheads="1"/>
          </p:cNvSpPr>
          <p:nvPr>
            <p:ph type="dt" idx="1"/>
          </p:nvPr>
        </p:nvSpPr>
        <p:spPr bwMode="auto">
          <a:xfrm>
            <a:off x="3976688" y="0"/>
            <a:ext cx="3043237" cy="465138"/>
          </a:xfrm>
          <a:prstGeom prst="rect">
            <a:avLst/>
          </a:prstGeom>
          <a:noFill/>
          <a:ln w="9525">
            <a:noFill/>
            <a:miter lim="800000"/>
            <a:headEnd/>
            <a:tailEnd/>
          </a:ln>
          <a:effectLst/>
        </p:spPr>
        <p:txBody>
          <a:bodyPr vert="horz" wrap="square" lIns="19433" tIns="0" rIns="19433" bIns="0" numCol="1" anchor="t" anchorCtr="0" compatLnSpc="1">
            <a:prstTxWarp prst="textNoShape">
              <a:avLst/>
            </a:prstTxWarp>
          </a:bodyPr>
          <a:lstStyle>
            <a:lvl1pPr algn="r" defTabSz="933450">
              <a:defRPr sz="1000" i="1">
                <a:latin typeface="Times New Roman" pitchFamily="18" charset="0"/>
              </a:defRPr>
            </a:lvl1pPr>
          </a:lstStyle>
          <a:p>
            <a:endParaRPr lang="en-US"/>
          </a:p>
        </p:txBody>
      </p:sp>
      <p:sp>
        <p:nvSpPr>
          <p:cNvPr id="2052" name="Rectangle 4"/>
          <p:cNvSpPr>
            <a:spLocks noGrp="1" noChangeArrowheads="1"/>
          </p:cNvSpPr>
          <p:nvPr>
            <p:ph type="ftr" sz="quarter" idx="4"/>
          </p:nvPr>
        </p:nvSpPr>
        <p:spPr bwMode="auto">
          <a:xfrm>
            <a:off x="0" y="8840788"/>
            <a:ext cx="3043238" cy="465137"/>
          </a:xfrm>
          <a:prstGeom prst="rect">
            <a:avLst/>
          </a:prstGeom>
          <a:noFill/>
          <a:ln w="9525">
            <a:noFill/>
            <a:miter lim="800000"/>
            <a:headEnd/>
            <a:tailEnd/>
          </a:ln>
          <a:effectLst/>
        </p:spPr>
        <p:txBody>
          <a:bodyPr vert="horz" wrap="square" lIns="19433" tIns="0" rIns="19433" bIns="0" numCol="1" anchor="b" anchorCtr="0" compatLnSpc="1">
            <a:prstTxWarp prst="textNoShape">
              <a:avLst/>
            </a:prstTxWarp>
          </a:bodyPr>
          <a:lstStyle>
            <a:lvl1pPr defTabSz="933450">
              <a:defRPr sz="1000" i="1">
                <a:latin typeface="Times New Roman" pitchFamily="18" charset="0"/>
              </a:defRPr>
            </a:lvl1pPr>
          </a:lstStyle>
          <a:p>
            <a:endParaRPr lang="en-US"/>
          </a:p>
        </p:txBody>
      </p:sp>
      <p:sp>
        <p:nvSpPr>
          <p:cNvPr id="2053" name="Rectangle 5"/>
          <p:cNvSpPr>
            <a:spLocks noGrp="1" noChangeArrowheads="1"/>
          </p:cNvSpPr>
          <p:nvPr>
            <p:ph type="sldNum" sz="quarter" idx="5"/>
          </p:nvPr>
        </p:nvSpPr>
        <p:spPr bwMode="auto">
          <a:xfrm>
            <a:off x="3976688" y="8840788"/>
            <a:ext cx="3043237" cy="465137"/>
          </a:xfrm>
          <a:prstGeom prst="rect">
            <a:avLst/>
          </a:prstGeom>
          <a:noFill/>
          <a:ln w="9525">
            <a:noFill/>
            <a:miter lim="800000"/>
            <a:headEnd/>
            <a:tailEnd/>
          </a:ln>
          <a:effectLst/>
        </p:spPr>
        <p:txBody>
          <a:bodyPr vert="horz" wrap="square" lIns="19433" tIns="0" rIns="19433" bIns="0" numCol="1" anchor="b" anchorCtr="0" compatLnSpc="1">
            <a:prstTxWarp prst="textNoShape">
              <a:avLst/>
            </a:prstTxWarp>
          </a:bodyPr>
          <a:lstStyle>
            <a:lvl1pPr algn="r" defTabSz="933450">
              <a:defRPr sz="1000" i="1">
                <a:latin typeface="Times New Roman" pitchFamily="18" charset="0"/>
              </a:defRPr>
            </a:lvl1pPr>
          </a:lstStyle>
          <a:p>
            <a:fld id="{75C9C3C9-BC43-4267-A72B-37470FB7143D}" type="slidenum">
              <a:rPr lang="en-US"/>
              <a:pPr/>
              <a:t>‹#›</a:t>
            </a:fld>
            <a:endParaRPr lang="en-US"/>
          </a:p>
        </p:txBody>
      </p:sp>
      <p:sp>
        <p:nvSpPr>
          <p:cNvPr id="2054" name="Rectangle 6"/>
          <p:cNvSpPr>
            <a:spLocks noGrp="1" noChangeArrowheads="1"/>
          </p:cNvSpPr>
          <p:nvPr>
            <p:ph type="body" sz="quarter" idx="3"/>
          </p:nvPr>
        </p:nvSpPr>
        <p:spPr bwMode="auto">
          <a:xfrm>
            <a:off x="933450" y="4421188"/>
            <a:ext cx="5149850" cy="4187825"/>
          </a:xfrm>
          <a:prstGeom prst="rect">
            <a:avLst/>
          </a:prstGeom>
          <a:noFill/>
          <a:ln w="9525">
            <a:noFill/>
            <a:miter lim="800000"/>
            <a:headEnd/>
            <a:tailEnd/>
          </a:ln>
          <a:effectLst/>
        </p:spPr>
        <p:txBody>
          <a:bodyPr vert="horz" wrap="square" lIns="93924" tIns="46962" rIns="93924" bIns="4696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5" name="Rectangle 7"/>
          <p:cNvSpPr>
            <a:spLocks noGrp="1" noRot="1" noChangeAspect="1" noChangeArrowheads="1" noTextEdit="1"/>
          </p:cNvSpPr>
          <p:nvPr>
            <p:ph type="sldImg" idx="2"/>
          </p:nvPr>
        </p:nvSpPr>
        <p:spPr bwMode="auto">
          <a:xfrm>
            <a:off x="1192213" y="703263"/>
            <a:ext cx="4637087" cy="3478212"/>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12733159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5"/>
          <p:cNvSpPr>
            <a:spLocks noGrp="1" noChangeArrowheads="1"/>
          </p:cNvSpPr>
          <p:nvPr>
            <p:ph type="sldNum" sz="quarter" idx="5"/>
          </p:nvPr>
        </p:nvSpPr>
        <p:spPr>
          <a:ln/>
        </p:spPr>
        <p:txBody>
          <a:bodyPr/>
          <a:lstStyle/>
          <a:p>
            <a:fld id="{0514CA45-75F6-4898-AD7E-7A282CB16AC1}" type="slidenum">
              <a:rPr lang="en-US"/>
              <a:pPr/>
              <a:t>1</a:t>
            </a:fld>
            <a:endParaRPr lang="en-US"/>
          </a:p>
        </p:txBody>
      </p:sp>
      <p:sp>
        <p:nvSpPr>
          <p:cNvPr id="5122" name="Rectangle 2"/>
          <p:cNvSpPr>
            <a:spLocks noChangeArrowheads="1"/>
          </p:cNvSpPr>
          <p:nvPr/>
        </p:nvSpPr>
        <p:spPr bwMode="auto">
          <a:xfrm>
            <a:off x="3975100" y="0"/>
            <a:ext cx="3044825" cy="465138"/>
          </a:xfrm>
          <a:prstGeom prst="rect">
            <a:avLst/>
          </a:prstGeom>
          <a:noFill/>
          <a:ln w="9525">
            <a:noFill/>
            <a:miter lim="800000"/>
            <a:headEnd/>
            <a:tailEnd/>
          </a:ln>
          <a:effectLst/>
        </p:spPr>
        <p:txBody>
          <a:bodyPr wrap="none" anchor="ctr"/>
          <a:lstStyle/>
          <a:p>
            <a:endParaRPr lang="en-US"/>
          </a:p>
        </p:txBody>
      </p:sp>
      <p:sp>
        <p:nvSpPr>
          <p:cNvPr id="5123" name="Rectangle 3"/>
          <p:cNvSpPr>
            <a:spLocks noChangeArrowheads="1"/>
          </p:cNvSpPr>
          <p:nvPr/>
        </p:nvSpPr>
        <p:spPr bwMode="auto">
          <a:xfrm>
            <a:off x="3975100" y="8840788"/>
            <a:ext cx="3044825" cy="465137"/>
          </a:xfrm>
          <a:prstGeom prst="rect">
            <a:avLst/>
          </a:prstGeom>
          <a:noFill/>
          <a:ln w="9525">
            <a:noFill/>
            <a:miter lim="800000"/>
            <a:headEnd/>
            <a:tailEnd/>
          </a:ln>
          <a:effectLst/>
        </p:spPr>
        <p:txBody>
          <a:bodyPr lIns="19433" tIns="0" rIns="19433" bIns="0" anchor="b"/>
          <a:lstStyle/>
          <a:p>
            <a:pPr algn="r" defTabSz="933450"/>
            <a:r>
              <a:rPr lang="en-US" sz="1000" i="1">
                <a:latin typeface="Times New Roman" pitchFamily="18" charset="0"/>
              </a:rPr>
              <a:t>1</a:t>
            </a:r>
          </a:p>
        </p:txBody>
      </p:sp>
      <p:sp>
        <p:nvSpPr>
          <p:cNvPr id="5124" name="Rectangle 4"/>
          <p:cNvSpPr>
            <a:spLocks noChangeArrowheads="1"/>
          </p:cNvSpPr>
          <p:nvPr/>
        </p:nvSpPr>
        <p:spPr bwMode="auto">
          <a:xfrm>
            <a:off x="0" y="8840788"/>
            <a:ext cx="3043238" cy="465137"/>
          </a:xfrm>
          <a:prstGeom prst="rect">
            <a:avLst/>
          </a:prstGeom>
          <a:noFill/>
          <a:ln w="9525">
            <a:noFill/>
            <a:miter lim="800000"/>
            <a:headEnd/>
            <a:tailEnd/>
          </a:ln>
          <a:effectLst/>
        </p:spPr>
        <p:txBody>
          <a:bodyPr wrap="none" anchor="ctr"/>
          <a:lstStyle/>
          <a:p>
            <a:endParaRPr lang="en-US"/>
          </a:p>
        </p:txBody>
      </p:sp>
      <p:sp>
        <p:nvSpPr>
          <p:cNvPr id="5125" name="Rectangle 5"/>
          <p:cNvSpPr>
            <a:spLocks noChangeArrowheads="1"/>
          </p:cNvSpPr>
          <p:nvPr/>
        </p:nvSpPr>
        <p:spPr bwMode="auto">
          <a:xfrm>
            <a:off x="0" y="0"/>
            <a:ext cx="3043238" cy="465138"/>
          </a:xfrm>
          <a:prstGeom prst="rect">
            <a:avLst/>
          </a:prstGeom>
          <a:noFill/>
          <a:ln w="9525">
            <a:noFill/>
            <a:miter lim="800000"/>
            <a:headEnd/>
            <a:tailEnd/>
          </a:ln>
          <a:effectLst/>
        </p:spPr>
        <p:txBody>
          <a:bodyPr wrap="none" anchor="ctr"/>
          <a:lstStyle/>
          <a:p>
            <a:endParaRPr lang="en-US"/>
          </a:p>
        </p:txBody>
      </p:sp>
      <p:sp>
        <p:nvSpPr>
          <p:cNvPr id="5126" name="Rectangle 6"/>
          <p:cNvSpPr>
            <a:spLocks noChangeArrowheads="1"/>
          </p:cNvSpPr>
          <p:nvPr/>
        </p:nvSpPr>
        <p:spPr bwMode="auto">
          <a:xfrm>
            <a:off x="3973513" y="0"/>
            <a:ext cx="3046412" cy="465138"/>
          </a:xfrm>
          <a:prstGeom prst="rect">
            <a:avLst/>
          </a:prstGeom>
          <a:noFill/>
          <a:ln w="9525">
            <a:noFill/>
            <a:miter lim="800000"/>
            <a:headEnd/>
            <a:tailEnd/>
          </a:ln>
          <a:effectLst/>
        </p:spPr>
        <p:txBody>
          <a:bodyPr wrap="none" anchor="ctr"/>
          <a:lstStyle/>
          <a:p>
            <a:endParaRPr lang="en-US"/>
          </a:p>
        </p:txBody>
      </p:sp>
      <p:sp>
        <p:nvSpPr>
          <p:cNvPr id="5127" name="Rectangle 7"/>
          <p:cNvSpPr>
            <a:spLocks noChangeArrowheads="1"/>
          </p:cNvSpPr>
          <p:nvPr/>
        </p:nvSpPr>
        <p:spPr bwMode="auto">
          <a:xfrm>
            <a:off x="3973513" y="8840788"/>
            <a:ext cx="3046412" cy="465137"/>
          </a:xfrm>
          <a:prstGeom prst="rect">
            <a:avLst/>
          </a:prstGeom>
          <a:noFill/>
          <a:ln w="9525">
            <a:noFill/>
            <a:miter lim="800000"/>
            <a:headEnd/>
            <a:tailEnd/>
          </a:ln>
          <a:effectLst/>
        </p:spPr>
        <p:txBody>
          <a:bodyPr lIns="19433" tIns="0" rIns="19433" bIns="0" anchor="b"/>
          <a:lstStyle/>
          <a:p>
            <a:pPr algn="r" defTabSz="933450"/>
            <a:r>
              <a:rPr lang="en-US" sz="1000" i="1">
                <a:latin typeface="Times New Roman" pitchFamily="18" charset="0"/>
              </a:rPr>
              <a:t>1</a:t>
            </a:r>
          </a:p>
        </p:txBody>
      </p:sp>
      <p:sp>
        <p:nvSpPr>
          <p:cNvPr id="5128" name="Rectangle 8"/>
          <p:cNvSpPr>
            <a:spLocks noChangeArrowheads="1"/>
          </p:cNvSpPr>
          <p:nvPr/>
        </p:nvSpPr>
        <p:spPr bwMode="auto">
          <a:xfrm>
            <a:off x="0" y="8840788"/>
            <a:ext cx="3043238" cy="465137"/>
          </a:xfrm>
          <a:prstGeom prst="rect">
            <a:avLst/>
          </a:prstGeom>
          <a:noFill/>
          <a:ln w="9525">
            <a:noFill/>
            <a:miter lim="800000"/>
            <a:headEnd/>
            <a:tailEnd/>
          </a:ln>
          <a:effectLst/>
        </p:spPr>
        <p:txBody>
          <a:bodyPr wrap="none" anchor="ctr"/>
          <a:lstStyle/>
          <a:p>
            <a:endParaRPr lang="en-US"/>
          </a:p>
        </p:txBody>
      </p:sp>
      <p:sp>
        <p:nvSpPr>
          <p:cNvPr id="5129" name="Rectangle 9"/>
          <p:cNvSpPr>
            <a:spLocks noChangeArrowheads="1"/>
          </p:cNvSpPr>
          <p:nvPr/>
        </p:nvSpPr>
        <p:spPr bwMode="auto">
          <a:xfrm>
            <a:off x="0" y="0"/>
            <a:ext cx="3043238" cy="465138"/>
          </a:xfrm>
          <a:prstGeom prst="rect">
            <a:avLst/>
          </a:prstGeom>
          <a:noFill/>
          <a:ln w="9525">
            <a:noFill/>
            <a:miter lim="800000"/>
            <a:headEnd/>
            <a:tailEnd/>
          </a:ln>
          <a:effectLst/>
        </p:spPr>
        <p:txBody>
          <a:bodyPr wrap="none" anchor="ctr"/>
          <a:lstStyle/>
          <a:p>
            <a:endParaRPr lang="en-US"/>
          </a:p>
        </p:txBody>
      </p:sp>
      <p:sp>
        <p:nvSpPr>
          <p:cNvPr id="5130" name="Rectangle 10"/>
          <p:cNvSpPr>
            <a:spLocks noGrp="1" noRot="1" noChangeAspect="1" noChangeArrowheads="1" noTextEdit="1"/>
          </p:cNvSpPr>
          <p:nvPr>
            <p:ph type="sldImg"/>
          </p:nvPr>
        </p:nvSpPr>
        <p:spPr>
          <a:ln cap="flat"/>
        </p:spPr>
      </p:sp>
      <p:sp>
        <p:nvSpPr>
          <p:cNvPr id="5131" name="Rectangle 11"/>
          <p:cNvSpPr>
            <a:spLocks noGrp="1" noChangeArrowheads="1"/>
          </p:cNvSpPr>
          <p:nvPr>
            <p:ph type="body" idx="1"/>
          </p:nvPr>
        </p:nvSpPr>
        <p:spPr>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BB3EA6D-2877-FB4E-8EA7-E1D47997F455}" type="slidenum">
              <a:rPr lang="en-US">
                <a:ea typeface="Arial" pitchFamily="-1" charset="0"/>
                <a:cs typeface="Arial" pitchFamily="-1" charset="0"/>
              </a:rPr>
              <a:pPr/>
              <a:t>15</a:t>
            </a:fld>
            <a:endParaRPr lang="en-US">
              <a:ea typeface="Arial" pitchFamily="-1" charset="0"/>
              <a:cs typeface="Arial" pitchFamily="-1"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dirty="0" smtClean="0"/>
              <a:t>/</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39</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smtClean="0"/>
              <a:t>/</a:t>
            </a:r>
            <a:endParaRPr lang="en-US"/>
          </a:p>
        </p:txBody>
      </p:sp>
      <p:sp>
        <p:nvSpPr>
          <p:cNvPr id="4" name="Slide Number Placeholder 3"/>
          <p:cNvSpPr>
            <a:spLocks noGrp="1"/>
          </p:cNvSpPr>
          <p:nvPr>
            <p:ph type="sldNum" sz="quarter" idx="10"/>
          </p:nvPr>
        </p:nvSpPr>
        <p:spPr/>
        <p:txBody>
          <a:bodyPr/>
          <a:lstStyle/>
          <a:p>
            <a:fld id="{75C9C3C9-BC43-4267-A72B-37470FB7143D}" type="slidenum">
              <a:rPr lang="en-US" smtClean="0"/>
              <a:pPr/>
              <a:t>40</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smtClean="0"/>
              <a:t>/</a:t>
            </a:r>
            <a:endParaRPr lang="en-US"/>
          </a:p>
        </p:txBody>
      </p:sp>
      <p:sp>
        <p:nvSpPr>
          <p:cNvPr id="4" name="Slide Number Placeholder 3"/>
          <p:cNvSpPr>
            <a:spLocks noGrp="1"/>
          </p:cNvSpPr>
          <p:nvPr>
            <p:ph type="sldNum" sz="quarter" idx="10"/>
          </p:nvPr>
        </p:nvSpPr>
        <p:spPr/>
        <p:txBody>
          <a:bodyPr/>
          <a:lstStyle/>
          <a:p>
            <a:fld id="{75C9C3C9-BC43-4267-A72B-37470FB7143D}" type="slidenum">
              <a:rPr lang="en-US" smtClean="0"/>
              <a:pPr/>
              <a:t>41</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smtClean="0"/>
              <a:t>/</a:t>
            </a:r>
            <a:endParaRPr lang="en-US"/>
          </a:p>
        </p:txBody>
      </p:sp>
      <p:sp>
        <p:nvSpPr>
          <p:cNvPr id="4" name="Slide Number Placeholder 3"/>
          <p:cNvSpPr>
            <a:spLocks noGrp="1"/>
          </p:cNvSpPr>
          <p:nvPr>
            <p:ph type="sldNum" sz="quarter" idx="10"/>
          </p:nvPr>
        </p:nvSpPr>
        <p:spPr/>
        <p:txBody>
          <a:bodyPr/>
          <a:lstStyle/>
          <a:p>
            <a:fld id="{75C9C3C9-BC43-4267-A72B-37470FB7143D}" type="slidenum">
              <a:rPr lang="en-US" smtClean="0"/>
              <a:pPr/>
              <a:t>42</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smtClean="0"/>
              <a:t>/</a:t>
            </a:r>
            <a:endParaRPr lang="en-US"/>
          </a:p>
        </p:txBody>
      </p:sp>
      <p:sp>
        <p:nvSpPr>
          <p:cNvPr id="4" name="Slide Number Placeholder 3"/>
          <p:cNvSpPr>
            <a:spLocks noGrp="1"/>
          </p:cNvSpPr>
          <p:nvPr>
            <p:ph type="sldNum" sz="quarter" idx="10"/>
          </p:nvPr>
        </p:nvSpPr>
        <p:spPr/>
        <p:txBody>
          <a:bodyPr/>
          <a:lstStyle/>
          <a:p>
            <a:fld id="{75C9C3C9-BC43-4267-A72B-37470FB7143D}" type="slidenum">
              <a:rPr lang="en-US" smtClean="0"/>
              <a:pPr/>
              <a:t>43</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dirty="0" smtClean="0"/>
              <a:t>/</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44</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smtClean="0"/>
              <a:t>/</a:t>
            </a:r>
            <a:endParaRPr lang="en-US"/>
          </a:p>
        </p:txBody>
      </p:sp>
      <p:sp>
        <p:nvSpPr>
          <p:cNvPr id="4" name="Slide Number Placeholder 3"/>
          <p:cNvSpPr>
            <a:spLocks noGrp="1"/>
          </p:cNvSpPr>
          <p:nvPr>
            <p:ph type="sldNum" sz="quarter" idx="10"/>
          </p:nvPr>
        </p:nvSpPr>
        <p:spPr/>
        <p:txBody>
          <a:bodyPr/>
          <a:lstStyle/>
          <a:p>
            <a:fld id="{75C9C3C9-BC43-4267-A72B-37470FB7143D}" type="slidenum">
              <a:rPr lang="en-US" smtClean="0"/>
              <a:pPr/>
              <a:t>45</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dirty="0" smtClean="0"/>
              <a:t>/</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46</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/courses/cs143/results/proj4/</a:t>
            </a:r>
            <a:r>
              <a:rPr lang="en-US" dirty="0" err="1" smtClean="0"/>
              <a:t>hangsu</a:t>
            </a:r>
            <a:r>
              <a:rPr lang="en-US" dirty="0" smtClean="0"/>
              <a:t>/</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47</a:t>
            </a:fld>
            <a:endParaRPr lang="en-US"/>
          </a:p>
        </p:txBody>
      </p:sp>
    </p:spTree>
    <p:extLst>
      <p:ext uri="{BB962C8B-B14F-4D97-AF65-F5344CB8AC3E}">
        <p14:creationId xmlns:p14="http://schemas.microsoft.com/office/powerpoint/2010/main" val="3609625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E963F3C-510E-944C-BC9C-57D9C7DD0332}" type="slidenum">
              <a:rPr lang="en-US">
                <a:ea typeface="Arial" pitchFamily="-1" charset="0"/>
                <a:cs typeface="Arial" pitchFamily="-1" charset="0"/>
              </a:rPr>
              <a:pPr/>
              <a:t>7</a:t>
            </a:fld>
            <a:endParaRPr lang="en-US">
              <a:ea typeface="Arial" pitchFamily="-1" charset="0"/>
              <a:cs typeface="Arial"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p:cNvSpPr>
          <p:nvPr>
            <p:ph type="sldImg"/>
          </p:nvPr>
        </p:nvSpPr>
        <p:spPr>
          <a:ln/>
        </p:spPr>
      </p:sp>
      <p:sp>
        <p:nvSpPr>
          <p:cNvPr id="157699" name="Notes Placeholder 2"/>
          <p:cNvSpPr>
            <a:spLocks noGrp="1"/>
          </p:cNvSpPr>
          <p:nvPr>
            <p:ph type="body" idx="1"/>
          </p:nvPr>
        </p:nvSpPr>
        <p:spPr>
          <a:noFill/>
          <a:ln/>
        </p:spPr>
        <p:txBody>
          <a:bodyPr/>
          <a:lstStyle/>
          <a:p>
            <a:r>
              <a:rPr lang="en-US" smtClean="0">
                <a:latin typeface="Arial" pitchFamily="-1" charset="0"/>
                <a:ea typeface="ＭＳ Ｐゴシック" pitchFamily="-1" charset="-128"/>
                <a:cs typeface="ＭＳ Ｐゴシック" pitchFamily="-1" charset="-128"/>
              </a:rPr>
              <a:t>Not historical order. In fact, all families co-exist and benefit from each other.</a:t>
            </a:r>
          </a:p>
        </p:txBody>
      </p:sp>
      <p:sp>
        <p:nvSpPr>
          <p:cNvPr id="157700" name="Slide Number Placeholder 3"/>
          <p:cNvSpPr>
            <a:spLocks noGrp="1"/>
          </p:cNvSpPr>
          <p:nvPr>
            <p:ph type="sldNum" sz="quarter" idx="5"/>
          </p:nvPr>
        </p:nvSpPr>
        <p:spPr>
          <a:noFill/>
        </p:spPr>
        <p:txBody>
          <a:bodyPr/>
          <a:lstStyle/>
          <a:p>
            <a:fld id="{20891A18-496A-8946-8B31-FF131714BF3F}" type="slidenum">
              <a:rPr lang="en-US" smtClean="0"/>
              <a:pPr/>
              <a:t>49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/courses/cs143/lectures/16.pdf</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52</a:t>
            </a:fld>
            <a:endParaRPr lang="en-US"/>
          </a:p>
        </p:txBody>
      </p:sp>
    </p:spTree>
    <p:extLst>
      <p:ext uri="{BB962C8B-B14F-4D97-AF65-F5344CB8AC3E}">
        <p14:creationId xmlns:p14="http://schemas.microsoft.com/office/powerpoint/2010/main" val="3858114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/courses/cs143/lectures/16.pdf</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53</a:t>
            </a:fld>
            <a:endParaRPr lang="en-US"/>
          </a:p>
        </p:txBody>
      </p:sp>
    </p:spTree>
    <p:extLst>
      <p:ext uri="{BB962C8B-B14F-4D97-AF65-F5344CB8AC3E}">
        <p14:creationId xmlns:p14="http://schemas.microsoft.com/office/powerpoint/2010/main" val="3858114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/courses/cs143/lectures/16.pdf</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54</a:t>
            </a:fld>
            <a:endParaRPr lang="en-US"/>
          </a:p>
        </p:txBody>
      </p:sp>
    </p:spTree>
    <p:extLst>
      <p:ext uri="{BB962C8B-B14F-4D97-AF65-F5344CB8AC3E}">
        <p14:creationId xmlns:p14="http://schemas.microsoft.com/office/powerpoint/2010/main" val="38581146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55</a:t>
            </a:fld>
            <a:endParaRPr lang="en-US"/>
          </a:p>
        </p:txBody>
      </p:sp>
    </p:spTree>
    <p:extLst>
      <p:ext uri="{BB962C8B-B14F-4D97-AF65-F5344CB8AC3E}">
        <p14:creationId xmlns:p14="http://schemas.microsoft.com/office/powerpoint/2010/main" val="3858114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www.talkingglasses.iblogger.org</a:t>
            </a:r>
            <a:r>
              <a:rPr lang="en-US" dirty="0" smtClean="0"/>
              <a:t>/?p=451</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58</a:t>
            </a:fld>
            <a:endParaRPr lang="en-US"/>
          </a:p>
        </p:txBody>
      </p:sp>
    </p:spTree>
    <p:extLst>
      <p:ext uri="{BB962C8B-B14F-4D97-AF65-F5344CB8AC3E}">
        <p14:creationId xmlns:p14="http://schemas.microsoft.com/office/powerpoint/2010/main" val="3858114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www.cs.brown.edu</a:t>
            </a:r>
            <a:r>
              <a:rPr lang="en-US" dirty="0" smtClean="0"/>
              <a:t>/courses/cs143/lectures/16.pdf</a:t>
            </a:r>
            <a:endParaRPr lang="en-US" dirty="0"/>
          </a:p>
        </p:txBody>
      </p:sp>
      <p:sp>
        <p:nvSpPr>
          <p:cNvPr id="4" name="Slide Number Placeholder 3"/>
          <p:cNvSpPr>
            <a:spLocks noGrp="1"/>
          </p:cNvSpPr>
          <p:nvPr>
            <p:ph type="sldNum" sz="quarter" idx="10"/>
          </p:nvPr>
        </p:nvSpPr>
        <p:spPr/>
        <p:txBody>
          <a:bodyPr/>
          <a:lstStyle/>
          <a:p>
            <a:fld id="{75C9C3C9-BC43-4267-A72B-37470FB7143D}" type="slidenum">
              <a:rPr lang="en-US" smtClean="0"/>
              <a:pPr/>
              <a:t>59</a:t>
            </a:fld>
            <a:endParaRPr lang="en-US"/>
          </a:p>
        </p:txBody>
      </p:sp>
    </p:spTree>
    <p:extLst>
      <p:ext uri="{BB962C8B-B14F-4D97-AF65-F5344CB8AC3E}">
        <p14:creationId xmlns:p14="http://schemas.microsoft.com/office/powerpoint/2010/main" val="3858114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9D5E2ADA-982A-A94A-9AF3-2330F040B3E9}" type="slidenum">
              <a:rPr lang="en-US">
                <a:solidFill>
                  <a:prstClr val="black"/>
                </a:solidFill>
                <a:ea typeface="Arial" pitchFamily="-1" charset="0"/>
                <a:cs typeface="Arial" pitchFamily="-1" charset="0"/>
              </a:rPr>
              <a:pPr/>
              <a:t>72</a:t>
            </a:fld>
            <a:endParaRPr lang="en-US">
              <a:solidFill>
                <a:prstClr val="black"/>
              </a:solidFill>
              <a:ea typeface="Arial" pitchFamily="-1" charset="0"/>
              <a:cs typeface="Arial" pitchFamily="-1" charset="0"/>
            </a:endParaRPr>
          </a:p>
        </p:txBody>
      </p:sp>
      <p:sp>
        <p:nvSpPr>
          <p:cNvPr id="233475" name="Rectangle 2"/>
          <p:cNvSpPr>
            <a:spLocks noGrp="1" noRot="1" noChangeAspect="1" noChangeArrowheads="1" noTextEdit="1"/>
          </p:cNvSpPr>
          <p:nvPr>
            <p:ph type="sldImg"/>
          </p:nvPr>
        </p:nvSpPr>
        <p:spPr>
          <a:ln/>
        </p:spPr>
      </p:sp>
      <p:sp>
        <p:nvSpPr>
          <p:cNvPr id="233476"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This will be better than a full object template because it allows for some flexibility in the location of the parts. It is still easy to compute.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p:spPr>
        <p:txBody>
          <a:bodyPr/>
          <a:lstStyle/>
          <a:p>
            <a:fld id="{2148AA37-1761-2D49-AF74-6BECD3D86754}" type="slidenum">
              <a:rPr lang="en-US">
                <a:solidFill>
                  <a:prstClr val="black"/>
                </a:solidFill>
                <a:ea typeface="Arial" pitchFamily="-1" charset="0"/>
                <a:cs typeface="Arial" pitchFamily="-1" charset="0"/>
              </a:rPr>
              <a:pPr/>
              <a:t>73</a:t>
            </a:fld>
            <a:endParaRPr lang="en-US">
              <a:solidFill>
                <a:prstClr val="black"/>
              </a:solidFill>
              <a:ea typeface="Arial" pitchFamily="-1" charset="0"/>
              <a:cs typeface="Arial" pitchFamily="-1"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The simplest weak detector will be using template matching. In this case we use template matching to detect the presence of a part of the object. Once the presence is detected it will vote for the object in the center of the object coordinates frame. In this example, we are trying to detect a computer screen. We use the top left corner of the screen. The first thing we do is compute a normalize correlation between the image and the template. This will give a pick in the response near the top-left corner of the screen and, of course, many other matches that do not correspond to screen. Now we displace the output of the correlation taking into account the relative positions between the top left corner of the screen and the center of the screen. We also blur the output. Now, if we apply a threshold we can see that the center of the screen has a value above the threshold while most of the background gets suppressed. There are a lot of other locations that also are above the threshold. Therefore, this is not a good detector. But it is better than chance!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04483954-11C4-5D45-952D-083DD071BF17}" type="slidenum">
              <a:rPr lang="en-US">
                <a:solidFill>
                  <a:prstClr val="black"/>
                </a:solidFill>
                <a:ea typeface="Arial" pitchFamily="-1" charset="0"/>
                <a:cs typeface="Arial" pitchFamily="-1" charset="0"/>
              </a:rPr>
              <a:pPr/>
              <a:t>74</a:t>
            </a:fld>
            <a:endParaRPr lang="en-US">
              <a:solidFill>
                <a:prstClr val="black"/>
              </a:solidFill>
              <a:ea typeface="Arial" pitchFamily="-1" charset="0"/>
              <a:cs typeface="Arial" pitchFamily="-1"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p:spPr>
        <p:txBody>
          <a:bodyPr/>
          <a:lstStyle/>
          <a:p>
            <a:pPr eaLnBrk="1" hangingPunct="1"/>
            <a:r>
              <a:rPr lang="en-US">
                <a:latin typeface="Arial" pitchFamily="-1" charset="0"/>
                <a:ea typeface="Arial" pitchFamily="-1" charset="0"/>
                <a:cs typeface="Arial" pitchFamily="-1" charset="0"/>
              </a:rPr>
              <a:t>The simplest weak detector will be using template matching. In this case we use template matching to detect the presence of a part of the object. Once the presence is detected it will vote for the object in the center of the object coordinates frame. In this example, we are trying to detect a computer screen. We use the top left corner of the screen. The first thing we do is compute a normalize correlation between the image and the template. This will give a pick in the response near the top-left corner of the screen and, of course, many other matches that do not correspond to screen. Now we displace the output of the correlation taking into account the relative positions between the top left corner of the screen and the center of the screen. We also blur the output. Now, if we apply a threshold we can see that the center of the screen has a value above the threshold while most of the background gets suppressed. There are a lot of other locations that also are above the threshold. Therefore, this is not a good detector. But it is better than chance!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E963F3C-510E-944C-BC9C-57D9C7DD0332}" type="slidenum">
              <a:rPr lang="en-US">
                <a:ea typeface="Arial" pitchFamily="-1" charset="0"/>
                <a:cs typeface="Arial" pitchFamily="-1" charset="0"/>
              </a:rPr>
              <a:pPr/>
              <a:t>8</a:t>
            </a:fld>
            <a:endParaRPr lang="en-US">
              <a:ea typeface="Arial" pitchFamily="-1" charset="0"/>
              <a:cs typeface="Arial"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p>
            <a:fld id="{01D7FFB1-5CA7-CF40-B8EB-AB47284B946F}" type="slidenum">
              <a:rPr lang="en-US">
                <a:solidFill>
                  <a:prstClr val="black"/>
                </a:solidFill>
                <a:ea typeface="Arial" pitchFamily="-1" charset="0"/>
                <a:cs typeface="Arial" pitchFamily="-1" charset="0"/>
              </a:rPr>
              <a:pPr/>
              <a:t>75</a:t>
            </a:fld>
            <a:endParaRPr lang="en-US">
              <a:solidFill>
                <a:prstClr val="black"/>
              </a:solidFill>
              <a:ea typeface="Arial" pitchFamily="-1" charset="0"/>
              <a:cs typeface="Arial" pitchFamily="-1"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p:spPr>
        <p:txBody>
          <a:bodyPr/>
          <a:lstStyle/>
          <a:p>
            <a:pPr eaLnBrk="1" hangingPunct="1"/>
            <a:endParaRPr lang="en-US" dirty="0">
              <a:latin typeface="Arial" pitchFamily="-1" charset="0"/>
              <a:ea typeface="Arial" pitchFamily="-1" charset="0"/>
              <a:cs typeface="Arial" pitchFamily="-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86E9F0B2-4A85-4F40-9CFF-96A1BF08EA0E}" type="slidenum">
              <a:rPr lang="en-US">
                <a:ea typeface="Arial" pitchFamily="-1" charset="0"/>
                <a:cs typeface="Arial" pitchFamily="-1" charset="0"/>
              </a:rPr>
              <a:pPr/>
              <a:t>76</a:t>
            </a:fld>
            <a:endParaRPr lang="en-US">
              <a:ea typeface="Arial" pitchFamily="-1" charset="0"/>
              <a:cs typeface="Arial" pitchFamily="-1" charset="0"/>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A932912A-499C-3B40-8ED3-70055AF0A808}" type="slidenum">
              <a:rPr lang="en-US">
                <a:ea typeface="Arial" pitchFamily="-1" charset="0"/>
                <a:cs typeface="Arial" pitchFamily="-1" charset="0"/>
              </a:rPr>
              <a:pPr/>
              <a:t>77</a:t>
            </a:fld>
            <a:endParaRPr lang="en-US">
              <a:ea typeface="Arial" pitchFamily="-1" charset="0"/>
              <a:cs typeface="Arial" pitchFamily="-1"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06472D92-EB93-7F4E-AE4C-CFF70F8DBE25}" type="slidenum">
              <a:rPr lang="en-US">
                <a:ea typeface="Arial" pitchFamily="-1" charset="0"/>
                <a:cs typeface="Arial" pitchFamily="-1" charset="0"/>
              </a:rPr>
              <a:pPr/>
              <a:t>78</a:t>
            </a:fld>
            <a:endParaRPr lang="en-US">
              <a:ea typeface="Arial" pitchFamily="-1" charset="0"/>
              <a:cs typeface="Arial" pitchFamily="-1"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59990475-E654-7E4E-9681-6C702369EE3A}" type="slidenum">
              <a:rPr lang="en-US">
                <a:ea typeface="Arial" pitchFamily="-1" charset="0"/>
                <a:cs typeface="Arial" pitchFamily="-1" charset="0"/>
              </a:rPr>
              <a:pPr/>
              <a:t>79</a:t>
            </a:fld>
            <a:endParaRPr lang="en-US">
              <a:ea typeface="Arial" pitchFamily="-1" charset="0"/>
              <a:cs typeface="Arial" pitchFamily="-1" charset="0"/>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fld id="{29056765-26A9-2D43-9317-BB3D798CFC47}" type="slidenum">
              <a:rPr lang="en-US">
                <a:ea typeface="Arial" pitchFamily="-1" charset="0"/>
                <a:cs typeface="Arial" pitchFamily="-1" charset="0"/>
              </a:rPr>
              <a:pPr/>
              <a:t>80</a:t>
            </a:fld>
            <a:endParaRPr lang="en-US">
              <a:ea typeface="Arial" pitchFamily="-1" charset="0"/>
              <a:cs typeface="Arial" pitchFamily="-1" charset="0"/>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388F419B-370C-1749-9722-F3390762F6A2}" type="slidenum">
              <a:rPr lang="en-US">
                <a:ea typeface="Arial" pitchFamily="-1" charset="0"/>
                <a:cs typeface="Arial" pitchFamily="-1" charset="0"/>
              </a:rPr>
              <a:pPr/>
              <a:t>81</a:t>
            </a:fld>
            <a:endParaRPr lang="en-US">
              <a:ea typeface="Arial" pitchFamily="-1" charset="0"/>
              <a:cs typeface="Arial" pitchFamily="-1" charset="0"/>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60C60810-DC01-6B4B-946D-AD011FE919DF}" type="slidenum">
              <a:rPr lang="en-US">
                <a:ea typeface="Arial" pitchFamily="-1" charset="0"/>
                <a:cs typeface="Arial" pitchFamily="-1" charset="0"/>
              </a:rPr>
              <a:pPr/>
              <a:t>82</a:t>
            </a:fld>
            <a:endParaRPr lang="en-US">
              <a:ea typeface="Arial" pitchFamily="-1" charset="0"/>
              <a:cs typeface="Arial" pitchFamily="-1"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60C60810-DC01-6B4B-946D-AD011FE919DF}" type="slidenum">
              <a:rPr lang="en-US">
                <a:ea typeface="Arial" pitchFamily="-1" charset="0"/>
                <a:cs typeface="Arial" pitchFamily="-1" charset="0"/>
              </a:rPr>
              <a:pPr/>
              <a:t>83</a:t>
            </a:fld>
            <a:endParaRPr lang="en-US">
              <a:ea typeface="Arial" pitchFamily="-1" charset="0"/>
              <a:cs typeface="Arial" pitchFamily="-1" charset="0"/>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CA66BE5E-D80F-D143-BBB1-B46568D46D27}" type="slidenum">
              <a:rPr lang="en-US">
                <a:ea typeface="Arial" pitchFamily="-1" charset="0"/>
                <a:cs typeface="Arial" pitchFamily="-1" charset="0"/>
              </a:rPr>
              <a:pPr/>
              <a:t>84</a:t>
            </a:fld>
            <a:endParaRPr lang="en-US">
              <a:ea typeface="Arial" pitchFamily="-1" charset="0"/>
              <a:cs typeface="Arial" pitchFamily="-1"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E963F3C-510E-944C-BC9C-57D9C7DD0332}" type="slidenum">
              <a:rPr lang="en-US">
                <a:ea typeface="Arial" pitchFamily="-1" charset="0"/>
                <a:cs typeface="Arial" pitchFamily="-1" charset="0"/>
              </a:rPr>
              <a:pPr/>
              <a:t>9</a:t>
            </a:fld>
            <a:endParaRPr lang="en-US">
              <a:ea typeface="Arial" pitchFamily="-1" charset="0"/>
              <a:cs typeface="Arial"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6F0AB0EA-51D7-E74C-94C3-F8D4876A4CB5}" type="slidenum">
              <a:rPr lang="en-US">
                <a:ea typeface="Arial" pitchFamily="-1" charset="0"/>
                <a:cs typeface="Arial" pitchFamily="-1" charset="0"/>
              </a:rPr>
              <a:pPr/>
              <a:t>85</a:t>
            </a:fld>
            <a:endParaRPr lang="en-US">
              <a:ea typeface="Arial" pitchFamily="-1" charset="0"/>
              <a:cs typeface="Arial" pitchFamily="-1"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2EAEBD89-EA47-B849-B542-8B2DBE4BA220}" type="slidenum">
              <a:rPr lang="en-US">
                <a:ea typeface="Arial" pitchFamily="-1" charset="0"/>
                <a:cs typeface="Arial" pitchFamily="-1" charset="0"/>
              </a:rPr>
              <a:pPr/>
              <a:t>86</a:t>
            </a:fld>
            <a:endParaRPr lang="en-US">
              <a:ea typeface="Arial" pitchFamily="-1" charset="0"/>
              <a:cs typeface="Arial" pitchFamily="-1"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092D9BF6-0FC8-ED41-9005-C082A00CE861}" type="slidenum">
              <a:rPr lang="en-US">
                <a:ea typeface="Arial" pitchFamily="-1" charset="0"/>
                <a:cs typeface="Arial" pitchFamily="-1" charset="0"/>
              </a:rPr>
              <a:pPr/>
              <a:t>87</a:t>
            </a:fld>
            <a:endParaRPr lang="en-US">
              <a:ea typeface="Arial" pitchFamily="-1" charset="0"/>
              <a:cs typeface="Arial" pitchFamily="-1"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AE1EF522-A7DB-1E4F-9E57-25CC3CFE6019}" type="slidenum">
              <a:rPr lang="en-US">
                <a:ea typeface="Arial" pitchFamily="-1" charset="0"/>
                <a:cs typeface="Arial" pitchFamily="-1" charset="0"/>
              </a:rPr>
              <a:pPr/>
              <a:t>88</a:t>
            </a:fld>
            <a:endParaRPr lang="en-US">
              <a:ea typeface="Arial" pitchFamily="-1" charset="0"/>
              <a:cs typeface="Arial" pitchFamily="-1"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9779447C-73DD-0642-8871-11DD9D253307}" type="slidenum">
              <a:rPr lang="en-US">
                <a:ea typeface="Arial" pitchFamily="-1" charset="0"/>
                <a:cs typeface="Arial" pitchFamily="-1" charset="0"/>
              </a:rPr>
              <a:pPr/>
              <a:t>89</a:t>
            </a:fld>
            <a:endParaRPr lang="en-US">
              <a:ea typeface="Arial" pitchFamily="-1" charset="0"/>
              <a:cs typeface="Arial" pitchFamily="-1"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572E1BED-67EB-F141-A001-A6CA3E874CCA}" type="slidenum">
              <a:rPr lang="en-US">
                <a:ea typeface="Arial" pitchFamily="-1" charset="0"/>
                <a:cs typeface="Arial" pitchFamily="-1" charset="0"/>
              </a:rPr>
              <a:pPr/>
              <a:t>90</a:t>
            </a:fld>
            <a:endParaRPr lang="en-US">
              <a:ea typeface="Arial" pitchFamily="-1" charset="0"/>
              <a:cs typeface="Arial" pitchFamily="-1"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p>
            <a:fld id="{F487DBAC-FABF-5143-8A60-493DCB0673B9}" type="slidenum">
              <a:rPr lang="en-US">
                <a:ea typeface="Arial" pitchFamily="-1" charset="0"/>
                <a:cs typeface="Arial" pitchFamily="-1" charset="0"/>
              </a:rPr>
              <a:pPr/>
              <a:t>91</a:t>
            </a:fld>
            <a:endParaRPr lang="en-US">
              <a:ea typeface="Arial" pitchFamily="-1" charset="0"/>
              <a:cs typeface="Arial" pitchFamily="-1"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E963F3C-510E-944C-BC9C-57D9C7DD0332}" type="slidenum">
              <a:rPr lang="en-US">
                <a:ea typeface="Arial" pitchFamily="-1" charset="0"/>
                <a:cs typeface="Arial" pitchFamily="-1" charset="0"/>
              </a:rPr>
              <a:pPr/>
              <a:t>10</a:t>
            </a:fld>
            <a:endParaRPr lang="en-US">
              <a:ea typeface="Arial" pitchFamily="-1" charset="0"/>
              <a:cs typeface="Arial"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BE963F3C-510E-944C-BC9C-57D9C7DD0332}" type="slidenum">
              <a:rPr lang="en-US">
                <a:ea typeface="Arial" pitchFamily="-1" charset="0"/>
                <a:cs typeface="Arial" pitchFamily="-1" charset="0"/>
              </a:rPr>
              <a:pPr/>
              <a:t>11</a:t>
            </a:fld>
            <a:endParaRPr lang="en-US">
              <a:ea typeface="Arial" pitchFamily="-1" charset="0"/>
              <a:cs typeface="Arial" pitchFamily="-1"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BB3EA6D-2877-FB4E-8EA7-E1D47997F455}" type="slidenum">
              <a:rPr lang="en-US">
                <a:ea typeface="Arial" pitchFamily="-1" charset="0"/>
                <a:cs typeface="Arial" pitchFamily="-1" charset="0"/>
              </a:rPr>
              <a:pPr/>
              <a:t>12</a:t>
            </a:fld>
            <a:endParaRPr lang="en-US">
              <a:ea typeface="Arial" pitchFamily="-1" charset="0"/>
              <a:cs typeface="Arial" pitchFamily="-1"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BB3EA6D-2877-FB4E-8EA7-E1D47997F455}" type="slidenum">
              <a:rPr lang="en-US">
                <a:ea typeface="Arial" pitchFamily="-1" charset="0"/>
                <a:cs typeface="Arial" pitchFamily="-1" charset="0"/>
              </a:rPr>
              <a:pPr/>
              <a:t>13</a:t>
            </a:fld>
            <a:endParaRPr lang="en-US">
              <a:ea typeface="Arial" pitchFamily="-1" charset="0"/>
              <a:cs typeface="Arial" pitchFamily="-1"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BB3EA6D-2877-FB4E-8EA7-E1D47997F455}" type="slidenum">
              <a:rPr lang="en-US">
                <a:ea typeface="Arial" pitchFamily="-1" charset="0"/>
                <a:cs typeface="Arial" pitchFamily="-1" charset="0"/>
              </a:rPr>
              <a:pPr/>
              <a:t>14</a:t>
            </a:fld>
            <a:endParaRPr lang="en-US">
              <a:ea typeface="Arial" pitchFamily="-1" charset="0"/>
              <a:cs typeface="Arial" pitchFamily="-1"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a:latin typeface="Arial" pitchFamily="-1" charset="0"/>
              <a:ea typeface="Arial" pitchFamily="-1" charset="0"/>
              <a:cs typeface="Arial"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146" name="Rectangle 1026"/>
          <p:cNvSpPr>
            <a:spLocks noGrp="1" noChangeArrowheads="1"/>
          </p:cNvSpPr>
          <p:nvPr>
            <p:ph type="ctrTitle"/>
          </p:nvPr>
        </p:nvSpPr>
        <p:spPr>
          <a:xfrm>
            <a:off x="685800" y="1525588"/>
            <a:ext cx="7772400" cy="1565275"/>
          </a:xfrm>
        </p:spPr>
        <p:txBody>
          <a:bodyPr/>
          <a:lstStyle>
            <a:lvl1pPr>
              <a:lnSpc>
                <a:spcPts val="4000"/>
              </a:lnSpc>
              <a:defRPr sz="3600"/>
            </a:lvl1pPr>
          </a:lstStyle>
          <a:p>
            <a:r>
              <a:rPr lang="en-US"/>
              <a:t>Click to edit Master title style</a:t>
            </a:r>
          </a:p>
        </p:txBody>
      </p:sp>
      <p:sp>
        <p:nvSpPr>
          <p:cNvPr id="6202" name="Rectangle 1082"/>
          <p:cNvSpPr>
            <a:spLocks noGrp="1" noChangeArrowheads="1"/>
          </p:cNvSpPr>
          <p:nvPr>
            <p:ph type="subTitle" sz="quarter" idx="1"/>
          </p:nvPr>
        </p:nvSpPr>
        <p:spPr>
          <a:xfrm>
            <a:off x="1371600" y="3429000"/>
            <a:ext cx="6400800" cy="1752600"/>
          </a:xfrm>
          <a:ln w="12700">
            <a:headEnd type="none" w="sm" len="sm"/>
            <a:tailEnd type="none" w="sm" len="sm"/>
          </a:ln>
        </p:spPr>
        <p:txBody>
          <a:bodyPr lIns="91440" tIns="45720" rIns="91440" bIns="45720"/>
          <a:lstStyle>
            <a:lvl1pPr marL="0" indent="0" algn="ctr">
              <a:lnSpc>
                <a:spcPct val="100000"/>
              </a:lnSpc>
              <a:spcBef>
                <a:spcPct val="50000"/>
              </a:spcBef>
              <a:spcAft>
                <a:spcPct val="50000"/>
              </a:spcAft>
              <a:buFontTx/>
              <a:buNone/>
              <a:defRPr sz="2200"/>
            </a:lvl1pPr>
          </a:lstStyle>
          <a:p>
            <a:r>
              <a:rPr lang="en-US"/>
              <a:t>Click to edit Master subtitle style</a:t>
            </a:r>
          </a:p>
        </p:txBody>
      </p:sp>
      <p:sp>
        <p:nvSpPr>
          <p:cNvPr id="6212" name="Line 1092"/>
          <p:cNvSpPr>
            <a:spLocks noChangeShapeType="1"/>
          </p:cNvSpPr>
          <p:nvPr/>
        </p:nvSpPr>
        <p:spPr bwMode="auto">
          <a:xfrm>
            <a:off x="-381000" y="755650"/>
            <a:ext cx="9829800" cy="6350"/>
          </a:xfrm>
          <a:prstGeom prst="line">
            <a:avLst/>
          </a:prstGeom>
          <a:noFill/>
          <a:ln w="12700">
            <a:solidFill>
              <a:srgbClr val="336699"/>
            </a:solidFill>
            <a:round/>
            <a:headEnd type="none" w="sm" len="sm"/>
            <a:tailEnd type="none" w="sm" len="sm"/>
          </a:ln>
          <a:effectLst/>
        </p:spPr>
        <p:txBody>
          <a:bodyPr/>
          <a:lstStyle/>
          <a:p>
            <a:endParaRPr lang="en-US"/>
          </a:p>
        </p:txBody>
      </p:sp>
      <p:pic>
        <p:nvPicPr>
          <p:cNvPr id="6213" name="Picture 1093" descr="IEEE_sig"/>
          <p:cNvPicPr>
            <a:picLocks noChangeAspect="1" noChangeArrowheads="1"/>
          </p:cNvPicPr>
          <p:nvPr/>
        </p:nvPicPr>
        <p:blipFill>
          <a:blip r:embed="rId2" cstate="print"/>
          <a:srcRect/>
          <a:stretch>
            <a:fillRect/>
          </a:stretch>
        </p:blipFill>
        <p:spPr bwMode="auto">
          <a:xfrm>
            <a:off x="6858000" y="381000"/>
            <a:ext cx="2209800" cy="495300"/>
          </a:xfrm>
          <a:prstGeom prst="rect">
            <a:avLst/>
          </a:prstGeom>
          <a:noFill/>
        </p:spPr>
      </p:pic>
      <p:sp>
        <p:nvSpPr>
          <p:cNvPr id="6214" name="Rectangle 1094"/>
          <p:cNvSpPr>
            <a:spLocks noChangeArrowheads="1"/>
          </p:cNvSpPr>
          <p:nvPr/>
        </p:nvSpPr>
        <p:spPr bwMode="auto">
          <a:xfrm>
            <a:off x="6248400" y="6281738"/>
            <a:ext cx="2538621" cy="308409"/>
          </a:xfrm>
          <a:prstGeom prst="rect">
            <a:avLst/>
          </a:prstGeom>
          <a:noFill/>
          <a:ln w="9525">
            <a:noFill/>
            <a:miter lim="800000"/>
            <a:headEnd/>
            <a:tailEnd/>
          </a:ln>
          <a:effectLst/>
        </p:spPr>
        <p:txBody>
          <a:bodyPr wrap="none" lIns="92064" tIns="46033" rIns="92064" bIns="46033">
            <a:spAutoFit/>
          </a:bodyPr>
          <a:lstStyle/>
          <a:p>
            <a:r>
              <a:rPr lang="en-US" sz="1400" b="1" dirty="0" smtClean="0">
                <a:solidFill>
                  <a:srgbClr val="336699"/>
                </a:solidFill>
                <a:cs typeface="Times New Roman" pitchFamily="18" charset="0"/>
              </a:rPr>
              <a:t>Topics </a:t>
            </a:r>
            <a:r>
              <a:rPr lang="en-US" sz="1400" b="1" dirty="0">
                <a:solidFill>
                  <a:srgbClr val="336699"/>
                </a:solidFill>
                <a:cs typeface="Times New Roman" pitchFamily="18" charset="0"/>
              </a:rPr>
              <a:t>in </a:t>
            </a:r>
            <a:r>
              <a:rPr lang="en-US" sz="1400" b="1" dirty="0" smtClean="0">
                <a:solidFill>
                  <a:srgbClr val="336699"/>
                </a:solidFill>
                <a:cs typeface="Times New Roman" pitchFamily="18" charset="0"/>
              </a:rPr>
              <a:t>Image </a:t>
            </a:r>
            <a:r>
              <a:rPr lang="en-US" sz="1400" b="1" dirty="0">
                <a:solidFill>
                  <a:srgbClr val="336699"/>
                </a:solidFill>
                <a:cs typeface="Times New Roman" pitchFamily="18" charset="0"/>
              </a:rPr>
              <a:t>Processing</a:t>
            </a:r>
            <a:endParaRPr lang="en-US" sz="1400" b="1" dirty="0">
              <a:solidFill>
                <a:srgbClr val="336699"/>
              </a:solidFill>
            </a:endParaRPr>
          </a:p>
        </p:txBody>
      </p:sp>
      <p:sp>
        <p:nvSpPr>
          <p:cNvPr id="6215" name="Freeform 1095"/>
          <p:cNvSpPr>
            <a:spLocks/>
          </p:cNvSpPr>
          <p:nvPr/>
        </p:nvSpPr>
        <p:spPr bwMode="auto">
          <a:xfrm flipV="1">
            <a:off x="8763000" y="6218237"/>
            <a:ext cx="609600" cy="258763"/>
          </a:xfrm>
          <a:custGeom>
            <a:avLst/>
            <a:gdLst/>
            <a:ahLst/>
            <a:cxnLst>
              <a:cxn ang="0">
                <a:pos x="0" y="0"/>
              </a:cxn>
              <a:cxn ang="0">
                <a:pos x="6144" y="0"/>
              </a:cxn>
              <a:cxn ang="0">
                <a:pos x="0" y="0"/>
              </a:cxn>
            </a:cxnLst>
            <a:rect l="0" t="0" r="r" b="b"/>
            <a:pathLst>
              <a:path w="6145" h="1">
                <a:moveTo>
                  <a:pt x="0" y="0"/>
                </a:moveTo>
                <a:lnTo>
                  <a:pt x="6144" y="0"/>
                </a:lnTo>
                <a:lnTo>
                  <a:pt x="0" y="0"/>
                </a:lnTo>
              </a:path>
            </a:pathLst>
          </a:custGeom>
          <a:solidFill>
            <a:srgbClr val="99FF99"/>
          </a:solidFill>
          <a:ln w="50800" cap="rnd" cmpd="sng">
            <a:solidFill>
              <a:srgbClr val="336699"/>
            </a:solidFill>
            <a:prstDash val="solid"/>
            <a:round/>
            <a:headEnd/>
            <a:tailEnd/>
          </a:ln>
          <a:effectLst/>
        </p:spPr>
        <p:txBody>
          <a:bodyPr/>
          <a:lstStyle/>
          <a:p>
            <a:endParaRPr lang="en-US"/>
          </a:p>
        </p:txBody>
      </p:sp>
      <p:sp>
        <p:nvSpPr>
          <p:cNvPr id="6216" name="Freeform 1096"/>
          <p:cNvSpPr>
            <a:spLocks/>
          </p:cNvSpPr>
          <p:nvPr/>
        </p:nvSpPr>
        <p:spPr bwMode="auto">
          <a:xfrm flipV="1">
            <a:off x="-304800" y="6324599"/>
            <a:ext cx="6477000" cy="152400"/>
          </a:xfrm>
          <a:custGeom>
            <a:avLst/>
            <a:gdLst/>
            <a:ahLst/>
            <a:cxnLst>
              <a:cxn ang="0">
                <a:pos x="0" y="0"/>
              </a:cxn>
              <a:cxn ang="0">
                <a:pos x="6144" y="0"/>
              </a:cxn>
              <a:cxn ang="0">
                <a:pos x="0" y="0"/>
              </a:cxn>
            </a:cxnLst>
            <a:rect l="0" t="0" r="r" b="b"/>
            <a:pathLst>
              <a:path w="6145" h="1">
                <a:moveTo>
                  <a:pt x="0" y="0"/>
                </a:moveTo>
                <a:lnTo>
                  <a:pt x="6144" y="0"/>
                </a:lnTo>
                <a:lnTo>
                  <a:pt x="0" y="0"/>
                </a:lnTo>
              </a:path>
            </a:pathLst>
          </a:custGeom>
          <a:solidFill>
            <a:srgbClr val="99FF99"/>
          </a:solidFill>
          <a:ln w="50800" cap="rnd" cmpd="sng">
            <a:solidFill>
              <a:srgbClr val="336699"/>
            </a:solidFill>
            <a:prstDash val="solid"/>
            <a:round/>
            <a:headEnd/>
            <a:tailEnd/>
          </a:ln>
          <a:effectLst/>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Grp="1" noChangeArrowheads="1"/>
          </p:cNvSpPr>
          <p:nvPr>
            <p:ph type="body" idx="1"/>
          </p:nvPr>
        </p:nvSpPr>
        <p:spPr bwMode="auto">
          <a:xfrm>
            <a:off x="685800" y="1371600"/>
            <a:ext cx="7772400" cy="4114800"/>
          </a:xfrm>
          <a:prstGeom prst="rect">
            <a:avLst/>
          </a:prstGeom>
          <a:noFill/>
          <a:ln w="9525">
            <a:noFill/>
            <a:miter lim="800000"/>
            <a:headEnd/>
            <a:tailEnd/>
          </a:ln>
          <a:effectLst/>
        </p:spPr>
        <p:txBody>
          <a:bodyPr vert="horz" wrap="square" lIns="92064" tIns="46033" rIns="92064" bIns="4603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48" name="Rectangle 24"/>
          <p:cNvSpPr>
            <a:spLocks noChangeArrowheads="1"/>
          </p:cNvSpPr>
          <p:nvPr/>
        </p:nvSpPr>
        <p:spPr bwMode="auto">
          <a:xfrm>
            <a:off x="457200" y="6400800"/>
            <a:ext cx="666750" cy="457200"/>
          </a:xfrm>
          <a:prstGeom prst="rect">
            <a:avLst/>
          </a:prstGeom>
          <a:noFill/>
          <a:ln w="9525">
            <a:noFill/>
            <a:miter lim="800000"/>
            <a:headEnd/>
            <a:tailEnd/>
          </a:ln>
          <a:effectLst/>
        </p:spPr>
        <p:txBody>
          <a:bodyPr wrap="none" lIns="92064" tIns="46033" rIns="92064" bIns="46033" anchor="ctr"/>
          <a:lstStyle/>
          <a:p>
            <a:pPr algn="ctr"/>
            <a:r>
              <a:rPr lang="en-US" sz="700" b="1" dirty="0" smtClean="0"/>
              <a:t>Lecture Title-</a:t>
            </a:r>
            <a:fld id="{8F5F7F0F-1DCA-433E-AF83-96697235B2AF}" type="slidenum">
              <a:rPr lang="en-US" sz="700" b="1" smtClean="0"/>
              <a:pPr algn="ctr"/>
              <a:t>‹#›</a:t>
            </a:fld>
            <a:endParaRPr lang="en-US" sz="700" b="1" dirty="0"/>
          </a:p>
          <a:p>
            <a:pPr algn="ctr"/>
            <a:r>
              <a:rPr lang="en-US" sz="700" b="1" dirty="0" smtClean="0"/>
              <a:t>XYZ </a:t>
            </a:r>
            <a:fld id="{0D38B729-C7A5-4BF0-B63D-4F84C2F96536}" type="datetime1">
              <a:rPr lang="en-US" sz="700" b="1"/>
              <a:pPr algn="ctr"/>
              <a:t>11/26/12</a:t>
            </a:fld>
            <a:endParaRPr lang="en-US" sz="700" b="1" dirty="0"/>
          </a:p>
        </p:txBody>
      </p:sp>
      <p:sp>
        <p:nvSpPr>
          <p:cNvPr id="10" name="Line 1092"/>
          <p:cNvSpPr>
            <a:spLocks noChangeShapeType="1"/>
          </p:cNvSpPr>
          <p:nvPr userDrawn="1"/>
        </p:nvSpPr>
        <p:spPr bwMode="auto">
          <a:xfrm>
            <a:off x="-381000" y="755650"/>
            <a:ext cx="9829800" cy="6350"/>
          </a:xfrm>
          <a:prstGeom prst="line">
            <a:avLst/>
          </a:prstGeom>
          <a:noFill/>
          <a:ln w="12700">
            <a:solidFill>
              <a:srgbClr val="336699"/>
            </a:solidFill>
            <a:round/>
            <a:headEnd type="none" w="sm" len="sm"/>
            <a:tailEnd type="none" w="sm" len="sm"/>
          </a:ln>
          <a:effectLst/>
        </p:spPr>
        <p:txBody>
          <a:bodyPr/>
          <a:lstStyle/>
          <a:p>
            <a:endParaRPr lang="en-US"/>
          </a:p>
        </p:txBody>
      </p:sp>
      <p:pic>
        <p:nvPicPr>
          <p:cNvPr id="11" name="Picture 1093" descr="IEEE_sig"/>
          <p:cNvPicPr>
            <a:picLocks noChangeAspect="1" noChangeArrowheads="1"/>
          </p:cNvPicPr>
          <p:nvPr userDrawn="1"/>
        </p:nvPicPr>
        <p:blipFill>
          <a:blip r:embed="rId13" cstate="print"/>
          <a:srcRect/>
          <a:stretch>
            <a:fillRect/>
          </a:stretch>
        </p:blipFill>
        <p:spPr bwMode="auto">
          <a:xfrm>
            <a:off x="6858000" y="381000"/>
            <a:ext cx="2209800" cy="495300"/>
          </a:xfrm>
          <a:prstGeom prst="rect">
            <a:avLst/>
          </a:prstGeom>
          <a:noFill/>
        </p:spPr>
      </p:pic>
      <p:sp>
        <p:nvSpPr>
          <p:cNvPr id="12" name="Rectangle 1094"/>
          <p:cNvSpPr>
            <a:spLocks noChangeArrowheads="1"/>
          </p:cNvSpPr>
          <p:nvPr userDrawn="1"/>
        </p:nvSpPr>
        <p:spPr bwMode="auto">
          <a:xfrm>
            <a:off x="6248400" y="6281738"/>
            <a:ext cx="2538621" cy="308409"/>
          </a:xfrm>
          <a:prstGeom prst="rect">
            <a:avLst/>
          </a:prstGeom>
          <a:noFill/>
          <a:ln w="9525">
            <a:noFill/>
            <a:miter lim="800000"/>
            <a:headEnd/>
            <a:tailEnd/>
          </a:ln>
          <a:effectLst/>
        </p:spPr>
        <p:txBody>
          <a:bodyPr wrap="none" lIns="92064" tIns="46033" rIns="92064" bIns="46033">
            <a:spAutoFit/>
          </a:bodyPr>
          <a:lstStyle/>
          <a:p>
            <a:r>
              <a:rPr lang="en-US" sz="1400" b="1" dirty="0" smtClean="0">
                <a:solidFill>
                  <a:srgbClr val="336699"/>
                </a:solidFill>
                <a:cs typeface="Times New Roman" pitchFamily="18" charset="0"/>
              </a:rPr>
              <a:t>Topics </a:t>
            </a:r>
            <a:r>
              <a:rPr lang="en-US" sz="1400" b="1" dirty="0">
                <a:solidFill>
                  <a:srgbClr val="336699"/>
                </a:solidFill>
                <a:cs typeface="Times New Roman" pitchFamily="18" charset="0"/>
              </a:rPr>
              <a:t>in </a:t>
            </a:r>
            <a:r>
              <a:rPr lang="en-US" sz="1400" b="1" dirty="0" smtClean="0">
                <a:solidFill>
                  <a:srgbClr val="336699"/>
                </a:solidFill>
                <a:cs typeface="Times New Roman" pitchFamily="18" charset="0"/>
              </a:rPr>
              <a:t>Image </a:t>
            </a:r>
            <a:r>
              <a:rPr lang="en-US" sz="1400" b="1" dirty="0">
                <a:solidFill>
                  <a:srgbClr val="336699"/>
                </a:solidFill>
                <a:cs typeface="Times New Roman" pitchFamily="18" charset="0"/>
              </a:rPr>
              <a:t>Processing</a:t>
            </a:r>
            <a:endParaRPr lang="en-US" sz="1400" b="1" dirty="0">
              <a:solidFill>
                <a:srgbClr val="336699"/>
              </a:solidFill>
            </a:endParaRPr>
          </a:p>
        </p:txBody>
      </p:sp>
      <p:sp>
        <p:nvSpPr>
          <p:cNvPr id="13" name="Freeform 1095"/>
          <p:cNvSpPr>
            <a:spLocks/>
          </p:cNvSpPr>
          <p:nvPr userDrawn="1"/>
        </p:nvSpPr>
        <p:spPr bwMode="auto">
          <a:xfrm flipV="1">
            <a:off x="8763000" y="6218237"/>
            <a:ext cx="609600" cy="258763"/>
          </a:xfrm>
          <a:custGeom>
            <a:avLst/>
            <a:gdLst/>
            <a:ahLst/>
            <a:cxnLst>
              <a:cxn ang="0">
                <a:pos x="0" y="0"/>
              </a:cxn>
              <a:cxn ang="0">
                <a:pos x="6144" y="0"/>
              </a:cxn>
              <a:cxn ang="0">
                <a:pos x="0" y="0"/>
              </a:cxn>
            </a:cxnLst>
            <a:rect l="0" t="0" r="r" b="b"/>
            <a:pathLst>
              <a:path w="6145" h="1">
                <a:moveTo>
                  <a:pt x="0" y="0"/>
                </a:moveTo>
                <a:lnTo>
                  <a:pt x="6144" y="0"/>
                </a:lnTo>
                <a:lnTo>
                  <a:pt x="0" y="0"/>
                </a:lnTo>
              </a:path>
            </a:pathLst>
          </a:custGeom>
          <a:solidFill>
            <a:srgbClr val="99FF99"/>
          </a:solidFill>
          <a:ln w="50800" cap="rnd" cmpd="sng">
            <a:solidFill>
              <a:srgbClr val="336699"/>
            </a:solidFill>
            <a:prstDash val="solid"/>
            <a:round/>
            <a:headEnd/>
            <a:tailEnd/>
          </a:ln>
          <a:effectLst/>
        </p:spPr>
        <p:txBody>
          <a:bodyPr/>
          <a:lstStyle/>
          <a:p>
            <a:endParaRPr lang="en-US"/>
          </a:p>
        </p:txBody>
      </p:sp>
      <p:sp>
        <p:nvSpPr>
          <p:cNvPr id="14" name="Freeform 1096"/>
          <p:cNvSpPr>
            <a:spLocks/>
          </p:cNvSpPr>
          <p:nvPr userDrawn="1"/>
        </p:nvSpPr>
        <p:spPr bwMode="auto">
          <a:xfrm flipV="1">
            <a:off x="-304800" y="6324599"/>
            <a:ext cx="6477000" cy="152400"/>
          </a:xfrm>
          <a:custGeom>
            <a:avLst/>
            <a:gdLst/>
            <a:ahLst/>
            <a:cxnLst>
              <a:cxn ang="0">
                <a:pos x="0" y="0"/>
              </a:cxn>
              <a:cxn ang="0">
                <a:pos x="6144" y="0"/>
              </a:cxn>
              <a:cxn ang="0">
                <a:pos x="0" y="0"/>
              </a:cxn>
            </a:cxnLst>
            <a:rect l="0" t="0" r="r" b="b"/>
            <a:pathLst>
              <a:path w="6145" h="1">
                <a:moveTo>
                  <a:pt x="0" y="0"/>
                </a:moveTo>
                <a:lnTo>
                  <a:pt x="6144" y="0"/>
                </a:lnTo>
                <a:lnTo>
                  <a:pt x="0" y="0"/>
                </a:lnTo>
              </a:path>
            </a:pathLst>
          </a:custGeom>
          <a:solidFill>
            <a:srgbClr val="99FF99"/>
          </a:solidFill>
          <a:ln w="50800" cap="rnd" cmpd="sng">
            <a:solidFill>
              <a:srgbClr val="336699"/>
            </a:solidFill>
            <a:prstDash val="solid"/>
            <a:round/>
            <a:headEnd/>
            <a:tailEnd/>
          </a:ln>
          <a:effectLst/>
        </p:spPr>
        <p:txBody>
          <a:bodyPr/>
          <a:lstStyle/>
          <a:p>
            <a:endParaRPr lang="en-US"/>
          </a:p>
        </p:txBody>
      </p:sp>
      <p:sp>
        <p:nvSpPr>
          <p:cNvPr id="1030" name="Rectangle 6"/>
          <p:cNvSpPr>
            <a:spLocks noGrp="1" noChangeArrowheads="1"/>
          </p:cNvSpPr>
          <p:nvPr>
            <p:ph type="title"/>
          </p:nvPr>
        </p:nvSpPr>
        <p:spPr bwMode="auto">
          <a:xfrm>
            <a:off x="1066800" y="0"/>
            <a:ext cx="7086600" cy="762000"/>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p>
            <a:pPr lvl="0"/>
            <a:r>
              <a:rPr lang="en-US" dirty="0"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lnSpc>
          <a:spcPts val="3000"/>
        </a:lnSpc>
        <a:spcBef>
          <a:spcPct val="0"/>
        </a:spcBef>
        <a:spcAft>
          <a:spcPct val="0"/>
        </a:spcAft>
        <a:defRPr sz="2800" b="1">
          <a:solidFill>
            <a:schemeClr val="tx2"/>
          </a:solidFill>
          <a:latin typeface="+mj-lt"/>
          <a:ea typeface="+mj-ea"/>
          <a:cs typeface="+mj-cs"/>
        </a:defRPr>
      </a:lvl1pPr>
      <a:lvl2pPr algn="ctr" rtl="0" eaLnBrk="0" fontAlgn="base" hangingPunct="0">
        <a:lnSpc>
          <a:spcPts val="3000"/>
        </a:lnSpc>
        <a:spcBef>
          <a:spcPct val="0"/>
        </a:spcBef>
        <a:spcAft>
          <a:spcPct val="0"/>
        </a:spcAft>
        <a:defRPr sz="2800" b="1">
          <a:solidFill>
            <a:schemeClr val="tx2"/>
          </a:solidFill>
          <a:latin typeface="Arial" charset="0"/>
        </a:defRPr>
      </a:lvl2pPr>
      <a:lvl3pPr algn="ctr" rtl="0" eaLnBrk="0" fontAlgn="base" hangingPunct="0">
        <a:lnSpc>
          <a:spcPts val="3000"/>
        </a:lnSpc>
        <a:spcBef>
          <a:spcPct val="0"/>
        </a:spcBef>
        <a:spcAft>
          <a:spcPct val="0"/>
        </a:spcAft>
        <a:defRPr sz="2800" b="1">
          <a:solidFill>
            <a:schemeClr val="tx2"/>
          </a:solidFill>
          <a:latin typeface="Arial" charset="0"/>
        </a:defRPr>
      </a:lvl3pPr>
      <a:lvl4pPr algn="ctr" rtl="0" eaLnBrk="0" fontAlgn="base" hangingPunct="0">
        <a:lnSpc>
          <a:spcPts val="3000"/>
        </a:lnSpc>
        <a:spcBef>
          <a:spcPct val="0"/>
        </a:spcBef>
        <a:spcAft>
          <a:spcPct val="0"/>
        </a:spcAft>
        <a:defRPr sz="2800" b="1">
          <a:solidFill>
            <a:schemeClr val="tx2"/>
          </a:solidFill>
          <a:latin typeface="Arial" charset="0"/>
        </a:defRPr>
      </a:lvl4pPr>
      <a:lvl5pPr algn="ctr" rtl="0" eaLnBrk="0" fontAlgn="base" hangingPunct="0">
        <a:lnSpc>
          <a:spcPts val="3000"/>
        </a:lnSpc>
        <a:spcBef>
          <a:spcPct val="0"/>
        </a:spcBef>
        <a:spcAft>
          <a:spcPct val="0"/>
        </a:spcAft>
        <a:defRPr sz="2800" b="1">
          <a:solidFill>
            <a:schemeClr val="tx2"/>
          </a:solidFill>
          <a:latin typeface="Arial" charset="0"/>
        </a:defRPr>
      </a:lvl5pPr>
      <a:lvl6pPr marL="457200" algn="ctr" rtl="0" eaLnBrk="0" fontAlgn="base" hangingPunct="0">
        <a:lnSpc>
          <a:spcPts val="3000"/>
        </a:lnSpc>
        <a:spcBef>
          <a:spcPct val="0"/>
        </a:spcBef>
        <a:spcAft>
          <a:spcPct val="0"/>
        </a:spcAft>
        <a:defRPr sz="2800" b="1">
          <a:solidFill>
            <a:schemeClr val="tx2"/>
          </a:solidFill>
          <a:latin typeface="Arial" charset="0"/>
        </a:defRPr>
      </a:lvl6pPr>
      <a:lvl7pPr marL="914400" algn="ctr" rtl="0" eaLnBrk="0" fontAlgn="base" hangingPunct="0">
        <a:lnSpc>
          <a:spcPts val="3000"/>
        </a:lnSpc>
        <a:spcBef>
          <a:spcPct val="0"/>
        </a:spcBef>
        <a:spcAft>
          <a:spcPct val="0"/>
        </a:spcAft>
        <a:defRPr sz="2800" b="1">
          <a:solidFill>
            <a:schemeClr val="tx2"/>
          </a:solidFill>
          <a:latin typeface="Arial" charset="0"/>
        </a:defRPr>
      </a:lvl7pPr>
      <a:lvl8pPr marL="1371600" algn="ctr" rtl="0" eaLnBrk="0" fontAlgn="base" hangingPunct="0">
        <a:lnSpc>
          <a:spcPts val="3000"/>
        </a:lnSpc>
        <a:spcBef>
          <a:spcPct val="0"/>
        </a:spcBef>
        <a:spcAft>
          <a:spcPct val="0"/>
        </a:spcAft>
        <a:defRPr sz="2800" b="1">
          <a:solidFill>
            <a:schemeClr val="tx2"/>
          </a:solidFill>
          <a:latin typeface="Arial" charset="0"/>
        </a:defRPr>
      </a:lvl8pPr>
      <a:lvl9pPr marL="1828800" algn="ctr" rtl="0" eaLnBrk="0" fontAlgn="base" hangingPunct="0">
        <a:lnSpc>
          <a:spcPts val="3000"/>
        </a:lnSpc>
        <a:spcBef>
          <a:spcPct val="0"/>
        </a:spcBef>
        <a:spcAft>
          <a:spcPct val="0"/>
        </a:spcAft>
        <a:defRPr sz="2800" b="1">
          <a:solidFill>
            <a:schemeClr val="tx2"/>
          </a:solidFill>
          <a:latin typeface="Arial" charset="0"/>
        </a:defRPr>
      </a:lvl9pPr>
    </p:titleStyle>
    <p:bodyStyle>
      <a:lvl1pPr marL="342900" indent="-342900" algn="l" rtl="0" eaLnBrk="0" fontAlgn="base" hangingPunct="0">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0" fontAlgn="base" hangingPunct="0">
        <a:lnSpc>
          <a:spcPct val="90000"/>
        </a:lnSpc>
        <a:spcBef>
          <a:spcPct val="25000"/>
        </a:spcBef>
        <a:spcAft>
          <a:spcPct val="0"/>
        </a:spcAft>
        <a:buSzPct val="100000"/>
        <a:buChar char="–"/>
        <a:defRPr b="1">
          <a:solidFill>
            <a:schemeClr val="tx1"/>
          </a:solidFill>
          <a:latin typeface="+mn-lt"/>
        </a:defRPr>
      </a:lvl2pPr>
      <a:lvl3pPr marL="1204913" indent="-228600" algn="l" rtl="0" eaLnBrk="0" fontAlgn="base" hangingPunct="0">
        <a:lnSpc>
          <a:spcPct val="90000"/>
        </a:lnSpc>
        <a:spcBef>
          <a:spcPct val="25000"/>
        </a:spcBef>
        <a:spcAft>
          <a:spcPct val="0"/>
        </a:spcAft>
        <a:buSzPct val="100000"/>
        <a:buChar char=" "/>
        <a:defRPr sz="1600" b="1">
          <a:solidFill>
            <a:schemeClr val="tx1"/>
          </a:solidFill>
          <a:latin typeface="+mn-lt"/>
        </a:defRPr>
      </a:lvl3pPr>
      <a:lvl4pPr marL="1546225" indent="-119063" algn="l" rtl="0" eaLnBrk="0" fontAlgn="base" hangingPunct="0">
        <a:lnSpc>
          <a:spcPct val="90000"/>
        </a:lnSpc>
        <a:spcBef>
          <a:spcPct val="25000"/>
        </a:spcBef>
        <a:spcAft>
          <a:spcPct val="0"/>
        </a:spcAft>
        <a:buSzPct val="100000"/>
        <a:buChar char=" "/>
        <a:defRPr sz="1400" b="1">
          <a:solidFill>
            <a:schemeClr val="tx1"/>
          </a:solidFill>
          <a:latin typeface="+mn-lt"/>
        </a:defRPr>
      </a:lvl4pPr>
      <a:lvl5pPr marL="1828800" algn="l" rtl="0" eaLnBrk="0" fontAlgn="base" hangingPunct="0">
        <a:lnSpc>
          <a:spcPct val="90000"/>
        </a:lnSpc>
        <a:spcBef>
          <a:spcPct val="25000"/>
        </a:spcBef>
        <a:spcAft>
          <a:spcPct val="0"/>
        </a:spcAft>
        <a:buSzPct val="100000"/>
        <a:buChar char=" "/>
        <a:defRPr sz="1400" b="1">
          <a:solidFill>
            <a:schemeClr val="tx1"/>
          </a:solidFill>
          <a:latin typeface="+mn-lt"/>
        </a:defRPr>
      </a:lvl5pPr>
      <a:lvl6pPr marL="2286000" algn="l" rtl="0" eaLnBrk="0" fontAlgn="base" hangingPunct="0">
        <a:lnSpc>
          <a:spcPct val="90000"/>
        </a:lnSpc>
        <a:spcBef>
          <a:spcPct val="25000"/>
        </a:spcBef>
        <a:spcAft>
          <a:spcPct val="0"/>
        </a:spcAft>
        <a:buSzPct val="100000"/>
        <a:buChar char=" "/>
        <a:defRPr sz="1400" b="1">
          <a:solidFill>
            <a:schemeClr val="tx1"/>
          </a:solidFill>
          <a:latin typeface="+mn-lt"/>
        </a:defRPr>
      </a:lvl6pPr>
      <a:lvl7pPr marL="2743200" algn="l" rtl="0" eaLnBrk="0" fontAlgn="base" hangingPunct="0">
        <a:lnSpc>
          <a:spcPct val="90000"/>
        </a:lnSpc>
        <a:spcBef>
          <a:spcPct val="25000"/>
        </a:spcBef>
        <a:spcAft>
          <a:spcPct val="0"/>
        </a:spcAft>
        <a:buSzPct val="100000"/>
        <a:buChar char=" "/>
        <a:defRPr sz="1400" b="1">
          <a:solidFill>
            <a:schemeClr val="tx1"/>
          </a:solidFill>
          <a:latin typeface="+mn-lt"/>
        </a:defRPr>
      </a:lvl7pPr>
      <a:lvl8pPr marL="3200400" algn="l" rtl="0" eaLnBrk="0" fontAlgn="base" hangingPunct="0">
        <a:lnSpc>
          <a:spcPct val="90000"/>
        </a:lnSpc>
        <a:spcBef>
          <a:spcPct val="25000"/>
        </a:spcBef>
        <a:spcAft>
          <a:spcPct val="0"/>
        </a:spcAft>
        <a:buSzPct val="100000"/>
        <a:buChar char=" "/>
        <a:defRPr sz="1400" b="1">
          <a:solidFill>
            <a:schemeClr val="tx1"/>
          </a:solidFill>
          <a:latin typeface="+mn-lt"/>
        </a:defRPr>
      </a:lvl8pPr>
      <a:lvl9pPr marL="3657600" algn="l" rtl="0" eaLnBrk="0" fontAlgn="base" hangingPunct="0">
        <a:lnSpc>
          <a:spcPct val="90000"/>
        </a:lnSpc>
        <a:spcBef>
          <a:spcPct val="25000"/>
        </a:spcBef>
        <a:spcAft>
          <a:spcPct val="0"/>
        </a:spcAft>
        <a:buSzPct val="100000"/>
        <a:buChar char=" "/>
        <a:defRPr sz="1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5.png"/><Relationship Id="rId3" Type="http://schemas.openxmlformats.org/officeDocument/2006/relationships/image" Target="../media/image15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7.png"/></Relationships>
</file>

<file path=ppt/slides/_rels/slide107.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0" Type="http://schemas.openxmlformats.org/officeDocument/2006/relationships/image" Target="../media/image165.png"/><Relationship Id="rId11"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08.xml.rels><?xml version="1.0" encoding="UTF-8" standalone="yes"?>
<Relationships xmlns="http://schemas.openxmlformats.org/package/2006/relationships"><Relationship Id="rId3" Type="http://schemas.openxmlformats.org/officeDocument/2006/relationships/image" Target="../media/image158.png"/><Relationship Id="rId4" Type="http://schemas.openxmlformats.org/officeDocument/2006/relationships/image" Target="../media/image159.png"/><Relationship Id="rId5" Type="http://schemas.openxmlformats.org/officeDocument/2006/relationships/image" Target="../media/image160.png"/><Relationship Id="rId6" Type="http://schemas.openxmlformats.org/officeDocument/2006/relationships/image" Target="../media/image161.png"/><Relationship Id="rId7" Type="http://schemas.openxmlformats.org/officeDocument/2006/relationships/image" Target="../media/image162.png"/><Relationship Id="rId8" Type="http://schemas.openxmlformats.org/officeDocument/2006/relationships/image" Target="../media/image163.png"/><Relationship Id="rId9" Type="http://schemas.openxmlformats.org/officeDocument/2006/relationships/image" Target="../media/image164.png"/><Relationship Id="rId10" Type="http://schemas.openxmlformats.org/officeDocument/2006/relationships/image" Target="../media/image165.png"/><Relationship Id="rId11" Type="http://schemas.openxmlformats.org/officeDocument/2006/relationships/image" Target="../media/image166.png"/><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4.jpeg"/><Relationship Id="rId5" Type="http://schemas.openxmlformats.org/officeDocument/2006/relationships/image" Target="../media/image68.png"/><Relationship Id="rId6" Type="http://schemas.openxmlformats.org/officeDocument/2006/relationships/image" Target="../media/image65.png"/><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1" Type="http://schemas.openxmlformats.org/officeDocument/2006/relationships/image" Target="../media/image75.png"/><Relationship Id="rId12" Type="http://schemas.openxmlformats.org/officeDocument/2006/relationships/image" Target="../media/image76.jpeg"/><Relationship Id="rId13" Type="http://schemas.openxmlformats.org/officeDocument/2006/relationships/image" Target="../media/image77.png"/><Relationship Id="rId1" Type="http://schemas.openxmlformats.org/officeDocument/2006/relationships/vmlDrawing" Target="../drawings/vmlDrawing1.vml"/><Relationship Id="rId2" Type="http://schemas.openxmlformats.org/officeDocument/2006/relationships/slideLayout" Target="../slideLayouts/slideLayout6.xml"/><Relationship Id="rId3" Type="http://schemas.openxmlformats.org/officeDocument/2006/relationships/notesSlide" Target="../notesSlides/notesSlide20.xml"/><Relationship Id="rId4" Type="http://schemas.openxmlformats.org/officeDocument/2006/relationships/image" Target="../media/image70.png"/><Relationship Id="rId5" Type="http://schemas.openxmlformats.org/officeDocument/2006/relationships/image" Target="../media/image71.jpeg"/><Relationship Id="rId6" Type="http://schemas.openxmlformats.org/officeDocument/2006/relationships/oleObject" Target="../embeddings/oleObject1.bin"/><Relationship Id="rId7" Type="http://schemas.openxmlformats.org/officeDocument/2006/relationships/image" Target="../media/image69.png"/><Relationship Id="rId8" Type="http://schemas.openxmlformats.org/officeDocument/2006/relationships/image" Target="../media/image72.png"/><Relationship Id="rId9" Type="http://schemas.openxmlformats.org/officeDocument/2006/relationships/image" Target="../media/image73.wmf"/><Relationship Id="rId10"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jpeg"/><Relationship Id="rId5" Type="http://schemas.openxmlformats.org/officeDocument/2006/relationships/image" Target="../media/image83.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6.jpe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 Id="rId3" Type="http://schemas.openxmlformats.org/officeDocument/2006/relationships/image" Target="../media/image10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11.png"/><Relationship Id="rId9"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73.xml.rels><?xml version="1.0" encoding="UTF-8" standalone="yes"?>
<Relationships xmlns="http://schemas.openxmlformats.org/package/2006/relationships"><Relationship Id="rId11" Type="http://schemas.openxmlformats.org/officeDocument/2006/relationships/image" Target="../media/image119.png"/><Relationship Id="rId12" Type="http://schemas.openxmlformats.org/officeDocument/2006/relationships/image" Target="../media/image120.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1.png"/><Relationship Id="rId8" Type="http://schemas.openxmlformats.org/officeDocument/2006/relationships/image" Target="../media/image116.png"/><Relationship Id="rId9" Type="http://schemas.openxmlformats.org/officeDocument/2006/relationships/image" Target="../media/image117.jpeg"/><Relationship Id="rId10" Type="http://schemas.openxmlformats.org/officeDocument/2006/relationships/image" Target="../media/image118.png"/></Relationships>
</file>

<file path=ppt/slides/_rels/slide74.xml.rels><?xml version="1.0" encoding="UTF-8" standalone="yes"?>
<Relationships xmlns="http://schemas.openxmlformats.org/package/2006/relationships"><Relationship Id="rId9" Type="http://schemas.openxmlformats.org/officeDocument/2006/relationships/image" Target="../media/image122.png"/><Relationship Id="rId20" Type="http://schemas.openxmlformats.org/officeDocument/2006/relationships/image" Target="../media/image126.png"/><Relationship Id="rId21" Type="http://schemas.openxmlformats.org/officeDocument/2006/relationships/image" Target="../media/image127.png"/><Relationship Id="rId22" Type="http://schemas.openxmlformats.org/officeDocument/2006/relationships/image" Target="../media/image128.png"/><Relationship Id="rId23" Type="http://schemas.openxmlformats.org/officeDocument/2006/relationships/image" Target="../media/image129.png"/><Relationship Id="rId10" Type="http://schemas.openxmlformats.org/officeDocument/2006/relationships/image" Target="../media/image111.png"/><Relationship Id="rId11" Type="http://schemas.openxmlformats.org/officeDocument/2006/relationships/image" Target="../media/image123.png"/><Relationship Id="rId12" Type="http://schemas.openxmlformats.org/officeDocument/2006/relationships/image" Target="../media/image124.png"/><Relationship Id="rId13" Type="http://schemas.openxmlformats.org/officeDocument/2006/relationships/image" Target="../media/image115.png"/><Relationship Id="rId14" Type="http://schemas.openxmlformats.org/officeDocument/2006/relationships/image" Target="../media/image125.png"/><Relationship Id="rId15" Type="http://schemas.openxmlformats.org/officeDocument/2006/relationships/image" Target="../media/image117.jpeg"/><Relationship Id="rId16" Type="http://schemas.openxmlformats.org/officeDocument/2006/relationships/image" Target="../media/image118.png"/><Relationship Id="rId17" Type="http://schemas.openxmlformats.org/officeDocument/2006/relationships/image" Target="../media/image119.png"/><Relationship Id="rId18" Type="http://schemas.openxmlformats.org/officeDocument/2006/relationships/image" Target="../media/image120.png"/><Relationship Id="rId19" Type="http://schemas.openxmlformats.org/officeDocument/2006/relationships/image" Target="../media/image113.png"/><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Layout" Target="../slideLayouts/slideLayout2.xml"/><Relationship Id="rId7" Type="http://schemas.openxmlformats.org/officeDocument/2006/relationships/notesSlide" Target="../notesSlides/notesSlide29.xml"/><Relationship Id="rId8" Type="http://schemas.openxmlformats.org/officeDocument/2006/relationships/image" Target="../media/image121.png"/></Relationships>
</file>

<file path=ppt/slides/_rels/slide75.xml.rels><?xml version="1.0" encoding="UTF-8" standalone="yes"?>
<Relationships xmlns="http://schemas.openxmlformats.org/package/2006/relationships"><Relationship Id="rId9" Type="http://schemas.openxmlformats.org/officeDocument/2006/relationships/image" Target="../media/image130.png"/><Relationship Id="rId20" Type="http://schemas.openxmlformats.org/officeDocument/2006/relationships/image" Target="../media/image128.png"/><Relationship Id="rId21" Type="http://schemas.openxmlformats.org/officeDocument/2006/relationships/image" Target="../media/image129.png"/><Relationship Id="rId22" Type="http://schemas.openxmlformats.org/officeDocument/2006/relationships/image" Target="../media/image138.png"/><Relationship Id="rId23" Type="http://schemas.openxmlformats.org/officeDocument/2006/relationships/image" Target="../media/image139.png"/><Relationship Id="rId24" Type="http://schemas.openxmlformats.org/officeDocument/2006/relationships/image" Target="../media/image140.png"/><Relationship Id="rId25" Type="http://schemas.openxmlformats.org/officeDocument/2006/relationships/image" Target="../media/image141.png"/><Relationship Id="rId26" Type="http://schemas.openxmlformats.org/officeDocument/2006/relationships/image" Target="../media/image118.png"/><Relationship Id="rId27" Type="http://schemas.openxmlformats.org/officeDocument/2006/relationships/image" Target="../media/image142.png"/><Relationship Id="rId28" Type="http://schemas.openxmlformats.org/officeDocument/2006/relationships/image" Target="../media/image143.png"/><Relationship Id="rId29" Type="http://schemas.openxmlformats.org/officeDocument/2006/relationships/image" Target="../media/image119.png"/><Relationship Id="rId30" Type="http://schemas.openxmlformats.org/officeDocument/2006/relationships/image" Target="../media/image144.png"/><Relationship Id="rId31" Type="http://schemas.openxmlformats.org/officeDocument/2006/relationships/image" Target="../media/image145.png"/><Relationship Id="rId32" Type="http://schemas.openxmlformats.org/officeDocument/2006/relationships/image" Target="../media/image120.png"/><Relationship Id="rId10" Type="http://schemas.openxmlformats.org/officeDocument/2006/relationships/image" Target="../media/image131.png"/><Relationship Id="rId11" Type="http://schemas.openxmlformats.org/officeDocument/2006/relationships/image" Target="../media/image132.png"/><Relationship Id="rId12" Type="http://schemas.openxmlformats.org/officeDocument/2006/relationships/image" Target="../media/image133.png"/><Relationship Id="rId13" Type="http://schemas.openxmlformats.org/officeDocument/2006/relationships/image" Target="../media/image134.png"/><Relationship Id="rId14" Type="http://schemas.openxmlformats.org/officeDocument/2006/relationships/image" Target="../media/image135.png"/><Relationship Id="rId15" Type="http://schemas.openxmlformats.org/officeDocument/2006/relationships/image" Target="../media/image111.png"/><Relationship Id="rId16" Type="http://schemas.openxmlformats.org/officeDocument/2006/relationships/image" Target="../media/image136.png"/><Relationship Id="rId17" Type="http://schemas.openxmlformats.org/officeDocument/2006/relationships/image" Target="../media/image125.png"/><Relationship Id="rId18" Type="http://schemas.openxmlformats.org/officeDocument/2006/relationships/image" Target="../media/image137.png"/><Relationship Id="rId19" Type="http://schemas.openxmlformats.org/officeDocument/2006/relationships/image" Target="../media/image127.png"/><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tags" Target="../tags/tag10.xml"/><Relationship Id="rId6" Type="http://schemas.openxmlformats.org/officeDocument/2006/relationships/tags" Target="../tags/tag11.xml"/><Relationship Id="rId7" Type="http://schemas.openxmlformats.org/officeDocument/2006/relationships/slideLayout" Target="../slideLayouts/slideLayout2.xml"/><Relationship Id="rId8" Type="http://schemas.openxmlformats.org/officeDocument/2006/relationships/notesSlide" Target="../notesSlides/notesSlide30.xml"/></Relationships>
</file>

<file path=ppt/slides/_rels/slide76.xml.rels><?xml version="1.0" encoding="UTF-8" standalone="yes"?>
<Relationships xmlns="http://schemas.openxmlformats.org/package/2006/relationships"><Relationship Id="rId3" Type="http://schemas.openxmlformats.org/officeDocument/2006/relationships/image" Target="../media/image146.wmf"/><Relationship Id="rId4" Type="http://schemas.openxmlformats.org/officeDocument/2006/relationships/image" Target="../media/image147.wmf"/><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77.xml.rels><?xml version="1.0" encoding="UTF-8" standalone="yes"?>
<Relationships xmlns="http://schemas.openxmlformats.org/package/2006/relationships"><Relationship Id="rId3" Type="http://schemas.openxmlformats.org/officeDocument/2006/relationships/image" Target="../media/image146.wmf"/><Relationship Id="rId4" Type="http://schemas.openxmlformats.org/officeDocument/2006/relationships/image" Target="../media/image147.wmf"/><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78.xml.rels><?xml version="1.0" encoding="UTF-8" standalone="yes"?>
<Relationships xmlns="http://schemas.openxmlformats.org/package/2006/relationships"><Relationship Id="rId3" Type="http://schemas.openxmlformats.org/officeDocument/2006/relationships/image" Target="../media/image146.wmf"/><Relationship Id="rId4" Type="http://schemas.openxmlformats.org/officeDocument/2006/relationships/image" Target="../media/image147.wmf"/><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79.xml.rels><?xml version="1.0" encoding="UTF-8" standalone="yes"?>
<Relationships xmlns="http://schemas.openxmlformats.org/package/2006/relationships"><Relationship Id="rId3" Type="http://schemas.openxmlformats.org/officeDocument/2006/relationships/image" Target="../media/image146.wmf"/><Relationship Id="rId4" Type="http://schemas.openxmlformats.org/officeDocument/2006/relationships/image" Target="../media/image147.wmf"/><Relationship Id="rId5" Type="http://schemas.openxmlformats.org/officeDocument/2006/relationships/image" Target="../media/image148.wmf"/><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46.wmf"/><Relationship Id="rId4" Type="http://schemas.openxmlformats.org/officeDocument/2006/relationships/image" Target="../media/image147.wmf"/><Relationship Id="rId5" Type="http://schemas.openxmlformats.org/officeDocument/2006/relationships/image" Target="../media/image148.wmf"/><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81.xml.rels><?xml version="1.0" encoding="UTF-8" standalone="yes"?>
<Relationships xmlns="http://schemas.openxmlformats.org/package/2006/relationships"><Relationship Id="rId3" Type="http://schemas.openxmlformats.org/officeDocument/2006/relationships/image" Target="../media/image146.wmf"/><Relationship Id="rId4" Type="http://schemas.openxmlformats.org/officeDocument/2006/relationships/image" Target="../media/image147.wmf"/><Relationship Id="rId5" Type="http://schemas.openxmlformats.org/officeDocument/2006/relationships/image" Target="../media/image148.wmf"/><Relationship Id="rId6" Type="http://schemas.openxmlformats.org/officeDocument/2006/relationships/image" Target="../media/image149.wmf"/><Relationship Id="rId1" Type="http://schemas.openxmlformats.org/officeDocument/2006/relationships/slideLayout" Target="../slideLayouts/slideLayout6.xml"/><Relationship Id="rId2" Type="http://schemas.openxmlformats.org/officeDocument/2006/relationships/notesSlide" Target="../notesSlides/notesSlide36.xml"/></Relationships>
</file>

<file path=ppt/slides/_rels/slide82.xml.rels><?xml version="1.0" encoding="UTF-8" standalone="yes"?>
<Relationships xmlns="http://schemas.openxmlformats.org/package/2006/relationships"><Relationship Id="rId3" Type="http://schemas.openxmlformats.org/officeDocument/2006/relationships/image" Target="../media/image146.wmf"/><Relationship Id="rId4" Type="http://schemas.openxmlformats.org/officeDocument/2006/relationships/image" Target="../media/image147.wmf"/><Relationship Id="rId5" Type="http://schemas.openxmlformats.org/officeDocument/2006/relationships/image" Target="../media/image148.wmf"/><Relationship Id="rId6" Type="http://schemas.openxmlformats.org/officeDocument/2006/relationships/image" Target="../media/image149.wmf"/><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83.xml.rels><?xml version="1.0" encoding="UTF-8" standalone="yes"?>
<Relationships xmlns="http://schemas.openxmlformats.org/package/2006/relationships"><Relationship Id="rId3" Type="http://schemas.openxmlformats.org/officeDocument/2006/relationships/image" Target="../media/image146.wmf"/><Relationship Id="rId4" Type="http://schemas.openxmlformats.org/officeDocument/2006/relationships/image" Target="../media/image147.wmf"/><Relationship Id="rId5" Type="http://schemas.openxmlformats.org/officeDocument/2006/relationships/image" Target="../media/image148.wmf"/><Relationship Id="rId6" Type="http://schemas.openxmlformats.org/officeDocument/2006/relationships/image" Target="../media/image149.wmf"/><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150.png"/><Relationship Id="rId1" Type="http://schemas.openxmlformats.org/officeDocument/2006/relationships/tags" Target="../tags/tag12.xml"/><Relationship Id="rId2"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1.png"/><Relationship Id="rId3" Type="http://schemas.openxmlformats.org/officeDocument/2006/relationships/image" Target="../media/image152.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0" name="Text Box 14"/>
          <p:cNvSpPr txBox="1">
            <a:spLocks noGrp="1" noChangeArrowheads="1"/>
          </p:cNvSpPr>
          <p:nvPr>
            <p:ph type="subTitle" idx="1"/>
          </p:nvPr>
        </p:nvSpPr>
        <p:spPr>
          <a:xfrm>
            <a:off x="1371600" y="4114800"/>
            <a:ext cx="6400800" cy="1752600"/>
          </a:xfrm>
          <a:noFill/>
          <a:ln/>
        </p:spPr>
        <p:txBody>
          <a:bodyPr/>
          <a:lstStyle/>
          <a:p>
            <a:r>
              <a:rPr lang="en-US" dirty="0" smtClean="0"/>
              <a:t>Katherine </a:t>
            </a:r>
            <a:r>
              <a:rPr lang="en-US" dirty="0" err="1" smtClean="0"/>
              <a:t>Bouman</a:t>
            </a:r>
            <a:r>
              <a:rPr lang="en-US" dirty="0" smtClean="0"/>
              <a:t> – MIT</a:t>
            </a:r>
            <a:endParaRPr lang="en-US" dirty="0"/>
          </a:p>
          <a:p>
            <a:r>
              <a:rPr lang="en-US" sz="1800" dirty="0" smtClean="0"/>
              <a:t>November 26, 2012</a:t>
            </a:r>
            <a:endParaRPr lang="en-US" dirty="0"/>
          </a:p>
        </p:txBody>
      </p:sp>
      <p:sp>
        <p:nvSpPr>
          <p:cNvPr id="5" name="Rectangle 12"/>
          <p:cNvSpPr txBox="1">
            <a:spLocks noChangeArrowheads="1"/>
          </p:cNvSpPr>
          <p:nvPr/>
        </p:nvSpPr>
        <p:spPr bwMode="auto">
          <a:xfrm>
            <a:off x="685800" y="1371600"/>
            <a:ext cx="8001000" cy="2894012"/>
          </a:xfrm>
          <a:prstGeom prst="rect">
            <a:avLst/>
          </a:prstGeom>
          <a:noFill/>
          <a:ln w="9525">
            <a:noFill/>
            <a:miter lim="800000"/>
            <a:headEnd/>
            <a:tailEnd/>
          </a:ln>
          <a:effectLst/>
        </p:spPr>
        <p:txBody>
          <a:bodyPr vert="horz" wrap="square" lIns="92064" tIns="46033" rIns="92064" bIns="46033" numCol="1" anchor="ctr" anchorCtr="0" compatLnSpc="1">
            <a:prstTxWarp prst="textNoShape">
              <a:avLst/>
            </a:prstTxWarp>
          </a:bodyPr>
          <a:lstStyle>
            <a:lvl1pPr algn="ctr" rtl="0" eaLnBrk="0" fontAlgn="base" hangingPunct="0">
              <a:lnSpc>
                <a:spcPts val="4000"/>
              </a:lnSpc>
              <a:spcBef>
                <a:spcPct val="0"/>
              </a:spcBef>
              <a:spcAft>
                <a:spcPct val="0"/>
              </a:spcAft>
              <a:defRPr sz="3600" b="1">
                <a:solidFill>
                  <a:schemeClr val="tx2"/>
                </a:solidFill>
                <a:latin typeface="+mj-lt"/>
                <a:ea typeface="+mj-ea"/>
                <a:cs typeface="+mj-cs"/>
              </a:defRPr>
            </a:lvl1pPr>
            <a:lvl2pPr algn="ctr" rtl="0" eaLnBrk="0" fontAlgn="base" hangingPunct="0">
              <a:lnSpc>
                <a:spcPts val="3000"/>
              </a:lnSpc>
              <a:spcBef>
                <a:spcPct val="0"/>
              </a:spcBef>
              <a:spcAft>
                <a:spcPct val="0"/>
              </a:spcAft>
              <a:defRPr sz="2800" b="1">
                <a:solidFill>
                  <a:schemeClr val="tx2"/>
                </a:solidFill>
                <a:latin typeface="Arial" charset="0"/>
              </a:defRPr>
            </a:lvl2pPr>
            <a:lvl3pPr algn="ctr" rtl="0" eaLnBrk="0" fontAlgn="base" hangingPunct="0">
              <a:lnSpc>
                <a:spcPts val="3000"/>
              </a:lnSpc>
              <a:spcBef>
                <a:spcPct val="0"/>
              </a:spcBef>
              <a:spcAft>
                <a:spcPct val="0"/>
              </a:spcAft>
              <a:defRPr sz="2800" b="1">
                <a:solidFill>
                  <a:schemeClr val="tx2"/>
                </a:solidFill>
                <a:latin typeface="Arial" charset="0"/>
              </a:defRPr>
            </a:lvl3pPr>
            <a:lvl4pPr algn="ctr" rtl="0" eaLnBrk="0" fontAlgn="base" hangingPunct="0">
              <a:lnSpc>
                <a:spcPts val="3000"/>
              </a:lnSpc>
              <a:spcBef>
                <a:spcPct val="0"/>
              </a:spcBef>
              <a:spcAft>
                <a:spcPct val="0"/>
              </a:spcAft>
              <a:defRPr sz="2800" b="1">
                <a:solidFill>
                  <a:schemeClr val="tx2"/>
                </a:solidFill>
                <a:latin typeface="Arial" charset="0"/>
              </a:defRPr>
            </a:lvl4pPr>
            <a:lvl5pPr algn="ctr" rtl="0" eaLnBrk="0" fontAlgn="base" hangingPunct="0">
              <a:lnSpc>
                <a:spcPts val="3000"/>
              </a:lnSpc>
              <a:spcBef>
                <a:spcPct val="0"/>
              </a:spcBef>
              <a:spcAft>
                <a:spcPct val="0"/>
              </a:spcAft>
              <a:defRPr sz="2800" b="1">
                <a:solidFill>
                  <a:schemeClr val="tx2"/>
                </a:solidFill>
                <a:latin typeface="Arial" charset="0"/>
              </a:defRPr>
            </a:lvl5pPr>
            <a:lvl6pPr marL="457200" algn="ctr" rtl="0" eaLnBrk="0" fontAlgn="base" hangingPunct="0">
              <a:lnSpc>
                <a:spcPts val="3000"/>
              </a:lnSpc>
              <a:spcBef>
                <a:spcPct val="0"/>
              </a:spcBef>
              <a:spcAft>
                <a:spcPct val="0"/>
              </a:spcAft>
              <a:defRPr sz="2800" b="1">
                <a:solidFill>
                  <a:schemeClr val="tx2"/>
                </a:solidFill>
                <a:latin typeface="Arial" charset="0"/>
              </a:defRPr>
            </a:lvl6pPr>
            <a:lvl7pPr marL="914400" algn="ctr" rtl="0" eaLnBrk="0" fontAlgn="base" hangingPunct="0">
              <a:lnSpc>
                <a:spcPts val="3000"/>
              </a:lnSpc>
              <a:spcBef>
                <a:spcPct val="0"/>
              </a:spcBef>
              <a:spcAft>
                <a:spcPct val="0"/>
              </a:spcAft>
              <a:defRPr sz="2800" b="1">
                <a:solidFill>
                  <a:schemeClr val="tx2"/>
                </a:solidFill>
                <a:latin typeface="Arial" charset="0"/>
              </a:defRPr>
            </a:lvl7pPr>
            <a:lvl8pPr marL="1371600" algn="ctr" rtl="0" eaLnBrk="0" fontAlgn="base" hangingPunct="0">
              <a:lnSpc>
                <a:spcPts val="3000"/>
              </a:lnSpc>
              <a:spcBef>
                <a:spcPct val="0"/>
              </a:spcBef>
              <a:spcAft>
                <a:spcPct val="0"/>
              </a:spcAft>
              <a:defRPr sz="2800" b="1">
                <a:solidFill>
                  <a:schemeClr val="tx2"/>
                </a:solidFill>
                <a:latin typeface="Arial" charset="0"/>
              </a:defRPr>
            </a:lvl8pPr>
            <a:lvl9pPr marL="1828800" algn="ctr" rtl="0" eaLnBrk="0" fontAlgn="base" hangingPunct="0">
              <a:lnSpc>
                <a:spcPts val="3000"/>
              </a:lnSpc>
              <a:spcBef>
                <a:spcPct val="0"/>
              </a:spcBef>
              <a:spcAft>
                <a:spcPct val="0"/>
              </a:spcAft>
              <a:defRPr sz="2800" b="1">
                <a:solidFill>
                  <a:schemeClr val="tx2"/>
                </a:solidFill>
                <a:latin typeface="Arial" charset="0"/>
              </a:defRPr>
            </a:lvl9pPr>
          </a:lstStyle>
          <a:p>
            <a:r>
              <a:rPr lang="en-US" smtClean="0"/>
              <a:t>Image Processing Technology and Applications:</a:t>
            </a:r>
            <a:br>
              <a:rPr lang="en-US" smtClean="0"/>
            </a:br>
            <a:r>
              <a:rPr lang="en-US" smtClean="0"/>
              <a:t/>
            </a:r>
            <a:br>
              <a:rPr lang="en-US" smtClean="0"/>
            </a:br>
            <a:r>
              <a:rPr lang="en-US" smtClean="0"/>
              <a:t> Object Recognition and Detection in Natural Images</a:t>
            </a:r>
            <a:br>
              <a:rPr lang="en-US" smtClean="0"/>
            </a:br>
            <a:r>
              <a:rPr lang="en-US" smtClean="0"/>
              <a:t> </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Is Object Detection Really that Hard?</a:t>
            </a:r>
            <a:endParaRPr lang="en-US" dirty="0"/>
          </a:p>
        </p:txBody>
      </p:sp>
      <p:grpSp>
        <p:nvGrpSpPr>
          <p:cNvPr id="2" name="Group 8"/>
          <p:cNvGrpSpPr>
            <a:grpSpLocks/>
          </p:cNvGrpSpPr>
          <p:nvPr/>
        </p:nvGrpSpPr>
        <p:grpSpPr bwMode="auto">
          <a:xfrm>
            <a:off x="196850" y="2408238"/>
            <a:ext cx="1593850" cy="2597150"/>
            <a:chOff x="262" y="1190"/>
            <a:chExt cx="1004" cy="1636"/>
          </a:xfrm>
        </p:grpSpPr>
        <p:pic>
          <p:nvPicPr>
            <p:cNvPr id="55307" name="Picture 5"/>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6"/>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r>
                <a:rPr lang="en-US" sz="1800" dirty="0"/>
                <a:t>This is a chair</a:t>
              </a:r>
            </a:p>
          </p:txBody>
        </p:sp>
      </p:grpSp>
      <p:grpSp>
        <p:nvGrpSpPr>
          <p:cNvPr id="3" name="Group 9"/>
          <p:cNvGrpSpPr>
            <a:grpSpLocks/>
          </p:cNvGrpSpPr>
          <p:nvPr/>
        </p:nvGrpSpPr>
        <p:grpSpPr bwMode="auto">
          <a:xfrm>
            <a:off x="1908175" y="1371600"/>
            <a:ext cx="3462338" cy="4124325"/>
            <a:chOff x="1988" y="637"/>
            <a:chExt cx="2181" cy="2598"/>
          </a:xfrm>
        </p:grpSpPr>
        <p:pic>
          <p:nvPicPr>
            <p:cNvPr id="55305" name="Picture 4"/>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7"/>
            <p:cNvSpPr txBox="1">
              <a:spLocks noChangeArrowheads="1"/>
            </p:cNvSpPr>
            <p:nvPr/>
          </p:nvSpPr>
          <p:spPr bwMode="auto">
            <a:xfrm>
              <a:off x="2132" y="637"/>
              <a:ext cx="1876" cy="231"/>
            </a:xfrm>
            <a:prstGeom prst="rect">
              <a:avLst/>
            </a:prstGeom>
            <a:noFill/>
            <a:ln w="9525">
              <a:noFill/>
              <a:miter lim="800000"/>
              <a:headEnd/>
              <a:tailEnd/>
            </a:ln>
          </p:spPr>
          <p:txBody>
            <a:bodyPr wrap="none">
              <a:prstTxWarp prst="textNoShape">
                <a:avLst/>
              </a:prstTxWarp>
              <a:spAutoFit/>
            </a:bodyPr>
            <a:lstStyle/>
            <a:p>
              <a:r>
                <a:rPr lang="en-US" sz="1800" dirty="0"/>
                <a:t>Find the chair in this image </a:t>
              </a:r>
            </a:p>
          </p:txBody>
        </p:sp>
      </p:grpSp>
      <p:pic>
        <p:nvPicPr>
          <p:cNvPr id="472077" name="Picture 13"/>
          <p:cNvPicPr>
            <a:picLocks noChangeAspect="1" noChangeArrowheads="1"/>
          </p:cNvPicPr>
          <p:nvPr/>
        </p:nvPicPr>
        <p:blipFill>
          <a:blip r:embed="rId4"/>
          <a:srcRect/>
          <a:stretch>
            <a:fillRect/>
          </a:stretch>
        </p:blipFill>
        <p:spPr bwMode="auto">
          <a:xfrm>
            <a:off x="5559425" y="2001838"/>
            <a:ext cx="3511550" cy="3470275"/>
          </a:xfrm>
          <a:prstGeom prst="rect">
            <a:avLst/>
          </a:prstGeom>
          <a:noFill/>
          <a:ln w="9525">
            <a:noFill/>
            <a:miter lim="800000"/>
            <a:headEnd/>
            <a:tailEnd/>
          </a:ln>
        </p:spPr>
      </p:pic>
      <p:sp>
        <p:nvSpPr>
          <p:cNvPr id="472083" name="Text Box 19"/>
          <p:cNvSpPr txBox="1">
            <a:spLocks noChangeArrowheads="1"/>
          </p:cNvSpPr>
          <p:nvPr/>
        </p:nvSpPr>
        <p:spPr bwMode="auto">
          <a:xfrm>
            <a:off x="5614988" y="1383268"/>
            <a:ext cx="3469294" cy="369332"/>
          </a:xfrm>
          <a:prstGeom prst="rect">
            <a:avLst/>
          </a:prstGeom>
          <a:noFill/>
          <a:ln w="9525">
            <a:noFill/>
            <a:miter lim="800000"/>
            <a:headEnd/>
            <a:tailEnd/>
          </a:ln>
        </p:spPr>
        <p:txBody>
          <a:bodyPr wrap="none">
            <a:prstTxWarp prst="textNoShape">
              <a:avLst/>
            </a:prstTxWarp>
            <a:spAutoFit/>
          </a:bodyPr>
          <a:lstStyle/>
          <a:p>
            <a:r>
              <a:rPr lang="en-US" sz="1800" dirty="0"/>
              <a:t>Output of normalized correlation</a:t>
            </a:r>
          </a:p>
        </p:txBody>
      </p:sp>
      <p:sp>
        <p:nvSpPr>
          <p:cNvPr id="14" name="TextBox 13"/>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371293843"/>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62000"/>
          </a:xfrm>
        </p:spPr>
        <p:txBody>
          <a:bodyPr/>
          <a:lstStyle/>
          <a:p>
            <a:r>
              <a:rPr lang="en-US" dirty="0" smtClean="0"/>
              <a:t>Training SVMs using Hard Negative Mining</a:t>
            </a:r>
            <a:endParaRPr lang="en-US" dirty="0"/>
          </a:p>
        </p:txBody>
      </p:sp>
      <p:sp>
        <p:nvSpPr>
          <p:cNvPr id="160" name="Content Placeholder 2"/>
          <p:cNvSpPr>
            <a:spLocks noGrp="1"/>
          </p:cNvSpPr>
          <p:nvPr>
            <p:ph idx="1"/>
          </p:nvPr>
        </p:nvSpPr>
        <p:spPr>
          <a:xfrm>
            <a:off x="685800" y="1143000"/>
            <a:ext cx="7772400" cy="4114800"/>
          </a:xfrm>
        </p:spPr>
        <p:txBody>
          <a:bodyPr/>
          <a:lstStyle/>
          <a:p>
            <a:r>
              <a:rPr lang="en-US" b="0" dirty="0" smtClean="0"/>
              <a:t>Too many negatives examples to train against all of them</a:t>
            </a:r>
          </a:p>
          <a:p>
            <a:pPr lvl="1"/>
            <a:r>
              <a:rPr lang="en-US" b="0" dirty="0" smtClean="0"/>
              <a:t>Time and Memory Constraints</a:t>
            </a:r>
          </a:p>
          <a:p>
            <a:r>
              <a:rPr lang="en-US" b="0" dirty="0" smtClean="0"/>
              <a:t>Be smart about how you choose what negatives to train against</a:t>
            </a:r>
            <a:endParaRPr lang="en-US" b="0" dirty="0"/>
          </a:p>
        </p:txBody>
      </p:sp>
      <p:sp>
        <p:nvSpPr>
          <p:cNvPr id="166" name="Oval 165"/>
          <p:cNvSpPr/>
          <p:nvPr/>
        </p:nvSpPr>
        <p:spPr bwMode="auto">
          <a:xfrm>
            <a:off x="2438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7" name="Oval 166"/>
          <p:cNvSpPr/>
          <p:nvPr/>
        </p:nvSpPr>
        <p:spPr bwMode="auto">
          <a:xfrm>
            <a:off x="32766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8" name="Oval 167"/>
          <p:cNvSpPr/>
          <p:nvPr/>
        </p:nvSpPr>
        <p:spPr bwMode="auto">
          <a:xfrm>
            <a:off x="29718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9" name="Oval 168"/>
          <p:cNvSpPr/>
          <p:nvPr/>
        </p:nvSpPr>
        <p:spPr bwMode="auto">
          <a:xfrm>
            <a:off x="3352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0" name="Oval 169"/>
          <p:cNvSpPr/>
          <p:nvPr/>
        </p:nvSpPr>
        <p:spPr bwMode="auto">
          <a:xfrm>
            <a:off x="34290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667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1" name="Oval 170"/>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2" name="Oval 171"/>
          <p:cNvSpPr/>
          <p:nvPr/>
        </p:nvSpPr>
        <p:spPr bwMode="auto">
          <a:xfrm>
            <a:off x="37338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3" name="Oval 172"/>
          <p:cNvSpPr/>
          <p:nvPr/>
        </p:nvSpPr>
        <p:spPr bwMode="auto">
          <a:xfrm>
            <a:off x="3352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4" name="Oval 173"/>
          <p:cNvSpPr/>
          <p:nvPr/>
        </p:nvSpPr>
        <p:spPr bwMode="auto">
          <a:xfrm>
            <a:off x="2819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6" name="Oval 175"/>
          <p:cNvSpPr/>
          <p:nvPr/>
        </p:nvSpPr>
        <p:spPr bwMode="auto">
          <a:xfrm>
            <a:off x="30480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7" name="Oval 176"/>
          <p:cNvSpPr/>
          <p:nvPr/>
        </p:nvSpPr>
        <p:spPr bwMode="auto">
          <a:xfrm>
            <a:off x="3581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8" name="Oval 177"/>
          <p:cNvSpPr/>
          <p:nvPr/>
        </p:nvSpPr>
        <p:spPr bwMode="auto">
          <a:xfrm>
            <a:off x="35052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9" name="Oval 178"/>
          <p:cNvSpPr/>
          <p:nvPr/>
        </p:nvSpPr>
        <p:spPr bwMode="auto">
          <a:xfrm>
            <a:off x="36576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667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0" name="Oval 179"/>
          <p:cNvSpPr/>
          <p:nvPr/>
        </p:nvSpPr>
        <p:spPr bwMode="auto">
          <a:xfrm>
            <a:off x="38100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667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1" name="Oval 180"/>
          <p:cNvSpPr/>
          <p:nvPr/>
        </p:nvSpPr>
        <p:spPr bwMode="auto">
          <a:xfrm>
            <a:off x="29718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2" name="Oval 181"/>
          <p:cNvSpPr/>
          <p:nvPr/>
        </p:nvSpPr>
        <p:spPr bwMode="auto">
          <a:xfrm>
            <a:off x="3048000" y="2819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3" name="Oval 182"/>
          <p:cNvSpPr/>
          <p:nvPr/>
        </p:nvSpPr>
        <p:spPr bwMode="auto">
          <a:xfrm>
            <a:off x="34290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4" name="Oval 183"/>
          <p:cNvSpPr/>
          <p:nvPr/>
        </p:nvSpPr>
        <p:spPr bwMode="auto">
          <a:xfrm>
            <a:off x="3581400" y="3276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667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5" name="Oval 184"/>
          <p:cNvSpPr/>
          <p:nvPr/>
        </p:nvSpPr>
        <p:spPr bwMode="auto">
          <a:xfrm>
            <a:off x="3733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6" name="Oval 185"/>
          <p:cNvSpPr/>
          <p:nvPr/>
        </p:nvSpPr>
        <p:spPr bwMode="auto">
          <a:xfrm>
            <a:off x="3886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413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7" name="Oval 186"/>
          <p:cNvSpPr/>
          <p:nvPr/>
        </p:nvSpPr>
        <p:spPr bwMode="auto">
          <a:xfrm>
            <a:off x="3886200" y="5562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8" name="Oval 187"/>
          <p:cNvSpPr/>
          <p:nvPr/>
        </p:nvSpPr>
        <p:spPr bwMode="auto">
          <a:xfrm>
            <a:off x="2438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9" name="Oval 188"/>
          <p:cNvSpPr/>
          <p:nvPr/>
        </p:nvSpPr>
        <p:spPr bwMode="auto">
          <a:xfrm>
            <a:off x="25908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0" name="Oval 189"/>
          <p:cNvSpPr/>
          <p:nvPr/>
        </p:nvSpPr>
        <p:spPr bwMode="auto">
          <a:xfrm>
            <a:off x="25908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1" name="Oval 190"/>
          <p:cNvSpPr/>
          <p:nvPr/>
        </p:nvSpPr>
        <p:spPr bwMode="auto">
          <a:xfrm>
            <a:off x="29718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2" name="Oval 191"/>
          <p:cNvSpPr/>
          <p:nvPr/>
        </p:nvSpPr>
        <p:spPr bwMode="auto">
          <a:xfrm>
            <a:off x="33528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3" name="Oval 192"/>
          <p:cNvSpPr/>
          <p:nvPr/>
        </p:nvSpPr>
        <p:spPr bwMode="auto">
          <a:xfrm>
            <a:off x="30480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4" name="Oval 193"/>
          <p:cNvSpPr/>
          <p:nvPr/>
        </p:nvSpPr>
        <p:spPr bwMode="auto">
          <a:xfrm>
            <a:off x="3581400" y="5638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5" name="Oval 194"/>
          <p:cNvSpPr/>
          <p:nvPr/>
        </p:nvSpPr>
        <p:spPr bwMode="auto">
          <a:xfrm>
            <a:off x="41910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413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6" name="Oval 195"/>
          <p:cNvSpPr/>
          <p:nvPr/>
        </p:nvSpPr>
        <p:spPr bwMode="auto">
          <a:xfrm>
            <a:off x="4343400" y="4953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667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7" name="Oval 196"/>
          <p:cNvSpPr/>
          <p:nvPr/>
        </p:nvSpPr>
        <p:spPr bwMode="auto">
          <a:xfrm>
            <a:off x="1676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8" name="Oval 197"/>
          <p:cNvSpPr/>
          <p:nvPr/>
        </p:nvSpPr>
        <p:spPr bwMode="auto">
          <a:xfrm>
            <a:off x="25146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9" name="Oval 198"/>
          <p:cNvSpPr/>
          <p:nvPr/>
        </p:nvSpPr>
        <p:spPr bwMode="auto">
          <a:xfrm>
            <a:off x="22098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0" name="Oval 199"/>
          <p:cNvSpPr/>
          <p:nvPr/>
        </p:nvSpPr>
        <p:spPr bwMode="auto">
          <a:xfrm>
            <a:off x="2590800" y="3581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1" name="Oval 200"/>
          <p:cNvSpPr/>
          <p:nvPr/>
        </p:nvSpPr>
        <p:spPr bwMode="auto">
          <a:xfrm>
            <a:off x="26670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2" name="Oval 201"/>
          <p:cNvSpPr/>
          <p:nvPr/>
        </p:nvSpPr>
        <p:spPr bwMode="auto">
          <a:xfrm>
            <a:off x="2819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3" name="Oval 202"/>
          <p:cNvSpPr/>
          <p:nvPr/>
        </p:nvSpPr>
        <p:spPr bwMode="auto">
          <a:xfrm>
            <a:off x="2971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4" name="Oval 203"/>
          <p:cNvSpPr/>
          <p:nvPr/>
        </p:nvSpPr>
        <p:spPr bwMode="auto">
          <a:xfrm>
            <a:off x="2590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5" name="Oval 204"/>
          <p:cNvSpPr/>
          <p:nvPr/>
        </p:nvSpPr>
        <p:spPr bwMode="auto">
          <a:xfrm>
            <a:off x="20574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6" name="Oval 205"/>
          <p:cNvSpPr/>
          <p:nvPr/>
        </p:nvSpPr>
        <p:spPr bwMode="auto">
          <a:xfrm>
            <a:off x="22860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7" name="Oval 206"/>
          <p:cNvSpPr/>
          <p:nvPr/>
        </p:nvSpPr>
        <p:spPr bwMode="auto">
          <a:xfrm>
            <a:off x="2819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8" name="Oval 207"/>
          <p:cNvSpPr/>
          <p:nvPr/>
        </p:nvSpPr>
        <p:spPr bwMode="auto">
          <a:xfrm>
            <a:off x="27432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9" name="Oval 208"/>
          <p:cNvSpPr/>
          <p:nvPr/>
        </p:nvSpPr>
        <p:spPr bwMode="auto">
          <a:xfrm>
            <a:off x="2895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0" name="Oval 209"/>
          <p:cNvSpPr/>
          <p:nvPr/>
        </p:nvSpPr>
        <p:spPr bwMode="auto">
          <a:xfrm>
            <a:off x="30480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1" name="Oval 210"/>
          <p:cNvSpPr/>
          <p:nvPr/>
        </p:nvSpPr>
        <p:spPr bwMode="auto">
          <a:xfrm>
            <a:off x="22098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2" name="Oval 211"/>
          <p:cNvSpPr/>
          <p:nvPr/>
        </p:nvSpPr>
        <p:spPr bwMode="auto">
          <a:xfrm>
            <a:off x="2286000" y="2514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3" name="Oval 212"/>
          <p:cNvSpPr/>
          <p:nvPr/>
        </p:nvSpPr>
        <p:spPr bwMode="auto">
          <a:xfrm>
            <a:off x="26670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4" name="Oval 213"/>
          <p:cNvSpPr/>
          <p:nvPr/>
        </p:nvSpPr>
        <p:spPr bwMode="auto">
          <a:xfrm>
            <a:off x="28194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5" name="Oval 214"/>
          <p:cNvSpPr/>
          <p:nvPr/>
        </p:nvSpPr>
        <p:spPr bwMode="auto">
          <a:xfrm>
            <a:off x="2971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6" name="Oval 215"/>
          <p:cNvSpPr/>
          <p:nvPr/>
        </p:nvSpPr>
        <p:spPr bwMode="auto">
          <a:xfrm>
            <a:off x="3124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7" name="Oval 216"/>
          <p:cNvSpPr/>
          <p:nvPr/>
        </p:nvSpPr>
        <p:spPr bwMode="auto">
          <a:xfrm>
            <a:off x="3124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8" name="Oval 217"/>
          <p:cNvSpPr/>
          <p:nvPr/>
        </p:nvSpPr>
        <p:spPr bwMode="auto">
          <a:xfrm>
            <a:off x="1676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9" name="Oval 218"/>
          <p:cNvSpPr/>
          <p:nvPr/>
        </p:nvSpPr>
        <p:spPr bwMode="auto">
          <a:xfrm>
            <a:off x="1828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0" name="Oval 219"/>
          <p:cNvSpPr/>
          <p:nvPr/>
        </p:nvSpPr>
        <p:spPr bwMode="auto">
          <a:xfrm>
            <a:off x="1828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1" name="Oval 220"/>
          <p:cNvSpPr/>
          <p:nvPr/>
        </p:nvSpPr>
        <p:spPr bwMode="auto">
          <a:xfrm>
            <a:off x="2209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2" name="Oval 221"/>
          <p:cNvSpPr/>
          <p:nvPr/>
        </p:nvSpPr>
        <p:spPr bwMode="auto">
          <a:xfrm>
            <a:off x="2590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3" name="Oval 222"/>
          <p:cNvSpPr/>
          <p:nvPr/>
        </p:nvSpPr>
        <p:spPr bwMode="auto">
          <a:xfrm>
            <a:off x="22860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4" name="Oval 223"/>
          <p:cNvSpPr/>
          <p:nvPr/>
        </p:nvSpPr>
        <p:spPr bwMode="auto">
          <a:xfrm>
            <a:off x="2819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5" name="Oval 224"/>
          <p:cNvSpPr/>
          <p:nvPr/>
        </p:nvSpPr>
        <p:spPr bwMode="auto">
          <a:xfrm>
            <a:off x="34290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6" name="Oval 225"/>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7" name="Oval 226"/>
          <p:cNvSpPr/>
          <p:nvPr/>
        </p:nvSpPr>
        <p:spPr bwMode="auto">
          <a:xfrm>
            <a:off x="1676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8" name="Oval 227"/>
          <p:cNvSpPr/>
          <p:nvPr/>
        </p:nvSpPr>
        <p:spPr bwMode="auto">
          <a:xfrm>
            <a:off x="25146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9" name="Oval 228"/>
          <p:cNvSpPr/>
          <p:nvPr/>
        </p:nvSpPr>
        <p:spPr bwMode="auto">
          <a:xfrm>
            <a:off x="2209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0" name="Oval 229"/>
          <p:cNvSpPr/>
          <p:nvPr/>
        </p:nvSpPr>
        <p:spPr bwMode="auto">
          <a:xfrm>
            <a:off x="2590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1" name="Oval 230"/>
          <p:cNvSpPr/>
          <p:nvPr/>
        </p:nvSpPr>
        <p:spPr bwMode="auto">
          <a:xfrm>
            <a:off x="26670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2" name="Oval 231"/>
          <p:cNvSpPr/>
          <p:nvPr/>
        </p:nvSpPr>
        <p:spPr bwMode="auto">
          <a:xfrm>
            <a:off x="28194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3" name="Oval 232"/>
          <p:cNvSpPr/>
          <p:nvPr/>
        </p:nvSpPr>
        <p:spPr bwMode="auto">
          <a:xfrm>
            <a:off x="29718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4" name="Oval 233"/>
          <p:cNvSpPr/>
          <p:nvPr/>
        </p:nvSpPr>
        <p:spPr bwMode="auto">
          <a:xfrm>
            <a:off x="25908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5" name="Oval 234"/>
          <p:cNvSpPr/>
          <p:nvPr/>
        </p:nvSpPr>
        <p:spPr bwMode="auto">
          <a:xfrm>
            <a:off x="2057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6" name="Oval 235"/>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7" name="Oval 236"/>
          <p:cNvSpPr/>
          <p:nvPr/>
        </p:nvSpPr>
        <p:spPr bwMode="auto">
          <a:xfrm>
            <a:off x="2819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8" name="Oval 237"/>
          <p:cNvSpPr/>
          <p:nvPr/>
        </p:nvSpPr>
        <p:spPr bwMode="auto">
          <a:xfrm>
            <a:off x="27432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9" name="Oval 238"/>
          <p:cNvSpPr/>
          <p:nvPr/>
        </p:nvSpPr>
        <p:spPr bwMode="auto">
          <a:xfrm>
            <a:off x="2895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0" name="Oval 239"/>
          <p:cNvSpPr/>
          <p:nvPr/>
        </p:nvSpPr>
        <p:spPr bwMode="auto">
          <a:xfrm>
            <a:off x="30480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1" name="Oval 240"/>
          <p:cNvSpPr/>
          <p:nvPr/>
        </p:nvSpPr>
        <p:spPr bwMode="auto">
          <a:xfrm>
            <a:off x="2209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2" name="Oval 241"/>
          <p:cNvSpPr/>
          <p:nvPr/>
        </p:nvSpPr>
        <p:spPr bwMode="auto">
          <a:xfrm>
            <a:off x="22860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3" name="Oval 242"/>
          <p:cNvSpPr/>
          <p:nvPr/>
        </p:nvSpPr>
        <p:spPr bwMode="auto">
          <a:xfrm>
            <a:off x="26670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4" name="Oval 243"/>
          <p:cNvSpPr/>
          <p:nvPr/>
        </p:nvSpPr>
        <p:spPr bwMode="auto">
          <a:xfrm>
            <a:off x="2819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5" name="Oval 244"/>
          <p:cNvSpPr/>
          <p:nvPr/>
        </p:nvSpPr>
        <p:spPr bwMode="auto">
          <a:xfrm>
            <a:off x="2971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6" name="Oval 245"/>
          <p:cNvSpPr/>
          <p:nvPr/>
        </p:nvSpPr>
        <p:spPr bwMode="auto">
          <a:xfrm>
            <a:off x="3124200" y="4876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7" name="Oval 246"/>
          <p:cNvSpPr/>
          <p:nvPr/>
        </p:nvSpPr>
        <p:spPr bwMode="auto">
          <a:xfrm>
            <a:off x="3124200" y="5943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8" name="Oval 247"/>
          <p:cNvSpPr/>
          <p:nvPr/>
        </p:nvSpPr>
        <p:spPr bwMode="auto">
          <a:xfrm>
            <a:off x="16764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9" name="Oval 248"/>
          <p:cNvSpPr/>
          <p:nvPr/>
        </p:nvSpPr>
        <p:spPr bwMode="auto">
          <a:xfrm>
            <a:off x="1828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0" name="Oval 249"/>
          <p:cNvSpPr/>
          <p:nvPr/>
        </p:nvSpPr>
        <p:spPr bwMode="auto">
          <a:xfrm>
            <a:off x="1828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1" name="Oval 250"/>
          <p:cNvSpPr/>
          <p:nvPr/>
        </p:nvSpPr>
        <p:spPr bwMode="auto">
          <a:xfrm>
            <a:off x="2209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2" name="Oval 251"/>
          <p:cNvSpPr/>
          <p:nvPr/>
        </p:nvSpPr>
        <p:spPr bwMode="auto">
          <a:xfrm>
            <a:off x="2590800" y="5410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3" name="Oval 252"/>
          <p:cNvSpPr/>
          <p:nvPr/>
        </p:nvSpPr>
        <p:spPr bwMode="auto">
          <a:xfrm>
            <a:off x="22860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4" name="Oval 253"/>
          <p:cNvSpPr/>
          <p:nvPr/>
        </p:nvSpPr>
        <p:spPr bwMode="auto">
          <a:xfrm>
            <a:off x="2819400" y="6019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5" name="Oval 254"/>
          <p:cNvSpPr/>
          <p:nvPr/>
        </p:nvSpPr>
        <p:spPr bwMode="auto">
          <a:xfrm>
            <a:off x="34290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6" name="Oval 255"/>
          <p:cNvSpPr/>
          <p:nvPr/>
        </p:nvSpPr>
        <p:spPr bwMode="auto">
          <a:xfrm>
            <a:off x="3581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7" name="Oval 256"/>
          <p:cNvSpPr/>
          <p:nvPr/>
        </p:nvSpPr>
        <p:spPr bwMode="auto">
          <a:xfrm>
            <a:off x="838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8" name="Oval 257"/>
          <p:cNvSpPr/>
          <p:nvPr/>
        </p:nvSpPr>
        <p:spPr bwMode="auto">
          <a:xfrm>
            <a:off x="16764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9" name="Oval 258"/>
          <p:cNvSpPr/>
          <p:nvPr/>
        </p:nvSpPr>
        <p:spPr bwMode="auto">
          <a:xfrm>
            <a:off x="1371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0" name="Oval 259"/>
          <p:cNvSpPr/>
          <p:nvPr/>
        </p:nvSpPr>
        <p:spPr bwMode="auto">
          <a:xfrm>
            <a:off x="17526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1" name="Oval 260"/>
          <p:cNvSpPr/>
          <p:nvPr/>
        </p:nvSpPr>
        <p:spPr bwMode="auto">
          <a:xfrm>
            <a:off x="18288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2" name="Oval 261"/>
          <p:cNvSpPr/>
          <p:nvPr/>
        </p:nvSpPr>
        <p:spPr bwMode="auto">
          <a:xfrm>
            <a:off x="19812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3" name="Oval 262"/>
          <p:cNvSpPr/>
          <p:nvPr/>
        </p:nvSpPr>
        <p:spPr bwMode="auto">
          <a:xfrm>
            <a:off x="21336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4" name="Oval 263"/>
          <p:cNvSpPr/>
          <p:nvPr/>
        </p:nvSpPr>
        <p:spPr bwMode="auto">
          <a:xfrm>
            <a:off x="17526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5" name="Oval 264"/>
          <p:cNvSpPr/>
          <p:nvPr/>
        </p:nvSpPr>
        <p:spPr bwMode="auto">
          <a:xfrm>
            <a:off x="1219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6" name="Oval 265"/>
          <p:cNvSpPr/>
          <p:nvPr/>
        </p:nvSpPr>
        <p:spPr bwMode="auto">
          <a:xfrm>
            <a:off x="1447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7" name="Oval 266"/>
          <p:cNvSpPr/>
          <p:nvPr/>
        </p:nvSpPr>
        <p:spPr bwMode="auto">
          <a:xfrm>
            <a:off x="1981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8" name="Oval 267"/>
          <p:cNvSpPr/>
          <p:nvPr/>
        </p:nvSpPr>
        <p:spPr bwMode="auto">
          <a:xfrm>
            <a:off x="19050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9" name="Oval 268"/>
          <p:cNvSpPr/>
          <p:nvPr/>
        </p:nvSpPr>
        <p:spPr bwMode="auto">
          <a:xfrm>
            <a:off x="2057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0" name="Oval 269"/>
          <p:cNvSpPr/>
          <p:nvPr/>
        </p:nvSpPr>
        <p:spPr bwMode="auto">
          <a:xfrm>
            <a:off x="2209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1" name="Oval 270"/>
          <p:cNvSpPr/>
          <p:nvPr/>
        </p:nvSpPr>
        <p:spPr bwMode="auto">
          <a:xfrm>
            <a:off x="13716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2" name="Oval 271"/>
          <p:cNvSpPr/>
          <p:nvPr/>
        </p:nvSpPr>
        <p:spPr bwMode="auto">
          <a:xfrm>
            <a:off x="14478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3" name="Oval 272"/>
          <p:cNvSpPr/>
          <p:nvPr/>
        </p:nvSpPr>
        <p:spPr bwMode="auto">
          <a:xfrm>
            <a:off x="1828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4" name="Oval 273"/>
          <p:cNvSpPr/>
          <p:nvPr/>
        </p:nvSpPr>
        <p:spPr bwMode="auto">
          <a:xfrm>
            <a:off x="19812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5" name="Oval 274"/>
          <p:cNvSpPr/>
          <p:nvPr/>
        </p:nvSpPr>
        <p:spPr bwMode="auto">
          <a:xfrm>
            <a:off x="21336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6" name="Oval 275"/>
          <p:cNvSpPr/>
          <p:nvPr/>
        </p:nvSpPr>
        <p:spPr bwMode="auto">
          <a:xfrm>
            <a:off x="22860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7" name="Oval 276"/>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8" name="Oval 277"/>
          <p:cNvSpPr/>
          <p:nvPr/>
        </p:nvSpPr>
        <p:spPr bwMode="auto">
          <a:xfrm>
            <a:off x="838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9" name="Oval 278"/>
          <p:cNvSpPr/>
          <p:nvPr/>
        </p:nvSpPr>
        <p:spPr bwMode="auto">
          <a:xfrm>
            <a:off x="9906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0" name="Oval 279"/>
          <p:cNvSpPr/>
          <p:nvPr/>
        </p:nvSpPr>
        <p:spPr bwMode="auto">
          <a:xfrm>
            <a:off x="990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1" name="Oval 280"/>
          <p:cNvSpPr/>
          <p:nvPr/>
        </p:nvSpPr>
        <p:spPr bwMode="auto">
          <a:xfrm>
            <a:off x="13716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2" name="Oval 281"/>
          <p:cNvSpPr/>
          <p:nvPr/>
        </p:nvSpPr>
        <p:spPr bwMode="auto">
          <a:xfrm>
            <a:off x="1752600" y="5181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3" name="Oval 282"/>
          <p:cNvSpPr/>
          <p:nvPr/>
        </p:nvSpPr>
        <p:spPr bwMode="auto">
          <a:xfrm>
            <a:off x="14478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4" name="Oval 283"/>
          <p:cNvSpPr/>
          <p:nvPr/>
        </p:nvSpPr>
        <p:spPr bwMode="auto">
          <a:xfrm>
            <a:off x="1981200" y="5791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5" name="Oval 284"/>
          <p:cNvSpPr/>
          <p:nvPr/>
        </p:nvSpPr>
        <p:spPr bwMode="auto">
          <a:xfrm>
            <a:off x="2590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6" name="Oval 285"/>
          <p:cNvSpPr/>
          <p:nvPr/>
        </p:nvSpPr>
        <p:spPr bwMode="auto">
          <a:xfrm>
            <a:off x="27432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7" name="Oval 286"/>
          <p:cNvSpPr/>
          <p:nvPr/>
        </p:nvSpPr>
        <p:spPr bwMode="auto">
          <a:xfrm>
            <a:off x="62484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8" name="Oval 287"/>
          <p:cNvSpPr/>
          <p:nvPr/>
        </p:nvSpPr>
        <p:spPr bwMode="auto">
          <a:xfrm>
            <a:off x="6629400" y="2819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9" name="Oval 288"/>
          <p:cNvSpPr/>
          <p:nvPr/>
        </p:nvSpPr>
        <p:spPr bwMode="auto">
          <a:xfrm>
            <a:off x="62484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0" name="Oval 289"/>
          <p:cNvSpPr/>
          <p:nvPr/>
        </p:nvSpPr>
        <p:spPr bwMode="auto">
          <a:xfrm>
            <a:off x="64008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1" name="Oval 290"/>
          <p:cNvSpPr/>
          <p:nvPr/>
        </p:nvSpPr>
        <p:spPr bwMode="auto">
          <a:xfrm>
            <a:off x="62484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2" name="Oval 291"/>
          <p:cNvSpPr/>
          <p:nvPr/>
        </p:nvSpPr>
        <p:spPr bwMode="auto">
          <a:xfrm>
            <a:off x="6629400" y="3505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3" name="Oval 292"/>
          <p:cNvSpPr/>
          <p:nvPr/>
        </p:nvSpPr>
        <p:spPr bwMode="auto">
          <a:xfrm>
            <a:off x="6248400" y="3810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4" name="Oval 293"/>
          <p:cNvSpPr/>
          <p:nvPr/>
        </p:nvSpPr>
        <p:spPr bwMode="auto">
          <a:xfrm>
            <a:off x="6400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5" name="Oval 294"/>
          <p:cNvSpPr/>
          <p:nvPr/>
        </p:nvSpPr>
        <p:spPr bwMode="auto">
          <a:xfrm>
            <a:off x="64008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6" name="Oval 295"/>
          <p:cNvSpPr/>
          <p:nvPr/>
        </p:nvSpPr>
        <p:spPr bwMode="auto">
          <a:xfrm>
            <a:off x="5410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7" name="Oval 296"/>
          <p:cNvSpPr/>
          <p:nvPr/>
        </p:nvSpPr>
        <p:spPr bwMode="auto">
          <a:xfrm>
            <a:off x="62484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8" name="Oval 297"/>
          <p:cNvSpPr/>
          <p:nvPr/>
        </p:nvSpPr>
        <p:spPr bwMode="auto">
          <a:xfrm>
            <a:off x="63246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9" name="Oval 298"/>
          <p:cNvSpPr/>
          <p:nvPr/>
        </p:nvSpPr>
        <p:spPr bwMode="auto">
          <a:xfrm>
            <a:off x="65532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0" name="Oval 299"/>
          <p:cNvSpPr/>
          <p:nvPr/>
        </p:nvSpPr>
        <p:spPr bwMode="auto">
          <a:xfrm>
            <a:off x="6324600" y="3352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1" name="Oval 300"/>
          <p:cNvSpPr/>
          <p:nvPr/>
        </p:nvSpPr>
        <p:spPr bwMode="auto">
          <a:xfrm>
            <a:off x="5791200" y="3276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2" name="Oval 301"/>
          <p:cNvSpPr/>
          <p:nvPr/>
        </p:nvSpPr>
        <p:spPr bwMode="auto">
          <a:xfrm>
            <a:off x="6019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3" name="Oval 302"/>
          <p:cNvSpPr/>
          <p:nvPr/>
        </p:nvSpPr>
        <p:spPr bwMode="auto">
          <a:xfrm>
            <a:off x="6553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4" name="Oval 303"/>
          <p:cNvSpPr/>
          <p:nvPr/>
        </p:nvSpPr>
        <p:spPr bwMode="auto">
          <a:xfrm>
            <a:off x="6629400" y="2743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5" name="Oval 304"/>
          <p:cNvSpPr/>
          <p:nvPr/>
        </p:nvSpPr>
        <p:spPr bwMode="auto">
          <a:xfrm>
            <a:off x="59436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6" name="Oval 305"/>
          <p:cNvSpPr/>
          <p:nvPr/>
        </p:nvSpPr>
        <p:spPr bwMode="auto">
          <a:xfrm>
            <a:off x="64008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7" name="Oval 306"/>
          <p:cNvSpPr/>
          <p:nvPr/>
        </p:nvSpPr>
        <p:spPr bwMode="auto">
          <a:xfrm>
            <a:off x="5410200" y="3581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8" name="Oval 307"/>
          <p:cNvSpPr/>
          <p:nvPr/>
        </p:nvSpPr>
        <p:spPr bwMode="auto">
          <a:xfrm>
            <a:off x="55626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9" name="Oval 308"/>
          <p:cNvSpPr/>
          <p:nvPr/>
        </p:nvSpPr>
        <p:spPr bwMode="auto">
          <a:xfrm>
            <a:off x="55626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0" name="Oval 309"/>
          <p:cNvSpPr/>
          <p:nvPr/>
        </p:nvSpPr>
        <p:spPr bwMode="auto">
          <a:xfrm>
            <a:off x="59436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1" name="Oval 310"/>
          <p:cNvSpPr/>
          <p:nvPr/>
        </p:nvSpPr>
        <p:spPr bwMode="auto">
          <a:xfrm>
            <a:off x="6324600" y="4267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2" name="Oval 311"/>
          <p:cNvSpPr/>
          <p:nvPr/>
        </p:nvSpPr>
        <p:spPr bwMode="auto">
          <a:xfrm>
            <a:off x="60198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3" name="Oval 312"/>
          <p:cNvSpPr/>
          <p:nvPr/>
        </p:nvSpPr>
        <p:spPr bwMode="auto">
          <a:xfrm>
            <a:off x="6553200" y="4876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7" name="Oval 316"/>
          <p:cNvSpPr/>
          <p:nvPr/>
        </p:nvSpPr>
        <p:spPr bwMode="auto">
          <a:xfrm>
            <a:off x="4648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413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8" name="Oval 317"/>
          <p:cNvSpPr/>
          <p:nvPr/>
        </p:nvSpPr>
        <p:spPr bwMode="auto">
          <a:xfrm>
            <a:off x="3429000" y="2590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667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9" name="Oval 318"/>
          <p:cNvSpPr/>
          <p:nvPr/>
        </p:nvSpPr>
        <p:spPr bwMode="auto">
          <a:xfrm>
            <a:off x="50292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20" name="TextBox 319"/>
          <p:cNvSpPr txBox="1"/>
          <p:nvPr/>
        </p:nvSpPr>
        <p:spPr>
          <a:xfrm>
            <a:off x="152400" y="5562600"/>
            <a:ext cx="1553280" cy="830997"/>
          </a:xfrm>
          <a:prstGeom prst="rect">
            <a:avLst/>
          </a:prstGeom>
          <a:noFill/>
        </p:spPr>
        <p:txBody>
          <a:bodyPr wrap="none" rtlCol="0">
            <a:spAutoFit/>
          </a:bodyPr>
          <a:lstStyle/>
          <a:p>
            <a:r>
              <a:rPr lang="en-US" dirty="0" smtClean="0"/>
              <a:t>Negatives</a:t>
            </a:r>
          </a:p>
          <a:p>
            <a:r>
              <a:rPr lang="en-US" dirty="0" smtClean="0"/>
              <a:t>…</a:t>
            </a:r>
            <a:endParaRPr lang="en-US" dirty="0"/>
          </a:p>
        </p:txBody>
      </p:sp>
      <p:sp>
        <p:nvSpPr>
          <p:cNvPr id="321" name="TextBox 320"/>
          <p:cNvSpPr txBox="1"/>
          <p:nvPr/>
        </p:nvSpPr>
        <p:spPr>
          <a:xfrm>
            <a:off x="6934200" y="2590800"/>
            <a:ext cx="1416223" cy="461665"/>
          </a:xfrm>
          <a:prstGeom prst="rect">
            <a:avLst/>
          </a:prstGeom>
          <a:noFill/>
        </p:spPr>
        <p:txBody>
          <a:bodyPr wrap="none" rtlCol="0">
            <a:spAutoFit/>
          </a:bodyPr>
          <a:lstStyle/>
          <a:p>
            <a:r>
              <a:rPr lang="en-US" dirty="0" smtClean="0"/>
              <a:t>Positives</a:t>
            </a:r>
          </a:p>
        </p:txBody>
      </p:sp>
      <p:cxnSp>
        <p:nvCxnSpPr>
          <p:cNvPr id="322" name="Straight Connector 321"/>
          <p:cNvCxnSpPr/>
          <p:nvPr/>
        </p:nvCxnSpPr>
        <p:spPr bwMode="auto">
          <a:xfrm>
            <a:off x="4267200" y="2819400"/>
            <a:ext cx="1295400" cy="2819400"/>
          </a:xfrm>
          <a:prstGeom prst="line">
            <a:avLst/>
          </a:prstGeom>
          <a:solidFill>
            <a:schemeClr val="accent1"/>
          </a:solidFill>
          <a:ln w="38100" cap="flat" cmpd="sng" algn="ctr">
            <a:solidFill>
              <a:schemeClr val="tx1"/>
            </a:solidFill>
            <a:prstDash val="solid"/>
            <a:round/>
            <a:headEnd type="arrow" w="sm" len="sm"/>
            <a:tailEnd type="arrow" w="sm" len="sm"/>
          </a:ln>
          <a:effectLst/>
        </p:spPr>
      </p:cxnSp>
      <p:cxnSp>
        <p:nvCxnSpPr>
          <p:cNvPr id="323" name="Straight Connector 322"/>
          <p:cNvCxnSpPr/>
          <p:nvPr/>
        </p:nvCxnSpPr>
        <p:spPr bwMode="auto">
          <a:xfrm>
            <a:off x="3810000" y="29718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324" name="Straight Connector 323"/>
          <p:cNvCxnSpPr/>
          <p:nvPr/>
        </p:nvCxnSpPr>
        <p:spPr bwMode="auto">
          <a:xfrm>
            <a:off x="4800600" y="28194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spTree>
    <p:extLst>
      <p:ext uri="{BB962C8B-B14F-4D97-AF65-F5344CB8AC3E}">
        <p14:creationId xmlns:p14="http://schemas.microsoft.com/office/powerpoint/2010/main" val="191421187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762000"/>
          </a:xfrm>
        </p:spPr>
        <p:txBody>
          <a:bodyPr/>
          <a:lstStyle/>
          <a:p>
            <a:r>
              <a:rPr lang="en-US" dirty="0" smtClean="0"/>
              <a:t>Detecting Objects</a:t>
            </a:r>
            <a:endParaRPr lang="en-US" dirty="0"/>
          </a:p>
        </p:txBody>
      </p:sp>
      <p:pic>
        <p:nvPicPr>
          <p:cNvPr id="12" name="Picture 11"/>
          <p:cNvPicPr>
            <a:picLocks noChangeAspect="1"/>
          </p:cNvPicPr>
          <p:nvPr/>
        </p:nvPicPr>
        <p:blipFill>
          <a:blip r:embed="rId2"/>
          <a:stretch>
            <a:fillRect/>
          </a:stretch>
        </p:blipFill>
        <p:spPr>
          <a:xfrm>
            <a:off x="2209800" y="2362200"/>
            <a:ext cx="4817164" cy="3886200"/>
          </a:xfrm>
          <a:prstGeom prst="rect">
            <a:avLst/>
          </a:prstGeom>
        </p:spPr>
      </p:pic>
      <p:sp>
        <p:nvSpPr>
          <p:cNvPr id="3" name="Rectangle 2"/>
          <p:cNvSpPr/>
          <p:nvPr/>
        </p:nvSpPr>
        <p:spPr bwMode="auto">
          <a:xfrm>
            <a:off x="2209800" y="2362200"/>
            <a:ext cx="1524000" cy="1447800"/>
          </a:xfrm>
          <a:prstGeom prst="rect">
            <a:avLst/>
          </a:prstGeom>
          <a:solidFill>
            <a:srgbClr val="FF0000">
              <a:alpha val="41000"/>
            </a:srgb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Content Placeholder 2"/>
          <p:cNvSpPr>
            <a:spLocks noGrp="1"/>
          </p:cNvSpPr>
          <p:nvPr>
            <p:ph idx="1"/>
          </p:nvPr>
        </p:nvSpPr>
        <p:spPr>
          <a:xfrm>
            <a:off x="685800" y="1143000"/>
            <a:ext cx="7772400" cy="4114800"/>
          </a:xfrm>
        </p:spPr>
        <p:txBody>
          <a:bodyPr/>
          <a:lstStyle/>
          <a:p>
            <a:r>
              <a:rPr lang="en-US" b="0" dirty="0" smtClean="0"/>
              <a:t>Must run a classifier at every position at every scale in order to detect object</a:t>
            </a:r>
          </a:p>
          <a:p>
            <a:pPr marL="0" indent="0">
              <a:buNone/>
            </a:pPr>
            <a:endParaRPr lang="en-US" b="0" dirty="0"/>
          </a:p>
        </p:txBody>
      </p:sp>
    </p:spTree>
    <p:extLst>
      <p:ext uri="{BB962C8B-B14F-4D97-AF65-F5344CB8AC3E}">
        <p14:creationId xmlns:p14="http://schemas.microsoft.com/office/powerpoint/2010/main" val="2037478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5.55112E-17 0 L 0.35677 0.00394 L 0.35677 0.0537 L 0.00104 0.04444 L 0.00226 0.09699 L 0.35816 0.09977 L 0.35677 0.14931 L 0.00469 0.14468 L 0.0059 0.1956 L 0.35677 0.19398 L 0.35677 0.24028 L 0.0059 0.24352 L 0.0059 0.29861 L 0.35677 0.29722 L 0.35816 0.34977 L 0.00469 0.3463 " pathEditMode="relative" rAng="0" ptsTypes="AAAAAAAAAAAAAAAA">
                                      <p:cBhvr>
                                        <p:cTn id="6" dur="5000" fill="hold"/>
                                        <p:tgtEl>
                                          <p:spTgt spid="3"/>
                                        </p:tgtEl>
                                        <p:attrNameLst>
                                          <p:attrName>ppt_x</p:attrName>
                                          <p:attrName>ppt_y</p:attrName>
                                        </p:attrNameLst>
                                      </p:cBhvr>
                                      <p:rCtr x="17899" y="17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762000"/>
          </a:xfrm>
        </p:spPr>
        <p:txBody>
          <a:bodyPr/>
          <a:lstStyle/>
          <a:p>
            <a:r>
              <a:rPr lang="en-US" dirty="0" smtClean="0"/>
              <a:t>Detecting Objects</a:t>
            </a:r>
            <a:endParaRPr lang="en-US" dirty="0"/>
          </a:p>
        </p:txBody>
      </p:sp>
      <p:pic>
        <p:nvPicPr>
          <p:cNvPr id="12" name="Picture 11"/>
          <p:cNvPicPr>
            <a:picLocks noChangeAspect="1"/>
          </p:cNvPicPr>
          <p:nvPr/>
        </p:nvPicPr>
        <p:blipFill>
          <a:blip r:embed="rId2"/>
          <a:stretch>
            <a:fillRect/>
          </a:stretch>
        </p:blipFill>
        <p:spPr>
          <a:xfrm>
            <a:off x="2209800" y="2362200"/>
            <a:ext cx="4817164" cy="3886200"/>
          </a:xfrm>
          <a:prstGeom prst="rect">
            <a:avLst/>
          </a:prstGeom>
        </p:spPr>
      </p:pic>
      <p:sp>
        <p:nvSpPr>
          <p:cNvPr id="3" name="Rectangle 2"/>
          <p:cNvSpPr/>
          <p:nvPr/>
        </p:nvSpPr>
        <p:spPr bwMode="auto">
          <a:xfrm>
            <a:off x="2209800" y="2362200"/>
            <a:ext cx="1143000" cy="1066800"/>
          </a:xfrm>
          <a:prstGeom prst="rect">
            <a:avLst/>
          </a:prstGeom>
          <a:solidFill>
            <a:srgbClr val="FF0000">
              <a:alpha val="40000"/>
            </a:srgb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312985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33333E-6 -2.22222E-6 L 0.4026 0.00509 L 0.4026 0.0632 L 0.00121 0.05255 L 0.0026 0.11412 L 0.40399 0.11759 L 0.4026 0.17547 L 0.00538 0.17014 L 0.00677 0.22986 L 0.4026 0.22824 L 0.4026 0.28264 L 0.00677 0.28611 L 0.00677 0.35116 L 0.4026 0.34931 L 0.40399 0.41088 L 0.00538 0.40718 " pathEditMode="relative" rAng="0" ptsTypes="AAAAAAAAAAAAAAAA">
                                      <p:cBhvr>
                                        <p:cTn id="6" dur="5000" fill="hold"/>
                                        <p:tgtEl>
                                          <p:spTgt spid="3"/>
                                        </p:tgtEl>
                                        <p:attrNameLst>
                                          <p:attrName>ppt_x</p:attrName>
                                          <p:attrName>ppt_y</p:attrName>
                                        </p:attrNameLst>
                                      </p:cBhvr>
                                      <p:rCtr x="20191" y="20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762000"/>
          </a:xfrm>
        </p:spPr>
        <p:txBody>
          <a:bodyPr/>
          <a:lstStyle/>
          <a:p>
            <a:r>
              <a:rPr lang="en-US" dirty="0" smtClean="0"/>
              <a:t>Detecting Objects</a:t>
            </a:r>
            <a:endParaRPr lang="en-US" dirty="0"/>
          </a:p>
        </p:txBody>
      </p:sp>
      <p:pic>
        <p:nvPicPr>
          <p:cNvPr id="12" name="Picture 11"/>
          <p:cNvPicPr>
            <a:picLocks noChangeAspect="1"/>
          </p:cNvPicPr>
          <p:nvPr/>
        </p:nvPicPr>
        <p:blipFill>
          <a:blip r:embed="rId2"/>
          <a:stretch>
            <a:fillRect/>
          </a:stretch>
        </p:blipFill>
        <p:spPr>
          <a:xfrm>
            <a:off x="2209800" y="2362200"/>
            <a:ext cx="4817164" cy="3886200"/>
          </a:xfrm>
          <a:prstGeom prst="rect">
            <a:avLst/>
          </a:prstGeom>
        </p:spPr>
      </p:pic>
      <p:sp>
        <p:nvSpPr>
          <p:cNvPr id="3" name="Rectangle 2"/>
          <p:cNvSpPr/>
          <p:nvPr/>
        </p:nvSpPr>
        <p:spPr bwMode="auto">
          <a:xfrm>
            <a:off x="2209800" y="2362200"/>
            <a:ext cx="609600" cy="533400"/>
          </a:xfrm>
          <a:prstGeom prst="rect">
            <a:avLst/>
          </a:prstGeom>
          <a:solidFill>
            <a:srgbClr val="FF0000">
              <a:alpha val="40000"/>
            </a:srgb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556528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1" nodeType="clickEffect">
                                  <p:stCondLst>
                                    <p:cond delay="0"/>
                                  </p:stCondLst>
                                  <p:childTnLst>
                                    <p:animMotion origin="layout" path="M 0 -3.33333E-6 L 0.4566 0.00324 L 0.45521 0.06459 L -0.00139 0.0544 L -0.00139 0.1176 L 0.45816 0.12084 L 0.4566 0.18218 L 0.00278 0.17547 L 0.00434 0.23866 L 0.19948 0.23681 " pathEditMode="relative" rAng="0" ptsTypes="AAAAAAAAAA">
                                      <p:cBhvr>
                                        <p:cTn id="6" dur="5000" fill="hold"/>
                                        <p:tgtEl>
                                          <p:spTgt spid="3"/>
                                        </p:tgtEl>
                                        <p:attrNameLst>
                                          <p:attrName>ppt_x</p:attrName>
                                          <p:attrName>ppt_y</p:attrName>
                                        </p:attrNameLst>
                                      </p:cBhvr>
                                      <p:rCtr x="22830" y="119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762000"/>
          </a:xfrm>
        </p:spPr>
        <p:txBody>
          <a:bodyPr/>
          <a:lstStyle/>
          <a:p>
            <a:r>
              <a:rPr lang="en-US" dirty="0" smtClean="0"/>
              <a:t>Detecting Objects</a:t>
            </a:r>
            <a:endParaRPr lang="en-US" dirty="0"/>
          </a:p>
        </p:txBody>
      </p:sp>
      <p:pic>
        <p:nvPicPr>
          <p:cNvPr id="12" name="Picture 11"/>
          <p:cNvPicPr>
            <a:picLocks noChangeAspect="1"/>
          </p:cNvPicPr>
          <p:nvPr/>
        </p:nvPicPr>
        <p:blipFill>
          <a:blip r:embed="rId2"/>
          <a:stretch>
            <a:fillRect/>
          </a:stretch>
        </p:blipFill>
        <p:spPr>
          <a:xfrm>
            <a:off x="2209800" y="2362200"/>
            <a:ext cx="4817164" cy="3886200"/>
          </a:xfrm>
          <a:prstGeom prst="rect">
            <a:avLst/>
          </a:prstGeom>
        </p:spPr>
      </p:pic>
      <p:sp>
        <p:nvSpPr>
          <p:cNvPr id="3" name="Rectangle 2"/>
          <p:cNvSpPr/>
          <p:nvPr/>
        </p:nvSpPr>
        <p:spPr bwMode="auto">
          <a:xfrm>
            <a:off x="3962400" y="3962400"/>
            <a:ext cx="609600" cy="533400"/>
          </a:xfrm>
          <a:prstGeom prst="rect">
            <a:avLst/>
          </a:prstGeom>
          <a:solidFill>
            <a:srgbClr val="008000">
              <a:alpha val="40000"/>
            </a:srgbClr>
          </a:solid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766398847"/>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Potential Object Regions</a:t>
            </a:r>
            <a:endParaRPr lang="en-US" dirty="0"/>
          </a:p>
        </p:txBody>
      </p:sp>
      <p:sp>
        <p:nvSpPr>
          <p:cNvPr id="4" name="Content Placeholder 2"/>
          <p:cNvSpPr txBox="1">
            <a:spLocks/>
          </p:cNvSpPr>
          <p:nvPr/>
        </p:nvSpPr>
        <p:spPr bwMode="auto">
          <a:xfrm>
            <a:off x="533400" y="1219200"/>
            <a:ext cx="8049384" cy="1989161"/>
          </a:xfrm>
          <a:prstGeom prst="rect">
            <a:avLst/>
          </a:prstGeom>
          <a:noFill/>
          <a:ln w="9525">
            <a:noFill/>
            <a:miter lim="800000"/>
            <a:headEnd/>
            <a:tailEnd/>
          </a:ln>
          <a:effectLst/>
        </p:spPr>
        <p:txBody>
          <a:bodyPr vert="horz" wrap="square" lIns="92064" tIns="46033" rIns="92064" bIns="46033" numCol="1" anchor="t" anchorCtr="0" compatLnSpc="1">
            <a:prstTxWarp prst="textNoShape">
              <a:avLst/>
            </a:prstTxWarp>
            <a:noAutofit/>
          </a:bodyPr>
          <a:lstStyle>
            <a:lvl1pPr marL="342900" indent="-342900" algn="l" rtl="0" eaLnBrk="0" fontAlgn="base" hangingPunct="0">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0" fontAlgn="base" hangingPunct="0">
              <a:lnSpc>
                <a:spcPct val="90000"/>
              </a:lnSpc>
              <a:spcBef>
                <a:spcPct val="25000"/>
              </a:spcBef>
              <a:spcAft>
                <a:spcPct val="0"/>
              </a:spcAft>
              <a:buSzPct val="100000"/>
              <a:buChar char="–"/>
              <a:defRPr b="1">
                <a:solidFill>
                  <a:schemeClr val="tx1"/>
                </a:solidFill>
                <a:latin typeface="+mn-lt"/>
              </a:defRPr>
            </a:lvl2pPr>
            <a:lvl3pPr marL="1204913" indent="-228600" algn="l" rtl="0" eaLnBrk="0" fontAlgn="base" hangingPunct="0">
              <a:lnSpc>
                <a:spcPct val="90000"/>
              </a:lnSpc>
              <a:spcBef>
                <a:spcPct val="25000"/>
              </a:spcBef>
              <a:spcAft>
                <a:spcPct val="0"/>
              </a:spcAft>
              <a:buSzPct val="100000"/>
              <a:buChar char=" "/>
              <a:defRPr sz="1600" b="1">
                <a:solidFill>
                  <a:schemeClr val="tx1"/>
                </a:solidFill>
                <a:latin typeface="+mn-lt"/>
              </a:defRPr>
            </a:lvl3pPr>
            <a:lvl4pPr marL="1546225" indent="-119063" algn="l" rtl="0" eaLnBrk="0" fontAlgn="base" hangingPunct="0">
              <a:lnSpc>
                <a:spcPct val="90000"/>
              </a:lnSpc>
              <a:spcBef>
                <a:spcPct val="25000"/>
              </a:spcBef>
              <a:spcAft>
                <a:spcPct val="0"/>
              </a:spcAft>
              <a:buSzPct val="100000"/>
              <a:buChar char=" "/>
              <a:defRPr sz="1400" b="1">
                <a:solidFill>
                  <a:schemeClr val="tx1"/>
                </a:solidFill>
                <a:latin typeface="+mn-lt"/>
              </a:defRPr>
            </a:lvl4pPr>
            <a:lvl5pPr marL="1828800" algn="l" rtl="0" eaLnBrk="0" fontAlgn="base" hangingPunct="0">
              <a:lnSpc>
                <a:spcPct val="90000"/>
              </a:lnSpc>
              <a:spcBef>
                <a:spcPct val="25000"/>
              </a:spcBef>
              <a:spcAft>
                <a:spcPct val="0"/>
              </a:spcAft>
              <a:buSzPct val="100000"/>
              <a:buChar char=" "/>
              <a:defRPr sz="1400" b="1">
                <a:solidFill>
                  <a:schemeClr val="tx1"/>
                </a:solidFill>
                <a:latin typeface="+mn-lt"/>
              </a:defRPr>
            </a:lvl5pPr>
            <a:lvl6pPr marL="2286000" algn="l" rtl="0" eaLnBrk="0" fontAlgn="base" hangingPunct="0">
              <a:lnSpc>
                <a:spcPct val="90000"/>
              </a:lnSpc>
              <a:spcBef>
                <a:spcPct val="25000"/>
              </a:spcBef>
              <a:spcAft>
                <a:spcPct val="0"/>
              </a:spcAft>
              <a:buSzPct val="100000"/>
              <a:buChar char=" "/>
              <a:defRPr sz="1400" b="1">
                <a:solidFill>
                  <a:schemeClr val="tx1"/>
                </a:solidFill>
                <a:latin typeface="+mn-lt"/>
              </a:defRPr>
            </a:lvl6pPr>
            <a:lvl7pPr marL="2743200" algn="l" rtl="0" eaLnBrk="0" fontAlgn="base" hangingPunct="0">
              <a:lnSpc>
                <a:spcPct val="90000"/>
              </a:lnSpc>
              <a:spcBef>
                <a:spcPct val="25000"/>
              </a:spcBef>
              <a:spcAft>
                <a:spcPct val="0"/>
              </a:spcAft>
              <a:buSzPct val="100000"/>
              <a:buChar char=" "/>
              <a:defRPr sz="1400" b="1">
                <a:solidFill>
                  <a:schemeClr val="tx1"/>
                </a:solidFill>
                <a:latin typeface="+mn-lt"/>
              </a:defRPr>
            </a:lvl7pPr>
            <a:lvl8pPr marL="3200400" algn="l" rtl="0" eaLnBrk="0" fontAlgn="base" hangingPunct="0">
              <a:lnSpc>
                <a:spcPct val="90000"/>
              </a:lnSpc>
              <a:spcBef>
                <a:spcPct val="25000"/>
              </a:spcBef>
              <a:spcAft>
                <a:spcPct val="0"/>
              </a:spcAft>
              <a:buSzPct val="100000"/>
              <a:buChar char=" "/>
              <a:defRPr sz="1400" b="1">
                <a:solidFill>
                  <a:schemeClr val="tx1"/>
                </a:solidFill>
                <a:latin typeface="+mn-lt"/>
              </a:defRPr>
            </a:lvl8pPr>
            <a:lvl9pPr marL="3657600" algn="l" rtl="0" eaLnBrk="0" fontAlgn="base" hangingPunct="0">
              <a:lnSpc>
                <a:spcPct val="90000"/>
              </a:lnSpc>
              <a:spcBef>
                <a:spcPct val="25000"/>
              </a:spcBef>
              <a:spcAft>
                <a:spcPct val="0"/>
              </a:spcAft>
              <a:buSzPct val="100000"/>
              <a:buChar char=" "/>
              <a:defRPr sz="1400" b="1">
                <a:solidFill>
                  <a:schemeClr val="tx1"/>
                </a:solidFill>
                <a:latin typeface="+mn-lt"/>
              </a:defRPr>
            </a:lvl9pPr>
          </a:lstStyle>
          <a:p>
            <a:r>
              <a:rPr lang="en-US" sz="2200" b="0" dirty="0" smtClean="0"/>
              <a:t>Most algorithms rely on an exhaustive search to find object detections</a:t>
            </a:r>
          </a:p>
          <a:p>
            <a:pPr lvl="1"/>
            <a:r>
              <a:rPr lang="en-US" b="0" dirty="0" smtClean="0"/>
              <a:t>Number of Pixels X Number of Scales</a:t>
            </a:r>
          </a:p>
          <a:p>
            <a:r>
              <a:rPr lang="en-US" sz="2200" b="0" dirty="0" smtClean="0"/>
              <a:t>Quickly find a smaller number of potential object bounding boxes to search in</a:t>
            </a: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0231" t="15141" r="33438" b="29883"/>
          <a:stretch/>
        </p:blipFill>
        <p:spPr bwMode="auto">
          <a:xfrm>
            <a:off x="533400" y="3352800"/>
            <a:ext cx="3527727" cy="235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8885" t="26434" r="21730" b="13382"/>
          <a:stretch/>
        </p:blipFill>
        <p:spPr bwMode="auto">
          <a:xfrm>
            <a:off x="5054002" y="3352800"/>
            <a:ext cx="3453802" cy="2367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3754053" y="4034775"/>
            <a:ext cx="1524000" cy="99060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Reduce</a:t>
            </a:r>
          </a:p>
          <a:p>
            <a:pPr algn="ctr"/>
            <a:r>
              <a:rPr lang="en-US" sz="1200" dirty="0" smtClean="0"/>
              <a:t> </a:t>
            </a:r>
            <a:r>
              <a:rPr lang="en-US" sz="1200" dirty="0"/>
              <a:t>S</a:t>
            </a:r>
            <a:r>
              <a:rPr lang="en-US" sz="1200" dirty="0" smtClean="0"/>
              <a:t>earch Space</a:t>
            </a:r>
            <a:endParaRPr lang="en-US" sz="1200" dirty="0"/>
          </a:p>
        </p:txBody>
      </p:sp>
      <p:sp>
        <p:nvSpPr>
          <p:cNvPr id="8" name="TextBox 7"/>
          <p:cNvSpPr txBox="1"/>
          <p:nvPr/>
        </p:nvSpPr>
        <p:spPr>
          <a:xfrm>
            <a:off x="1364251" y="5720430"/>
            <a:ext cx="1866024" cy="369332"/>
          </a:xfrm>
          <a:prstGeom prst="rect">
            <a:avLst/>
          </a:prstGeom>
          <a:noFill/>
        </p:spPr>
        <p:txBody>
          <a:bodyPr wrap="none" rtlCol="0">
            <a:spAutoFit/>
          </a:bodyPr>
          <a:lstStyle/>
          <a:p>
            <a:r>
              <a:rPr lang="en-US" dirty="0" smtClean="0"/>
              <a:t>Exhaustive Search</a:t>
            </a:r>
            <a:endParaRPr lang="en-US" dirty="0"/>
          </a:p>
        </p:txBody>
      </p:sp>
      <p:sp>
        <p:nvSpPr>
          <p:cNvPr id="9" name="TextBox 8"/>
          <p:cNvSpPr txBox="1"/>
          <p:nvPr/>
        </p:nvSpPr>
        <p:spPr>
          <a:xfrm>
            <a:off x="5968402" y="5670463"/>
            <a:ext cx="1700274" cy="369332"/>
          </a:xfrm>
          <a:prstGeom prst="rect">
            <a:avLst/>
          </a:prstGeom>
          <a:noFill/>
        </p:spPr>
        <p:txBody>
          <a:bodyPr wrap="none" rtlCol="0">
            <a:spAutoFit/>
          </a:bodyPr>
          <a:lstStyle/>
          <a:p>
            <a:r>
              <a:rPr lang="en-US" dirty="0" smtClean="0"/>
              <a:t>Selective Search</a:t>
            </a:r>
            <a:endParaRPr lang="en-US" dirty="0"/>
          </a:p>
        </p:txBody>
      </p:sp>
      <p:sp>
        <p:nvSpPr>
          <p:cNvPr id="10" name="TextBox 9"/>
          <p:cNvSpPr txBox="1"/>
          <p:nvPr/>
        </p:nvSpPr>
        <p:spPr>
          <a:xfrm>
            <a:off x="6934200" y="6581001"/>
            <a:ext cx="2303335" cy="276999"/>
          </a:xfrm>
          <a:prstGeom prst="rect">
            <a:avLst/>
          </a:prstGeom>
          <a:noFill/>
        </p:spPr>
        <p:txBody>
          <a:bodyPr wrap="none" rtlCol="0">
            <a:spAutoFit/>
          </a:bodyPr>
          <a:lstStyle/>
          <a:p>
            <a:r>
              <a:rPr lang="en-US" sz="1200" dirty="0" smtClean="0"/>
              <a:t>Image Credit: K. Van de </a:t>
            </a:r>
            <a:r>
              <a:rPr lang="en-US" sz="1200" dirty="0" err="1" smtClean="0"/>
              <a:t>Sande</a:t>
            </a:r>
            <a:endParaRPr lang="en-US" sz="1200" dirty="0"/>
          </a:p>
        </p:txBody>
      </p:sp>
    </p:spTree>
    <p:extLst>
      <p:ext uri="{BB962C8B-B14F-4D97-AF65-F5344CB8AC3E}">
        <p14:creationId xmlns:p14="http://schemas.microsoft.com/office/powerpoint/2010/main" val="227643924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Potential Object Regions</a:t>
            </a:r>
            <a:endParaRPr lang="en-US" dirty="0"/>
          </a:p>
        </p:txBody>
      </p:sp>
      <p:sp>
        <p:nvSpPr>
          <p:cNvPr id="10" name="Content Placeholder 2"/>
          <p:cNvSpPr>
            <a:spLocks noGrp="1"/>
          </p:cNvSpPr>
          <p:nvPr>
            <p:ph idx="1"/>
          </p:nvPr>
        </p:nvSpPr>
        <p:spPr>
          <a:xfrm>
            <a:off x="381000" y="1143000"/>
            <a:ext cx="8229600" cy="4648199"/>
          </a:xfrm>
        </p:spPr>
        <p:txBody>
          <a:bodyPr>
            <a:normAutofit/>
          </a:bodyPr>
          <a:lstStyle/>
          <a:p>
            <a:r>
              <a:rPr lang="en-US" sz="2200" b="0" dirty="0" smtClean="0"/>
              <a:t>Segmentation Algorithm</a:t>
            </a:r>
          </a:p>
          <a:p>
            <a:pPr lvl="1"/>
            <a:r>
              <a:rPr lang="en-US" sz="2200" b="0" dirty="0" smtClean="0"/>
              <a:t>Start with </a:t>
            </a:r>
            <a:r>
              <a:rPr lang="en-US" sz="2200" b="0" dirty="0" err="1" smtClean="0"/>
              <a:t>oversegmentation</a:t>
            </a:r>
            <a:r>
              <a:rPr lang="en-US" sz="2200" b="0" dirty="0" smtClean="0"/>
              <a:t> in a variety of color spaces</a:t>
            </a:r>
          </a:p>
          <a:p>
            <a:pPr lvl="1"/>
            <a:endParaRPr lang="en-US" sz="2200" b="0" dirty="0" smtClean="0"/>
          </a:p>
          <a:p>
            <a:pPr lvl="1">
              <a:buNone/>
            </a:pPr>
            <a:endParaRPr lang="en-US" sz="2200" b="0" dirty="0" smtClean="0"/>
          </a:p>
          <a:p>
            <a:pPr lvl="1"/>
            <a:endParaRPr lang="en-US" sz="2200" b="0" dirty="0"/>
          </a:p>
          <a:p>
            <a:pPr marL="457200" lvl="1" indent="0">
              <a:buNone/>
            </a:pPr>
            <a:endParaRPr lang="en-US" sz="2200" b="0" dirty="0" smtClean="0"/>
          </a:p>
          <a:p>
            <a:pPr marL="457200" lvl="1" indent="0">
              <a:buNone/>
            </a:pPr>
            <a:endParaRPr lang="en-US" sz="2200" b="0" dirty="0" smtClean="0"/>
          </a:p>
          <a:p>
            <a:pPr lvl="1"/>
            <a:r>
              <a:rPr lang="en-US" sz="2200" b="0" dirty="0" smtClean="0"/>
              <a:t>Group regions for each color space in a greedy fashion until the image is a single region</a:t>
            </a:r>
          </a:p>
          <a:p>
            <a:pPr lvl="2"/>
            <a:r>
              <a:rPr lang="en-US" sz="1800" b="0" dirty="0" smtClean="0"/>
              <a:t>Size and Texture </a:t>
            </a:r>
          </a:p>
          <a:p>
            <a:pPr lvl="1"/>
            <a:endParaRPr lang="en-US" sz="2200" dirty="0"/>
          </a:p>
        </p:txBody>
      </p:sp>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00" t="49859" r="46277" b="21123"/>
          <a:stretch/>
        </p:blipFill>
        <p:spPr bwMode="auto">
          <a:xfrm>
            <a:off x="2362200" y="4876800"/>
            <a:ext cx="4624317" cy="1531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00" t="23185" r="46277" b="50142"/>
          <a:stretch/>
        </p:blipFill>
        <p:spPr bwMode="auto">
          <a:xfrm>
            <a:off x="2386081" y="2133600"/>
            <a:ext cx="4471919" cy="138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934200" y="6581001"/>
            <a:ext cx="2303335" cy="276999"/>
          </a:xfrm>
          <a:prstGeom prst="rect">
            <a:avLst/>
          </a:prstGeom>
          <a:noFill/>
        </p:spPr>
        <p:txBody>
          <a:bodyPr wrap="none" rtlCol="0">
            <a:spAutoFit/>
          </a:bodyPr>
          <a:lstStyle/>
          <a:p>
            <a:r>
              <a:rPr lang="en-US" sz="1200" dirty="0" smtClean="0"/>
              <a:t>Image Credit: K. Van de </a:t>
            </a:r>
            <a:r>
              <a:rPr lang="en-US" sz="1200" dirty="0" err="1" smtClean="0"/>
              <a:t>Sande</a:t>
            </a:r>
            <a:endParaRPr lang="en-US" sz="1200" dirty="0"/>
          </a:p>
        </p:txBody>
      </p:sp>
    </p:spTree>
    <p:extLst>
      <p:ext uri="{BB962C8B-B14F-4D97-AF65-F5344CB8AC3E}">
        <p14:creationId xmlns:p14="http://schemas.microsoft.com/office/powerpoint/2010/main" val="9579380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Potential Object Regions</a:t>
            </a:r>
            <a:endParaRPr lang="en-US" dirty="0"/>
          </a:p>
        </p:txBody>
      </p:sp>
      <p:pic>
        <p:nvPicPr>
          <p:cNvPr id="7" name="Picture 6"/>
          <p:cNvPicPr>
            <a:picLocks noChangeAspect="1"/>
          </p:cNvPicPr>
          <p:nvPr/>
        </p:nvPicPr>
        <p:blipFill>
          <a:blip r:embed="rId2"/>
          <a:stretch>
            <a:fillRect/>
          </a:stretch>
        </p:blipFill>
        <p:spPr>
          <a:xfrm>
            <a:off x="2895600" y="990600"/>
            <a:ext cx="3058193" cy="2438400"/>
          </a:xfrm>
          <a:prstGeom prst="rect">
            <a:avLst/>
          </a:prstGeom>
        </p:spPr>
      </p:pic>
      <p:pic>
        <p:nvPicPr>
          <p:cNvPr id="8" name="Picture 7"/>
          <p:cNvPicPr>
            <a:picLocks noChangeAspect="1"/>
          </p:cNvPicPr>
          <p:nvPr/>
        </p:nvPicPr>
        <p:blipFill>
          <a:blip r:embed="rId3"/>
          <a:stretch>
            <a:fillRect/>
          </a:stretch>
        </p:blipFill>
        <p:spPr>
          <a:xfrm>
            <a:off x="6629400" y="5029201"/>
            <a:ext cx="1239078" cy="1235132"/>
          </a:xfrm>
          <a:prstGeom prst="rect">
            <a:avLst/>
          </a:prstGeom>
        </p:spPr>
      </p:pic>
      <p:pic>
        <p:nvPicPr>
          <p:cNvPr id="9" name="Picture 8"/>
          <p:cNvPicPr>
            <a:picLocks noChangeAspect="1"/>
          </p:cNvPicPr>
          <p:nvPr/>
        </p:nvPicPr>
        <p:blipFill>
          <a:blip r:embed="rId4"/>
          <a:stretch>
            <a:fillRect/>
          </a:stretch>
        </p:blipFill>
        <p:spPr>
          <a:xfrm>
            <a:off x="1086678" y="4924641"/>
            <a:ext cx="1295400" cy="1316361"/>
          </a:xfrm>
          <a:prstGeom prst="rect">
            <a:avLst/>
          </a:prstGeom>
        </p:spPr>
      </p:pic>
      <p:pic>
        <p:nvPicPr>
          <p:cNvPr id="13" name="Picture 12"/>
          <p:cNvPicPr>
            <a:picLocks noChangeAspect="1"/>
          </p:cNvPicPr>
          <p:nvPr/>
        </p:nvPicPr>
        <p:blipFill>
          <a:blip r:embed="rId5"/>
          <a:stretch>
            <a:fillRect/>
          </a:stretch>
        </p:blipFill>
        <p:spPr>
          <a:xfrm>
            <a:off x="7467600" y="4419600"/>
            <a:ext cx="1239078" cy="1259324"/>
          </a:xfrm>
          <a:prstGeom prst="rect">
            <a:avLst/>
          </a:prstGeom>
        </p:spPr>
      </p:pic>
      <p:pic>
        <p:nvPicPr>
          <p:cNvPr id="14" name="Picture 13"/>
          <p:cNvPicPr>
            <a:picLocks noChangeAspect="1"/>
          </p:cNvPicPr>
          <p:nvPr/>
        </p:nvPicPr>
        <p:blipFill>
          <a:blip r:embed="rId6"/>
          <a:stretch>
            <a:fillRect/>
          </a:stretch>
        </p:blipFill>
        <p:spPr>
          <a:xfrm>
            <a:off x="3220278" y="4876800"/>
            <a:ext cx="1295400" cy="1312115"/>
          </a:xfrm>
          <a:prstGeom prst="rect">
            <a:avLst/>
          </a:prstGeom>
        </p:spPr>
      </p:pic>
      <p:pic>
        <p:nvPicPr>
          <p:cNvPr id="15" name="Picture 14"/>
          <p:cNvPicPr>
            <a:picLocks noChangeAspect="1"/>
          </p:cNvPicPr>
          <p:nvPr/>
        </p:nvPicPr>
        <p:blipFill>
          <a:blip r:embed="rId7"/>
          <a:stretch>
            <a:fillRect/>
          </a:stretch>
        </p:blipFill>
        <p:spPr>
          <a:xfrm>
            <a:off x="4876800" y="5029200"/>
            <a:ext cx="1227126" cy="1239078"/>
          </a:xfrm>
          <a:prstGeom prst="rect">
            <a:avLst/>
          </a:prstGeom>
        </p:spPr>
      </p:pic>
      <p:pic>
        <p:nvPicPr>
          <p:cNvPr id="16" name="Picture 15"/>
          <p:cNvPicPr>
            <a:picLocks noChangeAspect="1"/>
          </p:cNvPicPr>
          <p:nvPr/>
        </p:nvPicPr>
        <p:blipFill>
          <a:blip r:embed="rId8"/>
          <a:stretch>
            <a:fillRect/>
          </a:stretch>
        </p:blipFill>
        <p:spPr>
          <a:xfrm>
            <a:off x="5638800" y="4419600"/>
            <a:ext cx="1239078" cy="1239078"/>
          </a:xfrm>
          <a:prstGeom prst="rect">
            <a:avLst/>
          </a:prstGeom>
          <a:effectLst/>
        </p:spPr>
      </p:pic>
      <p:pic>
        <p:nvPicPr>
          <p:cNvPr id="17" name="Picture 16"/>
          <p:cNvPicPr>
            <a:picLocks noChangeAspect="1"/>
          </p:cNvPicPr>
          <p:nvPr/>
        </p:nvPicPr>
        <p:blipFill>
          <a:blip r:embed="rId9"/>
          <a:stretch>
            <a:fillRect/>
          </a:stretch>
        </p:blipFill>
        <p:spPr>
          <a:xfrm>
            <a:off x="381000" y="4419600"/>
            <a:ext cx="1239078" cy="1246970"/>
          </a:xfrm>
          <a:prstGeom prst="rect">
            <a:avLst/>
          </a:prstGeom>
        </p:spPr>
      </p:pic>
      <p:pic>
        <p:nvPicPr>
          <p:cNvPr id="18" name="Picture 17"/>
          <p:cNvPicPr>
            <a:picLocks noChangeAspect="1"/>
          </p:cNvPicPr>
          <p:nvPr/>
        </p:nvPicPr>
        <p:blipFill>
          <a:blip r:embed="rId10"/>
          <a:stretch>
            <a:fillRect/>
          </a:stretch>
        </p:blipFill>
        <p:spPr>
          <a:xfrm>
            <a:off x="2131942" y="4419600"/>
            <a:ext cx="1234385" cy="1234385"/>
          </a:xfrm>
          <a:prstGeom prst="rect">
            <a:avLst/>
          </a:prstGeom>
        </p:spPr>
      </p:pic>
      <p:pic>
        <p:nvPicPr>
          <p:cNvPr id="19" name="Picture 18"/>
          <p:cNvPicPr>
            <a:picLocks noChangeAspect="1"/>
          </p:cNvPicPr>
          <p:nvPr/>
        </p:nvPicPr>
        <p:blipFill>
          <a:blip r:embed="rId11"/>
          <a:stretch>
            <a:fillRect/>
          </a:stretch>
        </p:blipFill>
        <p:spPr>
          <a:xfrm>
            <a:off x="3886200" y="4419600"/>
            <a:ext cx="1239078" cy="1235144"/>
          </a:xfrm>
          <a:prstGeom prst="rect">
            <a:avLst/>
          </a:prstGeom>
        </p:spPr>
      </p:pic>
      <p:sp>
        <p:nvSpPr>
          <p:cNvPr id="6" name="Right Brace 5"/>
          <p:cNvSpPr/>
          <p:nvPr/>
        </p:nvSpPr>
        <p:spPr bwMode="auto">
          <a:xfrm rot="16200000">
            <a:off x="4076700" y="190500"/>
            <a:ext cx="838200" cy="7467600"/>
          </a:xfrm>
          <a:prstGeom prst="rightBrace">
            <a:avLst>
              <a:gd name="adj1" fmla="val 41228"/>
              <a:gd name="adj2" fmla="val 50000"/>
            </a:avLst>
          </a:prstGeom>
          <a:ln>
            <a:headEnd type="none" w="sm" len="sm"/>
            <a:tailEnd type="none" w="sm" len="sm"/>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normalizeH="0" baseline="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Tree>
    <p:extLst>
      <p:ext uri="{BB962C8B-B14F-4D97-AF65-F5344CB8AC3E}">
        <p14:creationId xmlns:p14="http://schemas.microsoft.com/office/powerpoint/2010/main" val="141099982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Potential Object Regions</a:t>
            </a:r>
            <a:endParaRPr lang="en-US" dirty="0"/>
          </a:p>
        </p:txBody>
      </p:sp>
      <p:pic>
        <p:nvPicPr>
          <p:cNvPr id="7" name="Picture 6"/>
          <p:cNvPicPr>
            <a:picLocks noChangeAspect="1"/>
          </p:cNvPicPr>
          <p:nvPr/>
        </p:nvPicPr>
        <p:blipFill>
          <a:blip r:embed="rId2"/>
          <a:stretch>
            <a:fillRect/>
          </a:stretch>
        </p:blipFill>
        <p:spPr>
          <a:xfrm>
            <a:off x="2895600" y="990600"/>
            <a:ext cx="3058193" cy="2438400"/>
          </a:xfrm>
          <a:prstGeom prst="rect">
            <a:avLst/>
          </a:prstGeom>
        </p:spPr>
      </p:pic>
      <p:pic>
        <p:nvPicPr>
          <p:cNvPr id="8" name="Picture 7"/>
          <p:cNvPicPr>
            <a:picLocks noChangeAspect="1"/>
          </p:cNvPicPr>
          <p:nvPr/>
        </p:nvPicPr>
        <p:blipFill>
          <a:blip r:embed="rId3"/>
          <a:stretch>
            <a:fillRect/>
          </a:stretch>
        </p:blipFill>
        <p:spPr>
          <a:xfrm>
            <a:off x="6629400" y="5029201"/>
            <a:ext cx="1239078" cy="1235132"/>
          </a:xfrm>
          <a:prstGeom prst="rect">
            <a:avLst/>
          </a:prstGeom>
        </p:spPr>
      </p:pic>
      <p:pic>
        <p:nvPicPr>
          <p:cNvPr id="9" name="Picture 8"/>
          <p:cNvPicPr>
            <a:picLocks noChangeAspect="1"/>
          </p:cNvPicPr>
          <p:nvPr/>
        </p:nvPicPr>
        <p:blipFill>
          <a:blip r:embed="rId4"/>
          <a:stretch>
            <a:fillRect/>
          </a:stretch>
        </p:blipFill>
        <p:spPr>
          <a:xfrm>
            <a:off x="1086678" y="4924641"/>
            <a:ext cx="1295400" cy="1316361"/>
          </a:xfrm>
          <a:prstGeom prst="rect">
            <a:avLst/>
          </a:prstGeom>
        </p:spPr>
      </p:pic>
      <p:pic>
        <p:nvPicPr>
          <p:cNvPr id="13" name="Picture 12"/>
          <p:cNvPicPr>
            <a:picLocks noChangeAspect="1"/>
          </p:cNvPicPr>
          <p:nvPr/>
        </p:nvPicPr>
        <p:blipFill>
          <a:blip r:embed="rId5"/>
          <a:stretch>
            <a:fillRect/>
          </a:stretch>
        </p:blipFill>
        <p:spPr>
          <a:xfrm>
            <a:off x="7467600" y="4419600"/>
            <a:ext cx="1239078" cy="1259324"/>
          </a:xfrm>
          <a:prstGeom prst="rect">
            <a:avLst/>
          </a:prstGeom>
        </p:spPr>
      </p:pic>
      <p:pic>
        <p:nvPicPr>
          <p:cNvPr id="14" name="Picture 13"/>
          <p:cNvPicPr>
            <a:picLocks noChangeAspect="1"/>
          </p:cNvPicPr>
          <p:nvPr/>
        </p:nvPicPr>
        <p:blipFill>
          <a:blip r:embed="rId6"/>
          <a:stretch>
            <a:fillRect/>
          </a:stretch>
        </p:blipFill>
        <p:spPr>
          <a:xfrm>
            <a:off x="3220278" y="4876800"/>
            <a:ext cx="1295400" cy="1312115"/>
          </a:xfrm>
          <a:prstGeom prst="rect">
            <a:avLst/>
          </a:prstGeom>
        </p:spPr>
      </p:pic>
      <p:pic>
        <p:nvPicPr>
          <p:cNvPr id="15" name="Picture 14"/>
          <p:cNvPicPr>
            <a:picLocks noChangeAspect="1"/>
          </p:cNvPicPr>
          <p:nvPr/>
        </p:nvPicPr>
        <p:blipFill>
          <a:blip r:embed="rId7"/>
          <a:stretch>
            <a:fillRect/>
          </a:stretch>
        </p:blipFill>
        <p:spPr>
          <a:xfrm>
            <a:off x="4876800" y="5029200"/>
            <a:ext cx="1227126" cy="1239078"/>
          </a:xfrm>
          <a:prstGeom prst="rect">
            <a:avLst/>
          </a:prstGeom>
        </p:spPr>
      </p:pic>
      <p:pic>
        <p:nvPicPr>
          <p:cNvPr id="16" name="Picture 15"/>
          <p:cNvPicPr>
            <a:picLocks noChangeAspect="1"/>
          </p:cNvPicPr>
          <p:nvPr/>
        </p:nvPicPr>
        <p:blipFill>
          <a:blip r:embed="rId8"/>
          <a:stretch>
            <a:fillRect/>
          </a:stretch>
        </p:blipFill>
        <p:spPr>
          <a:xfrm>
            <a:off x="5638800" y="4419600"/>
            <a:ext cx="1239078" cy="1239078"/>
          </a:xfrm>
          <a:prstGeom prst="rect">
            <a:avLst/>
          </a:prstGeom>
          <a:ln w="127000" cap="sq">
            <a:solidFill>
              <a:srgbClr val="FF0000"/>
            </a:solidFill>
            <a:miter lim="800000"/>
          </a:ln>
          <a:effectLst>
            <a:outerShdw blurRad="57150" dist="50800" dir="2700000" algn="tl" rotWithShape="0">
              <a:srgbClr val="000000">
                <a:alpha val="40000"/>
              </a:srgbClr>
            </a:outerShdw>
          </a:effectLst>
        </p:spPr>
      </p:pic>
      <p:pic>
        <p:nvPicPr>
          <p:cNvPr id="17" name="Picture 16"/>
          <p:cNvPicPr>
            <a:picLocks noChangeAspect="1"/>
          </p:cNvPicPr>
          <p:nvPr/>
        </p:nvPicPr>
        <p:blipFill>
          <a:blip r:embed="rId9"/>
          <a:stretch>
            <a:fillRect/>
          </a:stretch>
        </p:blipFill>
        <p:spPr>
          <a:xfrm>
            <a:off x="381000" y="4419600"/>
            <a:ext cx="1239078" cy="1246970"/>
          </a:xfrm>
          <a:prstGeom prst="rect">
            <a:avLst/>
          </a:prstGeom>
        </p:spPr>
      </p:pic>
      <p:pic>
        <p:nvPicPr>
          <p:cNvPr id="18" name="Picture 17"/>
          <p:cNvPicPr>
            <a:picLocks noChangeAspect="1"/>
          </p:cNvPicPr>
          <p:nvPr/>
        </p:nvPicPr>
        <p:blipFill>
          <a:blip r:embed="rId10"/>
          <a:stretch>
            <a:fillRect/>
          </a:stretch>
        </p:blipFill>
        <p:spPr>
          <a:xfrm>
            <a:off x="2131942" y="4419600"/>
            <a:ext cx="1234385" cy="1234385"/>
          </a:xfrm>
          <a:prstGeom prst="rect">
            <a:avLst/>
          </a:prstGeom>
        </p:spPr>
      </p:pic>
      <p:pic>
        <p:nvPicPr>
          <p:cNvPr id="19" name="Picture 18"/>
          <p:cNvPicPr>
            <a:picLocks noChangeAspect="1"/>
          </p:cNvPicPr>
          <p:nvPr/>
        </p:nvPicPr>
        <p:blipFill>
          <a:blip r:embed="rId11"/>
          <a:stretch>
            <a:fillRect/>
          </a:stretch>
        </p:blipFill>
        <p:spPr>
          <a:xfrm>
            <a:off x="3886200" y="4419600"/>
            <a:ext cx="1239078" cy="1235144"/>
          </a:xfrm>
          <a:prstGeom prst="rect">
            <a:avLst/>
          </a:prstGeom>
        </p:spPr>
      </p:pic>
      <p:sp>
        <p:nvSpPr>
          <p:cNvPr id="6" name="Right Brace 5"/>
          <p:cNvSpPr/>
          <p:nvPr/>
        </p:nvSpPr>
        <p:spPr bwMode="auto">
          <a:xfrm rot="16200000">
            <a:off x="4076700" y="190500"/>
            <a:ext cx="838200" cy="7467600"/>
          </a:xfrm>
          <a:prstGeom prst="rightBrace">
            <a:avLst>
              <a:gd name="adj1" fmla="val 41228"/>
              <a:gd name="adj2" fmla="val 50000"/>
            </a:avLst>
          </a:prstGeom>
          <a:ln>
            <a:headEnd type="none" w="sm" len="sm"/>
            <a:tailEnd type="none" w="sm" len="sm"/>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normalizeH="0" baseline="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p:txBody>
      </p:sp>
    </p:spTree>
    <p:extLst>
      <p:ext uri="{BB962C8B-B14F-4D97-AF65-F5344CB8AC3E}">
        <p14:creationId xmlns:p14="http://schemas.microsoft.com/office/powerpoint/2010/main" val="375930969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924800" cy="762000"/>
          </a:xfrm>
        </p:spPr>
        <p:txBody>
          <a:bodyPr/>
          <a:lstStyle/>
          <a:p>
            <a:r>
              <a:rPr lang="en-US" dirty="0" smtClean="0"/>
              <a:t>Datasets for Object Classification/Detection</a:t>
            </a:r>
            <a:endParaRPr lang="en-US" dirty="0"/>
          </a:p>
        </p:txBody>
      </p:sp>
      <p:sp>
        <p:nvSpPr>
          <p:cNvPr id="3" name="Content Placeholder 2"/>
          <p:cNvSpPr>
            <a:spLocks noGrp="1"/>
          </p:cNvSpPr>
          <p:nvPr>
            <p:ph idx="1"/>
          </p:nvPr>
        </p:nvSpPr>
        <p:spPr/>
        <p:txBody>
          <a:bodyPr/>
          <a:lstStyle/>
          <a:p>
            <a:r>
              <a:rPr lang="en-US" dirty="0" smtClean="0"/>
              <a:t>Caltech101</a:t>
            </a:r>
          </a:p>
          <a:p>
            <a:endParaRPr lang="en-US" dirty="0"/>
          </a:p>
          <a:p>
            <a:r>
              <a:rPr lang="en-US" dirty="0" smtClean="0"/>
              <a:t>Caltech256</a:t>
            </a:r>
          </a:p>
          <a:p>
            <a:endParaRPr lang="en-US" dirty="0"/>
          </a:p>
          <a:p>
            <a:r>
              <a:rPr lang="en-US" dirty="0" smtClean="0"/>
              <a:t>PASCAL</a:t>
            </a:r>
          </a:p>
          <a:p>
            <a:endParaRPr lang="en-US" dirty="0"/>
          </a:p>
          <a:p>
            <a:r>
              <a:rPr lang="en-US" dirty="0" err="1" smtClean="0"/>
              <a:t>ImageNET</a:t>
            </a:r>
            <a:endParaRPr lang="en-US" dirty="0" smtClean="0"/>
          </a:p>
          <a:p>
            <a:endParaRPr lang="en-US" dirty="0"/>
          </a:p>
          <a:p>
            <a:r>
              <a:rPr lang="en-US" dirty="0" err="1" smtClean="0"/>
              <a:t>LabelMe</a:t>
            </a:r>
            <a:endParaRPr lang="en-US" dirty="0" smtClean="0"/>
          </a:p>
          <a:p>
            <a:endParaRPr lang="en-US" dirty="0"/>
          </a:p>
          <a:p>
            <a:endParaRPr lang="en-US" dirty="0"/>
          </a:p>
        </p:txBody>
      </p:sp>
    </p:spTree>
    <p:extLst>
      <p:ext uri="{BB962C8B-B14F-4D97-AF65-F5344CB8AC3E}">
        <p14:creationId xmlns:p14="http://schemas.microsoft.com/office/powerpoint/2010/main" val="13971050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Is Object Detection Really that Hard?</a:t>
            </a:r>
            <a:endParaRPr lang="en-US" dirty="0"/>
          </a:p>
        </p:txBody>
      </p:sp>
      <p:grpSp>
        <p:nvGrpSpPr>
          <p:cNvPr id="2" name="Group 8"/>
          <p:cNvGrpSpPr>
            <a:grpSpLocks/>
          </p:cNvGrpSpPr>
          <p:nvPr/>
        </p:nvGrpSpPr>
        <p:grpSpPr bwMode="auto">
          <a:xfrm>
            <a:off x="196850" y="2408238"/>
            <a:ext cx="1593850" cy="2597150"/>
            <a:chOff x="262" y="1190"/>
            <a:chExt cx="1004" cy="1636"/>
          </a:xfrm>
        </p:grpSpPr>
        <p:pic>
          <p:nvPicPr>
            <p:cNvPr id="55307" name="Picture 5"/>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6"/>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r>
                <a:rPr lang="en-US" sz="1800" dirty="0"/>
                <a:t>This is a chair</a:t>
              </a:r>
            </a:p>
          </p:txBody>
        </p:sp>
      </p:grpSp>
      <p:grpSp>
        <p:nvGrpSpPr>
          <p:cNvPr id="3" name="Group 9"/>
          <p:cNvGrpSpPr>
            <a:grpSpLocks/>
          </p:cNvGrpSpPr>
          <p:nvPr/>
        </p:nvGrpSpPr>
        <p:grpSpPr bwMode="auto">
          <a:xfrm>
            <a:off x="1908175" y="1371600"/>
            <a:ext cx="3462338" cy="4124325"/>
            <a:chOff x="1988" y="637"/>
            <a:chExt cx="2181" cy="2598"/>
          </a:xfrm>
        </p:grpSpPr>
        <p:pic>
          <p:nvPicPr>
            <p:cNvPr id="55305" name="Picture 4"/>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7"/>
            <p:cNvSpPr txBox="1">
              <a:spLocks noChangeArrowheads="1"/>
            </p:cNvSpPr>
            <p:nvPr/>
          </p:nvSpPr>
          <p:spPr bwMode="auto">
            <a:xfrm>
              <a:off x="2132" y="637"/>
              <a:ext cx="1876" cy="231"/>
            </a:xfrm>
            <a:prstGeom prst="rect">
              <a:avLst/>
            </a:prstGeom>
            <a:noFill/>
            <a:ln w="9525">
              <a:noFill/>
              <a:miter lim="800000"/>
              <a:headEnd/>
              <a:tailEnd/>
            </a:ln>
          </p:spPr>
          <p:txBody>
            <a:bodyPr wrap="none">
              <a:prstTxWarp prst="textNoShape">
                <a:avLst/>
              </a:prstTxWarp>
              <a:spAutoFit/>
            </a:bodyPr>
            <a:lstStyle/>
            <a:p>
              <a:r>
                <a:rPr lang="en-US" sz="1800" dirty="0"/>
                <a:t>Find the chair in this image </a:t>
              </a:r>
            </a:p>
          </p:txBody>
        </p:sp>
      </p:grpSp>
      <p:pic>
        <p:nvPicPr>
          <p:cNvPr id="472077" name="Picture 13"/>
          <p:cNvPicPr>
            <a:picLocks noChangeAspect="1" noChangeArrowheads="1"/>
          </p:cNvPicPr>
          <p:nvPr/>
        </p:nvPicPr>
        <p:blipFill>
          <a:blip r:embed="rId4"/>
          <a:srcRect/>
          <a:stretch>
            <a:fillRect/>
          </a:stretch>
        </p:blipFill>
        <p:spPr bwMode="auto">
          <a:xfrm>
            <a:off x="5559425" y="2001838"/>
            <a:ext cx="3511550" cy="3470275"/>
          </a:xfrm>
          <a:prstGeom prst="rect">
            <a:avLst/>
          </a:prstGeom>
          <a:noFill/>
          <a:ln w="9525">
            <a:noFill/>
            <a:miter lim="800000"/>
            <a:headEnd/>
            <a:tailEnd/>
          </a:ln>
        </p:spPr>
      </p:pic>
      <p:sp>
        <p:nvSpPr>
          <p:cNvPr id="472083" name="Text Box 19"/>
          <p:cNvSpPr txBox="1">
            <a:spLocks noChangeArrowheads="1"/>
          </p:cNvSpPr>
          <p:nvPr/>
        </p:nvSpPr>
        <p:spPr bwMode="auto">
          <a:xfrm>
            <a:off x="5614988" y="1383268"/>
            <a:ext cx="3469294" cy="369332"/>
          </a:xfrm>
          <a:prstGeom prst="rect">
            <a:avLst/>
          </a:prstGeom>
          <a:noFill/>
          <a:ln w="9525">
            <a:noFill/>
            <a:miter lim="800000"/>
            <a:headEnd/>
            <a:tailEnd/>
          </a:ln>
        </p:spPr>
        <p:txBody>
          <a:bodyPr wrap="none">
            <a:prstTxWarp prst="textNoShape">
              <a:avLst/>
            </a:prstTxWarp>
            <a:spAutoFit/>
          </a:bodyPr>
          <a:lstStyle/>
          <a:p>
            <a:r>
              <a:rPr lang="en-US" sz="1800" dirty="0"/>
              <a:t>Output of normalized correlation</a:t>
            </a:r>
          </a:p>
        </p:txBody>
      </p:sp>
      <p:sp>
        <p:nvSpPr>
          <p:cNvPr id="12" name="Rectangle 17"/>
          <p:cNvSpPr>
            <a:spLocks noChangeArrowheads="1"/>
          </p:cNvSpPr>
          <p:nvPr/>
        </p:nvSpPr>
        <p:spPr bwMode="auto">
          <a:xfrm>
            <a:off x="3124200" y="2590800"/>
            <a:ext cx="838200" cy="1371600"/>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13" name="Rectangle 17"/>
          <p:cNvSpPr>
            <a:spLocks noChangeArrowheads="1"/>
          </p:cNvSpPr>
          <p:nvPr/>
        </p:nvSpPr>
        <p:spPr bwMode="auto">
          <a:xfrm>
            <a:off x="6858000" y="2590800"/>
            <a:ext cx="838200" cy="1371600"/>
          </a:xfrm>
          <a:prstGeom prst="rect">
            <a:avLst/>
          </a:prstGeom>
          <a:noFill/>
          <a:ln w="57150">
            <a:solidFill>
              <a:srgbClr val="F10101"/>
            </a:solidFill>
            <a:miter lim="800000"/>
            <a:headEnd/>
            <a:tailEnd/>
          </a:ln>
        </p:spPr>
        <p:txBody>
          <a:bodyPr wrap="none" anchor="ctr">
            <a:prstTxWarp prst="textNoShape">
              <a:avLst/>
            </a:prstTxWarp>
          </a:bodyPr>
          <a:lstStyle/>
          <a:p>
            <a:endParaRPr lang="en-US"/>
          </a:p>
        </p:txBody>
      </p:sp>
      <p:sp>
        <p:nvSpPr>
          <p:cNvPr id="14" name="TextBox 13"/>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2701992156"/>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00200"/>
            <a:ext cx="7772400" cy="4114800"/>
          </a:xfrm>
        </p:spPr>
        <p:txBody>
          <a:bodyPr/>
          <a:lstStyle/>
          <a:p>
            <a:pPr marL="0" indent="0">
              <a:buNone/>
            </a:pPr>
            <a:endParaRPr lang="en-US" dirty="0" smtClean="0"/>
          </a:p>
          <a:p>
            <a:pPr marL="0" indent="0">
              <a:buNone/>
            </a:pPr>
            <a:endParaRPr lang="en-US" dirty="0"/>
          </a:p>
          <a:p>
            <a:pPr marL="0" indent="0" algn="ctr">
              <a:buNone/>
            </a:pPr>
            <a:r>
              <a:rPr lang="en-US" sz="7200" dirty="0" smtClean="0"/>
              <a:t>Questions?</a:t>
            </a:r>
            <a:endParaRPr lang="en-US" sz="7200" dirty="0"/>
          </a:p>
        </p:txBody>
      </p:sp>
    </p:spTree>
    <p:extLst>
      <p:ext uri="{BB962C8B-B14F-4D97-AF65-F5344CB8AC3E}">
        <p14:creationId xmlns:p14="http://schemas.microsoft.com/office/powerpoint/2010/main" val="274782491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1143000"/>
          </a:xfrm>
        </p:spPr>
        <p:txBody>
          <a:bodyPr/>
          <a:lstStyle/>
          <a:p>
            <a:pPr eaLnBrk="1" hangingPunct="1"/>
            <a:r>
              <a:rPr lang="en-US" dirty="0"/>
              <a:t>Is Object Detection Really that Hard?</a:t>
            </a:r>
          </a:p>
        </p:txBody>
      </p:sp>
      <p:grpSp>
        <p:nvGrpSpPr>
          <p:cNvPr id="2" name="Group 16"/>
          <p:cNvGrpSpPr>
            <a:grpSpLocks/>
          </p:cNvGrpSpPr>
          <p:nvPr/>
        </p:nvGrpSpPr>
        <p:grpSpPr bwMode="auto">
          <a:xfrm>
            <a:off x="136525" y="1751013"/>
            <a:ext cx="4179888" cy="3451225"/>
            <a:chOff x="86" y="1103"/>
            <a:chExt cx="2633" cy="2174"/>
          </a:xfrm>
        </p:grpSpPr>
        <p:pic>
          <p:nvPicPr>
            <p:cNvPr id="57366" name="Picture 10" descr="indoor_0255"/>
            <p:cNvPicPr>
              <a:picLocks noChangeAspect="1" noChangeArrowheads="1"/>
            </p:cNvPicPr>
            <p:nvPr/>
          </p:nvPicPr>
          <p:blipFill>
            <a:blip r:embed="rId3"/>
            <a:srcRect/>
            <a:stretch>
              <a:fillRect/>
            </a:stretch>
          </p:blipFill>
          <p:spPr bwMode="auto">
            <a:xfrm>
              <a:off x="86" y="1328"/>
              <a:ext cx="2633" cy="1949"/>
            </a:xfrm>
            <a:prstGeom prst="rect">
              <a:avLst/>
            </a:prstGeom>
            <a:noFill/>
            <a:ln w="9525">
              <a:noFill/>
              <a:miter lim="800000"/>
              <a:headEnd/>
              <a:tailEnd/>
            </a:ln>
          </p:spPr>
        </p:pic>
        <p:sp>
          <p:nvSpPr>
            <p:cNvPr id="57367" name="Rectangle 11"/>
            <p:cNvSpPr>
              <a:spLocks noChangeArrowheads="1"/>
            </p:cNvSpPr>
            <p:nvPr/>
          </p:nvSpPr>
          <p:spPr bwMode="auto">
            <a:xfrm>
              <a:off x="476" y="1103"/>
              <a:ext cx="1927" cy="233"/>
            </a:xfrm>
            <a:prstGeom prst="rect">
              <a:avLst/>
            </a:prstGeom>
            <a:noFill/>
            <a:ln w="9525">
              <a:noFill/>
              <a:miter lim="800000"/>
              <a:headEnd/>
              <a:tailEnd/>
            </a:ln>
          </p:spPr>
          <p:txBody>
            <a:bodyPr wrap="none">
              <a:prstTxWarp prst="textNoShape">
                <a:avLst/>
              </a:prstTxWarp>
              <a:spAutoFit/>
            </a:bodyPr>
            <a:lstStyle/>
            <a:p>
              <a:r>
                <a:rPr lang="en-US" sz="1800" dirty="0"/>
                <a:t>Find the </a:t>
              </a:r>
              <a:r>
                <a:rPr lang="en-US" sz="1800" dirty="0" smtClean="0"/>
                <a:t>chairs </a:t>
              </a:r>
              <a:r>
                <a:rPr lang="en-US" sz="1800" dirty="0"/>
                <a:t>in this image </a:t>
              </a:r>
            </a:p>
          </p:txBody>
        </p:sp>
      </p:grpSp>
      <p:sp>
        <p:nvSpPr>
          <p:cNvPr id="23" name="TextBox 22"/>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772443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1143000"/>
          </a:xfrm>
        </p:spPr>
        <p:txBody>
          <a:bodyPr/>
          <a:lstStyle/>
          <a:p>
            <a:pPr eaLnBrk="1" hangingPunct="1"/>
            <a:r>
              <a:rPr lang="en-US" dirty="0"/>
              <a:t>Is Object Detection Really that Hard?</a:t>
            </a:r>
          </a:p>
        </p:txBody>
      </p:sp>
      <p:grpSp>
        <p:nvGrpSpPr>
          <p:cNvPr id="2" name="Group 16"/>
          <p:cNvGrpSpPr>
            <a:grpSpLocks/>
          </p:cNvGrpSpPr>
          <p:nvPr/>
        </p:nvGrpSpPr>
        <p:grpSpPr bwMode="auto">
          <a:xfrm>
            <a:off x="136525" y="1751013"/>
            <a:ext cx="4179888" cy="3451225"/>
            <a:chOff x="86" y="1103"/>
            <a:chExt cx="2633" cy="2174"/>
          </a:xfrm>
        </p:grpSpPr>
        <p:pic>
          <p:nvPicPr>
            <p:cNvPr id="57366" name="Picture 10" descr="indoor_0255"/>
            <p:cNvPicPr>
              <a:picLocks noChangeAspect="1" noChangeArrowheads="1"/>
            </p:cNvPicPr>
            <p:nvPr/>
          </p:nvPicPr>
          <p:blipFill>
            <a:blip r:embed="rId3"/>
            <a:srcRect/>
            <a:stretch>
              <a:fillRect/>
            </a:stretch>
          </p:blipFill>
          <p:spPr bwMode="auto">
            <a:xfrm>
              <a:off x="86" y="1328"/>
              <a:ext cx="2633" cy="1949"/>
            </a:xfrm>
            <a:prstGeom prst="rect">
              <a:avLst/>
            </a:prstGeom>
            <a:noFill/>
            <a:ln w="9525">
              <a:noFill/>
              <a:miter lim="800000"/>
              <a:headEnd/>
              <a:tailEnd/>
            </a:ln>
          </p:spPr>
        </p:pic>
        <p:sp>
          <p:nvSpPr>
            <p:cNvPr id="57367" name="Rectangle 11"/>
            <p:cNvSpPr>
              <a:spLocks noChangeArrowheads="1"/>
            </p:cNvSpPr>
            <p:nvPr/>
          </p:nvSpPr>
          <p:spPr bwMode="auto">
            <a:xfrm>
              <a:off x="476" y="1103"/>
              <a:ext cx="1927" cy="233"/>
            </a:xfrm>
            <a:prstGeom prst="rect">
              <a:avLst/>
            </a:prstGeom>
            <a:noFill/>
            <a:ln w="9525">
              <a:noFill/>
              <a:miter lim="800000"/>
              <a:headEnd/>
              <a:tailEnd/>
            </a:ln>
          </p:spPr>
          <p:txBody>
            <a:bodyPr wrap="none">
              <a:prstTxWarp prst="textNoShape">
                <a:avLst/>
              </a:prstTxWarp>
              <a:spAutoFit/>
            </a:bodyPr>
            <a:lstStyle/>
            <a:p>
              <a:r>
                <a:rPr lang="en-US" sz="1800" dirty="0"/>
                <a:t>Find the </a:t>
              </a:r>
              <a:r>
                <a:rPr lang="en-US" sz="1800" dirty="0" smtClean="0"/>
                <a:t>chairs </a:t>
              </a:r>
              <a:r>
                <a:rPr lang="en-US" sz="1800" dirty="0"/>
                <a:t>in this image </a:t>
              </a:r>
            </a:p>
          </p:txBody>
        </p:sp>
      </p:grpSp>
      <p:pic>
        <p:nvPicPr>
          <p:cNvPr id="24" name="Picture 5"/>
          <p:cNvPicPr>
            <a:picLocks noChangeAspect="1" noChangeArrowheads="1"/>
          </p:cNvPicPr>
          <p:nvPr/>
        </p:nvPicPr>
        <p:blipFill>
          <a:blip r:embed="rId4"/>
          <a:srcRect l="33398" t="12192" r="39519" b="44617"/>
          <a:stretch>
            <a:fillRect/>
          </a:stretch>
        </p:blipFill>
        <p:spPr bwMode="auto">
          <a:xfrm>
            <a:off x="152400" y="2286000"/>
            <a:ext cx="714052" cy="1143000"/>
          </a:xfrm>
          <a:prstGeom prst="rect">
            <a:avLst/>
          </a:prstGeom>
          <a:noFill/>
          <a:ln w="9525">
            <a:noFill/>
            <a:miter lim="800000"/>
            <a:headEnd/>
            <a:tailEnd/>
          </a:ln>
        </p:spPr>
      </p:pic>
      <p:sp>
        <p:nvSpPr>
          <p:cNvPr id="25" name="TextBox 24"/>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2447626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4.07407E-6 L 0.35086 -4.07407E-6 L 0.35086 0.0294 L -0.00174 0.03195 L 3.33333E-6 0.06204 L 0.34618 0.05949 L 0.34948 0.0963 L 0.00955 0.0963 L 0.00955 0.12755 L 0.35277 0.12338 L 0.35277 0.15371 L -0.00278 0.15625 L -0.00174 0.18912 L 0.35816 0.1838 L 0.35816 0.19792 L 0.00955 0.19862 L 0.00955 0.2375 L 0.3559 0.23542 " pathEditMode="relative" rAng="0" ptsTypes="AAAAAAAAAAAAAAAAAA">
                                      <p:cBhvr>
                                        <p:cTn id="6" dur="2000" fill="hold"/>
                                        <p:tgtEl>
                                          <p:spTgt spid="24"/>
                                        </p:tgtEl>
                                        <p:attrNameLst>
                                          <p:attrName>ppt_x</p:attrName>
                                          <p:attrName>ppt_y</p:attrName>
                                        </p:attrNameLst>
                                      </p:cBhvr>
                                      <p:rCtr x="17760" y="11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1143000"/>
          </a:xfrm>
        </p:spPr>
        <p:txBody>
          <a:bodyPr/>
          <a:lstStyle/>
          <a:p>
            <a:pPr eaLnBrk="1" hangingPunct="1"/>
            <a:r>
              <a:rPr lang="en-US" dirty="0"/>
              <a:t>Is Object Detection Really that Hard?</a:t>
            </a:r>
          </a:p>
        </p:txBody>
      </p:sp>
      <p:grpSp>
        <p:nvGrpSpPr>
          <p:cNvPr id="2" name="Group 16"/>
          <p:cNvGrpSpPr>
            <a:grpSpLocks/>
          </p:cNvGrpSpPr>
          <p:nvPr/>
        </p:nvGrpSpPr>
        <p:grpSpPr bwMode="auto">
          <a:xfrm>
            <a:off x="136525" y="1751015"/>
            <a:ext cx="4179888" cy="3451230"/>
            <a:chOff x="86" y="1103"/>
            <a:chExt cx="2633" cy="2174"/>
          </a:xfrm>
        </p:grpSpPr>
        <p:pic>
          <p:nvPicPr>
            <p:cNvPr id="57366" name="Picture 10" descr="indoor_0255"/>
            <p:cNvPicPr>
              <a:picLocks noChangeAspect="1" noChangeArrowheads="1"/>
            </p:cNvPicPr>
            <p:nvPr/>
          </p:nvPicPr>
          <p:blipFill>
            <a:blip r:embed="rId3"/>
            <a:srcRect/>
            <a:stretch>
              <a:fillRect/>
            </a:stretch>
          </p:blipFill>
          <p:spPr bwMode="auto">
            <a:xfrm>
              <a:off x="86" y="1328"/>
              <a:ext cx="2633" cy="1949"/>
            </a:xfrm>
            <a:prstGeom prst="rect">
              <a:avLst/>
            </a:prstGeom>
            <a:noFill/>
            <a:ln w="9525">
              <a:noFill/>
              <a:miter lim="800000"/>
              <a:headEnd/>
              <a:tailEnd/>
            </a:ln>
          </p:spPr>
        </p:pic>
        <p:sp>
          <p:nvSpPr>
            <p:cNvPr id="57367" name="Rectangle 11"/>
            <p:cNvSpPr>
              <a:spLocks noChangeArrowheads="1"/>
            </p:cNvSpPr>
            <p:nvPr/>
          </p:nvSpPr>
          <p:spPr bwMode="auto">
            <a:xfrm>
              <a:off x="476" y="1103"/>
              <a:ext cx="1927" cy="233"/>
            </a:xfrm>
            <a:prstGeom prst="rect">
              <a:avLst/>
            </a:prstGeom>
            <a:noFill/>
            <a:ln w="9525">
              <a:noFill/>
              <a:miter lim="800000"/>
              <a:headEnd/>
              <a:tailEnd/>
            </a:ln>
          </p:spPr>
          <p:txBody>
            <a:bodyPr wrap="none">
              <a:prstTxWarp prst="textNoShape">
                <a:avLst/>
              </a:prstTxWarp>
              <a:spAutoFit/>
            </a:bodyPr>
            <a:lstStyle/>
            <a:p>
              <a:r>
                <a:rPr lang="en-US" sz="1800" dirty="0"/>
                <a:t>Find the </a:t>
              </a:r>
              <a:r>
                <a:rPr lang="en-US" sz="1800" dirty="0" smtClean="0"/>
                <a:t>chairs </a:t>
              </a:r>
              <a:r>
                <a:rPr lang="en-US" sz="1800" dirty="0"/>
                <a:t>in this image </a:t>
              </a:r>
            </a:p>
          </p:txBody>
        </p:sp>
      </p:grpSp>
      <p:pic>
        <p:nvPicPr>
          <p:cNvPr id="454671" name="Picture 15"/>
          <p:cNvPicPr>
            <a:picLocks noChangeAspect="1" noChangeArrowheads="1"/>
          </p:cNvPicPr>
          <p:nvPr/>
        </p:nvPicPr>
        <p:blipFill>
          <a:blip r:embed="rId4"/>
          <a:srcRect/>
          <a:stretch>
            <a:fillRect/>
          </a:stretch>
        </p:blipFill>
        <p:spPr bwMode="auto">
          <a:xfrm>
            <a:off x="4697413" y="2116138"/>
            <a:ext cx="4224337" cy="3097212"/>
          </a:xfrm>
          <a:prstGeom prst="rect">
            <a:avLst/>
          </a:prstGeom>
          <a:noFill/>
          <a:ln w="9525">
            <a:noFill/>
            <a:miter lim="800000"/>
            <a:headEnd/>
            <a:tailEnd/>
          </a:ln>
        </p:spPr>
      </p:pic>
      <p:sp>
        <p:nvSpPr>
          <p:cNvPr id="23" name="Text Box 19"/>
          <p:cNvSpPr txBox="1">
            <a:spLocks noChangeArrowheads="1"/>
          </p:cNvSpPr>
          <p:nvPr/>
        </p:nvSpPr>
        <p:spPr bwMode="auto">
          <a:xfrm>
            <a:off x="5029200" y="1752600"/>
            <a:ext cx="3469294" cy="369332"/>
          </a:xfrm>
          <a:prstGeom prst="rect">
            <a:avLst/>
          </a:prstGeom>
          <a:noFill/>
          <a:ln w="9525">
            <a:noFill/>
            <a:miter lim="800000"/>
            <a:headEnd/>
            <a:tailEnd/>
          </a:ln>
        </p:spPr>
        <p:txBody>
          <a:bodyPr wrap="none">
            <a:prstTxWarp prst="textNoShape">
              <a:avLst/>
            </a:prstTxWarp>
            <a:spAutoFit/>
          </a:bodyPr>
          <a:lstStyle/>
          <a:p>
            <a:r>
              <a:rPr lang="en-US" sz="1800" dirty="0"/>
              <a:t>Output of normalized correlation</a:t>
            </a:r>
          </a:p>
        </p:txBody>
      </p:sp>
      <p:sp>
        <p:nvSpPr>
          <p:cNvPr id="24" name="TextBox 23"/>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423556306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229600" cy="1143000"/>
          </a:xfrm>
        </p:spPr>
        <p:txBody>
          <a:bodyPr/>
          <a:lstStyle/>
          <a:p>
            <a:pPr eaLnBrk="1" hangingPunct="1"/>
            <a:r>
              <a:rPr lang="en-US" dirty="0"/>
              <a:t>Is Object Detection Really that Hard?</a:t>
            </a:r>
          </a:p>
        </p:txBody>
      </p:sp>
      <p:grpSp>
        <p:nvGrpSpPr>
          <p:cNvPr id="2" name="Group 16"/>
          <p:cNvGrpSpPr>
            <a:grpSpLocks/>
          </p:cNvGrpSpPr>
          <p:nvPr/>
        </p:nvGrpSpPr>
        <p:grpSpPr bwMode="auto">
          <a:xfrm>
            <a:off x="136525" y="1751013"/>
            <a:ext cx="4179888" cy="3451225"/>
            <a:chOff x="86" y="1103"/>
            <a:chExt cx="2633" cy="2174"/>
          </a:xfrm>
        </p:grpSpPr>
        <p:pic>
          <p:nvPicPr>
            <p:cNvPr id="57366" name="Picture 10" descr="indoor_0255"/>
            <p:cNvPicPr>
              <a:picLocks noChangeAspect="1" noChangeArrowheads="1"/>
            </p:cNvPicPr>
            <p:nvPr/>
          </p:nvPicPr>
          <p:blipFill>
            <a:blip r:embed="rId3"/>
            <a:srcRect/>
            <a:stretch>
              <a:fillRect/>
            </a:stretch>
          </p:blipFill>
          <p:spPr bwMode="auto">
            <a:xfrm>
              <a:off x="86" y="1328"/>
              <a:ext cx="2633" cy="1949"/>
            </a:xfrm>
            <a:prstGeom prst="rect">
              <a:avLst/>
            </a:prstGeom>
            <a:noFill/>
            <a:ln w="9525">
              <a:noFill/>
              <a:miter lim="800000"/>
              <a:headEnd/>
              <a:tailEnd/>
            </a:ln>
          </p:spPr>
        </p:pic>
        <p:sp>
          <p:nvSpPr>
            <p:cNvPr id="57367" name="Rectangle 11"/>
            <p:cNvSpPr>
              <a:spLocks noChangeArrowheads="1"/>
            </p:cNvSpPr>
            <p:nvPr/>
          </p:nvSpPr>
          <p:spPr bwMode="auto">
            <a:xfrm>
              <a:off x="476" y="1103"/>
              <a:ext cx="1927" cy="233"/>
            </a:xfrm>
            <a:prstGeom prst="rect">
              <a:avLst/>
            </a:prstGeom>
            <a:noFill/>
            <a:ln w="9525">
              <a:noFill/>
              <a:miter lim="800000"/>
              <a:headEnd/>
              <a:tailEnd/>
            </a:ln>
          </p:spPr>
          <p:txBody>
            <a:bodyPr wrap="none">
              <a:prstTxWarp prst="textNoShape">
                <a:avLst/>
              </a:prstTxWarp>
              <a:spAutoFit/>
            </a:bodyPr>
            <a:lstStyle/>
            <a:p>
              <a:r>
                <a:rPr lang="en-US" sz="1800" dirty="0"/>
                <a:t>Find the </a:t>
              </a:r>
              <a:r>
                <a:rPr lang="en-US" sz="1800" dirty="0" smtClean="0"/>
                <a:t>chairs </a:t>
              </a:r>
              <a:r>
                <a:rPr lang="en-US" sz="1800" dirty="0"/>
                <a:t>in this image </a:t>
              </a:r>
            </a:p>
          </p:txBody>
        </p:sp>
      </p:grpSp>
      <p:pic>
        <p:nvPicPr>
          <p:cNvPr id="454671" name="Picture 15"/>
          <p:cNvPicPr>
            <a:picLocks noChangeAspect="1" noChangeArrowheads="1"/>
          </p:cNvPicPr>
          <p:nvPr/>
        </p:nvPicPr>
        <p:blipFill>
          <a:blip r:embed="rId4"/>
          <a:srcRect/>
          <a:stretch>
            <a:fillRect/>
          </a:stretch>
        </p:blipFill>
        <p:spPr bwMode="auto">
          <a:xfrm>
            <a:off x="4697413" y="2116138"/>
            <a:ext cx="4224337" cy="3097212"/>
          </a:xfrm>
          <a:prstGeom prst="rect">
            <a:avLst/>
          </a:prstGeom>
          <a:noFill/>
          <a:ln w="9525">
            <a:noFill/>
            <a:miter lim="800000"/>
            <a:headEnd/>
            <a:tailEnd/>
          </a:ln>
        </p:spPr>
      </p:pic>
      <p:sp>
        <p:nvSpPr>
          <p:cNvPr id="454673" name="Text Box 17"/>
          <p:cNvSpPr txBox="1">
            <a:spLocks noChangeArrowheads="1"/>
          </p:cNvSpPr>
          <p:nvPr/>
        </p:nvSpPr>
        <p:spPr bwMode="auto">
          <a:xfrm>
            <a:off x="6248400" y="5257800"/>
            <a:ext cx="1467920" cy="461665"/>
          </a:xfrm>
          <a:prstGeom prst="rect">
            <a:avLst/>
          </a:prstGeom>
          <a:noFill/>
          <a:ln w="9525">
            <a:noFill/>
            <a:miter lim="800000"/>
            <a:headEnd/>
            <a:tailEnd/>
          </a:ln>
        </p:spPr>
        <p:txBody>
          <a:bodyPr wrap="none">
            <a:prstTxWarp prst="textNoShape">
              <a:avLst/>
            </a:prstTxWarp>
            <a:spAutoFit/>
          </a:bodyPr>
          <a:lstStyle/>
          <a:p>
            <a:pPr algn="ctr"/>
            <a:r>
              <a:rPr lang="en-US" dirty="0" smtClean="0"/>
              <a:t>Garbage!</a:t>
            </a:r>
            <a:endParaRPr lang="en-US" dirty="0"/>
          </a:p>
        </p:txBody>
      </p:sp>
      <p:grpSp>
        <p:nvGrpSpPr>
          <p:cNvPr id="3" name="Group 18"/>
          <p:cNvGrpSpPr>
            <a:grpSpLocks/>
          </p:cNvGrpSpPr>
          <p:nvPr/>
        </p:nvGrpSpPr>
        <p:grpSpPr bwMode="auto">
          <a:xfrm>
            <a:off x="5695950" y="3009900"/>
            <a:ext cx="2657475" cy="1895475"/>
            <a:chOff x="3588" y="1896"/>
            <a:chExt cx="1674" cy="1194"/>
          </a:xfrm>
        </p:grpSpPr>
        <p:sp>
          <p:nvSpPr>
            <p:cNvPr id="57360" name="Rectangle 19"/>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1" name="Rectangle 20"/>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2" name="Rectangle 21"/>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3" name="Rectangle 22"/>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4" name="Rectangle 23"/>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65" name="Rectangle 24"/>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grpSp>
        <p:nvGrpSpPr>
          <p:cNvPr id="4" name="Group 33"/>
          <p:cNvGrpSpPr>
            <a:grpSpLocks/>
          </p:cNvGrpSpPr>
          <p:nvPr/>
        </p:nvGrpSpPr>
        <p:grpSpPr bwMode="auto">
          <a:xfrm>
            <a:off x="1144588" y="2981325"/>
            <a:ext cx="2635250" cy="1895475"/>
            <a:chOff x="3588" y="1896"/>
            <a:chExt cx="1674" cy="1194"/>
          </a:xfrm>
        </p:grpSpPr>
        <p:sp>
          <p:nvSpPr>
            <p:cNvPr id="57354" name="Rectangle 34"/>
            <p:cNvSpPr>
              <a:spLocks noChangeArrowheads="1"/>
            </p:cNvSpPr>
            <p:nvPr/>
          </p:nvSpPr>
          <p:spPr bwMode="auto">
            <a:xfrm>
              <a:off x="3960" y="2034"/>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5" name="Rectangle 35"/>
            <p:cNvSpPr>
              <a:spLocks noChangeArrowheads="1"/>
            </p:cNvSpPr>
            <p:nvPr/>
          </p:nvSpPr>
          <p:spPr bwMode="auto">
            <a:xfrm>
              <a:off x="4470" y="189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6" name="Rectangle 36"/>
            <p:cNvSpPr>
              <a:spLocks noChangeArrowheads="1"/>
            </p:cNvSpPr>
            <p:nvPr/>
          </p:nvSpPr>
          <p:spPr bwMode="auto">
            <a:xfrm>
              <a:off x="4956" y="2076"/>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7" name="Rectangle 37"/>
            <p:cNvSpPr>
              <a:spLocks noChangeArrowheads="1"/>
            </p:cNvSpPr>
            <p:nvPr/>
          </p:nvSpPr>
          <p:spPr bwMode="auto">
            <a:xfrm>
              <a:off x="3588" y="248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8" name="Rectangle 38"/>
            <p:cNvSpPr>
              <a:spLocks noChangeArrowheads="1"/>
            </p:cNvSpPr>
            <p:nvPr/>
          </p:nvSpPr>
          <p:spPr bwMode="auto">
            <a:xfrm>
              <a:off x="3972" y="2649"/>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sp>
          <p:nvSpPr>
            <p:cNvPr id="57359" name="Rectangle 39"/>
            <p:cNvSpPr>
              <a:spLocks noChangeArrowheads="1"/>
            </p:cNvSpPr>
            <p:nvPr/>
          </p:nvSpPr>
          <p:spPr bwMode="auto">
            <a:xfrm>
              <a:off x="4152" y="2631"/>
              <a:ext cx="306" cy="441"/>
            </a:xfrm>
            <a:prstGeom prst="rect">
              <a:avLst/>
            </a:prstGeom>
            <a:noFill/>
            <a:ln w="28575">
              <a:solidFill>
                <a:srgbClr val="F10101"/>
              </a:solidFill>
              <a:miter lim="800000"/>
              <a:headEnd/>
              <a:tailEnd/>
            </a:ln>
          </p:spPr>
          <p:txBody>
            <a:bodyPr wrap="none" anchor="ctr">
              <a:prstTxWarp prst="textNoShape">
                <a:avLst/>
              </a:prstTxWarp>
            </a:bodyPr>
            <a:lstStyle/>
            <a:p>
              <a:endParaRPr lang="en-US"/>
            </a:p>
          </p:txBody>
        </p:sp>
      </p:grpSp>
      <p:sp>
        <p:nvSpPr>
          <p:cNvPr id="23" name="Text Box 19"/>
          <p:cNvSpPr txBox="1">
            <a:spLocks noChangeArrowheads="1"/>
          </p:cNvSpPr>
          <p:nvPr/>
        </p:nvSpPr>
        <p:spPr bwMode="auto">
          <a:xfrm>
            <a:off x="5105400" y="1752600"/>
            <a:ext cx="3469294" cy="369332"/>
          </a:xfrm>
          <a:prstGeom prst="rect">
            <a:avLst/>
          </a:prstGeom>
          <a:noFill/>
          <a:ln w="9525">
            <a:noFill/>
            <a:miter lim="800000"/>
            <a:headEnd/>
            <a:tailEnd/>
          </a:ln>
        </p:spPr>
        <p:txBody>
          <a:bodyPr wrap="none">
            <a:prstTxWarp prst="textNoShape">
              <a:avLst/>
            </a:prstTxWarp>
            <a:spAutoFit/>
          </a:bodyPr>
          <a:lstStyle/>
          <a:p>
            <a:r>
              <a:rPr lang="en-US" sz="1800" dirty="0"/>
              <a:t>Output of normalized correlation</a:t>
            </a:r>
          </a:p>
        </p:txBody>
      </p:sp>
      <p:sp>
        <p:nvSpPr>
          <p:cNvPr id="24" name="TextBox 23"/>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772443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Object Detection</a:t>
            </a:r>
            <a:endParaRPr lang="en-US" dirty="0"/>
          </a:p>
        </p:txBody>
      </p:sp>
      <p:sp>
        <p:nvSpPr>
          <p:cNvPr id="3" name="Content Placeholder 2"/>
          <p:cNvSpPr>
            <a:spLocks noGrp="1"/>
          </p:cNvSpPr>
          <p:nvPr>
            <p:ph idx="1"/>
          </p:nvPr>
        </p:nvSpPr>
        <p:spPr>
          <a:xfrm>
            <a:off x="533400" y="1143000"/>
            <a:ext cx="7772400" cy="4114800"/>
          </a:xfrm>
        </p:spPr>
        <p:txBody>
          <a:bodyPr/>
          <a:lstStyle/>
          <a:p>
            <a:r>
              <a:rPr lang="en-US" dirty="0" smtClean="0"/>
              <a:t>View Point Variation</a:t>
            </a:r>
          </a:p>
          <a:p>
            <a:endParaRPr lang="en-US" b="0" dirty="0" smtClean="0"/>
          </a:p>
        </p:txBody>
      </p:sp>
      <p:pic>
        <p:nvPicPr>
          <p:cNvPr id="15" name="Picture 14" descr="airplan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1905000"/>
            <a:ext cx="3213100" cy="2142067"/>
          </a:xfrm>
          <a:prstGeom prst="rect">
            <a:avLst/>
          </a:prstGeom>
        </p:spPr>
      </p:pic>
      <p:pic>
        <p:nvPicPr>
          <p:cNvPr id="24" name="Picture 23" descr="Airplane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88" y="990600"/>
            <a:ext cx="2629927" cy="1752600"/>
          </a:xfrm>
          <a:prstGeom prst="rect">
            <a:avLst/>
          </a:prstGeom>
        </p:spPr>
      </p:pic>
      <p:pic>
        <p:nvPicPr>
          <p:cNvPr id="27" name="Picture 26" descr="airplane-blue-sky.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0300" y="4191000"/>
            <a:ext cx="2908300" cy="1744980"/>
          </a:xfrm>
          <a:prstGeom prst="rect">
            <a:avLst/>
          </a:prstGeom>
        </p:spPr>
      </p:pic>
      <p:pic>
        <p:nvPicPr>
          <p:cNvPr id="30" name="Picture 29" descr="normal_airplane.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1648" y="2057400"/>
            <a:ext cx="2310552" cy="1730026"/>
          </a:xfrm>
          <a:prstGeom prst="rect">
            <a:avLst/>
          </a:prstGeom>
        </p:spPr>
      </p:pic>
      <p:pic>
        <p:nvPicPr>
          <p:cNvPr id="31" name="Picture 30" descr="584207000120610171915.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648200"/>
            <a:ext cx="2837688" cy="1600200"/>
          </a:xfrm>
          <a:prstGeom prst="rect">
            <a:avLst/>
          </a:prstGeom>
        </p:spPr>
      </p:pic>
      <p:pic>
        <p:nvPicPr>
          <p:cNvPr id="32" name="Picture 31" descr="667airplane.jpe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6400" y="3276600"/>
            <a:ext cx="2133600" cy="1243584"/>
          </a:xfrm>
          <a:prstGeom prst="rect">
            <a:avLst/>
          </a:prstGeom>
        </p:spPr>
      </p:pic>
    </p:spTree>
    <p:extLst>
      <p:ext uri="{BB962C8B-B14F-4D97-AF65-F5344CB8AC3E}">
        <p14:creationId xmlns:p14="http://schemas.microsoft.com/office/powerpoint/2010/main" val="366187999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Object Detection</a:t>
            </a:r>
            <a:endParaRPr lang="en-US" dirty="0"/>
          </a:p>
        </p:txBody>
      </p:sp>
      <p:sp>
        <p:nvSpPr>
          <p:cNvPr id="3" name="Content Placeholder 2"/>
          <p:cNvSpPr>
            <a:spLocks noGrp="1"/>
          </p:cNvSpPr>
          <p:nvPr>
            <p:ph idx="1"/>
          </p:nvPr>
        </p:nvSpPr>
        <p:spPr>
          <a:xfrm>
            <a:off x="533400" y="1143000"/>
            <a:ext cx="7772400" cy="4114800"/>
          </a:xfrm>
        </p:spPr>
        <p:txBody>
          <a:bodyPr/>
          <a:lstStyle/>
          <a:p>
            <a:r>
              <a:rPr lang="en-US" b="0" dirty="0" smtClean="0"/>
              <a:t>View Point Variation</a:t>
            </a:r>
          </a:p>
          <a:p>
            <a:endParaRPr lang="en-US" b="0" dirty="0" smtClean="0"/>
          </a:p>
          <a:p>
            <a:r>
              <a:rPr lang="en-US" dirty="0" smtClean="0"/>
              <a:t>Illumination</a:t>
            </a:r>
          </a:p>
        </p:txBody>
      </p:sp>
      <p:pic>
        <p:nvPicPr>
          <p:cNvPr id="4" name="Picture 2"/>
          <p:cNvPicPr>
            <a:picLocks noChangeAspect="1" noChangeArrowheads="1"/>
          </p:cNvPicPr>
          <p:nvPr/>
        </p:nvPicPr>
        <p:blipFill>
          <a:blip r:embed="rId2"/>
          <a:srcRect/>
          <a:stretch>
            <a:fillRect/>
          </a:stretch>
        </p:blipFill>
        <p:spPr bwMode="auto">
          <a:xfrm>
            <a:off x="3352800" y="1981200"/>
            <a:ext cx="2438400" cy="3885210"/>
          </a:xfrm>
          <a:prstGeom prst="rect">
            <a:avLst/>
          </a:prstGeom>
          <a:noFill/>
          <a:ln w="9525">
            <a:noFill/>
            <a:miter lim="800000"/>
            <a:headEnd/>
            <a:tailEnd/>
          </a:ln>
        </p:spPr>
      </p:pic>
      <p:pic>
        <p:nvPicPr>
          <p:cNvPr id="5" name="Picture 3"/>
          <p:cNvPicPr>
            <a:picLocks noChangeAspect="1" noChangeArrowheads="1"/>
          </p:cNvPicPr>
          <p:nvPr/>
        </p:nvPicPr>
        <p:blipFill>
          <a:blip r:embed="rId3"/>
          <a:srcRect/>
          <a:stretch>
            <a:fillRect/>
          </a:stretch>
        </p:blipFill>
        <p:spPr bwMode="auto">
          <a:xfrm>
            <a:off x="6096000" y="1981200"/>
            <a:ext cx="2743200" cy="3896030"/>
          </a:xfrm>
          <a:prstGeom prst="rect">
            <a:avLst/>
          </a:prstGeom>
          <a:noFill/>
          <a:ln w="9525">
            <a:noFill/>
            <a:miter lim="800000"/>
            <a:headEnd/>
            <a:tailEnd/>
          </a:ln>
        </p:spPr>
      </p:pic>
      <p:sp>
        <p:nvSpPr>
          <p:cNvPr id="6" name="TextBox 5"/>
          <p:cNvSpPr txBox="1"/>
          <p:nvPr/>
        </p:nvSpPr>
        <p:spPr>
          <a:xfrm>
            <a:off x="7086600" y="6581001"/>
            <a:ext cx="1818151" cy="276999"/>
          </a:xfrm>
          <a:prstGeom prst="rect">
            <a:avLst/>
          </a:prstGeom>
          <a:noFill/>
        </p:spPr>
        <p:txBody>
          <a:bodyPr wrap="none" rtlCol="0">
            <a:spAutoFit/>
          </a:bodyPr>
          <a:lstStyle/>
          <a:p>
            <a:r>
              <a:rPr lang="en-US" sz="1200" dirty="0" smtClean="0"/>
              <a:t>Image Credit: S. </a:t>
            </a:r>
            <a:r>
              <a:rPr lang="en-US" sz="1200" dirty="0">
                <a:solidFill>
                  <a:srgbClr val="000000"/>
                </a:solidFill>
              </a:rPr>
              <a:t>Ullman</a:t>
            </a:r>
          </a:p>
        </p:txBody>
      </p:sp>
    </p:spTree>
    <p:extLst>
      <p:ext uri="{BB962C8B-B14F-4D97-AF65-F5344CB8AC3E}">
        <p14:creationId xmlns:p14="http://schemas.microsoft.com/office/powerpoint/2010/main" val="23888075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Object Detection</a:t>
            </a:r>
            <a:endParaRPr lang="en-US" dirty="0"/>
          </a:p>
        </p:txBody>
      </p:sp>
      <p:sp>
        <p:nvSpPr>
          <p:cNvPr id="3" name="Content Placeholder 2"/>
          <p:cNvSpPr>
            <a:spLocks noGrp="1"/>
          </p:cNvSpPr>
          <p:nvPr>
            <p:ph idx="1"/>
          </p:nvPr>
        </p:nvSpPr>
        <p:spPr>
          <a:xfrm>
            <a:off x="533400" y="1143000"/>
            <a:ext cx="7772400" cy="4114800"/>
          </a:xfrm>
        </p:spPr>
        <p:txBody>
          <a:bodyPr/>
          <a:lstStyle/>
          <a:p>
            <a:r>
              <a:rPr lang="en-US" b="0" dirty="0" smtClean="0"/>
              <a:t>View Point Variation</a:t>
            </a:r>
          </a:p>
          <a:p>
            <a:endParaRPr lang="en-US" b="0" dirty="0" smtClean="0"/>
          </a:p>
          <a:p>
            <a:r>
              <a:rPr lang="en-US" b="0" dirty="0" smtClean="0"/>
              <a:t>Illumination</a:t>
            </a:r>
          </a:p>
          <a:p>
            <a:endParaRPr lang="en-US" b="0" dirty="0" smtClean="0"/>
          </a:p>
          <a:p>
            <a:r>
              <a:rPr lang="en-US" dirty="0" smtClean="0"/>
              <a:t>Occlusion</a:t>
            </a:r>
          </a:p>
          <a:p>
            <a:endParaRPr lang="en-US" b="0" dirty="0" smtClean="0"/>
          </a:p>
        </p:txBody>
      </p:sp>
      <p:pic>
        <p:nvPicPr>
          <p:cNvPr id="9" name="Picture 8" descr="employees_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400" y="1905000"/>
            <a:ext cx="2590800" cy="2590800"/>
          </a:xfrm>
          <a:prstGeom prst="rect">
            <a:avLst/>
          </a:prstGeom>
        </p:spPr>
      </p:pic>
      <p:pic>
        <p:nvPicPr>
          <p:cNvPr id="10" name="Picture 9" descr="Dartmoor-0877.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3810000"/>
            <a:ext cx="3272430" cy="2192528"/>
          </a:xfrm>
          <a:prstGeom prst="rect">
            <a:avLst/>
          </a:prstGeom>
        </p:spPr>
      </p:pic>
      <p:pic>
        <p:nvPicPr>
          <p:cNvPr id="13" name="Picture 12" descr="dining-table-01.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2057400"/>
            <a:ext cx="2400300" cy="1600200"/>
          </a:xfrm>
          <a:prstGeom prst="rect">
            <a:avLst/>
          </a:prstGeom>
        </p:spPr>
      </p:pic>
    </p:spTree>
    <p:extLst>
      <p:ext uri="{BB962C8B-B14F-4D97-AF65-F5344CB8AC3E}">
        <p14:creationId xmlns:p14="http://schemas.microsoft.com/office/powerpoint/2010/main" val="85037443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Object Detection</a:t>
            </a:r>
            <a:endParaRPr lang="en-US" dirty="0"/>
          </a:p>
        </p:txBody>
      </p:sp>
      <p:sp>
        <p:nvSpPr>
          <p:cNvPr id="3" name="Content Placeholder 2"/>
          <p:cNvSpPr>
            <a:spLocks noGrp="1"/>
          </p:cNvSpPr>
          <p:nvPr>
            <p:ph idx="1"/>
          </p:nvPr>
        </p:nvSpPr>
        <p:spPr>
          <a:xfrm>
            <a:off x="533400" y="1143000"/>
            <a:ext cx="7772400" cy="4114800"/>
          </a:xfrm>
        </p:spPr>
        <p:txBody>
          <a:bodyPr/>
          <a:lstStyle/>
          <a:p>
            <a:r>
              <a:rPr lang="en-US" b="0" dirty="0" smtClean="0"/>
              <a:t>View Point Variation</a:t>
            </a:r>
          </a:p>
          <a:p>
            <a:endParaRPr lang="en-US" b="0" dirty="0" smtClean="0"/>
          </a:p>
          <a:p>
            <a:r>
              <a:rPr lang="en-US" b="0" dirty="0" smtClean="0"/>
              <a:t>Illumination</a:t>
            </a:r>
          </a:p>
          <a:p>
            <a:endParaRPr lang="en-US" b="0" dirty="0" smtClean="0"/>
          </a:p>
          <a:p>
            <a:r>
              <a:rPr lang="en-US" b="0" dirty="0" smtClean="0"/>
              <a:t>Occlusion</a:t>
            </a:r>
          </a:p>
          <a:p>
            <a:endParaRPr lang="en-US" b="0" dirty="0" smtClean="0"/>
          </a:p>
          <a:p>
            <a:r>
              <a:rPr lang="en-US" dirty="0" smtClean="0"/>
              <a:t>Scale</a:t>
            </a:r>
          </a:p>
          <a:p>
            <a:endParaRPr lang="en-US" b="0" dirty="0" smtClean="0"/>
          </a:p>
        </p:txBody>
      </p:sp>
      <p:pic>
        <p:nvPicPr>
          <p:cNvPr id="6" name="Picture 5" descr="doll-hous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914400"/>
            <a:ext cx="3894250" cy="3048000"/>
          </a:xfrm>
          <a:prstGeom prst="rect">
            <a:avLst/>
          </a:prstGeom>
        </p:spPr>
      </p:pic>
      <p:pic>
        <p:nvPicPr>
          <p:cNvPr id="9" name="Picture 8" descr="Georgian_Doll_Hous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2590800"/>
            <a:ext cx="2590800" cy="2438400"/>
          </a:xfrm>
          <a:prstGeom prst="rect">
            <a:avLst/>
          </a:prstGeom>
        </p:spPr>
      </p:pic>
      <p:pic>
        <p:nvPicPr>
          <p:cNvPr id="15" name="Picture 14" descr="familyHom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038600"/>
            <a:ext cx="3429000" cy="2292724"/>
          </a:xfrm>
          <a:prstGeom prst="rect">
            <a:avLst/>
          </a:prstGeom>
        </p:spPr>
      </p:pic>
    </p:spTree>
    <p:extLst>
      <p:ext uri="{BB962C8B-B14F-4D97-AF65-F5344CB8AC3E}">
        <p14:creationId xmlns:p14="http://schemas.microsoft.com/office/powerpoint/2010/main" val="85037443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a:t>
            </a:r>
            <a:endParaRPr lang="en-US" dirty="0"/>
          </a:p>
        </p:txBody>
      </p:sp>
      <p:grpSp>
        <p:nvGrpSpPr>
          <p:cNvPr id="3" name="Group 2"/>
          <p:cNvGrpSpPr/>
          <p:nvPr/>
        </p:nvGrpSpPr>
        <p:grpSpPr>
          <a:xfrm>
            <a:off x="304800" y="2027872"/>
            <a:ext cx="8534400" cy="3763328"/>
            <a:chOff x="304800" y="2286000"/>
            <a:chExt cx="8534400" cy="3763328"/>
          </a:xfrm>
        </p:grpSpPr>
        <p:pic>
          <p:nvPicPr>
            <p:cNvPr id="4" name="Picture 2"/>
            <p:cNvPicPr>
              <a:picLocks noChangeAspect="1" noChangeArrowheads="1"/>
            </p:cNvPicPr>
            <p:nvPr/>
          </p:nvPicPr>
          <p:blipFill>
            <a:blip r:embed="rId2"/>
            <a:srcRect/>
            <a:stretch>
              <a:fillRect/>
            </a:stretch>
          </p:blipFill>
          <p:spPr bwMode="auto">
            <a:xfrm>
              <a:off x="6172200" y="2362200"/>
              <a:ext cx="2645608" cy="1981200"/>
            </a:xfrm>
            <a:prstGeom prst="rect">
              <a:avLst/>
            </a:prstGeom>
            <a:noFill/>
            <a:ln w="9525">
              <a:noFill/>
              <a:miter lim="800000"/>
              <a:headEnd/>
              <a:tailEnd/>
            </a:ln>
            <a:effectLst/>
          </p:spPr>
        </p:pic>
        <p:sp>
          <p:nvSpPr>
            <p:cNvPr id="5" name="Rounded Rectangle 4"/>
            <p:cNvSpPr/>
            <p:nvPr/>
          </p:nvSpPr>
          <p:spPr>
            <a:xfrm>
              <a:off x="3657600" y="2590800"/>
              <a:ext cx="1828800" cy="1219200"/>
            </a:xfrm>
            <a:prstGeom prst="round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Black Box</a:t>
              </a:r>
              <a:endParaRPr lang="en-US" dirty="0"/>
            </a:p>
          </p:txBody>
        </p:sp>
        <p:sp>
          <p:nvSpPr>
            <p:cNvPr id="6" name="Right Arrow 5"/>
            <p:cNvSpPr/>
            <p:nvPr/>
          </p:nvSpPr>
          <p:spPr>
            <a:xfrm>
              <a:off x="2971800" y="3124200"/>
              <a:ext cx="685800" cy="3810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Input</a:t>
              </a:r>
              <a:endParaRPr lang="en-US" sz="1000" dirty="0"/>
            </a:p>
          </p:txBody>
        </p:sp>
        <p:sp>
          <p:nvSpPr>
            <p:cNvPr id="7" name="Right Arrow 6"/>
            <p:cNvSpPr/>
            <p:nvPr/>
          </p:nvSpPr>
          <p:spPr>
            <a:xfrm>
              <a:off x="5410200" y="3124200"/>
              <a:ext cx="685800" cy="3810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Output</a:t>
              </a:r>
              <a:endParaRPr lang="en-US" sz="1000" dirty="0"/>
            </a:p>
          </p:txBody>
        </p:sp>
        <p:pic>
          <p:nvPicPr>
            <p:cNvPr id="8" name="Picture 2"/>
            <p:cNvPicPr>
              <a:picLocks noChangeAspect="1" noChangeArrowheads="1"/>
            </p:cNvPicPr>
            <p:nvPr/>
          </p:nvPicPr>
          <p:blipFill>
            <a:blip r:embed="rId2"/>
            <a:srcRect/>
            <a:stretch>
              <a:fillRect/>
            </a:stretch>
          </p:blipFill>
          <p:spPr bwMode="auto">
            <a:xfrm>
              <a:off x="304800" y="2362200"/>
              <a:ext cx="2645608" cy="1981200"/>
            </a:xfrm>
            <a:prstGeom prst="rect">
              <a:avLst/>
            </a:prstGeom>
            <a:noFill/>
            <a:ln w="9525">
              <a:noFill/>
              <a:miter lim="800000"/>
              <a:headEnd/>
              <a:tailEnd/>
            </a:ln>
            <a:effectLst/>
          </p:spPr>
        </p:pic>
        <p:sp>
          <p:nvSpPr>
            <p:cNvPr id="9" name="Rectangle 8"/>
            <p:cNvSpPr/>
            <p:nvPr/>
          </p:nvSpPr>
          <p:spPr>
            <a:xfrm>
              <a:off x="6096000" y="2286000"/>
              <a:ext cx="2743200" cy="1066800"/>
            </a:xfrm>
            <a:prstGeom prst="rect">
              <a:avLst/>
            </a:prstGeom>
            <a:noFill/>
            <a:ln w="38100" cmpd="sng">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72200" y="2667000"/>
              <a:ext cx="2286000" cy="1295400"/>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239000" y="3124200"/>
              <a:ext cx="1524000" cy="1295400"/>
            </a:xfrm>
            <a:prstGeom prst="rect">
              <a:avLst/>
            </a:prstGeom>
            <a:noFill/>
            <a:ln w="38100" cmpd="sng">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096000" y="3352800"/>
              <a:ext cx="2743200" cy="1066800"/>
            </a:xfrm>
            <a:prstGeom prst="rect">
              <a:avLst/>
            </a:prstGeom>
            <a:noFill/>
            <a:ln w="38100" cmpd="sng">
              <a:solidFill>
                <a:schemeClr val="tx1">
                  <a:lumMod val="85000"/>
                  <a:lumOff val="1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096000" y="3124200"/>
              <a:ext cx="2743200" cy="685800"/>
            </a:xfrm>
            <a:prstGeom prst="rect">
              <a:avLst/>
            </a:prstGeom>
            <a:noFill/>
            <a:ln w="38100" cmpd="sng">
              <a:solidFill>
                <a:schemeClr val="bg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096000" y="4572000"/>
              <a:ext cx="2667000" cy="1477328"/>
            </a:xfrm>
            <a:prstGeom prst="rect">
              <a:avLst/>
            </a:prstGeom>
            <a:noFill/>
          </p:spPr>
          <p:txBody>
            <a:bodyPr wrap="square" rtlCol="0">
              <a:spAutoFit/>
            </a:bodyPr>
            <a:lstStyle/>
            <a:p>
              <a:pPr algn="ctr"/>
              <a:r>
                <a:rPr lang="en-US" dirty="0" smtClean="0">
                  <a:solidFill>
                    <a:srgbClr val="FF0000"/>
                  </a:solidFill>
                </a:rPr>
                <a:t>Chameleon</a:t>
              </a:r>
            </a:p>
            <a:p>
              <a:pPr algn="ctr"/>
              <a:r>
                <a:rPr lang="en-US" dirty="0" smtClean="0">
                  <a:solidFill>
                    <a:schemeClr val="accent6">
                      <a:lumMod val="75000"/>
                    </a:schemeClr>
                  </a:solidFill>
                </a:rPr>
                <a:t>Hand</a:t>
              </a:r>
            </a:p>
            <a:p>
              <a:pPr algn="ctr"/>
              <a:r>
                <a:rPr lang="en-US" dirty="0" smtClean="0">
                  <a:solidFill>
                    <a:srgbClr val="008000"/>
                  </a:solidFill>
                </a:rPr>
                <a:t>Grass</a:t>
              </a:r>
            </a:p>
            <a:p>
              <a:pPr algn="ctr"/>
              <a:r>
                <a:rPr lang="en-US" dirty="0" smtClean="0">
                  <a:solidFill>
                    <a:schemeClr val="bg2">
                      <a:lumMod val="10000"/>
                    </a:schemeClr>
                  </a:solidFill>
                </a:rPr>
                <a:t>Road</a:t>
              </a:r>
            </a:p>
            <a:p>
              <a:pPr algn="ctr"/>
              <a:r>
                <a:rPr lang="en-US" dirty="0" smtClean="0">
                  <a:solidFill>
                    <a:schemeClr val="bg2">
                      <a:lumMod val="75000"/>
                    </a:schemeClr>
                  </a:solidFill>
                </a:rPr>
                <a:t>Sand</a:t>
              </a:r>
            </a:p>
          </p:txBody>
        </p:sp>
      </p:grpSp>
      <p:sp>
        <p:nvSpPr>
          <p:cNvPr id="15" name="Content Placeholder 2"/>
          <p:cNvSpPr>
            <a:spLocks noGrp="1"/>
          </p:cNvSpPr>
          <p:nvPr>
            <p:ph idx="1"/>
          </p:nvPr>
        </p:nvSpPr>
        <p:spPr>
          <a:xfrm>
            <a:off x="228600" y="1219200"/>
            <a:ext cx="8686800" cy="4525963"/>
          </a:xfrm>
        </p:spPr>
        <p:txBody>
          <a:bodyPr/>
          <a:lstStyle/>
          <a:p>
            <a:r>
              <a:rPr lang="en-US" sz="2400" b="0" dirty="0" smtClean="0">
                <a:latin typeface="Arial"/>
                <a:cs typeface="Arial"/>
              </a:rPr>
              <a:t>To be able to automatically understand the content of an image</a:t>
            </a:r>
            <a:endParaRPr lang="en-US" b="0" dirty="0" smtClean="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Object Detection</a:t>
            </a:r>
            <a:endParaRPr lang="en-US" dirty="0"/>
          </a:p>
        </p:txBody>
      </p:sp>
      <p:sp>
        <p:nvSpPr>
          <p:cNvPr id="3" name="Content Placeholder 2"/>
          <p:cNvSpPr>
            <a:spLocks noGrp="1"/>
          </p:cNvSpPr>
          <p:nvPr>
            <p:ph idx="1"/>
          </p:nvPr>
        </p:nvSpPr>
        <p:spPr>
          <a:xfrm>
            <a:off x="533400" y="1143000"/>
            <a:ext cx="7772400" cy="4114800"/>
          </a:xfrm>
        </p:spPr>
        <p:txBody>
          <a:bodyPr/>
          <a:lstStyle/>
          <a:p>
            <a:r>
              <a:rPr lang="en-US" b="0" dirty="0" smtClean="0"/>
              <a:t>View Point Variation</a:t>
            </a:r>
          </a:p>
          <a:p>
            <a:endParaRPr lang="en-US" b="0" dirty="0" smtClean="0"/>
          </a:p>
          <a:p>
            <a:r>
              <a:rPr lang="en-US" b="0" dirty="0" smtClean="0"/>
              <a:t>Illumination</a:t>
            </a:r>
          </a:p>
          <a:p>
            <a:endParaRPr lang="en-US" b="0" dirty="0" smtClean="0"/>
          </a:p>
          <a:p>
            <a:r>
              <a:rPr lang="en-US" b="0" dirty="0" smtClean="0"/>
              <a:t>Occlusion</a:t>
            </a:r>
          </a:p>
          <a:p>
            <a:endParaRPr lang="en-US" b="0" dirty="0" smtClean="0"/>
          </a:p>
          <a:p>
            <a:r>
              <a:rPr lang="en-US" b="0" dirty="0" smtClean="0"/>
              <a:t>Scale</a:t>
            </a:r>
          </a:p>
          <a:p>
            <a:endParaRPr lang="en-US" b="0" dirty="0" smtClean="0"/>
          </a:p>
          <a:p>
            <a:r>
              <a:rPr lang="en-US" dirty="0" smtClean="0"/>
              <a:t>Deformation/Articulation</a:t>
            </a:r>
          </a:p>
          <a:p>
            <a:endParaRPr lang="en-US" b="0" dirty="0" smtClean="0"/>
          </a:p>
        </p:txBody>
      </p:sp>
      <p:pic>
        <p:nvPicPr>
          <p:cNvPr id="15" name="Picture 14" descr="JumpingCatBlog_0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3124200"/>
            <a:ext cx="3352800" cy="1919478"/>
          </a:xfrm>
          <a:prstGeom prst="rect">
            <a:avLst/>
          </a:prstGeom>
        </p:spPr>
      </p:pic>
      <p:pic>
        <p:nvPicPr>
          <p:cNvPr id="16" name="Picture 15" descr="tonkinese-cat.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3429000"/>
            <a:ext cx="3086501" cy="2819400"/>
          </a:xfrm>
          <a:prstGeom prst="rect">
            <a:avLst/>
          </a:prstGeom>
        </p:spPr>
      </p:pic>
      <p:pic>
        <p:nvPicPr>
          <p:cNvPr id="17" name="Picture 16" descr="greycat.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1524000"/>
            <a:ext cx="1987387" cy="1962150"/>
          </a:xfrm>
          <a:prstGeom prst="rect">
            <a:avLst/>
          </a:prstGeom>
        </p:spPr>
      </p:pic>
      <p:pic>
        <p:nvPicPr>
          <p:cNvPr id="18" name="Picture 17" descr="stretching_cat.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1219200"/>
            <a:ext cx="2667000" cy="1866900"/>
          </a:xfrm>
          <a:prstGeom prst="rect">
            <a:avLst/>
          </a:prstGeom>
        </p:spPr>
      </p:pic>
    </p:spTree>
    <p:extLst>
      <p:ext uri="{BB962C8B-B14F-4D97-AF65-F5344CB8AC3E}">
        <p14:creationId xmlns:p14="http://schemas.microsoft.com/office/powerpoint/2010/main" val="85037443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Object Detection</a:t>
            </a:r>
            <a:endParaRPr lang="en-US" dirty="0"/>
          </a:p>
        </p:txBody>
      </p:sp>
      <p:sp>
        <p:nvSpPr>
          <p:cNvPr id="3" name="Content Placeholder 2"/>
          <p:cNvSpPr>
            <a:spLocks noGrp="1"/>
          </p:cNvSpPr>
          <p:nvPr>
            <p:ph idx="1"/>
          </p:nvPr>
        </p:nvSpPr>
        <p:spPr>
          <a:xfrm>
            <a:off x="533400" y="1143000"/>
            <a:ext cx="7772400" cy="4114800"/>
          </a:xfrm>
        </p:spPr>
        <p:txBody>
          <a:bodyPr/>
          <a:lstStyle/>
          <a:p>
            <a:r>
              <a:rPr lang="en-US" b="0" dirty="0" smtClean="0"/>
              <a:t>View Point Variation</a:t>
            </a:r>
          </a:p>
          <a:p>
            <a:endParaRPr lang="en-US" b="0" dirty="0" smtClean="0"/>
          </a:p>
          <a:p>
            <a:r>
              <a:rPr lang="en-US" b="0" dirty="0" smtClean="0"/>
              <a:t>Illumination</a:t>
            </a:r>
          </a:p>
          <a:p>
            <a:endParaRPr lang="en-US" b="0" dirty="0" smtClean="0"/>
          </a:p>
          <a:p>
            <a:r>
              <a:rPr lang="en-US" b="0" dirty="0" smtClean="0"/>
              <a:t>Occlusion</a:t>
            </a:r>
          </a:p>
          <a:p>
            <a:endParaRPr lang="en-US" b="0" dirty="0" smtClean="0"/>
          </a:p>
          <a:p>
            <a:r>
              <a:rPr lang="en-US" b="0" dirty="0" smtClean="0"/>
              <a:t>Scale</a:t>
            </a:r>
          </a:p>
          <a:p>
            <a:endParaRPr lang="en-US" b="0" dirty="0" smtClean="0"/>
          </a:p>
          <a:p>
            <a:r>
              <a:rPr lang="en-US" b="0" dirty="0" smtClean="0"/>
              <a:t>Deformation/Articulation</a:t>
            </a:r>
          </a:p>
          <a:p>
            <a:endParaRPr lang="en-US" b="0" dirty="0" smtClean="0"/>
          </a:p>
          <a:p>
            <a:r>
              <a:rPr lang="en-US" dirty="0" smtClean="0"/>
              <a:t>Intra-Class Variation</a:t>
            </a:r>
          </a:p>
          <a:p>
            <a:endParaRPr lang="en-US" b="0" dirty="0" smtClean="0"/>
          </a:p>
        </p:txBody>
      </p:sp>
      <p:pic>
        <p:nvPicPr>
          <p:cNvPr id="4" name="Picture 3" descr="220px-Art_deco_club_chair.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1400" y="4648200"/>
            <a:ext cx="1600200" cy="1636568"/>
          </a:xfrm>
          <a:prstGeom prst="rect">
            <a:avLst/>
          </a:prstGeom>
        </p:spPr>
      </p:pic>
      <p:pic>
        <p:nvPicPr>
          <p:cNvPr id="6" name="Picture 5" descr="eero_aarnio_ball_chair_8zv.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1676400"/>
            <a:ext cx="2082800" cy="2082800"/>
          </a:xfrm>
          <a:prstGeom prst="rect">
            <a:avLst/>
          </a:prstGeom>
        </p:spPr>
      </p:pic>
      <p:pic>
        <p:nvPicPr>
          <p:cNvPr id="8" name="Picture 7" descr="3262_photo_1_21160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3505200"/>
            <a:ext cx="2276035" cy="2514600"/>
          </a:xfrm>
          <a:prstGeom prst="rect">
            <a:avLst/>
          </a:prstGeom>
        </p:spPr>
      </p:pic>
      <p:pic>
        <p:nvPicPr>
          <p:cNvPr id="9" name="Picture 8" descr="rocking-wheel-chair-mathias-koehler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1295400"/>
            <a:ext cx="1740692" cy="1663700"/>
          </a:xfrm>
          <a:prstGeom prst="rect">
            <a:avLst/>
          </a:prstGeom>
        </p:spPr>
      </p:pic>
      <p:pic>
        <p:nvPicPr>
          <p:cNvPr id="10" name="Picture 9" descr="250px-Panton_Stuhl.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3200400"/>
            <a:ext cx="1306360" cy="1525829"/>
          </a:xfrm>
          <a:prstGeom prst="rect">
            <a:avLst/>
          </a:prstGeom>
        </p:spPr>
      </p:pic>
    </p:spTree>
    <p:extLst>
      <p:ext uri="{BB962C8B-B14F-4D97-AF65-F5344CB8AC3E}">
        <p14:creationId xmlns:p14="http://schemas.microsoft.com/office/powerpoint/2010/main" val="85037443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Object Detection</a:t>
            </a:r>
            <a:endParaRPr lang="en-US" dirty="0"/>
          </a:p>
        </p:txBody>
      </p:sp>
      <p:sp>
        <p:nvSpPr>
          <p:cNvPr id="3" name="Content Placeholder 2"/>
          <p:cNvSpPr>
            <a:spLocks noGrp="1"/>
          </p:cNvSpPr>
          <p:nvPr>
            <p:ph idx="1"/>
          </p:nvPr>
        </p:nvSpPr>
        <p:spPr>
          <a:xfrm>
            <a:off x="533400" y="1143000"/>
            <a:ext cx="7772400" cy="4114800"/>
          </a:xfrm>
        </p:spPr>
        <p:txBody>
          <a:bodyPr/>
          <a:lstStyle/>
          <a:p>
            <a:r>
              <a:rPr lang="en-US" b="0" dirty="0" smtClean="0"/>
              <a:t>View Point Variation</a:t>
            </a:r>
          </a:p>
          <a:p>
            <a:endParaRPr lang="en-US" b="0" dirty="0" smtClean="0"/>
          </a:p>
          <a:p>
            <a:r>
              <a:rPr lang="en-US" b="0" dirty="0" smtClean="0"/>
              <a:t>Illumination</a:t>
            </a:r>
          </a:p>
          <a:p>
            <a:endParaRPr lang="en-US" b="0" dirty="0" smtClean="0"/>
          </a:p>
          <a:p>
            <a:r>
              <a:rPr lang="en-US" b="0" dirty="0" smtClean="0"/>
              <a:t>Occlusion</a:t>
            </a:r>
          </a:p>
          <a:p>
            <a:endParaRPr lang="en-US" b="0" dirty="0" smtClean="0"/>
          </a:p>
          <a:p>
            <a:r>
              <a:rPr lang="en-US" b="0" dirty="0" smtClean="0"/>
              <a:t>Scale</a:t>
            </a:r>
          </a:p>
          <a:p>
            <a:endParaRPr lang="en-US" b="0" dirty="0" smtClean="0"/>
          </a:p>
          <a:p>
            <a:r>
              <a:rPr lang="en-US" b="0" dirty="0" smtClean="0"/>
              <a:t>Deformation/Articulation</a:t>
            </a:r>
          </a:p>
          <a:p>
            <a:endParaRPr lang="en-US" b="0" dirty="0" smtClean="0"/>
          </a:p>
          <a:p>
            <a:r>
              <a:rPr lang="en-US" b="0" dirty="0" smtClean="0"/>
              <a:t>Intra-Class Variation</a:t>
            </a:r>
          </a:p>
          <a:p>
            <a:endParaRPr lang="en-US" b="0" dirty="0" smtClean="0"/>
          </a:p>
          <a:p>
            <a:r>
              <a:rPr lang="en-US" dirty="0" smtClean="0"/>
              <a:t>Background Clutter</a:t>
            </a:r>
            <a:endParaRPr lang="en-US" dirty="0"/>
          </a:p>
        </p:txBody>
      </p:sp>
      <p:pic>
        <p:nvPicPr>
          <p:cNvPr id="22" name="Picture 5"/>
          <p:cNvPicPr>
            <a:picLocks noChangeAspect="1" noChangeArrowheads="1"/>
          </p:cNvPicPr>
          <p:nvPr/>
        </p:nvPicPr>
        <p:blipFill>
          <a:blip r:embed="rId2"/>
          <a:srcRect r="55646"/>
          <a:stretch>
            <a:fillRect/>
          </a:stretch>
        </p:blipFill>
        <p:spPr bwMode="auto">
          <a:xfrm>
            <a:off x="3962400" y="1066800"/>
            <a:ext cx="5019675" cy="5181600"/>
          </a:xfrm>
          <a:prstGeom prst="rect">
            <a:avLst/>
          </a:prstGeom>
          <a:noFill/>
          <a:ln w="9525">
            <a:noFill/>
            <a:miter lim="800000"/>
            <a:headEnd/>
            <a:tailEnd/>
          </a:ln>
        </p:spPr>
      </p:pic>
      <p:sp>
        <p:nvSpPr>
          <p:cNvPr id="24" name="TextBox 23"/>
          <p:cNvSpPr txBox="1"/>
          <p:nvPr/>
        </p:nvSpPr>
        <p:spPr>
          <a:xfrm>
            <a:off x="7086600" y="6581001"/>
            <a:ext cx="1883974" cy="276999"/>
          </a:xfrm>
          <a:prstGeom prst="rect">
            <a:avLst/>
          </a:prstGeom>
          <a:noFill/>
        </p:spPr>
        <p:txBody>
          <a:bodyPr wrap="none" rtlCol="0">
            <a:spAutoFit/>
          </a:bodyPr>
          <a:lstStyle/>
          <a:p>
            <a:r>
              <a:rPr lang="en-US" sz="1200" dirty="0" smtClean="0"/>
              <a:t>Image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8503744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001000" cy="762000"/>
          </a:xfrm>
        </p:spPr>
        <p:txBody>
          <a:bodyPr/>
          <a:lstStyle/>
          <a:p>
            <a:r>
              <a:rPr lang="en-US" dirty="0" smtClean="0"/>
              <a:t>General Approach Pipeline: Learning Model</a:t>
            </a:r>
            <a:endParaRPr lang="en-US" dirty="0"/>
          </a:p>
        </p:txBody>
      </p:sp>
      <p:grpSp>
        <p:nvGrpSpPr>
          <p:cNvPr id="30" name="Group 29"/>
          <p:cNvGrpSpPr/>
          <p:nvPr/>
        </p:nvGrpSpPr>
        <p:grpSpPr>
          <a:xfrm>
            <a:off x="76200" y="1295400"/>
            <a:ext cx="8915400" cy="4724400"/>
            <a:chOff x="0" y="2057400"/>
            <a:chExt cx="8915400" cy="4724400"/>
          </a:xfrm>
        </p:grpSpPr>
        <p:pic>
          <p:nvPicPr>
            <p:cNvPr id="31" name="Picture 2"/>
            <p:cNvPicPr>
              <a:picLocks noChangeAspect="1" noChangeArrowheads="1"/>
            </p:cNvPicPr>
            <p:nvPr/>
          </p:nvPicPr>
          <p:blipFill>
            <a:blip r:embed="rId2"/>
            <a:srcRect r="8108"/>
            <a:stretch>
              <a:fillRect/>
            </a:stretch>
          </p:blipFill>
          <p:spPr bwMode="auto">
            <a:xfrm>
              <a:off x="6324600" y="3200400"/>
              <a:ext cx="2590800" cy="2362200"/>
            </a:xfrm>
            <a:prstGeom prst="rect">
              <a:avLst/>
            </a:prstGeom>
            <a:noFill/>
            <a:ln w="9525">
              <a:noFill/>
              <a:miter lim="800000"/>
              <a:headEnd/>
              <a:tailEnd/>
            </a:ln>
            <a:effectLst/>
          </p:spPr>
        </p:pic>
        <p:sp>
          <p:nvSpPr>
            <p:cNvPr id="32" name="Right Arrow 31"/>
            <p:cNvSpPr/>
            <p:nvPr/>
          </p:nvSpPr>
          <p:spPr>
            <a:xfrm>
              <a:off x="2895600" y="3962400"/>
              <a:ext cx="1143000" cy="8382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EXTRACT FEATURES</a:t>
              </a:r>
              <a:endParaRPr lang="en-US" sz="1000" dirty="0"/>
            </a:p>
          </p:txBody>
        </p:sp>
        <p:pic>
          <p:nvPicPr>
            <p:cNvPr id="33" name="Picture 5"/>
            <p:cNvPicPr>
              <a:picLocks noChangeAspect="1" noChangeArrowheads="1"/>
            </p:cNvPicPr>
            <p:nvPr/>
          </p:nvPicPr>
          <p:blipFill>
            <a:blip r:embed="rId3"/>
            <a:srcRect/>
            <a:stretch>
              <a:fillRect/>
            </a:stretch>
          </p:blipFill>
          <p:spPr bwMode="auto">
            <a:xfrm>
              <a:off x="381000" y="3124200"/>
              <a:ext cx="1390722" cy="1219200"/>
            </a:xfrm>
            <a:prstGeom prst="rect">
              <a:avLst/>
            </a:prstGeom>
            <a:noFill/>
            <a:ln w="9525">
              <a:noFill/>
              <a:miter lim="800000"/>
              <a:headEnd/>
              <a:tailEnd/>
            </a:ln>
            <a:effectLst/>
          </p:spPr>
        </p:pic>
        <p:pic>
          <p:nvPicPr>
            <p:cNvPr id="34" name="Picture 7"/>
            <p:cNvPicPr>
              <a:picLocks noChangeAspect="1" noChangeArrowheads="1"/>
            </p:cNvPicPr>
            <p:nvPr/>
          </p:nvPicPr>
          <p:blipFill>
            <a:blip r:embed="rId4"/>
            <a:srcRect/>
            <a:stretch>
              <a:fillRect/>
            </a:stretch>
          </p:blipFill>
          <p:spPr bwMode="auto">
            <a:xfrm>
              <a:off x="1905000" y="2057400"/>
              <a:ext cx="1143000" cy="1070610"/>
            </a:xfrm>
            <a:prstGeom prst="rect">
              <a:avLst/>
            </a:prstGeom>
            <a:noFill/>
            <a:ln w="9525">
              <a:noFill/>
              <a:miter lim="800000"/>
              <a:headEnd/>
              <a:tailEnd/>
            </a:ln>
            <a:effectLst/>
          </p:spPr>
        </p:pic>
        <p:pic>
          <p:nvPicPr>
            <p:cNvPr id="35" name="Picture 8"/>
            <p:cNvPicPr>
              <a:picLocks noChangeAspect="1" noChangeArrowheads="1"/>
            </p:cNvPicPr>
            <p:nvPr/>
          </p:nvPicPr>
          <p:blipFill>
            <a:blip r:embed="rId5"/>
            <a:srcRect/>
            <a:stretch>
              <a:fillRect/>
            </a:stretch>
          </p:blipFill>
          <p:spPr bwMode="auto">
            <a:xfrm>
              <a:off x="533400" y="2286000"/>
              <a:ext cx="1371600" cy="1083564"/>
            </a:xfrm>
            <a:prstGeom prst="rect">
              <a:avLst/>
            </a:prstGeom>
            <a:noFill/>
            <a:ln w="9525">
              <a:noFill/>
              <a:miter lim="800000"/>
              <a:headEnd/>
              <a:tailEnd/>
            </a:ln>
            <a:effectLst/>
          </p:spPr>
        </p:pic>
        <p:pic>
          <p:nvPicPr>
            <p:cNvPr id="36" name="Picture 9"/>
            <p:cNvPicPr>
              <a:picLocks noChangeAspect="1" noChangeArrowheads="1"/>
            </p:cNvPicPr>
            <p:nvPr/>
          </p:nvPicPr>
          <p:blipFill>
            <a:blip r:embed="rId6"/>
            <a:srcRect/>
            <a:stretch>
              <a:fillRect/>
            </a:stretch>
          </p:blipFill>
          <p:spPr bwMode="auto">
            <a:xfrm>
              <a:off x="1600200" y="3124200"/>
              <a:ext cx="1219200" cy="1207008"/>
            </a:xfrm>
            <a:prstGeom prst="rect">
              <a:avLst/>
            </a:prstGeom>
            <a:noFill/>
            <a:ln w="9525">
              <a:noFill/>
              <a:miter lim="800000"/>
              <a:headEnd/>
              <a:tailEnd/>
            </a:ln>
            <a:effectLst/>
          </p:spPr>
        </p:pic>
        <p:pic>
          <p:nvPicPr>
            <p:cNvPr id="37" name="Picture 6"/>
            <p:cNvPicPr>
              <a:picLocks noChangeAspect="1" noChangeArrowheads="1"/>
            </p:cNvPicPr>
            <p:nvPr/>
          </p:nvPicPr>
          <p:blipFill>
            <a:blip r:embed="rId7"/>
            <a:srcRect/>
            <a:stretch>
              <a:fillRect/>
            </a:stretch>
          </p:blipFill>
          <p:spPr bwMode="auto">
            <a:xfrm>
              <a:off x="1066800" y="2743200"/>
              <a:ext cx="1295400" cy="971550"/>
            </a:xfrm>
            <a:prstGeom prst="rect">
              <a:avLst/>
            </a:prstGeom>
            <a:noFill/>
            <a:ln w="9525">
              <a:noFill/>
              <a:miter lim="800000"/>
              <a:headEnd/>
              <a:tailEnd/>
            </a:ln>
            <a:effectLst/>
          </p:spPr>
        </p:pic>
        <p:pic>
          <p:nvPicPr>
            <p:cNvPr id="38" name="Picture 10"/>
            <p:cNvPicPr>
              <a:picLocks noChangeAspect="1" noChangeArrowheads="1"/>
            </p:cNvPicPr>
            <p:nvPr/>
          </p:nvPicPr>
          <p:blipFill>
            <a:blip r:embed="rId8"/>
            <a:srcRect/>
            <a:stretch>
              <a:fillRect/>
            </a:stretch>
          </p:blipFill>
          <p:spPr bwMode="auto">
            <a:xfrm>
              <a:off x="228600" y="4876800"/>
              <a:ext cx="1757286" cy="1095375"/>
            </a:xfrm>
            <a:prstGeom prst="rect">
              <a:avLst/>
            </a:prstGeom>
            <a:noFill/>
            <a:ln w="9525">
              <a:noFill/>
              <a:miter lim="800000"/>
              <a:headEnd/>
              <a:tailEnd/>
            </a:ln>
            <a:effectLst/>
          </p:spPr>
        </p:pic>
        <p:pic>
          <p:nvPicPr>
            <p:cNvPr id="39" name="Picture 11"/>
            <p:cNvPicPr>
              <a:picLocks noChangeAspect="1" noChangeArrowheads="1"/>
            </p:cNvPicPr>
            <p:nvPr/>
          </p:nvPicPr>
          <p:blipFill>
            <a:blip r:embed="rId9"/>
            <a:srcRect/>
            <a:stretch>
              <a:fillRect/>
            </a:stretch>
          </p:blipFill>
          <p:spPr bwMode="auto">
            <a:xfrm>
              <a:off x="2209800" y="4800600"/>
              <a:ext cx="1371600" cy="1878904"/>
            </a:xfrm>
            <a:prstGeom prst="rect">
              <a:avLst/>
            </a:prstGeom>
            <a:noFill/>
            <a:ln w="9525">
              <a:noFill/>
              <a:miter lim="800000"/>
              <a:headEnd/>
              <a:tailEnd/>
            </a:ln>
            <a:effectLst/>
          </p:spPr>
        </p:pic>
        <p:pic>
          <p:nvPicPr>
            <p:cNvPr id="40" name="Picture 13"/>
            <p:cNvPicPr>
              <a:picLocks noChangeAspect="1" noChangeArrowheads="1"/>
            </p:cNvPicPr>
            <p:nvPr/>
          </p:nvPicPr>
          <p:blipFill>
            <a:blip r:embed="rId10"/>
            <a:srcRect/>
            <a:stretch>
              <a:fillRect/>
            </a:stretch>
          </p:blipFill>
          <p:spPr bwMode="auto">
            <a:xfrm>
              <a:off x="1676400" y="4800600"/>
              <a:ext cx="939800" cy="1409700"/>
            </a:xfrm>
            <a:prstGeom prst="rect">
              <a:avLst/>
            </a:prstGeom>
            <a:noFill/>
            <a:ln w="9525">
              <a:noFill/>
              <a:miter lim="800000"/>
              <a:headEnd/>
              <a:tailEnd/>
            </a:ln>
            <a:effectLst/>
          </p:spPr>
        </p:pic>
        <p:pic>
          <p:nvPicPr>
            <p:cNvPr id="41" name="Picture 12"/>
            <p:cNvPicPr>
              <a:picLocks noChangeAspect="1" noChangeArrowheads="1"/>
            </p:cNvPicPr>
            <p:nvPr/>
          </p:nvPicPr>
          <p:blipFill>
            <a:blip r:embed="rId11"/>
            <a:srcRect/>
            <a:stretch>
              <a:fillRect/>
            </a:stretch>
          </p:blipFill>
          <p:spPr bwMode="auto">
            <a:xfrm>
              <a:off x="1066800" y="5638800"/>
              <a:ext cx="1371600" cy="1028700"/>
            </a:xfrm>
            <a:prstGeom prst="rect">
              <a:avLst/>
            </a:prstGeom>
            <a:noFill/>
            <a:ln w="9525">
              <a:noFill/>
              <a:miter lim="800000"/>
              <a:headEnd/>
              <a:tailEnd/>
            </a:ln>
            <a:effectLst/>
          </p:spPr>
        </p:pic>
        <p:sp>
          <p:nvSpPr>
            <p:cNvPr id="42" name="Oval 41"/>
            <p:cNvSpPr/>
            <p:nvPr/>
          </p:nvSpPr>
          <p:spPr>
            <a:xfrm>
              <a:off x="152400" y="2057400"/>
              <a:ext cx="3124200" cy="2286000"/>
            </a:xfrm>
            <a:prstGeom prst="ellipse">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3" name="Oval 42"/>
            <p:cNvSpPr/>
            <p:nvPr/>
          </p:nvSpPr>
          <p:spPr>
            <a:xfrm>
              <a:off x="304800" y="4495800"/>
              <a:ext cx="3124200" cy="2286000"/>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4" name="TextBox 43"/>
            <p:cNvSpPr txBox="1"/>
            <p:nvPr/>
          </p:nvSpPr>
          <p:spPr>
            <a:xfrm>
              <a:off x="0" y="2057400"/>
              <a:ext cx="2057400" cy="276999"/>
            </a:xfrm>
            <a:prstGeom prst="rect">
              <a:avLst/>
            </a:prstGeom>
            <a:solidFill>
              <a:schemeClr val="accent3">
                <a:lumMod val="60000"/>
                <a:lumOff val="40000"/>
              </a:schemeClr>
            </a:solidFill>
            <a:ln w="44450">
              <a:solidFill>
                <a:srgbClr val="008000"/>
              </a:solidFill>
              <a:prstDash val="sysDot"/>
            </a:ln>
          </p:spPr>
          <p:txBody>
            <a:bodyPr wrap="square" rtlCol="0">
              <a:spAutoFit/>
            </a:bodyPr>
            <a:lstStyle/>
            <a:p>
              <a:pPr algn="ctr"/>
              <a:r>
                <a:rPr lang="en-US" sz="1200" dirty="0" smtClean="0">
                  <a:solidFill>
                    <a:srgbClr val="000000"/>
                  </a:solidFill>
                </a:rPr>
                <a:t>POSTIVE EXAMPLES</a:t>
              </a:r>
            </a:p>
          </p:txBody>
        </p:sp>
        <p:sp>
          <p:nvSpPr>
            <p:cNvPr id="45" name="TextBox 44"/>
            <p:cNvSpPr txBox="1"/>
            <p:nvPr/>
          </p:nvSpPr>
          <p:spPr>
            <a:xfrm>
              <a:off x="0" y="4572000"/>
              <a:ext cx="2057400" cy="276999"/>
            </a:xfrm>
            <a:prstGeom prst="rect">
              <a:avLst/>
            </a:prstGeom>
            <a:solidFill>
              <a:schemeClr val="accent5">
                <a:lumMod val="60000"/>
                <a:lumOff val="40000"/>
              </a:schemeClr>
            </a:solidFill>
            <a:ln w="44450">
              <a:solidFill>
                <a:srgbClr val="0000FF"/>
              </a:solidFill>
              <a:prstDash val="sysDot"/>
            </a:ln>
          </p:spPr>
          <p:txBody>
            <a:bodyPr wrap="square" rtlCol="0">
              <a:spAutoFit/>
            </a:bodyPr>
            <a:lstStyle/>
            <a:p>
              <a:pPr algn="ctr"/>
              <a:r>
                <a:rPr lang="en-US" sz="1200" dirty="0" smtClean="0">
                  <a:solidFill>
                    <a:srgbClr val="000000"/>
                  </a:solidFill>
                </a:rPr>
                <a:t>NEGATIVE EXAMPLES</a:t>
              </a:r>
            </a:p>
          </p:txBody>
        </p:sp>
        <p:sp>
          <p:nvSpPr>
            <p:cNvPr id="73" name="Rectangle 72"/>
            <p:cNvSpPr/>
            <p:nvPr/>
          </p:nvSpPr>
          <p:spPr>
            <a:xfrm rot="20952942">
              <a:off x="3522004" y="2470753"/>
              <a:ext cx="2133600" cy="381000"/>
            </a:xfrm>
            <a:prstGeom prst="rect">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Feature Vector 1</a:t>
              </a:r>
              <a:endParaRPr lang="en-US" sz="1200" dirty="0"/>
            </a:p>
          </p:txBody>
        </p:sp>
        <p:sp>
          <p:nvSpPr>
            <p:cNvPr id="74" name="Rectangle 73"/>
            <p:cNvSpPr/>
            <p:nvPr/>
          </p:nvSpPr>
          <p:spPr>
            <a:xfrm rot="288098">
              <a:off x="3826803" y="2730770"/>
              <a:ext cx="2133600" cy="381000"/>
            </a:xfrm>
            <a:prstGeom prst="rect">
              <a:avLst/>
            </a:prstGeom>
            <a:solidFill>
              <a:schemeClr val="accent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Feature Vector 2</a:t>
              </a:r>
              <a:endParaRPr lang="en-US" sz="1200" dirty="0"/>
            </a:p>
          </p:txBody>
        </p:sp>
        <p:sp>
          <p:nvSpPr>
            <p:cNvPr id="75" name="Rectangle 74"/>
            <p:cNvSpPr/>
            <p:nvPr/>
          </p:nvSpPr>
          <p:spPr>
            <a:xfrm rot="20952942">
              <a:off x="3674404" y="3461353"/>
              <a:ext cx="2133600" cy="381000"/>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Feature Vector 4</a:t>
              </a:r>
              <a:endParaRPr lang="en-US" sz="1200" dirty="0">
                <a:solidFill>
                  <a:schemeClr val="tx1"/>
                </a:solidFill>
              </a:endParaRPr>
            </a:p>
          </p:txBody>
        </p:sp>
        <p:sp>
          <p:nvSpPr>
            <p:cNvPr id="76" name="Rectangle 75"/>
            <p:cNvSpPr/>
            <p:nvPr/>
          </p:nvSpPr>
          <p:spPr>
            <a:xfrm rot="1055354">
              <a:off x="3589092" y="3666270"/>
              <a:ext cx="2133600" cy="381000"/>
            </a:xfrm>
            <a:prstGeom prst="rect">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Feature Vector 5</a:t>
              </a:r>
              <a:endParaRPr lang="en-US" sz="1200" dirty="0"/>
            </a:p>
          </p:txBody>
        </p:sp>
        <p:sp>
          <p:nvSpPr>
            <p:cNvPr id="77" name="Rectangle 76"/>
            <p:cNvSpPr/>
            <p:nvPr/>
          </p:nvSpPr>
          <p:spPr>
            <a:xfrm rot="193231">
              <a:off x="3514218" y="3107631"/>
              <a:ext cx="2133600" cy="381000"/>
            </a:xfrm>
            <a:prstGeom prst="rect">
              <a:avLst/>
            </a:prstGeom>
            <a:solidFill>
              <a:srgbClr val="DCFFB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Feature Vector 3</a:t>
              </a:r>
              <a:endParaRPr lang="en-US" sz="1200" dirty="0">
                <a:solidFill>
                  <a:schemeClr val="tx1"/>
                </a:solidFill>
              </a:endParaRPr>
            </a:p>
          </p:txBody>
        </p:sp>
        <p:sp>
          <p:nvSpPr>
            <p:cNvPr id="78" name="Oval 77"/>
            <p:cNvSpPr/>
            <p:nvPr/>
          </p:nvSpPr>
          <p:spPr>
            <a:xfrm>
              <a:off x="3886200" y="2057400"/>
              <a:ext cx="1752600" cy="2286000"/>
            </a:xfrm>
            <a:prstGeom prst="ellipse">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79" name="Right Arrow 78"/>
            <p:cNvSpPr/>
            <p:nvPr/>
          </p:nvSpPr>
          <p:spPr>
            <a:xfrm>
              <a:off x="5410200" y="4114800"/>
              <a:ext cx="1143000" cy="8382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LEARN CLASSIFIER</a:t>
              </a:r>
              <a:endParaRPr lang="en-US" sz="1000" dirty="0"/>
            </a:p>
          </p:txBody>
        </p:sp>
        <p:sp>
          <p:nvSpPr>
            <p:cNvPr id="80" name="Rectangle 79"/>
            <p:cNvSpPr/>
            <p:nvPr/>
          </p:nvSpPr>
          <p:spPr>
            <a:xfrm rot="20952942">
              <a:off x="3522004" y="4909153"/>
              <a:ext cx="2133600" cy="38100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Feature Vector 1</a:t>
              </a:r>
              <a:endParaRPr lang="en-US" sz="1200" dirty="0"/>
            </a:p>
          </p:txBody>
        </p:sp>
        <p:sp>
          <p:nvSpPr>
            <p:cNvPr id="81" name="Rectangle 80"/>
            <p:cNvSpPr/>
            <p:nvPr/>
          </p:nvSpPr>
          <p:spPr>
            <a:xfrm rot="20952942">
              <a:off x="3674404" y="5899753"/>
              <a:ext cx="2133600" cy="3810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Feature Vector 4</a:t>
              </a:r>
              <a:endParaRPr lang="en-US" sz="1200" dirty="0">
                <a:solidFill>
                  <a:schemeClr val="tx1"/>
                </a:solidFill>
              </a:endParaRPr>
            </a:p>
          </p:txBody>
        </p:sp>
        <p:sp>
          <p:nvSpPr>
            <p:cNvPr id="82" name="Rectangle 81"/>
            <p:cNvSpPr/>
            <p:nvPr/>
          </p:nvSpPr>
          <p:spPr>
            <a:xfrm rot="1055354">
              <a:off x="3589092" y="6104670"/>
              <a:ext cx="2133600" cy="381000"/>
            </a:xfrm>
            <a:prstGeom prst="rect">
              <a:avLst/>
            </a:prstGeom>
            <a:solidFill>
              <a:schemeClr val="accent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Feature Vector 5</a:t>
              </a:r>
              <a:endParaRPr lang="en-US" sz="1200" dirty="0"/>
            </a:p>
          </p:txBody>
        </p:sp>
        <p:sp>
          <p:nvSpPr>
            <p:cNvPr id="83" name="Rectangle 82"/>
            <p:cNvSpPr/>
            <p:nvPr/>
          </p:nvSpPr>
          <p:spPr>
            <a:xfrm rot="193231">
              <a:off x="3514218" y="5546031"/>
              <a:ext cx="2133600" cy="381000"/>
            </a:xfrm>
            <a:prstGeom prst="rect">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Feature Vector 3</a:t>
              </a:r>
              <a:endParaRPr lang="en-US" sz="1200" dirty="0">
                <a:solidFill>
                  <a:schemeClr val="tx1"/>
                </a:solidFill>
              </a:endParaRPr>
            </a:p>
          </p:txBody>
        </p:sp>
        <p:sp>
          <p:nvSpPr>
            <p:cNvPr id="84" name="Rectangle 83"/>
            <p:cNvSpPr/>
            <p:nvPr/>
          </p:nvSpPr>
          <p:spPr>
            <a:xfrm rot="288098">
              <a:off x="3746002" y="5194029"/>
              <a:ext cx="2133600" cy="381000"/>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Feature Vector 2</a:t>
              </a:r>
              <a:endParaRPr lang="en-US" sz="1200" dirty="0"/>
            </a:p>
          </p:txBody>
        </p:sp>
        <p:sp>
          <p:nvSpPr>
            <p:cNvPr id="85" name="Oval 84"/>
            <p:cNvSpPr/>
            <p:nvPr/>
          </p:nvSpPr>
          <p:spPr>
            <a:xfrm>
              <a:off x="3886200" y="4495800"/>
              <a:ext cx="1752600" cy="2286000"/>
            </a:xfrm>
            <a:prstGeom prst="ellipse">
              <a:avLst/>
            </a:prstGeom>
            <a:noFill/>
            <a:ln w="5715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grpSp>
    </p:spTree>
    <p:extLst>
      <p:ext uri="{BB962C8B-B14F-4D97-AF65-F5344CB8AC3E}">
        <p14:creationId xmlns:p14="http://schemas.microsoft.com/office/powerpoint/2010/main" val="88475891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762000"/>
          </a:xfrm>
        </p:spPr>
        <p:txBody>
          <a:bodyPr/>
          <a:lstStyle/>
          <a:p>
            <a:r>
              <a:rPr lang="en-US" dirty="0" smtClean="0"/>
              <a:t>General Approach Pipeline: Detecting Objects</a:t>
            </a:r>
            <a:endParaRPr lang="en-US" dirty="0"/>
          </a:p>
        </p:txBody>
      </p:sp>
      <p:pic>
        <p:nvPicPr>
          <p:cNvPr id="4" name="Picture 2"/>
          <p:cNvPicPr>
            <a:picLocks noChangeAspect="1" noChangeArrowheads="1"/>
          </p:cNvPicPr>
          <p:nvPr/>
        </p:nvPicPr>
        <p:blipFill>
          <a:blip r:embed="rId2"/>
          <a:srcRect b="9677"/>
          <a:stretch>
            <a:fillRect/>
          </a:stretch>
        </p:blipFill>
        <p:spPr bwMode="auto">
          <a:xfrm>
            <a:off x="4038600" y="4267200"/>
            <a:ext cx="2517321" cy="19050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609600" y="1600200"/>
            <a:ext cx="2667000" cy="2133548"/>
          </a:xfrm>
          <a:prstGeom prst="rect">
            <a:avLst/>
          </a:prstGeom>
          <a:noFill/>
          <a:ln w="9525">
            <a:noFill/>
            <a:miter lim="800000"/>
            <a:headEnd/>
            <a:tailEnd/>
          </a:ln>
          <a:effectLst/>
        </p:spPr>
      </p:pic>
      <p:sp>
        <p:nvSpPr>
          <p:cNvPr id="7" name="TextBox 6"/>
          <p:cNvSpPr txBox="1"/>
          <p:nvPr/>
        </p:nvSpPr>
        <p:spPr>
          <a:xfrm>
            <a:off x="762000" y="1676400"/>
            <a:ext cx="685800" cy="609600"/>
          </a:xfrm>
          <a:prstGeom prst="rect">
            <a:avLst/>
          </a:prstGeom>
          <a:noFill/>
          <a:ln w="44450">
            <a:solidFill>
              <a:srgbClr val="FF6600"/>
            </a:solidFill>
            <a:prstDash val="sysDot"/>
          </a:ln>
        </p:spPr>
        <p:txBody>
          <a:bodyPr wrap="square" rtlCol="0">
            <a:spAutoFit/>
          </a:bodyPr>
          <a:lstStyle/>
          <a:p>
            <a:pPr algn="ctr"/>
            <a:endParaRPr lang="en-US" sz="1200" dirty="0" smtClean="0">
              <a:solidFill>
                <a:srgbClr val="000000"/>
              </a:solidFill>
            </a:endParaRPr>
          </a:p>
        </p:txBody>
      </p:sp>
      <p:sp>
        <p:nvSpPr>
          <p:cNvPr id="8" name="TextBox 7"/>
          <p:cNvSpPr txBox="1"/>
          <p:nvPr/>
        </p:nvSpPr>
        <p:spPr>
          <a:xfrm>
            <a:off x="1524000" y="2209800"/>
            <a:ext cx="914400" cy="838200"/>
          </a:xfrm>
          <a:prstGeom prst="rect">
            <a:avLst/>
          </a:prstGeom>
          <a:noFill/>
          <a:ln w="44450">
            <a:solidFill>
              <a:srgbClr val="FF0000"/>
            </a:solidFill>
            <a:prstDash val="sysDot"/>
          </a:ln>
        </p:spPr>
        <p:txBody>
          <a:bodyPr wrap="square" rtlCol="0">
            <a:spAutoFit/>
          </a:bodyPr>
          <a:lstStyle/>
          <a:p>
            <a:pPr algn="ctr"/>
            <a:endParaRPr lang="en-US" sz="1200" dirty="0" smtClean="0">
              <a:solidFill>
                <a:srgbClr val="000000"/>
              </a:solidFill>
            </a:endParaRPr>
          </a:p>
        </p:txBody>
      </p:sp>
      <p:sp>
        <p:nvSpPr>
          <p:cNvPr id="9" name="TextBox 8"/>
          <p:cNvSpPr txBox="1"/>
          <p:nvPr/>
        </p:nvSpPr>
        <p:spPr>
          <a:xfrm>
            <a:off x="2209800" y="1600200"/>
            <a:ext cx="1066800" cy="2133600"/>
          </a:xfrm>
          <a:prstGeom prst="rect">
            <a:avLst/>
          </a:prstGeom>
          <a:noFill/>
          <a:ln w="44450">
            <a:solidFill>
              <a:srgbClr val="FFFF00"/>
            </a:solidFill>
            <a:prstDash val="sysDot"/>
          </a:ln>
        </p:spPr>
        <p:txBody>
          <a:bodyPr wrap="square" rtlCol="0">
            <a:spAutoFit/>
          </a:bodyPr>
          <a:lstStyle/>
          <a:p>
            <a:pPr algn="ctr"/>
            <a:endParaRPr lang="en-US" sz="1200" dirty="0" smtClean="0">
              <a:solidFill>
                <a:srgbClr val="000000"/>
              </a:solidFill>
            </a:endParaRPr>
          </a:p>
        </p:txBody>
      </p:sp>
      <p:cxnSp>
        <p:nvCxnSpPr>
          <p:cNvPr id="10" name="Curved Connector 9"/>
          <p:cNvCxnSpPr/>
          <p:nvPr/>
        </p:nvCxnSpPr>
        <p:spPr>
          <a:xfrm rot="5400000">
            <a:off x="2209800" y="3962400"/>
            <a:ext cx="685800" cy="2286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Curved Connector 10"/>
          <p:cNvCxnSpPr>
            <a:endCxn id="13" idx="0"/>
          </p:cNvCxnSpPr>
          <p:nvPr/>
        </p:nvCxnSpPr>
        <p:spPr>
          <a:xfrm rot="16200000" flipH="1">
            <a:off x="1334294" y="3747631"/>
            <a:ext cx="1218406" cy="75406"/>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Curved Connector 11"/>
          <p:cNvCxnSpPr/>
          <p:nvPr/>
        </p:nvCxnSpPr>
        <p:spPr>
          <a:xfrm rot="16200000" flipH="1">
            <a:off x="266700" y="3086100"/>
            <a:ext cx="2057400" cy="609600"/>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43000" y="4394537"/>
            <a:ext cx="1676400" cy="1015663"/>
          </a:xfrm>
          <a:prstGeom prst="rect">
            <a:avLst/>
          </a:prstGeom>
          <a:noFill/>
          <a:ln w="44450">
            <a:noFill/>
            <a:prstDash val="sysDot"/>
          </a:ln>
        </p:spPr>
        <p:txBody>
          <a:bodyPr wrap="square" rtlCol="0">
            <a:spAutoFit/>
          </a:bodyPr>
          <a:lstStyle/>
          <a:p>
            <a:pPr algn="ctr"/>
            <a:r>
              <a:rPr lang="en-US" sz="2000" dirty="0" smtClean="0">
                <a:solidFill>
                  <a:srgbClr val="000000"/>
                </a:solidFill>
              </a:rPr>
              <a:t>Is there a squirrel here?</a:t>
            </a:r>
          </a:p>
        </p:txBody>
      </p:sp>
      <p:sp>
        <p:nvSpPr>
          <p:cNvPr id="14" name="Right Arrow 13"/>
          <p:cNvSpPr/>
          <p:nvPr/>
        </p:nvSpPr>
        <p:spPr>
          <a:xfrm>
            <a:off x="3581400" y="1905000"/>
            <a:ext cx="1143000" cy="8382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EXTRACT FEATURES</a:t>
            </a:r>
            <a:endParaRPr lang="en-US" sz="1000" dirty="0"/>
          </a:p>
        </p:txBody>
      </p:sp>
      <p:sp>
        <p:nvSpPr>
          <p:cNvPr id="15" name="Rectangle 14"/>
          <p:cNvSpPr/>
          <p:nvPr/>
        </p:nvSpPr>
        <p:spPr>
          <a:xfrm>
            <a:off x="5181600" y="1524000"/>
            <a:ext cx="2133600" cy="381000"/>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Feature Vector 1</a:t>
            </a:r>
            <a:endParaRPr lang="en-US" sz="1200" dirty="0"/>
          </a:p>
        </p:txBody>
      </p:sp>
      <p:sp>
        <p:nvSpPr>
          <p:cNvPr id="16" name="Rectangle 15"/>
          <p:cNvSpPr/>
          <p:nvPr/>
        </p:nvSpPr>
        <p:spPr>
          <a:xfrm>
            <a:off x="5181600" y="2133600"/>
            <a:ext cx="2133600" cy="381000"/>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Feature Vector 2</a:t>
            </a:r>
            <a:endParaRPr lang="en-US" sz="1200" dirty="0"/>
          </a:p>
        </p:txBody>
      </p:sp>
      <p:sp>
        <p:nvSpPr>
          <p:cNvPr id="17" name="Rectangle 16"/>
          <p:cNvSpPr/>
          <p:nvPr/>
        </p:nvSpPr>
        <p:spPr>
          <a:xfrm>
            <a:off x="5181600" y="2743200"/>
            <a:ext cx="2133600" cy="38100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rgbClr val="1F497D"/>
                </a:solidFill>
              </a:rPr>
              <a:t>Feature Vector 3</a:t>
            </a:r>
            <a:endParaRPr lang="en-US" sz="1200" dirty="0">
              <a:solidFill>
                <a:srgbClr val="1F497D"/>
              </a:solidFill>
            </a:endParaRPr>
          </a:p>
        </p:txBody>
      </p:sp>
      <p:sp>
        <p:nvSpPr>
          <p:cNvPr id="18" name="Right Arrow 17"/>
          <p:cNvSpPr/>
          <p:nvPr/>
        </p:nvSpPr>
        <p:spPr>
          <a:xfrm rot="5400000">
            <a:off x="5676900" y="3390900"/>
            <a:ext cx="1066800" cy="8382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CLASSIFY</a:t>
            </a:r>
            <a:endParaRPr lang="en-US" sz="1000" dirty="0"/>
          </a:p>
        </p:txBody>
      </p:sp>
      <p:pic>
        <p:nvPicPr>
          <p:cNvPr id="19" name="Picture 2"/>
          <p:cNvPicPr>
            <a:picLocks noChangeAspect="1" noChangeArrowheads="1"/>
          </p:cNvPicPr>
          <p:nvPr/>
        </p:nvPicPr>
        <p:blipFill>
          <a:blip r:embed="rId3"/>
          <a:srcRect/>
          <a:stretch>
            <a:fillRect/>
          </a:stretch>
        </p:blipFill>
        <p:spPr bwMode="auto">
          <a:xfrm>
            <a:off x="6781800" y="4419600"/>
            <a:ext cx="2133600" cy="1706838"/>
          </a:xfrm>
          <a:prstGeom prst="rect">
            <a:avLst/>
          </a:prstGeom>
          <a:noFill/>
          <a:ln w="9525">
            <a:noFill/>
            <a:miter lim="800000"/>
            <a:headEnd/>
            <a:tailEnd/>
          </a:ln>
          <a:effectLst/>
        </p:spPr>
      </p:pic>
      <p:sp>
        <p:nvSpPr>
          <p:cNvPr id="20" name="TextBox 19"/>
          <p:cNvSpPr txBox="1"/>
          <p:nvPr/>
        </p:nvSpPr>
        <p:spPr>
          <a:xfrm>
            <a:off x="6858000" y="4495800"/>
            <a:ext cx="533400" cy="533400"/>
          </a:xfrm>
          <a:prstGeom prst="rect">
            <a:avLst/>
          </a:prstGeom>
          <a:solidFill>
            <a:srgbClr val="0000FF">
              <a:alpha val="53000"/>
            </a:srgbClr>
          </a:solidFill>
          <a:ln w="44450">
            <a:solidFill>
              <a:srgbClr val="FF6600"/>
            </a:solidFill>
            <a:prstDash val="sysDot"/>
          </a:ln>
        </p:spPr>
        <p:txBody>
          <a:bodyPr wrap="square" rtlCol="0">
            <a:spAutoFit/>
          </a:bodyPr>
          <a:lstStyle/>
          <a:p>
            <a:pPr algn="ctr"/>
            <a:endParaRPr lang="en-US" sz="1200" dirty="0" smtClean="0">
              <a:solidFill>
                <a:srgbClr val="000000"/>
              </a:solidFill>
            </a:endParaRPr>
          </a:p>
        </p:txBody>
      </p:sp>
      <p:sp>
        <p:nvSpPr>
          <p:cNvPr id="21" name="TextBox 20"/>
          <p:cNvSpPr txBox="1"/>
          <p:nvPr/>
        </p:nvSpPr>
        <p:spPr>
          <a:xfrm>
            <a:off x="7543800" y="4953000"/>
            <a:ext cx="685800" cy="609600"/>
          </a:xfrm>
          <a:prstGeom prst="rect">
            <a:avLst/>
          </a:prstGeom>
          <a:solidFill>
            <a:srgbClr val="008000">
              <a:alpha val="57000"/>
            </a:srgbClr>
          </a:solidFill>
          <a:ln w="44450">
            <a:solidFill>
              <a:srgbClr val="FF0000"/>
            </a:solidFill>
            <a:prstDash val="sysDot"/>
          </a:ln>
        </p:spPr>
        <p:txBody>
          <a:bodyPr wrap="square" rtlCol="0">
            <a:spAutoFit/>
          </a:bodyPr>
          <a:lstStyle/>
          <a:p>
            <a:pPr algn="ctr"/>
            <a:endParaRPr lang="en-US" sz="1200" dirty="0" smtClean="0">
              <a:solidFill>
                <a:srgbClr val="000000"/>
              </a:solidFill>
            </a:endParaRPr>
          </a:p>
        </p:txBody>
      </p:sp>
      <p:sp>
        <p:nvSpPr>
          <p:cNvPr id="22" name="TextBox 21"/>
          <p:cNvSpPr txBox="1"/>
          <p:nvPr/>
        </p:nvSpPr>
        <p:spPr>
          <a:xfrm>
            <a:off x="8077200" y="4419600"/>
            <a:ext cx="838200" cy="1676400"/>
          </a:xfrm>
          <a:prstGeom prst="rect">
            <a:avLst/>
          </a:prstGeom>
          <a:solidFill>
            <a:srgbClr val="0000FF">
              <a:alpha val="46000"/>
            </a:srgbClr>
          </a:solidFill>
          <a:ln w="44450">
            <a:solidFill>
              <a:srgbClr val="FFFF00"/>
            </a:solidFill>
            <a:prstDash val="sysDot"/>
          </a:ln>
        </p:spPr>
        <p:txBody>
          <a:bodyPr wrap="square" rtlCol="0">
            <a:spAutoFit/>
          </a:bodyPr>
          <a:lstStyle/>
          <a:p>
            <a:pPr algn="ctr"/>
            <a:endParaRPr lang="en-US" sz="1200" dirty="0" smtClean="0">
              <a:solidFill>
                <a:srgbClr val="000000"/>
              </a:solidFill>
            </a:endParaRPr>
          </a:p>
        </p:txBody>
      </p:sp>
      <p:sp>
        <p:nvSpPr>
          <p:cNvPr id="23" name="5-Point Star 22"/>
          <p:cNvSpPr/>
          <p:nvPr/>
        </p:nvSpPr>
        <p:spPr>
          <a:xfrm>
            <a:off x="4343400" y="5334000"/>
            <a:ext cx="304800" cy="304800"/>
          </a:xfrm>
          <a:prstGeom prst="star5">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5-Point Star 23"/>
          <p:cNvSpPr/>
          <p:nvPr/>
        </p:nvSpPr>
        <p:spPr>
          <a:xfrm>
            <a:off x="4876800" y="5638800"/>
            <a:ext cx="304800" cy="304800"/>
          </a:xfrm>
          <a:prstGeom prst="star5">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5-Point Star 24"/>
          <p:cNvSpPr/>
          <p:nvPr/>
        </p:nvSpPr>
        <p:spPr>
          <a:xfrm>
            <a:off x="5257800" y="4648200"/>
            <a:ext cx="304800" cy="304800"/>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1143000" y="1143000"/>
            <a:ext cx="1676400" cy="307777"/>
          </a:xfrm>
          <a:prstGeom prst="rect">
            <a:avLst/>
          </a:prstGeom>
          <a:noFill/>
          <a:ln w="44450">
            <a:noFill/>
            <a:prstDash val="sysDot"/>
          </a:ln>
        </p:spPr>
        <p:txBody>
          <a:bodyPr wrap="square" rtlCol="0">
            <a:spAutoFit/>
          </a:bodyPr>
          <a:lstStyle/>
          <a:p>
            <a:pPr algn="ctr"/>
            <a:r>
              <a:rPr lang="en-US" sz="1400" dirty="0" smtClean="0">
                <a:solidFill>
                  <a:srgbClr val="000000"/>
                </a:solidFill>
              </a:rPr>
              <a:t>Input Image</a:t>
            </a:r>
          </a:p>
        </p:txBody>
      </p:sp>
    </p:spTree>
    <p:extLst>
      <p:ext uri="{BB962C8B-B14F-4D97-AF65-F5344CB8AC3E}">
        <p14:creationId xmlns:p14="http://schemas.microsoft.com/office/powerpoint/2010/main" val="5612868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To Answer</a:t>
            </a:r>
            <a:endParaRPr lang="en-US" dirty="0"/>
          </a:p>
        </p:txBody>
      </p:sp>
      <p:sp>
        <p:nvSpPr>
          <p:cNvPr id="3" name="Content Placeholder 2"/>
          <p:cNvSpPr>
            <a:spLocks noGrp="1"/>
          </p:cNvSpPr>
          <p:nvPr>
            <p:ph idx="1"/>
          </p:nvPr>
        </p:nvSpPr>
        <p:spPr/>
        <p:txBody>
          <a:bodyPr/>
          <a:lstStyle/>
          <a:p>
            <a:endParaRPr lang="en-US" b="0" dirty="0" smtClean="0"/>
          </a:p>
          <a:p>
            <a:r>
              <a:rPr lang="en-US" b="0" dirty="0" smtClean="0"/>
              <a:t>What features should we use?</a:t>
            </a:r>
          </a:p>
          <a:p>
            <a:pPr lvl="1"/>
            <a:r>
              <a:rPr lang="en-US" b="0" dirty="0" smtClean="0"/>
              <a:t>Intensity, color, gradient information, etc…</a:t>
            </a:r>
          </a:p>
          <a:p>
            <a:pPr lvl="1"/>
            <a:endParaRPr lang="en-US" b="0" dirty="0" smtClean="0"/>
          </a:p>
          <a:p>
            <a:pPr lvl="1"/>
            <a:endParaRPr lang="en-US" b="0" dirty="0"/>
          </a:p>
          <a:p>
            <a:r>
              <a:rPr lang="en-US" b="0" dirty="0" smtClean="0"/>
              <a:t>What models should we use?</a:t>
            </a:r>
          </a:p>
          <a:p>
            <a:pPr lvl="1"/>
            <a:endParaRPr lang="en-US" b="0" dirty="0" smtClean="0"/>
          </a:p>
          <a:p>
            <a:pPr lvl="1"/>
            <a:endParaRPr lang="en-US" b="0" dirty="0" smtClean="0"/>
          </a:p>
          <a:p>
            <a:pPr lvl="1"/>
            <a:endParaRPr lang="en-US" b="0" dirty="0"/>
          </a:p>
          <a:p>
            <a:r>
              <a:rPr lang="en-US" b="0" dirty="0" smtClean="0"/>
              <a:t>How can we realistically implement an algorithm?</a:t>
            </a:r>
            <a:endParaRPr lang="en-US" b="0" dirty="0"/>
          </a:p>
          <a:p>
            <a:pPr lvl="1"/>
            <a:endParaRPr lang="en-US" b="0" dirty="0"/>
          </a:p>
        </p:txBody>
      </p:sp>
    </p:spTree>
    <p:extLst>
      <p:ext uri="{BB962C8B-B14F-4D97-AF65-F5344CB8AC3E}">
        <p14:creationId xmlns:p14="http://schemas.microsoft.com/office/powerpoint/2010/main" val="35141575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819400"/>
            <a:ext cx="7086600" cy="762000"/>
          </a:xfrm>
        </p:spPr>
        <p:txBody>
          <a:bodyPr/>
          <a:lstStyle/>
          <a:p>
            <a:r>
              <a:rPr lang="en-US" b="0" dirty="0"/>
              <a:t>What </a:t>
            </a:r>
            <a:r>
              <a:rPr lang="en-US" b="0" dirty="0" smtClean="0"/>
              <a:t>features should we </a:t>
            </a:r>
            <a:r>
              <a:rPr lang="en-US" b="0" dirty="0"/>
              <a:t>use?</a:t>
            </a:r>
          </a:p>
        </p:txBody>
      </p:sp>
    </p:spTree>
    <p:extLst>
      <p:ext uri="{BB962C8B-B14F-4D97-AF65-F5344CB8AC3E}">
        <p14:creationId xmlns:p14="http://schemas.microsoft.com/office/powerpoint/2010/main" val="290822075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467600" cy="762000"/>
          </a:xfrm>
        </p:spPr>
        <p:txBody>
          <a:bodyPr/>
          <a:lstStyle/>
          <a:p>
            <a:r>
              <a:rPr lang="en-US" dirty="0" smtClean="0"/>
              <a:t>Common Image Descriptors for Detection</a:t>
            </a:r>
            <a:endParaRPr lang="en-US" dirty="0"/>
          </a:p>
        </p:txBody>
      </p:sp>
      <p:sp>
        <p:nvSpPr>
          <p:cNvPr id="4" name="Content Placeholder 2"/>
          <p:cNvSpPr>
            <a:spLocks noGrp="1"/>
          </p:cNvSpPr>
          <p:nvPr>
            <p:ph idx="1"/>
          </p:nvPr>
        </p:nvSpPr>
        <p:spPr>
          <a:xfrm>
            <a:off x="304800" y="1143000"/>
            <a:ext cx="8534400" cy="5105400"/>
          </a:xfrm>
        </p:spPr>
        <p:txBody>
          <a:bodyPr>
            <a:normAutofit/>
          </a:bodyPr>
          <a:lstStyle/>
          <a:p>
            <a:r>
              <a:rPr lang="en-US" sz="2200" b="0" dirty="0" smtClean="0">
                <a:latin typeface="Arial "/>
                <a:cs typeface="Arial "/>
              </a:rPr>
              <a:t>Descriptors encode local neighboring window around </a:t>
            </a:r>
            <a:r>
              <a:rPr lang="en-US" sz="2200" b="0" dirty="0" err="1" smtClean="0">
                <a:latin typeface="Arial "/>
                <a:cs typeface="Arial "/>
              </a:rPr>
              <a:t>keypoints</a:t>
            </a:r>
            <a:endParaRPr lang="en-US" sz="2200" b="0" dirty="0">
              <a:latin typeface="Arial "/>
              <a:cs typeface="Arial "/>
            </a:endParaRPr>
          </a:p>
          <a:p>
            <a:pPr marL="0" indent="0">
              <a:buNone/>
            </a:pPr>
            <a:endParaRPr lang="en-US" sz="2200" b="0" dirty="0" smtClean="0">
              <a:latin typeface="Arial "/>
              <a:cs typeface="Arial "/>
            </a:endParaRPr>
          </a:p>
          <a:p>
            <a:pPr marL="0" indent="0">
              <a:buNone/>
            </a:pPr>
            <a:endParaRPr lang="en-US" sz="2200" b="0" dirty="0">
              <a:latin typeface="Arial "/>
              <a:cs typeface="Arial "/>
            </a:endParaRPr>
          </a:p>
          <a:p>
            <a:pPr marL="0" indent="0">
              <a:buNone/>
            </a:pPr>
            <a:endParaRPr lang="en-US" sz="2200" b="0" dirty="0" smtClean="0">
              <a:latin typeface="Arial "/>
              <a:cs typeface="Arial "/>
            </a:endParaRPr>
          </a:p>
          <a:p>
            <a:pPr marL="0" indent="0">
              <a:buNone/>
            </a:pPr>
            <a:endParaRPr lang="en-US" sz="2200" b="0" dirty="0" smtClean="0">
              <a:latin typeface="Arial "/>
              <a:cs typeface="Arial "/>
            </a:endParaRPr>
          </a:p>
          <a:p>
            <a:pPr marL="0" indent="0">
              <a:buNone/>
            </a:pPr>
            <a:endParaRPr lang="en-US" sz="900" b="0" dirty="0" smtClean="0">
              <a:latin typeface="Arial "/>
              <a:cs typeface="Arial "/>
            </a:endParaRPr>
          </a:p>
          <a:p>
            <a:pPr marL="0" indent="0">
              <a:buNone/>
            </a:pPr>
            <a:endParaRPr lang="en-US" sz="1000" b="0" dirty="0" smtClean="0">
              <a:latin typeface="Arial "/>
              <a:cs typeface="Arial "/>
            </a:endParaRPr>
          </a:p>
          <a:p>
            <a:r>
              <a:rPr lang="en-US" sz="2200" b="0" dirty="0" smtClean="0">
                <a:latin typeface="Arial "/>
                <a:cs typeface="Arial "/>
              </a:rPr>
              <a:t>Commonly descriptors in object detection try to capture gradient information</a:t>
            </a:r>
          </a:p>
          <a:p>
            <a:pPr lvl="1"/>
            <a:r>
              <a:rPr lang="en-US" sz="1800" b="0" dirty="0" smtClean="0">
                <a:latin typeface="Arial "/>
                <a:cs typeface="Arial "/>
              </a:rPr>
              <a:t>Human Perception is sensitive to gradient orientation</a:t>
            </a:r>
          </a:p>
          <a:p>
            <a:pPr lvl="1"/>
            <a:r>
              <a:rPr lang="en-US" sz="1800" b="0" dirty="0" smtClean="0">
                <a:latin typeface="Arial "/>
                <a:cs typeface="Arial "/>
              </a:rPr>
              <a:t>Invariant to changes in lighting and small deformations</a:t>
            </a:r>
          </a:p>
          <a:p>
            <a:pPr lvl="1"/>
            <a:endParaRPr lang="en-US" sz="2200" b="0" dirty="0" smtClean="0">
              <a:latin typeface="Arial "/>
              <a:cs typeface="Arial "/>
            </a:endParaRPr>
          </a:p>
          <a:p>
            <a:pPr lvl="1"/>
            <a:endParaRPr lang="en-US" sz="2200" b="0" dirty="0" smtClean="0">
              <a:latin typeface="Arial "/>
              <a:cs typeface="Arial "/>
            </a:endParaRPr>
          </a:p>
          <a:p>
            <a:pPr lvl="1"/>
            <a:endParaRPr lang="en-US" sz="2200" b="0" dirty="0" smtClean="0">
              <a:latin typeface="Arial "/>
              <a:cs typeface="Arial "/>
            </a:endParaRPr>
          </a:p>
          <a:p>
            <a:pPr lvl="1"/>
            <a:endParaRPr lang="en-US" sz="2200" b="0" dirty="0" smtClean="0">
              <a:latin typeface="Arial "/>
              <a:cs typeface="Arial "/>
            </a:endParaRPr>
          </a:p>
          <a:p>
            <a:pPr lvl="1">
              <a:buNone/>
            </a:pPr>
            <a:endParaRPr lang="en-US" sz="2200" b="0" dirty="0" smtClean="0">
              <a:latin typeface="Arial "/>
              <a:cs typeface="Arial "/>
            </a:endParaRPr>
          </a:p>
        </p:txBody>
      </p:sp>
      <p:pic>
        <p:nvPicPr>
          <p:cNvPr id="15" name="Picture 14"/>
          <p:cNvPicPr>
            <a:picLocks noChangeAspect="1"/>
          </p:cNvPicPr>
          <p:nvPr/>
        </p:nvPicPr>
        <p:blipFill rotWithShape="1">
          <a:blip r:embed="rId2"/>
          <a:srcRect t="1538"/>
          <a:stretch/>
        </p:blipFill>
        <p:spPr>
          <a:xfrm>
            <a:off x="3048000" y="4749800"/>
            <a:ext cx="3505200" cy="1626420"/>
          </a:xfrm>
          <a:prstGeom prst="rect">
            <a:avLst/>
          </a:prstGeom>
        </p:spPr>
      </p:pic>
      <p:pic>
        <p:nvPicPr>
          <p:cNvPr id="16" name="Picture 15"/>
          <p:cNvPicPr>
            <a:picLocks noChangeAspect="1"/>
          </p:cNvPicPr>
          <p:nvPr/>
        </p:nvPicPr>
        <p:blipFill>
          <a:blip r:embed="rId3"/>
          <a:stretch>
            <a:fillRect/>
          </a:stretch>
        </p:blipFill>
        <p:spPr>
          <a:xfrm>
            <a:off x="2057400" y="1600200"/>
            <a:ext cx="1961699" cy="1828800"/>
          </a:xfrm>
          <a:prstGeom prst="rect">
            <a:avLst/>
          </a:prstGeom>
        </p:spPr>
      </p:pic>
      <p:sp>
        <p:nvSpPr>
          <p:cNvPr id="17" name="Rectangle 16"/>
          <p:cNvSpPr/>
          <p:nvPr/>
        </p:nvSpPr>
        <p:spPr bwMode="auto">
          <a:xfrm>
            <a:off x="2286000" y="2438400"/>
            <a:ext cx="76200" cy="76200"/>
          </a:xfrm>
          <a:prstGeom prst="rect">
            <a:avLst/>
          </a:prstGeom>
          <a:no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18" name="Straight Connector 17"/>
          <p:cNvCxnSpPr>
            <a:stCxn id="17" idx="0"/>
          </p:cNvCxnSpPr>
          <p:nvPr/>
        </p:nvCxnSpPr>
        <p:spPr bwMode="auto">
          <a:xfrm flipV="1">
            <a:off x="2324100" y="1676400"/>
            <a:ext cx="2933700" cy="762000"/>
          </a:xfrm>
          <a:prstGeom prst="line">
            <a:avLst/>
          </a:prstGeom>
          <a:ln>
            <a:headEnd type="none" w="sm" len="sm"/>
            <a:tailEnd type="none" w="sm" len="sm"/>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a:stCxn id="17" idx="2"/>
          </p:cNvCxnSpPr>
          <p:nvPr/>
        </p:nvCxnSpPr>
        <p:spPr bwMode="auto">
          <a:xfrm>
            <a:off x="2324100" y="2514600"/>
            <a:ext cx="2933700" cy="381000"/>
          </a:xfrm>
          <a:prstGeom prst="line">
            <a:avLst/>
          </a:prstGeom>
          <a:ln>
            <a:headEnd type="none" w="sm" len="sm"/>
            <a:tailEnd type="none" w="sm" len="sm"/>
          </a:ln>
        </p:spPr>
        <p:style>
          <a:lnRef idx="1">
            <a:schemeClr val="accent6"/>
          </a:lnRef>
          <a:fillRef idx="0">
            <a:schemeClr val="accent6"/>
          </a:fillRef>
          <a:effectRef idx="0">
            <a:schemeClr val="accent6"/>
          </a:effectRef>
          <a:fontRef idx="minor">
            <a:schemeClr val="tx1"/>
          </a:fontRef>
        </p:style>
      </p:cxnSp>
      <p:pic>
        <p:nvPicPr>
          <p:cNvPr id="20" name="Picture 19"/>
          <p:cNvPicPr>
            <a:picLocks noChangeAspect="1"/>
          </p:cNvPicPr>
          <p:nvPr/>
        </p:nvPicPr>
        <p:blipFill>
          <a:blip r:embed="rId4"/>
          <a:stretch>
            <a:fillRect/>
          </a:stretch>
        </p:blipFill>
        <p:spPr>
          <a:xfrm>
            <a:off x="5257800" y="1676399"/>
            <a:ext cx="1447800" cy="126218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99959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391400" cy="762000"/>
          </a:xfrm>
        </p:spPr>
        <p:txBody>
          <a:bodyPr/>
          <a:lstStyle/>
          <a:p>
            <a:r>
              <a:rPr lang="en-US" dirty="0" smtClean="0"/>
              <a:t>Common Image Descriptors for Detection</a:t>
            </a:r>
            <a:endParaRPr lang="en-US" dirty="0"/>
          </a:p>
        </p:txBody>
      </p:sp>
      <p:sp>
        <p:nvSpPr>
          <p:cNvPr id="3" name="Content Placeholder 2"/>
          <p:cNvSpPr>
            <a:spLocks noGrp="1"/>
          </p:cNvSpPr>
          <p:nvPr>
            <p:ph idx="1"/>
          </p:nvPr>
        </p:nvSpPr>
        <p:spPr/>
        <p:txBody>
          <a:bodyPr/>
          <a:lstStyle/>
          <a:p>
            <a:r>
              <a:rPr lang="en-US" b="0" dirty="0" smtClean="0"/>
              <a:t>Most common image descriptors currently used in object detection </a:t>
            </a:r>
          </a:p>
          <a:p>
            <a:endParaRPr lang="en-US" b="0" dirty="0" smtClean="0"/>
          </a:p>
          <a:p>
            <a:pPr lvl="1"/>
            <a:r>
              <a:rPr lang="en-US" b="0" dirty="0" smtClean="0"/>
              <a:t>SIFT – Scale Invariant Feature Transform</a:t>
            </a:r>
          </a:p>
          <a:p>
            <a:pPr lvl="1"/>
            <a:endParaRPr lang="en-US" b="0" dirty="0" smtClean="0"/>
          </a:p>
          <a:p>
            <a:pPr lvl="1"/>
            <a:r>
              <a:rPr lang="en-US" b="0" dirty="0" smtClean="0"/>
              <a:t>HOG – Histogram of Oriented Gradients </a:t>
            </a:r>
          </a:p>
          <a:p>
            <a:pPr lvl="1"/>
            <a:endParaRPr lang="en-US" b="0" dirty="0" smtClean="0"/>
          </a:p>
          <a:p>
            <a:pPr lvl="1"/>
            <a:r>
              <a:rPr lang="en-US" b="0" dirty="0" smtClean="0"/>
              <a:t>and many variants of these…</a:t>
            </a:r>
          </a:p>
          <a:p>
            <a:pPr lvl="1"/>
            <a:endParaRPr lang="en-US" b="0" dirty="0"/>
          </a:p>
          <a:p>
            <a:pPr marL="520700" lvl="1" indent="0">
              <a:buNone/>
            </a:pPr>
            <a:endParaRPr lang="en-US" b="0" dirty="0"/>
          </a:p>
        </p:txBody>
      </p:sp>
    </p:spTree>
    <p:extLst>
      <p:ext uri="{BB962C8B-B14F-4D97-AF65-F5344CB8AC3E}">
        <p14:creationId xmlns:p14="http://schemas.microsoft.com/office/powerpoint/2010/main" val="415901637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sp>
        <p:nvSpPr>
          <p:cNvPr id="3" name="Content Placeholder 2"/>
          <p:cNvSpPr>
            <a:spLocks noGrp="1"/>
          </p:cNvSpPr>
          <p:nvPr>
            <p:ph idx="1"/>
          </p:nvPr>
        </p:nvSpPr>
        <p:spPr>
          <a:xfrm>
            <a:off x="685800" y="1371600"/>
            <a:ext cx="7772400" cy="1981200"/>
          </a:xfrm>
        </p:spPr>
        <p:txBody>
          <a:bodyPr/>
          <a:lstStyle/>
          <a:p>
            <a:r>
              <a:rPr lang="en-US" b="0" dirty="0" smtClean="0"/>
              <a:t>Input an Image</a:t>
            </a:r>
          </a:p>
          <a:p>
            <a:endParaRPr lang="en-US" sz="1000" b="0" dirty="0" smtClean="0"/>
          </a:p>
        </p:txBody>
      </p:sp>
      <p:pic>
        <p:nvPicPr>
          <p:cNvPr id="21" name="Picture 20" descr="sift_basic_0.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14800"/>
            <a:ext cx="2667000" cy="1998159"/>
          </a:xfrm>
          <a:prstGeom prst="rect">
            <a:avLst/>
          </a:prstGeom>
        </p:spPr>
      </p:pic>
      <p:sp>
        <p:nvSpPr>
          <p:cNvPr id="28" name="TextBox 27"/>
          <p:cNvSpPr txBox="1"/>
          <p:nvPr/>
        </p:nvSpPr>
        <p:spPr>
          <a:xfrm>
            <a:off x="1066800" y="6096000"/>
            <a:ext cx="997388" cy="276999"/>
          </a:xfrm>
          <a:prstGeom prst="rect">
            <a:avLst/>
          </a:prstGeom>
          <a:noFill/>
        </p:spPr>
        <p:txBody>
          <a:bodyPr wrap="none" rtlCol="0">
            <a:spAutoFit/>
          </a:bodyPr>
          <a:lstStyle/>
          <a:p>
            <a:r>
              <a:rPr lang="en-US" sz="1200" dirty="0" smtClean="0"/>
              <a:t>Input Image</a:t>
            </a:r>
            <a:endParaRPr lang="en-US" sz="1200" dirty="0"/>
          </a:p>
        </p:txBody>
      </p:sp>
      <p:sp>
        <p:nvSpPr>
          <p:cNvPr id="6" name="TextBox 5"/>
          <p:cNvSpPr txBox="1"/>
          <p:nvPr/>
        </p:nvSpPr>
        <p:spPr>
          <a:xfrm>
            <a:off x="7086600" y="6581001"/>
            <a:ext cx="1647281" cy="276999"/>
          </a:xfrm>
          <a:prstGeom prst="rect">
            <a:avLst/>
          </a:prstGeom>
          <a:noFill/>
        </p:spPr>
        <p:txBody>
          <a:bodyPr wrap="none" rtlCol="0">
            <a:spAutoFit/>
          </a:bodyPr>
          <a:lstStyle/>
          <a:p>
            <a:r>
              <a:rPr lang="en-US" sz="1200" dirty="0" smtClean="0"/>
              <a:t>Image Credit: </a:t>
            </a:r>
            <a:r>
              <a:rPr lang="en-US" sz="1200" dirty="0" err="1" smtClean="0"/>
              <a:t>VLFeat</a:t>
            </a:r>
            <a:endParaRPr lang="en-US" sz="1200" dirty="0"/>
          </a:p>
        </p:txBody>
      </p:sp>
    </p:spTree>
    <p:extLst>
      <p:ext uri="{BB962C8B-B14F-4D97-AF65-F5344CB8AC3E}">
        <p14:creationId xmlns:p14="http://schemas.microsoft.com/office/powerpoint/2010/main" val="26546272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sp>
        <p:nvSpPr>
          <p:cNvPr id="3" name="Content Placeholder 2"/>
          <p:cNvSpPr>
            <a:spLocks noGrp="1"/>
          </p:cNvSpPr>
          <p:nvPr>
            <p:ph idx="1"/>
          </p:nvPr>
        </p:nvSpPr>
        <p:spPr>
          <a:xfrm>
            <a:off x="838200" y="1066800"/>
            <a:ext cx="7772400" cy="1905000"/>
          </a:xfrm>
        </p:spPr>
        <p:txBody>
          <a:bodyPr/>
          <a:lstStyle/>
          <a:p>
            <a:r>
              <a:rPr lang="en-US" b="0" dirty="0" smtClean="0"/>
              <a:t>Recently object detection in natural images is starting to have a lot of commercial success!</a:t>
            </a:r>
          </a:p>
          <a:p>
            <a:endParaRPr lang="en-US" b="0" dirty="0" smtClean="0"/>
          </a:p>
          <a:p>
            <a:pPr marL="520700" lvl="1" indent="0">
              <a:buNone/>
            </a:pPr>
            <a:r>
              <a:rPr lang="en-US" b="0" dirty="0"/>
              <a:t> </a:t>
            </a:r>
            <a:r>
              <a:rPr lang="en-US" b="0" dirty="0" smtClean="0"/>
              <a:t>        Automatic Focus                               </a:t>
            </a:r>
            <a:r>
              <a:rPr lang="en-US" b="0" dirty="0" err="1" smtClean="0"/>
              <a:t>MobilEye</a:t>
            </a:r>
            <a:r>
              <a:rPr lang="en-US" b="0" dirty="0" smtClean="0"/>
              <a:t> </a:t>
            </a:r>
          </a:p>
          <a:p>
            <a:pPr lvl="1"/>
            <a:endParaRPr lang="en-US" b="0" dirty="0"/>
          </a:p>
          <a:p>
            <a:pPr lvl="1"/>
            <a:endParaRPr lang="en-US" b="0" dirty="0" smtClean="0"/>
          </a:p>
          <a:p>
            <a:pPr lvl="1"/>
            <a:endParaRPr lang="en-US" b="0" dirty="0" smtClean="0"/>
          </a:p>
          <a:p>
            <a:pPr lvl="1"/>
            <a:endParaRPr lang="en-US" b="0" dirty="0"/>
          </a:p>
          <a:p>
            <a:pPr marL="520700" lvl="1" indent="0">
              <a:buNone/>
            </a:pPr>
            <a:endParaRPr lang="en-US" b="0" dirty="0" smtClean="0"/>
          </a:p>
          <a:p>
            <a:pPr marL="520700" lvl="1" indent="0">
              <a:buNone/>
            </a:pPr>
            <a:endParaRPr lang="en-US" b="0" dirty="0" smtClean="0"/>
          </a:p>
          <a:p>
            <a:pPr lvl="1"/>
            <a:endParaRPr lang="en-US" sz="1000" b="0" dirty="0" smtClean="0"/>
          </a:p>
          <a:p>
            <a:pPr marL="520700" lvl="1" indent="0">
              <a:buNone/>
            </a:pPr>
            <a:r>
              <a:rPr lang="en-US" b="0" dirty="0" smtClean="0"/>
              <a:t>                                   Google Goggles</a:t>
            </a:r>
            <a:endParaRPr lang="en-US" b="0" dirty="0"/>
          </a:p>
          <a:p>
            <a:pPr lvl="1"/>
            <a:endParaRPr lang="en-US" b="0" dirty="0" smtClean="0"/>
          </a:p>
          <a:p>
            <a:pPr marL="520700" lvl="1" indent="0">
              <a:buNone/>
            </a:pPr>
            <a:r>
              <a:rPr lang="en-US" b="0" dirty="0"/>
              <a:t> </a:t>
            </a:r>
            <a:r>
              <a:rPr lang="en-US" b="0" dirty="0" smtClean="0"/>
              <a:t>      </a:t>
            </a:r>
          </a:p>
          <a:p>
            <a:endParaRPr lang="en-US" dirty="0" smtClean="0"/>
          </a:p>
          <a:p>
            <a:endParaRPr lang="en-US" dirty="0"/>
          </a:p>
        </p:txBody>
      </p:sp>
      <p:pic>
        <p:nvPicPr>
          <p:cNvPr id="9" name="Picture 8" descr="google_goggles_landmarks_buildings_image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800600"/>
            <a:ext cx="2152346" cy="1524000"/>
          </a:xfrm>
          <a:prstGeom prst="rect">
            <a:avLst/>
          </a:prstGeom>
        </p:spPr>
      </p:pic>
      <p:pic>
        <p:nvPicPr>
          <p:cNvPr id="12" name="Picture 11" descr="11029743-large.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590800"/>
            <a:ext cx="2362200" cy="1597594"/>
          </a:xfrm>
          <a:prstGeom prst="rect">
            <a:avLst/>
          </a:prstGeom>
        </p:spPr>
      </p:pic>
      <p:pic>
        <p:nvPicPr>
          <p:cNvPr id="13" name="Picture 3"/>
          <p:cNvPicPr>
            <a:picLocks noChangeAspect="1" noChangeArrowheads="1"/>
          </p:cNvPicPr>
          <p:nvPr/>
        </p:nvPicPr>
        <p:blipFill>
          <a:blip r:embed="rId4"/>
          <a:srcRect l="3079" t="5048" b="8725"/>
          <a:stretch>
            <a:fillRect/>
          </a:stretch>
        </p:blipFill>
        <p:spPr bwMode="auto">
          <a:xfrm>
            <a:off x="1981200" y="2514600"/>
            <a:ext cx="1934308" cy="1676400"/>
          </a:xfrm>
          <a:prstGeom prst="rect">
            <a:avLst/>
          </a:prstGeom>
          <a:noFill/>
          <a:ln w="9525">
            <a:noFill/>
            <a:miter lim="800000"/>
            <a:headEnd/>
            <a:tailEnd/>
          </a:ln>
        </p:spPr>
      </p:pic>
    </p:spTree>
    <p:extLst>
      <p:ext uri="{BB962C8B-B14F-4D97-AF65-F5344CB8AC3E}">
        <p14:creationId xmlns:p14="http://schemas.microsoft.com/office/powerpoint/2010/main" val="2020246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sp>
        <p:nvSpPr>
          <p:cNvPr id="3" name="Content Placeholder 2"/>
          <p:cNvSpPr>
            <a:spLocks noGrp="1"/>
          </p:cNvSpPr>
          <p:nvPr>
            <p:ph idx="1"/>
          </p:nvPr>
        </p:nvSpPr>
        <p:spPr>
          <a:xfrm>
            <a:off x="685800" y="1371600"/>
            <a:ext cx="7772400" cy="1981200"/>
          </a:xfrm>
        </p:spPr>
        <p:txBody>
          <a:bodyPr/>
          <a:lstStyle/>
          <a:p>
            <a:r>
              <a:rPr lang="en-US" b="0" dirty="0" smtClean="0"/>
              <a:t>Input an Image</a:t>
            </a:r>
          </a:p>
          <a:p>
            <a:endParaRPr lang="en-US" sz="1000" b="0" dirty="0" smtClean="0"/>
          </a:p>
          <a:p>
            <a:r>
              <a:rPr lang="en-US" b="0" dirty="0" smtClean="0"/>
              <a:t>Extract </a:t>
            </a:r>
            <a:r>
              <a:rPr lang="en-US" b="0" dirty="0" err="1" smtClean="0"/>
              <a:t>Keypoints</a:t>
            </a:r>
            <a:endParaRPr lang="en-US" b="0" dirty="0" smtClean="0"/>
          </a:p>
          <a:p>
            <a:pPr lvl="1"/>
            <a:r>
              <a:rPr lang="en-US" b="0" dirty="0" smtClean="0"/>
              <a:t>Finds “corners”</a:t>
            </a:r>
          </a:p>
          <a:p>
            <a:pPr lvl="1"/>
            <a:r>
              <a:rPr lang="en-US" b="0" dirty="0" smtClean="0"/>
              <a:t>Determines scale and orientation of the </a:t>
            </a:r>
            <a:r>
              <a:rPr lang="en-US" b="0" dirty="0" err="1" smtClean="0"/>
              <a:t>keypoint</a:t>
            </a:r>
            <a:endParaRPr lang="en-US" b="0" dirty="0" smtClean="0"/>
          </a:p>
        </p:txBody>
      </p:sp>
      <p:pic>
        <p:nvPicPr>
          <p:cNvPr id="21" name="Picture 20" descr="sift_basic_0.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14800"/>
            <a:ext cx="2667000" cy="1998159"/>
          </a:xfrm>
          <a:prstGeom prst="rect">
            <a:avLst/>
          </a:prstGeom>
        </p:spPr>
      </p:pic>
      <p:pic>
        <p:nvPicPr>
          <p:cNvPr id="24" name="Picture 23" descr="sift_basic_2.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4114800"/>
            <a:ext cx="2667000" cy="1998160"/>
          </a:xfrm>
          <a:prstGeom prst="rect">
            <a:avLst/>
          </a:prstGeom>
        </p:spPr>
      </p:pic>
      <p:sp>
        <p:nvSpPr>
          <p:cNvPr id="28" name="TextBox 27"/>
          <p:cNvSpPr txBox="1"/>
          <p:nvPr/>
        </p:nvSpPr>
        <p:spPr>
          <a:xfrm>
            <a:off x="1066800" y="6096000"/>
            <a:ext cx="997388" cy="276999"/>
          </a:xfrm>
          <a:prstGeom prst="rect">
            <a:avLst/>
          </a:prstGeom>
          <a:noFill/>
        </p:spPr>
        <p:txBody>
          <a:bodyPr wrap="none" rtlCol="0">
            <a:spAutoFit/>
          </a:bodyPr>
          <a:lstStyle/>
          <a:p>
            <a:r>
              <a:rPr lang="en-US" sz="1200" dirty="0" smtClean="0"/>
              <a:t>Input Image</a:t>
            </a:r>
            <a:endParaRPr lang="en-US" sz="1200" dirty="0"/>
          </a:p>
        </p:txBody>
      </p:sp>
      <p:sp>
        <p:nvSpPr>
          <p:cNvPr id="29" name="TextBox 28"/>
          <p:cNvSpPr txBox="1"/>
          <p:nvPr/>
        </p:nvSpPr>
        <p:spPr>
          <a:xfrm>
            <a:off x="4038600" y="6096000"/>
            <a:ext cx="1382109" cy="276999"/>
          </a:xfrm>
          <a:prstGeom prst="rect">
            <a:avLst/>
          </a:prstGeom>
          <a:noFill/>
        </p:spPr>
        <p:txBody>
          <a:bodyPr wrap="none" rtlCol="0">
            <a:spAutoFit/>
          </a:bodyPr>
          <a:lstStyle/>
          <a:p>
            <a:r>
              <a:rPr lang="en-US" sz="1200" dirty="0" smtClean="0"/>
              <a:t>Extract </a:t>
            </a:r>
            <a:r>
              <a:rPr lang="en-US" sz="1200" dirty="0" err="1" smtClean="0"/>
              <a:t>Keypoints</a:t>
            </a:r>
            <a:endParaRPr lang="en-US" sz="1200" dirty="0"/>
          </a:p>
        </p:txBody>
      </p:sp>
      <p:sp>
        <p:nvSpPr>
          <p:cNvPr id="31" name="Right Arrow 30"/>
          <p:cNvSpPr/>
          <p:nvPr/>
        </p:nvSpPr>
        <p:spPr bwMode="auto">
          <a:xfrm>
            <a:off x="2895600" y="5105400"/>
            <a:ext cx="381000" cy="2286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TextBox 8"/>
          <p:cNvSpPr txBox="1"/>
          <p:nvPr/>
        </p:nvSpPr>
        <p:spPr>
          <a:xfrm>
            <a:off x="7086600" y="6581001"/>
            <a:ext cx="1647281" cy="276999"/>
          </a:xfrm>
          <a:prstGeom prst="rect">
            <a:avLst/>
          </a:prstGeom>
          <a:noFill/>
        </p:spPr>
        <p:txBody>
          <a:bodyPr wrap="none" rtlCol="0">
            <a:spAutoFit/>
          </a:bodyPr>
          <a:lstStyle/>
          <a:p>
            <a:r>
              <a:rPr lang="en-US" sz="1200" dirty="0" smtClean="0"/>
              <a:t>Image Credit: </a:t>
            </a:r>
            <a:r>
              <a:rPr lang="en-US" sz="1200" dirty="0" err="1" smtClean="0"/>
              <a:t>VLFeat</a:t>
            </a:r>
            <a:endParaRPr lang="en-US" sz="1200" dirty="0"/>
          </a:p>
        </p:txBody>
      </p:sp>
    </p:spTree>
    <p:extLst>
      <p:ext uri="{BB962C8B-B14F-4D97-AF65-F5344CB8AC3E}">
        <p14:creationId xmlns:p14="http://schemas.microsoft.com/office/powerpoint/2010/main" val="50216212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sp>
        <p:nvSpPr>
          <p:cNvPr id="3" name="Content Placeholder 2"/>
          <p:cNvSpPr>
            <a:spLocks noGrp="1"/>
          </p:cNvSpPr>
          <p:nvPr>
            <p:ph idx="1"/>
          </p:nvPr>
        </p:nvSpPr>
        <p:spPr>
          <a:xfrm>
            <a:off x="685800" y="1371600"/>
            <a:ext cx="7772400" cy="1981200"/>
          </a:xfrm>
        </p:spPr>
        <p:txBody>
          <a:bodyPr/>
          <a:lstStyle/>
          <a:p>
            <a:r>
              <a:rPr lang="en-US" b="0" dirty="0" smtClean="0"/>
              <a:t>Input an Image</a:t>
            </a:r>
          </a:p>
          <a:p>
            <a:endParaRPr lang="en-US" sz="1000" b="0" dirty="0" smtClean="0"/>
          </a:p>
          <a:p>
            <a:r>
              <a:rPr lang="en-US" b="0" dirty="0" smtClean="0"/>
              <a:t>Extract </a:t>
            </a:r>
            <a:r>
              <a:rPr lang="en-US" b="0" dirty="0" err="1" smtClean="0"/>
              <a:t>Keypoints</a:t>
            </a:r>
            <a:endParaRPr lang="en-US" b="0" dirty="0" smtClean="0"/>
          </a:p>
          <a:p>
            <a:pPr lvl="1"/>
            <a:r>
              <a:rPr lang="en-US" b="0" dirty="0" smtClean="0"/>
              <a:t>Finds “corners”</a:t>
            </a:r>
          </a:p>
          <a:p>
            <a:pPr lvl="1"/>
            <a:r>
              <a:rPr lang="en-US" b="0" dirty="0" smtClean="0"/>
              <a:t>Determines scale and orientation of the </a:t>
            </a:r>
            <a:r>
              <a:rPr lang="en-US" b="0" dirty="0" err="1" smtClean="0"/>
              <a:t>keypoint</a:t>
            </a:r>
            <a:endParaRPr lang="en-US" b="0" dirty="0" smtClean="0"/>
          </a:p>
          <a:p>
            <a:pPr marL="520700" lvl="1" indent="0">
              <a:buNone/>
            </a:pPr>
            <a:endParaRPr lang="en-US" sz="1000" b="0" dirty="0"/>
          </a:p>
          <a:p>
            <a:r>
              <a:rPr lang="en-US" b="0" dirty="0" smtClean="0"/>
              <a:t>Compute Descriptor for each </a:t>
            </a:r>
            <a:r>
              <a:rPr lang="en-US" b="0" dirty="0" err="1" smtClean="0"/>
              <a:t>Keypoint</a:t>
            </a:r>
            <a:endParaRPr lang="en-US" b="0" dirty="0" smtClean="0"/>
          </a:p>
          <a:p>
            <a:pPr lvl="1"/>
            <a:r>
              <a:rPr lang="en-US" b="0" dirty="0" smtClean="0"/>
              <a:t>Histogram of gradients in </a:t>
            </a:r>
            <a:r>
              <a:rPr lang="en-US" b="0" dirty="0"/>
              <a:t>G</a:t>
            </a:r>
            <a:r>
              <a:rPr lang="en-US" b="0" dirty="0" smtClean="0"/>
              <a:t>aussian window around </a:t>
            </a:r>
            <a:r>
              <a:rPr lang="en-US" b="0" dirty="0" err="1" smtClean="0"/>
              <a:t>keypoint</a:t>
            </a:r>
            <a:endParaRPr lang="en-US" dirty="0" smtClean="0"/>
          </a:p>
        </p:txBody>
      </p:sp>
      <p:pic>
        <p:nvPicPr>
          <p:cNvPr id="21" name="Picture 20" descr="sift_basic_0.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14800"/>
            <a:ext cx="2667000" cy="1998159"/>
          </a:xfrm>
          <a:prstGeom prst="rect">
            <a:avLst/>
          </a:prstGeom>
        </p:spPr>
      </p:pic>
      <p:pic>
        <p:nvPicPr>
          <p:cNvPr id="24" name="Picture 23" descr="sift_basic_2.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4114800"/>
            <a:ext cx="2667000" cy="1998160"/>
          </a:xfrm>
          <a:prstGeom prst="rect">
            <a:avLst/>
          </a:prstGeom>
        </p:spPr>
      </p:pic>
      <p:pic>
        <p:nvPicPr>
          <p:cNvPr id="27" name="Picture 26" descr="sift_basic_3.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4191000"/>
            <a:ext cx="2590800" cy="1941070"/>
          </a:xfrm>
          <a:prstGeom prst="rect">
            <a:avLst/>
          </a:prstGeom>
        </p:spPr>
      </p:pic>
      <p:sp>
        <p:nvSpPr>
          <p:cNvPr id="28" name="TextBox 27"/>
          <p:cNvSpPr txBox="1"/>
          <p:nvPr/>
        </p:nvSpPr>
        <p:spPr>
          <a:xfrm>
            <a:off x="1066800" y="6096000"/>
            <a:ext cx="997388" cy="276999"/>
          </a:xfrm>
          <a:prstGeom prst="rect">
            <a:avLst/>
          </a:prstGeom>
          <a:noFill/>
        </p:spPr>
        <p:txBody>
          <a:bodyPr wrap="none" rtlCol="0">
            <a:spAutoFit/>
          </a:bodyPr>
          <a:lstStyle/>
          <a:p>
            <a:r>
              <a:rPr lang="en-US" sz="1200" dirty="0" smtClean="0"/>
              <a:t>Input Image</a:t>
            </a:r>
            <a:endParaRPr lang="en-US" sz="1200" dirty="0"/>
          </a:p>
        </p:txBody>
      </p:sp>
      <p:sp>
        <p:nvSpPr>
          <p:cNvPr id="29" name="TextBox 28"/>
          <p:cNvSpPr txBox="1"/>
          <p:nvPr/>
        </p:nvSpPr>
        <p:spPr>
          <a:xfrm>
            <a:off x="4038600" y="6096000"/>
            <a:ext cx="1382109" cy="276999"/>
          </a:xfrm>
          <a:prstGeom prst="rect">
            <a:avLst/>
          </a:prstGeom>
          <a:noFill/>
        </p:spPr>
        <p:txBody>
          <a:bodyPr wrap="none" rtlCol="0">
            <a:spAutoFit/>
          </a:bodyPr>
          <a:lstStyle/>
          <a:p>
            <a:r>
              <a:rPr lang="en-US" sz="1200" dirty="0" smtClean="0"/>
              <a:t>Extract </a:t>
            </a:r>
            <a:r>
              <a:rPr lang="en-US" sz="1200" dirty="0" err="1" smtClean="0"/>
              <a:t>Keypoints</a:t>
            </a:r>
            <a:endParaRPr lang="en-US" sz="1200" dirty="0"/>
          </a:p>
        </p:txBody>
      </p:sp>
      <p:sp>
        <p:nvSpPr>
          <p:cNvPr id="30" name="TextBox 29"/>
          <p:cNvSpPr txBox="1"/>
          <p:nvPr/>
        </p:nvSpPr>
        <p:spPr>
          <a:xfrm>
            <a:off x="6934200" y="6096000"/>
            <a:ext cx="1633781" cy="276999"/>
          </a:xfrm>
          <a:prstGeom prst="rect">
            <a:avLst/>
          </a:prstGeom>
          <a:noFill/>
        </p:spPr>
        <p:txBody>
          <a:bodyPr wrap="none" rtlCol="0">
            <a:spAutoFit/>
          </a:bodyPr>
          <a:lstStyle/>
          <a:p>
            <a:r>
              <a:rPr lang="en-US" sz="1200" dirty="0" smtClean="0"/>
              <a:t>Compute Descriptors</a:t>
            </a:r>
            <a:endParaRPr lang="en-US" sz="1200" dirty="0"/>
          </a:p>
        </p:txBody>
      </p:sp>
      <p:sp>
        <p:nvSpPr>
          <p:cNvPr id="31" name="Right Arrow 30"/>
          <p:cNvSpPr/>
          <p:nvPr/>
        </p:nvSpPr>
        <p:spPr bwMode="auto">
          <a:xfrm>
            <a:off x="2895600" y="5105400"/>
            <a:ext cx="381000" cy="2286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2" name="Right Arrow 31"/>
          <p:cNvSpPr/>
          <p:nvPr/>
        </p:nvSpPr>
        <p:spPr bwMode="auto">
          <a:xfrm>
            <a:off x="5943600" y="5105400"/>
            <a:ext cx="381000" cy="2286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TextBox 11"/>
          <p:cNvSpPr txBox="1"/>
          <p:nvPr/>
        </p:nvSpPr>
        <p:spPr>
          <a:xfrm>
            <a:off x="7086600" y="6581001"/>
            <a:ext cx="1647281" cy="276999"/>
          </a:xfrm>
          <a:prstGeom prst="rect">
            <a:avLst/>
          </a:prstGeom>
          <a:noFill/>
        </p:spPr>
        <p:txBody>
          <a:bodyPr wrap="none" rtlCol="0">
            <a:spAutoFit/>
          </a:bodyPr>
          <a:lstStyle/>
          <a:p>
            <a:r>
              <a:rPr lang="en-US" sz="1200" dirty="0" smtClean="0"/>
              <a:t>Image Credit: </a:t>
            </a:r>
            <a:r>
              <a:rPr lang="en-US" sz="1200" dirty="0" err="1" smtClean="0"/>
              <a:t>VLFeat</a:t>
            </a:r>
            <a:endParaRPr lang="en-US" sz="1200" dirty="0"/>
          </a:p>
        </p:txBody>
      </p:sp>
    </p:spTree>
    <p:extLst>
      <p:ext uri="{BB962C8B-B14F-4D97-AF65-F5344CB8AC3E}">
        <p14:creationId xmlns:p14="http://schemas.microsoft.com/office/powerpoint/2010/main" val="50216212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sp>
        <p:nvSpPr>
          <p:cNvPr id="3" name="Content Placeholder 2"/>
          <p:cNvSpPr>
            <a:spLocks noGrp="1"/>
          </p:cNvSpPr>
          <p:nvPr>
            <p:ph idx="1"/>
          </p:nvPr>
        </p:nvSpPr>
        <p:spPr>
          <a:xfrm>
            <a:off x="685800" y="1143000"/>
            <a:ext cx="7772400" cy="1981200"/>
          </a:xfrm>
        </p:spPr>
        <p:txBody>
          <a:bodyPr/>
          <a:lstStyle/>
          <a:p>
            <a:r>
              <a:rPr lang="en-US" b="0" dirty="0" smtClean="0"/>
              <a:t>Compute the gradient for each pixel in local neighboring window </a:t>
            </a:r>
          </a:p>
          <a:p>
            <a:pPr lvl="1"/>
            <a:r>
              <a:rPr lang="en-US" b="0" dirty="0" smtClean="0"/>
              <a:t>Typically 8 gradient directions</a:t>
            </a:r>
          </a:p>
          <a:p>
            <a:pPr lvl="1"/>
            <a:r>
              <a:rPr lang="en-US" b="0" dirty="0" smtClean="0"/>
              <a:t>Neighboring window is determined by scale of the </a:t>
            </a:r>
            <a:r>
              <a:rPr lang="en-US" b="0" dirty="0" err="1" smtClean="0"/>
              <a:t>keypoint</a:t>
            </a:r>
            <a:endParaRPr lang="en-US" b="0" dirty="0" smtClean="0"/>
          </a:p>
        </p:txBody>
      </p:sp>
      <p:pic>
        <p:nvPicPr>
          <p:cNvPr id="4" name="Picture 1"/>
          <p:cNvPicPr>
            <a:picLocks noChangeArrowheads="1"/>
          </p:cNvPicPr>
          <p:nvPr/>
        </p:nvPicPr>
        <p:blipFill rotWithShape="1">
          <a:blip r:embed="rId2">
            <a:extLst>
              <a:ext uri="{28A0092B-C50C-407E-A947-70E740481C1C}">
                <a14:useLocalDpi xmlns:a14="http://schemas.microsoft.com/office/drawing/2010/main" val="0"/>
              </a:ext>
            </a:extLst>
          </a:blip>
          <a:srcRect r="58051"/>
          <a:stretch/>
        </p:blipFill>
        <p:spPr bwMode="auto">
          <a:xfrm>
            <a:off x="3024188" y="3416300"/>
            <a:ext cx="2365416"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5"/>
          <p:cNvPicPr>
            <a:picLocks noChangeArrowheads="1"/>
          </p:cNvPicPr>
          <p:nvPr/>
        </p:nvPicPr>
        <p:blipFill>
          <a:blip r:embed="rId3">
            <a:extLst>
              <a:ext uri="{28A0092B-C50C-407E-A947-70E740481C1C}">
                <a14:useLocalDpi xmlns:a14="http://schemas.microsoft.com/office/drawing/2010/main" val="0"/>
              </a:ext>
            </a:extLst>
          </a:blip>
          <a:srcRect r="45232"/>
          <a:stretch>
            <a:fillRect/>
          </a:stretch>
        </p:blipFill>
        <p:spPr bwMode="auto">
          <a:xfrm>
            <a:off x="149225" y="3678238"/>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 name="Line 6"/>
          <p:cNvSpPr>
            <a:spLocks noChangeShapeType="1"/>
          </p:cNvSpPr>
          <p:nvPr/>
        </p:nvSpPr>
        <p:spPr bwMode="auto">
          <a:xfrm rot="10800000" flipH="1">
            <a:off x="1982788" y="3751262"/>
            <a:ext cx="1160462" cy="58737"/>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Line 7"/>
          <p:cNvSpPr>
            <a:spLocks noChangeShapeType="1"/>
          </p:cNvSpPr>
          <p:nvPr/>
        </p:nvSpPr>
        <p:spPr bwMode="auto">
          <a:xfrm>
            <a:off x="1987550" y="4044950"/>
            <a:ext cx="1155700" cy="1670050"/>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TextBox 8"/>
          <p:cNvSpPr txBox="1"/>
          <p:nvPr/>
        </p:nvSpPr>
        <p:spPr>
          <a:xfrm>
            <a:off x="7086600" y="6581001"/>
            <a:ext cx="1715659" cy="276999"/>
          </a:xfrm>
          <a:prstGeom prst="rect">
            <a:avLst/>
          </a:prstGeom>
          <a:noFill/>
        </p:spPr>
        <p:txBody>
          <a:bodyPr wrap="none" rtlCol="0">
            <a:spAutoFit/>
          </a:bodyPr>
          <a:lstStyle/>
          <a:p>
            <a:r>
              <a:rPr lang="en-US" sz="1200" dirty="0" smtClean="0"/>
              <a:t>Image Credit: D. Lowe</a:t>
            </a:r>
            <a:endParaRPr lang="en-US" sz="1200" dirty="0"/>
          </a:p>
        </p:txBody>
      </p:sp>
    </p:spTree>
    <p:extLst>
      <p:ext uri="{BB962C8B-B14F-4D97-AF65-F5344CB8AC3E}">
        <p14:creationId xmlns:p14="http://schemas.microsoft.com/office/powerpoint/2010/main" val="39344685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sp>
        <p:nvSpPr>
          <p:cNvPr id="3" name="Content Placeholder 2"/>
          <p:cNvSpPr>
            <a:spLocks noGrp="1"/>
          </p:cNvSpPr>
          <p:nvPr>
            <p:ph idx="1"/>
          </p:nvPr>
        </p:nvSpPr>
        <p:spPr>
          <a:xfrm>
            <a:off x="685800" y="1143000"/>
            <a:ext cx="7772400" cy="1981200"/>
          </a:xfrm>
        </p:spPr>
        <p:txBody>
          <a:bodyPr/>
          <a:lstStyle/>
          <a:p>
            <a:r>
              <a:rPr lang="en-US" b="0" dirty="0" smtClean="0"/>
              <a:t>Compute the gradient for each pixel in local neighboring window </a:t>
            </a:r>
          </a:p>
          <a:p>
            <a:pPr lvl="1"/>
            <a:r>
              <a:rPr lang="en-US" b="0" dirty="0" smtClean="0"/>
              <a:t>Typically 8 gradient directions</a:t>
            </a:r>
          </a:p>
          <a:p>
            <a:pPr lvl="1"/>
            <a:r>
              <a:rPr lang="en-US" b="0" dirty="0" smtClean="0"/>
              <a:t>Neighboring window is determined by scale of the </a:t>
            </a:r>
            <a:r>
              <a:rPr lang="en-US" b="0" dirty="0" err="1" smtClean="0"/>
              <a:t>keypoint</a:t>
            </a:r>
            <a:endParaRPr lang="en-US" b="0" dirty="0" smtClean="0"/>
          </a:p>
          <a:p>
            <a:r>
              <a:rPr lang="en-US" b="0" dirty="0" smtClean="0"/>
              <a:t>Pool Gradients into a 4x4 histogram</a:t>
            </a:r>
          </a:p>
          <a:p>
            <a:pPr lvl="1"/>
            <a:r>
              <a:rPr lang="en-US" b="0" dirty="0" smtClean="0"/>
              <a:t>Weight each magnitude by a Gaussian window centered around the </a:t>
            </a:r>
            <a:r>
              <a:rPr lang="en-US" b="0" dirty="0" err="1" smtClean="0"/>
              <a:t>keypoint</a:t>
            </a:r>
            <a:endParaRPr lang="en-US" b="0" dirty="0"/>
          </a:p>
          <a:p>
            <a:pPr lvl="1"/>
            <a:endParaRPr lang="en-US" b="0" dirty="0"/>
          </a:p>
        </p:txBody>
      </p:sp>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4163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5"/>
          <p:cNvPicPr>
            <a:picLocks noChangeArrowheads="1"/>
          </p:cNvPicPr>
          <p:nvPr/>
        </p:nvPicPr>
        <p:blipFill>
          <a:blip r:embed="rId3">
            <a:extLst>
              <a:ext uri="{28A0092B-C50C-407E-A947-70E740481C1C}">
                <a14:useLocalDpi xmlns:a14="http://schemas.microsoft.com/office/drawing/2010/main" val="0"/>
              </a:ext>
            </a:extLst>
          </a:blip>
          <a:srcRect r="45232"/>
          <a:stretch>
            <a:fillRect/>
          </a:stretch>
        </p:blipFill>
        <p:spPr bwMode="auto">
          <a:xfrm>
            <a:off x="149225" y="3678238"/>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 name="Line 6"/>
          <p:cNvSpPr>
            <a:spLocks noChangeShapeType="1"/>
          </p:cNvSpPr>
          <p:nvPr/>
        </p:nvSpPr>
        <p:spPr bwMode="auto">
          <a:xfrm rot="10800000" flipH="1">
            <a:off x="1982788" y="3751262"/>
            <a:ext cx="1160462" cy="58737"/>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Line 7"/>
          <p:cNvSpPr>
            <a:spLocks noChangeShapeType="1"/>
          </p:cNvSpPr>
          <p:nvPr/>
        </p:nvSpPr>
        <p:spPr bwMode="auto">
          <a:xfrm>
            <a:off x="1987550" y="4044950"/>
            <a:ext cx="1155700" cy="1670050"/>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Rectangle 8"/>
          <p:cNvSpPr>
            <a:spLocks/>
          </p:cNvSpPr>
          <p:nvPr/>
        </p:nvSpPr>
        <p:spPr bwMode="auto">
          <a:xfrm>
            <a:off x="6202982" y="6096000"/>
            <a:ext cx="29410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dirty="0">
                <a:solidFill>
                  <a:schemeClr val="tx1"/>
                </a:solidFill>
                <a:ea typeface="ＭＳ Ｐゴシック" charset="0"/>
                <a:cs typeface="Times New Roman" charset="0"/>
              </a:rPr>
              <a:t>showing only 2x2 here but is </a:t>
            </a:r>
            <a:r>
              <a:rPr lang="en-US" sz="1200" dirty="0" smtClean="0">
                <a:solidFill>
                  <a:schemeClr val="tx1"/>
                </a:solidFill>
                <a:ea typeface="ＭＳ Ｐゴシック" charset="0"/>
                <a:cs typeface="Times New Roman" charset="0"/>
              </a:rPr>
              <a:t>generally 4x4</a:t>
            </a:r>
            <a:endParaRPr lang="en-US" sz="1200" dirty="0">
              <a:solidFill>
                <a:schemeClr val="tx1"/>
              </a:solidFill>
              <a:ea typeface="ＭＳ Ｐゴシック" charset="0"/>
              <a:cs typeface="Times New Roman" charset="0"/>
            </a:endParaRPr>
          </a:p>
        </p:txBody>
      </p:sp>
      <p:sp>
        <p:nvSpPr>
          <p:cNvPr id="11" name="TextBox 10"/>
          <p:cNvSpPr txBox="1"/>
          <p:nvPr/>
        </p:nvSpPr>
        <p:spPr>
          <a:xfrm>
            <a:off x="7086600" y="6581001"/>
            <a:ext cx="1715659" cy="276999"/>
          </a:xfrm>
          <a:prstGeom prst="rect">
            <a:avLst/>
          </a:prstGeom>
          <a:noFill/>
        </p:spPr>
        <p:txBody>
          <a:bodyPr wrap="none" rtlCol="0">
            <a:spAutoFit/>
          </a:bodyPr>
          <a:lstStyle/>
          <a:p>
            <a:r>
              <a:rPr lang="en-US" sz="1200" dirty="0" smtClean="0"/>
              <a:t>Image Credit: D. Lowe</a:t>
            </a:r>
            <a:endParaRPr lang="en-US" sz="1200" dirty="0"/>
          </a:p>
        </p:txBody>
      </p:sp>
    </p:spTree>
    <p:extLst>
      <p:ext uri="{BB962C8B-B14F-4D97-AF65-F5344CB8AC3E}">
        <p14:creationId xmlns:p14="http://schemas.microsoft.com/office/powerpoint/2010/main" val="250208370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sp>
        <p:nvSpPr>
          <p:cNvPr id="3" name="Content Placeholder 2"/>
          <p:cNvSpPr>
            <a:spLocks noGrp="1"/>
          </p:cNvSpPr>
          <p:nvPr>
            <p:ph idx="1"/>
          </p:nvPr>
        </p:nvSpPr>
        <p:spPr>
          <a:xfrm>
            <a:off x="685800" y="1143000"/>
            <a:ext cx="7772400" cy="1981200"/>
          </a:xfrm>
        </p:spPr>
        <p:txBody>
          <a:bodyPr/>
          <a:lstStyle/>
          <a:p>
            <a:r>
              <a:rPr lang="en-US" b="0" dirty="0" smtClean="0"/>
              <a:t>Compute the gradient for each pixel in local neighboring window </a:t>
            </a:r>
          </a:p>
          <a:p>
            <a:pPr lvl="1"/>
            <a:r>
              <a:rPr lang="en-US" b="0" dirty="0" smtClean="0"/>
              <a:t>Typically 8 gradient directions</a:t>
            </a:r>
          </a:p>
          <a:p>
            <a:pPr lvl="1"/>
            <a:r>
              <a:rPr lang="en-US" b="0" dirty="0" smtClean="0"/>
              <a:t>Neighboring window is determined by scale of the </a:t>
            </a:r>
            <a:r>
              <a:rPr lang="en-US" b="0" dirty="0" err="1" smtClean="0"/>
              <a:t>keypoint</a:t>
            </a:r>
            <a:endParaRPr lang="en-US" b="0" dirty="0" smtClean="0"/>
          </a:p>
          <a:p>
            <a:r>
              <a:rPr lang="en-US" b="0" dirty="0" smtClean="0"/>
              <a:t>Pool Gradients into a 4x4 histogram</a:t>
            </a:r>
          </a:p>
          <a:p>
            <a:pPr lvl="1"/>
            <a:r>
              <a:rPr lang="en-US" b="0" dirty="0" smtClean="0"/>
              <a:t>Weight each magnitude by a Gaussian window centered around the </a:t>
            </a:r>
            <a:r>
              <a:rPr lang="en-US" b="0" dirty="0" err="1" smtClean="0"/>
              <a:t>keypoint</a:t>
            </a:r>
            <a:endParaRPr lang="en-US" b="0" dirty="0"/>
          </a:p>
          <a:p>
            <a:r>
              <a:rPr lang="en-US" b="0" dirty="0" smtClean="0"/>
              <a:t>8x4x4=128 dimensional output vector normalized to 1</a:t>
            </a:r>
            <a:endParaRPr lang="en-US" b="0" dirty="0"/>
          </a:p>
          <a:p>
            <a:pPr lvl="1"/>
            <a:endParaRPr lang="en-US" b="0" dirty="0"/>
          </a:p>
        </p:txBody>
      </p:sp>
      <p:pic>
        <p:nvPicPr>
          <p:cNvPr id="4"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4163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 name="Rectangle 4"/>
          <p:cNvSpPr>
            <a:spLocks/>
          </p:cNvSpPr>
          <p:nvPr/>
        </p:nvSpPr>
        <p:spPr bwMode="auto">
          <a:xfrm>
            <a:off x="6202982" y="6096000"/>
            <a:ext cx="294101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dirty="0">
                <a:solidFill>
                  <a:schemeClr val="tx1"/>
                </a:solidFill>
                <a:ea typeface="ＭＳ Ｐゴシック" charset="0"/>
                <a:cs typeface="Times New Roman" charset="0"/>
              </a:rPr>
              <a:t>showing only 2x2 here but is </a:t>
            </a:r>
            <a:r>
              <a:rPr lang="en-US" sz="1200" dirty="0" smtClean="0">
                <a:solidFill>
                  <a:schemeClr val="tx1"/>
                </a:solidFill>
                <a:ea typeface="ＭＳ Ｐゴシック" charset="0"/>
                <a:cs typeface="Times New Roman" charset="0"/>
              </a:rPr>
              <a:t>generally 4x4</a:t>
            </a:r>
            <a:endParaRPr lang="en-US" sz="1200" dirty="0">
              <a:solidFill>
                <a:schemeClr val="tx1"/>
              </a:solidFill>
              <a:ea typeface="ＭＳ Ｐゴシック" charset="0"/>
              <a:cs typeface="Times New Roman" charset="0"/>
            </a:endParaRPr>
          </a:p>
        </p:txBody>
      </p:sp>
      <p:pic>
        <p:nvPicPr>
          <p:cNvPr id="6" name="Picture 5"/>
          <p:cNvPicPr>
            <a:picLocks noChangeArrowheads="1"/>
          </p:cNvPicPr>
          <p:nvPr/>
        </p:nvPicPr>
        <p:blipFill>
          <a:blip r:embed="rId3">
            <a:extLst>
              <a:ext uri="{28A0092B-C50C-407E-A947-70E740481C1C}">
                <a14:useLocalDpi xmlns:a14="http://schemas.microsoft.com/office/drawing/2010/main" val="0"/>
              </a:ext>
            </a:extLst>
          </a:blip>
          <a:srcRect r="45232"/>
          <a:stretch>
            <a:fillRect/>
          </a:stretch>
        </p:blipFill>
        <p:spPr bwMode="auto">
          <a:xfrm>
            <a:off x="149225" y="3678238"/>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7" name="Line 6"/>
          <p:cNvSpPr>
            <a:spLocks noChangeShapeType="1"/>
          </p:cNvSpPr>
          <p:nvPr/>
        </p:nvSpPr>
        <p:spPr bwMode="auto">
          <a:xfrm rot="10800000" flipH="1">
            <a:off x="1982788" y="3751262"/>
            <a:ext cx="1160462" cy="58737"/>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 name="Line 7"/>
          <p:cNvSpPr>
            <a:spLocks noChangeShapeType="1"/>
          </p:cNvSpPr>
          <p:nvPr/>
        </p:nvSpPr>
        <p:spPr bwMode="auto">
          <a:xfrm>
            <a:off x="1987550" y="4044950"/>
            <a:ext cx="1155700" cy="1670050"/>
          </a:xfrm>
          <a:prstGeom prst="line">
            <a:avLst/>
          </a:prstGeom>
          <a:noFill/>
          <a:ln w="12700" cap="flat">
            <a:solidFill>
              <a:srgbClr val="86CD4D"/>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 name="TextBox 8"/>
          <p:cNvSpPr txBox="1"/>
          <p:nvPr/>
        </p:nvSpPr>
        <p:spPr>
          <a:xfrm>
            <a:off x="7086600" y="6581001"/>
            <a:ext cx="1715659" cy="276999"/>
          </a:xfrm>
          <a:prstGeom prst="rect">
            <a:avLst/>
          </a:prstGeom>
          <a:noFill/>
        </p:spPr>
        <p:txBody>
          <a:bodyPr wrap="none" rtlCol="0">
            <a:spAutoFit/>
          </a:bodyPr>
          <a:lstStyle/>
          <a:p>
            <a:r>
              <a:rPr lang="en-US" sz="1200" dirty="0" smtClean="0"/>
              <a:t>Image Credit: D. Lowe</a:t>
            </a:r>
            <a:endParaRPr lang="en-US" sz="1200" dirty="0"/>
          </a:p>
        </p:txBody>
      </p:sp>
    </p:spTree>
    <p:extLst>
      <p:ext uri="{BB962C8B-B14F-4D97-AF65-F5344CB8AC3E}">
        <p14:creationId xmlns:p14="http://schemas.microsoft.com/office/powerpoint/2010/main" val="25020837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pic>
        <p:nvPicPr>
          <p:cNvPr id="20"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048000"/>
            <a:ext cx="755808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 name="Content Placeholder 2"/>
          <p:cNvSpPr>
            <a:spLocks noGrp="1"/>
          </p:cNvSpPr>
          <p:nvPr>
            <p:ph idx="1"/>
          </p:nvPr>
        </p:nvSpPr>
        <p:spPr>
          <a:xfrm>
            <a:off x="685800" y="1371600"/>
            <a:ext cx="7772400" cy="1981200"/>
          </a:xfrm>
        </p:spPr>
        <p:txBody>
          <a:bodyPr/>
          <a:lstStyle/>
          <a:p>
            <a:r>
              <a:rPr lang="en-US" b="0" dirty="0" smtClean="0"/>
              <a:t>Match groups of </a:t>
            </a:r>
            <a:r>
              <a:rPr lang="en-US" b="0" dirty="0" err="1" smtClean="0"/>
              <a:t>keypoints</a:t>
            </a:r>
            <a:r>
              <a:rPr lang="en-US" b="0" dirty="0" smtClean="0"/>
              <a:t> across images </a:t>
            </a:r>
          </a:p>
          <a:p>
            <a:pPr lvl="1"/>
            <a:r>
              <a:rPr lang="en-US" b="0" dirty="0" smtClean="0"/>
              <a:t>Invariant to scale and some changes in lighting and orientation</a:t>
            </a:r>
          </a:p>
          <a:p>
            <a:pPr lvl="1"/>
            <a:endParaRPr lang="en-US" b="0" dirty="0" smtClean="0"/>
          </a:p>
          <a:p>
            <a:r>
              <a:rPr lang="en-US" b="0" dirty="0" smtClean="0"/>
              <a:t>Great for finding the same instance of an object!</a:t>
            </a:r>
            <a:endParaRPr lang="en-US" dirty="0" smtClean="0"/>
          </a:p>
        </p:txBody>
      </p:sp>
      <p:sp>
        <p:nvSpPr>
          <p:cNvPr id="5" name="TextBox 4"/>
          <p:cNvSpPr txBox="1"/>
          <p:nvPr/>
        </p:nvSpPr>
        <p:spPr>
          <a:xfrm>
            <a:off x="7086600" y="6581001"/>
            <a:ext cx="1715659" cy="276999"/>
          </a:xfrm>
          <a:prstGeom prst="rect">
            <a:avLst/>
          </a:prstGeom>
          <a:noFill/>
        </p:spPr>
        <p:txBody>
          <a:bodyPr wrap="none" rtlCol="0">
            <a:spAutoFit/>
          </a:bodyPr>
          <a:lstStyle/>
          <a:p>
            <a:r>
              <a:rPr lang="en-US" sz="1200" dirty="0" smtClean="0"/>
              <a:t>Image Credit: D. Lowe</a:t>
            </a:r>
            <a:endParaRPr lang="en-US" sz="1200" dirty="0"/>
          </a:p>
        </p:txBody>
      </p:sp>
    </p:spTree>
    <p:extLst>
      <p:ext uri="{BB962C8B-B14F-4D97-AF65-F5344CB8AC3E}">
        <p14:creationId xmlns:p14="http://schemas.microsoft.com/office/powerpoint/2010/main" val="310868500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pic>
        <p:nvPicPr>
          <p:cNvPr id="20" name="Picture 3"/>
          <p:cNvPicPr>
            <a:picLocks noChangeArrowheads="1"/>
          </p:cNvPicPr>
          <p:nvPr/>
        </p:nvPicPr>
        <p:blipFill rotWithShape="1">
          <a:blip r:embed="rId2">
            <a:extLst>
              <a:ext uri="{28A0092B-C50C-407E-A947-70E740481C1C}">
                <a14:useLocalDpi xmlns:a14="http://schemas.microsoft.com/office/drawing/2010/main" val="0"/>
              </a:ext>
            </a:extLst>
          </a:blip>
          <a:srcRect r="46201"/>
          <a:stretch/>
        </p:blipFill>
        <p:spPr bwMode="auto">
          <a:xfrm>
            <a:off x="304800" y="2514600"/>
            <a:ext cx="4066133"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 name="Content Placeholder 2"/>
          <p:cNvSpPr>
            <a:spLocks noGrp="1"/>
          </p:cNvSpPr>
          <p:nvPr>
            <p:ph idx="1"/>
          </p:nvPr>
        </p:nvSpPr>
        <p:spPr>
          <a:xfrm>
            <a:off x="685800" y="1371600"/>
            <a:ext cx="7772400" cy="1981200"/>
          </a:xfrm>
        </p:spPr>
        <p:txBody>
          <a:bodyPr/>
          <a:lstStyle/>
          <a:p>
            <a:r>
              <a:rPr lang="en-US" b="0" dirty="0" smtClean="0"/>
              <a:t>Not good at finding different instances of an object</a:t>
            </a:r>
            <a:endParaRPr lang="en-US" dirty="0" smtClean="0"/>
          </a:p>
        </p:txBody>
      </p:sp>
      <p:pic>
        <p:nvPicPr>
          <p:cNvPr id="11" name="Picture 10" descr="antique_buddy_l_truck_toy_car_trains_flivver_dump_kingsbury.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981200"/>
            <a:ext cx="2148329" cy="1198880"/>
          </a:xfrm>
          <a:prstGeom prst="rect">
            <a:avLst/>
          </a:prstGeom>
        </p:spPr>
      </p:pic>
      <p:pic>
        <p:nvPicPr>
          <p:cNvPr id="14" name="Picture 13" descr="american-plastic-toy.jpeg"/>
          <p:cNvPicPr>
            <a:picLocks noChangeAspect="1"/>
          </p:cNvPicPr>
          <p:nvPr/>
        </p:nvPicPr>
        <p:blipFill rotWithShape="1">
          <a:blip r:embed="rId4">
            <a:extLst>
              <a:ext uri="{28A0092B-C50C-407E-A947-70E740481C1C}">
                <a14:useLocalDpi xmlns:a14="http://schemas.microsoft.com/office/drawing/2010/main" val="0"/>
              </a:ext>
            </a:extLst>
          </a:blip>
          <a:srcRect r="5721"/>
          <a:stretch/>
        </p:blipFill>
        <p:spPr>
          <a:xfrm>
            <a:off x="7010400" y="4495800"/>
            <a:ext cx="1752600" cy="1858942"/>
          </a:xfrm>
          <a:prstGeom prst="rect">
            <a:avLst/>
          </a:prstGeom>
        </p:spPr>
      </p:pic>
      <p:pic>
        <p:nvPicPr>
          <p:cNvPr id="25" name="Picture 24" descr="lens12480261_12807682344.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0" y="1752600"/>
            <a:ext cx="1676400" cy="1676400"/>
          </a:xfrm>
          <a:prstGeom prst="rect">
            <a:avLst/>
          </a:prstGeom>
        </p:spPr>
      </p:pic>
      <p:pic>
        <p:nvPicPr>
          <p:cNvPr id="28" name="Picture 27" descr="lens12481051_12808448571q.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600" y="4800600"/>
            <a:ext cx="1363133" cy="1363133"/>
          </a:xfrm>
          <a:prstGeom prst="rect">
            <a:avLst/>
          </a:prstGeom>
        </p:spPr>
      </p:pic>
      <p:pic>
        <p:nvPicPr>
          <p:cNvPr id="29" name="Picture 28" descr="55130.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073" y="3231995"/>
            <a:ext cx="3267927" cy="1568605"/>
          </a:xfrm>
          <a:prstGeom prst="rect">
            <a:avLst/>
          </a:prstGeom>
        </p:spPr>
      </p:pic>
      <p:sp>
        <p:nvSpPr>
          <p:cNvPr id="10" name="TextBox 9"/>
          <p:cNvSpPr txBox="1"/>
          <p:nvPr/>
        </p:nvSpPr>
        <p:spPr>
          <a:xfrm>
            <a:off x="7086600" y="6581001"/>
            <a:ext cx="1715659" cy="276999"/>
          </a:xfrm>
          <a:prstGeom prst="rect">
            <a:avLst/>
          </a:prstGeom>
          <a:noFill/>
        </p:spPr>
        <p:txBody>
          <a:bodyPr wrap="none" rtlCol="0">
            <a:spAutoFit/>
          </a:bodyPr>
          <a:lstStyle/>
          <a:p>
            <a:r>
              <a:rPr lang="en-US" sz="1200" dirty="0" smtClean="0"/>
              <a:t>Image Credit: D. Lowe</a:t>
            </a:r>
            <a:endParaRPr lang="en-US" sz="1200" dirty="0"/>
          </a:p>
        </p:txBody>
      </p:sp>
    </p:spTree>
    <p:extLst>
      <p:ext uri="{BB962C8B-B14F-4D97-AF65-F5344CB8AC3E}">
        <p14:creationId xmlns:p14="http://schemas.microsoft.com/office/powerpoint/2010/main" val="304997699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924800" cy="762000"/>
          </a:xfrm>
        </p:spPr>
        <p:txBody>
          <a:bodyPr/>
          <a:lstStyle/>
          <a:p>
            <a:r>
              <a:rPr lang="en-US" dirty="0" smtClean="0"/>
              <a:t>SIFT – Scale Invariant Feature Transform</a:t>
            </a:r>
            <a:endParaRPr lang="en-US" dirty="0"/>
          </a:p>
        </p:txBody>
      </p:sp>
      <p:sp>
        <p:nvSpPr>
          <p:cNvPr id="3" name="Content Placeholder 2"/>
          <p:cNvSpPr>
            <a:spLocks noGrp="1"/>
          </p:cNvSpPr>
          <p:nvPr>
            <p:ph idx="1"/>
          </p:nvPr>
        </p:nvSpPr>
        <p:spPr>
          <a:xfrm>
            <a:off x="685800" y="1371600"/>
            <a:ext cx="7772400" cy="1981200"/>
          </a:xfrm>
        </p:spPr>
        <p:txBody>
          <a:bodyPr/>
          <a:lstStyle/>
          <a:p>
            <a:r>
              <a:rPr lang="en-US" b="0" dirty="0" smtClean="0"/>
              <a:t>Input an Image</a:t>
            </a:r>
          </a:p>
          <a:p>
            <a:endParaRPr lang="en-US" sz="1000" b="0" dirty="0" smtClean="0"/>
          </a:p>
          <a:p>
            <a:r>
              <a:rPr lang="en-US" b="0" dirty="0" smtClean="0"/>
              <a:t>Extract </a:t>
            </a:r>
            <a:r>
              <a:rPr lang="en-US" b="0" dirty="0" err="1" smtClean="0"/>
              <a:t>Keypoints</a:t>
            </a:r>
            <a:endParaRPr lang="en-US" b="0" dirty="0" smtClean="0"/>
          </a:p>
          <a:p>
            <a:pPr lvl="1"/>
            <a:r>
              <a:rPr lang="en-US" b="0" dirty="0" smtClean="0"/>
              <a:t>Finds “corners”</a:t>
            </a:r>
          </a:p>
          <a:p>
            <a:pPr lvl="1"/>
            <a:r>
              <a:rPr lang="en-US" b="0" dirty="0" smtClean="0"/>
              <a:t>Determines scale and orientation of the </a:t>
            </a:r>
            <a:r>
              <a:rPr lang="en-US" b="0" dirty="0" err="1" smtClean="0"/>
              <a:t>keypoint</a:t>
            </a:r>
            <a:endParaRPr lang="en-US" b="0" dirty="0" smtClean="0"/>
          </a:p>
          <a:p>
            <a:pPr marL="520700" lvl="1" indent="0">
              <a:buNone/>
            </a:pPr>
            <a:endParaRPr lang="en-US" sz="1000" b="0" dirty="0"/>
          </a:p>
          <a:p>
            <a:r>
              <a:rPr lang="en-US" b="0" dirty="0" smtClean="0"/>
              <a:t>Compute Descriptor for each </a:t>
            </a:r>
            <a:r>
              <a:rPr lang="en-US" b="0" dirty="0" err="1" smtClean="0"/>
              <a:t>Keypoint</a:t>
            </a:r>
            <a:endParaRPr lang="en-US" b="0" dirty="0" smtClean="0"/>
          </a:p>
          <a:p>
            <a:pPr lvl="1"/>
            <a:r>
              <a:rPr lang="en-US" b="0" dirty="0" smtClean="0"/>
              <a:t>Histogram of gradients in </a:t>
            </a:r>
            <a:r>
              <a:rPr lang="en-US" b="0" dirty="0"/>
              <a:t>G</a:t>
            </a:r>
            <a:r>
              <a:rPr lang="en-US" b="0" dirty="0" smtClean="0"/>
              <a:t>aussian window around </a:t>
            </a:r>
            <a:r>
              <a:rPr lang="en-US" b="0" dirty="0" err="1" smtClean="0"/>
              <a:t>keypoint</a:t>
            </a:r>
            <a:endParaRPr lang="en-US" dirty="0" smtClean="0"/>
          </a:p>
        </p:txBody>
      </p:sp>
      <p:pic>
        <p:nvPicPr>
          <p:cNvPr id="21" name="Picture 20" descr="sift_basic_0.jpe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14800"/>
            <a:ext cx="2667000" cy="1998159"/>
          </a:xfrm>
          <a:prstGeom prst="rect">
            <a:avLst/>
          </a:prstGeom>
        </p:spPr>
      </p:pic>
      <p:pic>
        <p:nvPicPr>
          <p:cNvPr id="24" name="Picture 23" descr="sift_basic_2.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4114800"/>
            <a:ext cx="2667000" cy="1998160"/>
          </a:xfrm>
          <a:prstGeom prst="rect">
            <a:avLst/>
          </a:prstGeom>
        </p:spPr>
      </p:pic>
      <p:pic>
        <p:nvPicPr>
          <p:cNvPr id="27" name="Picture 26" descr="sift_basic_3.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4191000"/>
            <a:ext cx="2590800" cy="1941070"/>
          </a:xfrm>
          <a:prstGeom prst="rect">
            <a:avLst/>
          </a:prstGeom>
        </p:spPr>
      </p:pic>
      <p:sp>
        <p:nvSpPr>
          <p:cNvPr id="28" name="TextBox 27"/>
          <p:cNvSpPr txBox="1"/>
          <p:nvPr/>
        </p:nvSpPr>
        <p:spPr>
          <a:xfrm>
            <a:off x="1066800" y="6096000"/>
            <a:ext cx="997388" cy="276999"/>
          </a:xfrm>
          <a:prstGeom prst="rect">
            <a:avLst/>
          </a:prstGeom>
          <a:noFill/>
        </p:spPr>
        <p:txBody>
          <a:bodyPr wrap="none" rtlCol="0">
            <a:spAutoFit/>
          </a:bodyPr>
          <a:lstStyle/>
          <a:p>
            <a:r>
              <a:rPr lang="en-US" sz="1200" dirty="0" smtClean="0"/>
              <a:t>Input Image</a:t>
            </a:r>
            <a:endParaRPr lang="en-US" sz="1200" dirty="0"/>
          </a:p>
        </p:txBody>
      </p:sp>
      <p:sp>
        <p:nvSpPr>
          <p:cNvPr id="29" name="TextBox 28"/>
          <p:cNvSpPr txBox="1"/>
          <p:nvPr/>
        </p:nvSpPr>
        <p:spPr>
          <a:xfrm>
            <a:off x="4038600" y="6096000"/>
            <a:ext cx="1382109" cy="276999"/>
          </a:xfrm>
          <a:prstGeom prst="rect">
            <a:avLst/>
          </a:prstGeom>
          <a:noFill/>
        </p:spPr>
        <p:txBody>
          <a:bodyPr wrap="none" rtlCol="0">
            <a:spAutoFit/>
          </a:bodyPr>
          <a:lstStyle/>
          <a:p>
            <a:r>
              <a:rPr lang="en-US" sz="1200" dirty="0" smtClean="0"/>
              <a:t>Extract </a:t>
            </a:r>
            <a:r>
              <a:rPr lang="en-US" sz="1200" dirty="0" err="1" smtClean="0"/>
              <a:t>Keypoints</a:t>
            </a:r>
            <a:endParaRPr lang="en-US" sz="1200" dirty="0"/>
          </a:p>
        </p:txBody>
      </p:sp>
      <p:sp>
        <p:nvSpPr>
          <p:cNvPr id="30" name="TextBox 29"/>
          <p:cNvSpPr txBox="1"/>
          <p:nvPr/>
        </p:nvSpPr>
        <p:spPr>
          <a:xfrm>
            <a:off x="6934200" y="6096000"/>
            <a:ext cx="1633781" cy="276999"/>
          </a:xfrm>
          <a:prstGeom prst="rect">
            <a:avLst/>
          </a:prstGeom>
          <a:noFill/>
        </p:spPr>
        <p:txBody>
          <a:bodyPr wrap="none" rtlCol="0">
            <a:spAutoFit/>
          </a:bodyPr>
          <a:lstStyle/>
          <a:p>
            <a:r>
              <a:rPr lang="en-US" sz="1200" dirty="0" smtClean="0"/>
              <a:t>Compute Descriptors</a:t>
            </a:r>
            <a:endParaRPr lang="en-US" sz="1200" dirty="0"/>
          </a:p>
        </p:txBody>
      </p:sp>
      <p:sp>
        <p:nvSpPr>
          <p:cNvPr id="31" name="Right Arrow 30"/>
          <p:cNvSpPr/>
          <p:nvPr/>
        </p:nvSpPr>
        <p:spPr bwMode="auto">
          <a:xfrm>
            <a:off x="2895600" y="5105400"/>
            <a:ext cx="381000" cy="2286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2" name="Right Arrow 31"/>
          <p:cNvSpPr/>
          <p:nvPr/>
        </p:nvSpPr>
        <p:spPr bwMode="auto">
          <a:xfrm>
            <a:off x="5943600" y="5105400"/>
            <a:ext cx="381000" cy="2286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 name="Multiply 3"/>
          <p:cNvSpPr/>
          <p:nvPr/>
        </p:nvSpPr>
        <p:spPr bwMode="auto">
          <a:xfrm>
            <a:off x="2438400" y="3657600"/>
            <a:ext cx="4267200" cy="3124200"/>
          </a:xfrm>
          <a:prstGeom prst="mathMultiply">
            <a:avLst>
              <a:gd name="adj1" fmla="val 3595"/>
            </a:avLst>
          </a:prstGeom>
          <a:solidFill>
            <a:srgbClr val="FF000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TextBox 12"/>
          <p:cNvSpPr txBox="1"/>
          <p:nvPr/>
        </p:nvSpPr>
        <p:spPr>
          <a:xfrm>
            <a:off x="7086600" y="6581001"/>
            <a:ext cx="1647281" cy="276999"/>
          </a:xfrm>
          <a:prstGeom prst="rect">
            <a:avLst/>
          </a:prstGeom>
          <a:noFill/>
        </p:spPr>
        <p:txBody>
          <a:bodyPr wrap="none" rtlCol="0">
            <a:spAutoFit/>
          </a:bodyPr>
          <a:lstStyle/>
          <a:p>
            <a:r>
              <a:rPr lang="en-US" sz="1200" dirty="0" smtClean="0"/>
              <a:t>Image Credit: </a:t>
            </a:r>
            <a:r>
              <a:rPr lang="en-US" sz="1200" dirty="0" err="1" smtClean="0"/>
              <a:t>VLFeat</a:t>
            </a:r>
            <a:endParaRPr lang="en-US" sz="1200" dirty="0"/>
          </a:p>
        </p:txBody>
      </p:sp>
    </p:spTree>
    <p:extLst>
      <p:ext uri="{BB962C8B-B14F-4D97-AF65-F5344CB8AC3E}">
        <p14:creationId xmlns:p14="http://schemas.microsoft.com/office/powerpoint/2010/main" val="47933678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a:solidFill>
                  <a:schemeClr val="tx1"/>
                </a:solidFill>
              </a:rPr>
              <a:t>D</a:t>
            </a:r>
            <a:r>
              <a:rPr lang="en-US" dirty="0" smtClean="0"/>
              <a:t>SIFT – Dense </a:t>
            </a:r>
            <a:r>
              <a:rPr lang="en-US" dirty="0"/>
              <a:t>Scale Invariant Feature Transform</a:t>
            </a:r>
          </a:p>
        </p:txBody>
      </p:sp>
      <p:sp>
        <p:nvSpPr>
          <p:cNvPr id="3" name="Content Placeholder 2"/>
          <p:cNvSpPr>
            <a:spLocks noGrp="1"/>
          </p:cNvSpPr>
          <p:nvPr>
            <p:ph idx="1"/>
          </p:nvPr>
        </p:nvSpPr>
        <p:spPr>
          <a:xfrm>
            <a:off x="685800" y="1371600"/>
            <a:ext cx="7772400" cy="1981200"/>
          </a:xfrm>
          <a:ln>
            <a:noFill/>
          </a:ln>
        </p:spPr>
        <p:txBody>
          <a:bodyPr/>
          <a:lstStyle/>
          <a:p>
            <a:r>
              <a:rPr lang="en-US" b="0" dirty="0" smtClean="0"/>
              <a:t>Input an Image</a:t>
            </a:r>
          </a:p>
          <a:p>
            <a:pPr marL="520700" lvl="1" indent="0">
              <a:buNone/>
            </a:pPr>
            <a:endParaRPr lang="en-US" sz="1000" b="0" dirty="0"/>
          </a:p>
          <a:p>
            <a:r>
              <a:rPr lang="en-US" b="0" dirty="0" smtClean="0"/>
              <a:t>Compute Descriptor for </a:t>
            </a:r>
            <a:r>
              <a:rPr lang="en-US" b="0" dirty="0" smtClean="0">
                <a:solidFill>
                  <a:srgbClr val="000000"/>
                </a:solidFill>
              </a:rPr>
              <a:t>each k pixels</a:t>
            </a:r>
          </a:p>
          <a:p>
            <a:pPr lvl="1"/>
            <a:r>
              <a:rPr lang="en-US" b="0" dirty="0" smtClean="0"/>
              <a:t>Use a fixed scale to calculate each descriptor </a:t>
            </a:r>
          </a:p>
          <a:p>
            <a:pPr lvl="1"/>
            <a:r>
              <a:rPr lang="en-US" b="0" dirty="0"/>
              <a:t>N</a:t>
            </a:r>
            <a:r>
              <a:rPr lang="en-US" b="0" dirty="0" smtClean="0"/>
              <a:t>o longer scale invariant</a:t>
            </a:r>
          </a:p>
        </p:txBody>
      </p:sp>
      <p:cxnSp>
        <p:nvCxnSpPr>
          <p:cNvPr id="14" name="Straight Connector 13"/>
          <p:cNvCxnSpPr/>
          <p:nvPr/>
        </p:nvCxnSpPr>
        <p:spPr bwMode="auto">
          <a:xfrm>
            <a:off x="2971800" y="381000"/>
            <a:ext cx="2514600" cy="0"/>
          </a:xfrm>
          <a:prstGeom prst="line">
            <a:avLst/>
          </a:prstGeom>
          <a:solidFill>
            <a:schemeClr val="accent1"/>
          </a:solidFill>
          <a:ln w="57150" cap="flat" cmpd="sng" algn="ctr">
            <a:solidFill>
              <a:srgbClr val="FF0000"/>
            </a:solidFill>
            <a:prstDash val="solid"/>
            <a:round/>
            <a:headEnd type="none" w="sm" len="sm"/>
            <a:tailEnd type="none" w="sm" len="sm"/>
          </a:ln>
          <a:effectLst/>
        </p:spPr>
      </p:cxnSp>
      <p:pic>
        <p:nvPicPr>
          <p:cNvPr id="15" name="Picture 14" descr="denseSIFT.jpg"/>
          <p:cNvPicPr>
            <a:picLocks noChangeAspect="1"/>
          </p:cNvPicPr>
          <p:nvPr/>
        </p:nvPicPr>
        <p:blipFill>
          <a:blip r:embed="rId2"/>
          <a:srcRect l="12500" t="6916" r="9167" b="10093"/>
          <a:stretch>
            <a:fillRect/>
          </a:stretch>
        </p:blipFill>
        <p:spPr>
          <a:xfrm>
            <a:off x="2667000" y="3112851"/>
            <a:ext cx="3886200" cy="3059349"/>
          </a:xfrm>
          <a:prstGeom prst="rect">
            <a:avLst/>
          </a:prstGeom>
        </p:spPr>
      </p:pic>
    </p:spTree>
    <p:extLst>
      <p:ext uri="{BB962C8B-B14F-4D97-AF65-F5344CB8AC3E}">
        <p14:creationId xmlns:p14="http://schemas.microsoft.com/office/powerpoint/2010/main" val="310420093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sp>
        <p:nvSpPr>
          <p:cNvPr id="3" name="Content Placeholder 2"/>
          <p:cNvSpPr>
            <a:spLocks noGrp="1"/>
          </p:cNvSpPr>
          <p:nvPr>
            <p:ph idx="1"/>
          </p:nvPr>
        </p:nvSpPr>
        <p:spPr>
          <a:xfrm>
            <a:off x="685800" y="1524000"/>
            <a:ext cx="5029200" cy="2057400"/>
          </a:xfrm>
          <a:ln>
            <a:noFill/>
          </a:ln>
        </p:spPr>
        <p:txBody>
          <a:bodyPr/>
          <a:lstStyle/>
          <a:p>
            <a:r>
              <a:rPr lang="en-US" b="0" dirty="0" smtClean="0"/>
              <a:t>Input an Image</a:t>
            </a:r>
          </a:p>
          <a:p>
            <a:pPr marL="520700" lvl="1" indent="0">
              <a:buNone/>
            </a:pPr>
            <a:endParaRPr lang="en-US" sz="1000" b="0" dirty="0"/>
          </a:p>
        </p:txBody>
      </p:sp>
      <p:pic>
        <p:nvPicPr>
          <p:cNvPr id="6" name="Picture 5" descr="HOG.png"/>
          <p:cNvPicPr>
            <a:picLocks noChangeAspect="1"/>
          </p:cNvPicPr>
          <p:nvPr/>
        </p:nvPicPr>
        <p:blipFill rotWithShape="1">
          <a:blip r:embed="rId3">
            <a:extLst>
              <a:ext uri="{28A0092B-C50C-407E-A947-70E740481C1C}">
                <a14:useLocalDpi xmlns:a14="http://schemas.microsoft.com/office/drawing/2010/main" val="0"/>
              </a:ext>
            </a:extLst>
          </a:blip>
          <a:srcRect l="368" r="45070" b="82073"/>
          <a:stretch/>
        </p:blipFill>
        <p:spPr>
          <a:xfrm>
            <a:off x="6019800" y="1143000"/>
            <a:ext cx="2346325" cy="901700"/>
          </a:xfrm>
          <a:prstGeom prst="rect">
            <a:avLst/>
          </a:prstGeom>
        </p:spPr>
      </p:pic>
    </p:spTree>
    <p:extLst>
      <p:ext uri="{BB962C8B-B14F-4D97-AF65-F5344CB8AC3E}">
        <p14:creationId xmlns:p14="http://schemas.microsoft.com/office/powerpoint/2010/main" val="25074406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grpSp>
        <p:nvGrpSpPr>
          <p:cNvPr id="17" name="Group 16"/>
          <p:cNvGrpSpPr/>
          <p:nvPr/>
        </p:nvGrpSpPr>
        <p:grpSpPr>
          <a:xfrm>
            <a:off x="2439369" y="928968"/>
            <a:ext cx="4223028" cy="2057400"/>
            <a:chOff x="304800" y="2667000"/>
            <a:chExt cx="4800600" cy="2286000"/>
          </a:xfrm>
        </p:grpSpPr>
        <p:grpSp>
          <p:nvGrpSpPr>
            <p:cNvPr id="18" name="Group 17"/>
            <p:cNvGrpSpPr/>
            <p:nvPr/>
          </p:nvGrpSpPr>
          <p:grpSpPr>
            <a:xfrm>
              <a:off x="499095" y="2867043"/>
              <a:ext cx="4483908" cy="1963835"/>
              <a:chOff x="304801" y="2286001"/>
              <a:chExt cx="8565730" cy="4276367"/>
            </a:xfrm>
          </p:grpSpPr>
          <p:pic>
            <p:nvPicPr>
              <p:cNvPr id="20" name="Picture 2"/>
              <p:cNvPicPr>
                <a:picLocks noChangeAspect="1" noChangeArrowheads="1"/>
              </p:cNvPicPr>
              <p:nvPr/>
            </p:nvPicPr>
            <p:blipFill>
              <a:blip r:embed="rId2"/>
              <a:srcRect/>
              <a:stretch>
                <a:fillRect/>
              </a:stretch>
            </p:blipFill>
            <p:spPr bwMode="auto">
              <a:xfrm>
                <a:off x="6172200" y="2362200"/>
                <a:ext cx="2645608" cy="1981200"/>
              </a:xfrm>
              <a:prstGeom prst="rect">
                <a:avLst/>
              </a:prstGeom>
              <a:noFill/>
              <a:ln w="9525">
                <a:noFill/>
                <a:miter lim="800000"/>
                <a:headEnd/>
                <a:tailEnd/>
              </a:ln>
              <a:effectLst/>
            </p:spPr>
          </p:pic>
          <p:sp>
            <p:nvSpPr>
              <p:cNvPr id="21" name="Rounded Rectangle 20"/>
              <p:cNvSpPr/>
              <p:nvPr/>
            </p:nvSpPr>
            <p:spPr>
              <a:xfrm>
                <a:off x="3657599" y="2590801"/>
                <a:ext cx="1828800" cy="1219201"/>
              </a:xfrm>
              <a:prstGeom prst="round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Black Box</a:t>
                </a:r>
                <a:endParaRPr lang="en-US" sz="1200" dirty="0"/>
              </a:p>
            </p:txBody>
          </p:sp>
          <p:sp>
            <p:nvSpPr>
              <p:cNvPr id="22" name="Right Arrow 21"/>
              <p:cNvSpPr/>
              <p:nvPr/>
            </p:nvSpPr>
            <p:spPr>
              <a:xfrm>
                <a:off x="2971800" y="3124201"/>
                <a:ext cx="685799" cy="3810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23" name="Right Arrow 22"/>
              <p:cNvSpPr/>
              <p:nvPr/>
            </p:nvSpPr>
            <p:spPr>
              <a:xfrm>
                <a:off x="5410200" y="3124200"/>
                <a:ext cx="685800" cy="3810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pic>
            <p:nvPicPr>
              <p:cNvPr id="24" name="Picture 2"/>
              <p:cNvPicPr>
                <a:picLocks noChangeAspect="1" noChangeArrowheads="1"/>
              </p:cNvPicPr>
              <p:nvPr/>
            </p:nvPicPr>
            <p:blipFill>
              <a:blip r:embed="rId2"/>
              <a:srcRect/>
              <a:stretch>
                <a:fillRect/>
              </a:stretch>
            </p:blipFill>
            <p:spPr bwMode="auto">
              <a:xfrm>
                <a:off x="304801" y="2362201"/>
                <a:ext cx="2645607" cy="1981201"/>
              </a:xfrm>
              <a:prstGeom prst="rect">
                <a:avLst/>
              </a:prstGeom>
              <a:noFill/>
              <a:ln w="9525">
                <a:noFill/>
                <a:miter lim="800000"/>
                <a:headEnd/>
                <a:tailEnd/>
              </a:ln>
              <a:effectLst/>
            </p:spPr>
          </p:pic>
          <p:sp>
            <p:nvSpPr>
              <p:cNvPr id="25" name="Rectangle 24"/>
              <p:cNvSpPr/>
              <p:nvPr/>
            </p:nvSpPr>
            <p:spPr>
              <a:xfrm>
                <a:off x="6095999" y="2286001"/>
                <a:ext cx="2743201" cy="1066801"/>
              </a:xfrm>
              <a:prstGeom prst="rect">
                <a:avLst/>
              </a:prstGeom>
              <a:noFill/>
              <a:ln w="38100" cmpd="sng">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6172200" y="2667001"/>
                <a:ext cx="2285999" cy="1295401"/>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7238999" y="3124201"/>
                <a:ext cx="1524001" cy="1295401"/>
              </a:xfrm>
              <a:prstGeom prst="rect">
                <a:avLst/>
              </a:prstGeom>
              <a:noFill/>
              <a:ln w="38100" cmpd="sng">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096000" y="3352800"/>
                <a:ext cx="2743200" cy="1066800"/>
              </a:xfrm>
              <a:prstGeom prst="rect">
                <a:avLst/>
              </a:prstGeom>
              <a:noFill/>
              <a:ln w="38100" cmpd="sng">
                <a:solidFill>
                  <a:schemeClr val="tx1">
                    <a:lumMod val="85000"/>
                    <a:lumOff val="1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6096000" y="3124200"/>
                <a:ext cx="2743200" cy="685800"/>
              </a:xfrm>
              <a:prstGeom prst="rect">
                <a:avLst/>
              </a:prstGeom>
              <a:noFill/>
              <a:ln w="38100" cmpd="sng">
                <a:solidFill>
                  <a:schemeClr val="bg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03532" y="4350701"/>
                <a:ext cx="2666999" cy="2211667"/>
              </a:xfrm>
              <a:prstGeom prst="rect">
                <a:avLst/>
              </a:prstGeom>
              <a:noFill/>
            </p:spPr>
            <p:txBody>
              <a:bodyPr wrap="square" rtlCol="0">
                <a:spAutoFit/>
              </a:bodyPr>
              <a:lstStyle/>
              <a:p>
                <a:pPr algn="ctr"/>
                <a:r>
                  <a:rPr lang="en-US" sz="1200" dirty="0" smtClean="0">
                    <a:solidFill>
                      <a:srgbClr val="FF0000"/>
                    </a:solidFill>
                  </a:rPr>
                  <a:t>Chameleon</a:t>
                </a:r>
              </a:p>
              <a:p>
                <a:pPr algn="ctr"/>
                <a:r>
                  <a:rPr lang="en-US" sz="1200" dirty="0" smtClean="0">
                    <a:solidFill>
                      <a:schemeClr val="accent6">
                        <a:lumMod val="75000"/>
                      </a:schemeClr>
                    </a:solidFill>
                  </a:rPr>
                  <a:t>Hand</a:t>
                </a:r>
              </a:p>
              <a:p>
                <a:pPr algn="ctr"/>
                <a:r>
                  <a:rPr lang="en-US" sz="1200" dirty="0" smtClean="0">
                    <a:solidFill>
                      <a:srgbClr val="008000"/>
                    </a:solidFill>
                  </a:rPr>
                  <a:t>Grass</a:t>
                </a:r>
              </a:p>
              <a:p>
                <a:pPr algn="ctr"/>
                <a:r>
                  <a:rPr lang="en-US" sz="1200" dirty="0" smtClean="0">
                    <a:solidFill>
                      <a:schemeClr val="bg2">
                        <a:lumMod val="10000"/>
                      </a:schemeClr>
                    </a:solidFill>
                  </a:rPr>
                  <a:t>Road</a:t>
                </a:r>
              </a:p>
              <a:p>
                <a:pPr algn="ctr"/>
                <a:r>
                  <a:rPr lang="en-US" sz="1200" dirty="0" smtClean="0">
                    <a:solidFill>
                      <a:schemeClr val="bg2">
                        <a:lumMod val="75000"/>
                      </a:schemeClr>
                    </a:solidFill>
                  </a:rPr>
                  <a:t>Sand</a:t>
                </a:r>
              </a:p>
            </p:txBody>
          </p:sp>
        </p:grpSp>
        <p:sp>
          <p:nvSpPr>
            <p:cNvPr id="19" name="Rounded Rectangle 18"/>
            <p:cNvSpPr/>
            <p:nvPr/>
          </p:nvSpPr>
          <p:spPr>
            <a:xfrm>
              <a:off x="304800" y="2667000"/>
              <a:ext cx="4800600"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879076" y="5525015"/>
            <a:ext cx="2637268" cy="505924"/>
            <a:chOff x="231263" y="5595822"/>
            <a:chExt cx="4119672" cy="735108"/>
          </a:xfrm>
        </p:grpSpPr>
        <p:pic>
          <p:nvPicPr>
            <p:cNvPr id="3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8563" t="43109" r="47078" b="48341"/>
            <a:stretch/>
          </p:blipFill>
          <p:spPr bwMode="auto">
            <a:xfrm>
              <a:off x="231263" y="5595822"/>
              <a:ext cx="3426383" cy="73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7874" t="43109" r="10649" b="48341"/>
            <a:stretch/>
          </p:blipFill>
          <p:spPr bwMode="auto">
            <a:xfrm>
              <a:off x="2924438" y="5595822"/>
              <a:ext cx="1426497" cy="73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35" name="Straight Arrow Connector 34"/>
          <p:cNvCxnSpPr/>
          <p:nvPr/>
        </p:nvCxnSpPr>
        <p:spPr>
          <a:xfrm flipV="1">
            <a:off x="3691748" y="4353266"/>
            <a:ext cx="609139" cy="786343"/>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5211090" y="4453809"/>
            <a:ext cx="627420" cy="685800"/>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734619" y="4453809"/>
            <a:ext cx="2948592" cy="1870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5862400" y="4400375"/>
            <a:ext cx="2672000" cy="1870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1605679" y="4612043"/>
            <a:ext cx="1052211" cy="461665"/>
          </a:xfrm>
          <a:prstGeom prst="rect">
            <a:avLst/>
          </a:prstGeom>
          <a:noFill/>
        </p:spPr>
        <p:txBody>
          <a:bodyPr wrap="none" rtlCol="0">
            <a:spAutoFit/>
          </a:bodyPr>
          <a:lstStyle/>
          <a:p>
            <a:r>
              <a:rPr lang="en-US" sz="2400" dirty="0" smtClean="0"/>
              <a:t>QUERY</a:t>
            </a:r>
            <a:endParaRPr lang="en-US" sz="2400" dirty="0"/>
          </a:p>
        </p:txBody>
      </p:sp>
      <p:sp>
        <p:nvSpPr>
          <p:cNvPr id="40" name="TextBox 39"/>
          <p:cNvSpPr txBox="1"/>
          <p:nvPr/>
        </p:nvSpPr>
        <p:spPr>
          <a:xfrm>
            <a:off x="6553200" y="4453809"/>
            <a:ext cx="1095236" cy="461665"/>
          </a:xfrm>
          <a:prstGeom prst="rect">
            <a:avLst/>
          </a:prstGeom>
          <a:noFill/>
        </p:spPr>
        <p:txBody>
          <a:bodyPr wrap="none" rtlCol="0">
            <a:spAutoFit/>
          </a:bodyPr>
          <a:lstStyle/>
          <a:p>
            <a:r>
              <a:rPr lang="en-US" sz="2400" dirty="0" smtClean="0"/>
              <a:t>RESULT</a:t>
            </a:r>
            <a:endParaRPr lang="en-US" sz="2400" dirty="0"/>
          </a:p>
        </p:txBody>
      </p:sp>
      <p:cxnSp>
        <p:nvCxnSpPr>
          <p:cNvPr id="41" name="Straight Connector 40"/>
          <p:cNvCxnSpPr/>
          <p:nvPr/>
        </p:nvCxnSpPr>
        <p:spPr>
          <a:xfrm>
            <a:off x="416162" y="3717714"/>
            <a:ext cx="8382000" cy="0"/>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3273118" y="3222102"/>
            <a:ext cx="2667000" cy="1098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DATABASE</a:t>
            </a:r>
            <a:endParaRPr lang="en-US" dirty="0"/>
          </a:p>
        </p:txBody>
      </p:sp>
      <p:cxnSp>
        <p:nvCxnSpPr>
          <p:cNvPr id="43" name="Straight Arrow Connector 42"/>
          <p:cNvCxnSpPr/>
          <p:nvPr/>
        </p:nvCxnSpPr>
        <p:spPr>
          <a:xfrm flipH="1">
            <a:off x="4575292" y="2777409"/>
            <a:ext cx="15583" cy="842760"/>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416162" y="3142492"/>
            <a:ext cx="1430200" cy="461665"/>
          </a:xfrm>
          <a:prstGeom prst="rect">
            <a:avLst/>
          </a:prstGeom>
          <a:noFill/>
        </p:spPr>
        <p:txBody>
          <a:bodyPr wrap="none" rtlCol="0">
            <a:spAutoFit/>
          </a:bodyPr>
          <a:lstStyle/>
          <a:p>
            <a:r>
              <a:rPr lang="en-US" sz="2400" dirty="0" smtClean="0"/>
              <a:t>INDEXING</a:t>
            </a:r>
            <a:endParaRPr lang="en-US" sz="2400" dirty="0"/>
          </a:p>
        </p:txBody>
      </p:sp>
      <p:sp>
        <p:nvSpPr>
          <p:cNvPr id="45" name="TextBox 44"/>
          <p:cNvSpPr txBox="1"/>
          <p:nvPr/>
        </p:nvSpPr>
        <p:spPr>
          <a:xfrm>
            <a:off x="396241" y="3781907"/>
            <a:ext cx="1515158" cy="461665"/>
          </a:xfrm>
          <a:prstGeom prst="rect">
            <a:avLst/>
          </a:prstGeom>
          <a:noFill/>
        </p:spPr>
        <p:txBody>
          <a:bodyPr wrap="none" rtlCol="0">
            <a:spAutoFit/>
          </a:bodyPr>
          <a:lstStyle/>
          <a:p>
            <a:r>
              <a:rPr lang="en-US" sz="2400" dirty="0" smtClean="0"/>
              <a:t>RETRIEVAL</a:t>
            </a:r>
            <a:endParaRPr lang="en-US" sz="2400" dirty="0"/>
          </a:p>
        </p:txBody>
      </p:sp>
      <p:pic>
        <p:nvPicPr>
          <p:cNvPr id="74" name="Picture 2"/>
          <p:cNvPicPr>
            <a:picLocks noChangeAspect="1" noChangeArrowheads="1"/>
          </p:cNvPicPr>
          <p:nvPr/>
        </p:nvPicPr>
        <p:blipFill>
          <a:blip r:embed="rId2"/>
          <a:srcRect/>
          <a:stretch>
            <a:fillRect/>
          </a:stretch>
        </p:blipFill>
        <p:spPr bwMode="auto">
          <a:xfrm>
            <a:off x="6400800" y="4953000"/>
            <a:ext cx="1676400" cy="1126763"/>
          </a:xfrm>
          <a:prstGeom prst="rect">
            <a:avLst/>
          </a:prstGeom>
          <a:noFill/>
          <a:ln w="9525">
            <a:noFill/>
            <a:miter lim="800000"/>
            <a:headEnd/>
            <a:tailEnd/>
          </a:ln>
          <a:effectLst/>
        </p:spPr>
      </p:pic>
    </p:spTree>
    <p:extLst>
      <p:ext uri="{BB962C8B-B14F-4D97-AF65-F5344CB8AC3E}">
        <p14:creationId xmlns:p14="http://schemas.microsoft.com/office/powerpoint/2010/main" val="38510520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sp>
        <p:nvSpPr>
          <p:cNvPr id="3" name="Content Placeholder 2"/>
          <p:cNvSpPr>
            <a:spLocks noGrp="1"/>
          </p:cNvSpPr>
          <p:nvPr>
            <p:ph idx="1"/>
          </p:nvPr>
        </p:nvSpPr>
        <p:spPr>
          <a:xfrm>
            <a:off x="685800" y="1524000"/>
            <a:ext cx="5029200" cy="2057400"/>
          </a:xfrm>
          <a:ln>
            <a:noFill/>
          </a:ln>
        </p:spPr>
        <p:txBody>
          <a:bodyPr/>
          <a:lstStyle/>
          <a:p>
            <a:r>
              <a:rPr lang="en-US" b="0" dirty="0" smtClean="0"/>
              <a:t>Input an Image</a:t>
            </a:r>
          </a:p>
          <a:p>
            <a:pPr marL="520700" lvl="1" indent="0">
              <a:buNone/>
            </a:pPr>
            <a:endParaRPr lang="en-US" sz="1000" b="0" dirty="0"/>
          </a:p>
          <a:p>
            <a:r>
              <a:rPr lang="en-US" b="0" dirty="0" smtClean="0"/>
              <a:t>Normalize Gamma and Color</a:t>
            </a:r>
          </a:p>
          <a:p>
            <a:endParaRPr lang="en-US" b="0" dirty="0" smtClean="0"/>
          </a:p>
        </p:txBody>
      </p:sp>
      <p:pic>
        <p:nvPicPr>
          <p:cNvPr id="6" name="Picture 5" descr="HOG.png"/>
          <p:cNvPicPr>
            <a:picLocks noChangeAspect="1"/>
          </p:cNvPicPr>
          <p:nvPr/>
        </p:nvPicPr>
        <p:blipFill rotWithShape="1">
          <a:blip r:embed="rId3">
            <a:extLst>
              <a:ext uri="{28A0092B-C50C-407E-A947-70E740481C1C}">
                <a14:useLocalDpi xmlns:a14="http://schemas.microsoft.com/office/drawing/2010/main" val="0"/>
              </a:ext>
            </a:extLst>
          </a:blip>
          <a:srcRect l="368" r="45070" b="68185"/>
          <a:stretch/>
        </p:blipFill>
        <p:spPr>
          <a:xfrm>
            <a:off x="6019800" y="1143000"/>
            <a:ext cx="2346325" cy="1600200"/>
          </a:xfrm>
          <a:prstGeom prst="rect">
            <a:avLst/>
          </a:prstGeom>
        </p:spPr>
      </p:pic>
    </p:spTree>
    <p:extLst>
      <p:ext uri="{BB962C8B-B14F-4D97-AF65-F5344CB8AC3E}">
        <p14:creationId xmlns:p14="http://schemas.microsoft.com/office/powerpoint/2010/main" val="35682776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sp>
        <p:nvSpPr>
          <p:cNvPr id="3" name="Content Placeholder 2"/>
          <p:cNvSpPr>
            <a:spLocks noGrp="1"/>
          </p:cNvSpPr>
          <p:nvPr>
            <p:ph idx="1"/>
          </p:nvPr>
        </p:nvSpPr>
        <p:spPr>
          <a:xfrm>
            <a:off x="685800" y="1524000"/>
            <a:ext cx="5029200" cy="2057400"/>
          </a:xfrm>
          <a:ln>
            <a:noFill/>
          </a:ln>
        </p:spPr>
        <p:txBody>
          <a:bodyPr/>
          <a:lstStyle/>
          <a:p>
            <a:r>
              <a:rPr lang="en-US" b="0" dirty="0" smtClean="0"/>
              <a:t>Input an Image</a:t>
            </a:r>
          </a:p>
          <a:p>
            <a:pPr marL="520700" lvl="1" indent="0">
              <a:buNone/>
            </a:pPr>
            <a:endParaRPr lang="en-US" sz="1000" b="0" dirty="0"/>
          </a:p>
          <a:p>
            <a:r>
              <a:rPr lang="en-US" b="0" dirty="0" smtClean="0"/>
              <a:t>Normalize Gamma and Color</a:t>
            </a:r>
          </a:p>
          <a:p>
            <a:endParaRPr lang="en-US" b="0" dirty="0" smtClean="0"/>
          </a:p>
          <a:p>
            <a:r>
              <a:rPr lang="en-US" b="0" dirty="0" smtClean="0"/>
              <a:t>Compute Gradients</a:t>
            </a:r>
          </a:p>
          <a:p>
            <a:endParaRPr lang="en-US" b="0" dirty="0" smtClean="0"/>
          </a:p>
        </p:txBody>
      </p:sp>
      <p:pic>
        <p:nvPicPr>
          <p:cNvPr id="6" name="Picture 5" descr="HOG.png"/>
          <p:cNvPicPr>
            <a:picLocks noChangeAspect="1"/>
          </p:cNvPicPr>
          <p:nvPr/>
        </p:nvPicPr>
        <p:blipFill rotWithShape="1">
          <a:blip r:embed="rId3">
            <a:extLst>
              <a:ext uri="{28A0092B-C50C-407E-A947-70E740481C1C}">
                <a14:useLocalDpi xmlns:a14="http://schemas.microsoft.com/office/drawing/2010/main" val="0"/>
              </a:ext>
            </a:extLst>
          </a:blip>
          <a:srcRect l="368" r="45070" b="54802"/>
          <a:stretch/>
        </p:blipFill>
        <p:spPr>
          <a:xfrm>
            <a:off x="6019800" y="1143000"/>
            <a:ext cx="2346325" cy="2273300"/>
          </a:xfrm>
          <a:prstGeom prst="rect">
            <a:avLst/>
          </a:prstGeom>
        </p:spPr>
      </p:pic>
    </p:spTree>
    <p:extLst>
      <p:ext uri="{BB962C8B-B14F-4D97-AF65-F5344CB8AC3E}">
        <p14:creationId xmlns:p14="http://schemas.microsoft.com/office/powerpoint/2010/main" val="356827763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sp>
        <p:nvSpPr>
          <p:cNvPr id="3" name="Content Placeholder 2"/>
          <p:cNvSpPr>
            <a:spLocks noGrp="1"/>
          </p:cNvSpPr>
          <p:nvPr>
            <p:ph idx="1"/>
          </p:nvPr>
        </p:nvSpPr>
        <p:spPr>
          <a:xfrm>
            <a:off x="685800" y="1524000"/>
            <a:ext cx="5029200" cy="2057400"/>
          </a:xfrm>
          <a:ln>
            <a:noFill/>
          </a:ln>
        </p:spPr>
        <p:txBody>
          <a:bodyPr/>
          <a:lstStyle/>
          <a:p>
            <a:r>
              <a:rPr lang="en-US" b="0" dirty="0" smtClean="0"/>
              <a:t>Input an Image</a:t>
            </a:r>
          </a:p>
          <a:p>
            <a:pPr marL="520700" lvl="1" indent="0">
              <a:buNone/>
            </a:pPr>
            <a:endParaRPr lang="en-US" sz="1000" b="0" dirty="0"/>
          </a:p>
          <a:p>
            <a:r>
              <a:rPr lang="en-US" b="0" dirty="0" smtClean="0"/>
              <a:t>Normalize Gamma and Color</a:t>
            </a:r>
          </a:p>
          <a:p>
            <a:endParaRPr lang="en-US" b="0" dirty="0" smtClean="0"/>
          </a:p>
          <a:p>
            <a:r>
              <a:rPr lang="en-US" b="0" dirty="0" smtClean="0"/>
              <a:t>Compute Gradients</a:t>
            </a:r>
          </a:p>
          <a:p>
            <a:endParaRPr lang="en-US" b="0" dirty="0" smtClean="0"/>
          </a:p>
          <a:p>
            <a:r>
              <a:rPr lang="en-US" b="0" dirty="0" smtClean="0"/>
              <a:t>Accumulate weighted votes for gradient orientation over spatial bins </a:t>
            </a:r>
          </a:p>
        </p:txBody>
      </p:sp>
      <p:pic>
        <p:nvPicPr>
          <p:cNvPr id="6" name="Picture 5" descr="HOG.png"/>
          <p:cNvPicPr>
            <a:picLocks noChangeAspect="1"/>
          </p:cNvPicPr>
          <p:nvPr/>
        </p:nvPicPr>
        <p:blipFill rotWithShape="1">
          <a:blip r:embed="rId3">
            <a:extLst>
              <a:ext uri="{28A0092B-C50C-407E-A947-70E740481C1C}">
                <a14:useLocalDpi xmlns:a14="http://schemas.microsoft.com/office/drawing/2010/main" val="0"/>
              </a:ext>
            </a:extLst>
          </a:blip>
          <a:srcRect l="368" r="45070" b="36622"/>
          <a:stretch/>
        </p:blipFill>
        <p:spPr>
          <a:xfrm>
            <a:off x="6019800" y="1143000"/>
            <a:ext cx="2346325" cy="3187700"/>
          </a:xfrm>
          <a:prstGeom prst="rect">
            <a:avLst/>
          </a:prstGeom>
        </p:spPr>
      </p:pic>
    </p:spTree>
    <p:extLst>
      <p:ext uri="{BB962C8B-B14F-4D97-AF65-F5344CB8AC3E}">
        <p14:creationId xmlns:p14="http://schemas.microsoft.com/office/powerpoint/2010/main" val="35682776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sp>
        <p:nvSpPr>
          <p:cNvPr id="3" name="Content Placeholder 2"/>
          <p:cNvSpPr>
            <a:spLocks noGrp="1"/>
          </p:cNvSpPr>
          <p:nvPr>
            <p:ph idx="1"/>
          </p:nvPr>
        </p:nvSpPr>
        <p:spPr>
          <a:xfrm>
            <a:off x="685800" y="1524000"/>
            <a:ext cx="5029200" cy="2057400"/>
          </a:xfrm>
          <a:ln>
            <a:noFill/>
          </a:ln>
        </p:spPr>
        <p:txBody>
          <a:bodyPr/>
          <a:lstStyle/>
          <a:p>
            <a:r>
              <a:rPr lang="en-US" b="0" dirty="0" smtClean="0"/>
              <a:t>Input an Image</a:t>
            </a:r>
          </a:p>
          <a:p>
            <a:pPr marL="520700" lvl="1" indent="0">
              <a:buNone/>
            </a:pPr>
            <a:endParaRPr lang="en-US" sz="1000" b="0" dirty="0"/>
          </a:p>
          <a:p>
            <a:r>
              <a:rPr lang="en-US" b="0" dirty="0" smtClean="0"/>
              <a:t>Normalize Gamma and Color</a:t>
            </a:r>
          </a:p>
          <a:p>
            <a:endParaRPr lang="en-US" b="0" dirty="0" smtClean="0"/>
          </a:p>
          <a:p>
            <a:r>
              <a:rPr lang="en-US" b="0" dirty="0" smtClean="0"/>
              <a:t>Compute Gradients</a:t>
            </a:r>
          </a:p>
          <a:p>
            <a:endParaRPr lang="en-US" b="0" dirty="0" smtClean="0"/>
          </a:p>
          <a:p>
            <a:r>
              <a:rPr lang="en-US" b="0" dirty="0" smtClean="0"/>
              <a:t>Accumulate weighted votes for gradient orientation over spatial bins </a:t>
            </a:r>
          </a:p>
          <a:p>
            <a:endParaRPr lang="en-US" b="0" dirty="0" smtClean="0"/>
          </a:p>
          <a:p>
            <a:r>
              <a:rPr lang="en-US" b="0" dirty="0" smtClean="0"/>
              <a:t>Normalize contrast within overlapping blocks of cells</a:t>
            </a:r>
          </a:p>
          <a:p>
            <a:endParaRPr lang="en-US" b="0" dirty="0" smtClean="0"/>
          </a:p>
        </p:txBody>
      </p:sp>
      <p:pic>
        <p:nvPicPr>
          <p:cNvPr id="6" name="Picture 5" descr="HOG.png"/>
          <p:cNvPicPr>
            <a:picLocks noChangeAspect="1"/>
          </p:cNvPicPr>
          <p:nvPr/>
        </p:nvPicPr>
        <p:blipFill rotWithShape="1">
          <a:blip r:embed="rId3">
            <a:extLst>
              <a:ext uri="{28A0092B-C50C-407E-A947-70E740481C1C}">
                <a14:useLocalDpi xmlns:a14="http://schemas.microsoft.com/office/drawing/2010/main" val="0"/>
              </a:ext>
            </a:extLst>
          </a:blip>
          <a:srcRect l="368" r="45070" b="14402"/>
          <a:stretch/>
        </p:blipFill>
        <p:spPr>
          <a:xfrm>
            <a:off x="6019800" y="1143000"/>
            <a:ext cx="2346325" cy="4305300"/>
          </a:xfrm>
          <a:prstGeom prst="rect">
            <a:avLst/>
          </a:prstGeom>
        </p:spPr>
      </p:pic>
    </p:spTree>
    <p:extLst>
      <p:ext uri="{BB962C8B-B14F-4D97-AF65-F5344CB8AC3E}">
        <p14:creationId xmlns:p14="http://schemas.microsoft.com/office/powerpoint/2010/main" val="327901215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sp>
        <p:nvSpPr>
          <p:cNvPr id="3" name="Content Placeholder 2"/>
          <p:cNvSpPr>
            <a:spLocks noGrp="1"/>
          </p:cNvSpPr>
          <p:nvPr>
            <p:ph idx="1"/>
          </p:nvPr>
        </p:nvSpPr>
        <p:spPr>
          <a:xfrm>
            <a:off x="685800" y="1524000"/>
            <a:ext cx="5029200" cy="2057400"/>
          </a:xfrm>
          <a:ln>
            <a:noFill/>
          </a:ln>
        </p:spPr>
        <p:txBody>
          <a:bodyPr/>
          <a:lstStyle/>
          <a:p>
            <a:r>
              <a:rPr lang="en-US" b="0" dirty="0" smtClean="0"/>
              <a:t>Input an Image</a:t>
            </a:r>
          </a:p>
          <a:p>
            <a:pPr marL="520700" lvl="1" indent="0">
              <a:buNone/>
            </a:pPr>
            <a:endParaRPr lang="en-US" sz="1000" b="0" dirty="0"/>
          </a:p>
          <a:p>
            <a:r>
              <a:rPr lang="en-US" b="0" dirty="0" smtClean="0"/>
              <a:t>Normalize Gamma and Color</a:t>
            </a:r>
          </a:p>
          <a:p>
            <a:endParaRPr lang="en-US" b="0" dirty="0" smtClean="0"/>
          </a:p>
          <a:p>
            <a:r>
              <a:rPr lang="en-US" b="0" dirty="0" smtClean="0"/>
              <a:t>Compute Gradients</a:t>
            </a:r>
          </a:p>
          <a:p>
            <a:endParaRPr lang="en-US" b="0" dirty="0" smtClean="0"/>
          </a:p>
          <a:p>
            <a:r>
              <a:rPr lang="en-US" b="0" dirty="0" smtClean="0"/>
              <a:t>Accumulate weighted votes for gradient orientation over spatial bins </a:t>
            </a:r>
          </a:p>
          <a:p>
            <a:endParaRPr lang="en-US" b="0" dirty="0" smtClean="0"/>
          </a:p>
          <a:p>
            <a:r>
              <a:rPr lang="en-US" b="0" dirty="0" smtClean="0"/>
              <a:t>Normalize contrast within overlapping blocks of cells</a:t>
            </a:r>
          </a:p>
          <a:p>
            <a:endParaRPr lang="en-US" b="0" dirty="0" smtClean="0"/>
          </a:p>
          <a:p>
            <a:r>
              <a:rPr lang="en-US" b="0" dirty="0" smtClean="0"/>
              <a:t>Collect HOGs for all blocks over image</a:t>
            </a:r>
          </a:p>
        </p:txBody>
      </p:sp>
      <p:pic>
        <p:nvPicPr>
          <p:cNvPr id="6" name="Picture 5" descr="HOG.png"/>
          <p:cNvPicPr>
            <a:picLocks noChangeAspect="1"/>
          </p:cNvPicPr>
          <p:nvPr/>
        </p:nvPicPr>
        <p:blipFill rotWithShape="1">
          <a:blip r:embed="rId3">
            <a:extLst>
              <a:ext uri="{28A0092B-C50C-407E-A947-70E740481C1C}">
                <a14:useLocalDpi xmlns:a14="http://schemas.microsoft.com/office/drawing/2010/main" val="0"/>
              </a:ext>
            </a:extLst>
          </a:blip>
          <a:srcRect l="368" r="45070"/>
          <a:stretch/>
        </p:blipFill>
        <p:spPr>
          <a:xfrm>
            <a:off x="6019800" y="1143000"/>
            <a:ext cx="2346325" cy="5029688"/>
          </a:xfrm>
          <a:prstGeom prst="rect">
            <a:avLst/>
          </a:prstGeom>
        </p:spPr>
      </p:pic>
    </p:spTree>
    <p:extLst>
      <p:ext uri="{BB962C8B-B14F-4D97-AF65-F5344CB8AC3E}">
        <p14:creationId xmlns:p14="http://schemas.microsoft.com/office/powerpoint/2010/main" val="327901215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pic>
        <p:nvPicPr>
          <p:cNvPr id="12" name="Picture 11"/>
          <p:cNvPicPr>
            <a:picLocks noChangeAspect="1"/>
          </p:cNvPicPr>
          <p:nvPr/>
        </p:nvPicPr>
        <p:blipFill>
          <a:blip r:embed="rId3"/>
          <a:stretch>
            <a:fillRect/>
          </a:stretch>
        </p:blipFill>
        <p:spPr>
          <a:xfrm>
            <a:off x="457200" y="990600"/>
            <a:ext cx="7971226" cy="5179239"/>
          </a:xfrm>
          <a:prstGeom prst="rect">
            <a:avLst/>
          </a:prstGeom>
        </p:spPr>
      </p:pic>
    </p:spTree>
    <p:extLst>
      <p:ext uri="{BB962C8B-B14F-4D97-AF65-F5344CB8AC3E}">
        <p14:creationId xmlns:p14="http://schemas.microsoft.com/office/powerpoint/2010/main" val="327901215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pic>
        <p:nvPicPr>
          <p:cNvPr id="11" name="Picture 10" descr="hog_features.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919" y="3581400"/>
            <a:ext cx="1989364" cy="1981501"/>
          </a:xfrm>
          <a:prstGeom prst="rect">
            <a:avLst/>
          </a:prstGeom>
        </p:spPr>
      </p:pic>
      <p:pic>
        <p:nvPicPr>
          <p:cNvPr id="4" name="Picture 3"/>
          <p:cNvPicPr>
            <a:picLocks noChangeAspect="1"/>
          </p:cNvPicPr>
          <p:nvPr/>
        </p:nvPicPr>
        <p:blipFill>
          <a:blip r:embed="rId4"/>
          <a:stretch>
            <a:fillRect/>
          </a:stretch>
        </p:blipFill>
        <p:spPr>
          <a:xfrm>
            <a:off x="5807883" y="3581399"/>
            <a:ext cx="3124200" cy="2008179"/>
          </a:xfrm>
          <a:prstGeom prst="rect">
            <a:avLst/>
          </a:prstGeom>
        </p:spPr>
      </p:pic>
      <p:pic>
        <p:nvPicPr>
          <p:cNvPr id="10" name="Picture 9"/>
          <p:cNvPicPr>
            <a:picLocks noChangeAspect="1"/>
          </p:cNvPicPr>
          <p:nvPr/>
        </p:nvPicPr>
        <p:blipFill rotWithShape="1">
          <a:blip r:embed="rId5"/>
          <a:srcRect l="53548" t="7493" r="2732" b="9025"/>
          <a:stretch/>
        </p:blipFill>
        <p:spPr>
          <a:xfrm>
            <a:off x="355599" y="3632200"/>
            <a:ext cx="2986904" cy="1930400"/>
          </a:xfrm>
          <a:prstGeom prst="rect">
            <a:avLst/>
          </a:prstGeom>
        </p:spPr>
      </p:pic>
      <p:sp>
        <p:nvSpPr>
          <p:cNvPr id="5" name="TextBox 4"/>
          <p:cNvSpPr txBox="1"/>
          <p:nvPr/>
        </p:nvSpPr>
        <p:spPr>
          <a:xfrm>
            <a:off x="1447800" y="1676400"/>
            <a:ext cx="683914" cy="1169551"/>
          </a:xfrm>
          <a:prstGeom prst="rect">
            <a:avLst/>
          </a:prstGeom>
          <a:noFill/>
        </p:spPr>
        <p:txBody>
          <a:bodyPr wrap="none" rtlCol="0">
            <a:spAutoFit/>
          </a:bodyPr>
          <a:lstStyle/>
          <a:p>
            <a:r>
              <a:rPr lang="en-US" sz="7000" dirty="0" smtClean="0"/>
              <a:t>?</a:t>
            </a:r>
            <a:endParaRPr lang="en-US" sz="7000" dirty="0"/>
          </a:p>
        </p:txBody>
      </p:sp>
      <p:sp>
        <p:nvSpPr>
          <p:cNvPr id="13" name="TextBox 12"/>
          <p:cNvSpPr txBox="1"/>
          <p:nvPr/>
        </p:nvSpPr>
        <p:spPr>
          <a:xfrm>
            <a:off x="4114800" y="1676400"/>
            <a:ext cx="683914" cy="1169551"/>
          </a:xfrm>
          <a:prstGeom prst="rect">
            <a:avLst/>
          </a:prstGeom>
          <a:noFill/>
        </p:spPr>
        <p:txBody>
          <a:bodyPr wrap="none" rtlCol="0">
            <a:spAutoFit/>
          </a:bodyPr>
          <a:lstStyle/>
          <a:p>
            <a:r>
              <a:rPr lang="en-US" sz="7000" dirty="0" smtClean="0"/>
              <a:t>?</a:t>
            </a:r>
            <a:endParaRPr lang="en-US" sz="7000" dirty="0"/>
          </a:p>
        </p:txBody>
      </p:sp>
      <p:sp>
        <p:nvSpPr>
          <p:cNvPr id="14" name="TextBox 13"/>
          <p:cNvSpPr txBox="1"/>
          <p:nvPr/>
        </p:nvSpPr>
        <p:spPr>
          <a:xfrm>
            <a:off x="7010400" y="1726049"/>
            <a:ext cx="683914" cy="1169551"/>
          </a:xfrm>
          <a:prstGeom prst="rect">
            <a:avLst/>
          </a:prstGeom>
          <a:noFill/>
        </p:spPr>
        <p:txBody>
          <a:bodyPr wrap="none" rtlCol="0">
            <a:spAutoFit/>
          </a:bodyPr>
          <a:lstStyle/>
          <a:p>
            <a:r>
              <a:rPr lang="en-US" sz="7000" dirty="0" smtClean="0"/>
              <a:t>?</a:t>
            </a:r>
            <a:endParaRPr lang="en-US" sz="7000" dirty="0"/>
          </a:p>
        </p:txBody>
      </p:sp>
    </p:spTree>
    <p:extLst>
      <p:ext uri="{BB962C8B-B14F-4D97-AF65-F5344CB8AC3E}">
        <p14:creationId xmlns:p14="http://schemas.microsoft.com/office/powerpoint/2010/main" val="75965497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763000" cy="762000"/>
          </a:xfrm>
        </p:spPr>
        <p:txBody>
          <a:bodyPr/>
          <a:lstStyle/>
          <a:p>
            <a:r>
              <a:rPr lang="en-US" dirty="0" smtClean="0">
                <a:solidFill>
                  <a:schemeClr val="tx1"/>
                </a:solidFill>
              </a:rPr>
              <a:t>HOG </a:t>
            </a:r>
            <a:r>
              <a:rPr lang="en-US" dirty="0" smtClean="0"/>
              <a:t>– Histogram of Oriented Gradients</a:t>
            </a:r>
            <a:endParaRPr lang="en-US" dirty="0"/>
          </a:p>
        </p:txBody>
      </p:sp>
      <p:pic>
        <p:nvPicPr>
          <p:cNvPr id="8" name="Picture 7" descr="hog_image.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616" y="1447198"/>
            <a:ext cx="1989667" cy="1981802"/>
          </a:xfrm>
          <a:prstGeom prst="rect">
            <a:avLst/>
          </a:prstGeom>
        </p:spPr>
      </p:pic>
      <p:pic>
        <p:nvPicPr>
          <p:cNvPr id="11" name="Picture 10" descr="hog_features.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9919" y="3581400"/>
            <a:ext cx="1989364" cy="1981501"/>
          </a:xfrm>
          <a:prstGeom prst="rect">
            <a:avLst/>
          </a:prstGeom>
        </p:spPr>
      </p:pic>
      <p:pic>
        <p:nvPicPr>
          <p:cNvPr id="3" name="Picture 2"/>
          <p:cNvPicPr>
            <a:picLocks noChangeAspect="1"/>
          </p:cNvPicPr>
          <p:nvPr/>
        </p:nvPicPr>
        <p:blipFill>
          <a:blip r:embed="rId5"/>
          <a:stretch>
            <a:fillRect/>
          </a:stretch>
        </p:blipFill>
        <p:spPr>
          <a:xfrm>
            <a:off x="5807883" y="1371600"/>
            <a:ext cx="3124200" cy="2128910"/>
          </a:xfrm>
          <a:prstGeom prst="rect">
            <a:avLst/>
          </a:prstGeom>
        </p:spPr>
      </p:pic>
      <p:pic>
        <p:nvPicPr>
          <p:cNvPr id="4" name="Picture 3"/>
          <p:cNvPicPr>
            <a:picLocks noChangeAspect="1"/>
          </p:cNvPicPr>
          <p:nvPr/>
        </p:nvPicPr>
        <p:blipFill>
          <a:blip r:embed="rId6"/>
          <a:stretch>
            <a:fillRect/>
          </a:stretch>
        </p:blipFill>
        <p:spPr>
          <a:xfrm>
            <a:off x="5807883" y="3581399"/>
            <a:ext cx="3124200" cy="2008179"/>
          </a:xfrm>
          <a:prstGeom prst="rect">
            <a:avLst/>
          </a:prstGeom>
        </p:spPr>
      </p:pic>
      <p:pic>
        <p:nvPicPr>
          <p:cNvPr id="9" name="Picture 8"/>
          <p:cNvPicPr>
            <a:picLocks noChangeAspect="1"/>
          </p:cNvPicPr>
          <p:nvPr/>
        </p:nvPicPr>
        <p:blipFill rotWithShape="1">
          <a:blip r:embed="rId7"/>
          <a:srcRect r="51240"/>
          <a:stretch/>
        </p:blipFill>
        <p:spPr>
          <a:xfrm>
            <a:off x="211917" y="1371600"/>
            <a:ext cx="3293283" cy="2286000"/>
          </a:xfrm>
          <a:prstGeom prst="rect">
            <a:avLst/>
          </a:prstGeom>
        </p:spPr>
      </p:pic>
      <p:pic>
        <p:nvPicPr>
          <p:cNvPr id="12" name="Picture 11"/>
          <p:cNvPicPr>
            <a:picLocks noChangeAspect="1"/>
          </p:cNvPicPr>
          <p:nvPr/>
        </p:nvPicPr>
        <p:blipFill rotWithShape="1">
          <a:blip r:embed="rId7"/>
          <a:srcRect l="53548" t="7493" r="2732" b="9025"/>
          <a:stretch/>
        </p:blipFill>
        <p:spPr>
          <a:xfrm>
            <a:off x="355599" y="3632200"/>
            <a:ext cx="2986904" cy="1930400"/>
          </a:xfrm>
          <a:prstGeom prst="rect">
            <a:avLst/>
          </a:prstGeom>
        </p:spPr>
      </p:pic>
    </p:spTree>
    <p:extLst>
      <p:ext uri="{BB962C8B-B14F-4D97-AF65-F5344CB8AC3E}">
        <p14:creationId xmlns:p14="http://schemas.microsoft.com/office/powerpoint/2010/main" val="182958007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819400"/>
            <a:ext cx="7086600" cy="762000"/>
          </a:xfrm>
        </p:spPr>
        <p:txBody>
          <a:bodyPr/>
          <a:lstStyle/>
          <a:p>
            <a:r>
              <a:rPr lang="en-US" b="0" dirty="0"/>
              <a:t>What models should we use?</a:t>
            </a:r>
          </a:p>
        </p:txBody>
      </p:sp>
    </p:spTree>
    <p:extLst>
      <p:ext uri="{BB962C8B-B14F-4D97-AF65-F5344CB8AC3E}">
        <p14:creationId xmlns:p14="http://schemas.microsoft.com/office/powerpoint/2010/main" val="125673417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5" name="Title 1"/>
          <p:cNvSpPr>
            <a:spLocks noGrp="1"/>
          </p:cNvSpPr>
          <p:nvPr>
            <p:ph type="title"/>
          </p:nvPr>
        </p:nvSpPr>
        <p:spPr>
          <a:xfrm>
            <a:off x="-304800" y="0"/>
            <a:ext cx="9677400" cy="762000"/>
          </a:xfrm>
        </p:spPr>
        <p:txBody>
          <a:bodyPr/>
          <a:lstStyle/>
          <a:p>
            <a:r>
              <a:rPr lang="en-US" dirty="0" smtClean="0">
                <a:ea typeface="ＭＳ Ｐゴシック" pitchFamily="-1" charset="-128"/>
                <a:cs typeface="ＭＳ Ｐゴシック" pitchFamily="-1" charset="-128"/>
              </a:rPr>
              <a:t>Families of Detection/Recognition Models</a:t>
            </a:r>
          </a:p>
        </p:txBody>
      </p:sp>
      <p:sp>
        <p:nvSpPr>
          <p:cNvPr id="156676" name="TextBox 2"/>
          <p:cNvSpPr txBox="1">
            <a:spLocks noChangeArrowheads="1"/>
          </p:cNvSpPr>
          <p:nvPr/>
        </p:nvSpPr>
        <p:spPr bwMode="auto">
          <a:xfrm>
            <a:off x="1143000" y="1066800"/>
            <a:ext cx="2514600" cy="369888"/>
          </a:xfrm>
          <a:prstGeom prst="rect">
            <a:avLst/>
          </a:prstGeom>
          <a:noFill/>
          <a:ln w="9525">
            <a:noFill/>
            <a:miter lim="800000"/>
            <a:headEnd/>
            <a:tailEnd/>
          </a:ln>
        </p:spPr>
        <p:txBody>
          <a:bodyPr>
            <a:prstTxWarp prst="textNoShape">
              <a:avLst/>
            </a:prstTxWarp>
            <a:spAutoFit/>
          </a:bodyPr>
          <a:lstStyle/>
          <a:p>
            <a:r>
              <a:rPr lang="en-US" sz="1800" dirty="0"/>
              <a:t>Bag of </a:t>
            </a:r>
            <a:r>
              <a:rPr lang="en-US" sz="1800" dirty="0" smtClean="0"/>
              <a:t>Words </a:t>
            </a:r>
            <a:r>
              <a:rPr lang="en-US" sz="1800" dirty="0"/>
              <a:t>M</a:t>
            </a:r>
            <a:r>
              <a:rPr lang="en-US" sz="1800" dirty="0" smtClean="0"/>
              <a:t>odels</a:t>
            </a:r>
            <a:endParaRPr lang="en-US" sz="1800" dirty="0"/>
          </a:p>
        </p:txBody>
      </p:sp>
      <p:sp>
        <p:nvSpPr>
          <p:cNvPr id="156678" name="TextBox 4"/>
          <p:cNvSpPr txBox="1">
            <a:spLocks noChangeArrowheads="1"/>
          </p:cNvSpPr>
          <p:nvPr/>
        </p:nvSpPr>
        <p:spPr bwMode="auto">
          <a:xfrm>
            <a:off x="685800" y="3733800"/>
            <a:ext cx="8382000" cy="369332"/>
          </a:xfrm>
          <a:prstGeom prst="rect">
            <a:avLst/>
          </a:prstGeom>
          <a:noFill/>
          <a:ln w="9525">
            <a:noFill/>
            <a:miter lim="800000"/>
            <a:headEnd/>
            <a:tailEnd/>
          </a:ln>
        </p:spPr>
        <p:txBody>
          <a:bodyPr wrap="square">
            <a:prstTxWarp prst="textNoShape">
              <a:avLst/>
            </a:prstTxWarp>
            <a:spAutoFit/>
          </a:bodyPr>
          <a:lstStyle/>
          <a:p>
            <a:pPr algn="ctr"/>
            <a:r>
              <a:rPr lang="en-US" sz="1800" dirty="0" smtClean="0"/>
              <a:t>Structure Models -Part and Voting Models</a:t>
            </a:r>
            <a:endParaRPr lang="en-US" sz="1800" dirty="0"/>
          </a:p>
        </p:txBody>
      </p:sp>
      <p:sp>
        <p:nvSpPr>
          <p:cNvPr id="156679" name="TextBox 6"/>
          <p:cNvSpPr txBox="1">
            <a:spLocks noChangeArrowheads="1"/>
          </p:cNvSpPr>
          <p:nvPr/>
        </p:nvSpPr>
        <p:spPr bwMode="auto">
          <a:xfrm>
            <a:off x="5029200" y="990600"/>
            <a:ext cx="2590800" cy="369888"/>
          </a:xfrm>
          <a:prstGeom prst="rect">
            <a:avLst/>
          </a:prstGeom>
          <a:noFill/>
          <a:ln w="9525">
            <a:noFill/>
            <a:miter lim="800000"/>
            <a:headEnd/>
            <a:tailEnd/>
          </a:ln>
        </p:spPr>
        <p:txBody>
          <a:bodyPr>
            <a:prstTxWarp prst="textNoShape">
              <a:avLst/>
            </a:prstTxWarp>
            <a:spAutoFit/>
          </a:bodyPr>
          <a:lstStyle/>
          <a:p>
            <a:r>
              <a:rPr lang="en-US" sz="1800" dirty="0"/>
              <a:t>Rigid </a:t>
            </a:r>
            <a:r>
              <a:rPr lang="en-US" sz="1800" dirty="0" smtClean="0"/>
              <a:t>Template </a:t>
            </a:r>
            <a:r>
              <a:rPr lang="en-US" sz="1800" dirty="0"/>
              <a:t>M</a:t>
            </a:r>
            <a:r>
              <a:rPr lang="en-US" sz="1800" dirty="0" smtClean="0"/>
              <a:t>odels</a:t>
            </a:r>
            <a:endParaRPr lang="en-US" sz="1800" dirty="0"/>
          </a:p>
        </p:txBody>
      </p:sp>
      <p:pic>
        <p:nvPicPr>
          <p:cNvPr id="8" name="Picture 25" descr="face"/>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228600" y="4267200"/>
            <a:ext cx="1447800" cy="1177925"/>
          </a:xfrm>
          <a:prstGeom prst="rect">
            <a:avLst/>
          </a:prstGeom>
          <a:solidFill>
            <a:schemeClr val="bg1"/>
          </a:solidFill>
          <a:ln w="9525">
            <a:noFill/>
            <a:miter lim="800000"/>
            <a:headEnd/>
            <a:tailEnd/>
          </a:ln>
        </p:spPr>
      </p:pic>
      <p:sp>
        <p:nvSpPr>
          <p:cNvPr id="156681" name="TextBox 10"/>
          <p:cNvSpPr txBox="1">
            <a:spLocks noChangeArrowheads="1"/>
          </p:cNvSpPr>
          <p:nvPr/>
        </p:nvSpPr>
        <p:spPr bwMode="auto">
          <a:xfrm>
            <a:off x="5181600" y="2895600"/>
            <a:ext cx="2819400" cy="646113"/>
          </a:xfrm>
          <a:prstGeom prst="rect">
            <a:avLst/>
          </a:prstGeom>
          <a:noFill/>
          <a:ln w="9525">
            <a:noFill/>
            <a:miter lim="800000"/>
            <a:headEnd/>
            <a:tailEnd/>
          </a:ln>
        </p:spPr>
        <p:txBody>
          <a:bodyPr>
            <a:prstTxWarp prst="textNoShape">
              <a:avLst/>
            </a:prstTxWarp>
            <a:spAutoFit/>
          </a:bodyPr>
          <a:lstStyle/>
          <a:p>
            <a:r>
              <a:rPr lang="en-US" sz="1200" i="1"/>
              <a:t>Sirovich and Kirby 1987</a:t>
            </a:r>
          </a:p>
          <a:p>
            <a:r>
              <a:rPr lang="en-US" sz="1200" i="1"/>
              <a:t>Turk, Pentland, 1991</a:t>
            </a:r>
          </a:p>
          <a:p>
            <a:r>
              <a:rPr lang="en-US" sz="1200" i="1"/>
              <a:t>Dalal &amp; Triggs, 2006</a:t>
            </a:r>
          </a:p>
        </p:txBody>
      </p:sp>
      <p:pic>
        <p:nvPicPr>
          <p:cNvPr id="156682" name="Picture 4" descr="image006"/>
          <p:cNvPicPr>
            <a:picLocks noChangeAspect="1" noChangeArrowheads="1"/>
          </p:cNvPicPr>
          <p:nvPr/>
        </p:nvPicPr>
        <p:blipFill>
          <a:blip r:embed="rId5"/>
          <a:srcRect t="34145" r="55545" b="35345"/>
          <a:stretch>
            <a:fillRect/>
          </a:stretch>
        </p:blipFill>
        <p:spPr bwMode="auto">
          <a:xfrm>
            <a:off x="1752600" y="4267200"/>
            <a:ext cx="1568450" cy="1155700"/>
          </a:xfrm>
          <a:prstGeom prst="rect">
            <a:avLst/>
          </a:prstGeom>
          <a:noFill/>
          <a:ln w="9525">
            <a:noFill/>
            <a:miter lim="800000"/>
            <a:headEnd/>
            <a:tailEnd/>
          </a:ln>
        </p:spPr>
      </p:pic>
      <p:graphicFrame>
        <p:nvGraphicFramePr>
          <p:cNvPr id="156674" name="Object 2"/>
          <p:cNvGraphicFramePr>
            <a:graphicFrameLocks noChangeAspect="1"/>
          </p:cNvGraphicFramePr>
          <p:nvPr>
            <p:extLst>
              <p:ext uri="{D42A27DB-BD31-4B8C-83A1-F6EECF244321}">
                <p14:modId xmlns:p14="http://schemas.microsoft.com/office/powerpoint/2010/main" val="4142893565"/>
              </p:ext>
            </p:extLst>
          </p:nvPr>
        </p:nvGraphicFramePr>
        <p:xfrm>
          <a:off x="5562600" y="4343400"/>
          <a:ext cx="977900" cy="984250"/>
        </p:xfrm>
        <a:graphic>
          <a:graphicData uri="http://schemas.openxmlformats.org/presentationml/2006/ole">
            <mc:AlternateContent xmlns:mc="http://schemas.openxmlformats.org/markup-compatibility/2006">
              <mc:Choice xmlns:v="urn:schemas-microsoft-com:vml" Requires="v">
                <p:oleObj spid="_x0000_s1066" name="Image" r:id="rId6" imgW="557643" imgH="560501" progId="">
                  <p:embed/>
                </p:oleObj>
              </mc:Choice>
              <mc:Fallback>
                <p:oleObj name="Image" r:id="rId6" imgW="557643" imgH="560501"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4343400"/>
                        <a:ext cx="97790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6683" name="Text Box 9"/>
          <p:cNvSpPr txBox="1">
            <a:spLocks noChangeArrowheads="1"/>
          </p:cNvSpPr>
          <p:nvPr/>
        </p:nvSpPr>
        <p:spPr bwMode="auto">
          <a:xfrm>
            <a:off x="304800" y="5638800"/>
            <a:ext cx="3798888" cy="830263"/>
          </a:xfrm>
          <a:prstGeom prst="rect">
            <a:avLst/>
          </a:prstGeom>
          <a:noFill/>
          <a:ln w="9525">
            <a:noFill/>
            <a:miter lim="800000"/>
            <a:headEnd/>
            <a:tailEnd/>
          </a:ln>
        </p:spPr>
        <p:txBody>
          <a:bodyPr>
            <a:prstTxWarp prst="textNoShape">
              <a:avLst/>
            </a:prstTxWarp>
            <a:spAutoFit/>
          </a:bodyPr>
          <a:lstStyle/>
          <a:p>
            <a:pPr algn="ctr"/>
            <a:r>
              <a:rPr lang="en-US" sz="1200" i="1">
                <a:ea typeface="Arial" pitchFamily="-1" charset="0"/>
                <a:cs typeface="Arial" pitchFamily="-1" charset="0"/>
              </a:rPr>
              <a:t>Fischler and Elschlager, 1973</a:t>
            </a:r>
          </a:p>
          <a:p>
            <a:pPr algn="ctr"/>
            <a:r>
              <a:rPr lang="en-US" sz="1200" i="1">
                <a:ea typeface="Arial" pitchFamily="-1" charset="0"/>
                <a:cs typeface="Arial" pitchFamily="-1" charset="0"/>
              </a:rPr>
              <a:t>Burl, Leung, and Perona, 1995</a:t>
            </a:r>
          </a:p>
          <a:p>
            <a:pPr algn="ctr"/>
            <a:r>
              <a:rPr lang="en-US" sz="1200" i="1">
                <a:ea typeface="Arial" pitchFamily="-1" charset="0"/>
                <a:cs typeface="Arial" pitchFamily="-1" charset="0"/>
              </a:rPr>
              <a:t>Weber, Welling, and Perona, 2000</a:t>
            </a:r>
          </a:p>
          <a:p>
            <a:pPr algn="ctr"/>
            <a:r>
              <a:rPr lang="en-US" sz="1200" i="1">
                <a:ea typeface="Arial" pitchFamily="-1" charset="0"/>
                <a:cs typeface="Arial" pitchFamily="-1" charset="0"/>
              </a:rPr>
              <a:t>Fergus, Perona, &amp; Zisserman, CVPR 2003 </a:t>
            </a:r>
          </a:p>
        </p:txBody>
      </p:sp>
      <p:sp>
        <p:nvSpPr>
          <p:cNvPr id="156684" name="Text Box 10"/>
          <p:cNvSpPr txBox="1">
            <a:spLocks noChangeArrowheads="1"/>
          </p:cNvSpPr>
          <p:nvPr/>
        </p:nvSpPr>
        <p:spPr bwMode="auto">
          <a:xfrm>
            <a:off x="5486400" y="5334000"/>
            <a:ext cx="2667000" cy="1016000"/>
          </a:xfrm>
          <a:prstGeom prst="rect">
            <a:avLst/>
          </a:prstGeom>
          <a:noFill/>
          <a:ln w="9525">
            <a:noFill/>
            <a:miter lim="800000"/>
            <a:headEnd/>
            <a:tailEnd/>
          </a:ln>
        </p:spPr>
        <p:txBody>
          <a:bodyPr>
            <a:prstTxWarp prst="textNoShape">
              <a:avLst/>
            </a:prstTxWarp>
            <a:spAutoFit/>
          </a:bodyPr>
          <a:lstStyle/>
          <a:p>
            <a:pPr algn="ctr"/>
            <a:r>
              <a:rPr lang="en-US" sz="1200" i="1"/>
              <a:t>Viola and Jones, ICCV 2001</a:t>
            </a:r>
          </a:p>
          <a:p>
            <a:pPr algn="ctr"/>
            <a:r>
              <a:rPr lang="en-US" sz="1200" i="1">
                <a:ea typeface="Arial" pitchFamily="-1" charset="0"/>
                <a:cs typeface="Arial" pitchFamily="-1" charset="0"/>
              </a:rPr>
              <a:t>Heisele, Poggio, et. al., NIPS 01</a:t>
            </a:r>
          </a:p>
          <a:p>
            <a:pPr algn="ctr"/>
            <a:r>
              <a:rPr lang="en-US" sz="1200"/>
              <a:t>Schneiderman, Kanade 2004</a:t>
            </a:r>
          </a:p>
          <a:p>
            <a:pPr algn="ctr"/>
            <a:r>
              <a:rPr lang="en-US" sz="1200"/>
              <a:t>Vidal-Naquet, Ullman 2003 </a:t>
            </a:r>
          </a:p>
          <a:p>
            <a:pPr algn="ctr"/>
            <a:endParaRPr lang="en-US" sz="1200" i="1">
              <a:ea typeface="Arial" pitchFamily="-1" charset="0"/>
              <a:cs typeface="Arial" pitchFamily="-1" charset="0"/>
            </a:endParaRPr>
          </a:p>
        </p:txBody>
      </p:sp>
      <p:pic>
        <p:nvPicPr>
          <p:cNvPr id="17" name="Picture 40"/>
          <p:cNvPicPr>
            <a:picLocks noChangeAspect="1" noChangeArrowheads="1"/>
          </p:cNvPicPr>
          <p:nvPr/>
        </p:nvPicPr>
        <p:blipFill>
          <a:blip r:embed="rId8"/>
          <a:srcRect/>
          <a:stretch>
            <a:fillRect/>
          </a:stretch>
        </p:blipFill>
        <p:spPr bwMode="auto">
          <a:xfrm>
            <a:off x="3429000" y="4267200"/>
            <a:ext cx="1311275" cy="1295400"/>
          </a:xfrm>
          <a:prstGeom prst="rect">
            <a:avLst/>
          </a:prstGeom>
          <a:noFill/>
          <a:ln w="9525">
            <a:noFill/>
            <a:miter lim="800000"/>
            <a:headEnd/>
            <a:tailEnd/>
          </a:ln>
        </p:spPr>
      </p:pic>
      <p:pic>
        <p:nvPicPr>
          <p:cNvPr id="156688" name="Picture 4"/>
          <p:cNvPicPr>
            <a:picLocks noChangeAspect="1" noChangeArrowheads="1"/>
          </p:cNvPicPr>
          <p:nvPr/>
        </p:nvPicPr>
        <p:blipFill>
          <a:blip r:embed="rId9"/>
          <a:srcRect/>
          <a:stretch>
            <a:fillRect/>
          </a:stretch>
        </p:blipFill>
        <p:spPr bwMode="auto">
          <a:xfrm>
            <a:off x="6122988" y="1447800"/>
            <a:ext cx="2106612" cy="1295400"/>
          </a:xfrm>
          <a:prstGeom prst="rect">
            <a:avLst/>
          </a:prstGeom>
          <a:noFill/>
          <a:ln w="9525">
            <a:noFill/>
            <a:miter lim="800000"/>
            <a:headEnd/>
            <a:tailEnd/>
          </a:ln>
        </p:spPr>
      </p:pic>
      <p:pic>
        <p:nvPicPr>
          <p:cNvPr id="156689" name="Picture 4"/>
          <p:cNvPicPr>
            <a:picLocks noChangeAspect="1" noChangeArrowheads="1"/>
          </p:cNvPicPr>
          <p:nvPr/>
        </p:nvPicPr>
        <p:blipFill>
          <a:blip r:embed="rId10"/>
          <a:srcRect/>
          <a:stretch>
            <a:fillRect/>
          </a:stretch>
        </p:blipFill>
        <p:spPr bwMode="auto">
          <a:xfrm>
            <a:off x="6672263" y="4321175"/>
            <a:ext cx="1633537" cy="1012825"/>
          </a:xfrm>
          <a:prstGeom prst="rect">
            <a:avLst/>
          </a:prstGeom>
          <a:noFill/>
          <a:ln w="9525">
            <a:noFill/>
            <a:miter lim="800000"/>
            <a:headEnd/>
            <a:tailEnd/>
          </a:ln>
        </p:spPr>
      </p:pic>
      <p:grpSp>
        <p:nvGrpSpPr>
          <p:cNvPr id="156690" name="Group 5"/>
          <p:cNvGrpSpPr>
            <a:grpSpLocks/>
          </p:cNvGrpSpPr>
          <p:nvPr/>
        </p:nvGrpSpPr>
        <p:grpSpPr bwMode="auto">
          <a:xfrm>
            <a:off x="1905000" y="1447800"/>
            <a:ext cx="815975" cy="1198563"/>
            <a:chOff x="3072" y="1008"/>
            <a:chExt cx="2274" cy="3168"/>
          </a:xfrm>
        </p:grpSpPr>
        <p:pic>
          <p:nvPicPr>
            <p:cNvPr id="156694" name="Picture 6" descr="lunch-bagtrans"/>
            <p:cNvPicPr>
              <a:picLocks noChangeAspect="1" noChangeArrowheads="1"/>
            </p:cNvPicPr>
            <p:nvPr/>
          </p:nvPicPr>
          <p:blipFill>
            <a:blip r:embed="rId11"/>
            <a:srcRect/>
            <a:stretch>
              <a:fillRect/>
            </a:stretch>
          </p:blipFill>
          <p:spPr bwMode="auto">
            <a:xfrm>
              <a:off x="3072" y="1008"/>
              <a:ext cx="2274" cy="3168"/>
            </a:xfrm>
            <a:prstGeom prst="rect">
              <a:avLst/>
            </a:prstGeom>
            <a:noFill/>
            <a:ln w="9525">
              <a:noFill/>
              <a:miter lim="800000"/>
              <a:headEnd/>
              <a:tailEnd/>
            </a:ln>
          </p:spPr>
        </p:pic>
        <p:pic>
          <p:nvPicPr>
            <p:cNvPr id="156695" name="Picture 7" descr="ermine"/>
            <p:cNvPicPr>
              <a:picLocks noChangeAspect="1" noChangeArrowheads="1"/>
            </p:cNvPicPr>
            <p:nvPr/>
          </p:nvPicPr>
          <p:blipFill>
            <a:blip r:embed="rId12"/>
            <a:srcRect l="49399" t="22293" r="38898" b="71706"/>
            <a:stretch>
              <a:fillRect/>
            </a:stretch>
          </p:blipFill>
          <p:spPr bwMode="auto">
            <a:xfrm>
              <a:off x="4560" y="3072"/>
              <a:ext cx="480" cy="336"/>
            </a:xfrm>
            <a:prstGeom prst="rect">
              <a:avLst/>
            </a:prstGeom>
            <a:noFill/>
            <a:ln w="9525">
              <a:noFill/>
              <a:miter lim="800000"/>
              <a:headEnd/>
              <a:tailEnd/>
            </a:ln>
          </p:spPr>
        </p:pic>
        <p:pic>
          <p:nvPicPr>
            <p:cNvPr id="156696" name="Picture 8" descr="ermine"/>
            <p:cNvPicPr>
              <a:picLocks noChangeAspect="1" noChangeArrowheads="1"/>
            </p:cNvPicPr>
            <p:nvPr/>
          </p:nvPicPr>
          <p:blipFill>
            <a:blip r:embed="rId12"/>
            <a:srcRect l="57591" t="4288" r="29535" b="88853"/>
            <a:stretch>
              <a:fillRect/>
            </a:stretch>
          </p:blipFill>
          <p:spPr bwMode="auto">
            <a:xfrm>
              <a:off x="4224" y="1632"/>
              <a:ext cx="432" cy="314"/>
            </a:xfrm>
            <a:prstGeom prst="rect">
              <a:avLst/>
            </a:prstGeom>
            <a:noFill/>
            <a:ln w="9525">
              <a:noFill/>
              <a:miter lim="800000"/>
              <a:headEnd/>
              <a:tailEnd/>
            </a:ln>
          </p:spPr>
        </p:pic>
        <p:pic>
          <p:nvPicPr>
            <p:cNvPr id="156697" name="Picture 9" descr="ermine"/>
            <p:cNvPicPr>
              <a:picLocks noChangeAspect="1" noChangeArrowheads="1"/>
            </p:cNvPicPr>
            <p:nvPr/>
          </p:nvPicPr>
          <p:blipFill>
            <a:blip r:embed="rId12"/>
            <a:srcRect l="43547" t="38583" r="43579" b="54558"/>
            <a:stretch>
              <a:fillRect/>
            </a:stretch>
          </p:blipFill>
          <p:spPr bwMode="auto">
            <a:xfrm>
              <a:off x="3360" y="3120"/>
              <a:ext cx="432" cy="314"/>
            </a:xfrm>
            <a:prstGeom prst="rect">
              <a:avLst/>
            </a:prstGeom>
            <a:noFill/>
            <a:ln w="9525">
              <a:noFill/>
              <a:miter lim="800000"/>
              <a:headEnd/>
              <a:tailEnd/>
            </a:ln>
          </p:spPr>
        </p:pic>
        <p:pic>
          <p:nvPicPr>
            <p:cNvPr id="156698" name="Picture 10" descr="ermine"/>
            <p:cNvPicPr>
              <a:picLocks noChangeAspect="1" noChangeArrowheads="1"/>
            </p:cNvPicPr>
            <p:nvPr/>
          </p:nvPicPr>
          <p:blipFill>
            <a:blip r:embed="rId12"/>
            <a:srcRect l="38866" t="15433" r="51772" b="79422"/>
            <a:stretch>
              <a:fillRect/>
            </a:stretch>
          </p:blipFill>
          <p:spPr bwMode="auto">
            <a:xfrm>
              <a:off x="4416" y="2496"/>
              <a:ext cx="384" cy="288"/>
            </a:xfrm>
            <a:prstGeom prst="rect">
              <a:avLst/>
            </a:prstGeom>
            <a:noFill/>
            <a:ln w="9525">
              <a:noFill/>
              <a:miter lim="800000"/>
              <a:headEnd/>
              <a:tailEnd/>
            </a:ln>
          </p:spPr>
        </p:pic>
        <p:pic>
          <p:nvPicPr>
            <p:cNvPr id="156699" name="Picture 11" descr="ermine"/>
            <p:cNvPicPr>
              <a:picLocks noChangeAspect="1" noChangeArrowheads="1"/>
            </p:cNvPicPr>
            <p:nvPr/>
          </p:nvPicPr>
          <p:blipFill>
            <a:blip r:embed="rId12"/>
            <a:srcRect l="58762" t="14577" r="31876" b="79422"/>
            <a:stretch>
              <a:fillRect/>
            </a:stretch>
          </p:blipFill>
          <p:spPr bwMode="auto">
            <a:xfrm>
              <a:off x="3840" y="2544"/>
              <a:ext cx="384" cy="336"/>
            </a:xfrm>
            <a:prstGeom prst="rect">
              <a:avLst/>
            </a:prstGeom>
            <a:noFill/>
            <a:ln w="9525">
              <a:noFill/>
              <a:miter lim="800000"/>
              <a:headEnd/>
              <a:tailEnd/>
            </a:ln>
          </p:spPr>
        </p:pic>
        <p:pic>
          <p:nvPicPr>
            <p:cNvPr id="156700" name="Picture 12" descr="ermine"/>
            <p:cNvPicPr>
              <a:picLocks noChangeAspect="1" noChangeArrowheads="1"/>
            </p:cNvPicPr>
            <p:nvPr/>
          </p:nvPicPr>
          <p:blipFill>
            <a:blip r:embed="rId12"/>
            <a:srcRect l="56421" t="32582" r="31876" b="62274"/>
            <a:stretch>
              <a:fillRect/>
            </a:stretch>
          </p:blipFill>
          <p:spPr bwMode="auto">
            <a:xfrm>
              <a:off x="4368" y="3600"/>
              <a:ext cx="480" cy="288"/>
            </a:xfrm>
            <a:prstGeom prst="rect">
              <a:avLst/>
            </a:prstGeom>
            <a:noFill/>
            <a:ln w="9525">
              <a:noFill/>
              <a:miter lim="800000"/>
              <a:headEnd/>
              <a:tailEnd/>
            </a:ln>
          </p:spPr>
        </p:pic>
        <p:pic>
          <p:nvPicPr>
            <p:cNvPr id="156701" name="Picture 13" descr="ermine"/>
            <p:cNvPicPr>
              <a:picLocks noChangeAspect="1" noChangeArrowheads="1"/>
            </p:cNvPicPr>
            <p:nvPr/>
          </p:nvPicPr>
          <p:blipFill>
            <a:blip r:embed="rId12"/>
            <a:srcRect l="58762" t="27437" r="31876" b="67418"/>
            <a:stretch>
              <a:fillRect/>
            </a:stretch>
          </p:blipFill>
          <p:spPr bwMode="auto">
            <a:xfrm>
              <a:off x="4512" y="2064"/>
              <a:ext cx="384" cy="288"/>
            </a:xfrm>
            <a:prstGeom prst="rect">
              <a:avLst/>
            </a:prstGeom>
            <a:noFill/>
            <a:ln w="9525">
              <a:noFill/>
              <a:miter lim="800000"/>
              <a:headEnd/>
              <a:tailEnd/>
            </a:ln>
          </p:spPr>
        </p:pic>
        <p:pic>
          <p:nvPicPr>
            <p:cNvPr id="156702" name="Picture 14" descr="ermine"/>
            <p:cNvPicPr>
              <a:picLocks noChangeAspect="1" noChangeArrowheads="1"/>
            </p:cNvPicPr>
            <p:nvPr/>
          </p:nvPicPr>
          <p:blipFill>
            <a:blip r:embed="rId12"/>
            <a:srcRect l="59932" t="23151" r="31876" b="71706"/>
            <a:stretch>
              <a:fillRect/>
            </a:stretch>
          </p:blipFill>
          <p:spPr bwMode="auto">
            <a:xfrm>
              <a:off x="4032" y="3024"/>
              <a:ext cx="336" cy="288"/>
            </a:xfrm>
            <a:prstGeom prst="rect">
              <a:avLst/>
            </a:prstGeom>
            <a:noFill/>
            <a:ln w="9525">
              <a:noFill/>
              <a:miter lim="800000"/>
              <a:headEnd/>
              <a:tailEnd/>
            </a:ln>
          </p:spPr>
        </p:pic>
        <p:pic>
          <p:nvPicPr>
            <p:cNvPr id="156703" name="Picture 15" descr="ermine"/>
            <p:cNvPicPr>
              <a:picLocks noChangeAspect="1" noChangeArrowheads="1"/>
            </p:cNvPicPr>
            <p:nvPr/>
          </p:nvPicPr>
          <p:blipFill>
            <a:blip r:embed="rId12"/>
            <a:srcRect l="47058" t="24008" r="45920" b="63130"/>
            <a:stretch>
              <a:fillRect/>
            </a:stretch>
          </p:blipFill>
          <p:spPr bwMode="auto">
            <a:xfrm>
              <a:off x="3792" y="1680"/>
              <a:ext cx="288" cy="720"/>
            </a:xfrm>
            <a:prstGeom prst="rect">
              <a:avLst/>
            </a:prstGeom>
            <a:noFill/>
            <a:ln w="9525">
              <a:noFill/>
              <a:miter lim="800000"/>
              <a:headEnd/>
              <a:tailEnd/>
            </a:ln>
          </p:spPr>
        </p:pic>
        <p:pic>
          <p:nvPicPr>
            <p:cNvPr id="156704" name="Picture 16" descr="ermine"/>
            <p:cNvPicPr>
              <a:picLocks noChangeAspect="1" noChangeArrowheads="1"/>
            </p:cNvPicPr>
            <p:nvPr/>
          </p:nvPicPr>
          <p:blipFill>
            <a:blip r:embed="rId12"/>
            <a:srcRect l="50569" t="17148" r="37727" b="76851"/>
            <a:stretch>
              <a:fillRect/>
            </a:stretch>
          </p:blipFill>
          <p:spPr bwMode="auto">
            <a:xfrm>
              <a:off x="3648" y="3552"/>
              <a:ext cx="480" cy="336"/>
            </a:xfrm>
            <a:prstGeom prst="rect">
              <a:avLst/>
            </a:prstGeom>
            <a:noFill/>
            <a:ln w="9525">
              <a:noFill/>
              <a:miter lim="800000"/>
              <a:headEnd/>
              <a:tailEnd/>
            </a:ln>
          </p:spPr>
        </p:pic>
      </p:grpSp>
      <p:sp>
        <p:nvSpPr>
          <p:cNvPr id="156691" name="Rectangle 35"/>
          <p:cNvSpPr>
            <a:spLocks noChangeArrowheads="1"/>
          </p:cNvSpPr>
          <p:nvPr/>
        </p:nvSpPr>
        <p:spPr bwMode="auto">
          <a:xfrm>
            <a:off x="990600" y="2590800"/>
            <a:ext cx="2895600" cy="830263"/>
          </a:xfrm>
          <a:prstGeom prst="rect">
            <a:avLst/>
          </a:prstGeom>
          <a:noFill/>
          <a:ln w="9525">
            <a:noFill/>
            <a:miter lim="800000"/>
            <a:headEnd/>
            <a:tailEnd/>
          </a:ln>
        </p:spPr>
        <p:txBody>
          <a:bodyPr>
            <a:prstTxWarp prst="textNoShape">
              <a:avLst/>
            </a:prstTxWarp>
            <a:spAutoFit/>
          </a:bodyPr>
          <a:lstStyle/>
          <a:p>
            <a:r>
              <a:rPr lang="en-US" sz="1200">
                <a:solidFill>
                  <a:srgbClr val="000000"/>
                </a:solidFill>
                <a:ea typeface="Arial" pitchFamily="-1" charset="0"/>
                <a:cs typeface="Arial" pitchFamily="-1" charset="0"/>
              </a:rPr>
              <a:t>Csurka, Dance, Fan, Willamowski, and Bray 2004</a:t>
            </a:r>
          </a:p>
          <a:p>
            <a:r>
              <a:rPr lang="en-US" sz="1200">
                <a:solidFill>
                  <a:srgbClr val="000000"/>
                </a:solidFill>
                <a:ea typeface="Arial" pitchFamily="-1" charset="0"/>
                <a:cs typeface="Arial" pitchFamily="-1" charset="0"/>
              </a:rPr>
              <a:t>Sivic, Russell, Freeman, Zisserman, </a:t>
            </a:r>
            <a:br>
              <a:rPr lang="en-US" sz="1200">
                <a:solidFill>
                  <a:srgbClr val="000000"/>
                </a:solidFill>
                <a:ea typeface="Arial" pitchFamily="-1" charset="0"/>
                <a:cs typeface="Arial" pitchFamily="-1" charset="0"/>
              </a:rPr>
            </a:br>
            <a:r>
              <a:rPr lang="en-US" sz="1200">
                <a:solidFill>
                  <a:srgbClr val="000000"/>
                </a:solidFill>
                <a:ea typeface="Arial" pitchFamily="-1" charset="0"/>
                <a:cs typeface="Arial" pitchFamily="-1" charset="0"/>
              </a:rPr>
              <a:t>ICCV 2005</a:t>
            </a:r>
          </a:p>
        </p:txBody>
      </p:sp>
      <p:pic>
        <p:nvPicPr>
          <p:cNvPr id="156693" name="Picture 37"/>
          <p:cNvPicPr>
            <a:picLocks noChangeAspect="1"/>
          </p:cNvPicPr>
          <p:nvPr/>
        </p:nvPicPr>
        <p:blipFill>
          <a:blip r:embed="rId13"/>
          <a:srcRect/>
          <a:stretch>
            <a:fillRect/>
          </a:stretch>
        </p:blipFill>
        <p:spPr bwMode="auto">
          <a:xfrm>
            <a:off x="4876800" y="1447800"/>
            <a:ext cx="1117600" cy="1333500"/>
          </a:xfrm>
          <a:prstGeom prst="rect">
            <a:avLst/>
          </a:prstGeom>
          <a:noFill/>
          <a:ln w="9525">
            <a:noFill/>
            <a:miter lim="800000"/>
            <a:headEnd/>
            <a:tailEnd/>
          </a:ln>
        </p:spPr>
      </p:pic>
      <p:sp>
        <p:nvSpPr>
          <p:cNvPr id="33" name="TextBox 32"/>
          <p:cNvSpPr txBox="1"/>
          <p:nvPr/>
        </p:nvSpPr>
        <p:spPr>
          <a:xfrm>
            <a:off x="7086600" y="6581001"/>
            <a:ext cx="1883974" cy="276999"/>
          </a:xfrm>
          <a:prstGeom prst="rect">
            <a:avLst/>
          </a:prstGeom>
          <a:noFill/>
        </p:spPr>
        <p:txBody>
          <a:bodyPr wrap="none" rtlCol="0">
            <a:spAutoFit/>
          </a:bodyPr>
          <a:lstStyle/>
          <a:p>
            <a:r>
              <a:rPr lang="en-US" sz="1200" dirty="0" smtClean="0"/>
              <a:t>Image Credit: A. </a:t>
            </a:r>
            <a:r>
              <a:rPr lang="en-US" sz="1200" dirty="0" err="1" smtClean="0"/>
              <a:t>Torralba</a:t>
            </a:r>
            <a:endParaRPr lang="en-US" sz="1200" dirty="0"/>
          </a:p>
        </p:txBody>
      </p:sp>
    </p:spTree>
    <p:extLst>
      <p:ext uri="{BB962C8B-B14F-4D97-AF65-F5344CB8AC3E}">
        <p14:creationId xmlns:p14="http://schemas.microsoft.com/office/powerpoint/2010/main" val="40302595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grpSp>
        <p:nvGrpSpPr>
          <p:cNvPr id="46" name="Group 45"/>
          <p:cNvGrpSpPr/>
          <p:nvPr/>
        </p:nvGrpSpPr>
        <p:grpSpPr>
          <a:xfrm>
            <a:off x="2439369" y="928968"/>
            <a:ext cx="4223028" cy="2057400"/>
            <a:chOff x="304800" y="2667000"/>
            <a:chExt cx="4800600" cy="2286000"/>
          </a:xfrm>
        </p:grpSpPr>
        <p:grpSp>
          <p:nvGrpSpPr>
            <p:cNvPr id="47" name="Group 46"/>
            <p:cNvGrpSpPr/>
            <p:nvPr/>
          </p:nvGrpSpPr>
          <p:grpSpPr>
            <a:xfrm>
              <a:off x="499095" y="2867043"/>
              <a:ext cx="4483908" cy="1963835"/>
              <a:chOff x="304801" y="2286001"/>
              <a:chExt cx="8565730" cy="4276367"/>
            </a:xfrm>
          </p:grpSpPr>
          <p:pic>
            <p:nvPicPr>
              <p:cNvPr id="49" name="Picture 2"/>
              <p:cNvPicPr>
                <a:picLocks noChangeAspect="1" noChangeArrowheads="1"/>
              </p:cNvPicPr>
              <p:nvPr/>
            </p:nvPicPr>
            <p:blipFill>
              <a:blip r:embed="rId2"/>
              <a:srcRect/>
              <a:stretch>
                <a:fillRect/>
              </a:stretch>
            </p:blipFill>
            <p:spPr bwMode="auto">
              <a:xfrm>
                <a:off x="6172200" y="2362200"/>
                <a:ext cx="2645608" cy="1981200"/>
              </a:xfrm>
              <a:prstGeom prst="rect">
                <a:avLst/>
              </a:prstGeom>
              <a:noFill/>
              <a:ln w="9525">
                <a:noFill/>
                <a:miter lim="800000"/>
                <a:headEnd/>
                <a:tailEnd/>
              </a:ln>
              <a:effectLst/>
            </p:spPr>
          </p:pic>
          <p:sp>
            <p:nvSpPr>
              <p:cNvPr id="50" name="Rounded Rectangle 49"/>
              <p:cNvSpPr/>
              <p:nvPr/>
            </p:nvSpPr>
            <p:spPr>
              <a:xfrm>
                <a:off x="3657599" y="2590801"/>
                <a:ext cx="1828800" cy="1219201"/>
              </a:xfrm>
              <a:prstGeom prst="round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Black Box</a:t>
                </a:r>
                <a:endParaRPr lang="en-US" sz="1200" dirty="0"/>
              </a:p>
            </p:txBody>
          </p:sp>
          <p:sp>
            <p:nvSpPr>
              <p:cNvPr id="51" name="Right Arrow 50"/>
              <p:cNvSpPr/>
              <p:nvPr/>
            </p:nvSpPr>
            <p:spPr>
              <a:xfrm>
                <a:off x="2971800" y="3124201"/>
                <a:ext cx="685799" cy="3810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52" name="Right Arrow 51"/>
              <p:cNvSpPr/>
              <p:nvPr/>
            </p:nvSpPr>
            <p:spPr>
              <a:xfrm>
                <a:off x="5410200" y="3124200"/>
                <a:ext cx="685800" cy="3810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pic>
            <p:nvPicPr>
              <p:cNvPr id="53" name="Picture 2"/>
              <p:cNvPicPr>
                <a:picLocks noChangeAspect="1" noChangeArrowheads="1"/>
              </p:cNvPicPr>
              <p:nvPr/>
            </p:nvPicPr>
            <p:blipFill>
              <a:blip r:embed="rId2"/>
              <a:srcRect/>
              <a:stretch>
                <a:fillRect/>
              </a:stretch>
            </p:blipFill>
            <p:spPr bwMode="auto">
              <a:xfrm>
                <a:off x="304801" y="2362201"/>
                <a:ext cx="2645607" cy="1981201"/>
              </a:xfrm>
              <a:prstGeom prst="rect">
                <a:avLst/>
              </a:prstGeom>
              <a:noFill/>
              <a:ln w="9525">
                <a:noFill/>
                <a:miter lim="800000"/>
                <a:headEnd/>
                <a:tailEnd/>
              </a:ln>
              <a:effectLst/>
            </p:spPr>
          </p:pic>
          <p:sp>
            <p:nvSpPr>
              <p:cNvPr id="54" name="Rectangle 53"/>
              <p:cNvSpPr/>
              <p:nvPr/>
            </p:nvSpPr>
            <p:spPr>
              <a:xfrm>
                <a:off x="6095999" y="2286001"/>
                <a:ext cx="2743201" cy="1066801"/>
              </a:xfrm>
              <a:prstGeom prst="rect">
                <a:avLst/>
              </a:prstGeom>
              <a:noFill/>
              <a:ln w="38100" cmpd="sng">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172200" y="2667001"/>
                <a:ext cx="2285999" cy="1295401"/>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7238999" y="3124201"/>
                <a:ext cx="1524001" cy="1295401"/>
              </a:xfrm>
              <a:prstGeom prst="rect">
                <a:avLst/>
              </a:prstGeom>
              <a:noFill/>
              <a:ln w="38100" cmpd="sng">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6096000" y="3352800"/>
                <a:ext cx="2743200" cy="1066800"/>
              </a:xfrm>
              <a:prstGeom prst="rect">
                <a:avLst/>
              </a:prstGeom>
              <a:noFill/>
              <a:ln w="38100" cmpd="sng">
                <a:solidFill>
                  <a:schemeClr val="tx1">
                    <a:lumMod val="85000"/>
                    <a:lumOff val="1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6096000" y="3124200"/>
                <a:ext cx="2743200" cy="685800"/>
              </a:xfrm>
              <a:prstGeom prst="rect">
                <a:avLst/>
              </a:prstGeom>
              <a:noFill/>
              <a:ln w="38100" cmpd="sng">
                <a:solidFill>
                  <a:schemeClr val="bg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203532" y="4350701"/>
                <a:ext cx="2666999" cy="2211667"/>
              </a:xfrm>
              <a:prstGeom prst="rect">
                <a:avLst/>
              </a:prstGeom>
              <a:noFill/>
            </p:spPr>
            <p:txBody>
              <a:bodyPr wrap="square" rtlCol="0">
                <a:spAutoFit/>
              </a:bodyPr>
              <a:lstStyle/>
              <a:p>
                <a:pPr algn="ctr"/>
                <a:r>
                  <a:rPr lang="en-US" sz="1200" dirty="0" smtClean="0">
                    <a:solidFill>
                      <a:srgbClr val="FF0000"/>
                    </a:solidFill>
                  </a:rPr>
                  <a:t>Chameleon</a:t>
                </a:r>
              </a:p>
              <a:p>
                <a:pPr algn="ctr"/>
                <a:r>
                  <a:rPr lang="en-US" sz="1200" dirty="0" smtClean="0">
                    <a:solidFill>
                      <a:schemeClr val="accent6">
                        <a:lumMod val="75000"/>
                      </a:schemeClr>
                    </a:solidFill>
                  </a:rPr>
                  <a:t>Hand</a:t>
                </a:r>
              </a:p>
              <a:p>
                <a:pPr algn="ctr"/>
                <a:r>
                  <a:rPr lang="en-US" sz="1200" dirty="0" smtClean="0">
                    <a:solidFill>
                      <a:srgbClr val="008000"/>
                    </a:solidFill>
                  </a:rPr>
                  <a:t>Grass</a:t>
                </a:r>
              </a:p>
              <a:p>
                <a:pPr algn="ctr"/>
                <a:r>
                  <a:rPr lang="en-US" sz="1200" dirty="0" smtClean="0">
                    <a:solidFill>
                      <a:schemeClr val="bg2">
                        <a:lumMod val="10000"/>
                      </a:schemeClr>
                    </a:solidFill>
                  </a:rPr>
                  <a:t>Road</a:t>
                </a:r>
              </a:p>
              <a:p>
                <a:pPr algn="ctr"/>
                <a:r>
                  <a:rPr lang="en-US" sz="1200" dirty="0" smtClean="0">
                    <a:solidFill>
                      <a:schemeClr val="bg2">
                        <a:lumMod val="75000"/>
                      </a:schemeClr>
                    </a:solidFill>
                  </a:rPr>
                  <a:t>Sand</a:t>
                </a:r>
              </a:p>
            </p:txBody>
          </p:sp>
        </p:grpSp>
        <p:sp>
          <p:nvSpPr>
            <p:cNvPr id="48" name="Rounded Rectangle 47"/>
            <p:cNvSpPr/>
            <p:nvPr/>
          </p:nvSpPr>
          <p:spPr>
            <a:xfrm>
              <a:off x="304800" y="2667000"/>
              <a:ext cx="4800600"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Arrow Connector 59"/>
          <p:cNvCxnSpPr/>
          <p:nvPr/>
        </p:nvCxnSpPr>
        <p:spPr>
          <a:xfrm flipV="1">
            <a:off x="3691748" y="4353266"/>
            <a:ext cx="609139" cy="786343"/>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211090" y="4453809"/>
            <a:ext cx="627420" cy="685800"/>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734619" y="4453809"/>
            <a:ext cx="2948592" cy="1870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5862400" y="4400375"/>
            <a:ext cx="2672000" cy="1870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524000" y="4491335"/>
            <a:ext cx="1052211" cy="461665"/>
          </a:xfrm>
          <a:prstGeom prst="rect">
            <a:avLst/>
          </a:prstGeom>
          <a:noFill/>
        </p:spPr>
        <p:txBody>
          <a:bodyPr wrap="none" rtlCol="0">
            <a:spAutoFit/>
          </a:bodyPr>
          <a:lstStyle/>
          <a:p>
            <a:r>
              <a:rPr lang="en-US" sz="2400" dirty="0" smtClean="0"/>
              <a:t>QUERY</a:t>
            </a:r>
            <a:endParaRPr lang="en-US" sz="2400" dirty="0"/>
          </a:p>
        </p:txBody>
      </p:sp>
      <p:sp>
        <p:nvSpPr>
          <p:cNvPr id="65" name="TextBox 64"/>
          <p:cNvSpPr txBox="1"/>
          <p:nvPr/>
        </p:nvSpPr>
        <p:spPr>
          <a:xfrm>
            <a:off x="6553200" y="4453809"/>
            <a:ext cx="1095236" cy="461665"/>
          </a:xfrm>
          <a:prstGeom prst="rect">
            <a:avLst/>
          </a:prstGeom>
          <a:noFill/>
        </p:spPr>
        <p:txBody>
          <a:bodyPr wrap="none" rtlCol="0">
            <a:spAutoFit/>
          </a:bodyPr>
          <a:lstStyle/>
          <a:p>
            <a:r>
              <a:rPr lang="en-US" sz="2400" dirty="0" smtClean="0"/>
              <a:t>RESULT</a:t>
            </a:r>
            <a:endParaRPr lang="en-US" sz="2400" dirty="0"/>
          </a:p>
        </p:txBody>
      </p:sp>
      <p:cxnSp>
        <p:nvCxnSpPr>
          <p:cNvPr id="66" name="Straight Connector 65"/>
          <p:cNvCxnSpPr/>
          <p:nvPr/>
        </p:nvCxnSpPr>
        <p:spPr>
          <a:xfrm>
            <a:off x="416162" y="3717714"/>
            <a:ext cx="8382000" cy="0"/>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a:off x="3273118" y="3222102"/>
            <a:ext cx="2667000" cy="1098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DATABASE</a:t>
            </a:r>
            <a:endParaRPr lang="en-US" dirty="0"/>
          </a:p>
        </p:txBody>
      </p:sp>
      <p:cxnSp>
        <p:nvCxnSpPr>
          <p:cNvPr id="68" name="Straight Arrow Connector 67"/>
          <p:cNvCxnSpPr/>
          <p:nvPr/>
        </p:nvCxnSpPr>
        <p:spPr>
          <a:xfrm flipH="1">
            <a:off x="4575292" y="2777409"/>
            <a:ext cx="15583" cy="842760"/>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16162" y="3142492"/>
            <a:ext cx="1430200" cy="461665"/>
          </a:xfrm>
          <a:prstGeom prst="rect">
            <a:avLst/>
          </a:prstGeom>
          <a:noFill/>
        </p:spPr>
        <p:txBody>
          <a:bodyPr wrap="none" rtlCol="0">
            <a:spAutoFit/>
          </a:bodyPr>
          <a:lstStyle/>
          <a:p>
            <a:r>
              <a:rPr lang="en-US" sz="2400" dirty="0" smtClean="0"/>
              <a:t>INDEXING</a:t>
            </a:r>
            <a:endParaRPr lang="en-US" sz="2400" dirty="0"/>
          </a:p>
        </p:txBody>
      </p:sp>
      <p:sp>
        <p:nvSpPr>
          <p:cNvPr id="70" name="TextBox 69"/>
          <p:cNvSpPr txBox="1"/>
          <p:nvPr/>
        </p:nvSpPr>
        <p:spPr>
          <a:xfrm>
            <a:off x="396241" y="3781907"/>
            <a:ext cx="1515158" cy="461665"/>
          </a:xfrm>
          <a:prstGeom prst="rect">
            <a:avLst/>
          </a:prstGeom>
          <a:noFill/>
        </p:spPr>
        <p:txBody>
          <a:bodyPr wrap="none" rtlCol="0">
            <a:spAutoFit/>
          </a:bodyPr>
          <a:lstStyle/>
          <a:p>
            <a:r>
              <a:rPr lang="en-US" sz="2400" dirty="0" smtClean="0"/>
              <a:t>RETRIEVAL</a:t>
            </a:r>
            <a:endParaRPr lang="en-US" sz="2400" dirty="0"/>
          </a:p>
        </p:txBody>
      </p:sp>
      <p:pic>
        <p:nvPicPr>
          <p:cNvPr id="71" name="Picture 2" descr="http://www.earthrangers.com/content/wildwire/chameleon_belalanda_di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5073708"/>
            <a:ext cx="1719565" cy="1168305"/>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p:cNvSpPr txBox="1"/>
          <p:nvPr/>
        </p:nvSpPr>
        <p:spPr>
          <a:xfrm>
            <a:off x="5889085" y="5000169"/>
            <a:ext cx="2625711" cy="830997"/>
          </a:xfrm>
          <a:prstGeom prst="rect">
            <a:avLst/>
          </a:prstGeom>
          <a:noFill/>
        </p:spPr>
        <p:txBody>
          <a:bodyPr wrap="square" rtlCol="0">
            <a:spAutoFit/>
          </a:bodyPr>
          <a:lstStyle/>
          <a:p>
            <a:pPr algn="ctr"/>
            <a:r>
              <a:rPr lang="en-US" sz="2400" dirty="0" smtClean="0"/>
              <a:t>This image contains a chameleon</a:t>
            </a:r>
            <a:endParaRPr lang="en-US" sz="2400" dirty="0"/>
          </a:p>
        </p:txBody>
      </p:sp>
    </p:spTree>
    <p:extLst>
      <p:ext uri="{BB962C8B-B14F-4D97-AF65-F5344CB8AC3E}">
        <p14:creationId xmlns:p14="http://schemas.microsoft.com/office/powerpoint/2010/main" val="121339767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762000"/>
          </a:xfrm>
        </p:spPr>
        <p:txBody>
          <a:bodyPr/>
          <a:lstStyle/>
          <a:p>
            <a:r>
              <a:rPr lang="en-US" dirty="0">
                <a:ea typeface="ＭＳ Ｐゴシック" pitchFamily="-1" charset="-128"/>
                <a:cs typeface="ＭＳ Ｐゴシック" pitchFamily="-1" charset="-128"/>
              </a:rPr>
              <a:t>Families of Detection/Recognition </a:t>
            </a:r>
            <a:r>
              <a:rPr lang="en-US" dirty="0" smtClean="0">
                <a:ea typeface="ＭＳ Ｐゴシック" pitchFamily="-1" charset="-128"/>
                <a:cs typeface="ＭＳ Ｐゴシック" pitchFamily="-1" charset="-128"/>
              </a:rPr>
              <a:t>Models</a:t>
            </a:r>
            <a:endParaRPr lang="en-US" dirty="0"/>
          </a:p>
        </p:txBody>
      </p:sp>
      <p:sp>
        <p:nvSpPr>
          <p:cNvPr id="3" name="Content Placeholder 2"/>
          <p:cNvSpPr>
            <a:spLocks noGrp="1"/>
          </p:cNvSpPr>
          <p:nvPr>
            <p:ph idx="1"/>
          </p:nvPr>
        </p:nvSpPr>
        <p:spPr/>
        <p:txBody>
          <a:bodyPr/>
          <a:lstStyle/>
          <a:p>
            <a:endParaRPr lang="en-US" sz="2200" b="0" dirty="0" smtClean="0"/>
          </a:p>
          <a:p>
            <a:r>
              <a:rPr lang="en-US" sz="2200" b="0" dirty="0" smtClean="0"/>
              <a:t>Models vectors </a:t>
            </a:r>
            <a:r>
              <a:rPr lang="en-US" sz="2200" b="0" dirty="0"/>
              <a:t>capture varying degrees of spatial relationships between features </a:t>
            </a:r>
            <a:endParaRPr lang="en-US" sz="2200" b="0" dirty="0" smtClean="0"/>
          </a:p>
          <a:p>
            <a:endParaRPr lang="en-US" sz="2200" b="0" dirty="0" smtClean="0"/>
          </a:p>
          <a:p>
            <a:pPr lvl="1"/>
            <a:r>
              <a:rPr lang="en-US" b="0" dirty="0" smtClean="0"/>
              <a:t>Bag of Words</a:t>
            </a:r>
          </a:p>
          <a:p>
            <a:pPr marL="520700" lvl="1" indent="0">
              <a:buNone/>
            </a:pPr>
            <a:endParaRPr lang="en-US" b="0" dirty="0" smtClean="0"/>
          </a:p>
          <a:p>
            <a:pPr lvl="1"/>
            <a:r>
              <a:rPr lang="en-US" b="0" dirty="0" smtClean="0"/>
              <a:t>Structure Models</a:t>
            </a:r>
          </a:p>
          <a:p>
            <a:pPr lvl="1"/>
            <a:endParaRPr lang="en-US" b="0" dirty="0" smtClean="0"/>
          </a:p>
          <a:p>
            <a:pPr lvl="1"/>
            <a:r>
              <a:rPr lang="en-US" b="0" dirty="0" smtClean="0"/>
              <a:t>Rigid Template Models</a:t>
            </a:r>
          </a:p>
          <a:p>
            <a:pPr marL="0" indent="0">
              <a:buNone/>
            </a:pPr>
            <a:endParaRPr lang="en-US" dirty="0"/>
          </a:p>
        </p:txBody>
      </p:sp>
    </p:spTree>
    <p:extLst>
      <p:ext uri="{BB962C8B-B14F-4D97-AF65-F5344CB8AC3E}">
        <p14:creationId xmlns:p14="http://schemas.microsoft.com/office/powerpoint/2010/main" val="73715823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Bag of Words</a:t>
            </a:r>
            <a:endParaRPr lang="en-US" dirty="0"/>
          </a:p>
        </p:txBody>
      </p:sp>
      <p:pic>
        <p:nvPicPr>
          <p:cNvPr id="5" name="Picture 4"/>
          <p:cNvPicPr>
            <a:picLocks noChangeAspect="1"/>
          </p:cNvPicPr>
          <p:nvPr/>
        </p:nvPicPr>
        <p:blipFill>
          <a:blip r:embed="rId2"/>
          <a:stretch>
            <a:fillRect/>
          </a:stretch>
        </p:blipFill>
        <p:spPr>
          <a:xfrm>
            <a:off x="1295400" y="1433146"/>
            <a:ext cx="6781800" cy="4434254"/>
          </a:xfrm>
          <a:prstGeom prst="rect">
            <a:avLst/>
          </a:prstGeom>
        </p:spPr>
      </p:pic>
      <p:sp>
        <p:nvSpPr>
          <p:cNvPr id="4" name="TextBox 3"/>
          <p:cNvSpPr txBox="1"/>
          <p:nvPr/>
        </p:nvSpPr>
        <p:spPr>
          <a:xfrm>
            <a:off x="7086600" y="6581001"/>
            <a:ext cx="1792528" cy="276999"/>
          </a:xfrm>
          <a:prstGeom prst="rect">
            <a:avLst/>
          </a:prstGeom>
          <a:noFill/>
        </p:spPr>
        <p:txBody>
          <a:bodyPr wrap="none" rtlCol="0">
            <a:spAutoFit/>
          </a:bodyPr>
          <a:lstStyle/>
          <a:p>
            <a:r>
              <a:rPr lang="en-US" sz="1200" dirty="0" smtClean="0"/>
              <a:t>Image Credit: L. </a:t>
            </a:r>
            <a:r>
              <a:rPr lang="en-US" sz="1200" dirty="0" err="1" smtClean="0"/>
              <a:t>Fei</a:t>
            </a:r>
            <a:r>
              <a:rPr lang="en-US" sz="1200" dirty="0" smtClean="0"/>
              <a:t> </a:t>
            </a:r>
            <a:r>
              <a:rPr lang="en-US" sz="1200" dirty="0" err="1" smtClean="0"/>
              <a:t>Fei</a:t>
            </a:r>
            <a:endParaRPr lang="en-US" sz="1200" dirty="0"/>
          </a:p>
        </p:txBody>
      </p:sp>
    </p:spTree>
    <p:extLst>
      <p:ext uri="{BB962C8B-B14F-4D97-AF65-F5344CB8AC3E}">
        <p14:creationId xmlns:p14="http://schemas.microsoft.com/office/powerpoint/2010/main" val="360202558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Bag of Words</a:t>
            </a:r>
            <a:endParaRPr lang="en-US" dirty="0"/>
          </a:p>
        </p:txBody>
      </p:sp>
      <p:pic>
        <p:nvPicPr>
          <p:cNvPr id="6" name="Picture 5"/>
          <p:cNvPicPr>
            <a:picLocks noChangeAspect="1"/>
          </p:cNvPicPr>
          <p:nvPr/>
        </p:nvPicPr>
        <p:blipFill>
          <a:blip r:embed="rId3"/>
          <a:stretch>
            <a:fillRect/>
          </a:stretch>
        </p:blipFill>
        <p:spPr>
          <a:xfrm>
            <a:off x="1524000" y="2819400"/>
            <a:ext cx="6142545" cy="3276600"/>
          </a:xfrm>
          <a:prstGeom prst="rect">
            <a:avLst/>
          </a:prstGeom>
        </p:spPr>
      </p:pic>
      <p:sp>
        <p:nvSpPr>
          <p:cNvPr id="13" name="Content Placeholder 2"/>
          <p:cNvSpPr>
            <a:spLocks noGrp="1"/>
          </p:cNvSpPr>
          <p:nvPr>
            <p:ph idx="1"/>
          </p:nvPr>
        </p:nvSpPr>
        <p:spPr>
          <a:xfrm>
            <a:off x="685800" y="1219200"/>
            <a:ext cx="7772400" cy="4114800"/>
          </a:xfrm>
        </p:spPr>
        <p:txBody>
          <a:bodyPr>
            <a:normAutofit/>
          </a:bodyPr>
          <a:lstStyle/>
          <a:p>
            <a:r>
              <a:rPr lang="en-US" sz="1800" b="0" dirty="0" smtClean="0"/>
              <a:t>Extract </a:t>
            </a:r>
            <a:r>
              <a:rPr lang="en-US" sz="1800" b="0" dirty="0"/>
              <a:t>l</a:t>
            </a:r>
            <a:r>
              <a:rPr lang="en-US" sz="1800" b="0" dirty="0" smtClean="0"/>
              <a:t>ocal descriptors from image</a:t>
            </a:r>
          </a:p>
          <a:p>
            <a:r>
              <a:rPr lang="en-US" sz="1800" b="0" dirty="0" smtClean="0"/>
              <a:t>Learn a “visual vocabulary” (codebook) of local descriptors</a:t>
            </a:r>
          </a:p>
          <a:p>
            <a:r>
              <a:rPr lang="en-US" sz="1800" b="0" dirty="0" smtClean="0"/>
              <a:t>Quantize the local descriptors using the codebook</a:t>
            </a:r>
          </a:p>
          <a:p>
            <a:r>
              <a:rPr lang="en-US" sz="1800" b="0" dirty="0" smtClean="0"/>
              <a:t>Represent images by frequencies of visual words</a:t>
            </a:r>
          </a:p>
        </p:txBody>
      </p:sp>
      <p:sp>
        <p:nvSpPr>
          <p:cNvPr id="5" name="TextBox 4"/>
          <p:cNvSpPr txBox="1"/>
          <p:nvPr/>
        </p:nvSpPr>
        <p:spPr>
          <a:xfrm>
            <a:off x="7086600" y="6581001"/>
            <a:ext cx="1582484" cy="276999"/>
          </a:xfrm>
          <a:prstGeom prst="rect">
            <a:avLst/>
          </a:prstGeom>
          <a:noFill/>
        </p:spPr>
        <p:txBody>
          <a:bodyPr wrap="none" rtlCol="0">
            <a:spAutoFit/>
          </a:bodyPr>
          <a:lstStyle/>
          <a:p>
            <a:r>
              <a:rPr lang="en-US" sz="1200" dirty="0" smtClean="0"/>
              <a:t>Slide Credit: J. Hays</a:t>
            </a:r>
            <a:endParaRPr lang="en-US" sz="1200" dirty="0"/>
          </a:p>
        </p:txBody>
      </p:sp>
    </p:spTree>
    <p:extLst>
      <p:ext uri="{BB962C8B-B14F-4D97-AF65-F5344CB8AC3E}">
        <p14:creationId xmlns:p14="http://schemas.microsoft.com/office/powerpoint/2010/main" val="300188820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Bag of Words: Learning a Codebook</a:t>
            </a:r>
            <a:endParaRPr lang="en-US" dirty="0"/>
          </a:p>
        </p:txBody>
      </p:sp>
      <p:sp>
        <p:nvSpPr>
          <p:cNvPr id="4" name="Content Placeholder 2"/>
          <p:cNvSpPr>
            <a:spLocks noGrp="1"/>
          </p:cNvSpPr>
          <p:nvPr>
            <p:ph idx="1"/>
          </p:nvPr>
        </p:nvSpPr>
        <p:spPr/>
        <p:txBody>
          <a:bodyPr>
            <a:normAutofit/>
          </a:bodyPr>
          <a:lstStyle/>
          <a:p>
            <a:r>
              <a:rPr lang="en-US" sz="1800" b="0" dirty="0" smtClean="0"/>
              <a:t>Extract Features from all images and then cluster</a:t>
            </a:r>
          </a:p>
          <a:p>
            <a:pPr lvl="1"/>
            <a:r>
              <a:rPr lang="en-US" sz="1600" b="0" dirty="0" smtClean="0"/>
              <a:t>SIFT, DSIFT</a:t>
            </a:r>
          </a:p>
          <a:p>
            <a:pPr lvl="1"/>
            <a:r>
              <a:rPr lang="en-US" sz="1600" b="0" dirty="0" smtClean="0"/>
              <a:t>K-means</a:t>
            </a:r>
          </a:p>
          <a:p>
            <a:pPr lvl="1"/>
            <a:endParaRPr lang="en-US" sz="1600" b="0" dirty="0" smtClean="0"/>
          </a:p>
          <a:p>
            <a:r>
              <a:rPr lang="en-US" sz="1800" b="0" dirty="0" smtClean="0"/>
              <a:t>How to choose vocabulary size?</a:t>
            </a:r>
          </a:p>
          <a:p>
            <a:pPr lvl="1"/>
            <a:r>
              <a:rPr lang="en-US" sz="1600" b="0" dirty="0" smtClean="0"/>
              <a:t>Too small: visual words not representative of all patches</a:t>
            </a:r>
          </a:p>
          <a:p>
            <a:pPr lvl="1"/>
            <a:r>
              <a:rPr lang="en-US" sz="1600" b="0" dirty="0" smtClean="0"/>
              <a:t>Too large: quantization artifacts and </a:t>
            </a:r>
            <a:r>
              <a:rPr lang="en-US" sz="1600" b="0" dirty="0" err="1" smtClean="0"/>
              <a:t>overfitting</a:t>
            </a:r>
            <a:endParaRPr lang="en-US" sz="1600" b="0" dirty="0" smtClean="0"/>
          </a:p>
          <a:p>
            <a:pPr marL="520700" lvl="1" indent="0">
              <a:buNone/>
            </a:pPr>
            <a:endParaRPr lang="en-US" sz="1600" b="0" dirty="0" smtClean="0"/>
          </a:p>
        </p:txBody>
      </p:sp>
      <p:pic>
        <p:nvPicPr>
          <p:cNvPr id="3" name="Picture 2"/>
          <p:cNvPicPr>
            <a:picLocks noChangeAspect="1"/>
          </p:cNvPicPr>
          <p:nvPr/>
        </p:nvPicPr>
        <p:blipFill rotWithShape="1">
          <a:blip r:embed="rId3"/>
          <a:srcRect b="64046"/>
          <a:stretch/>
        </p:blipFill>
        <p:spPr>
          <a:xfrm>
            <a:off x="228600" y="3810000"/>
            <a:ext cx="7308918" cy="1828799"/>
          </a:xfrm>
          <a:prstGeom prst="rect">
            <a:avLst/>
          </a:prstGeom>
        </p:spPr>
      </p:pic>
      <p:pic>
        <p:nvPicPr>
          <p:cNvPr id="7" name="Picture 6"/>
          <p:cNvPicPr>
            <a:picLocks noChangeAspect="1"/>
          </p:cNvPicPr>
          <p:nvPr/>
        </p:nvPicPr>
        <p:blipFill rotWithShape="1">
          <a:blip r:embed="rId3"/>
          <a:srcRect l="15456" t="39930" r="80671" b="7426"/>
          <a:stretch/>
        </p:blipFill>
        <p:spPr>
          <a:xfrm>
            <a:off x="8153400" y="3581400"/>
            <a:ext cx="223735" cy="2116239"/>
          </a:xfrm>
          <a:prstGeom prst="rect">
            <a:avLst/>
          </a:prstGeom>
        </p:spPr>
      </p:pic>
      <p:pic>
        <p:nvPicPr>
          <p:cNvPr id="8" name="Picture 7"/>
          <p:cNvPicPr>
            <a:picLocks noChangeAspect="1"/>
          </p:cNvPicPr>
          <p:nvPr/>
        </p:nvPicPr>
        <p:blipFill rotWithShape="1">
          <a:blip r:embed="rId3"/>
          <a:srcRect l="46533" t="11793" r="45464" b="79665"/>
          <a:stretch/>
        </p:blipFill>
        <p:spPr>
          <a:xfrm>
            <a:off x="7543800" y="4419600"/>
            <a:ext cx="584882" cy="434500"/>
          </a:xfrm>
          <a:prstGeom prst="rect">
            <a:avLst/>
          </a:prstGeom>
        </p:spPr>
      </p:pic>
      <p:sp>
        <p:nvSpPr>
          <p:cNvPr id="9" name="TextBox 8"/>
          <p:cNvSpPr txBox="1"/>
          <p:nvPr/>
        </p:nvSpPr>
        <p:spPr>
          <a:xfrm>
            <a:off x="7086600" y="6581001"/>
            <a:ext cx="1664188" cy="276999"/>
          </a:xfrm>
          <a:prstGeom prst="rect">
            <a:avLst/>
          </a:prstGeom>
          <a:noFill/>
        </p:spPr>
        <p:txBody>
          <a:bodyPr wrap="none" rtlCol="0">
            <a:spAutoFit/>
          </a:bodyPr>
          <a:lstStyle/>
          <a:p>
            <a:r>
              <a:rPr lang="en-US" sz="1200" dirty="0" smtClean="0"/>
              <a:t>Image Credit: J. Hays</a:t>
            </a:r>
            <a:endParaRPr lang="en-US" sz="1200" dirty="0"/>
          </a:p>
        </p:txBody>
      </p:sp>
    </p:spTree>
    <p:extLst>
      <p:ext uri="{BB962C8B-B14F-4D97-AF65-F5344CB8AC3E}">
        <p14:creationId xmlns:p14="http://schemas.microsoft.com/office/powerpoint/2010/main" val="337023896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Bag of Words: Coding Local Descriptors</a:t>
            </a:r>
            <a:endParaRPr lang="en-US" dirty="0"/>
          </a:p>
        </p:txBody>
      </p:sp>
      <p:sp>
        <p:nvSpPr>
          <p:cNvPr id="4" name="Content Placeholder 2"/>
          <p:cNvSpPr>
            <a:spLocks noGrp="1"/>
          </p:cNvSpPr>
          <p:nvPr>
            <p:ph idx="1"/>
          </p:nvPr>
        </p:nvSpPr>
        <p:spPr/>
        <p:txBody>
          <a:bodyPr>
            <a:normAutofit/>
          </a:bodyPr>
          <a:lstStyle/>
          <a:p>
            <a:r>
              <a:rPr lang="en-US" sz="1800" b="0" dirty="0" smtClean="0"/>
              <a:t>Vector Quantization Coding</a:t>
            </a:r>
          </a:p>
          <a:p>
            <a:pPr lvl="1"/>
            <a:r>
              <a:rPr lang="en-US" sz="1400" b="0" dirty="0" smtClean="0"/>
              <a:t>Map each feature to the index of the nearest visual word in the codebook</a:t>
            </a:r>
          </a:p>
          <a:p>
            <a:r>
              <a:rPr lang="en-US" sz="1800" b="0" dirty="0" smtClean="0"/>
              <a:t>Locally-Constrained Linear Coding </a:t>
            </a:r>
            <a:endParaRPr lang="en-US" sz="1800" b="0" dirty="0"/>
          </a:p>
          <a:p>
            <a:pPr lvl="1"/>
            <a:r>
              <a:rPr lang="en-US" sz="1400" b="0" dirty="0" smtClean="0"/>
              <a:t>Write each feature as a linear combination of the visual words </a:t>
            </a:r>
            <a:endParaRPr lang="en-US" sz="1400" b="0" dirty="0"/>
          </a:p>
          <a:p>
            <a:pPr marL="520700" lvl="1" indent="0">
              <a:buNone/>
            </a:pPr>
            <a:endParaRPr lang="en-US" sz="1600" b="0" dirty="0"/>
          </a:p>
          <a:p>
            <a:pPr marL="520700" lvl="1" indent="0">
              <a:buNone/>
            </a:pPr>
            <a:endParaRPr lang="en-US" sz="1600" b="0" dirty="0" smtClean="0"/>
          </a:p>
        </p:txBody>
      </p:sp>
      <p:pic>
        <p:nvPicPr>
          <p:cNvPr id="3" name="Picture 2"/>
          <p:cNvPicPr>
            <a:picLocks noChangeAspect="1"/>
          </p:cNvPicPr>
          <p:nvPr/>
        </p:nvPicPr>
        <p:blipFill rotWithShape="1">
          <a:blip r:embed="rId3"/>
          <a:srcRect t="37379"/>
          <a:stretch/>
        </p:blipFill>
        <p:spPr>
          <a:xfrm>
            <a:off x="990600" y="2667000"/>
            <a:ext cx="6993995" cy="3048000"/>
          </a:xfrm>
          <a:prstGeom prst="rect">
            <a:avLst/>
          </a:prstGeom>
        </p:spPr>
      </p:pic>
      <p:sp>
        <p:nvSpPr>
          <p:cNvPr id="5" name="TextBox 4"/>
          <p:cNvSpPr txBox="1"/>
          <p:nvPr/>
        </p:nvSpPr>
        <p:spPr>
          <a:xfrm>
            <a:off x="7086600" y="6581001"/>
            <a:ext cx="1664188" cy="276999"/>
          </a:xfrm>
          <a:prstGeom prst="rect">
            <a:avLst/>
          </a:prstGeom>
          <a:noFill/>
        </p:spPr>
        <p:txBody>
          <a:bodyPr wrap="none" rtlCol="0">
            <a:spAutoFit/>
          </a:bodyPr>
          <a:lstStyle/>
          <a:p>
            <a:r>
              <a:rPr lang="en-US" sz="1200" dirty="0" smtClean="0"/>
              <a:t>Image Credit: J. Hays</a:t>
            </a:r>
            <a:endParaRPr lang="en-US" sz="1200" dirty="0"/>
          </a:p>
        </p:txBody>
      </p:sp>
    </p:spTree>
    <p:extLst>
      <p:ext uri="{BB962C8B-B14F-4D97-AF65-F5344CB8AC3E}">
        <p14:creationId xmlns:p14="http://schemas.microsoft.com/office/powerpoint/2010/main" val="2482931037"/>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Bag of Words: Coding Local Descriptors</a:t>
            </a:r>
            <a:endParaRPr lang="en-US" dirty="0"/>
          </a:p>
        </p:txBody>
      </p:sp>
      <p:pic>
        <p:nvPicPr>
          <p:cNvPr id="6" name="Picture 5" descr="trad_train_original.eps"/>
          <p:cNvPicPr>
            <a:picLocks noChangeAspect="1"/>
          </p:cNvPicPr>
          <p:nvPr/>
        </p:nvPicPr>
        <p:blipFill>
          <a:blip r:embed="rId3"/>
          <a:stretch>
            <a:fillRect/>
          </a:stretch>
        </p:blipFill>
        <p:spPr>
          <a:xfrm>
            <a:off x="3200400" y="838200"/>
            <a:ext cx="2916732" cy="2209800"/>
          </a:xfrm>
          <a:prstGeom prst="rect">
            <a:avLst/>
          </a:prstGeom>
        </p:spPr>
      </p:pic>
      <p:pic>
        <p:nvPicPr>
          <p:cNvPr id="7" name="Picture 6" descr="trad_train_step1.jpg"/>
          <p:cNvPicPr>
            <a:picLocks noChangeAspect="1"/>
          </p:cNvPicPr>
          <p:nvPr/>
        </p:nvPicPr>
        <p:blipFill>
          <a:blip r:embed="rId4"/>
          <a:stretch>
            <a:fillRect/>
          </a:stretch>
        </p:blipFill>
        <p:spPr>
          <a:xfrm>
            <a:off x="271461" y="2667000"/>
            <a:ext cx="4605339" cy="3486691"/>
          </a:xfrm>
          <a:prstGeom prst="rect">
            <a:avLst/>
          </a:prstGeom>
        </p:spPr>
      </p:pic>
      <p:pic>
        <p:nvPicPr>
          <p:cNvPr id="8" name="Picture 7" descr="trad_train_step1_LLC.eps"/>
          <p:cNvPicPr>
            <a:picLocks noChangeAspect="1"/>
          </p:cNvPicPr>
          <p:nvPr/>
        </p:nvPicPr>
        <p:blipFill>
          <a:blip r:embed="rId5"/>
          <a:stretch>
            <a:fillRect/>
          </a:stretch>
        </p:blipFill>
        <p:spPr>
          <a:xfrm>
            <a:off x="4419600" y="2736446"/>
            <a:ext cx="4593014" cy="3479800"/>
          </a:xfrm>
          <a:prstGeom prst="rect">
            <a:avLst/>
          </a:prstGeom>
        </p:spPr>
      </p:pic>
      <p:sp>
        <p:nvSpPr>
          <p:cNvPr id="9" name="TextBox 8"/>
          <p:cNvSpPr txBox="1"/>
          <p:nvPr/>
        </p:nvSpPr>
        <p:spPr>
          <a:xfrm>
            <a:off x="4072409" y="2694801"/>
            <a:ext cx="1185391" cy="276999"/>
          </a:xfrm>
          <a:prstGeom prst="rect">
            <a:avLst/>
          </a:prstGeom>
          <a:noFill/>
        </p:spPr>
        <p:txBody>
          <a:bodyPr wrap="none" rtlCol="0">
            <a:spAutoFit/>
          </a:bodyPr>
          <a:lstStyle/>
          <a:p>
            <a:pPr algn="ctr"/>
            <a:r>
              <a:rPr lang="en-US" sz="1200" dirty="0" smtClean="0"/>
              <a:t>Original Image</a:t>
            </a:r>
            <a:endParaRPr lang="en-US" sz="1200" dirty="0"/>
          </a:p>
        </p:txBody>
      </p:sp>
      <p:sp>
        <p:nvSpPr>
          <p:cNvPr id="10" name="TextBox 9"/>
          <p:cNvSpPr txBox="1"/>
          <p:nvPr/>
        </p:nvSpPr>
        <p:spPr>
          <a:xfrm>
            <a:off x="1462219" y="5759046"/>
            <a:ext cx="2070975" cy="276999"/>
          </a:xfrm>
          <a:prstGeom prst="rect">
            <a:avLst/>
          </a:prstGeom>
          <a:noFill/>
        </p:spPr>
        <p:txBody>
          <a:bodyPr wrap="none" rtlCol="0">
            <a:spAutoFit/>
          </a:bodyPr>
          <a:lstStyle/>
          <a:p>
            <a:pPr algn="ctr"/>
            <a:r>
              <a:rPr lang="en-US" sz="1200" dirty="0" smtClean="0"/>
              <a:t>Vector Quantization Coding</a:t>
            </a:r>
            <a:endParaRPr lang="en-US" sz="1200" dirty="0"/>
          </a:p>
        </p:txBody>
      </p:sp>
      <p:sp>
        <p:nvSpPr>
          <p:cNvPr id="11" name="TextBox 10"/>
          <p:cNvSpPr txBox="1"/>
          <p:nvPr/>
        </p:nvSpPr>
        <p:spPr>
          <a:xfrm>
            <a:off x="5562623" y="5759046"/>
            <a:ext cx="2588419" cy="276999"/>
          </a:xfrm>
          <a:prstGeom prst="rect">
            <a:avLst/>
          </a:prstGeom>
          <a:noFill/>
        </p:spPr>
        <p:txBody>
          <a:bodyPr wrap="none" rtlCol="0">
            <a:spAutoFit/>
          </a:bodyPr>
          <a:lstStyle/>
          <a:p>
            <a:pPr algn="ctr"/>
            <a:r>
              <a:rPr lang="en-US" sz="1200" dirty="0" smtClean="0"/>
              <a:t>Locality-Constrained Linear Coding</a:t>
            </a:r>
            <a:endParaRPr lang="en-US" sz="1200" dirty="0"/>
          </a:p>
        </p:txBody>
      </p:sp>
      <p:sp>
        <p:nvSpPr>
          <p:cNvPr id="12" name="TextBox 11"/>
          <p:cNvSpPr txBox="1"/>
          <p:nvPr/>
        </p:nvSpPr>
        <p:spPr>
          <a:xfrm>
            <a:off x="1904043" y="6091647"/>
            <a:ext cx="5411157" cy="276999"/>
          </a:xfrm>
          <a:prstGeom prst="rect">
            <a:avLst/>
          </a:prstGeom>
          <a:noFill/>
        </p:spPr>
        <p:txBody>
          <a:bodyPr wrap="none" rtlCol="0">
            <a:spAutoFit/>
          </a:bodyPr>
          <a:lstStyle/>
          <a:p>
            <a:pPr algn="ctr"/>
            <a:r>
              <a:rPr lang="en-US" sz="1200" dirty="0" smtClean="0"/>
              <a:t>Generated Images from the average patch associated with each visual word</a:t>
            </a:r>
            <a:endParaRPr lang="en-US" sz="1200" dirty="0"/>
          </a:p>
        </p:txBody>
      </p:sp>
    </p:spTree>
    <p:extLst>
      <p:ext uri="{BB962C8B-B14F-4D97-AF65-F5344CB8AC3E}">
        <p14:creationId xmlns:p14="http://schemas.microsoft.com/office/powerpoint/2010/main" val="358525718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Bag of Words: </a:t>
            </a:r>
            <a:r>
              <a:rPr lang="en-US" dirty="0" smtClean="0"/>
              <a:t>Pooling</a:t>
            </a:r>
            <a:endParaRPr lang="en-US" dirty="0"/>
          </a:p>
        </p:txBody>
      </p:sp>
      <p:sp>
        <p:nvSpPr>
          <p:cNvPr id="4" name="Rectangle 3"/>
          <p:cNvSpPr/>
          <p:nvPr/>
        </p:nvSpPr>
        <p:spPr bwMode="auto">
          <a:xfrm>
            <a:off x="762000" y="1524000"/>
            <a:ext cx="2971800" cy="2971800"/>
          </a:xfrm>
          <a:prstGeom prst="rect">
            <a:avLst/>
          </a:prstGeom>
          <a:noFill/>
          <a:ln w="508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Oval 4"/>
          <p:cNvSpPr/>
          <p:nvPr/>
        </p:nvSpPr>
        <p:spPr bwMode="auto">
          <a:xfrm>
            <a:off x="990600" y="19050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2819400" y="17526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1676400" y="25146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2514600" y="29718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Heart 8"/>
          <p:cNvSpPr/>
          <p:nvPr/>
        </p:nvSpPr>
        <p:spPr bwMode="auto">
          <a:xfrm>
            <a:off x="1066800" y="4038600"/>
            <a:ext cx="228600" cy="228600"/>
          </a:xfrm>
          <a:prstGeom prst="hear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Multiply 10"/>
          <p:cNvSpPr/>
          <p:nvPr/>
        </p:nvSpPr>
        <p:spPr bwMode="auto">
          <a:xfrm>
            <a:off x="1600200" y="3124200"/>
            <a:ext cx="457200" cy="457200"/>
          </a:xfrm>
          <a:prstGeom prst="mathMultiply">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5-Point Star 13"/>
          <p:cNvSpPr/>
          <p:nvPr/>
        </p:nvSpPr>
        <p:spPr bwMode="auto">
          <a:xfrm>
            <a:off x="3048000" y="5334000"/>
            <a:ext cx="304800" cy="304800"/>
          </a:xfrm>
          <a:prstGeom prst="star5">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1371600" y="54102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Heart 16"/>
          <p:cNvSpPr/>
          <p:nvPr/>
        </p:nvSpPr>
        <p:spPr bwMode="auto">
          <a:xfrm>
            <a:off x="2514600" y="5410200"/>
            <a:ext cx="228600" cy="228600"/>
          </a:xfrm>
          <a:prstGeom prst="hear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Heart 17"/>
          <p:cNvSpPr/>
          <p:nvPr/>
        </p:nvSpPr>
        <p:spPr bwMode="auto">
          <a:xfrm>
            <a:off x="2971800" y="2362200"/>
            <a:ext cx="228600" cy="228600"/>
          </a:xfrm>
          <a:prstGeom prst="hear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 name="Multiply 18"/>
          <p:cNvSpPr/>
          <p:nvPr/>
        </p:nvSpPr>
        <p:spPr bwMode="auto">
          <a:xfrm>
            <a:off x="1828800" y="5334000"/>
            <a:ext cx="457200" cy="457200"/>
          </a:xfrm>
          <a:prstGeom prst="mathMultiply">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Multiply 19"/>
          <p:cNvSpPr/>
          <p:nvPr/>
        </p:nvSpPr>
        <p:spPr bwMode="auto">
          <a:xfrm>
            <a:off x="2743200" y="3810000"/>
            <a:ext cx="457200" cy="457200"/>
          </a:xfrm>
          <a:prstGeom prst="mathMultiply">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 name="Multiply 20"/>
          <p:cNvSpPr/>
          <p:nvPr/>
        </p:nvSpPr>
        <p:spPr bwMode="auto">
          <a:xfrm>
            <a:off x="1828800" y="1676400"/>
            <a:ext cx="457200" cy="457200"/>
          </a:xfrm>
          <a:prstGeom prst="mathMultiply">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Rectangle 21"/>
          <p:cNvSpPr/>
          <p:nvPr/>
        </p:nvSpPr>
        <p:spPr bwMode="auto">
          <a:xfrm>
            <a:off x="1371600" y="4572000"/>
            <a:ext cx="228600" cy="6858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Rectangle 22"/>
          <p:cNvSpPr/>
          <p:nvPr/>
        </p:nvSpPr>
        <p:spPr bwMode="auto">
          <a:xfrm>
            <a:off x="1981200" y="4724400"/>
            <a:ext cx="228600" cy="5334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Rectangle 23"/>
          <p:cNvSpPr/>
          <p:nvPr/>
        </p:nvSpPr>
        <p:spPr bwMode="auto">
          <a:xfrm>
            <a:off x="2514600" y="4953000"/>
            <a:ext cx="228600" cy="3048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Rectangle 24"/>
          <p:cNvSpPr/>
          <p:nvPr/>
        </p:nvSpPr>
        <p:spPr bwMode="auto">
          <a:xfrm>
            <a:off x="4953000" y="1447800"/>
            <a:ext cx="2971800" cy="2971800"/>
          </a:xfrm>
          <a:prstGeom prst="rect">
            <a:avLst/>
          </a:prstGeom>
          <a:noFill/>
          <a:ln w="508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 name="Oval 25"/>
          <p:cNvSpPr/>
          <p:nvPr/>
        </p:nvSpPr>
        <p:spPr bwMode="auto">
          <a:xfrm>
            <a:off x="5181600" y="18288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7010400" y="16764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 name="Oval 27"/>
          <p:cNvSpPr/>
          <p:nvPr/>
        </p:nvSpPr>
        <p:spPr bwMode="auto">
          <a:xfrm>
            <a:off x="5867400" y="24384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 name="Oval 28"/>
          <p:cNvSpPr/>
          <p:nvPr/>
        </p:nvSpPr>
        <p:spPr bwMode="auto">
          <a:xfrm>
            <a:off x="6705600" y="28956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 name="Heart 29"/>
          <p:cNvSpPr/>
          <p:nvPr/>
        </p:nvSpPr>
        <p:spPr bwMode="auto">
          <a:xfrm>
            <a:off x="5257800" y="3962400"/>
            <a:ext cx="228600" cy="228600"/>
          </a:xfrm>
          <a:prstGeom prst="hear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 name="Multiply 30"/>
          <p:cNvSpPr/>
          <p:nvPr/>
        </p:nvSpPr>
        <p:spPr bwMode="auto">
          <a:xfrm>
            <a:off x="5791200" y="3048000"/>
            <a:ext cx="457200" cy="457200"/>
          </a:xfrm>
          <a:prstGeom prst="mathMultiply">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2" name="5-Point Star 31"/>
          <p:cNvSpPr/>
          <p:nvPr/>
        </p:nvSpPr>
        <p:spPr bwMode="auto">
          <a:xfrm>
            <a:off x="7239000" y="5257800"/>
            <a:ext cx="304800" cy="304800"/>
          </a:xfrm>
          <a:prstGeom prst="star5">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5562600" y="5334000"/>
            <a:ext cx="228600" cy="2286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4" name="Heart 33"/>
          <p:cNvSpPr/>
          <p:nvPr/>
        </p:nvSpPr>
        <p:spPr bwMode="auto">
          <a:xfrm>
            <a:off x="6705600" y="5334000"/>
            <a:ext cx="228600" cy="228600"/>
          </a:xfrm>
          <a:prstGeom prst="hear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5" name="Heart 34"/>
          <p:cNvSpPr/>
          <p:nvPr/>
        </p:nvSpPr>
        <p:spPr bwMode="auto">
          <a:xfrm>
            <a:off x="7162800" y="2286000"/>
            <a:ext cx="228600" cy="228600"/>
          </a:xfrm>
          <a:prstGeom prst="heart">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6" name="Multiply 35"/>
          <p:cNvSpPr/>
          <p:nvPr/>
        </p:nvSpPr>
        <p:spPr bwMode="auto">
          <a:xfrm>
            <a:off x="6019800" y="5257800"/>
            <a:ext cx="457200" cy="457200"/>
          </a:xfrm>
          <a:prstGeom prst="mathMultiply">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7" name="Multiply 36"/>
          <p:cNvSpPr/>
          <p:nvPr/>
        </p:nvSpPr>
        <p:spPr bwMode="auto">
          <a:xfrm>
            <a:off x="6934200" y="3733800"/>
            <a:ext cx="457200" cy="457200"/>
          </a:xfrm>
          <a:prstGeom prst="mathMultiply">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8" name="Multiply 37"/>
          <p:cNvSpPr/>
          <p:nvPr/>
        </p:nvSpPr>
        <p:spPr bwMode="auto">
          <a:xfrm>
            <a:off x="6019800" y="1600200"/>
            <a:ext cx="457200" cy="457200"/>
          </a:xfrm>
          <a:prstGeom prst="mathMultiply">
            <a:avLst/>
          </a:prstGeom>
          <a:solidFill>
            <a:schemeClr val="accent2">
              <a:lumMod val="75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5562600" y="5029200"/>
            <a:ext cx="228600" cy="1524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0" name="Rectangle 39"/>
          <p:cNvSpPr/>
          <p:nvPr/>
        </p:nvSpPr>
        <p:spPr bwMode="auto">
          <a:xfrm>
            <a:off x="6172200" y="5029200"/>
            <a:ext cx="228600" cy="1524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1" name="Rectangle 40"/>
          <p:cNvSpPr/>
          <p:nvPr/>
        </p:nvSpPr>
        <p:spPr bwMode="auto">
          <a:xfrm>
            <a:off x="6705600" y="5029200"/>
            <a:ext cx="228600" cy="15240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2" name="TextBox 41"/>
          <p:cNvSpPr txBox="1"/>
          <p:nvPr/>
        </p:nvSpPr>
        <p:spPr>
          <a:xfrm>
            <a:off x="1435245" y="1066800"/>
            <a:ext cx="1638890" cy="400110"/>
          </a:xfrm>
          <a:prstGeom prst="rect">
            <a:avLst/>
          </a:prstGeom>
          <a:noFill/>
        </p:spPr>
        <p:txBody>
          <a:bodyPr wrap="none" rtlCol="0">
            <a:spAutoFit/>
          </a:bodyPr>
          <a:lstStyle/>
          <a:p>
            <a:pPr algn="ctr"/>
            <a:r>
              <a:rPr lang="en-US" sz="2000" dirty="0" smtClean="0"/>
              <a:t>Sum Pooling</a:t>
            </a:r>
            <a:endParaRPr lang="en-US" sz="2000" dirty="0"/>
          </a:p>
        </p:txBody>
      </p:sp>
      <p:sp>
        <p:nvSpPr>
          <p:cNvPr id="43" name="TextBox 42"/>
          <p:cNvSpPr txBox="1"/>
          <p:nvPr/>
        </p:nvSpPr>
        <p:spPr>
          <a:xfrm>
            <a:off x="5795340" y="990600"/>
            <a:ext cx="1596060" cy="400110"/>
          </a:xfrm>
          <a:prstGeom prst="rect">
            <a:avLst/>
          </a:prstGeom>
          <a:noFill/>
        </p:spPr>
        <p:txBody>
          <a:bodyPr wrap="none" rtlCol="0">
            <a:spAutoFit/>
          </a:bodyPr>
          <a:lstStyle/>
          <a:p>
            <a:pPr algn="ctr"/>
            <a:r>
              <a:rPr lang="en-US" sz="2000" dirty="0" smtClean="0"/>
              <a:t>Max Pooling</a:t>
            </a:r>
            <a:endParaRPr lang="en-US" sz="2000" dirty="0"/>
          </a:p>
        </p:txBody>
      </p:sp>
    </p:spTree>
    <p:extLst>
      <p:ext uri="{BB962C8B-B14F-4D97-AF65-F5344CB8AC3E}">
        <p14:creationId xmlns:p14="http://schemas.microsoft.com/office/powerpoint/2010/main" val="10973974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Detection Classifiers</a:t>
            </a:r>
            <a:endParaRPr lang="en-US" dirty="0"/>
          </a:p>
        </p:txBody>
      </p:sp>
      <p:sp>
        <p:nvSpPr>
          <p:cNvPr id="3" name="Content Placeholder 2"/>
          <p:cNvSpPr>
            <a:spLocks noGrp="1"/>
          </p:cNvSpPr>
          <p:nvPr>
            <p:ph idx="1"/>
          </p:nvPr>
        </p:nvSpPr>
        <p:spPr>
          <a:xfrm>
            <a:off x="685800" y="1371600"/>
            <a:ext cx="8077200" cy="4114800"/>
          </a:xfrm>
        </p:spPr>
        <p:txBody>
          <a:bodyPr/>
          <a:lstStyle/>
          <a:p>
            <a:r>
              <a:rPr lang="en-US" b="0" dirty="0" smtClean="0"/>
              <a:t>Extract Regions from Images </a:t>
            </a:r>
          </a:p>
          <a:p>
            <a:pPr lvl="1"/>
            <a:r>
              <a:rPr lang="en-US" b="0" dirty="0" smtClean="0"/>
              <a:t>Containing the desired </a:t>
            </a:r>
            <a:r>
              <a:rPr lang="en-US" b="0" dirty="0"/>
              <a:t>o</a:t>
            </a:r>
            <a:r>
              <a:rPr lang="en-US" b="0" dirty="0" smtClean="0"/>
              <a:t>bject</a:t>
            </a:r>
          </a:p>
          <a:p>
            <a:pPr lvl="1"/>
            <a:r>
              <a:rPr lang="en-US" b="0" dirty="0" smtClean="0"/>
              <a:t>Containing everything other than the desired object</a:t>
            </a:r>
          </a:p>
          <a:p>
            <a:r>
              <a:rPr lang="en-US" b="0" dirty="0" smtClean="0"/>
              <a:t>Compute Feature Vector for Each Region</a:t>
            </a:r>
          </a:p>
          <a:p>
            <a:r>
              <a:rPr lang="en-US" b="0" dirty="0" smtClean="0"/>
              <a:t>Train SVM</a:t>
            </a:r>
          </a:p>
          <a:p>
            <a:pPr lvl="1"/>
            <a:r>
              <a:rPr lang="en-US" b="0" dirty="0" smtClean="0"/>
              <a:t>Linear vs. Non-linear Kernel</a:t>
            </a:r>
          </a:p>
        </p:txBody>
      </p:sp>
      <p:grpSp>
        <p:nvGrpSpPr>
          <p:cNvPr id="17" name="Group 16"/>
          <p:cNvGrpSpPr/>
          <p:nvPr/>
        </p:nvGrpSpPr>
        <p:grpSpPr>
          <a:xfrm>
            <a:off x="4495799" y="3429000"/>
            <a:ext cx="2712719" cy="2743200"/>
            <a:chOff x="5373915" y="2819400"/>
            <a:chExt cx="3358605" cy="3429000"/>
          </a:xfrm>
        </p:grpSpPr>
        <p:pic>
          <p:nvPicPr>
            <p:cNvPr id="14" name="Picture 13"/>
            <p:cNvPicPr>
              <a:picLocks noChangeAspect="1"/>
            </p:cNvPicPr>
            <p:nvPr/>
          </p:nvPicPr>
          <p:blipFill rotWithShape="1">
            <a:blip r:embed="rId2"/>
            <a:srcRect l="80009" t="-832" r="10329" b="832"/>
            <a:stretch/>
          </p:blipFill>
          <p:spPr>
            <a:xfrm>
              <a:off x="8153400" y="5029200"/>
              <a:ext cx="579120" cy="1219200"/>
            </a:xfrm>
            <a:prstGeom prst="rect">
              <a:avLst/>
            </a:prstGeom>
          </p:spPr>
        </p:pic>
        <p:grpSp>
          <p:nvGrpSpPr>
            <p:cNvPr id="16" name="Group 15"/>
            <p:cNvGrpSpPr/>
            <p:nvPr/>
          </p:nvGrpSpPr>
          <p:grpSpPr>
            <a:xfrm>
              <a:off x="5373915" y="2819400"/>
              <a:ext cx="2969986" cy="3359150"/>
              <a:chOff x="5189203" y="2667000"/>
              <a:chExt cx="3535697" cy="3932663"/>
            </a:xfrm>
          </p:grpSpPr>
          <p:pic>
            <p:nvPicPr>
              <p:cNvPr id="7" name="Picture 6"/>
              <p:cNvPicPr>
                <a:picLocks noChangeAspect="1"/>
              </p:cNvPicPr>
              <p:nvPr/>
            </p:nvPicPr>
            <p:blipFill rotWithShape="1">
              <a:blip r:embed="rId2"/>
              <a:srcRect l="10679" r="79659"/>
              <a:stretch/>
            </p:blipFill>
            <p:spPr>
              <a:xfrm>
                <a:off x="5189203" y="2667000"/>
                <a:ext cx="723900" cy="1524000"/>
              </a:xfrm>
              <a:prstGeom prst="rect">
                <a:avLst/>
              </a:prstGeom>
            </p:spPr>
          </p:pic>
          <p:pic>
            <p:nvPicPr>
              <p:cNvPr id="8" name="Picture 7"/>
              <p:cNvPicPr>
                <a:picLocks noChangeAspect="1"/>
              </p:cNvPicPr>
              <p:nvPr/>
            </p:nvPicPr>
            <p:blipFill rotWithShape="1">
              <a:blip r:embed="rId2"/>
              <a:srcRect l="20511" r="69827"/>
              <a:stretch/>
            </p:blipFill>
            <p:spPr>
              <a:xfrm>
                <a:off x="6324600" y="4800600"/>
                <a:ext cx="723900" cy="1524000"/>
              </a:xfrm>
              <a:prstGeom prst="rect">
                <a:avLst/>
              </a:prstGeom>
            </p:spPr>
          </p:pic>
          <p:pic>
            <p:nvPicPr>
              <p:cNvPr id="9" name="Picture 8"/>
              <p:cNvPicPr>
                <a:picLocks noChangeAspect="1"/>
              </p:cNvPicPr>
              <p:nvPr/>
            </p:nvPicPr>
            <p:blipFill rotWithShape="1">
              <a:blip r:embed="rId2"/>
              <a:srcRect l="30173" r="60165"/>
              <a:stretch/>
            </p:blipFill>
            <p:spPr>
              <a:xfrm>
                <a:off x="7924800" y="4343400"/>
                <a:ext cx="723900" cy="1524000"/>
              </a:xfrm>
              <a:prstGeom prst="rect">
                <a:avLst/>
              </a:prstGeom>
            </p:spPr>
          </p:pic>
          <p:pic>
            <p:nvPicPr>
              <p:cNvPr id="10" name="Picture 9"/>
              <p:cNvPicPr>
                <a:picLocks noChangeAspect="1"/>
              </p:cNvPicPr>
              <p:nvPr/>
            </p:nvPicPr>
            <p:blipFill rotWithShape="1">
              <a:blip r:embed="rId2"/>
              <a:srcRect l="39835" t="2500" r="50503" b="-2500"/>
              <a:stretch/>
            </p:blipFill>
            <p:spPr>
              <a:xfrm>
                <a:off x="6553200" y="2971800"/>
                <a:ext cx="723900" cy="1524000"/>
              </a:xfrm>
              <a:prstGeom prst="rect">
                <a:avLst/>
              </a:prstGeom>
            </p:spPr>
          </p:pic>
          <p:pic>
            <p:nvPicPr>
              <p:cNvPr id="11" name="Picture 10"/>
              <p:cNvPicPr>
                <a:picLocks noChangeAspect="1"/>
              </p:cNvPicPr>
              <p:nvPr/>
            </p:nvPicPr>
            <p:blipFill rotWithShape="1">
              <a:blip r:embed="rId2"/>
              <a:srcRect l="50514" t="1667" r="39824" b="-1667"/>
              <a:stretch/>
            </p:blipFill>
            <p:spPr>
              <a:xfrm>
                <a:off x="5750767" y="4005146"/>
                <a:ext cx="723900" cy="1524000"/>
              </a:xfrm>
              <a:prstGeom prst="rect">
                <a:avLst/>
              </a:prstGeom>
            </p:spPr>
          </p:pic>
          <p:pic>
            <p:nvPicPr>
              <p:cNvPr id="12" name="Picture 11"/>
              <p:cNvPicPr>
                <a:picLocks noChangeAspect="1"/>
              </p:cNvPicPr>
              <p:nvPr/>
            </p:nvPicPr>
            <p:blipFill rotWithShape="1">
              <a:blip r:embed="rId2"/>
              <a:srcRect l="60176" t="4167" r="30162" b="-4167"/>
              <a:stretch/>
            </p:blipFill>
            <p:spPr>
              <a:xfrm>
                <a:off x="7162800" y="3352800"/>
                <a:ext cx="723900" cy="1524000"/>
              </a:xfrm>
              <a:prstGeom prst="rect">
                <a:avLst/>
              </a:prstGeom>
            </p:spPr>
          </p:pic>
          <p:pic>
            <p:nvPicPr>
              <p:cNvPr id="13" name="Picture 12"/>
              <p:cNvPicPr>
                <a:picLocks noChangeAspect="1"/>
              </p:cNvPicPr>
              <p:nvPr/>
            </p:nvPicPr>
            <p:blipFill rotWithShape="1">
              <a:blip r:embed="rId2"/>
              <a:srcRect l="69668" t="1" r="20670" b="-1"/>
              <a:stretch/>
            </p:blipFill>
            <p:spPr>
              <a:xfrm>
                <a:off x="7228114" y="5075663"/>
                <a:ext cx="723900" cy="1524000"/>
              </a:xfrm>
              <a:prstGeom prst="rect">
                <a:avLst/>
              </a:prstGeom>
            </p:spPr>
          </p:pic>
          <p:pic>
            <p:nvPicPr>
              <p:cNvPr id="15" name="Picture 14"/>
              <p:cNvPicPr>
                <a:picLocks noChangeAspect="1"/>
              </p:cNvPicPr>
              <p:nvPr/>
            </p:nvPicPr>
            <p:blipFill rotWithShape="1">
              <a:blip r:embed="rId2"/>
              <a:srcRect l="89671" t="-1665" r="667" b="1665"/>
              <a:stretch/>
            </p:blipFill>
            <p:spPr>
              <a:xfrm>
                <a:off x="8001000" y="2667000"/>
                <a:ext cx="723900" cy="1524000"/>
              </a:xfrm>
              <a:prstGeom prst="rect">
                <a:avLst/>
              </a:prstGeom>
            </p:spPr>
          </p:pic>
        </p:grpSp>
      </p:grpSp>
      <p:grpSp>
        <p:nvGrpSpPr>
          <p:cNvPr id="22" name="Group 21"/>
          <p:cNvGrpSpPr/>
          <p:nvPr/>
        </p:nvGrpSpPr>
        <p:grpSpPr>
          <a:xfrm>
            <a:off x="1143000" y="3886200"/>
            <a:ext cx="2501900" cy="2451216"/>
            <a:chOff x="685800" y="3374139"/>
            <a:chExt cx="3187700" cy="3039477"/>
          </a:xfrm>
        </p:grpSpPr>
        <p:pic>
          <p:nvPicPr>
            <p:cNvPr id="5" name="Picture 4"/>
            <p:cNvPicPr>
              <a:picLocks noChangeAspect="1"/>
            </p:cNvPicPr>
            <p:nvPr/>
          </p:nvPicPr>
          <p:blipFill rotWithShape="1">
            <a:blip r:embed="rId3"/>
            <a:srcRect r="78955"/>
            <a:stretch/>
          </p:blipFill>
          <p:spPr>
            <a:xfrm>
              <a:off x="1462498" y="3374139"/>
              <a:ext cx="1054101" cy="1384416"/>
            </a:xfrm>
            <a:prstGeom prst="rect">
              <a:avLst/>
            </a:prstGeom>
          </p:spPr>
        </p:pic>
        <p:pic>
          <p:nvPicPr>
            <p:cNvPr id="18" name="Picture 17"/>
            <p:cNvPicPr>
              <a:picLocks noChangeAspect="1"/>
            </p:cNvPicPr>
            <p:nvPr/>
          </p:nvPicPr>
          <p:blipFill rotWithShape="1">
            <a:blip r:embed="rId3"/>
            <a:srcRect l="20538" t="2752" r="59939" b="-2752"/>
            <a:stretch/>
          </p:blipFill>
          <p:spPr>
            <a:xfrm>
              <a:off x="2895600" y="5029200"/>
              <a:ext cx="977900" cy="1384416"/>
            </a:xfrm>
            <a:prstGeom prst="rect">
              <a:avLst/>
            </a:prstGeom>
          </p:spPr>
        </p:pic>
        <p:pic>
          <p:nvPicPr>
            <p:cNvPr id="19" name="Picture 18"/>
            <p:cNvPicPr>
              <a:picLocks noChangeAspect="1"/>
            </p:cNvPicPr>
            <p:nvPr/>
          </p:nvPicPr>
          <p:blipFill rotWithShape="1">
            <a:blip r:embed="rId3"/>
            <a:srcRect l="41075" t="-917" r="39402" b="917"/>
            <a:stretch/>
          </p:blipFill>
          <p:spPr>
            <a:xfrm>
              <a:off x="685800" y="3657600"/>
              <a:ext cx="977900" cy="1384416"/>
            </a:xfrm>
            <a:prstGeom prst="rect">
              <a:avLst/>
            </a:prstGeom>
          </p:spPr>
        </p:pic>
        <p:pic>
          <p:nvPicPr>
            <p:cNvPr id="20" name="Picture 19"/>
            <p:cNvPicPr>
              <a:picLocks noChangeAspect="1"/>
            </p:cNvPicPr>
            <p:nvPr/>
          </p:nvPicPr>
          <p:blipFill rotWithShape="1">
            <a:blip r:embed="rId3"/>
            <a:srcRect l="60598" r="19879"/>
            <a:stretch/>
          </p:blipFill>
          <p:spPr>
            <a:xfrm>
              <a:off x="2438400" y="3810000"/>
              <a:ext cx="977900" cy="1384416"/>
            </a:xfrm>
            <a:prstGeom prst="rect">
              <a:avLst/>
            </a:prstGeom>
          </p:spPr>
        </p:pic>
        <p:pic>
          <p:nvPicPr>
            <p:cNvPr id="21" name="Picture 20"/>
            <p:cNvPicPr>
              <a:picLocks noChangeAspect="1"/>
            </p:cNvPicPr>
            <p:nvPr/>
          </p:nvPicPr>
          <p:blipFill rotWithShape="1">
            <a:blip r:embed="rId3"/>
            <a:srcRect l="79867" r="610"/>
            <a:stretch/>
          </p:blipFill>
          <p:spPr>
            <a:xfrm>
              <a:off x="1656673" y="4602471"/>
              <a:ext cx="977900" cy="1384416"/>
            </a:xfrm>
            <a:prstGeom prst="rect">
              <a:avLst/>
            </a:prstGeom>
          </p:spPr>
        </p:pic>
      </p:grpSp>
      <p:cxnSp>
        <p:nvCxnSpPr>
          <p:cNvPr id="24" name="Straight Connector 23"/>
          <p:cNvCxnSpPr/>
          <p:nvPr/>
        </p:nvCxnSpPr>
        <p:spPr bwMode="auto">
          <a:xfrm>
            <a:off x="3429000" y="3429000"/>
            <a:ext cx="1295400" cy="2819400"/>
          </a:xfrm>
          <a:prstGeom prst="line">
            <a:avLst/>
          </a:prstGeom>
          <a:solidFill>
            <a:schemeClr val="accent1"/>
          </a:solidFill>
          <a:ln w="38100" cap="flat" cmpd="sng" algn="ctr">
            <a:solidFill>
              <a:schemeClr val="tx1"/>
            </a:solidFill>
            <a:prstDash val="solid"/>
            <a:round/>
            <a:headEnd type="arrow" w="sm" len="sm"/>
            <a:tailEnd type="arrow" w="sm" len="sm"/>
          </a:ln>
          <a:effectLst/>
        </p:spPr>
      </p:cxnSp>
      <p:cxnSp>
        <p:nvCxnSpPr>
          <p:cNvPr id="26" name="Straight Connector 25"/>
          <p:cNvCxnSpPr/>
          <p:nvPr/>
        </p:nvCxnSpPr>
        <p:spPr bwMode="auto">
          <a:xfrm>
            <a:off x="2971800" y="35814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29" name="Straight Connector 28"/>
          <p:cNvCxnSpPr/>
          <p:nvPr/>
        </p:nvCxnSpPr>
        <p:spPr bwMode="auto">
          <a:xfrm>
            <a:off x="3962400" y="34290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34" name="Straight Arrow Connector 33"/>
          <p:cNvCxnSpPr/>
          <p:nvPr/>
        </p:nvCxnSpPr>
        <p:spPr bwMode="auto">
          <a:xfrm flipV="1">
            <a:off x="3657600" y="4648200"/>
            <a:ext cx="838200" cy="381000"/>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41" name="TextBox 40"/>
          <p:cNvSpPr txBox="1"/>
          <p:nvPr/>
        </p:nvSpPr>
        <p:spPr>
          <a:xfrm>
            <a:off x="6858000" y="4343400"/>
            <a:ext cx="2327079" cy="646331"/>
          </a:xfrm>
          <a:prstGeom prst="rect">
            <a:avLst/>
          </a:prstGeom>
          <a:noFill/>
        </p:spPr>
        <p:txBody>
          <a:bodyPr wrap="none" rtlCol="0">
            <a:spAutoFit/>
          </a:bodyPr>
          <a:lstStyle/>
          <a:p>
            <a:r>
              <a:rPr lang="en-US" sz="1800" dirty="0" smtClean="0"/>
              <a:t>+ Thousands More </a:t>
            </a:r>
          </a:p>
          <a:p>
            <a:r>
              <a:rPr lang="en-US" sz="1800" dirty="0" smtClean="0"/>
              <a:t>    Positive Examples</a:t>
            </a:r>
            <a:endParaRPr lang="en-US" sz="1800" dirty="0"/>
          </a:p>
        </p:txBody>
      </p:sp>
      <p:sp>
        <p:nvSpPr>
          <p:cNvPr id="42" name="TextBox 41"/>
          <p:cNvSpPr txBox="1"/>
          <p:nvPr/>
        </p:nvSpPr>
        <p:spPr>
          <a:xfrm>
            <a:off x="25400" y="5678269"/>
            <a:ext cx="2365739" cy="646331"/>
          </a:xfrm>
          <a:prstGeom prst="rect">
            <a:avLst/>
          </a:prstGeom>
          <a:noFill/>
        </p:spPr>
        <p:txBody>
          <a:bodyPr wrap="none" rtlCol="0">
            <a:spAutoFit/>
          </a:bodyPr>
          <a:lstStyle/>
          <a:p>
            <a:r>
              <a:rPr lang="en-US" sz="1800" dirty="0" smtClean="0"/>
              <a:t>+ Millions More </a:t>
            </a:r>
          </a:p>
          <a:p>
            <a:r>
              <a:rPr lang="en-US" sz="1800" dirty="0" smtClean="0"/>
              <a:t>   Negative Examples</a:t>
            </a:r>
            <a:endParaRPr lang="en-US" sz="1800" dirty="0"/>
          </a:p>
        </p:txBody>
      </p:sp>
    </p:spTree>
    <p:extLst>
      <p:ext uri="{BB962C8B-B14F-4D97-AF65-F5344CB8AC3E}">
        <p14:creationId xmlns:p14="http://schemas.microsoft.com/office/powerpoint/2010/main" val="391454444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Bag of Words: Where it Works</a:t>
            </a:r>
            <a:endParaRPr lang="en-US" dirty="0"/>
          </a:p>
        </p:txBody>
      </p:sp>
      <p:pic>
        <p:nvPicPr>
          <p:cNvPr id="15" name="Picture 14" descr="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214" y="1981200"/>
            <a:ext cx="5143785" cy="4333315"/>
          </a:xfrm>
          <a:prstGeom prst="rect">
            <a:avLst/>
          </a:prstGeom>
        </p:spPr>
      </p:pic>
      <p:sp>
        <p:nvSpPr>
          <p:cNvPr id="16" name="Content Placeholder 2"/>
          <p:cNvSpPr>
            <a:spLocks noGrp="1"/>
          </p:cNvSpPr>
          <p:nvPr>
            <p:ph idx="1"/>
          </p:nvPr>
        </p:nvSpPr>
        <p:spPr>
          <a:xfrm>
            <a:off x="685800" y="914400"/>
            <a:ext cx="7772400" cy="4114800"/>
          </a:xfrm>
        </p:spPr>
        <p:txBody>
          <a:bodyPr>
            <a:normAutofit/>
          </a:bodyPr>
          <a:lstStyle/>
          <a:p>
            <a:r>
              <a:rPr lang="en-US" sz="1800" b="0" dirty="0" smtClean="0"/>
              <a:t>Texture Recognition</a:t>
            </a:r>
          </a:p>
          <a:p>
            <a:pPr lvl="1"/>
            <a:r>
              <a:rPr lang="en-US" sz="1600" b="0" dirty="0" smtClean="0"/>
              <a:t>Texture is characterized by the repetition of basic elements or </a:t>
            </a:r>
            <a:r>
              <a:rPr lang="en-US" sz="1600" b="0" dirty="0" err="1" smtClean="0"/>
              <a:t>textons</a:t>
            </a:r>
            <a:endParaRPr lang="en-US" sz="1600" b="0" dirty="0" smtClean="0"/>
          </a:p>
          <a:p>
            <a:pPr lvl="1"/>
            <a:r>
              <a:rPr lang="en-US" sz="1600" b="0" dirty="0" smtClean="0"/>
              <a:t>For stochastic textures, it is the identify of the </a:t>
            </a:r>
            <a:r>
              <a:rPr lang="en-US" sz="1600" b="0" dirty="0" err="1" smtClean="0"/>
              <a:t>textons</a:t>
            </a:r>
            <a:r>
              <a:rPr lang="en-US" sz="1600" b="0" dirty="0" smtClean="0"/>
              <a:t> and not their spatial arrangement that matters</a:t>
            </a:r>
          </a:p>
          <a:p>
            <a:pPr lvl="1"/>
            <a:endParaRPr lang="en-US" sz="1600" b="0" dirty="0" smtClean="0"/>
          </a:p>
          <a:p>
            <a:pPr marL="0" indent="0">
              <a:buNone/>
            </a:pPr>
            <a:endParaRPr lang="en-US" sz="1600" b="0" dirty="0" smtClean="0"/>
          </a:p>
        </p:txBody>
      </p:sp>
      <p:sp>
        <p:nvSpPr>
          <p:cNvPr id="5" name="TextBox 4"/>
          <p:cNvSpPr txBox="1"/>
          <p:nvPr/>
        </p:nvSpPr>
        <p:spPr>
          <a:xfrm>
            <a:off x="7086600" y="6581001"/>
            <a:ext cx="1672678" cy="276999"/>
          </a:xfrm>
          <a:prstGeom prst="rect">
            <a:avLst/>
          </a:prstGeom>
          <a:noFill/>
        </p:spPr>
        <p:txBody>
          <a:bodyPr wrap="none" rtlCol="0">
            <a:spAutoFit/>
          </a:bodyPr>
          <a:lstStyle/>
          <a:p>
            <a:r>
              <a:rPr lang="en-US" sz="1200" dirty="0" smtClean="0"/>
              <a:t>Image Credit: J. Malik</a:t>
            </a:r>
            <a:endParaRPr lang="en-US" sz="1200" dirty="0"/>
          </a:p>
        </p:txBody>
      </p:sp>
    </p:spTree>
    <p:extLst>
      <p:ext uri="{BB962C8B-B14F-4D97-AF65-F5344CB8AC3E}">
        <p14:creationId xmlns:p14="http://schemas.microsoft.com/office/powerpoint/2010/main" val="88984323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Bag of Words: Where it Fails</a:t>
            </a:r>
            <a:endParaRPr lang="en-US" dirty="0"/>
          </a:p>
        </p:txBody>
      </p:sp>
      <p:pic>
        <p:nvPicPr>
          <p:cNvPr id="13" name="Picture 12"/>
          <p:cNvPicPr>
            <a:picLocks noChangeAspect="1"/>
          </p:cNvPicPr>
          <p:nvPr/>
        </p:nvPicPr>
        <p:blipFill>
          <a:blip r:embed="rId3"/>
          <a:stretch>
            <a:fillRect/>
          </a:stretch>
        </p:blipFill>
        <p:spPr>
          <a:xfrm>
            <a:off x="127752" y="1066800"/>
            <a:ext cx="2846652" cy="1905000"/>
          </a:xfrm>
          <a:prstGeom prst="rect">
            <a:avLst/>
          </a:prstGeom>
        </p:spPr>
      </p:pic>
      <p:pic>
        <p:nvPicPr>
          <p:cNvPr id="14" name="Picture 13"/>
          <p:cNvPicPr>
            <a:picLocks noChangeAspect="1"/>
          </p:cNvPicPr>
          <p:nvPr/>
        </p:nvPicPr>
        <p:blipFill>
          <a:blip r:embed="rId4"/>
          <a:stretch>
            <a:fillRect/>
          </a:stretch>
        </p:blipFill>
        <p:spPr>
          <a:xfrm>
            <a:off x="3155730" y="1066800"/>
            <a:ext cx="2864070" cy="1905000"/>
          </a:xfrm>
          <a:prstGeom prst="rect">
            <a:avLst/>
          </a:prstGeom>
        </p:spPr>
      </p:pic>
      <p:pic>
        <p:nvPicPr>
          <p:cNvPr id="15" name="Picture 14"/>
          <p:cNvPicPr>
            <a:picLocks noChangeAspect="1"/>
          </p:cNvPicPr>
          <p:nvPr/>
        </p:nvPicPr>
        <p:blipFill>
          <a:blip r:embed="rId5"/>
          <a:stretch>
            <a:fillRect/>
          </a:stretch>
        </p:blipFill>
        <p:spPr>
          <a:xfrm>
            <a:off x="2895600" y="3505200"/>
            <a:ext cx="3400926" cy="2769326"/>
          </a:xfrm>
          <a:prstGeom prst="rect">
            <a:avLst/>
          </a:prstGeom>
        </p:spPr>
      </p:pic>
      <p:pic>
        <p:nvPicPr>
          <p:cNvPr id="16" name="Picture 15"/>
          <p:cNvPicPr>
            <a:picLocks noChangeAspect="1"/>
          </p:cNvPicPr>
          <p:nvPr/>
        </p:nvPicPr>
        <p:blipFill>
          <a:blip r:embed="rId6"/>
          <a:stretch>
            <a:fillRect/>
          </a:stretch>
        </p:blipFill>
        <p:spPr>
          <a:xfrm>
            <a:off x="6172201" y="1091578"/>
            <a:ext cx="2819399" cy="1902662"/>
          </a:xfrm>
          <a:prstGeom prst="rect">
            <a:avLst/>
          </a:prstGeom>
        </p:spPr>
      </p:pic>
      <p:cxnSp>
        <p:nvCxnSpPr>
          <p:cNvPr id="18" name="Straight Arrow Connector 17"/>
          <p:cNvCxnSpPr/>
          <p:nvPr/>
        </p:nvCxnSpPr>
        <p:spPr bwMode="auto">
          <a:xfrm>
            <a:off x="1447800" y="3048000"/>
            <a:ext cx="1295400" cy="1066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19" name="Straight Arrow Connector 18"/>
          <p:cNvCxnSpPr>
            <a:stCxn id="14" idx="2"/>
            <a:endCxn id="15" idx="0"/>
          </p:cNvCxnSpPr>
          <p:nvPr/>
        </p:nvCxnSpPr>
        <p:spPr bwMode="auto">
          <a:xfrm>
            <a:off x="4587765" y="2971800"/>
            <a:ext cx="8298" cy="5334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23" name="Straight Arrow Connector 22"/>
          <p:cNvCxnSpPr/>
          <p:nvPr/>
        </p:nvCxnSpPr>
        <p:spPr bwMode="auto">
          <a:xfrm flipH="1">
            <a:off x="6324600" y="3048000"/>
            <a:ext cx="1447800" cy="11430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10" name="TextBox 9"/>
          <p:cNvSpPr txBox="1"/>
          <p:nvPr/>
        </p:nvSpPr>
        <p:spPr>
          <a:xfrm>
            <a:off x="7086600" y="6581001"/>
            <a:ext cx="1582484" cy="276999"/>
          </a:xfrm>
          <a:prstGeom prst="rect">
            <a:avLst/>
          </a:prstGeom>
          <a:noFill/>
        </p:spPr>
        <p:txBody>
          <a:bodyPr wrap="none" rtlCol="0">
            <a:spAutoFit/>
          </a:bodyPr>
          <a:lstStyle/>
          <a:p>
            <a:r>
              <a:rPr lang="en-US" sz="1200" dirty="0" smtClean="0"/>
              <a:t>Slide Credit: J. Hays</a:t>
            </a:r>
            <a:endParaRPr lang="en-US" sz="1200" dirty="0"/>
          </a:p>
        </p:txBody>
      </p:sp>
    </p:spTree>
    <p:extLst>
      <p:ext uri="{BB962C8B-B14F-4D97-AF65-F5344CB8AC3E}">
        <p14:creationId xmlns:p14="http://schemas.microsoft.com/office/powerpoint/2010/main" val="363137021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a:t>
            </a:r>
            <a:endParaRPr lang="en-US" dirty="0"/>
          </a:p>
        </p:txBody>
      </p:sp>
      <p:grpSp>
        <p:nvGrpSpPr>
          <p:cNvPr id="46" name="Group 45"/>
          <p:cNvGrpSpPr/>
          <p:nvPr/>
        </p:nvGrpSpPr>
        <p:grpSpPr>
          <a:xfrm>
            <a:off x="2439369" y="928968"/>
            <a:ext cx="4223028" cy="2057400"/>
            <a:chOff x="304800" y="2667000"/>
            <a:chExt cx="4800600" cy="2286000"/>
          </a:xfrm>
        </p:grpSpPr>
        <p:grpSp>
          <p:nvGrpSpPr>
            <p:cNvPr id="47" name="Group 46"/>
            <p:cNvGrpSpPr/>
            <p:nvPr/>
          </p:nvGrpSpPr>
          <p:grpSpPr>
            <a:xfrm>
              <a:off x="499095" y="2867043"/>
              <a:ext cx="4483908" cy="1963835"/>
              <a:chOff x="304801" y="2286001"/>
              <a:chExt cx="8565730" cy="4276367"/>
            </a:xfrm>
          </p:grpSpPr>
          <p:pic>
            <p:nvPicPr>
              <p:cNvPr id="49" name="Picture 2"/>
              <p:cNvPicPr>
                <a:picLocks noChangeAspect="1" noChangeArrowheads="1"/>
              </p:cNvPicPr>
              <p:nvPr/>
            </p:nvPicPr>
            <p:blipFill>
              <a:blip r:embed="rId2"/>
              <a:srcRect/>
              <a:stretch>
                <a:fillRect/>
              </a:stretch>
            </p:blipFill>
            <p:spPr bwMode="auto">
              <a:xfrm>
                <a:off x="6172200" y="2362200"/>
                <a:ext cx="2645608" cy="1981200"/>
              </a:xfrm>
              <a:prstGeom prst="rect">
                <a:avLst/>
              </a:prstGeom>
              <a:noFill/>
              <a:ln w="9525">
                <a:noFill/>
                <a:miter lim="800000"/>
                <a:headEnd/>
                <a:tailEnd/>
              </a:ln>
              <a:effectLst/>
            </p:spPr>
          </p:pic>
          <p:sp>
            <p:nvSpPr>
              <p:cNvPr id="50" name="Rounded Rectangle 49"/>
              <p:cNvSpPr/>
              <p:nvPr/>
            </p:nvSpPr>
            <p:spPr>
              <a:xfrm>
                <a:off x="3657599" y="2590801"/>
                <a:ext cx="1828800" cy="1219201"/>
              </a:xfrm>
              <a:prstGeom prst="roundRect">
                <a:avLst/>
              </a:prstGeom>
              <a:solidFill>
                <a:schemeClr val="tx1">
                  <a:lumMod val="85000"/>
                  <a:lumOff val="1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t>Black Box</a:t>
                </a:r>
                <a:endParaRPr lang="en-US" sz="1200" dirty="0"/>
              </a:p>
            </p:txBody>
          </p:sp>
          <p:sp>
            <p:nvSpPr>
              <p:cNvPr id="51" name="Right Arrow 50"/>
              <p:cNvSpPr/>
              <p:nvPr/>
            </p:nvSpPr>
            <p:spPr>
              <a:xfrm>
                <a:off x="2971800" y="3124201"/>
                <a:ext cx="685799" cy="3810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52" name="Right Arrow 51"/>
              <p:cNvSpPr/>
              <p:nvPr/>
            </p:nvSpPr>
            <p:spPr>
              <a:xfrm>
                <a:off x="5410200" y="3124200"/>
                <a:ext cx="685800" cy="381000"/>
              </a:xfrm>
              <a:prstGeom prst="rightArrow">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pic>
            <p:nvPicPr>
              <p:cNvPr id="53" name="Picture 2"/>
              <p:cNvPicPr>
                <a:picLocks noChangeAspect="1" noChangeArrowheads="1"/>
              </p:cNvPicPr>
              <p:nvPr/>
            </p:nvPicPr>
            <p:blipFill>
              <a:blip r:embed="rId2"/>
              <a:srcRect/>
              <a:stretch>
                <a:fillRect/>
              </a:stretch>
            </p:blipFill>
            <p:spPr bwMode="auto">
              <a:xfrm>
                <a:off x="304801" y="2362201"/>
                <a:ext cx="2645607" cy="1981201"/>
              </a:xfrm>
              <a:prstGeom prst="rect">
                <a:avLst/>
              </a:prstGeom>
              <a:noFill/>
              <a:ln w="9525">
                <a:noFill/>
                <a:miter lim="800000"/>
                <a:headEnd/>
                <a:tailEnd/>
              </a:ln>
              <a:effectLst/>
            </p:spPr>
          </p:pic>
          <p:sp>
            <p:nvSpPr>
              <p:cNvPr id="54" name="Rectangle 53"/>
              <p:cNvSpPr/>
              <p:nvPr/>
            </p:nvSpPr>
            <p:spPr>
              <a:xfrm>
                <a:off x="6095999" y="2286001"/>
                <a:ext cx="2743201" cy="1066801"/>
              </a:xfrm>
              <a:prstGeom prst="rect">
                <a:avLst/>
              </a:prstGeom>
              <a:noFill/>
              <a:ln w="38100" cmpd="sng">
                <a:solidFill>
                  <a:srgbClr val="008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6172200" y="2667001"/>
                <a:ext cx="2285999" cy="1295401"/>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7238999" y="3124201"/>
                <a:ext cx="1524001" cy="1295401"/>
              </a:xfrm>
              <a:prstGeom prst="rect">
                <a:avLst/>
              </a:prstGeom>
              <a:noFill/>
              <a:ln w="38100" cmpd="sng">
                <a:solidFill>
                  <a:schemeClr val="accent6">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6096000" y="3352800"/>
                <a:ext cx="2743200" cy="1066800"/>
              </a:xfrm>
              <a:prstGeom prst="rect">
                <a:avLst/>
              </a:prstGeom>
              <a:noFill/>
              <a:ln w="38100" cmpd="sng">
                <a:solidFill>
                  <a:schemeClr val="tx1">
                    <a:lumMod val="85000"/>
                    <a:lumOff val="1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6096000" y="3124200"/>
                <a:ext cx="2743200" cy="685800"/>
              </a:xfrm>
              <a:prstGeom prst="rect">
                <a:avLst/>
              </a:prstGeom>
              <a:noFill/>
              <a:ln w="38100" cmpd="sng">
                <a:solidFill>
                  <a:schemeClr val="bg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6203532" y="4350701"/>
                <a:ext cx="2666999" cy="2211667"/>
              </a:xfrm>
              <a:prstGeom prst="rect">
                <a:avLst/>
              </a:prstGeom>
              <a:noFill/>
            </p:spPr>
            <p:txBody>
              <a:bodyPr wrap="square" rtlCol="0">
                <a:spAutoFit/>
              </a:bodyPr>
              <a:lstStyle/>
              <a:p>
                <a:pPr algn="ctr"/>
                <a:r>
                  <a:rPr lang="en-US" sz="1200" dirty="0" smtClean="0">
                    <a:solidFill>
                      <a:srgbClr val="FF0000"/>
                    </a:solidFill>
                  </a:rPr>
                  <a:t>Chameleon</a:t>
                </a:r>
              </a:p>
              <a:p>
                <a:pPr algn="ctr"/>
                <a:r>
                  <a:rPr lang="en-US" sz="1200" dirty="0" smtClean="0">
                    <a:solidFill>
                      <a:schemeClr val="accent6">
                        <a:lumMod val="75000"/>
                      </a:schemeClr>
                    </a:solidFill>
                  </a:rPr>
                  <a:t>Hand</a:t>
                </a:r>
              </a:p>
              <a:p>
                <a:pPr algn="ctr"/>
                <a:r>
                  <a:rPr lang="en-US" sz="1200" dirty="0" smtClean="0">
                    <a:solidFill>
                      <a:srgbClr val="008000"/>
                    </a:solidFill>
                  </a:rPr>
                  <a:t>Grass</a:t>
                </a:r>
              </a:p>
              <a:p>
                <a:pPr algn="ctr"/>
                <a:r>
                  <a:rPr lang="en-US" sz="1200" dirty="0" smtClean="0">
                    <a:solidFill>
                      <a:schemeClr val="bg2">
                        <a:lumMod val="10000"/>
                      </a:schemeClr>
                    </a:solidFill>
                  </a:rPr>
                  <a:t>Road</a:t>
                </a:r>
              </a:p>
              <a:p>
                <a:pPr algn="ctr"/>
                <a:r>
                  <a:rPr lang="en-US" sz="1200" dirty="0" smtClean="0">
                    <a:solidFill>
                      <a:schemeClr val="bg2">
                        <a:lumMod val="75000"/>
                      </a:schemeClr>
                    </a:solidFill>
                  </a:rPr>
                  <a:t>Sand</a:t>
                </a:r>
              </a:p>
            </p:txBody>
          </p:sp>
        </p:grpSp>
        <p:sp>
          <p:nvSpPr>
            <p:cNvPr id="48" name="Rounded Rectangle 47"/>
            <p:cNvSpPr/>
            <p:nvPr/>
          </p:nvSpPr>
          <p:spPr>
            <a:xfrm>
              <a:off x="304800" y="2667000"/>
              <a:ext cx="4800600"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0" name="Straight Arrow Connector 59"/>
          <p:cNvCxnSpPr/>
          <p:nvPr/>
        </p:nvCxnSpPr>
        <p:spPr>
          <a:xfrm flipV="1">
            <a:off x="3691748" y="4353266"/>
            <a:ext cx="609139" cy="786343"/>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211090" y="4453809"/>
            <a:ext cx="627420" cy="685800"/>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734619" y="4453809"/>
            <a:ext cx="2948592" cy="1870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5862400" y="4400375"/>
            <a:ext cx="2672000" cy="18707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524000" y="4491335"/>
            <a:ext cx="1052211" cy="461665"/>
          </a:xfrm>
          <a:prstGeom prst="rect">
            <a:avLst/>
          </a:prstGeom>
          <a:noFill/>
        </p:spPr>
        <p:txBody>
          <a:bodyPr wrap="none" rtlCol="0">
            <a:spAutoFit/>
          </a:bodyPr>
          <a:lstStyle/>
          <a:p>
            <a:r>
              <a:rPr lang="en-US" sz="2400" dirty="0" smtClean="0"/>
              <a:t>QUERY</a:t>
            </a:r>
            <a:endParaRPr lang="en-US" sz="2400" dirty="0"/>
          </a:p>
        </p:txBody>
      </p:sp>
      <p:sp>
        <p:nvSpPr>
          <p:cNvPr id="65" name="TextBox 64"/>
          <p:cNvSpPr txBox="1"/>
          <p:nvPr/>
        </p:nvSpPr>
        <p:spPr>
          <a:xfrm>
            <a:off x="6553200" y="4453809"/>
            <a:ext cx="1095236" cy="461665"/>
          </a:xfrm>
          <a:prstGeom prst="rect">
            <a:avLst/>
          </a:prstGeom>
          <a:noFill/>
        </p:spPr>
        <p:txBody>
          <a:bodyPr wrap="none" rtlCol="0">
            <a:spAutoFit/>
          </a:bodyPr>
          <a:lstStyle/>
          <a:p>
            <a:r>
              <a:rPr lang="en-US" sz="2400" dirty="0" smtClean="0"/>
              <a:t>RESULT</a:t>
            </a:r>
            <a:endParaRPr lang="en-US" sz="2400" dirty="0"/>
          </a:p>
        </p:txBody>
      </p:sp>
      <p:cxnSp>
        <p:nvCxnSpPr>
          <p:cNvPr id="66" name="Straight Connector 65"/>
          <p:cNvCxnSpPr/>
          <p:nvPr/>
        </p:nvCxnSpPr>
        <p:spPr>
          <a:xfrm>
            <a:off x="416162" y="3717714"/>
            <a:ext cx="8382000" cy="0"/>
          </a:xfrm>
          <a:prstGeom prst="line">
            <a:avLst/>
          </a:prstGeom>
          <a:ln w="41275">
            <a:prstDash val="sysDash"/>
          </a:ln>
        </p:spPr>
        <p:style>
          <a:lnRef idx="1">
            <a:schemeClr val="accent1"/>
          </a:lnRef>
          <a:fillRef idx="0">
            <a:schemeClr val="accent1"/>
          </a:fillRef>
          <a:effectRef idx="0">
            <a:schemeClr val="accent1"/>
          </a:effectRef>
          <a:fontRef idx="minor">
            <a:schemeClr val="tx1"/>
          </a:fontRef>
        </p:style>
      </p:cxnSp>
      <p:sp>
        <p:nvSpPr>
          <p:cNvPr id="67" name="Rounded Rectangle 66"/>
          <p:cNvSpPr/>
          <p:nvPr/>
        </p:nvSpPr>
        <p:spPr>
          <a:xfrm>
            <a:off x="3273118" y="3222102"/>
            <a:ext cx="2667000" cy="10989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DATABASE</a:t>
            </a:r>
            <a:endParaRPr lang="en-US" dirty="0"/>
          </a:p>
        </p:txBody>
      </p:sp>
      <p:cxnSp>
        <p:nvCxnSpPr>
          <p:cNvPr id="68" name="Straight Arrow Connector 67"/>
          <p:cNvCxnSpPr/>
          <p:nvPr/>
        </p:nvCxnSpPr>
        <p:spPr>
          <a:xfrm flipH="1">
            <a:off x="4575292" y="2777409"/>
            <a:ext cx="15583" cy="842760"/>
          </a:xfrm>
          <a:prstGeom prst="straightConnector1">
            <a:avLst/>
          </a:prstGeom>
          <a:ln w="412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16162" y="3142492"/>
            <a:ext cx="1430200" cy="461665"/>
          </a:xfrm>
          <a:prstGeom prst="rect">
            <a:avLst/>
          </a:prstGeom>
          <a:noFill/>
        </p:spPr>
        <p:txBody>
          <a:bodyPr wrap="none" rtlCol="0">
            <a:spAutoFit/>
          </a:bodyPr>
          <a:lstStyle/>
          <a:p>
            <a:r>
              <a:rPr lang="en-US" sz="2400" dirty="0" smtClean="0"/>
              <a:t>INDEXING</a:t>
            </a:r>
            <a:endParaRPr lang="en-US" sz="2400" dirty="0"/>
          </a:p>
        </p:txBody>
      </p:sp>
      <p:sp>
        <p:nvSpPr>
          <p:cNvPr id="70" name="TextBox 69"/>
          <p:cNvSpPr txBox="1"/>
          <p:nvPr/>
        </p:nvSpPr>
        <p:spPr>
          <a:xfrm>
            <a:off x="396241" y="3781907"/>
            <a:ext cx="1515158" cy="461665"/>
          </a:xfrm>
          <a:prstGeom prst="rect">
            <a:avLst/>
          </a:prstGeom>
          <a:noFill/>
        </p:spPr>
        <p:txBody>
          <a:bodyPr wrap="none" rtlCol="0">
            <a:spAutoFit/>
          </a:bodyPr>
          <a:lstStyle/>
          <a:p>
            <a:r>
              <a:rPr lang="en-US" sz="2400" dirty="0" smtClean="0"/>
              <a:t>RETRIEVAL</a:t>
            </a:r>
            <a:endParaRPr lang="en-US" sz="2400" dirty="0"/>
          </a:p>
        </p:txBody>
      </p:sp>
      <p:sp>
        <p:nvSpPr>
          <p:cNvPr id="72" name="TextBox 71"/>
          <p:cNvSpPr txBox="1"/>
          <p:nvPr/>
        </p:nvSpPr>
        <p:spPr>
          <a:xfrm>
            <a:off x="5889085" y="5000169"/>
            <a:ext cx="2625711" cy="830997"/>
          </a:xfrm>
          <a:prstGeom prst="rect">
            <a:avLst/>
          </a:prstGeom>
          <a:noFill/>
        </p:spPr>
        <p:txBody>
          <a:bodyPr wrap="square" rtlCol="0">
            <a:spAutoFit/>
          </a:bodyPr>
          <a:lstStyle/>
          <a:p>
            <a:pPr algn="ctr"/>
            <a:r>
              <a:rPr lang="en-US" sz="2400" dirty="0" smtClean="0"/>
              <a:t>This image contains a chameleon</a:t>
            </a:r>
            <a:endParaRPr lang="en-US" sz="2400" dirty="0"/>
          </a:p>
        </p:txBody>
      </p:sp>
      <p:pic>
        <p:nvPicPr>
          <p:cNvPr id="5" name="Picture 4" descr="chameleon-300x22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4953000"/>
            <a:ext cx="1678000" cy="1219200"/>
          </a:xfrm>
          <a:prstGeom prst="rect">
            <a:avLst/>
          </a:prstGeom>
        </p:spPr>
      </p:pic>
    </p:spTree>
    <p:extLst>
      <p:ext uri="{BB962C8B-B14F-4D97-AF65-F5344CB8AC3E}">
        <p14:creationId xmlns:p14="http://schemas.microsoft.com/office/powerpoint/2010/main" val="178729460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Pyramids</a:t>
            </a:r>
            <a:endParaRPr lang="en-US" dirty="0"/>
          </a:p>
        </p:txBody>
      </p:sp>
      <p:pic>
        <p:nvPicPr>
          <p:cNvPr id="4" name="Content Placeholder 3"/>
          <p:cNvPicPr>
            <a:picLocks noGrp="1" noChangeAspect="1"/>
          </p:cNvPicPr>
          <p:nvPr>
            <p:ph idx="1"/>
          </p:nvPr>
        </p:nvPicPr>
        <p:blipFill>
          <a:blip r:embed="rId2"/>
          <a:srcRect t="9782" b="9782"/>
          <a:stretch>
            <a:fillRect/>
          </a:stretch>
        </p:blipFill>
        <p:spPr>
          <a:xfrm>
            <a:off x="762000" y="1524000"/>
            <a:ext cx="7772400" cy="4114800"/>
          </a:xfrm>
        </p:spPr>
      </p:pic>
      <p:sp>
        <p:nvSpPr>
          <p:cNvPr id="5" name="TextBox 4"/>
          <p:cNvSpPr txBox="1"/>
          <p:nvPr/>
        </p:nvSpPr>
        <p:spPr>
          <a:xfrm>
            <a:off x="7086600" y="6581001"/>
            <a:ext cx="1582484" cy="276999"/>
          </a:xfrm>
          <a:prstGeom prst="rect">
            <a:avLst/>
          </a:prstGeom>
          <a:noFill/>
        </p:spPr>
        <p:txBody>
          <a:bodyPr wrap="none" rtlCol="0">
            <a:spAutoFit/>
          </a:bodyPr>
          <a:lstStyle/>
          <a:p>
            <a:r>
              <a:rPr lang="en-US" sz="1200" dirty="0" smtClean="0"/>
              <a:t>Slide Credit: J. Hays</a:t>
            </a:r>
            <a:endParaRPr lang="en-US" sz="1200" dirty="0"/>
          </a:p>
        </p:txBody>
      </p:sp>
    </p:spTree>
    <p:extLst>
      <p:ext uri="{BB962C8B-B14F-4D97-AF65-F5344CB8AC3E}">
        <p14:creationId xmlns:p14="http://schemas.microsoft.com/office/powerpoint/2010/main" val="1118829447"/>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Pyramids</a:t>
            </a:r>
            <a:endParaRPr lang="en-US" dirty="0"/>
          </a:p>
        </p:txBody>
      </p:sp>
      <p:sp>
        <p:nvSpPr>
          <p:cNvPr id="3" name="Content Placeholder 2"/>
          <p:cNvSpPr>
            <a:spLocks noGrp="1"/>
          </p:cNvSpPr>
          <p:nvPr>
            <p:ph idx="1"/>
          </p:nvPr>
        </p:nvSpPr>
        <p:spPr/>
        <p:txBody>
          <a:bodyPr/>
          <a:lstStyle/>
          <a:p>
            <a:r>
              <a:rPr lang="en-US" b="0" dirty="0" smtClean="0"/>
              <a:t>Extension of the bag of words model</a:t>
            </a:r>
          </a:p>
          <a:p>
            <a:r>
              <a:rPr lang="en-US" b="0" dirty="0" smtClean="0"/>
              <a:t>Locally </a:t>
            </a:r>
            <a:r>
              <a:rPr lang="en-US" b="0" dirty="0" err="1" smtClean="0"/>
              <a:t>orderless</a:t>
            </a:r>
            <a:r>
              <a:rPr lang="en-US" b="0" dirty="0" smtClean="0"/>
              <a:t> representation at several levels of resolution</a:t>
            </a:r>
          </a:p>
          <a:p>
            <a:pPr lvl="1"/>
            <a:r>
              <a:rPr lang="en-US" b="0" dirty="0" smtClean="0"/>
              <a:t>Some spatial information</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523" t="12636" r="17108" b="28451"/>
          <a:stretch/>
        </p:blipFill>
        <p:spPr bwMode="auto">
          <a:xfrm>
            <a:off x="1752600" y="2590800"/>
            <a:ext cx="5715000" cy="313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086600" y="6581001"/>
            <a:ext cx="1955283" cy="276999"/>
          </a:xfrm>
          <a:prstGeom prst="rect">
            <a:avLst/>
          </a:prstGeom>
          <a:noFill/>
        </p:spPr>
        <p:txBody>
          <a:bodyPr wrap="none" rtlCol="0">
            <a:spAutoFit/>
          </a:bodyPr>
          <a:lstStyle/>
          <a:p>
            <a:r>
              <a:rPr lang="en-US" sz="1200" dirty="0" smtClean="0"/>
              <a:t>Image Credit: S. </a:t>
            </a:r>
            <a:r>
              <a:rPr lang="en-US" sz="1200" dirty="0" err="1" smtClean="0"/>
              <a:t>Lazebnik</a:t>
            </a:r>
            <a:endParaRPr lang="en-US" sz="1200" dirty="0"/>
          </a:p>
        </p:txBody>
      </p:sp>
    </p:spTree>
    <p:extLst>
      <p:ext uri="{BB962C8B-B14F-4D97-AF65-F5344CB8AC3E}">
        <p14:creationId xmlns:p14="http://schemas.microsoft.com/office/powerpoint/2010/main" val="221303586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696200" cy="762000"/>
          </a:xfrm>
        </p:spPr>
        <p:txBody>
          <a:bodyPr/>
          <a:lstStyle/>
          <a:p>
            <a:r>
              <a:rPr lang="en-US" dirty="0" smtClean="0"/>
              <a:t>Spatial Pyramids: Learning Receptive Fields</a:t>
            </a:r>
            <a:endParaRPr lang="en-US" dirty="0"/>
          </a:p>
        </p:txBody>
      </p:sp>
      <p:sp>
        <p:nvSpPr>
          <p:cNvPr id="3" name="Content Placeholder 2"/>
          <p:cNvSpPr>
            <a:spLocks noGrp="1"/>
          </p:cNvSpPr>
          <p:nvPr>
            <p:ph idx="1"/>
          </p:nvPr>
        </p:nvSpPr>
        <p:spPr/>
        <p:txBody>
          <a:bodyPr/>
          <a:lstStyle/>
          <a:p>
            <a:r>
              <a:rPr lang="en-US" b="0" dirty="0" smtClean="0"/>
              <a:t>Recent work in learning </a:t>
            </a:r>
            <a:r>
              <a:rPr lang="en-US" b="0" dirty="0"/>
              <a:t>R</a:t>
            </a:r>
            <a:r>
              <a:rPr lang="en-US" b="0" dirty="0" smtClean="0"/>
              <a:t>eceptive Fields rather than using a regular grid</a:t>
            </a:r>
          </a:p>
          <a:p>
            <a:pPr lvl="1"/>
            <a:r>
              <a:rPr lang="en-US" b="0" dirty="0" smtClean="0"/>
              <a:t>Example Motivation: Sunset and Highway Images</a:t>
            </a:r>
          </a:p>
          <a:p>
            <a:endParaRPr lang="en-US" b="0" dirty="0" smtClean="0"/>
          </a:p>
        </p:txBody>
      </p:sp>
      <p:pic>
        <p:nvPicPr>
          <p:cNvPr id="4" name="Picture 3"/>
          <p:cNvPicPr>
            <a:picLocks noChangeAspect="1"/>
          </p:cNvPicPr>
          <p:nvPr/>
        </p:nvPicPr>
        <p:blipFill>
          <a:blip r:embed="rId2"/>
          <a:stretch>
            <a:fillRect/>
          </a:stretch>
        </p:blipFill>
        <p:spPr>
          <a:xfrm>
            <a:off x="1295400" y="2514600"/>
            <a:ext cx="6324600" cy="3047605"/>
          </a:xfrm>
          <a:prstGeom prst="rect">
            <a:avLst/>
          </a:prstGeom>
        </p:spPr>
      </p:pic>
      <p:sp>
        <p:nvSpPr>
          <p:cNvPr id="5" name="TextBox 4"/>
          <p:cNvSpPr txBox="1"/>
          <p:nvPr/>
        </p:nvSpPr>
        <p:spPr>
          <a:xfrm>
            <a:off x="1828800" y="5562600"/>
            <a:ext cx="76200" cy="276999"/>
          </a:xfrm>
          <a:prstGeom prst="rect">
            <a:avLst/>
          </a:prstGeom>
          <a:noFill/>
        </p:spPr>
        <p:txBody>
          <a:bodyPr wrap="square" rtlCol="0">
            <a:spAutoFit/>
          </a:bodyPr>
          <a:lstStyle/>
          <a:p>
            <a:r>
              <a:rPr lang="en-US" sz="1200" dirty="0" smtClean="0"/>
              <a:t>Traditional Receptive Fields</a:t>
            </a:r>
            <a:endParaRPr lang="en-US" sz="1200" dirty="0"/>
          </a:p>
        </p:txBody>
      </p:sp>
      <p:sp>
        <p:nvSpPr>
          <p:cNvPr id="7" name="TextBox 6"/>
          <p:cNvSpPr txBox="1"/>
          <p:nvPr/>
        </p:nvSpPr>
        <p:spPr>
          <a:xfrm>
            <a:off x="5181600" y="5562600"/>
            <a:ext cx="76200" cy="276999"/>
          </a:xfrm>
          <a:prstGeom prst="rect">
            <a:avLst/>
          </a:prstGeom>
          <a:noFill/>
        </p:spPr>
        <p:txBody>
          <a:bodyPr wrap="square" rtlCol="0">
            <a:spAutoFit/>
          </a:bodyPr>
          <a:lstStyle/>
          <a:p>
            <a:r>
              <a:rPr lang="en-US" sz="1200" dirty="0" smtClean="0"/>
              <a:t>Learned Receptive Fields</a:t>
            </a:r>
            <a:endParaRPr lang="en-US" sz="1200" dirty="0"/>
          </a:p>
        </p:txBody>
      </p:sp>
      <p:sp>
        <p:nvSpPr>
          <p:cNvPr id="9" name="TextBox 8"/>
          <p:cNvSpPr txBox="1"/>
          <p:nvPr/>
        </p:nvSpPr>
        <p:spPr>
          <a:xfrm>
            <a:off x="7086600" y="6581001"/>
            <a:ext cx="1513380" cy="276999"/>
          </a:xfrm>
          <a:prstGeom prst="rect">
            <a:avLst/>
          </a:prstGeom>
          <a:noFill/>
        </p:spPr>
        <p:txBody>
          <a:bodyPr wrap="none" rtlCol="0">
            <a:spAutoFit/>
          </a:bodyPr>
          <a:lstStyle/>
          <a:p>
            <a:r>
              <a:rPr lang="en-US" sz="1200" dirty="0" smtClean="0"/>
              <a:t>Image Credit: Y. </a:t>
            </a:r>
            <a:r>
              <a:rPr lang="en-US" sz="1200" dirty="0" err="1" smtClean="0"/>
              <a:t>Jia</a:t>
            </a:r>
            <a:endParaRPr lang="en-US" sz="1200" dirty="0"/>
          </a:p>
        </p:txBody>
      </p:sp>
    </p:spTree>
    <p:extLst>
      <p:ext uri="{BB962C8B-B14F-4D97-AF65-F5344CB8AC3E}">
        <p14:creationId xmlns:p14="http://schemas.microsoft.com/office/powerpoint/2010/main" val="46246079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Rigid Template Models</a:t>
            </a:r>
            <a:endParaRPr lang="en-US" dirty="0"/>
          </a:p>
        </p:txBody>
      </p:sp>
      <p:pic>
        <p:nvPicPr>
          <p:cNvPr id="6" name="Picture 5"/>
          <p:cNvPicPr>
            <a:picLocks noChangeAspect="1"/>
          </p:cNvPicPr>
          <p:nvPr/>
        </p:nvPicPr>
        <p:blipFill rotWithShape="1">
          <a:blip r:embed="rId2"/>
          <a:srcRect r="49320"/>
          <a:stretch/>
        </p:blipFill>
        <p:spPr>
          <a:xfrm>
            <a:off x="1981200" y="2743200"/>
            <a:ext cx="1892300" cy="3474694"/>
          </a:xfrm>
          <a:prstGeom prst="rect">
            <a:avLst/>
          </a:prstGeom>
        </p:spPr>
      </p:pic>
      <p:sp>
        <p:nvSpPr>
          <p:cNvPr id="7" name="Content Placeholder 6"/>
          <p:cNvSpPr>
            <a:spLocks noGrp="1"/>
          </p:cNvSpPr>
          <p:nvPr>
            <p:ph idx="1"/>
          </p:nvPr>
        </p:nvSpPr>
        <p:spPr>
          <a:xfrm>
            <a:off x="685800" y="1371600"/>
            <a:ext cx="7848600" cy="1600200"/>
          </a:xfrm>
        </p:spPr>
        <p:txBody>
          <a:bodyPr/>
          <a:lstStyle/>
          <a:p>
            <a:r>
              <a:rPr lang="en-US" b="0" dirty="0" smtClean="0"/>
              <a:t>Find the HOG feature vector for each image</a:t>
            </a:r>
          </a:p>
          <a:p>
            <a:r>
              <a:rPr lang="en-US" b="0" dirty="0" smtClean="0"/>
              <a:t>Originally developed to used for pedestrian detection by </a:t>
            </a:r>
            <a:r>
              <a:rPr lang="en-US" b="0" dirty="0" err="1" smtClean="0"/>
              <a:t>Dalal</a:t>
            </a:r>
            <a:r>
              <a:rPr lang="en-US" b="0" dirty="0" smtClean="0"/>
              <a:t> and </a:t>
            </a:r>
            <a:r>
              <a:rPr lang="en-US" b="0" dirty="0" err="1" smtClean="0"/>
              <a:t>Triggs</a:t>
            </a:r>
            <a:endParaRPr lang="en-US" b="0" dirty="0"/>
          </a:p>
        </p:txBody>
      </p:sp>
      <p:pic>
        <p:nvPicPr>
          <p:cNvPr id="8" name="Picture 7"/>
          <p:cNvPicPr>
            <a:picLocks noChangeAspect="1"/>
          </p:cNvPicPr>
          <p:nvPr/>
        </p:nvPicPr>
        <p:blipFill rotWithShape="1">
          <a:blip r:embed="rId2"/>
          <a:srcRect l="50000"/>
          <a:stretch/>
        </p:blipFill>
        <p:spPr>
          <a:xfrm>
            <a:off x="5486400" y="2743200"/>
            <a:ext cx="1866900" cy="3474694"/>
          </a:xfrm>
          <a:prstGeom prst="rect">
            <a:avLst/>
          </a:prstGeom>
        </p:spPr>
      </p:pic>
      <p:sp>
        <p:nvSpPr>
          <p:cNvPr id="9" name="Right Arrow 8"/>
          <p:cNvSpPr/>
          <p:nvPr/>
        </p:nvSpPr>
        <p:spPr bwMode="auto">
          <a:xfrm>
            <a:off x="4191000" y="3962400"/>
            <a:ext cx="1219200" cy="914400"/>
          </a:xfrm>
          <a:prstGeom prst="rightArrow">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HOG</a:t>
            </a:r>
          </a:p>
        </p:txBody>
      </p:sp>
      <p:sp>
        <p:nvSpPr>
          <p:cNvPr id="10" name="TextBox 9"/>
          <p:cNvSpPr txBox="1"/>
          <p:nvPr/>
        </p:nvSpPr>
        <p:spPr>
          <a:xfrm>
            <a:off x="7086600" y="6581001"/>
            <a:ext cx="1501808" cy="276999"/>
          </a:xfrm>
          <a:prstGeom prst="rect">
            <a:avLst/>
          </a:prstGeom>
          <a:noFill/>
        </p:spPr>
        <p:txBody>
          <a:bodyPr wrap="none" rtlCol="0">
            <a:spAutoFit/>
          </a:bodyPr>
          <a:lstStyle/>
          <a:p>
            <a:r>
              <a:rPr lang="en-US" sz="1200" dirty="0" smtClean="0"/>
              <a:t>Image Credit: </a:t>
            </a:r>
            <a:r>
              <a:rPr lang="en-US" sz="1200" dirty="0" err="1" smtClean="0"/>
              <a:t>Dalal</a:t>
            </a:r>
            <a:endParaRPr lang="en-US" sz="1200" dirty="0"/>
          </a:p>
        </p:txBody>
      </p:sp>
    </p:spTree>
    <p:extLst>
      <p:ext uri="{BB962C8B-B14F-4D97-AF65-F5344CB8AC3E}">
        <p14:creationId xmlns:p14="http://schemas.microsoft.com/office/powerpoint/2010/main" val="166589333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762000"/>
          </a:xfrm>
        </p:spPr>
        <p:txBody>
          <a:bodyPr/>
          <a:lstStyle/>
          <a:p>
            <a:r>
              <a:rPr lang="en-US" dirty="0"/>
              <a:t>Rigid Template </a:t>
            </a:r>
            <a:r>
              <a:rPr lang="en-US" dirty="0" smtClean="0"/>
              <a:t>Models: Detecting Objects</a:t>
            </a:r>
            <a:endParaRPr lang="en-US" dirty="0"/>
          </a:p>
        </p:txBody>
      </p:sp>
      <p:sp>
        <p:nvSpPr>
          <p:cNvPr id="12" name="Content Placeholder 2"/>
          <p:cNvSpPr>
            <a:spLocks noGrp="1"/>
          </p:cNvSpPr>
          <p:nvPr>
            <p:ph idx="1"/>
          </p:nvPr>
        </p:nvSpPr>
        <p:spPr>
          <a:xfrm>
            <a:off x="533400" y="1066800"/>
            <a:ext cx="7772400" cy="1981200"/>
          </a:xfrm>
        </p:spPr>
        <p:txBody>
          <a:bodyPr/>
          <a:lstStyle/>
          <a:p>
            <a:r>
              <a:rPr lang="en-US" sz="2800" b="0" dirty="0">
                <a:solidFill>
                  <a:srgbClr val="000000"/>
                </a:solidFill>
              </a:rPr>
              <a:t>Convolve low resolution HOG with the </a:t>
            </a:r>
            <a:r>
              <a:rPr lang="en-US" sz="2800" b="0" dirty="0" smtClean="0">
                <a:solidFill>
                  <a:srgbClr val="000000"/>
                </a:solidFill>
              </a:rPr>
              <a:t>rigid template</a:t>
            </a:r>
            <a:endParaRPr lang="en-US" sz="2800" b="0" dirty="0">
              <a:solidFill>
                <a:srgbClr val="000000"/>
              </a:solidFill>
            </a:endParaRPr>
          </a:p>
        </p:txBody>
      </p:sp>
      <p:pic>
        <p:nvPicPr>
          <p:cNvPr id="13" name="Picture 12"/>
          <p:cNvPicPr>
            <a:picLocks noChangeAspect="1"/>
          </p:cNvPicPr>
          <p:nvPr/>
        </p:nvPicPr>
        <p:blipFill rotWithShape="1">
          <a:blip r:embed="rId2"/>
          <a:srcRect l="5766" t="23487" r="69868" b="65830"/>
          <a:stretch/>
        </p:blipFill>
        <p:spPr>
          <a:xfrm>
            <a:off x="3200400" y="2743200"/>
            <a:ext cx="2667000" cy="1282603"/>
          </a:xfrm>
          <a:prstGeom prst="rect">
            <a:avLst/>
          </a:prstGeom>
        </p:spPr>
      </p:pic>
      <p:pic>
        <p:nvPicPr>
          <p:cNvPr id="14" name="Picture 13"/>
          <p:cNvPicPr>
            <a:picLocks noChangeAspect="1"/>
          </p:cNvPicPr>
          <p:nvPr/>
        </p:nvPicPr>
        <p:blipFill rotWithShape="1">
          <a:blip r:embed="rId2"/>
          <a:srcRect l="22508" t="36205" r="71726" b="52264"/>
          <a:stretch/>
        </p:blipFill>
        <p:spPr>
          <a:xfrm>
            <a:off x="6019800" y="4343400"/>
            <a:ext cx="533400" cy="1170039"/>
          </a:xfrm>
          <a:prstGeom prst="rect">
            <a:avLst/>
          </a:prstGeom>
        </p:spPr>
      </p:pic>
      <p:pic>
        <p:nvPicPr>
          <p:cNvPr id="15" name="Picture 14"/>
          <p:cNvPicPr>
            <a:picLocks noChangeAspect="1"/>
          </p:cNvPicPr>
          <p:nvPr/>
        </p:nvPicPr>
        <p:blipFill rotWithShape="1">
          <a:blip r:embed="rId2"/>
          <a:srcRect l="5952" t="49770" r="70189" b="37681"/>
          <a:stretch/>
        </p:blipFill>
        <p:spPr>
          <a:xfrm>
            <a:off x="6705600" y="2819400"/>
            <a:ext cx="2245497" cy="1295400"/>
          </a:xfrm>
          <a:prstGeom prst="rect">
            <a:avLst/>
          </a:prstGeom>
        </p:spPr>
      </p:pic>
      <p:pic>
        <p:nvPicPr>
          <p:cNvPr id="16" name="Picture 15"/>
          <p:cNvPicPr>
            <a:picLocks noChangeAspect="1"/>
          </p:cNvPicPr>
          <p:nvPr/>
        </p:nvPicPr>
        <p:blipFill rotWithShape="1">
          <a:blip r:embed="rId2"/>
          <a:srcRect l="9300" t="6699" r="65032" b="81600"/>
          <a:stretch/>
        </p:blipFill>
        <p:spPr>
          <a:xfrm>
            <a:off x="0" y="2590800"/>
            <a:ext cx="2895600" cy="1447800"/>
          </a:xfrm>
          <a:prstGeom prst="rect">
            <a:avLst/>
          </a:prstGeom>
        </p:spPr>
      </p:pic>
      <p:cxnSp>
        <p:nvCxnSpPr>
          <p:cNvPr id="28" name="Straight Arrow Connector 27"/>
          <p:cNvCxnSpPr/>
          <p:nvPr/>
        </p:nvCxnSpPr>
        <p:spPr bwMode="auto">
          <a:xfrm>
            <a:off x="2895600" y="3352800"/>
            <a:ext cx="30480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29" name="Straight Arrow Connector 28"/>
          <p:cNvCxnSpPr/>
          <p:nvPr/>
        </p:nvCxnSpPr>
        <p:spPr bwMode="auto">
          <a:xfrm>
            <a:off x="5791200" y="3429000"/>
            <a:ext cx="914400" cy="0"/>
          </a:xfrm>
          <a:prstGeom prst="straightConnector1">
            <a:avLst/>
          </a:prstGeom>
          <a:solidFill>
            <a:schemeClr val="accent1"/>
          </a:solidFill>
          <a:ln w="12700" cap="flat" cmpd="sng" algn="ctr">
            <a:solidFill>
              <a:schemeClr val="tx1"/>
            </a:solidFill>
            <a:prstDash val="solid"/>
            <a:round/>
            <a:headEnd type="none" w="sm" len="sm"/>
            <a:tailEnd type="arrow"/>
          </a:ln>
          <a:effectLst/>
        </p:spPr>
      </p:cxnSp>
      <p:cxnSp>
        <p:nvCxnSpPr>
          <p:cNvPr id="31" name="Straight Arrow Connector 30"/>
          <p:cNvCxnSpPr>
            <a:stCxn id="14" idx="0"/>
            <a:endCxn id="36" idx="4"/>
          </p:cNvCxnSpPr>
          <p:nvPr/>
        </p:nvCxnSpPr>
        <p:spPr bwMode="auto">
          <a:xfrm flipV="1">
            <a:off x="6286500" y="3657600"/>
            <a:ext cx="0" cy="685800"/>
          </a:xfrm>
          <a:prstGeom prst="straightConnector1">
            <a:avLst/>
          </a:prstGeom>
          <a:solidFill>
            <a:schemeClr val="accent1"/>
          </a:solidFill>
          <a:ln w="12700" cap="flat" cmpd="sng" algn="ctr">
            <a:solidFill>
              <a:schemeClr val="tx1"/>
            </a:solidFill>
            <a:prstDash val="solid"/>
            <a:round/>
            <a:headEnd type="none" w="sm" len="sm"/>
            <a:tailEnd type="arrow"/>
          </a:ln>
          <a:effectLst/>
        </p:spPr>
      </p:cxnSp>
      <p:sp>
        <p:nvSpPr>
          <p:cNvPr id="36" name="Oval 35"/>
          <p:cNvSpPr/>
          <p:nvPr/>
        </p:nvSpPr>
        <p:spPr bwMode="auto">
          <a:xfrm>
            <a:off x="6096000" y="3276600"/>
            <a:ext cx="381000" cy="3810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0" name="TextBox 39"/>
          <p:cNvSpPr txBox="1"/>
          <p:nvPr/>
        </p:nvSpPr>
        <p:spPr>
          <a:xfrm>
            <a:off x="6096000" y="3200401"/>
            <a:ext cx="990600" cy="461665"/>
          </a:xfrm>
          <a:prstGeom prst="rect">
            <a:avLst/>
          </a:prstGeom>
          <a:noFill/>
        </p:spPr>
        <p:txBody>
          <a:bodyPr wrap="square" rtlCol="0">
            <a:spAutoFit/>
          </a:bodyPr>
          <a:lstStyle/>
          <a:p>
            <a:r>
              <a:rPr lang="en-US" sz="900" dirty="0" smtClean="0"/>
              <a:t> </a:t>
            </a:r>
            <a:r>
              <a:rPr lang="en-US" dirty="0" smtClean="0"/>
              <a:t>x</a:t>
            </a:r>
            <a:endParaRPr lang="en-US" dirty="0"/>
          </a:p>
        </p:txBody>
      </p:sp>
      <p:sp>
        <p:nvSpPr>
          <p:cNvPr id="41" name="TextBox 40"/>
          <p:cNvSpPr txBox="1"/>
          <p:nvPr/>
        </p:nvSpPr>
        <p:spPr>
          <a:xfrm>
            <a:off x="5257800" y="5562600"/>
            <a:ext cx="1981056" cy="369332"/>
          </a:xfrm>
          <a:prstGeom prst="rect">
            <a:avLst/>
          </a:prstGeom>
          <a:noFill/>
        </p:spPr>
        <p:txBody>
          <a:bodyPr wrap="none" rtlCol="0">
            <a:spAutoFit/>
          </a:bodyPr>
          <a:lstStyle/>
          <a:p>
            <a:r>
              <a:rPr lang="en-US" sz="1800" dirty="0" smtClean="0"/>
              <a:t>Pedestrian Model</a:t>
            </a:r>
            <a:endParaRPr lang="en-US" sz="1800" dirty="0"/>
          </a:p>
        </p:txBody>
      </p:sp>
      <p:sp>
        <p:nvSpPr>
          <p:cNvPr id="42" name="TextBox 41"/>
          <p:cNvSpPr txBox="1"/>
          <p:nvPr/>
        </p:nvSpPr>
        <p:spPr>
          <a:xfrm>
            <a:off x="838200" y="2286000"/>
            <a:ext cx="1313693" cy="369332"/>
          </a:xfrm>
          <a:prstGeom prst="rect">
            <a:avLst/>
          </a:prstGeom>
          <a:noFill/>
        </p:spPr>
        <p:txBody>
          <a:bodyPr wrap="none" rtlCol="0">
            <a:spAutoFit/>
          </a:bodyPr>
          <a:lstStyle/>
          <a:p>
            <a:r>
              <a:rPr lang="en-US" sz="1800" dirty="0" smtClean="0"/>
              <a:t>Test Image</a:t>
            </a:r>
            <a:endParaRPr lang="en-US" sz="1800" dirty="0"/>
          </a:p>
        </p:txBody>
      </p:sp>
      <p:sp>
        <p:nvSpPr>
          <p:cNvPr id="43" name="TextBox 42"/>
          <p:cNvSpPr txBox="1"/>
          <p:nvPr/>
        </p:nvSpPr>
        <p:spPr>
          <a:xfrm>
            <a:off x="4191000" y="2362200"/>
            <a:ext cx="710463" cy="369332"/>
          </a:xfrm>
          <a:prstGeom prst="rect">
            <a:avLst/>
          </a:prstGeom>
          <a:noFill/>
        </p:spPr>
        <p:txBody>
          <a:bodyPr wrap="none" rtlCol="0">
            <a:spAutoFit/>
          </a:bodyPr>
          <a:lstStyle/>
          <a:p>
            <a:r>
              <a:rPr lang="en-US" sz="1800" dirty="0" smtClean="0"/>
              <a:t>HOG</a:t>
            </a:r>
            <a:endParaRPr lang="en-US" sz="1800" dirty="0"/>
          </a:p>
        </p:txBody>
      </p:sp>
      <p:sp>
        <p:nvSpPr>
          <p:cNvPr id="44" name="TextBox 43"/>
          <p:cNvSpPr txBox="1"/>
          <p:nvPr/>
        </p:nvSpPr>
        <p:spPr>
          <a:xfrm>
            <a:off x="7239000" y="2438400"/>
            <a:ext cx="1224088" cy="369332"/>
          </a:xfrm>
          <a:prstGeom prst="rect">
            <a:avLst/>
          </a:prstGeom>
          <a:noFill/>
        </p:spPr>
        <p:txBody>
          <a:bodyPr wrap="none" rtlCol="0">
            <a:spAutoFit/>
          </a:bodyPr>
          <a:lstStyle/>
          <a:p>
            <a:r>
              <a:rPr lang="en-US" sz="1800" dirty="0" smtClean="0"/>
              <a:t>Response</a:t>
            </a:r>
            <a:endParaRPr lang="en-US" sz="1800" dirty="0"/>
          </a:p>
        </p:txBody>
      </p:sp>
      <p:sp>
        <p:nvSpPr>
          <p:cNvPr id="45" name="TextBox 44"/>
          <p:cNvSpPr txBox="1"/>
          <p:nvPr/>
        </p:nvSpPr>
        <p:spPr>
          <a:xfrm>
            <a:off x="6934200" y="6581001"/>
            <a:ext cx="3124200" cy="276999"/>
          </a:xfrm>
          <a:prstGeom prst="rect">
            <a:avLst/>
          </a:prstGeom>
          <a:noFill/>
        </p:spPr>
        <p:txBody>
          <a:bodyPr wrap="square" rtlCol="0">
            <a:spAutoFit/>
          </a:bodyPr>
          <a:lstStyle/>
          <a:p>
            <a:r>
              <a:rPr lang="en-US" sz="1200" dirty="0" smtClean="0"/>
              <a:t>Image Credit: P. </a:t>
            </a:r>
            <a:r>
              <a:rPr lang="en-US" sz="1200" dirty="0" err="1" smtClean="0"/>
              <a:t>Felzenszwalb</a:t>
            </a:r>
            <a:endParaRPr lang="en-US" sz="1200" dirty="0"/>
          </a:p>
        </p:txBody>
      </p:sp>
    </p:spTree>
    <p:extLst>
      <p:ext uri="{BB962C8B-B14F-4D97-AF65-F5344CB8AC3E}">
        <p14:creationId xmlns:p14="http://schemas.microsoft.com/office/powerpoint/2010/main" val="238322835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305800" cy="762000"/>
          </a:xfrm>
        </p:spPr>
        <p:txBody>
          <a:bodyPr/>
          <a:lstStyle/>
          <a:p>
            <a:r>
              <a:rPr lang="en-US" dirty="0"/>
              <a:t>Rigid Template </a:t>
            </a:r>
            <a:r>
              <a:rPr lang="en-US" dirty="0" smtClean="0"/>
              <a:t>Models: Mixture Models</a:t>
            </a:r>
            <a:endParaRPr lang="en-US" dirty="0"/>
          </a:p>
        </p:txBody>
      </p:sp>
      <p:sp>
        <p:nvSpPr>
          <p:cNvPr id="10" name="Content Placeholder 2"/>
          <p:cNvSpPr>
            <a:spLocks noGrp="1"/>
          </p:cNvSpPr>
          <p:nvPr>
            <p:ph idx="1"/>
          </p:nvPr>
        </p:nvSpPr>
        <p:spPr>
          <a:xfrm>
            <a:off x="609600" y="1143000"/>
            <a:ext cx="7924800" cy="4648200"/>
          </a:xfrm>
        </p:spPr>
        <p:txBody>
          <a:bodyPr>
            <a:noAutofit/>
          </a:bodyPr>
          <a:lstStyle/>
          <a:p>
            <a:r>
              <a:rPr lang="en-US" sz="2000" b="0" dirty="0" smtClean="0"/>
              <a:t>Objects take on different appearances</a:t>
            </a:r>
          </a:p>
          <a:p>
            <a:pPr lvl="1"/>
            <a:r>
              <a:rPr lang="en-US" sz="1800" b="0" dirty="0" smtClean="0"/>
              <a:t>Pose</a:t>
            </a:r>
          </a:p>
          <a:p>
            <a:pPr lvl="1"/>
            <a:r>
              <a:rPr lang="en-US" sz="1800" b="0" dirty="0" smtClean="0"/>
              <a:t>Multiple types of the same object</a:t>
            </a:r>
          </a:p>
          <a:p>
            <a:r>
              <a:rPr lang="en-US" sz="2000" b="0" dirty="0" smtClean="0"/>
              <a:t>For each object create a mixture model to capture the various appearances of the same object</a:t>
            </a:r>
          </a:p>
        </p:txBody>
      </p:sp>
      <p:pic>
        <p:nvPicPr>
          <p:cNvPr id="11" name="Picture 10"/>
          <p:cNvPicPr>
            <a:picLocks noChangeAspect="1"/>
          </p:cNvPicPr>
          <p:nvPr/>
        </p:nvPicPr>
        <p:blipFill rotWithShape="1">
          <a:blip r:embed="rId2"/>
          <a:srcRect t="46366" r="61635" b="30837"/>
          <a:stretch/>
        </p:blipFill>
        <p:spPr>
          <a:xfrm>
            <a:off x="3962400" y="4648200"/>
            <a:ext cx="2743200" cy="1326630"/>
          </a:xfrm>
          <a:prstGeom prst="rect">
            <a:avLst/>
          </a:prstGeom>
        </p:spPr>
      </p:pic>
      <p:pic>
        <p:nvPicPr>
          <p:cNvPr id="12" name="Picture 11"/>
          <p:cNvPicPr>
            <a:picLocks noChangeAspect="1"/>
          </p:cNvPicPr>
          <p:nvPr/>
        </p:nvPicPr>
        <p:blipFill rotWithShape="1">
          <a:blip r:embed="rId2"/>
          <a:srcRect b="54020"/>
          <a:stretch/>
        </p:blipFill>
        <p:spPr>
          <a:xfrm>
            <a:off x="2362200" y="2971800"/>
            <a:ext cx="4038600" cy="1511300"/>
          </a:xfrm>
          <a:prstGeom prst="rect">
            <a:avLst/>
          </a:prstGeom>
        </p:spPr>
      </p:pic>
      <p:pic>
        <p:nvPicPr>
          <p:cNvPr id="13" name="Picture 12"/>
          <p:cNvPicPr>
            <a:picLocks noChangeAspect="1"/>
          </p:cNvPicPr>
          <p:nvPr/>
        </p:nvPicPr>
        <p:blipFill rotWithShape="1">
          <a:blip r:embed="rId2"/>
          <a:srcRect t="68390" r="61635"/>
          <a:stretch/>
        </p:blipFill>
        <p:spPr>
          <a:xfrm>
            <a:off x="1524000" y="4495800"/>
            <a:ext cx="2438400" cy="1635085"/>
          </a:xfrm>
          <a:prstGeom prst="rect">
            <a:avLst/>
          </a:prstGeom>
        </p:spPr>
      </p:pic>
      <p:sp>
        <p:nvSpPr>
          <p:cNvPr id="7" name="TextBox 6"/>
          <p:cNvSpPr txBox="1"/>
          <p:nvPr/>
        </p:nvSpPr>
        <p:spPr>
          <a:xfrm>
            <a:off x="6934200" y="6581001"/>
            <a:ext cx="3124200" cy="276999"/>
          </a:xfrm>
          <a:prstGeom prst="rect">
            <a:avLst/>
          </a:prstGeom>
          <a:noFill/>
        </p:spPr>
        <p:txBody>
          <a:bodyPr wrap="square" rtlCol="0">
            <a:spAutoFit/>
          </a:bodyPr>
          <a:lstStyle/>
          <a:p>
            <a:r>
              <a:rPr lang="en-US" sz="1200" dirty="0" smtClean="0"/>
              <a:t>Image Credit: P. </a:t>
            </a:r>
            <a:r>
              <a:rPr lang="en-US" sz="1200" dirty="0" err="1" smtClean="0"/>
              <a:t>Felzenszwalb</a:t>
            </a:r>
            <a:endParaRPr lang="en-US" sz="1200" dirty="0"/>
          </a:p>
        </p:txBody>
      </p:sp>
    </p:spTree>
    <p:extLst>
      <p:ext uri="{BB962C8B-B14F-4D97-AF65-F5344CB8AC3E}">
        <p14:creationId xmlns:p14="http://schemas.microsoft.com/office/powerpoint/2010/main" val="2444076015"/>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3200400" y="1524000"/>
            <a:ext cx="2743200" cy="3879850"/>
          </a:xfrm>
          <a:prstGeom prst="rect">
            <a:avLst/>
          </a:prstGeom>
          <a:noFill/>
          <a:ln w="3810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161795" name="Title 3"/>
          <p:cNvSpPr>
            <a:spLocks noGrp="1"/>
          </p:cNvSpPr>
          <p:nvPr>
            <p:ph type="title"/>
          </p:nvPr>
        </p:nvSpPr>
        <p:spPr>
          <a:xfrm>
            <a:off x="520700" y="0"/>
            <a:ext cx="8229600" cy="685800"/>
          </a:xfrm>
        </p:spPr>
        <p:txBody>
          <a:bodyPr/>
          <a:lstStyle/>
          <a:p>
            <a:pPr eaLnBrk="1" hangingPunct="1"/>
            <a:r>
              <a:rPr lang="en-US" dirty="0" smtClean="0">
                <a:ea typeface="ＭＳ Ｐゴシック" pitchFamily="-1" charset="-128"/>
                <a:cs typeface="ＭＳ Ｐゴシック" pitchFamily="-1" charset="-128"/>
              </a:rPr>
              <a:t>Structure Models</a:t>
            </a:r>
          </a:p>
        </p:txBody>
      </p:sp>
      <p:grpSp>
        <p:nvGrpSpPr>
          <p:cNvPr id="161796" name="Group 5"/>
          <p:cNvGrpSpPr>
            <a:grpSpLocks/>
          </p:cNvGrpSpPr>
          <p:nvPr/>
        </p:nvGrpSpPr>
        <p:grpSpPr bwMode="auto">
          <a:xfrm>
            <a:off x="3416300" y="2827338"/>
            <a:ext cx="2265363" cy="1204912"/>
            <a:chOff x="2832" y="1441"/>
            <a:chExt cx="2804" cy="1491"/>
          </a:xfrm>
        </p:grpSpPr>
        <p:pic>
          <p:nvPicPr>
            <p:cNvPr id="161807" name="Picture 6"/>
            <p:cNvPicPr>
              <a:picLocks noChangeAspect="1" noChangeArrowheads="1"/>
            </p:cNvPicPr>
            <p:nvPr/>
          </p:nvPicPr>
          <p:blipFill>
            <a:blip r:embed="rId2"/>
            <a:srcRect/>
            <a:stretch>
              <a:fillRect/>
            </a:stretch>
          </p:blipFill>
          <p:spPr bwMode="auto">
            <a:xfrm>
              <a:off x="4412" y="1441"/>
              <a:ext cx="521" cy="524"/>
            </a:xfrm>
            <a:prstGeom prst="rect">
              <a:avLst/>
            </a:prstGeom>
            <a:noFill/>
            <a:ln w="9525">
              <a:noFill/>
              <a:miter lim="800000"/>
              <a:headEnd/>
              <a:tailEnd/>
            </a:ln>
          </p:spPr>
        </p:pic>
        <p:pic>
          <p:nvPicPr>
            <p:cNvPr id="161808" name="Picture 7"/>
            <p:cNvPicPr>
              <a:picLocks noChangeAspect="1" noChangeArrowheads="1"/>
            </p:cNvPicPr>
            <p:nvPr/>
          </p:nvPicPr>
          <p:blipFill>
            <a:blip r:embed="rId3"/>
            <a:srcRect/>
            <a:stretch>
              <a:fillRect/>
            </a:stretch>
          </p:blipFill>
          <p:spPr bwMode="auto">
            <a:xfrm>
              <a:off x="5110" y="2204"/>
              <a:ext cx="526" cy="526"/>
            </a:xfrm>
            <a:prstGeom prst="rect">
              <a:avLst/>
            </a:prstGeom>
            <a:noFill/>
            <a:ln w="9525">
              <a:noFill/>
              <a:miter lim="800000"/>
              <a:headEnd/>
              <a:tailEnd/>
            </a:ln>
          </p:spPr>
        </p:pic>
        <p:pic>
          <p:nvPicPr>
            <p:cNvPr id="161809" name="Picture 8"/>
            <p:cNvPicPr>
              <a:picLocks noChangeAspect="1" noChangeArrowheads="1"/>
            </p:cNvPicPr>
            <p:nvPr/>
          </p:nvPicPr>
          <p:blipFill>
            <a:blip r:embed="rId4"/>
            <a:srcRect/>
            <a:stretch>
              <a:fillRect/>
            </a:stretch>
          </p:blipFill>
          <p:spPr bwMode="auto">
            <a:xfrm>
              <a:off x="2832" y="2126"/>
              <a:ext cx="523" cy="523"/>
            </a:xfrm>
            <a:prstGeom prst="rect">
              <a:avLst/>
            </a:prstGeom>
            <a:noFill/>
            <a:ln w="9525">
              <a:noFill/>
              <a:miter lim="800000"/>
              <a:headEnd/>
              <a:tailEnd/>
            </a:ln>
          </p:spPr>
        </p:pic>
        <p:pic>
          <p:nvPicPr>
            <p:cNvPr id="161810" name="Picture 9"/>
            <p:cNvPicPr>
              <a:picLocks noChangeAspect="1" noChangeArrowheads="1"/>
            </p:cNvPicPr>
            <p:nvPr/>
          </p:nvPicPr>
          <p:blipFill>
            <a:blip r:embed="rId5"/>
            <a:srcRect/>
            <a:stretch>
              <a:fillRect/>
            </a:stretch>
          </p:blipFill>
          <p:spPr bwMode="auto">
            <a:xfrm>
              <a:off x="3960" y="2430"/>
              <a:ext cx="476" cy="502"/>
            </a:xfrm>
            <a:prstGeom prst="rect">
              <a:avLst/>
            </a:prstGeom>
            <a:noFill/>
            <a:ln w="9525">
              <a:noFill/>
              <a:miter lim="800000"/>
              <a:headEnd/>
              <a:tailEnd/>
            </a:ln>
          </p:spPr>
        </p:pic>
        <p:pic>
          <p:nvPicPr>
            <p:cNvPr id="161811" name="Picture 10"/>
            <p:cNvPicPr>
              <a:picLocks noChangeAspect="1" noChangeArrowheads="1"/>
            </p:cNvPicPr>
            <p:nvPr/>
          </p:nvPicPr>
          <p:blipFill>
            <a:blip r:embed="rId6"/>
            <a:srcRect/>
            <a:stretch>
              <a:fillRect/>
            </a:stretch>
          </p:blipFill>
          <p:spPr bwMode="auto">
            <a:xfrm>
              <a:off x="3458" y="1572"/>
              <a:ext cx="394" cy="413"/>
            </a:xfrm>
            <a:prstGeom prst="rect">
              <a:avLst/>
            </a:prstGeom>
            <a:noFill/>
            <a:ln w="9525">
              <a:noFill/>
              <a:miter lim="800000"/>
              <a:headEnd/>
              <a:tailEnd/>
            </a:ln>
          </p:spPr>
        </p:pic>
        <p:sp>
          <p:nvSpPr>
            <p:cNvPr id="161812" name="Oval 11"/>
            <p:cNvSpPr>
              <a:spLocks noChangeArrowheads="1"/>
            </p:cNvSpPr>
            <p:nvPr/>
          </p:nvSpPr>
          <p:spPr bwMode="auto">
            <a:xfrm>
              <a:off x="4161" y="2175"/>
              <a:ext cx="102" cy="98"/>
            </a:xfrm>
            <a:prstGeom prst="ellipse">
              <a:avLst/>
            </a:prstGeom>
            <a:solidFill>
              <a:srgbClr val="E60500"/>
            </a:solidFill>
            <a:ln w="9525">
              <a:solidFill>
                <a:schemeClr val="tx1"/>
              </a:solidFill>
              <a:round/>
              <a:headEnd/>
              <a:tailEnd/>
            </a:ln>
          </p:spPr>
          <p:txBody>
            <a:bodyPr wrap="none" anchor="ctr">
              <a:prstTxWarp prst="textNoShape">
                <a:avLst/>
              </a:prstTxWarp>
            </a:bodyPr>
            <a:lstStyle/>
            <a:p>
              <a:endParaRPr lang="en-US"/>
            </a:p>
          </p:txBody>
        </p:sp>
        <p:sp>
          <p:nvSpPr>
            <p:cNvPr id="161813" name="Line 12"/>
            <p:cNvSpPr>
              <a:spLocks noChangeShapeType="1"/>
            </p:cNvSpPr>
            <p:nvPr/>
          </p:nvSpPr>
          <p:spPr bwMode="auto">
            <a:xfrm flipV="1">
              <a:off x="4186" y="2304"/>
              <a:ext cx="10" cy="9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4" name="Line 13"/>
            <p:cNvSpPr>
              <a:spLocks noChangeShapeType="1"/>
            </p:cNvSpPr>
            <p:nvPr/>
          </p:nvSpPr>
          <p:spPr bwMode="auto">
            <a:xfrm flipV="1">
              <a:off x="3450" y="2237"/>
              <a:ext cx="659"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5" name="Line 14"/>
            <p:cNvSpPr>
              <a:spLocks noChangeShapeType="1"/>
            </p:cNvSpPr>
            <p:nvPr/>
          </p:nvSpPr>
          <p:spPr bwMode="auto">
            <a:xfrm>
              <a:off x="3898" y="1939"/>
              <a:ext cx="236" cy="21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6" name="Line 15"/>
            <p:cNvSpPr>
              <a:spLocks noChangeShapeType="1"/>
            </p:cNvSpPr>
            <p:nvPr/>
          </p:nvSpPr>
          <p:spPr bwMode="auto">
            <a:xfrm flipH="1">
              <a:off x="4289" y="2021"/>
              <a:ext cx="149" cy="139"/>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7" name="Line 16"/>
            <p:cNvSpPr>
              <a:spLocks noChangeShapeType="1"/>
            </p:cNvSpPr>
            <p:nvPr/>
          </p:nvSpPr>
          <p:spPr bwMode="auto">
            <a:xfrm flipH="1" flipV="1">
              <a:off x="4304" y="2252"/>
              <a:ext cx="756" cy="211"/>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sp>
        <p:nvSpPr>
          <p:cNvPr id="161797" name="TextBox 19"/>
          <p:cNvSpPr txBox="1">
            <a:spLocks noChangeArrowheads="1"/>
          </p:cNvSpPr>
          <p:nvPr/>
        </p:nvSpPr>
        <p:spPr bwMode="auto">
          <a:xfrm>
            <a:off x="3505200" y="1655763"/>
            <a:ext cx="1770063" cy="369887"/>
          </a:xfrm>
          <a:prstGeom prst="rect">
            <a:avLst/>
          </a:prstGeom>
          <a:noFill/>
          <a:ln w="9525">
            <a:noFill/>
            <a:miter lim="800000"/>
            <a:headEnd/>
            <a:tailEnd/>
          </a:ln>
        </p:spPr>
        <p:txBody>
          <a:bodyPr wrap="none">
            <a:prstTxWarp prst="textNoShape">
              <a:avLst/>
            </a:prstTxWarp>
            <a:spAutoFit/>
          </a:bodyPr>
          <a:lstStyle/>
          <a:p>
            <a:r>
              <a:rPr lang="en-US" b="1" dirty="0"/>
              <a:t>Voting models</a:t>
            </a:r>
          </a:p>
        </p:txBody>
      </p:sp>
      <p:pic>
        <p:nvPicPr>
          <p:cNvPr id="161800" name="Picture 8" descr="skulls"/>
          <p:cNvPicPr>
            <a:picLocks noChangeAspect="1" noChangeArrowheads="1"/>
          </p:cNvPicPr>
          <p:nvPr/>
        </p:nvPicPr>
        <p:blipFill>
          <a:blip r:embed="rId7"/>
          <a:srcRect/>
          <a:stretch>
            <a:fillRect/>
          </a:stretch>
        </p:blipFill>
        <p:spPr bwMode="auto">
          <a:xfrm>
            <a:off x="6248400" y="2592388"/>
            <a:ext cx="2590800" cy="1751012"/>
          </a:xfrm>
          <a:prstGeom prst="rect">
            <a:avLst/>
          </a:prstGeom>
          <a:noFill/>
          <a:ln w="9525">
            <a:noFill/>
            <a:miter lim="800000"/>
            <a:headEnd/>
            <a:tailEnd/>
          </a:ln>
        </p:spPr>
      </p:pic>
      <p:sp>
        <p:nvSpPr>
          <p:cNvPr id="161801" name="TextBox 23"/>
          <p:cNvSpPr txBox="1">
            <a:spLocks noChangeArrowheads="1"/>
          </p:cNvSpPr>
          <p:nvPr/>
        </p:nvSpPr>
        <p:spPr bwMode="auto">
          <a:xfrm>
            <a:off x="6656512" y="1682750"/>
            <a:ext cx="1877888" cy="830997"/>
          </a:xfrm>
          <a:prstGeom prst="rect">
            <a:avLst/>
          </a:prstGeom>
          <a:noFill/>
          <a:ln w="9525">
            <a:noFill/>
            <a:miter lim="800000"/>
            <a:headEnd/>
            <a:tailEnd/>
          </a:ln>
        </p:spPr>
        <p:txBody>
          <a:bodyPr wrap="none">
            <a:prstTxWarp prst="textNoShape">
              <a:avLst/>
            </a:prstTxWarp>
            <a:spAutoFit/>
          </a:bodyPr>
          <a:lstStyle/>
          <a:p>
            <a:pPr algn="ctr"/>
            <a:r>
              <a:rPr lang="en-US" b="1" dirty="0"/>
              <a:t>Deformable </a:t>
            </a:r>
            <a:endParaRPr lang="en-US" b="1" dirty="0" smtClean="0"/>
          </a:p>
          <a:p>
            <a:pPr algn="ctr"/>
            <a:r>
              <a:rPr lang="en-US" b="1" dirty="0"/>
              <a:t>M</a:t>
            </a:r>
            <a:r>
              <a:rPr lang="en-US" b="1" dirty="0" smtClean="0"/>
              <a:t>odels</a:t>
            </a:r>
            <a:endParaRPr lang="en-US" b="1" dirty="0"/>
          </a:p>
        </p:txBody>
      </p:sp>
      <p:sp>
        <p:nvSpPr>
          <p:cNvPr id="161802" name="TextBox 24"/>
          <p:cNvSpPr txBox="1">
            <a:spLocks noChangeArrowheads="1"/>
          </p:cNvSpPr>
          <p:nvPr/>
        </p:nvSpPr>
        <p:spPr bwMode="auto">
          <a:xfrm>
            <a:off x="3435350" y="4362450"/>
            <a:ext cx="2387600"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dirty="0"/>
              <a:t> Many patches (&gt;100)</a:t>
            </a:r>
          </a:p>
          <a:p>
            <a:pPr>
              <a:buFont typeface="Arial" pitchFamily="-1" charset="0"/>
              <a:buChar char="•"/>
            </a:pPr>
            <a:endParaRPr lang="en-US" sz="1600" dirty="0"/>
          </a:p>
        </p:txBody>
      </p:sp>
      <p:sp>
        <p:nvSpPr>
          <p:cNvPr id="161804" name="TextBox 26"/>
          <p:cNvSpPr txBox="1">
            <a:spLocks noChangeArrowheads="1"/>
          </p:cNvSpPr>
          <p:nvPr/>
        </p:nvSpPr>
        <p:spPr bwMode="auto">
          <a:xfrm>
            <a:off x="6872288" y="4445000"/>
            <a:ext cx="1146175"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dirty="0"/>
              <a:t> No parts</a:t>
            </a:r>
          </a:p>
          <a:p>
            <a:pPr>
              <a:buFont typeface="Arial" pitchFamily="-1" charset="0"/>
              <a:buChar char="•"/>
            </a:pPr>
            <a:endParaRPr lang="en-US" sz="1600" dirty="0"/>
          </a:p>
        </p:txBody>
      </p:sp>
      <p:sp>
        <p:nvSpPr>
          <p:cNvPr id="30" name="Rectangle 29"/>
          <p:cNvSpPr/>
          <p:nvPr/>
        </p:nvSpPr>
        <p:spPr>
          <a:xfrm>
            <a:off x="6172200" y="1527175"/>
            <a:ext cx="2743200" cy="3876675"/>
          </a:xfrm>
          <a:prstGeom prst="rect">
            <a:avLst/>
          </a:prstGeom>
          <a:noFill/>
          <a:ln w="38100" cap="flat" cmpd="sng" algn="ctr">
            <a:solidFill>
              <a:schemeClr val="tx2">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6" name="TextBox 20"/>
          <p:cNvSpPr txBox="1">
            <a:spLocks noChangeArrowheads="1"/>
          </p:cNvSpPr>
          <p:nvPr/>
        </p:nvSpPr>
        <p:spPr bwMode="auto">
          <a:xfrm>
            <a:off x="635817" y="1655763"/>
            <a:ext cx="1929134" cy="461665"/>
          </a:xfrm>
          <a:prstGeom prst="rect">
            <a:avLst/>
          </a:prstGeom>
          <a:noFill/>
          <a:ln w="9525">
            <a:noFill/>
            <a:miter lim="800000"/>
            <a:headEnd/>
            <a:tailEnd/>
          </a:ln>
        </p:spPr>
        <p:txBody>
          <a:bodyPr wrap="none">
            <a:prstTxWarp prst="textNoShape">
              <a:avLst/>
            </a:prstTxWarp>
            <a:spAutoFit/>
          </a:bodyPr>
          <a:lstStyle/>
          <a:p>
            <a:pPr algn="ctr"/>
            <a:r>
              <a:rPr lang="en-US" b="1" dirty="0" smtClean="0"/>
              <a:t>Part</a:t>
            </a:r>
            <a:r>
              <a:rPr lang="en-US" b="1" dirty="0"/>
              <a:t> </a:t>
            </a:r>
            <a:r>
              <a:rPr lang="en-US" b="1" dirty="0" smtClean="0"/>
              <a:t>Models</a:t>
            </a:r>
            <a:endParaRPr lang="en-US" b="1" dirty="0"/>
          </a:p>
        </p:txBody>
      </p:sp>
      <p:pic>
        <p:nvPicPr>
          <p:cNvPr id="27" name="Picture 3" descr="face"/>
          <p:cNvPicPr>
            <a:picLocks noChangeAspect="1" noChangeArrowheads="1"/>
          </p:cNvPicPr>
          <p:nvPr/>
        </p:nvPicPr>
        <p:blipFill>
          <a:blip r:embed="rId8"/>
          <a:srcRect/>
          <a:stretch>
            <a:fillRect/>
          </a:stretch>
        </p:blipFill>
        <p:spPr bwMode="auto">
          <a:xfrm>
            <a:off x="492125" y="2479675"/>
            <a:ext cx="2284413" cy="1857375"/>
          </a:xfrm>
          <a:prstGeom prst="rect">
            <a:avLst/>
          </a:prstGeom>
          <a:noFill/>
          <a:ln w="9525">
            <a:noFill/>
            <a:miter lim="800000"/>
            <a:headEnd/>
            <a:tailEnd/>
          </a:ln>
        </p:spPr>
      </p:pic>
      <p:sp>
        <p:nvSpPr>
          <p:cNvPr id="31" name="TextBox 25"/>
          <p:cNvSpPr txBox="1">
            <a:spLocks noChangeArrowheads="1"/>
          </p:cNvSpPr>
          <p:nvPr/>
        </p:nvSpPr>
        <p:spPr bwMode="auto">
          <a:xfrm>
            <a:off x="762000" y="4413250"/>
            <a:ext cx="1905000"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dirty="0"/>
              <a:t> Few parts (~6)</a:t>
            </a:r>
          </a:p>
          <a:p>
            <a:pPr>
              <a:buFont typeface="Arial" pitchFamily="-1" charset="0"/>
              <a:buChar char="•"/>
            </a:pPr>
            <a:endParaRPr lang="en-US" sz="1600" dirty="0"/>
          </a:p>
        </p:txBody>
      </p:sp>
      <p:sp>
        <p:nvSpPr>
          <p:cNvPr id="32" name="Rectangle 31"/>
          <p:cNvSpPr/>
          <p:nvPr/>
        </p:nvSpPr>
        <p:spPr>
          <a:xfrm>
            <a:off x="228600" y="1524000"/>
            <a:ext cx="2743200" cy="3879850"/>
          </a:xfrm>
          <a:prstGeom prst="rect">
            <a:avLst/>
          </a:prstGeom>
          <a:noFill/>
          <a:ln w="381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33" name="TextBox 32"/>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88589301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3200400" y="1524000"/>
            <a:ext cx="2743200" cy="3879850"/>
          </a:xfrm>
          <a:prstGeom prst="rect">
            <a:avLst/>
          </a:prstGeom>
          <a:noFill/>
          <a:ln w="38100" cap="flat" cmpd="sng" algn="ctr">
            <a:solidFill>
              <a:srgbClr val="FF0000"/>
            </a:solidFill>
            <a:prstDash val="solid"/>
            <a:round/>
            <a:headEnd type="none" w="med" len="med"/>
            <a:tailEnd type="none" w="med" len="med"/>
          </a:ln>
          <a:effectLst>
            <a:glow rad="101600">
              <a:srgbClr val="FF0000">
                <a:alpha val="75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161795" name="Title 3"/>
          <p:cNvSpPr>
            <a:spLocks noGrp="1"/>
          </p:cNvSpPr>
          <p:nvPr>
            <p:ph type="title"/>
          </p:nvPr>
        </p:nvSpPr>
        <p:spPr>
          <a:xfrm>
            <a:off x="520700" y="0"/>
            <a:ext cx="8229600" cy="685800"/>
          </a:xfrm>
        </p:spPr>
        <p:txBody>
          <a:bodyPr/>
          <a:lstStyle/>
          <a:p>
            <a:pPr eaLnBrk="1" hangingPunct="1"/>
            <a:r>
              <a:rPr lang="en-US" dirty="0" smtClean="0">
                <a:ea typeface="ＭＳ Ｐゴシック" pitchFamily="-1" charset="-128"/>
                <a:cs typeface="ＭＳ Ｐゴシック" pitchFamily="-1" charset="-128"/>
              </a:rPr>
              <a:t>Structure Models</a:t>
            </a:r>
          </a:p>
        </p:txBody>
      </p:sp>
      <p:grpSp>
        <p:nvGrpSpPr>
          <p:cNvPr id="161796" name="Group 5"/>
          <p:cNvGrpSpPr>
            <a:grpSpLocks/>
          </p:cNvGrpSpPr>
          <p:nvPr/>
        </p:nvGrpSpPr>
        <p:grpSpPr bwMode="auto">
          <a:xfrm>
            <a:off x="3416300" y="2827338"/>
            <a:ext cx="2265363" cy="1204912"/>
            <a:chOff x="2832" y="1441"/>
            <a:chExt cx="2804" cy="1491"/>
          </a:xfrm>
        </p:grpSpPr>
        <p:pic>
          <p:nvPicPr>
            <p:cNvPr id="161807" name="Picture 6"/>
            <p:cNvPicPr>
              <a:picLocks noChangeAspect="1" noChangeArrowheads="1"/>
            </p:cNvPicPr>
            <p:nvPr/>
          </p:nvPicPr>
          <p:blipFill>
            <a:blip r:embed="rId2"/>
            <a:srcRect/>
            <a:stretch>
              <a:fillRect/>
            </a:stretch>
          </p:blipFill>
          <p:spPr bwMode="auto">
            <a:xfrm>
              <a:off x="4412" y="1441"/>
              <a:ext cx="521" cy="524"/>
            </a:xfrm>
            <a:prstGeom prst="rect">
              <a:avLst/>
            </a:prstGeom>
            <a:noFill/>
            <a:ln w="9525">
              <a:noFill/>
              <a:miter lim="800000"/>
              <a:headEnd/>
              <a:tailEnd/>
            </a:ln>
          </p:spPr>
        </p:pic>
        <p:pic>
          <p:nvPicPr>
            <p:cNvPr id="161808" name="Picture 7"/>
            <p:cNvPicPr>
              <a:picLocks noChangeAspect="1" noChangeArrowheads="1"/>
            </p:cNvPicPr>
            <p:nvPr/>
          </p:nvPicPr>
          <p:blipFill>
            <a:blip r:embed="rId3"/>
            <a:srcRect/>
            <a:stretch>
              <a:fillRect/>
            </a:stretch>
          </p:blipFill>
          <p:spPr bwMode="auto">
            <a:xfrm>
              <a:off x="5110" y="2204"/>
              <a:ext cx="526" cy="526"/>
            </a:xfrm>
            <a:prstGeom prst="rect">
              <a:avLst/>
            </a:prstGeom>
            <a:noFill/>
            <a:ln w="9525">
              <a:noFill/>
              <a:miter lim="800000"/>
              <a:headEnd/>
              <a:tailEnd/>
            </a:ln>
          </p:spPr>
        </p:pic>
        <p:pic>
          <p:nvPicPr>
            <p:cNvPr id="161809" name="Picture 8"/>
            <p:cNvPicPr>
              <a:picLocks noChangeAspect="1" noChangeArrowheads="1"/>
            </p:cNvPicPr>
            <p:nvPr/>
          </p:nvPicPr>
          <p:blipFill>
            <a:blip r:embed="rId4"/>
            <a:srcRect/>
            <a:stretch>
              <a:fillRect/>
            </a:stretch>
          </p:blipFill>
          <p:spPr bwMode="auto">
            <a:xfrm>
              <a:off x="2832" y="2126"/>
              <a:ext cx="523" cy="523"/>
            </a:xfrm>
            <a:prstGeom prst="rect">
              <a:avLst/>
            </a:prstGeom>
            <a:noFill/>
            <a:ln w="9525">
              <a:noFill/>
              <a:miter lim="800000"/>
              <a:headEnd/>
              <a:tailEnd/>
            </a:ln>
          </p:spPr>
        </p:pic>
        <p:pic>
          <p:nvPicPr>
            <p:cNvPr id="161810" name="Picture 9"/>
            <p:cNvPicPr>
              <a:picLocks noChangeAspect="1" noChangeArrowheads="1"/>
            </p:cNvPicPr>
            <p:nvPr/>
          </p:nvPicPr>
          <p:blipFill>
            <a:blip r:embed="rId5"/>
            <a:srcRect/>
            <a:stretch>
              <a:fillRect/>
            </a:stretch>
          </p:blipFill>
          <p:spPr bwMode="auto">
            <a:xfrm>
              <a:off x="3960" y="2430"/>
              <a:ext cx="476" cy="502"/>
            </a:xfrm>
            <a:prstGeom prst="rect">
              <a:avLst/>
            </a:prstGeom>
            <a:noFill/>
            <a:ln w="9525">
              <a:noFill/>
              <a:miter lim="800000"/>
              <a:headEnd/>
              <a:tailEnd/>
            </a:ln>
          </p:spPr>
        </p:pic>
        <p:pic>
          <p:nvPicPr>
            <p:cNvPr id="161811" name="Picture 10"/>
            <p:cNvPicPr>
              <a:picLocks noChangeAspect="1" noChangeArrowheads="1"/>
            </p:cNvPicPr>
            <p:nvPr/>
          </p:nvPicPr>
          <p:blipFill>
            <a:blip r:embed="rId6"/>
            <a:srcRect/>
            <a:stretch>
              <a:fillRect/>
            </a:stretch>
          </p:blipFill>
          <p:spPr bwMode="auto">
            <a:xfrm>
              <a:off x="3458" y="1572"/>
              <a:ext cx="394" cy="413"/>
            </a:xfrm>
            <a:prstGeom prst="rect">
              <a:avLst/>
            </a:prstGeom>
            <a:noFill/>
            <a:ln w="9525">
              <a:noFill/>
              <a:miter lim="800000"/>
              <a:headEnd/>
              <a:tailEnd/>
            </a:ln>
          </p:spPr>
        </p:pic>
        <p:sp>
          <p:nvSpPr>
            <p:cNvPr id="161812" name="Oval 11"/>
            <p:cNvSpPr>
              <a:spLocks noChangeArrowheads="1"/>
            </p:cNvSpPr>
            <p:nvPr/>
          </p:nvSpPr>
          <p:spPr bwMode="auto">
            <a:xfrm>
              <a:off x="4161" y="2175"/>
              <a:ext cx="102" cy="98"/>
            </a:xfrm>
            <a:prstGeom prst="ellipse">
              <a:avLst/>
            </a:prstGeom>
            <a:solidFill>
              <a:srgbClr val="E60500"/>
            </a:solidFill>
            <a:ln w="9525">
              <a:solidFill>
                <a:schemeClr val="tx1"/>
              </a:solidFill>
              <a:round/>
              <a:headEnd/>
              <a:tailEnd/>
            </a:ln>
          </p:spPr>
          <p:txBody>
            <a:bodyPr wrap="none" anchor="ctr">
              <a:prstTxWarp prst="textNoShape">
                <a:avLst/>
              </a:prstTxWarp>
            </a:bodyPr>
            <a:lstStyle/>
            <a:p>
              <a:endParaRPr lang="en-US"/>
            </a:p>
          </p:txBody>
        </p:sp>
        <p:sp>
          <p:nvSpPr>
            <p:cNvPr id="161813" name="Line 12"/>
            <p:cNvSpPr>
              <a:spLocks noChangeShapeType="1"/>
            </p:cNvSpPr>
            <p:nvPr/>
          </p:nvSpPr>
          <p:spPr bwMode="auto">
            <a:xfrm flipV="1">
              <a:off x="4186" y="2304"/>
              <a:ext cx="10" cy="9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4" name="Line 13"/>
            <p:cNvSpPr>
              <a:spLocks noChangeShapeType="1"/>
            </p:cNvSpPr>
            <p:nvPr/>
          </p:nvSpPr>
          <p:spPr bwMode="auto">
            <a:xfrm flipV="1">
              <a:off x="3450" y="2237"/>
              <a:ext cx="659" cy="144"/>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5" name="Line 14"/>
            <p:cNvSpPr>
              <a:spLocks noChangeShapeType="1"/>
            </p:cNvSpPr>
            <p:nvPr/>
          </p:nvSpPr>
          <p:spPr bwMode="auto">
            <a:xfrm>
              <a:off x="3898" y="1939"/>
              <a:ext cx="236" cy="21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6" name="Line 15"/>
            <p:cNvSpPr>
              <a:spLocks noChangeShapeType="1"/>
            </p:cNvSpPr>
            <p:nvPr/>
          </p:nvSpPr>
          <p:spPr bwMode="auto">
            <a:xfrm flipH="1">
              <a:off x="4289" y="2021"/>
              <a:ext cx="149" cy="139"/>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61817" name="Line 16"/>
            <p:cNvSpPr>
              <a:spLocks noChangeShapeType="1"/>
            </p:cNvSpPr>
            <p:nvPr/>
          </p:nvSpPr>
          <p:spPr bwMode="auto">
            <a:xfrm flipH="1" flipV="1">
              <a:off x="4304" y="2252"/>
              <a:ext cx="756" cy="211"/>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grpSp>
      <p:pic>
        <p:nvPicPr>
          <p:cNvPr id="161800" name="Picture 8" descr="skulls"/>
          <p:cNvPicPr>
            <a:picLocks noChangeAspect="1" noChangeArrowheads="1"/>
          </p:cNvPicPr>
          <p:nvPr/>
        </p:nvPicPr>
        <p:blipFill>
          <a:blip r:embed="rId7"/>
          <a:srcRect/>
          <a:stretch>
            <a:fillRect/>
          </a:stretch>
        </p:blipFill>
        <p:spPr bwMode="auto">
          <a:xfrm>
            <a:off x="6248400" y="2592388"/>
            <a:ext cx="2590800" cy="1751012"/>
          </a:xfrm>
          <a:prstGeom prst="rect">
            <a:avLst/>
          </a:prstGeom>
          <a:noFill/>
          <a:ln w="9525">
            <a:noFill/>
            <a:miter lim="800000"/>
            <a:headEnd/>
            <a:tailEnd/>
          </a:ln>
        </p:spPr>
      </p:pic>
      <p:sp>
        <p:nvSpPr>
          <p:cNvPr id="161801" name="TextBox 23"/>
          <p:cNvSpPr txBox="1">
            <a:spLocks noChangeArrowheads="1"/>
          </p:cNvSpPr>
          <p:nvPr/>
        </p:nvSpPr>
        <p:spPr bwMode="auto">
          <a:xfrm>
            <a:off x="6656512" y="1682750"/>
            <a:ext cx="1877888" cy="830997"/>
          </a:xfrm>
          <a:prstGeom prst="rect">
            <a:avLst/>
          </a:prstGeom>
          <a:noFill/>
          <a:ln w="9525">
            <a:noFill/>
            <a:miter lim="800000"/>
            <a:headEnd/>
            <a:tailEnd/>
          </a:ln>
        </p:spPr>
        <p:txBody>
          <a:bodyPr wrap="none">
            <a:prstTxWarp prst="textNoShape">
              <a:avLst/>
            </a:prstTxWarp>
            <a:spAutoFit/>
          </a:bodyPr>
          <a:lstStyle/>
          <a:p>
            <a:pPr algn="ctr"/>
            <a:r>
              <a:rPr lang="en-US" b="1" dirty="0"/>
              <a:t>Deformable </a:t>
            </a:r>
            <a:endParaRPr lang="en-US" b="1" dirty="0" smtClean="0"/>
          </a:p>
          <a:p>
            <a:pPr algn="ctr"/>
            <a:r>
              <a:rPr lang="en-US" b="1" dirty="0"/>
              <a:t>M</a:t>
            </a:r>
            <a:r>
              <a:rPr lang="en-US" b="1" dirty="0" smtClean="0"/>
              <a:t>odels</a:t>
            </a:r>
            <a:endParaRPr lang="en-US" b="1" dirty="0"/>
          </a:p>
        </p:txBody>
      </p:sp>
      <p:sp>
        <p:nvSpPr>
          <p:cNvPr id="161802" name="TextBox 24"/>
          <p:cNvSpPr txBox="1">
            <a:spLocks noChangeArrowheads="1"/>
          </p:cNvSpPr>
          <p:nvPr/>
        </p:nvSpPr>
        <p:spPr bwMode="auto">
          <a:xfrm>
            <a:off x="3435350" y="4362450"/>
            <a:ext cx="2387600"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dirty="0"/>
              <a:t> Many patches (&gt;100)</a:t>
            </a:r>
          </a:p>
          <a:p>
            <a:pPr>
              <a:buFont typeface="Arial" pitchFamily="-1" charset="0"/>
              <a:buChar char="•"/>
            </a:pPr>
            <a:endParaRPr lang="en-US" sz="1600" dirty="0"/>
          </a:p>
        </p:txBody>
      </p:sp>
      <p:sp>
        <p:nvSpPr>
          <p:cNvPr id="161804" name="TextBox 26"/>
          <p:cNvSpPr txBox="1">
            <a:spLocks noChangeArrowheads="1"/>
          </p:cNvSpPr>
          <p:nvPr/>
        </p:nvSpPr>
        <p:spPr bwMode="auto">
          <a:xfrm>
            <a:off x="6872288" y="4445000"/>
            <a:ext cx="1146175"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dirty="0"/>
              <a:t> No parts</a:t>
            </a:r>
          </a:p>
          <a:p>
            <a:pPr>
              <a:buFont typeface="Arial" pitchFamily="-1" charset="0"/>
              <a:buChar char="•"/>
            </a:pPr>
            <a:endParaRPr lang="en-US" sz="1600" dirty="0"/>
          </a:p>
        </p:txBody>
      </p:sp>
      <p:sp>
        <p:nvSpPr>
          <p:cNvPr id="30" name="Rectangle 29"/>
          <p:cNvSpPr/>
          <p:nvPr/>
        </p:nvSpPr>
        <p:spPr>
          <a:xfrm>
            <a:off x="6172200" y="1527175"/>
            <a:ext cx="2743200" cy="3876675"/>
          </a:xfrm>
          <a:prstGeom prst="rect">
            <a:avLst/>
          </a:prstGeom>
          <a:noFill/>
          <a:ln w="38100" cap="flat" cmpd="sng" algn="ctr">
            <a:solidFill>
              <a:schemeClr val="tx2">
                <a:lumMod val="60000"/>
                <a:lumOff val="40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pic>
        <p:nvPicPr>
          <p:cNvPr id="27" name="Picture 3" descr="face"/>
          <p:cNvPicPr>
            <a:picLocks noChangeAspect="1" noChangeArrowheads="1"/>
          </p:cNvPicPr>
          <p:nvPr/>
        </p:nvPicPr>
        <p:blipFill>
          <a:blip r:embed="rId8"/>
          <a:srcRect/>
          <a:stretch>
            <a:fillRect/>
          </a:stretch>
        </p:blipFill>
        <p:spPr bwMode="auto">
          <a:xfrm>
            <a:off x="492125" y="2479675"/>
            <a:ext cx="2284413" cy="1857375"/>
          </a:xfrm>
          <a:prstGeom prst="rect">
            <a:avLst/>
          </a:prstGeom>
          <a:noFill/>
          <a:ln w="9525">
            <a:noFill/>
            <a:miter lim="800000"/>
            <a:headEnd/>
            <a:tailEnd/>
          </a:ln>
        </p:spPr>
      </p:pic>
      <p:sp>
        <p:nvSpPr>
          <p:cNvPr id="31" name="TextBox 25"/>
          <p:cNvSpPr txBox="1">
            <a:spLocks noChangeArrowheads="1"/>
          </p:cNvSpPr>
          <p:nvPr/>
        </p:nvSpPr>
        <p:spPr bwMode="auto">
          <a:xfrm>
            <a:off x="762000" y="4413250"/>
            <a:ext cx="1905000" cy="584200"/>
          </a:xfrm>
          <a:prstGeom prst="rect">
            <a:avLst/>
          </a:prstGeom>
          <a:noFill/>
          <a:ln w="9525">
            <a:noFill/>
            <a:miter lim="800000"/>
            <a:headEnd/>
            <a:tailEnd/>
          </a:ln>
        </p:spPr>
        <p:txBody>
          <a:bodyPr>
            <a:prstTxWarp prst="textNoShape">
              <a:avLst/>
            </a:prstTxWarp>
            <a:spAutoFit/>
          </a:bodyPr>
          <a:lstStyle/>
          <a:p>
            <a:pPr>
              <a:buFont typeface="Arial" pitchFamily="-1" charset="0"/>
              <a:buChar char="•"/>
            </a:pPr>
            <a:r>
              <a:rPr lang="en-US" sz="1600" dirty="0"/>
              <a:t> Few parts (~6)</a:t>
            </a:r>
          </a:p>
          <a:p>
            <a:pPr>
              <a:buFont typeface="Arial" pitchFamily="-1" charset="0"/>
              <a:buChar char="•"/>
            </a:pPr>
            <a:endParaRPr lang="en-US" sz="1600" dirty="0"/>
          </a:p>
        </p:txBody>
      </p:sp>
      <p:sp>
        <p:nvSpPr>
          <p:cNvPr id="32" name="Rectangle 31"/>
          <p:cNvSpPr/>
          <p:nvPr/>
        </p:nvSpPr>
        <p:spPr>
          <a:xfrm>
            <a:off x="228600" y="1524000"/>
            <a:ext cx="2743200" cy="3879850"/>
          </a:xfrm>
          <a:prstGeom prst="rect">
            <a:avLst/>
          </a:prstGeom>
          <a:noFill/>
          <a:ln w="38100" cap="flat" cmpd="sng" algn="ctr">
            <a:solidFill>
              <a:srgbClr val="008000"/>
            </a:solidFill>
            <a:prstDash val="solid"/>
            <a:round/>
            <a:headEnd type="none" w="med" len="med"/>
            <a:tailEnd type="none" w="med" len="med"/>
          </a:ln>
          <a:effectLst>
            <a:glow rad="101600">
              <a:schemeClr val="accent2">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 charset="-128"/>
              <a:cs typeface="ＭＳ Ｐゴシック" pitchFamily="-1" charset="-128"/>
            </a:endParaRPr>
          </a:p>
        </p:txBody>
      </p:sp>
      <p:sp>
        <p:nvSpPr>
          <p:cNvPr id="29" name="TextBox 28"/>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
        <p:nvSpPr>
          <p:cNvPr id="33" name="TextBox 20"/>
          <p:cNvSpPr txBox="1">
            <a:spLocks noChangeArrowheads="1"/>
          </p:cNvSpPr>
          <p:nvPr/>
        </p:nvSpPr>
        <p:spPr bwMode="auto">
          <a:xfrm>
            <a:off x="635817" y="1655763"/>
            <a:ext cx="1929134" cy="461665"/>
          </a:xfrm>
          <a:prstGeom prst="rect">
            <a:avLst/>
          </a:prstGeom>
          <a:noFill/>
          <a:ln w="9525">
            <a:noFill/>
            <a:miter lim="800000"/>
            <a:headEnd/>
            <a:tailEnd/>
          </a:ln>
        </p:spPr>
        <p:txBody>
          <a:bodyPr wrap="none">
            <a:prstTxWarp prst="textNoShape">
              <a:avLst/>
            </a:prstTxWarp>
            <a:spAutoFit/>
          </a:bodyPr>
          <a:lstStyle/>
          <a:p>
            <a:pPr algn="ctr"/>
            <a:r>
              <a:rPr lang="en-US" b="1" dirty="0" smtClean="0"/>
              <a:t>Part</a:t>
            </a:r>
            <a:r>
              <a:rPr lang="en-US" b="1" dirty="0"/>
              <a:t> </a:t>
            </a:r>
            <a:r>
              <a:rPr lang="en-US" b="1" dirty="0" smtClean="0"/>
              <a:t>Models</a:t>
            </a:r>
            <a:endParaRPr lang="en-US" b="1" dirty="0"/>
          </a:p>
        </p:txBody>
      </p:sp>
      <p:sp>
        <p:nvSpPr>
          <p:cNvPr id="34" name="TextBox 19"/>
          <p:cNvSpPr txBox="1">
            <a:spLocks noChangeArrowheads="1"/>
          </p:cNvSpPr>
          <p:nvPr/>
        </p:nvSpPr>
        <p:spPr bwMode="auto">
          <a:xfrm>
            <a:off x="3505200" y="1655763"/>
            <a:ext cx="1770063" cy="369887"/>
          </a:xfrm>
          <a:prstGeom prst="rect">
            <a:avLst/>
          </a:prstGeom>
          <a:noFill/>
          <a:ln w="9525">
            <a:noFill/>
            <a:miter lim="800000"/>
            <a:headEnd/>
            <a:tailEnd/>
          </a:ln>
        </p:spPr>
        <p:txBody>
          <a:bodyPr wrap="none">
            <a:prstTxWarp prst="textNoShape">
              <a:avLst/>
            </a:prstTxWarp>
            <a:spAutoFit/>
          </a:bodyPr>
          <a:lstStyle/>
          <a:p>
            <a:r>
              <a:rPr lang="en-US" b="1" dirty="0"/>
              <a:t>Voting models</a:t>
            </a:r>
          </a:p>
        </p:txBody>
      </p:sp>
    </p:spTree>
    <p:extLst>
      <p:ext uri="{BB962C8B-B14F-4D97-AF65-F5344CB8AC3E}">
        <p14:creationId xmlns:p14="http://schemas.microsoft.com/office/powerpoint/2010/main" val="1689463591"/>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p:spPr>
        <p:txBody>
          <a:bodyPr/>
          <a:lstStyle/>
          <a:p>
            <a:r>
              <a:rPr lang="en-US" dirty="0" smtClean="0"/>
              <a:t>Part Based Models</a:t>
            </a:r>
            <a:endParaRPr lang="en-US" dirty="0"/>
          </a:p>
        </p:txBody>
      </p:sp>
      <p:pic>
        <p:nvPicPr>
          <p:cNvPr id="16" name="Picture 15" descr="fischl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15864"/>
            <a:ext cx="6176489" cy="4803936"/>
          </a:xfrm>
          <a:prstGeom prst="rect">
            <a:avLst/>
          </a:prstGeom>
        </p:spPr>
      </p:pic>
      <p:sp>
        <p:nvSpPr>
          <p:cNvPr id="4" name="TextBox 3"/>
          <p:cNvSpPr txBox="1"/>
          <p:nvPr/>
        </p:nvSpPr>
        <p:spPr>
          <a:xfrm>
            <a:off x="6629400" y="6581001"/>
            <a:ext cx="2596459" cy="276999"/>
          </a:xfrm>
          <a:prstGeom prst="rect">
            <a:avLst/>
          </a:prstGeom>
          <a:noFill/>
        </p:spPr>
        <p:txBody>
          <a:bodyPr wrap="none" rtlCol="0">
            <a:spAutoFit/>
          </a:bodyPr>
          <a:lstStyle/>
          <a:p>
            <a:r>
              <a:rPr lang="en-US" sz="1200" dirty="0" smtClean="0"/>
              <a:t>Image Credit: </a:t>
            </a:r>
            <a:r>
              <a:rPr lang="en-US" sz="1200" dirty="0" err="1" smtClean="0"/>
              <a:t>Fischler</a:t>
            </a:r>
            <a:r>
              <a:rPr lang="en-US" sz="1200" dirty="0" smtClean="0"/>
              <a:t> &amp; </a:t>
            </a:r>
            <a:r>
              <a:rPr lang="en-US" sz="1200" dirty="0" err="1" smtClean="0"/>
              <a:t>Elschlager</a:t>
            </a:r>
            <a:endParaRPr lang="en-US" sz="1200" dirty="0"/>
          </a:p>
        </p:txBody>
      </p:sp>
    </p:spTree>
    <p:extLst>
      <p:ext uri="{BB962C8B-B14F-4D97-AF65-F5344CB8AC3E}">
        <p14:creationId xmlns:p14="http://schemas.microsoft.com/office/powerpoint/2010/main" val="381294760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05800" cy="762000"/>
          </a:xfrm>
        </p:spPr>
        <p:txBody>
          <a:bodyPr/>
          <a:lstStyle/>
          <a:p>
            <a:r>
              <a:rPr lang="en-US" dirty="0" smtClean="0"/>
              <a:t>Part Based Model</a:t>
            </a:r>
            <a:endParaRPr lang="en-US" dirty="0"/>
          </a:p>
        </p:txBody>
      </p:sp>
      <p:sp>
        <p:nvSpPr>
          <p:cNvPr id="4" name="Content Placeholder 2"/>
          <p:cNvSpPr>
            <a:spLocks noGrp="1"/>
          </p:cNvSpPr>
          <p:nvPr>
            <p:ph idx="1"/>
          </p:nvPr>
        </p:nvSpPr>
        <p:spPr>
          <a:xfrm>
            <a:off x="609600" y="1295400"/>
            <a:ext cx="7772400" cy="5181600"/>
          </a:xfrm>
        </p:spPr>
        <p:txBody>
          <a:bodyPr>
            <a:noAutofit/>
          </a:bodyPr>
          <a:lstStyle/>
          <a:p>
            <a:r>
              <a:rPr lang="en-US" b="0" dirty="0" smtClean="0"/>
              <a:t>Models an object as a number of smaller parts that are allowed to deviate slightly from “average” appearance</a:t>
            </a:r>
          </a:p>
          <a:p>
            <a:pPr lvl="1"/>
            <a:r>
              <a:rPr lang="en-US" sz="2000" b="0" dirty="0" smtClean="0"/>
              <a:t>Star model - coarse root and higher resolution part filters</a:t>
            </a:r>
          </a:p>
          <a:p>
            <a:endParaRPr lang="en-US" b="0" dirty="0" smtClean="0"/>
          </a:p>
        </p:txBody>
      </p:sp>
      <p:sp>
        <p:nvSpPr>
          <p:cNvPr id="5" name="TextBox 4"/>
          <p:cNvSpPr txBox="1"/>
          <p:nvPr/>
        </p:nvSpPr>
        <p:spPr>
          <a:xfrm>
            <a:off x="533400" y="5692001"/>
            <a:ext cx="1219200" cy="276999"/>
          </a:xfrm>
          <a:prstGeom prst="rect">
            <a:avLst/>
          </a:prstGeom>
          <a:noFill/>
          <a:ln w="44450">
            <a:noFill/>
            <a:prstDash val="sysDot"/>
          </a:ln>
        </p:spPr>
        <p:txBody>
          <a:bodyPr wrap="square" rtlCol="0">
            <a:spAutoFit/>
          </a:bodyPr>
          <a:lstStyle/>
          <a:p>
            <a:pPr algn="ctr"/>
            <a:r>
              <a:rPr lang="en-US" sz="1200" dirty="0" smtClean="0">
                <a:solidFill>
                  <a:srgbClr val="000000"/>
                </a:solidFill>
              </a:rPr>
              <a:t>Root Filter</a:t>
            </a:r>
          </a:p>
        </p:txBody>
      </p:sp>
      <p:pic>
        <p:nvPicPr>
          <p:cNvPr id="6" name="Picture 5"/>
          <p:cNvPicPr>
            <a:picLocks noChangeAspect="1"/>
          </p:cNvPicPr>
          <p:nvPr/>
        </p:nvPicPr>
        <p:blipFill>
          <a:blip r:embed="rId2"/>
          <a:stretch>
            <a:fillRect/>
          </a:stretch>
        </p:blipFill>
        <p:spPr>
          <a:xfrm>
            <a:off x="533400" y="2438400"/>
            <a:ext cx="4297788" cy="3225800"/>
          </a:xfrm>
          <a:prstGeom prst="rect">
            <a:avLst/>
          </a:prstGeom>
        </p:spPr>
      </p:pic>
      <p:pic>
        <p:nvPicPr>
          <p:cNvPr id="7" name="Picture 6"/>
          <p:cNvPicPr>
            <a:picLocks noChangeAspect="1"/>
          </p:cNvPicPr>
          <p:nvPr/>
        </p:nvPicPr>
        <p:blipFill>
          <a:blip r:embed="rId3"/>
          <a:stretch>
            <a:fillRect/>
          </a:stretch>
        </p:blipFill>
        <p:spPr>
          <a:xfrm>
            <a:off x="5029200" y="2692400"/>
            <a:ext cx="3864147" cy="2381250"/>
          </a:xfrm>
          <a:prstGeom prst="rect">
            <a:avLst/>
          </a:prstGeom>
        </p:spPr>
      </p:pic>
      <p:sp>
        <p:nvSpPr>
          <p:cNvPr id="8" name="TextBox 7"/>
          <p:cNvSpPr txBox="1"/>
          <p:nvPr/>
        </p:nvSpPr>
        <p:spPr>
          <a:xfrm>
            <a:off x="2057400" y="5692001"/>
            <a:ext cx="1219200" cy="276999"/>
          </a:xfrm>
          <a:prstGeom prst="rect">
            <a:avLst/>
          </a:prstGeom>
          <a:noFill/>
          <a:ln w="44450">
            <a:noFill/>
            <a:prstDash val="sysDot"/>
          </a:ln>
        </p:spPr>
        <p:txBody>
          <a:bodyPr wrap="square" rtlCol="0">
            <a:spAutoFit/>
          </a:bodyPr>
          <a:lstStyle/>
          <a:p>
            <a:pPr algn="ctr"/>
            <a:r>
              <a:rPr lang="en-US" sz="1200" dirty="0" smtClean="0">
                <a:solidFill>
                  <a:srgbClr val="000000"/>
                </a:solidFill>
              </a:rPr>
              <a:t>Part Filters</a:t>
            </a:r>
          </a:p>
        </p:txBody>
      </p:sp>
      <p:sp>
        <p:nvSpPr>
          <p:cNvPr id="9" name="TextBox 8"/>
          <p:cNvSpPr txBox="1"/>
          <p:nvPr/>
        </p:nvSpPr>
        <p:spPr>
          <a:xfrm>
            <a:off x="3429000" y="5664200"/>
            <a:ext cx="1524000" cy="646331"/>
          </a:xfrm>
          <a:prstGeom prst="rect">
            <a:avLst/>
          </a:prstGeom>
          <a:noFill/>
          <a:ln w="44450">
            <a:noFill/>
            <a:prstDash val="sysDot"/>
          </a:ln>
        </p:spPr>
        <p:txBody>
          <a:bodyPr wrap="square" rtlCol="0">
            <a:spAutoFit/>
          </a:bodyPr>
          <a:lstStyle/>
          <a:p>
            <a:pPr algn="ctr"/>
            <a:r>
              <a:rPr lang="en-US" sz="1200" dirty="0" smtClean="0">
                <a:solidFill>
                  <a:srgbClr val="000000"/>
                </a:solidFill>
              </a:rPr>
              <a:t>Spatial Model for location of each part relative to root</a:t>
            </a:r>
          </a:p>
        </p:txBody>
      </p:sp>
      <p:cxnSp>
        <p:nvCxnSpPr>
          <p:cNvPr id="10" name="Straight Arrow Connector 9"/>
          <p:cNvCxnSpPr/>
          <p:nvPr/>
        </p:nvCxnSpPr>
        <p:spPr>
          <a:xfrm rot="16200000" flipV="1">
            <a:off x="5791200" y="4749800"/>
            <a:ext cx="914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5400000" flipH="1" flipV="1">
            <a:off x="7010400" y="4826000"/>
            <a:ext cx="6858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19800" y="5435600"/>
            <a:ext cx="1752600" cy="646331"/>
          </a:xfrm>
          <a:prstGeom prst="rect">
            <a:avLst/>
          </a:prstGeom>
          <a:noFill/>
          <a:ln w="44450">
            <a:noFill/>
            <a:prstDash val="sysDot"/>
          </a:ln>
        </p:spPr>
        <p:txBody>
          <a:bodyPr wrap="square" rtlCol="0">
            <a:spAutoFit/>
          </a:bodyPr>
          <a:lstStyle/>
          <a:p>
            <a:pPr algn="ctr"/>
            <a:r>
              <a:rPr lang="en-US" sz="1200" dirty="0" smtClean="0">
                <a:solidFill>
                  <a:srgbClr val="000000"/>
                </a:solidFill>
              </a:rPr>
              <a:t>Parts are not positioned the same in each detection</a:t>
            </a:r>
          </a:p>
        </p:txBody>
      </p:sp>
      <p:sp>
        <p:nvSpPr>
          <p:cNvPr id="13" name="TextBox 12"/>
          <p:cNvSpPr txBox="1"/>
          <p:nvPr/>
        </p:nvSpPr>
        <p:spPr>
          <a:xfrm>
            <a:off x="6934200" y="6581001"/>
            <a:ext cx="3124200" cy="276999"/>
          </a:xfrm>
          <a:prstGeom prst="rect">
            <a:avLst/>
          </a:prstGeom>
          <a:noFill/>
        </p:spPr>
        <p:txBody>
          <a:bodyPr wrap="square" rtlCol="0">
            <a:spAutoFit/>
          </a:bodyPr>
          <a:lstStyle/>
          <a:p>
            <a:r>
              <a:rPr lang="en-US" sz="1200" dirty="0" smtClean="0"/>
              <a:t>Image Credit: P. </a:t>
            </a:r>
            <a:r>
              <a:rPr lang="en-US" sz="1200" dirty="0" err="1" smtClean="0"/>
              <a:t>Felzenszwalb</a:t>
            </a:r>
            <a:endParaRPr lang="en-US" sz="1200" dirty="0"/>
          </a:p>
        </p:txBody>
      </p:sp>
    </p:spTree>
    <p:extLst>
      <p:ext uri="{BB962C8B-B14F-4D97-AF65-F5344CB8AC3E}">
        <p14:creationId xmlns:p14="http://schemas.microsoft.com/office/powerpoint/2010/main" val="39940550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Is Object Detection Really that Hard?</a:t>
            </a:r>
            <a:endParaRPr lang="en-US" dirty="0"/>
          </a:p>
        </p:txBody>
      </p:sp>
      <p:grpSp>
        <p:nvGrpSpPr>
          <p:cNvPr id="2" name="Group 8"/>
          <p:cNvGrpSpPr>
            <a:grpSpLocks/>
          </p:cNvGrpSpPr>
          <p:nvPr/>
        </p:nvGrpSpPr>
        <p:grpSpPr bwMode="auto">
          <a:xfrm>
            <a:off x="196850" y="2408238"/>
            <a:ext cx="1593850" cy="2597150"/>
            <a:chOff x="262" y="1190"/>
            <a:chExt cx="1004" cy="1636"/>
          </a:xfrm>
        </p:grpSpPr>
        <p:pic>
          <p:nvPicPr>
            <p:cNvPr id="55307" name="Picture 5"/>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6"/>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r>
                <a:rPr lang="en-US" sz="1800" dirty="0"/>
                <a:t>This is a chair</a:t>
              </a:r>
            </a:p>
          </p:txBody>
        </p:sp>
      </p:grpSp>
      <p:sp>
        <p:nvSpPr>
          <p:cNvPr id="4" name="TextBox 3"/>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73988848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05800" cy="762000"/>
          </a:xfrm>
        </p:spPr>
        <p:txBody>
          <a:bodyPr/>
          <a:lstStyle/>
          <a:p>
            <a:r>
              <a:rPr lang="en-US" dirty="0" smtClean="0"/>
              <a:t>Part Based Model: Training using Latent SVM</a:t>
            </a:r>
            <a:endParaRPr lang="en-US" dirty="0"/>
          </a:p>
        </p:txBody>
      </p:sp>
      <p:sp>
        <p:nvSpPr>
          <p:cNvPr id="28" name="Right Arrow 27"/>
          <p:cNvSpPr/>
          <p:nvPr/>
        </p:nvSpPr>
        <p:spPr>
          <a:xfrm rot="16200000">
            <a:off x="342900" y="5219700"/>
            <a:ext cx="1219200" cy="6858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smtClean="0"/>
              <a:t>START</a:t>
            </a:r>
            <a:endParaRPr lang="en-US" sz="1800" dirty="0"/>
          </a:p>
        </p:txBody>
      </p:sp>
      <p:sp>
        <p:nvSpPr>
          <p:cNvPr id="30" name="Content Placeholder 2"/>
          <p:cNvSpPr>
            <a:spLocks noGrp="1"/>
          </p:cNvSpPr>
          <p:nvPr>
            <p:ph idx="1"/>
          </p:nvPr>
        </p:nvSpPr>
        <p:spPr>
          <a:xfrm>
            <a:off x="6629400" y="2209800"/>
            <a:ext cx="1905000" cy="609600"/>
          </a:xfrm>
        </p:spPr>
        <p:txBody>
          <a:bodyPr>
            <a:noAutofit/>
          </a:bodyPr>
          <a:lstStyle/>
          <a:p>
            <a:pPr algn="ctr">
              <a:buNone/>
            </a:pPr>
            <a:r>
              <a:rPr lang="en-US" sz="1800" b="0" dirty="0" smtClean="0"/>
              <a:t>Use SVM to find classifier</a:t>
            </a:r>
          </a:p>
        </p:txBody>
      </p:sp>
      <p:sp>
        <p:nvSpPr>
          <p:cNvPr id="31" name="Circular Arrow 30"/>
          <p:cNvSpPr/>
          <p:nvPr/>
        </p:nvSpPr>
        <p:spPr>
          <a:xfrm rot="558363">
            <a:off x="3043881" y="1557354"/>
            <a:ext cx="4169276" cy="4220288"/>
          </a:xfrm>
          <a:prstGeom prst="circularArrow">
            <a:avLst>
              <a:gd name="adj1" fmla="val 4069"/>
              <a:gd name="adj2" fmla="val 707184"/>
              <a:gd name="adj3" fmla="val 20307708"/>
              <a:gd name="adj4" fmla="val 17432278"/>
              <a:gd name="adj5" fmla="val 82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2" name="Picture 2"/>
          <p:cNvPicPr>
            <a:picLocks noChangeAspect="1" noChangeArrowheads="1"/>
          </p:cNvPicPr>
          <p:nvPr/>
        </p:nvPicPr>
        <p:blipFill>
          <a:blip r:embed="rId2"/>
          <a:srcRect/>
          <a:stretch>
            <a:fillRect/>
          </a:stretch>
        </p:blipFill>
        <p:spPr bwMode="auto">
          <a:xfrm>
            <a:off x="6154841" y="3657600"/>
            <a:ext cx="1312759" cy="1752600"/>
          </a:xfrm>
          <a:prstGeom prst="rect">
            <a:avLst/>
          </a:prstGeom>
          <a:noFill/>
          <a:ln w="9525">
            <a:noFill/>
            <a:miter lim="800000"/>
            <a:headEnd/>
            <a:tailEnd/>
          </a:ln>
          <a:effectLst/>
        </p:spPr>
      </p:pic>
      <p:sp>
        <p:nvSpPr>
          <p:cNvPr id="33" name="TextBox 32"/>
          <p:cNvSpPr txBox="1"/>
          <p:nvPr/>
        </p:nvSpPr>
        <p:spPr>
          <a:xfrm>
            <a:off x="6277641" y="4107235"/>
            <a:ext cx="406236" cy="688521"/>
          </a:xfrm>
          <a:prstGeom prst="rect">
            <a:avLst/>
          </a:prstGeom>
          <a:noFill/>
          <a:ln w="19050" cmpd="sng">
            <a:solidFill>
              <a:srgbClr val="FFFF00"/>
            </a:solidFill>
            <a:prstDash val="sysDot"/>
          </a:ln>
        </p:spPr>
        <p:txBody>
          <a:bodyPr wrap="square" rtlCol="0">
            <a:spAutoFit/>
          </a:bodyPr>
          <a:lstStyle/>
          <a:p>
            <a:pPr algn="ctr"/>
            <a:endParaRPr lang="en-US" sz="1200" dirty="0" smtClean="0">
              <a:solidFill>
                <a:srgbClr val="000000"/>
              </a:solidFill>
            </a:endParaRPr>
          </a:p>
        </p:txBody>
      </p:sp>
      <p:sp>
        <p:nvSpPr>
          <p:cNvPr id="35" name="TextBox 34"/>
          <p:cNvSpPr txBox="1"/>
          <p:nvPr/>
        </p:nvSpPr>
        <p:spPr>
          <a:xfrm>
            <a:off x="6430041" y="4183435"/>
            <a:ext cx="406236" cy="688521"/>
          </a:xfrm>
          <a:prstGeom prst="rect">
            <a:avLst/>
          </a:prstGeom>
          <a:noFill/>
          <a:ln w="19050" cmpd="sng">
            <a:solidFill>
              <a:srgbClr val="FFFF00"/>
            </a:solidFill>
            <a:prstDash val="sysDot"/>
          </a:ln>
        </p:spPr>
        <p:txBody>
          <a:bodyPr wrap="square" rtlCol="0">
            <a:spAutoFit/>
          </a:bodyPr>
          <a:lstStyle/>
          <a:p>
            <a:pPr algn="ctr"/>
            <a:endParaRPr lang="en-US" sz="1200" dirty="0" smtClean="0">
              <a:solidFill>
                <a:srgbClr val="000000"/>
              </a:solidFill>
            </a:endParaRPr>
          </a:p>
        </p:txBody>
      </p:sp>
      <p:sp>
        <p:nvSpPr>
          <p:cNvPr id="36" name="TextBox 35"/>
          <p:cNvSpPr txBox="1"/>
          <p:nvPr/>
        </p:nvSpPr>
        <p:spPr>
          <a:xfrm>
            <a:off x="6506241" y="4107235"/>
            <a:ext cx="406236" cy="688521"/>
          </a:xfrm>
          <a:prstGeom prst="rect">
            <a:avLst/>
          </a:prstGeom>
          <a:noFill/>
          <a:ln w="19050" cmpd="sng">
            <a:solidFill>
              <a:srgbClr val="FFFF00"/>
            </a:solidFill>
            <a:prstDash val="sysDot"/>
          </a:ln>
        </p:spPr>
        <p:txBody>
          <a:bodyPr wrap="square" rtlCol="0">
            <a:spAutoFit/>
          </a:bodyPr>
          <a:lstStyle/>
          <a:p>
            <a:pPr algn="ctr"/>
            <a:endParaRPr lang="en-US" sz="1200" dirty="0" smtClean="0">
              <a:solidFill>
                <a:srgbClr val="000000"/>
              </a:solidFill>
            </a:endParaRPr>
          </a:p>
        </p:txBody>
      </p:sp>
      <p:sp>
        <p:nvSpPr>
          <p:cNvPr id="37" name="TextBox 36"/>
          <p:cNvSpPr txBox="1"/>
          <p:nvPr/>
        </p:nvSpPr>
        <p:spPr>
          <a:xfrm>
            <a:off x="6353841" y="4031035"/>
            <a:ext cx="406236" cy="688521"/>
          </a:xfrm>
          <a:prstGeom prst="rect">
            <a:avLst/>
          </a:prstGeom>
          <a:noFill/>
          <a:ln w="19050" cmpd="sng">
            <a:solidFill>
              <a:srgbClr val="FFFF00"/>
            </a:solidFill>
            <a:prstDash val="sysDot"/>
          </a:ln>
        </p:spPr>
        <p:txBody>
          <a:bodyPr wrap="square" rtlCol="0">
            <a:spAutoFit/>
          </a:bodyPr>
          <a:lstStyle/>
          <a:p>
            <a:pPr algn="ctr"/>
            <a:endParaRPr lang="en-US" sz="1200" dirty="0" smtClean="0">
              <a:solidFill>
                <a:srgbClr val="000000"/>
              </a:solidFill>
            </a:endParaRPr>
          </a:p>
        </p:txBody>
      </p:sp>
      <p:sp>
        <p:nvSpPr>
          <p:cNvPr id="38" name="TextBox 37"/>
          <p:cNvSpPr txBox="1"/>
          <p:nvPr/>
        </p:nvSpPr>
        <p:spPr>
          <a:xfrm>
            <a:off x="6506241" y="4031035"/>
            <a:ext cx="406236" cy="688521"/>
          </a:xfrm>
          <a:prstGeom prst="rect">
            <a:avLst/>
          </a:prstGeom>
          <a:noFill/>
          <a:ln w="19050" cmpd="sng">
            <a:solidFill>
              <a:srgbClr val="FFFF00"/>
            </a:solidFill>
            <a:prstDash val="sysDot"/>
          </a:ln>
        </p:spPr>
        <p:txBody>
          <a:bodyPr wrap="square" rtlCol="0">
            <a:spAutoFit/>
          </a:bodyPr>
          <a:lstStyle/>
          <a:p>
            <a:pPr algn="ctr"/>
            <a:endParaRPr lang="en-US" sz="1200" dirty="0" smtClean="0">
              <a:solidFill>
                <a:srgbClr val="000000"/>
              </a:solidFill>
            </a:endParaRPr>
          </a:p>
        </p:txBody>
      </p:sp>
      <p:sp>
        <p:nvSpPr>
          <p:cNvPr id="39" name="TextBox 38"/>
          <p:cNvSpPr txBox="1"/>
          <p:nvPr/>
        </p:nvSpPr>
        <p:spPr>
          <a:xfrm>
            <a:off x="6582441" y="4031035"/>
            <a:ext cx="406236" cy="688521"/>
          </a:xfrm>
          <a:prstGeom prst="rect">
            <a:avLst/>
          </a:prstGeom>
          <a:noFill/>
          <a:ln w="19050" cmpd="sng">
            <a:solidFill>
              <a:srgbClr val="FFFF00"/>
            </a:solidFill>
            <a:prstDash val="sysDot"/>
          </a:ln>
        </p:spPr>
        <p:txBody>
          <a:bodyPr wrap="square" rtlCol="0">
            <a:spAutoFit/>
          </a:bodyPr>
          <a:lstStyle/>
          <a:p>
            <a:pPr algn="ctr"/>
            <a:endParaRPr lang="en-US" sz="1200" dirty="0" smtClean="0">
              <a:solidFill>
                <a:srgbClr val="000000"/>
              </a:solidFill>
            </a:endParaRPr>
          </a:p>
        </p:txBody>
      </p:sp>
      <p:sp>
        <p:nvSpPr>
          <p:cNvPr id="40" name="TextBox 39"/>
          <p:cNvSpPr txBox="1"/>
          <p:nvPr/>
        </p:nvSpPr>
        <p:spPr>
          <a:xfrm>
            <a:off x="6430041" y="4107235"/>
            <a:ext cx="406236" cy="688521"/>
          </a:xfrm>
          <a:prstGeom prst="rect">
            <a:avLst/>
          </a:prstGeom>
          <a:noFill/>
          <a:ln w="19050" cmpd="sng">
            <a:solidFill>
              <a:srgbClr val="00B050"/>
            </a:solidFill>
            <a:prstDash val="sysDot"/>
          </a:ln>
        </p:spPr>
        <p:txBody>
          <a:bodyPr wrap="square" rtlCol="0">
            <a:spAutoFit/>
          </a:bodyPr>
          <a:lstStyle/>
          <a:p>
            <a:pPr algn="ctr"/>
            <a:endParaRPr lang="en-US" sz="1200" dirty="0" smtClean="0">
              <a:solidFill>
                <a:srgbClr val="000000"/>
              </a:solidFill>
            </a:endParaRPr>
          </a:p>
        </p:txBody>
      </p:sp>
      <p:grpSp>
        <p:nvGrpSpPr>
          <p:cNvPr id="43" name="Group 42"/>
          <p:cNvGrpSpPr/>
          <p:nvPr/>
        </p:nvGrpSpPr>
        <p:grpSpPr>
          <a:xfrm>
            <a:off x="685800" y="2286000"/>
            <a:ext cx="3809999" cy="2895600"/>
            <a:chOff x="304800" y="2438400"/>
            <a:chExt cx="3966703" cy="3200400"/>
          </a:xfrm>
        </p:grpSpPr>
        <p:pic>
          <p:nvPicPr>
            <p:cNvPr id="44" name="Picture 2"/>
            <p:cNvPicPr>
              <a:picLocks noChangeAspect="1" noChangeArrowheads="1"/>
            </p:cNvPicPr>
            <p:nvPr/>
          </p:nvPicPr>
          <p:blipFill>
            <a:blip r:embed="rId2"/>
            <a:srcRect/>
            <a:stretch>
              <a:fillRect/>
            </a:stretch>
          </p:blipFill>
          <p:spPr bwMode="auto">
            <a:xfrm>
              <a:off x="457200" y="2438400"/>
              <a:ext cx="1598141" cy="2133600"/>
            </a:xfrm>
            <a:prstGeom prst="rect">
              <a:avLst/>
            </a:prstGeom>
            <a:noFill/>
            <a:ln w="9525">
              <a:noFill/>
              <a:miter lim="800000"/>
              <a:headEnd/>
              <a:tailEnd/>
            </a:ln>
            <a:effectLst/>
          </p:spPr>
        </p:pic>
        <p:pic>
          <p:nvPicPr>
            <p:cNvPr id="45" name="Picture 3"/>
            <p:cNvPicPr>
              <a:picLocks noChangeAspect="1" noChangeArrowheads="1"/>
            </p:cNvPicPr>
            <p:nvPr/>
          </p:nvPicPr>
          <p:blipFill>
            <a:blip r:embed="rId3"/>
            <a:srcRect/>
            <a:stretch>
              <a:fillRect/>
            </a:stretch>
          </p:blipFill>
          <p:spPr bwMode="auto">
            <a:xfrm>
              <a:off x="1676400" y="2819400"/>
              <a:ext cx="2595103" cy="1460500"/>
            </a:xfrm>
            <a:prstGeom prst="rect">
              <a:avLst/>
            </a:prstGeom>
            <a:noFill/>
            <a:ln w="9525">
              <a:noFill/>
              <a:miter lim="800000"/>
              <a:headEnd/>
              <a:tailEnd/>
            </a:ln>
            <a:effectLst/>
          </p:spPr>
        </p:pic>
        <p:pic>
          <p:nvPicPr>
            <p:cNvPr id="46" name="Picture 4"/>
            <p:cNvPicPr>
              <a:picLocks noChangeAspect="1" noChangeArrowheads="1"/>
            </p:cNvPicPr>
            <p:nvPr/>
          </p:nvPicPr>
          <p:blipFill>
            <a:blip r:embed="rId4"/>
            <a:srcRect/>
            <a:stretch>
              <a:fillRect/>
            </a:stretch>
          </p:blipFill>
          <p:spPr bwMode="auto">
            <a:xfrm>
              <a:off x="1905000" y="4038600"/>
              <a:ext cx="2144598" cy="1600200"/>
            </a:xfrm>
            <a:prstGeom prst="rect">
              <a:avLst/>
            </a:prstGeom>
            <a:noFill/>
            <a:ln w="9525">
              <a:noFill/>
              <a:miter lim="800000"/>
              <a:headEnd/>
              <a:tailEnd/>
            </a:ln>
            <a:effectLst/>
          </p:spPr>
        </p:pic>
        <p:pic>
          <p:nvPicPr>
            <p:cNvPr id="47" name="Picture 5"/>
            <p:cNvPicPr>
              <a:picLocks noChangeAspect="1" noChangeArrowheads="1"/>
            </p:cNvPicPr>
            <p:nvPr/>
          </p:nvPicPr>
          <p:blipFill>
            <a:blip r:embed="rId5"/>
            <a:srcRect/>
            <a:stretch>
              <a:fillRect/>
            </a:stretch>
          </p:blipFill>
          <p:spPr bwMode="auto">
            <a:xfrm>
              <a:off x="304800" y="3810000"/>
              <a:ext cx="2209800" cy="1470521"/>
            </a:xfrm>
            <a:prstGeom prst="rect">
              <a:avLst/>
            </a:prstGeom>
            <a:noFill/>
            <a:ln w="9525">
              <a:noFill/>
              <a:miter lim="800000"/>
              <a:headEnd/>
              <a:tailEnd/>
            </a:ln>
            <a:effectLst/>
          </p:spPr>
        </p:pic>
        <p:sp>
          <p:nvSpPr>
            <p:cNvPr id="48" name="TextBox 47"/>
            <p:cNvSpPr txBox="1"/>
            <p:nvPr/>
          </p:nvSpPr>
          <p:spPr>
            <a:xfrm>
              <a:off x="762000" y="2971800"/>
              <a:ext cx="533400" cy="8382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sp>
          <p:nvSpPr>
            <p:cNvPr id="49" name="TextBox 48"/>
            <p:cNvSpPr txBox="1"/>
            <p:nvPr/>
          </p:nvSpPr>
          <p:spPr>
            <a:xfrm>
              <a:off x="990600" y="4114800"/>
              <a:ext cx="609600" cy="9906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sp>
          <p:nvSpPr>
            <p:cNvPr id="50" name="TextBox 49"/>
            <p:cNvSpPr txBox="1"/>
            <p:nvPr/>
          </p:nvSpPr>
          <p:spPr>
            <a:xfrm>
              <a:off x="457200" y="4114800"/>
              <a:ext cx="609600" cy="9906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sp>
          <p:nvSpPr>
            <p:cNvPr id="51" name="TextBox 50"/>
            <p:cNvSpPr txBox="1"/>
            <p:nvPr/>
          </p:nvSpPr>
          <p:spPr>
            <a:xfrm>
              <a:off x="2895600" y="3352800"/>
              <a:ext cx="457200" cy="6858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sp>
          <p:nvSpPr>
            <p:cNvPr id="52" name="TextBox 51"/>
            <p:cNvSpPr txBox="1"/>
            <p:nvPr/>
          </p:nvSpPr>
          <p:spPr>
            <a:xfrm>
              <a:off x="3505200" y="4572000"/>
              <a:ext cx="304800" cy="6096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sp>
          <p:nvSpPr>
            <p:cNvPr id="53" name="TextBox 52"/>
            <p:cNvSpPr txBox="1"/>
            <p:nvPr/>
          </p:nvSpPr>
          <p:spPr>
            <a:xfrm>
              <a:off x="2895600" y="4648200"/>
              <a:ext cx="228600" cy="4572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sp>
          <p:nvSpPr>
            <p:cNvPr id="54" name="TextBox 53"/>
            <p:cNvSpPr txBox="1"/>
            <p:nvPr/>
          </p:nvSpPr>
          <p:spPr>
            <a:xfrm>
              <a:off x="3505200" y="3352800"/>
              <a:ext cx="228600" cy="5334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sp>
          <p:nvSpPr>
            <p:cNvPr id="55" name="TextBox 54"/>
            <p:cNvSpPr txBox="1"/>
            <p:nvPr/>
          </p:nvSpPr>
          <p:spPr>
            <a:xfrm>
              <a:off x="3810000" y="3276600"/>
              <a:ext cx="228600" cy="4572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sp>
          <p:nvSpPr>
            <p:cNvPr id="56" name="TextBox 55"/>
            <p:cNvSpPr txBox="1"/>
            <p:nvPr/>
          </p:nvSpPr>
          <p:spPr>
            <a:xfrm>
              <a:off x="4114800" y="3276600"/>
              <a:ext cx="152400" cy="457200"/>
            </a:xfrm>
            <a:prstGeom prst="rect">
              <a:avLst/>
            </a:prstGeom>
            <a:noFill/>
            <a:ln w="44450">
              <a:solidFill>
                <a:srgbClr val="00B050"/>
              </a:solidFill>
              <a:prstDash val="sysDot"/>
            </a:ln>
          </p:spPr>
          <p:txBody>
            <a:bodyPr wrap="square" rtlCol="0">
              <a:spAutoFit/>
            </a:bodyPr>
            <a:lstStyle/>
            <a:p>
              <a:pPr algn="ctr"/>
              <a:endParaRPr lang="en-US" sz="1200" dirty="0" smtClean="0">
                <a:solidFill>
                  <a:srgbClr val="000000"/>
                </a:solidFill>
              </a:endParaRPr>
            </a:p>
          </p:txBody>
        </p:sp>
      </p:grpSp>
      <p:sp>
        <p:nvSpPr>
          <p:cNvPr id="57" name="Content Placeholder 2"/>
          <p:cNvSpPr txBox="1">
            <a:spLocks/>
          </p:cNvSpPr>
          <p:nvPr/>
        </p:nvSpPr>
        <p:spPr>
          <a:xfrm>
            <a:off x="5486400" y="5334000"/>
            <a:ext cx="2743200" cy="6096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Use classifier</a:t>
            </a:r>
            <a:r>
              <a:rPr kumimoji="0" lang="en-US" sz="1800" b="0" i="0" u="none" strike="noStrike" kern="1200" cap="none" spc="0" normalizeH="0" noProof="0" dirty="0" smtClean="0">
                <a:ln>
                  <a:noFill/>
                </a:ln>
                <a:solidFill>
                  <a:schemeClr val="tx1"/>
                </a:solidFill>
                <a:effectLst/>
                <a:uLnTx/>
                <a:uFillTx/>
                <a:latin typeface="+mn-lt"/>
                <a:ea typeface="+mn-ea"/>
                <a:cs typeface="+mn-cs"/>
              </a:rPr>
              <a:t> to estimate the latent variable – part locations</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8" name="Content Placeholder 2"/>
          <p:cNvSpPr txBox="1">
            <a:spLocks/>
          </p:cNvSpPr>
          <p:nvPr/>
        </p:nvSpPr>
        <p:spPr>
          <a:xfrm>
            <a:off x="1752600" y="5257800"/>
            <a:ext cx="2743200" cy="6096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solidFill>
                  <a:schemeClr val="tx1"/>
                </a:solidFill>
                <a:effectLst/>
                <a:uLnTx/>
                <a:uFillTx/>
                <a:latin typeface="+mn-lt"/>
                <a:ea typeface="+mn-ea"/>
                <a:cs typeface="+mn-cs"/>
              </a:rPr>
              <a:t>Initialize Part Locations</a:t>
            </a:r>
          </a:p>
        </p:txBody>
      </p:sp>
      <p:pic>
        <p:nvPicPr>
          <p:cNvPr id="59" name="Picture 58"/>
          <p:cNvPicPr>
            <a:picLocks noChangeAspect="1"/>
          </p:cNvPicPr>
          <p:nvPr/>
        </p:nvPicPr>
        <p:blipFill>
          <a:blip r:embed="rId6"/>
          <a:stretch>
            <a:fillRect/>
          </a:stretch>
        </p:blipFill>
        <p:spPr>
          <a:xfrm>
            <a:off x="5479881" y="1048203"/>
            <a:ext cx="3130719" cy="1161597"/>
          </a:xfrm>
          <a:prstGeom prst="rect">
            <a:avLst/>
          </a:prstGeom>
        </p:spPr>
      </p:pic>
      <p:pic>
        <p:nvPicPr>
          <p:cNvPr id="60" name="Picture 59"/>
          <p:cNvPicPr>
            <a:picLocks noChangeAspect="1"/>
          </p:cNvPicPr>
          <p:nvPr/>
        </p:nvPicPr>
        <p:blipFill>
          <a:blip r:embed="rId7"/>
          <a:srcRect r="70860"/>
          <a:stretch>
            <a:fillRect/>
          </a:stretch>
        </p:blipFill>
        <p:spPr>
          <a:xfrm>
            <a:off x="5491779" y="1905000"/>
            <a:ext cx="680421" cy="1752600"/>
          </a:xfrm>
          <a:prstGeom prst="rect">
            <a:avLst/>
          </a:prstGeom>
        </p:spPr>
      </p:pic>
      <p:sp>
        <p:nvSpPr>
          <p:cNvPr id="61" name="Circular Arrow 60"/>
          <p:cNvSpPr/>
          <p:nvPr/>
        </p:nvSpPr>
        <p:spPr>
          <a:xfrm rot="17420003">
            <a:off x="3043881" y="1216689"/>
            <a:ext cx="4169276" cy="4220288"/>
          </a:xfrm>
          <a:prstGeom prst="circularArrow">
            <a:avLst>
              <a:gd name="adj1" fmla="val 4069"/>
              <a:gd name="adj2" fmla="val 707184"/>
              <a:gd name="adj3" fmla="val 20307708"/>
              <a:gd name="adj4" fmla="val 16550523"/>
              <a:gd name="adj5" fmla="val 82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4" name="Circular Arrow 33"/>
          <p:cNvSpPr/>
          <p:nvPr/>
        </p:nvSpPr>
        <p:spPr>
          <a:xfrm rot="11883521">
            <a:off x="5123435" y="1761472"/>
            <a:ext cx="4169276" cy="4220288"/>
          </a:xfrm>
          <a:prstGeom prst="circularArrow">
            <a:avLst>
              <a:gd name="adj1" fmla="val 4069"/>
              <a:gd name="adj2" fmla="val 707184"/>
              <a:gd name="adj3" fmla="val 20307708"/>
              <a:gd name="adj4" fmla="val 17432278"/>
              <a:gd name="adj5" fmla="val 82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551001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153400" cy="762000"/>
          </a:xfrm>
        </p:spPr>
        <p:txBody>
          <a:bodyPr/>
          <a:lstStyle/>
          <a:p>
            <a:r>
              <a:rPr lang="en-US" dirty="0" smtClean="0"/>
              <a:t>Part Based Model: Detecting Objects</a:t>
            </a:r>
            <a:endParaRPr lang="en-US" dirty="0"/>
          </a:p>
        </p:txBody>
      </p:sp>
      <p:grpSp>
        <p:nvGrpSpPr>
          <p:cNvPr id="4" name="Group 3"/>
          <p:cNvGrpSpPr/>
          <p:nvPr/>
        </p:nvGrpSpPr>
        <p:grpSpPr>
          <a:xfrm>
            <a:off x="152400" y="838200"/>
            <a:ext cx="8839200" cy="5486400"/>
            <a:chOff x="533400" y="1371600"/>
            <a:chExt cx="8839200" cy="5486400"/>
          </a:xfrm>
        </p:grpSpPr>
        <p:pic>
          <p:nvPicPr>
            <p:cNvPr id="5" name="Picture 4"/>
            <p:cNvPicPr>
              <a:picLocks noChangeAspect="1"/>
            </p:cNvPicPr>
            <p:nvPr/>
          </p:nvPicPr>
          <p:blipFill>
            <a:blip r:embed="rId2"/>
            <a:stretch>
              <a:fillRect/>
            </a:stretch>
          </p:blipFill>
          <p:spPr>
            <a:xfrm>
              <a:off x="2819400" y="1675851"/>
              <a:ext cx="4724400" cy="5182149"/>
            </a:xfrm>
            <a:prstGeom prst="rect">
              <a:avLst/>
            </a:prstGeom>
          </p:spPr>
        </p:pic>
        <p:sp>
          <p:nvSpPr>
            <p:cNvPr id="6" name="TextBox 5"/>
            <p:cNvSpPr txBox="1"/>
            <p:nvPr/>
          </p:nvSpPr>
          <p:spPr>
            <a:xfrm>
              <a:off x="533400" y="2895600"/>
              <a:ext cx="2438400" cy="461665"/>
            </a:xfrm>
            <a:prstGeom prst="rect">
              <a:avLst/>
            </a:prstGeom>
            <a:noFill/>
            <a:ln w="44450">
              <a:noFill/>
              <a:prstDash val="sysDot"/>
            </a:ln>
          </p:spPr>
          <p:txBody>
            <a:bodyPr wrap="square" rtlCol="0">
              <a:spAutoFit/>
            </a:bodyPr>
            <a:lstStyle/>
            <a:p>
              <a:pPr algn="ctr"/>
              <a:r>
                <a:rPr lang="en-US" sz="1200" dirty="0" smtClean="0">
                  <a:solidFill>
                    <a:srgbClr val="000000"/>
                  </a:solidFill>
                </a:rPr>
                <a:t>Extract HOG Features at multiple scales </a:t>
              </a:r>
            </a:p>
          </p:txBody>
        </p:sp>
        <p:sp>
          <p:nvSpPr>
            <p:cNvPr id="7" name="TextBox 6"/>
            <p:cNvSpPr txBox="1"/>
            <p:nvPr/>
          </p:nvSpPr>
          <p:spPr>
            <a:xfrm>
              <a:off x="3276600" y="1676400"/>
              <a:ext cx="1295400" cy="276999"/>
            </a:xfrm>
            <a:prstGeom prst="rect">
              <a:avLst/>
            </a:prstGeom>
            <a:noFill/>
            <a:ln w="44450">
              <a:noFill/>
              <a:prstDash val="sysDot"/>
            </a:ln>
          </p:spPr>
          <p:txBody>
            <a:bodyPr wrap="square" rtlCol="0">
              <a:spAutoFit/>
            </a:bodyPr>
            <a:lstStyle/>
            <a:p>
              <a:pPr algn="ctr"/>
              <a:r>
                <a:rPr lang="en-US" sz="1200" dirty="0" smtClean="0">
                  <a:solidFill>
                    <a:srgbClr val="000000"/>
                  </a:solidFill>
                </a:rPr>
                <a:t>Test Image</a:t>
              </a:r>
            </a:p>
          </p:txBody>
        </p:sp>
        <p:sp>
          <p:nvSpPr>
            <p:cNvPr id="8" name="TextBox 7"/>
            <p:cNvSpPr txBox="1"/>
            <p:nvPr/>
          </p:nvSpPr>
          <p:spPr>
            <a:xfrm>
              <a:off x="5334000" y="1371600"/>
              <a:ext cx="1676400" cy="276999"/>
            </a:xfrm>
            <a:prstGeom prst="rect">
              <a:avLst/>
            </a:prstGeom>
            <a:noFill/>
            <a:ln w="44450">
              <a:noFill/>
              <a:prstDash val="sysDot"/>
            </a:ln>
          </p:spPr>
          <p:txBody>
            <a:bodyPr wrap="square" rtlCol="0">
              <a:spAutoFit/>
            </a:bodyPr>
            <a:lstStyle/>
            <a:p>
              <a:pPr algn="ctr"/>
              <a:r>
                <a:rPr lang="en-US" sz="1200" dirty="0" smtClean="0">
                  <a:solidFill>
                    <a:srgbClr val="000000"/>
                  </a:solidFill>
                </a:rPr>
                <a:t>Pedestrian Model</a:t>
              </a:r>
            </a:p>
          </p:txBody>
        </p:sp>
        <p:sp>
          <p:nvSpPr>
            <p:cNvPr id="9" name="TextBox 8"/>
            <p:cNvSpPr txBox="1"/>
            <p:nvPr/>
          </p:nvSpPr>
          <p:spPr>
            <a:xfrm>
              <a:off x="533400" y="3741003"/>
              <a:ext cx="2362200" cy="830997"/>
            </a:xfrm>
            <a:prstGeom prst="rect">
              <a:avLst/>
            </a:prstGeom>
            <a:noFill/>
            <a:ln w="44450">
              <a:noFill/>
              <a:prstDash val="sysDot"/>
            </a:ln>
          </p:spPr>
          <p:txBody>
            <a:bodyPr wrap="square" rtlCol="0">
              <a:spAutoFit/>
            </a:bodyPr>
            <a:lstStyle/>
            <a:p>
              <a:pPr algn="ctr"/>
              <a:r>
                <a:rPr lang="en-US" sz="1200" dirty="0" smtClean="0">
                  <a:solidFill>
                    <a:srgbClr val="000000"/>
                  </a:solidFill>
                </a:rPr>
                <a:t>Convolve low resolution HOG with the root filter and high resolution HOG with the parts filters</a:t>
              </a:r>
            </a:p>
          </p:txBody>
        </p:sp>
        <p:sp>
          <p:nvSpPr>
            <p:cNvPr id="10" name="TextBox 9"/>
            <p:cNvSpPr txBox="1"/>
            <p:nvPr/>
          </p:nvSpPr>
          <p:spPr>
            <a:xfrm>
              <a:off x="7391400" y="4343400"/>
              <a:ext cx="1981200" cy="646331"/>
            </a:xfrm>
            <a:prstGeom prst="rect">
              <a:avLst/>
            </a:prstGeom>
            <a:noFill/>
            <a:ln w="44450">
              <a:noFill/>
              <a:prstDash val="sysDot"/>
            </a:ln>
          </p:spPr>
          <p:txBody>
            <a:bodyPr wrap="square" rtlCol="0">
              <a:spAutoFit/>
            </a:bodyPr>
            <a:lstStyle/>
            <a:p>
              <a:pPr algn="ctr"/>
              <a:r>
                <a:rPr lang="en-US" sz="1200" dirty="0" smtClean="0">
                  <a:solidFill>
                    <a:srgbClr val="000000"/>
                  </a:solidFill>
                </a:rPr>
                <a:t>Transform part responses to point to where the star’s root should be located</a:t>
              </a:r>
            </a:p>
          </p:txBody>
        </p:sp>
        <p:sp>
          <p:nvSpPr>
            <p:cNvPr id="11" name="TextBox 10"/>
            <p:cNvSpPr txBox="1"/>
            <p:nvPr/>
          </p:nvSpPr>
          <p:spPr>
            <a:xfrm>
              <a:off x="7620000" y="6243935"/>
              <a:ext cx="1752600" cy="461665"/>
            </a:xfrm>
            <a:prstGeom prst="rect">
              <a:avLst/>
            </a:prstGeom>
            <a:noFill/>
            <a:ln w="44450">
              <a:noFill/>
              <a:prstDash val="sysDot"/>
            </a:ln>
          </p:spPr>
          <p:txBody>
            <a:bodyPr wrap="square" rtlCol="0">
              <a:spAutoFit/>
            </a:bodyPr>
            <a:lstStyle/>
            <a:p>
              <a:pPr algn="ctr"/>
              <a:r>
                <a:rPr lang="en-US" sz="1200" dirty="0" smtClean="0">
                  <a:solidFill>
                    <a:srgbClr val="000000"/>
                  </a:solidFill>
                </a:rPr>
                <a:t>Add responses to find score for root locations</a:t>
              </a:r>
            </a:p>
          </p:txBody>
        </p:sp>
      </p:grpSp>
      <p:sp>
        <p:nvSpPr>
          <p:cNvPr id="12" name="TextBox 11"/>
          <p:cNvSpPr txBox="1"/>
          <p:nvPr/>
        </p:nvSpPr>
        <p:spPr>
          <a:xfrm>
            <a:off x="6934200" y="6581001"/>
            <a:ext cx="3124200" cy="276999"/>
          </a:xfrm>
          <a:prstGeom prst="rect">
            <a:avLst/>
          </a:prstGeom>
          <a:noFill/>
        </p:spPr>
        <p:txBody>
          <a:bodyPr wrap="square" rtlCol="0">
            <a:spAutoFit/>
          </a:bodyPr>
          <a:lstStyle/>
          <a:p>
            <a:r>
              <a:rPr lang="en-US" sz="1200" dirty="0" smtClean="0"/>
              <a:t>Image Credit: P. </a:t>
            </a:r>
            <a:r>
              <a:rPr lang="en-US" sz="1200" dirty="0" err="1" smtClean="0"/>
              <a:t>Felzenszwalb</a:t>
            </a:r>
            <a:endParaRPr lang="en-US" sz="1200" dirty="0"/>
          </a:p>
        </p:txBody>
      </p:sp>
    </p:spTree>
    <p:extLst>
      <p:ext uri="{BB962C8B-B14F-4D97-AF65-F5344CB8AC3E}">
        <p14:creationId xmlns:p14="http://schemas.microsoft.com/office/powerpoint/2010/main" val="172721557"/>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eaLnBrk="1" hangingPunct="1"/>
            <a:r>
              <a:rPr lang="en-US" dirty="0" smtClean="0">
                <a:solidFill>
                  <a:schemeClr val="tx1"/>
                </a:solidFill>
              </a:rPr>
              <a:t>Voting Models</a:t>
            </a:r>
            <a:endParaRPr lang="en-US" dirty="0">
              <a:solidFill>
                <a:schemeClr val="tx1"/>
              </a:solidFill>
            </a:endParaRPr>
          </a:p>
        </p:txBody>
      </p:sp>
      <p:grpSp>
        <p:nvGrpSpPr>
          <p:cNvPr id="2" name="Group 4"/>
          <p:cNvGrpSpPr>
            <a:grpSpLocks/>
          </p:cNvGrpSpPr>
          <p:nvPr/>
        </p:nvGrpSpPr>
        <p:grpSpPr bwMode="auto">
          <a:xfrm>
            <a:off x="568325" y="2743200"/>
            <a:ext cx="4451350" cy="2366962"/>
            <a:chOff x="215" y="2321"/>
            <a:chExt cx="2804" cy="1491"/>
          </a:xfrm>
        </p:grpSpPr>
        <p:pic>
          <p:nvPicPr>
            <p:cNvPr id="232466" name="Picture 5"/>
            <p:cNvPicPr>
              <a:picLocks noChangeAspect="1" noChangeArrowheads="1"/>
            </p:cNvPicPr>
            <p:nvPr/>
          </p:nvPicPr>
          <p:blipFill>
            <a:blip r:embed="rId3"/>
            <a:srcRect/>
            <a:stretch>
              <a:fillRect/>
            </a:stretch>
          </p:blipFill>
          <p:spPr bwMode="auto">
            <a:xfrm>
              <a:off x="1795" y="2321"/>
              <a:ext cx="521" cy="524"/>
            </a:xfrm>
            <a:prstGeom prst="rect">
              <a:avLst/>
            </a:prstGeom>
            <a:noFill/>
            <a:ln w="9525">
              <a:noFill/>
              <a:miter lim="800000"/>
              <a:headEnd/>
              <a:tailEnd/>
            </a:ln>
          </p:spPr>
        </p:pic>
        <p:pic>
          <p:nvPicPr>
            <p:cNvPr id="232467" name="Picture 6"/>
            <p:cNvPicPr>
              <a:picLocks noChangeAspect="1" noChangeArrowheads="1"/>
            </p:cNvPicPr>
            <p:nvPr/>
          </p:nvPicPr>
          <p:blipFill>
            <a:blip r:embed="rId4"/>
            <a:srcRect/>
            <a:stretch>
              <a:fillRect/>
            </a:stretch>
          </p:blipFill>
          <p:spPr bwMode="auto">
            <a:xfrm>
              <a:off x="2493" y="3084"/>
              <a:ext cx="526" cy="526"/>
            </a:xfrm>
            <a:prstGeom prst="rect">
              <a:avLst/>
            </a:prstGeom>
            <a:noFill/>
            <a:ln w="9525">
              <a:noFill/>
              <a:miter lim="800000"/>
              <a:headEnd/>
              <a:tailEnd/>
            </a:ln>
          </p:spPr>
        </p:pic>
        <p:pic>
          <p:nvPicPr>
            <p:cNvPr id="232468" name="Picture 7"/>
            <p:cNvPicPr>
              <a:picLocks noChangeAspect="1" noChangeArrowheads="1"/>
            </p:cNvPicPr>
            <p:nvPr/>
          </p:nvPicPr>
          <p:blipFill>
            <a:blip r:embed="rId5"/>
            <a:srcRect/>
            <a:stretch>
              <a:fillRect/>
            </a:stretch>
          </p:blipFill>
          <p:spPr bwMode="auto">
            <a:xfrm>
              <a:off x="215" y="3006"/>
              <a:ext cx="523" cy="523"/>
            </a:xfrm>
            <a:prstGeom prst="rect">
              <a:avLst/>
            </a:prstGeom>
            <a:noFill/>
            <a:ln w="9525">
              <a:noFill/>
              <a:miter lim="800000"/>
              <a:headEnd/>
              <a:tailEnd/>
            </a:ln>
          </p:spPr>
        </p:pic>
        <p:pic>
          <p:nvPicPr>
            <p:cNvPr id="232469" name="Picture 8"/>
            <p:cNvPicPr>
              <a:picLocks noChangeAspect="1" noChangeArrowheads="1"/>
            </p:cNvPicPr>
            <p:nvPr/>
          </p:nvPicPr>
          <p:blipFill>
            <a:blip r:embed="rId6"/>
            <a:srcRect/>
            <a:stretch>
              <a:fillRect/>
            </a:stretch>
          </p:blipFill>
          <p:spPr bwMode="auto">
            <a:xfrm>
              <a:off x="1343" y="3310"/>
              <a:ext cx="476" cy="502"/>
            </a:xfrm>
            <a:prstGeom prst="rect">
              <a:avLst/>
            </a:prstGeom>
            <a:noFill/>
            <a:ln w="9525">
              <a:noFill/>
              <a:miter lim="800000"/>
              <a:headEnd/>
              <a:tailEnd/>
            </a:ln>
          </p:spPr>
        </p:pic>
        <p:pic>
          <p:nvPicPr>
            <p:cNvPr id="232470" name="Picture 9"/>
            <p:cNvPicPr>
              <a:picLocks noChangeAspect="1" noChangeArrowheads="1"/>
            </p:cNvPicPr>
            <p:nvPr/>
          </p:nvPicPr>
          <p:blipFill>
            <a:blip r:embed="rId7"/>
            <a:srcRect/>
            <a:stretch>
              <a:fillRect/>
            </a:stretch>
          </p:blipFill>
          <p:spPr bwMode="auto">
            <a:xfrm>
              <a:off x="841" y="2452"/>
              <a:ext cx="394" cy="413"/>
            </a:xfrm>
            <a:prstGeom prst="rect">
              <a:avLst/>
            </a:prstGeom>
            <a:noFill/>
            <a:ln w="9525">
              <a:noFill/>
              <a:miter lim="800000"/>
              <a:headEnd/>
              <a:tailEnd/>
            </a:ln>
          </p:spPr>
        </p:pic>
        <p:sp>
          <p:nvSpPr>
            <p:cNvPr id="232471" name="Oval 10"/>
            <p:cNvSpPr>
              <a:spLocks noChangeArrowheads="1"/>
            </p:cNvSpPr>
            <p:nvPr/>
          </p:nvSpPr>
          <p:spPr bwMode="auto">
            <a:xfrm>
              <a:off x="1544" y="3055"/>
              <a:ext cx="102" cy="98"/>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2472" name="Line 11"/>
            <p:cNvSpPr>
              <a:spLocks noChangeShapeType="1"/>
            </p:cNvSpPr>
            <p:nvPr/>
          </p:nvSpPr>
          <p:spPr bwMode="auto">
            <a:xfrm flipV="1">
              <a:off x="1569" y="3184"/>
              <a:ext cx="10" cy="97"/>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73" name="Line 12"/>
            <p:cNvSpPr>
              <a:spLocks noChangeShapeType="1"/>
            </p:cNvSpPr>
            <p:nvPr/>
          </p:nvSpPr>
          <p:spPr bwMode="auto">
            <a:xfrm flipV="1">
              <a:off x="833" y="3117"/>
              <a:ext cx="659" cy="144"/>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74" name="Line 13"/>
            <p:cNvSpPr>
              <a:spLocks noChangeShapeType="1"/>
            </p:cNvSpPr>
            <p:nvPr/>
          </p:nvSpPr>
          <p:spPr bwMode="auto">
            <a:xfrm>
              <a:off x="1281" y="2819"/>
              <a:ext cx="236" cy="21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75" name="Line 14"/>
            <p:cNvSpPr>
              <a:spLocks noChangeShapeType="1"/>
            </p:cNvSpPr>
            <p:nvPr/>
          </p:nvSpPr>
          <p:spPr bwMode="auto">
            <a:xfrm flipH="1">
              <a:off x="1672" y="2901"/>
              <a:ext cx="149" cy="139"/>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76" name="Line 15"/>
            <p:cNvSpPr>
              <a:spLocks noChangeShapeType="1"/>
            </p:cNvSpPr>
            <p:nvPr/>
          </p:nvSpPr>
          <p:spPr bwMode="auto">
            <a:xfrm flipH="1" flipV="1">
              <a:off x="1687" y="3132"/>
              <a:ext cx="756" cy="211"/>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grpSp>
      <p:grpSp>
        <p:nvGrpSpPr>
          <p:cNvPr id="3" name="Group 16"/>
          <p:cNvGrpSpPr>
            <a:grpSpLocks/>
          </p:cNvGrpSpPr>
          <p:nvPr/>
        </p:nvGrpSpPr>
        <p:grpSpPr bwMode="auto">
          <a:xfrm>
            <a:off x="6259513" y="3009900"/>
            <a:ext cx="2224087" cy="1879600"/>
            <a:chOff x="900" y="2282"/>
            <a:chExt cx="900" cy="831"/>
          </a:xfrm>
        </p:grpSpPr>
        <p:pic>
          <p:nvPicPr>
            <p:cNvPr id="232457" name="Picture 17"/>
            <p:cNvPicPr>
              <a:picLocks noChangeAspect="1" noChangeArrowheads="1"/>
            </p:cNvPicPr>
            <p:nvPr/>
          </p:nvPicPr>
          <p:blipFill>
            <a:blip r:embed="rId8"/>
            <a:srcRect l="39537" t="23981" r="39999" b="53883"/>
            <a:stretch>
              <a:fillRect/>
            </a:stretch>
          </p:blipFill>
          <p:spPr bwMode="auto">
            <a:xfrm>
              <a:off x="900" y="2827"/>
              <a:ext cx="221" cy="228"/>
            </a:xfrm>
            <a:prstGeom prst="rect">
              <a:avLst/>
            </a:prstGeom>
            <a:noFill/>
            <a:ln w="9525">
              <a:noFill/>
              <a:miter lim="800000"/>
              <a:headEnd/>
              <a:tailEnd/>
            </a:ln>
          </p:spPr>
        </p:pic>
        <p:pic>
          <p:nvPicPr>
            <p:cNvPr id="232458" name="Picture 18"/>
            <p:cNvPicPr>
              <a:picLocks noChangeAspect="1" noChangeArrowheads="1"/>
            </p:cNvPicPr>
            <p:nvPr/>
          </p:nvPicPr>
          <p:blipFill>
            <a:blip r:embed="rId9"/>
            <a:srcRect l="52768" t="36432" r="41269" b="56500"/>
            <a:stretch>
              <a:fillRect/>
            </a:stretch>
          </p:blipFill>
          <p:spPr bwMode="auto">
            <a:xfrm>
              <a:off x="908" y="2289"/>
              <a:ext cx="227" cy="255"/>
            </a:xfrm>
            <a:prstGeom prst="rect">
              <a:avLst/>
            </a:prstGeom>
            <a:noFill/>
            <a:ln w="9525">
              <a:noFill/>
              <a:miter lim="800000"/>
              <a:headEnd/>
              <a:tailEnd/>
            </a:ln>
          </p:spPr>
        </p:pic>
        <p:pic>
          <p:nvPicPr>
            <p:cNvPr id="232459" name="Picture 19"/>
            <p:cNvPicPr>
              <a:picLocks noChangeAspect="1" noChangeArrowheads="1"/>
            </p:cNvPicPr>
            <p:nvPr/>
          </p:nvPicPr>
          <p:blipFill>
            <a:blip r:embed="rId9"/>
            <a:srcRect l="63589" t="46271" r="27217" b="43530"/>
            <a:stretch>
              <a:fillRect/>
            </a:stretch>
          </p:blipFill>
          <p:spPr bwMode="auto">
            <a:xfrm>
              <a:off x="1450" y="2745"/>
              <a:ext cx="350" cy="368"/>
            </a:xfrm>
            <a:prstGeom prst="rect">
              <a:avLst/>
            </a:prstGeom>
            <a:noFill/>
            <a:ln w="9525">
              <a:noFill/>
              <a:miter lim="800000"/>
              <a:headEnd/>
              <a:tailEnd/>
            </a:ln>
          </p:spPr>
        </p:pic>
        <p:pic>
          <p:nvPicPr>
            <p:cNvPr id="232460" name="Picture 20"/>
            <p:cNvPicPr>
              <a:picLocks noChangeAspect="1" noChangeArrowheads="1"/>
            </p:cNvPicPr>
            <p:nvPr/>
          </p:nvPicPr>
          <p:blipFill>
            <a:blip r:embed="rId9"/>
            <a:srcRect l="66557" t="36432" r="27217" b="56639"/>
            <a:stretch>
              <a:fillRect/>
            </a:stretch>
          </p:blipFill>
          <p:spPr bwMode="auto">
            <a:xfrm>
              <a:off x="1550" y="2282"/>
              <a:ext cx="237" cy="250"/>
            </a:xfrm>
            <a:prstGeom prst="rect">
              <a:avLst/>
            </a:prstGeom>
            <a:noFill/>
            <a:ln w="9525">
              <a:noFill/>
              <a:miter lim="800000"/>
              <a:headEnd/>
              <a:tailEnd/>
            </a:ln>
          </p:spPr>
        </p:pic>
        <p:sp>
          <p:nvSpPr>
            <p:cNvPr id="232461" name="Oval 21"/>
            <p:cNvSpPr>
              <a:spLocks noChangeArrowheads="1"/>
            </p:cNvSpPr>
            <p:nvPr/>
          </p:nvSpPr>
          <p:spPr bwMode="auto">
            <a:xfrm>
              <a:off x="1255" y="2607"/>
              <a:ext cx="82" cy="88"/>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2462" name="Line 22"/>
            <p:cNvSpPr>
              <a:spLocks noChangeShapeType="1"/>
            </p:cNvSpPr>
            <p:nvPr/>
          </p:nvSpPr>
          <p:spPr bwMode="auto">
            <a:xfrm flipV="1">
              <a:off x="1162" y="2680"/>
              <a:ext cx="103" cy="138"/>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63" name="Line 23"/>
            <p:cNvSpPr>
              <a:spLocks noChangeShapeType="1"/>
            </p:cNvSpPr>
            <p:nvPr/>
          </p:nvSpPr>
          <p:spPr bwMode="auto">
            <a:xfrm>
              <a:off x="1167" y="2463"/>
              <a:ext cx="93" cy="139"/>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64" name="Line 24"/>
            <p:cNvSpPr>
              <a:spLocks noChangeShapeType="1"/>
            </p:cNvSpPr>
            <p:nvPr/>
          </p:nvSpPr>
          <p:spPr bwMode="auto">
            <a:xfrm flipH="1">
              <a:off x="1337" y="2571"/>
              <a:ext cx="134" cy="57"/>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2465" name="Line 25"/>
            <p:cNvSpPr>
              <a:spLocks noChangeShapeType="1"/>
            </p:cNvSpPr>
            <p:nvPr/>
          </p:nvSpPr>
          <p:spPr bwMode="auto">
            <a:xfrm flipH="1" flipV="1">
              <a:off x="1332" y="2695"/>
              <a:ext cx="87" cy="123"/>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grpSp>
      <p:sp>
        <p:nvSpPr>
          <p:cNvPr id="232454" name="Text Box 26"/>
          <p:cNvSpPr txBox="1">
            <a:spLocks noChangeArrowheads="1"/>
          </p:cNvSpPr>
          <p:nvPr/>
        </p:nvSpPr>
        <p:spPr bwMode="auto">
          <a:xfrm>
            <a:off x="1903413" y="5257800"/>
            <a:ext cx="1592262" cy="457200"/>
          </a:xfrm>
          <a:prstGeom prst="rect">
            <a:avLst/>
          </a:prstGeom>
          <a:noFill/>
          <a:ln w="9525">
            <a:noFill/>
            <a:miter lim="800000"/>
            <a:headEnd/>
            <a:tailEnd/>
          </a:ln>
        </p:spPr>
        <p:txBody>
          <a:bodyPr wrap="none">
            <a:prstTxWarp prst="textNoShape">
              <a:avLst/>
            </a:prstTxWarp>
            <a:spAutoFit/>
          </a:bodyPr>
          <a:lstStyle/>
          <a:p>
            <a:pPr defTabSz="914400"/>
            <a:r>
              <a:rPr lang="en-US" sz="2400" dirty="0">
                <a:solidFill>
                  <a:srgbClr val="000000"/>
                </a:solidFill>
                <a:ea typeface="Arial"/>
                <a:cs typeface="Arial"/>
              </a:rPr>
              <a:t>Car model</a:t>
            </a:r>
          </a:p>
        </p:txBody>
      </p:sp>
      <p:sp>
        <p:nvSpPr>
          <p:cNvPr id="232455" name="Text Box 27"/>
          <p:cNvSpPr txBox="1">
            <a:spLocks noChangeArrowheads="1"/>
          </p:cNvSpPr>
          <p:nvPr/>
        </p:nvSpPr>
        <p:spPr bwMode="auto">
          <a:xfrm>
            <a:off x="6375400" y="5181600"/>
            <a:ext cx="2066925" cy="457200"/>
          </a:xfrm>
          <a:prstGeom prst="rect">
            <a:avLst/>
          </a:prstGeom>
          <a:noFill/>
          <a:ln w="9525">
            <a:noFill/>
            <a:miter lim="800000"/>
            <a:headEnd/>
            <a:tailEnd/>
          </a:ln>
        </p:spPr>
        <p:txBody>
          <a:bodyPr wrap="none">
            <a:prstTxWarp prst="textNoShape">
              <a:avLst/>
            </a:prstTxWarp>
            <a:spAutoFit/>
          </a:bodyPr>
          <a:lstStyle/>
          <a:p>
            <a:pPr defTabSz="914400"/>
            <a:r>
              <a:rPr lang="en-US" sz="2400" dirty="0">
                <a:solidFill>
                  <a:srgbClr val="000000"/>
                </a:solidFill>
                <a:ea typeface="Arial"/>
                <a:cs typeface="Arial"/>
              </a:rPr>
              <a:t>Screen model</a:t>
            </a:r>
          </a:p>
        </p:txBody>
      </p:sp>
      <p:sp>
        <p:nvSpPr>
          <p:cNvPr id="29" name="Content Placeholder 2"/>
          <p:cNvSpPr txBox="1">
            <a:spLocks/>
          </p:cNvSpPr>
          <p:nvPr/>
        </p:nvSpPr>
        <p:spPr bwMode="auto">
          <a:xfrm>
            <a:off x="533400" y="1371600"/>
            <a:ext cx="7924800" cy="1447800"/>
          </a:xfrm>
          <a:prstGeom prst="rect">
            <a:avLst/>
          </a:prstGeom>
          <a:noFill/>
          <a:ln w="9525">
            <a:noFill/>
            <a:miter lim="800000"/>
            <a:headEnd/>
            <a:tailEnd/>
          </a:ln>
          <a:effectLst/>
        </p:spPr>
        <p:txBody>
          <a:bodyPr vert="horz" wrap="square" lIns="92064" tIns="46033" rIns="92064" bIns="46033" numCol="1" anchor="t" anchorCtr="0" compatLnSpc="1">
            <a:prstTxWarp prst="textNoShape">
              <a:avLst/>
            </a:prstTxWarp>
            <a:noAutofit/>
          </a:bodyPr>
          <a:lstStyle>
            <a:lvl1pPr marL="342900" indent="-342900" algn="l" rtl="0" eaLnBrk="0" fontAlgn="base" hangingPunct="0">
              <a:lnSpc>
                <a:spcPct val="90000"/>
              </a:lnSpc>
              <a:spcBef>
                <a:spcPct val="25000"/>
              </a:spcBef>
              <a:spcAft>
                <a:spcPct val="0"/>
              </a:spcAft>
              <a:buSzPct val="125000"/>
              <a:buChar char="•"/>
              <a:defRPr sz="2000" b="1">
                <a:solidFill>
                  <a:schemeClr val="tx1"/>
                </a:solidFill>
                <a:latin typeface="+mn-lt"/>
                <a:ea typeface="+mn-ea"/>
                <a:cs typeface="+mn-cs"/>
              </a:defRPr>
            </a:lvl1pPr>
            <a:lvl2pPr marL="862013" indent="-341313" algn="l" rtl="0" eaLnBrk="0" fontAlgn="base" hangingPunct="0">
              <a:lnSpc>
                <a:spcPct val="90000"/>
              </a:lnSpc>
              <a:spcBef>
                <a:spcPct val="25000"/>
              </a:spcBef>
              <a:spcAft>
                <a:spcPct val="0"/>
              </a:spcAft>
              <a:buSzPct val="100000"/>
              <a:buChar char="–"/>
              <a:defRPr b="1">
                <a:solidFill>
                  <a:schemeClr val="tx1"/>
                </a:solidFill>
                <a:latin typeface="+mn-lt"/>
              </a:defRPr>
            </a:lvl2pPr>
            <a:lvl3pPr marL="1204913" indent="-228600" algn="l" rtl="0" eaLnBrk="0" fontAlgn="base" hangingPunct="0">
              <a:lnSpc>
                <a:spcPct val="90000"/>
              </a:lnSpc>
              <a:spcBef>
                <a:spcPct val="25000"/>
              </a:spcBef>
              <a:spcAft>
                <a:spcPct val="0"/>
              </a:spcAft>
              <a:buSzPct val="100000"/>
              <a:buChar char=" "/>
              <a:defRPr sz="1600" b="1">
                <a:solidFill>
                  <a:schemeClr val="tx1"/>
                </a:solidFill>
                <a:latin typeface="+mn-lt"/>
              </a:defRPr>
            </a:lvl3pPr>
            <a:lvl4pPr marL="1546225" indent="-119063" algn="l" rtl="0" eaLnBrk="0" fontAlgn="base" hangingPunct="0">
              <a:lnSpc>
                <a:spcPct val="90000"/>
              </a:lnSpc>
              <a:spcBef>
                <a:spcPct val="25000"/>
              </a:spcBef>
              <a:spcAft>
                <a:spcPct val="0"/>
              </a:spcAft>
              <a:buSzPct val="100000"/>
              <a:buChar char=" "/>
              <a:defRPr sz="1400" b="1">
                <a:solidFill>
                  <a:schemeClr val="tx1"/>
                </a:solidFill>
                <a:latin typeface="+mn-lt"/>
              </a:defRPr>
            </a:lvl4pPr>
            <a:lvl5pPr marL="1828800" algn="l" rtl="0" eaLnBrk="0" fontAlgn="base" hangingPunct="0">
              <a:lnSpc>
                <a:spcPct val="90000"/>
              </a:lnSpc>
              <a:spcBef>
                <a:spcPct val="25000"/>
              </a:spcBef>
              <a:spcAft>
                <a:spcPct val="0"/>
              </a:spcAft>
              <a:buSzPct val="100000"/>
              <a:buChar char=" "/>
              <a:defRPr sz="1400" b="1">
                <a:solidFill>
                  <a:schemeClr val="tx1"/>
                </a:solidFill>
                <a:latin typeface="+mn-lt"/>
              </a:defRPr>
            </a:lvl5pPr>
            <a:lvl6pPr marL="2286000" algn="l" rtl="0" eaLnBrk="0" fontAlgn="base" hangingPunct="0">
              <a:lnSpc>
                <a:spcPct val="90000"/>
              </a:lnSpc>
              <a:spcBef>
                <a:spcPct val="25000"/>
              </a:spcBef>
              <a:spcAft>
                <a:spcPct val="0"/>
              </a:spcAft>
              <a:buSzPct val="100000"/>
              <a:buChar char=" "/>
              <a:defRPr sz="1400" b="1">
                <a:solidFill>
                  <a:schemeClr val="tx1"/>
                </a:solidFill>
                <a:latin typeface="+mn-lt"/>
              </a:defRPr>
            </a:lvl6pPr>
            <a:lvl7pPr marL="2743200" algn="l" rtl="0" eaLnBrk="0" fontAlgn="base" hangingPunct="0">
              <a:lnSpc>
                <a:spcPct val="90000"/>
              </a:lnSpc>
              <a:spcBef>
                <a:spcPct val="25000"/>
              </a:spcBef>
              <a:spcAft>
                <a:spcPct val="0"/>
              </a:spcAft>
              <a:buSzPct val="100000"/>
              <a:buChar char=" "/>
              <a:defRPr sz="1400" b="1">
                <a:solidFill>
                  <a:schemeClr val="tx1"/>
                </a:solidFill>
                <a:latin typeface="+mn-lt"/>
              </a:defRPr>
            </a:lvl7pPr>
            <a:lvl8pPr marL="3200400" algn="l" rtl="0" eaLnBrk="0" fontAlgn="base" hangingPunct="0">
              <a:lnSpc>
                <a:spcPct val="90000"/>
              </a:lnSpc>
              <a:spcBef>
                <a:spcPct val="25000"/>
              </a:spcBef>
              <a:spcAft>
                <a:spcPct val="0"/>
              </a:spcAft>
              <a:buSzPct val="100000"/>
              <a:buChar char=" "/>
              <a:defRPr sz="1400" b="1">
                <a:solidFill>
                  <a:schemeClr val="tx1"/>
                </a:solidFill>
                <a:latin typeface="+mn-lt"/>
              </a:defRPr>
            </a:lvl8pPr>
            <a:lvl9pPr marL="3657600" algn="l" rtl="0" eaLnBrk="0" fontAlgn="base" hangingPunct="0">
              <a:lnSpc>
                <a:spcPct val="90000"/>
              </a:lnSpc>
              <a:spcBef>
                <a:spcPct val="25000"/>
              </a:spcBef>
              <a:spcAft>
                <a:spcPct val="0"/>
              </a:spcAft>
              <a:buSzPct val="100000"/>
              <a:buChar char=" "/>
              <a:defRPr sz="1400" b="1">
                <a:solidFill>
                  <a:schemeClr val="tx1"/>
                </a:solidFill>
                <a:latin typeface="+mn-lt"/>
              </a:defRPr>
            </a:lvl9pPr>
          </a:lstStyle>
          <a:p>
            <a:r>
              <a:rPr lang="en-US" b="0" dirty="0"/>
              <a:t>C</a:t>
            </a:r>
            <a:r>
              <a:rPr lang="en-US" b="0" dirty="0" smtClean="0"/>
              <a:t>reate </a:t>
            </a:r>
            <a:r>
              <a:rPr lang="en-US" b="0" dirty="0"/>
              <a:t>weak detectors by using parts and voting for the </a:t>
            </a:r>
            <a:r>
              <a:rPr lang="en-US" b="0" dirty="0" smtClean="0"/>
              <a:t>object’s </a:t>
            </a:r>
            <a:r>
              <a:rPr lang="en-US" b="0" dirty="0"/>
              <a:t>center location</a:t>
            </a:r>
          </a:p>
          <a:p>
            <a:endParaRPr lang="en-US" b="0" dirty="0" smtClean="0"/>
          </a:p>
        </p:txBody>
      </p:sp>
      <p:sp>
        <p:nvSpPr>
          <p:cNvPr id="31" name="TextBox 30"/>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60275262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ChangeArrowheads="1"/>
          </p:cNvSpPr>
          <p:nvPr/>
        </p:nvSpPr>
        <p:spPr bwMode="auto">
          <a:xfrm>
            <a:off x="5753100" y="2686050"/>
            <a:ext cx="1657350" cy="3371850"/>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4499" name="Rectangle 3"/>
          <p:cNvSpPr>
            <a:spLocks noChangeArrowheads="1"/>
          </p:cNvSpPr>
          <p:nvPr/>
        </p:nvSpPr>
        <p:spPr bwMode="auto">
          <a:xfrm>
            <a:off x="2076450" y="2705100"/>
            <a:ext cx="1657350" cy="3371850"/>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4500" name="Picture 4"/>
          <p:cNvPicPr>
            <a:picLocks noChangeAspect="1" noChangeArrowheads="1"/>
          </p:cNvPicPr>
          <p:nvPr/>
        </p:nvPicPr>
        <p:blipFill>
          <a:blip r:embed="rId3"/>
          <a:srcRect l="52216" t="36432" r="27217" b="43503"/>
          <a:stretch>
            <a:fillRect/>
          </a:stretch>
        </p:blipFill>
        <p:spPr bwMode="auto">
          <a:xfrm>
            <a:off x="481013" y="3795713"/>
            <a:ext cx="1243012" cy="1149350"/>
          </a:xfrm>
          <a:prstGeom prst="rect">
            <a:avLst/>
          </a:prstGeom>
          <a:noFill/>
          <a:ln w="9525">
            <a:noFill/>
            <a:miter lim="800000"/>
            <a:headEnd/>
            <a:tailEnd/>
          </a:ln>
        </p:spPr>
      </p:pic>
      <p:sp>
        <p:nvSpPr>
          <p:cNvPr id="234501" name="Rectangle 5"/>
          <p:cNvSpPr>
            <a:spLocks noGrp="1" noChangeArrowheads="1"/>
          </p:cNvSpPr>
          <p:nvPr>
            <p:ph type="title"/>
          </p:nvPr>
        </p:nvSpPr>
        <p:spPr/>
        <p:txBody>
          <a:bodyPr/>
          <a:lstStyle/>
          <a:p>
            <a:pPr eaLnBrk="1" hangingPunct="1"/>
            <a:r>
              <a:rPr lang="en-US" dirty="0">
                <a:solidFill>
                  <a:schemeClr val="tx1"/>
                </a:solidFill>
              </a:rPr>
              <a:t>Voting </a:t>
            </a:r>
            <a:r>
              <a:rPr lang="en-US" dirty="0" smtClean="0">
                <a:solidFill>
                  <a:schemeClr val="tx1"/>
                </a:solidFill>
              </a:rPr>
              <a:t>Models: Collecting Parts</a:t>
            </a:r>
            <a:endParaRPr lang="en-US" dirty="0">
              <a:solidFill>
                <a:srgbClr val="0066FF"/>
              </a:solidFill>
            </a:endParaRPr>
          </a:p>
        </p:txBody>
      </p:sp>
      <p:sp>
        <p:nvSpPr>
          <p:cNvPr id="234502" name="Rectangle 6"/>
          <p:cNvSpPr>
            <a:spLocks noChangeArrowheads="1"/>
          </p:cNvSpPr>
          <p:nvPr/>
        </p:nvSpPr>
        <p:spPr bwMode="auto">
          <a:xfrm>
            <a:off x="254000" y="1314450"/>
            <a:ext cx="8472488" cy="830997"/>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2400" dirty="0">
                <a:solidFill>
                  <a:srgbClr val="000000"/>
                </a:solidFill>
                <a:ea typeface="Arial"/>
                <a:cs typeface="Arial"/>
              </a:rPr>
              <a:t>First we collect a set of part templates from a set of training objects</a:t>
            </a:r>
            <a:r>
              <a:rPr lang="en-US" sz="2400" dirty="0" smtClean="0">
                <a:solidFill>
                  <a:srgbClr val="000000"/>
                </a:solidFill>
                <a:ea typeface="Arial"/>
                <a:cs typeface="Arial"/>
              </a:rPr>
              <a:t>.</a:t>
            </a:r>
            <a:endParaRPr lang="en-US" sz="2400" dirty="0">
              <a:solidFill>
                <a:srgbClr val="000000"/>
              </a:solidFill>
              <a:ea typeface="Arial"/>
              <a:cs typeface="Arial"/>
            </a:endParaRPr>
          </a:p>
        </p:txBody>
      </p:sp>
      <p:pic>
        <p:nvPicPr>
          <p:cNvPr id="234503" name="Picture 7"/>
          <p:cNvPicPr>
            <a:picLocks noChangeAspect="1" noChangeArrowheads="1"/>
          </p:cNvPicPr>
          <p:nvPr/>
        </p:nvPicPr>
        <p:blipFill>
          <a:blip r:embed="rId3"/>
          <a:srcRect l="52768" t="36432" r="41269" b="56500"/>
          <a:stretch>
            <a:fillRect/>
          </a:stretch>
        </p:blipFill>
        <p:spPr bwMode="auto">
          <a:xfrm>
            <a:off x="2376488" y="2968625"/>
            <a:ext cx="360362" cy="404813"/>
          </a:xfrm>
          <a:prstGeom prst="rect">
            <a:avLst/>
          </a:prstGeom>
          <a:noFill/>
          <a:ln w="9525">
            <a:noFill/>
            <a:miter lim="800000"/>
            <a:headEnd/>
            <a:tailEnd/>
          </a:ln>
        </p:spPr>
      </p:pic>
      <p:pic>
        <p:nvPicPr>
          <p:cNvPr id="234504" name="Picture 8"/>
          <p:cNvPicPr>
            <a:picLocks noChangeAspect="1" noChangeArrowheads="1"/>
          </p:cNvPicPr>
          <p:nvPr/>
        </p:nvPicPr>
        <p:blipFill>
          <a:blip r:embed="rId3"/>
          <a:srcRect l="63589" t="46271" r="27217" b="43530"/>
          <a:stretch>
            <a:fillRect/>
          </a:stretch>
        </p:blipFill>
        <p:spPr bwMode="auto">
          <a:xfrm>
            <a:off x="2274888" y="4597400"/>
            <a:ext cx="555625" cy="584200"/>
          </a:xfrm>
          <a:prstGeom prst="rect">
            <a:avLst/>
          </a:prstGeom>
          <a:noFill/>
          <a:ln w="9525">
            <a:noFill/>
            <a:miter lim="800000"/>
            <a:headEnd/>
            <a:tailEnd/>
          </a:ln>
        </p:spPr>
      </p:pic>
      <p:pic>
        <p:nvPicPr>
          <p:cNvPr id="234505" name="Picture 9"/>
          <p:cNvPicPr>
            <a:picLocks noChangeAspect="1" noChangeArrowheads="1"/>
          </p:cNvPicPr>
          <p:nvPr/>
        </p:nvPicPr>
        <p:blipFill>
          <a:blip r:embed="rId3"/>
          <a:srcRect l="66557" t="36432" r="27217" b="56639"/>
          <a:stretch>
            <a:fillRect/>
          </a:stretch>
        </p:blipFill>
        <p:spPr bwMode="auto">
          <a:xfrm>
            <a:off x="2376488" y="3814763"/>
            <a:ext cx="376237" cy="396875"/>
          </a:xfrm>
          <a:prstGeom prst="rect">
            <a:avLst/>
          </a:prstGeom>
          <a:noFill/>
          <a:ln w="9525">
            <a:noFill/>
            <a:miter lim="800000"/>
            <a:headEnd/>
            <a:tailEnd/>
          </a:ln>
        </p:spPr>
      </p:pic>
      <p:sp>
        <p:nvSpPr>
          <p:cNvPr id="234506" name="Oval 10"/>
          <p:cNvSpPr>
            <a:spLocks noChangeArrowheads="1"/>
          </p:cNvSpPr>
          <p:nvPr/>
        </p:nvSpPr>
        <p:spPr bwMode="auto">
          <a:xfrm>
            <a:off x="1022350" y="4264025"/>
            <a:ext cx="130175" cy="139700"/>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4507" name="Picture 11"/>
          <p:cNvPicPr>
            <a:picLocks noChangeAspect="1" noChangeArrowheads="1"/>
          </p:cNvPicPr>
          <p:nvPr/>
        </p:nvPicPr>
        <p:blipFill>
          <a:blip r:embed="rId4"/>
          <a:srcRect l="26537" r="24580"/>
          <a:stretch>
            <a:fillRect/>
          </a:stretch>
        </p:blipFill>
        <p:spPr bwMode="auto">
          <a:xfrm>
            <a:off x="2900363" y="2841625"/>
            <a:ext cx="650875" cy="604838"/>
          </a:xfrm>
          <a:prstGeom prst="rect">
            <a:avLst/>
          </a:prstGeom>
          <a:noFill/>
          <a:ln w="9525">
            <a:noFill/>
            <a:miter lim="800000"/>
            <a:headEnd/>
            <a:tailEnd/>
          </a:ln>
        </p:spPr>
      </p:pic>
      <p:pic>
        <p:nvPicPr>
          <p:cNvPr id="234508" name="Picture 12"/>
          <p:cNvPicPr>
            <a:picLocks noChangeAspect="1" noChangeArrowheads="1"/>
          </p:cNvPicPr>
          <p:nvPr/>
        </p:nvPicPr>
        <p:blipFill>
          <a:blip r:embed="rId5"/>
          <a:srcRect l="24580" r="26537"/>
          <a:stretch>
            <a:fillRect/>
          </a:stretch>
        </p:blipFill>
        <p:spPr bwMode="auto">
          <a:xfrm>
            <a:off x="2913063" y="3775075"/>
            <a:ext cx="606425" cy="604838"/>
          </a:xfrm>
          <a:prstGeom prst="rect">
            <a:avLst/>
          </a:prstGeom>
          <a:noFill/>
          <a:ln w="9525">
            <a:noFill/>
            <a:miter lim="800000"/>
            <a:headEnd/>
            <a:tailEnd/>
          </a:ln>
        </p:spPr>
      </p:pic>
      <p:pic>
        <p:nvPicPr>
          <p:cNvPr id="234509" name="Picture 13"/>
          <p:cNvPicPr>
            <a:picLocks noChangeAspect="1" noChangeArrowheads="1"/>
          </p:cNvPicPr>
          <p:nvPr/>
        </p:nvPicPr>
        <p:blipFill>
          <a:blip r:embed="rId6"/>
          <a:srcRect l="24580" r="26537"/>
          <a:stretch>
            <a:fillRect/>
          </a:stretch>
        </p:blipFill>
        <p:spPr bwMode="auto">
          <a:xfrm>
            <a:off x="2998788" y="4646613"/>
            <a:ext cx="577850" cy="557212"/>
          </a:xfrm>
          <a:prstGeom prst="rect">
            <a:avLst/>
          </a:prstGeom>
          <a:noFill/>
          <a:ln w="9525">
            <a:noFill/>
            <a:miter lim="800000"/>
            <a:headEnd/>
            <a:tailEnd/>
          </a:ln>
        </p:spPr>
      </p:pic>
      <p:pic>
        <p:nvPicPr>
          <p:cNvPr id="234510" name="Picture 14"/>
          <p:cNvPicPr>
            <a:picLocks noChangeAspect="1" noChangeArrowheads="1"/>
          </p:cNvPicPr>
          <p:nvPr/>
        </p:nvPicPr>
        <p:blipFill>
          <a:blip r:embed="rId7"/>
          <a:srcRect l="39537" t="23981" r="39999" b="53883"/>
          <a:stretch>
            <a:fillRect/>
          </a:stretch>
        </p:blipFill>
        <p:spPr bwMode="auto">
          <a:xfrm>
            <a:off x="2325688" y="5480050"/>
            <a:ext cx="350837" cy="361950"/>
          </a:xfrm>
          <a:prstGeom prst="rect">
            <a:avLst/>
          </a:prstGeom>
          <a:noFill/>
          <a:ln w="9525">
            <a:noFill/>
            <a:miter lim="800000"/>
            <a:headEnd/>
            <a:tailEnd/>
          </a:ln>
        </p:spPr>
      </p:pic>
      <p:pic>
        <p:nvPicPr>
          <p:cNvPr id="234511" name="Picture 15"/>
          <p:cNvPicPr>
            <a:picLocks noChangeAspect="1" noChangeArrowheads="1"/>
          </p:cNvPicPr>
          <p:nvPr/>
        </p:nvPicPr>
        <p:blipFill>
          <a:blip r:embed="rId8"/>
          <a:srcRect l="26537" r="24580"/>
          <a:stretch>
            <a:fillRect/>
          </a:stretch>
        </p:blipFill>
        <p:spPr bwMode="auto">
          <a:xfrm>
            <a:off x="2995613" y="5332413"/>
            <a:ext cx="546100" cy="557212"/>
          </a:xfrm>
          <a:prstGeom prst="rect">
            <a:avLst/>
          </a:prstGeom>
          <a:noFill/>
          <a:ln w="9525">
            <a:noFill/>
            <a:miter lim="800000"/>
            <a:headEnd/>
            <a:tailEnd/>
          </a:ln>
        </p:spPr>
      </p:pic>
      <p:pic>
        <p:nvPicPr>
          <p:cNvPr id="234512" name="Picture 16" descr="101_0118"/>
          <p:cNvPicPr>
            <a:picLocks noChangeAspect="1" noChangeArrowheads="1"/>
          </p:cNvPicPr>
          <p:nvPr/>
        </p:nvPicPr>
        <p:blipFill>
          <a:blip r:embed="rId9"/>
          <a:srcRect l="13229" r="30687" b="33058"/>
          <a:stretch>
            <a:fillRect/>
          </a:stretch>
        </p:blipFill>
        <p:spPr bwMode="auto">
          <a:xfrm>
            <a:off x="4229100" y="3838575"/>
            <a:ext cx="1203325" cy="1071563"/>
          </a:xfrm>
          <a:prstGeom prst="rect">
            <a:avLst/>
          </a:prstGeom>
          <a:noFill/>
          <a:ln w="9525">
            <a:noFill/>
            <a:miter lim="800000"/>
            <a:headEnd/>
            <a:tailEnd/>
          </a:ln>
        </p:spPr>
      </p:pic>
      <p:pic>
        <p:nvPicPr>
          <p:cNvPr id="234513" name="Picture 17" descr="101_0118"/>
          <p:cNvPicPr>
            <a:picLocks noChangeAspect="1" noChangeArrowheads="1"/>
          </p:cNvPicPr>
          <p:nvPr/>
        </p:nvPicPr>
        <p:blipFill>
          <a:blip r:embed="rId9"/>
          <a:srcRect l="50520" r="30687" b="73521"/>
          <a:stretch>
            <a:fillRect/>
          </a:stretch>
        </p:blipFill>
        <p:spPr bwMode="auto">
          <a:xfrm>
            <a:off x="6000750" y="3048000"/>
            <a:ext cx="403225" cy="423863"/>
          </a:xfrm>
          <a:prstGeom prst="rect">
            <a:avLst/>
          </a:prstGeom>
          <a:noFill/>
          <a:ln w="9525">
            <a:noFill/>
            <a:miter lim="800000"/>
            <a:headEnd/>
            <a:tailEnd/>
          </a:ln>
        </p:spPr>
      </p:pic>
      <p:pic>
        <p:nvPicPr>
          <p:cNvPr id="234514" name="Picture 18" descr="101_0118"/>
          <p:cNvPicPr>
            <a:picLocks noChangeAspect="1" noChangeArrowheads="1"/>
          </p:cNvPicPr>
          <p:nvPr/>
        </p:nvPicPr>
        <p:blipFill>
          <a:blip r:embed="rId9"/>
          <a:srcRect l="27879" r="50664" b="71736"/>
          <a:stretch>
            <a:fillRect/>
          </a:stretch>
        </p:blipFill>
        <p:spPr bwMode="auto">
          <a:xfrm>
            <a:off x="5981700" y="3829050"/>
            <a:ext cx="460375" cy="452438"/>
          </a:xfrm>
          <a:prstGeom prst="rect">
            <a:avLst/>
          </a:prstGeom>
          <a:noFill/>
          <a:ln w="9525">
            <a:noFill/>
            <a:miter lim="800000"/>
            <a:headEnd/>
            <a:tailEnd/>
          </a:ln>
        </p:spPr>
      </p:pic>
      <p:pic>
        <p:nvPicPr>
          <p:cNvPr id="234515" name="Picture 19" descr="101_0118"/>
          <p:cNvPicPr>
            <a:picLocks noChangeAspect="1" noChangeArrowheads="1"/>
          </p:cNvPicPr>
          <p:nvPr/>
        </p:nvPicPr>
        <p:blipFill>
          <a:blip r:embed="rId9"/>
          <a:srcRect l="52295" t="39273" r="30687" b="33058"/>
          <a:stretch>
            <a:fillRect/>
          </a:stretch>
        </p:blipFill>
        <p:spPr bwMode="auto">
          <a:xfrm>
            <a:off x="6038850" y="5372100"/>
            <a:ext cx="412750" cy="442913"/>
          </a:xfrm>
          <a:prstGeom prst="rect">
            <a:avLst/>
          </a:prstGeom>
          <a:noFill/>
          <a:ln w="9525">
            <a:noFill/>
            <a:miter lim="800000"/>
            <a:headEnd/>
            <a:tailEnd/>
          </a:ln>
        </p:spPr>
      </p:pic>
      <p:pic>
        <p:nvPicPr>
          <p:cNvPr id="234516" name="Picture 20" descr="101_0118"/>
          <p:cNvPicPr>
            <a:picLocks noChangeAspect="1" noChangeArrowheads="1"/>
          </p:cNvPicPr>
          <p:nvPr/>
        </p:nvPicPr>
        <p:blipFill>
          <a:blip r:embed="rId9"/>
          <a:srcRect l="16780" t="24991" r="67534" b="53290"/>
          <a:stretch>
            <a:fillRect/>
          </a:stretch>
        </p:blipFill>
        <p:spPr bwMode="auto">
          <a:xfrm>
            <a:off x="6038850" y="4619625"/>
            <a:ext cx="336550" cy="347663"/>
          </a:xfrm>
          <a:prstGeom prst="rect">
            <a:avLst/>
          </a:prstGeom>
          <a:noFill/>
          <a:ln w="9525">
            <a:noFill/>
            <a:miter lim="800000"/>
            <a:headEnd/>
            <a:tailEnd/>
          </a:ln>
        </p:spPr>
      </p:pic>
      <p:sp>
        <p:nvSpPr>
          <p:cNvPr id="234517" name="Oval 21"/>
          <p:cNvSpPr>
            <a:spLocks noChangeArrowheads="1"/>
          </p:cNvSpPr>
          <p:nvPr/>
        </p:nvSpPr>
        <p:spPr bwMode="auto">
          <a:xfrm>
            <a:off x="4775200" y="4302125"/>
            <a:ext cx="130175" cy="139700"/>
          </a:xfrm>
          <a:prstGeom prst="ellipse">
            <a:avLst/>
          </a:prstGeom>
          <a:solidFill>
            <a:srgbClr val="E60500"/>
          </a:solidFill>
          <a:ln w="9525">
            <a:solidFill>
              <a:schemeClr val="tx1"/>
            </a:solidFill>
            <a:round/>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4518" name="Picture 22"/>
          <p:cNvPicPr>
            <a:picLocks noChangeAspect="1" noChangeArrowheads="1"/>
          </p:cNvPicPr>
          <p:nvPr/>
        </p:nvPicPr>
        <p:blipFill>
          <a:blip r:embed="rId10"/>
          <a:srcRect l="21747" t="16470" r="26866" b="-4706"/>
          <a:stretch>
            <a:fillRect/>
          </a:stretch>
        </p:blipFill>
        <p:spPr bwMode="auto">
          <a:xfrm>
            <a:off x="6673850" y="2982913"/>
            <a:ext cx="555625" cy="519112"/>
          </a:xfrm>
          <a:prstGeom prst="rect">
            <a:avLst/>
          </a:prstGeom>
          <a:noFill/>
          <a:ln w="9525">
            <a:noFill/>
            <a:miter lim="800000"/>
            <a:headEnd/>
            <a:tailEnd/>
          </a:ln>
        </p:spPr>
      </p:pic>
      <p:pic>
        <p:nvPicPr>
          <p:cNvPr id="234519" name="Picture 23"/>
          <p:cNvPicPr>
            <a:picLocks noChangeAspect="1" noChangeArrowheads="1"/>
          </p:cNvPicPr>
          <p:nvPr/>
        </p:nvPicPr>
        <p:blipFill>
          <a:blip r:embed="rId11"/>
          <a:srcRect l="23193" t="16718" r="26219" b="-1857"/>
          <a:stretch>
            <a:fillRect/>
          </a:stretch>
        </p:blipFill>
        <p:spPr bwMode="auto">
          <a:xfrm>
            <a:off x="6672263" y="3770313"/>
            <a:ext cx="563562" cy="514350"/>
          </a:xfrm>
          <a:prstGeom prst="rect">
            <a:avLst/>
          </a:prstGeom>
          <a:noFill/>
          <a:ln w="9525">
            <a:noFill/>
            <a:miter lim="800000"/>
            <a:headEnd/>
            <a:tailEnd/>
          </a:ln>
        </p:spPr>
      </p:pic>
      <p:pic>
        <p:nvPicPr>
          <p:cNvPr id="234520" name="Picture 24"/>
          <p:cNvPicPr>
            <a:picLocks noChangeAspect="1" noChangeArrowheads="1"/>
          </p:cNvPicPr>
          <p:nvPr/>
        </p:nvPicPr>
        <p:blipFill>
          <a:blip r:embed="rId12"/>
          <a:srcRect l="5118" r="49893" b="18823"/>
          <a:stretch>
            <a:fillRect/>
          </a:stretch>
        </p:blipFill>
        <p:spPr bwMode="auto">
          <a:xfrm>
            <a:off x="6681788" y="5319713"/>
            <a:ext cx="534987" cy="525462"/>
          </a:xfrm>
          <a:prstGeom prst="rect">
            <a:avLst/>
          </a:prstGeom>
          <a:noFill/>
          <a:ln w="9525">
            <a:noFill/>
            <a:miter lim="800000"/>
            <a:headEnd/>
            <a:tailEnd/>
          </a:ln>
        </p:spPr>
      </p:pic>
      <p:pic>
        <p:nvPicPr>
          <p:cNvPr id="234521" name="Picture 25"/>
          <p:cNvPicPr>
            <a:picLocks noChangeAspect="1" noChangeArrowheads="1"/>
          </p:cNvPicPr>
          <p:nvPr/>
        </p:nvPicPr>
        <p:blipFill>
          <a:blip r:embed="rId12"/>
          <a:srcRect l="33577" t="7933" r="21434" b="15651"/>
          <a:stretch>
            <a:fillRect/>
          </a:stretch>
        </p:blipFill>
        <p:spPr bwMode="auto">
          <a:xfrm>
            <a:off x="6672263" y="4491038"/>
            <a:ext cx="558800" cy="515937"/>
          </a:xfrm>
          <a:prstGeom prst="rect">
            <a:avLst/>
          </a:prstGeom>
          <a:noFill/>
          <a:ln w="9525">
            <a:noFill/>
            <a:miter lim="800000"/>
            <a:headEnd/>
            <a:tailEnd/>
          </a:ln>
        </p:spPr>
      </p:pic>
      <p:sp>
        <p:nvSpPr>
          <p:cNvPr id="234522" name="Line 26"/>
          <p:cNvSpPr>
            <a:spLocks noChangeShapeType="1"/>
          </p:cNvSpPr>
          <p:nvPr/>
        </p:nvSpPr>
        <p:spPr bwMode="auto">
          <a:xfrm>
            <a:off x="1809750" y="4371975"/>
            <a:ext cx="200025"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4523" name="Line 27"/>
          <p:cNvSpPr>
            <a:spLocks noChangeShapeType="1"/>
          </p:cNvSpPr>
          <p:nvPr/>
        </p:nvSpPr>
        <p:spPr bwMode="auto">
          <a:xfrm>
            <a:off x="5495925" y="4381500"/>
            <a:ext cx="200025" cy="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4524" name="Text Box 28"/>
          <p:cNvSpPr txBox="1">
            <a:spLocks noChangeArrowheads="1"/>
          </p:cNvSpPr>
          <p:nvPr/>
        </p:nvSpPr>
        <p:spPr bwMode="auto">
          <a:xfrm>
            <a:off x="7813675" y="3910013"/>
            <a:ext cx="641350" cy="641350"/>
          </a:xfrm>
          <a:prstGeom prst="rect">
            <a:avLst/>
          </a:prstGeom>
          <a:noFill/>
          <a:ln w="9525">
            <a:noFill/>
            <a:miter lim="800000"/>
            <a:headEnd/>
            <a:tailEnd/>
          </a:ln>
        </p:spPr>
        <p:txBody>
          <a:bodyPr wrap="none">
            <a:prstTxWarp prst="textNoShape">
              <a:avLst/>
            </a:prstTxWarp>
            <a:spAutoFit/>
          </a:bodyPr>
          <a:lstStyle/>
          <a:p>
            <a:pPr defTabSz="914400"/>
            <a:r>
              <a:rPr lang="en-US" sz="3600">
                <a:solidFill>
                  <a:srgbClr val="000000"/>
                </a:solidFill>
                <a:ea typeface="Arial"/>
                <a:cs typeface="Arial"/>
              </a:rPr>
              <a:t>…</a:t>
            </a:r>
          </a:p>
        </p:txBody>
      </p:sp>
      <p:sp>
        <p:nvSpPr>
          <p:cNvPr id="29" name="TextBox 28"/>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453473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2"/>
          <p:cNvPicPr>
            <a:picLocks noChangeAspect="1" noChangeArrowheads="1"/>
          </p:cNvPicPr>
          <p:nvPr/>
        </p:nvPicPr>
        <p:blipFill>
          <a:blip r:embed="rId8"/>
          <a:srcRect/>
          <a:stretch>
            <a:fillRect/>
          </a:stretch>
        </p:blipFill>
        <p:spPr bwMode="auto">
          <a:xfrm>
            <a:off x="6510338" y="1911350"/>
            <a:ext cx="1752600" cy="1660525"/>
          </a:xfrm>
          <a:prstGeom prst="rect">
            <a:avLst/>
          </a:prstGeom>
          <a:noFill/>
          <a:ln w="9525">
            <a:noFill/>
            <a:miter lim="800000"/>
            <a:headEnd/>
            <a:tailEnd/>
          </a:ln>
        </p:spPr>
      </p:pic>
      <p:pic>
        <p:nvPicPr>
          <p:cNvPr id="236547" name="Picture 3"/>
          <p:cNvPicPr>
            <a:picLocks noChangeAspect="1" noChangeArrowheads="1"/>
          </p:cNvPicPr>
          <p:nvPr/>
        </p:nvPicPr>
        <p:blipFill>
          <a:blip r:embed="rId9">
            <a:lum bright="-6000" contrast="18000"/>
          </a:blip>
          <a:srcRect/>
          <a:stretch>
            <a:fillRect/>
          </a:stretch>
        </p:blipFill>
        <p:spPr bwMode="auto">
          <a:xfrm>
            <a:off x="3317875" y="1922463"/>
            <a:ext cx="1727200" cy="1636712"/>
          </a:xfrm>
          <a:prstGeom prst="rect">
            <a:avLst/>
          </a:prstGeom>
          <a:noFill/>
          <a:ln w="9525">
            <a:noFill/>
            <a:miter lim="800000"/>
            <a:headEnd/>
            <a:tailEnd/>
          </a:ln>
        </p:spPr>
      </p:pic>
      <p:sp>
        <p:nvSpPr>
          <p:cNvPr id="236548" name="Rectangle 4"/>
          <p:cNvSpPr>
            <a:spLocks noGrp="1" noChangeArrowheads="1"/>
          </p:cNvSpPr>
          <p:nvPr>
            <p:ph type="title"/>
          </p:nvPr>
        </p:nvSpPr>
        <p:spPr/>
        <p:txBody>
          <a:bodyPr/>
          <a:lstStyle/>
          <a:p>
            <a:pPr eaLnBrk="1" hangingPunct="1"/>
            <a:r>
              <a:rPr lang="en-US" dirty="0">
                <a:solidFill>
                  <a:schemeClr val="tx1"/>
                </a:solidFill>
              </a:rPr>
              <a:t>Voting Models: </a:t>
            </a:r>
            <a:r>
              <a:rPr lang="en-US" dirty="0" smtClean="0">
                <a:solidFill>
                  <a:schemeClr val="tx1"/>
                </a:solidFill>
              </a:rPr>
              <a:t>Weak Part Detectors</a:t>
            </a:r>
            <a:endParaRPr lang="en-US" dirty="0">
              <a:solidFill>
                <a:srgbClr val="0066FF"/>
              </a:solidFill>
            </a:endParaRPr>
          </a:p>
        </p:txBody>
      </p:sp>
      <p:pic>
        <p:nvPicPr>
          <p:cNvPr id="236549" name="Picture 5"/>
          <p:cNvPicPr>
            <a:picLocks noChangeAspect="1" noChangeArrowheads="1"/>
          </p:cNvPicPr>
          <p:nvPr/>
        </p:nvPicPr>
        <p:blipFill>
          <a:blip r:embed="rId10"/>
          <a:srcRect/>
          <a:stretch>
            <a:fillRect/>
          </a:stretch>
        </p:blipFill>
        <p:spPr bwMode="auto">
          <a:xfrm>
            <a:off x="392113" y="1922463"/>
            <a:ext cx="1714500" cy="1635125"/>
          </a:xfrm>
          <a:prstGeom prst="rect">
            <a:avLst/>
          </a:prstGeom>
          <a:noFill/>
          <a:ln w="9525">
            <a:noFill/>
            <a:miter lim="800000"/>
            <a:headEnd/>
            <a:tailEnd/>
          </a:ln>
        </p:spPr>
      </p:pic>
      <p:sp>
        <p:nvSpPr>
          <p:cNvPr id="236550" name="Rectangle 6"/>
          <p:cNvSpPr>
            <a:spLocks noChangeArrowheads="1"/>
          </p:cNvSpPr>
          <p:nvPr/>
        </p:nvSpPr>
        <p:spPr bwMode="auto">
          <a:xfrm>
            <a:off x="1165225" y="2020888"/>
            <a:ext cx="631825" cy="596900"/>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6551" name="Rectangle 7"/>
          <p:cNvSpPr>
            <a:spLocks noChangeArrowheads="1"/>
          </p:cNvSpPr>
          <p:nvPr/>
        </p:nvSpPr>
        <p:spPr bwMode="auto">
          <a:xfrm>
            <a:off x="4106863" y="2020888"/>
            <a:ext cx="631825" cy="596900"/>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6552" name="Rectangle 8"/>
          <p:cNvSpPr>
            <a:spLocks noChangeArrowheads="1"/>
          </p:cNvSpPr>
          <p:nvPr/>
        </p:nvSpPr>
        <p:spPr bwMode="auto">
          <a:xfrm>
            <a:off x="254000" y="1143000"/>
            <a:ext cx="8472488" cy="457200"/>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2400" dirty="0">
                <a:solidFill>
                  <a:srgbClr val="000000"/>
                </a:solidFill>
                <a:ea typeface="Arial"/>
                <a:cs typeface="Arial"/>
              </a:rPr>
              <a:t>We now define a family of “weak detectors” as:</a:t>
            </a:r>
          </a:p>
        </p:txBody>
      </p:sp>
      <p:grpSp>
        <p:nvGrpSpPr>
          <p:cNvPr id="2" name="Group 9"/>
          <p:cNvGrpSpPr>
            <a:grpSpLocks/>
          </p:cNvGrpSpPr>
          <p:nvPr/>
        </p:nvGrpSpPr>
        <p:grpSpPr bwMode="auto">
          <a:xfrm>
            <a:off x="6521450" y="4322763"/>
            <a:ext cx="1738313" cy="1646237"/>
            <a:chOff x="4271" y="2996"/>
            <a:chExt cx="1095" cy="1037"/>
          </a:xfrm>
        </p:grpSpPr>
        <p:pic>
          <p:nvPicPr>
            <p:cNvPr id="236579" name="Picture 10"/>
            <p:cNvPicPr>
              <a:picLocks noChangeAspect="1" noChangeArrowheads="1"/>
            </p:cNvPicPr>
            <p:nvPr/>
          </p:nvPicPr>
          <p:blipFill>
            <a:blip r:embed="rId11"/>
            <a:srcRect/>
            <a:stretch>
              <a:fillRect/>
            </a:stretch>
          </p:blipFill>
          <p:spPr bwMode="auto">
            <a:xfrm>
              <a:off x="4271" y="2996"/>
              <a:ext cx="1095" cy="1037"/>
            </a:xfrm>
            <a:prstGeom prst="rect">
              <a:avLst/>
            </a:prstGeom>
            <a:noFill/>
            <a:ln w="9525">
              <a:noFill/>
              <a:miter lim="800000"/>
              <a:headEnd/>
              <a:tailEnd/>
            </a:ln>
          </p:spPr>
        </p:pic>
        <p:sp>
          <p:nvSpPr>
            <p:cNvPr id="236580" name="Rectangle 11"/>
            <p:cNvSpPr>
              <a:spLocks noChangeArrowheads="1"/>
            </p:cNvSpPr>
            <p:nvPr/>
          </p:nvSpPr>
          <p:spPr bwMode="auto">
            <a:xfrm>
              <a:off x="4774" y="3031"/>
              <a:ext cx="398" cy="376"/>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pic>
        <p:nvPicPr>
          <p:cNvPr id="236554" name="Picture 12"/>
          <p:cNvPicPr>
            <a:picLocks noChangeAspect="1" noChangeArrowheads="1"/>
          </p:cNvPicPr>
          <p:nvPr/>
        </p:nvPicPr>
        <p:blipFill>
          <a:blip r:embed="rId12">
            <a:lum bright="-18000" contrast="30000"/>
          </a:blip>
          <a:srcRect/>
          <a:stretch>
            <a:fillRect/>
          </a:stretch>
        </p:blipFill>
        <p:spPr bwMode="auto">
          <a:xfrm>
            <a:off x="2378075" y="2500313"/>
            <a:ext cx="477838" cy="481012"/>
          </a:xfrm>
          <a:prstGeom prst="rect">
            <a:avLst/>
          </a:prstGeom>
          <a:noFill/>
          <a:ln w="9525">
            <a:solidFill>
              <a:srgbClr val="E60500"/>
            </a:solidFill>
            <a:miter lim="800000"/>
            <a:headEnd/>
            <a:tailEnd/>
          </a:ln>
        </p:spPr>
      </p:pic>
      <p:pic>
        <p:nvPicPr>
          <p:cNvPr id="236555" name="Picture 13"/>
          <p:cNvPicPr>
            <a:picLocks noChangeAspect="1" noChangeArrowheads="1"/>
          </p:cNvPicPr>
          <p:nvPr/>
        </p:nvPicPr>
        <p:blipFill>
          <a:blip r:embed="rId13"/>
          <a:srcRect l="24580" r="26537"/>
          <a:stretch>
            <a:fillRect/>
          </a:stretch>
        </p:blipFill>
        <p:spPr bwMode="auto">
          <a:xfrm>
            <a:off x="5399088" y="2414588"/>
            <a:ext cx="539750" cy="566737"/>
          </a:xfrm>
          <a:prstGeom prst="rect">
            <a:avLst/>
          </a:prstGeom>
          <a:noFill/>
          <a:ln w="9525">
            <a:noFill/>
            <a:miter lim="800000"/>
            <a:headEnd/>
            <a:tailEnd/>
          </a:ln>
        </p:spPr>
      </p:pic>
      <p:pic>
        <p:nvPicPr>
          <p:cNvPr id="236556" name="Picture 14" descr="txp_fig"/>
          <p:cNvPicPr>
            <a:picLocks noChangeAspect="1" noChangeArrowheads="1"/>
          </p:cNvPicPr>
          <p:nvPr>
            <p:custDataLst>
              <p:tags r:id="rId1"/>
            </p:custDataLst>
          </p:nvPr>
        </p:nvPicPr>
        <p:blipFill>
          <a:blip r:embed="rId14"/>
          <a:srcRect/>
          <a:stretch>
            <a:fillRect/>
          </a:stretch>
        </p:blipFill>
        <p:spPr bwMode="auto">
          <a:xfrm>
            <a:off x="2135188" y="2647950"/>
            <a:ext cx="185737" cy="185738"/>
          </a:xfrm>
          <a:prstGeom prst="rect">
            <a:avLst/>
          </a:prstGeom>
          <a:noFill/>
          <a:ln w="9525">
            <a:noFill/>
            <a:miter lim="800000"/>
            <a:headEnd/>
            <a:tailEnd/>
          </a:ln>
        </p:spPr>
      </p:pic>
      <p:sp>
        <p:nvSpPr>
          <p:cNvPr id="236557" name="Text Box 15"/>
          <p:cNvSpPr txBox="1">
            <a:spLocks noChangeArrowheads="1"/>
          </p:cNvSpPr>
          <p:nvPr/>
        </p:nvSpPr>
        <p:spPr bwMode="auto">
          <a:xfrm>
            <a:off x="2936875" y="2557463"/>
            <a:ext cx="3175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t>
            </a:r>
          </a:p>
        </p:txBody>
      </p:sp>
      <p:sp>
        <p:nvSpPr>
          <p:cNvPr id="236558" name="Text Box 16"/>
          <p:cNvSpPr txBox="1">
            <a:spLocks noChangeArrowheads="1"/>
          </p:cNvSpPr>
          <p:nvPr/>
        </p:nvSpPr>
        <p:spPr bwMode="auto">
          <a:xfrm>
            <a:off x="6153150" y="2557463"/>
            <a:ext cx="3175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t>
            </a:r>
          </a:p>
        </p:txBody>
      </p:sp>
      <p:sp>
        <p:nvSpPr>
          <p:cNvPr id="236559" name="Text Box 17"/>
          <p:cNvSpPr txBox="1">
            <a:spLocks noChangeArrowheads="1"/>
          </p:cNvSpPr>
          <p:nvPr/>
        </p:nvSpPr>
        <p:spPr bwMode="auto">
          <a:xfrm>
            <a:off x="6335804" y="5955268"/>
            <a:ext cx="2122396" cy="369332"/>
          </a:xfrm>
          <a:prstGeom prst="rect">
            <a:avLst/>
          </a:prstGeom>
          <a:noFill/>
          <a:ln w="9525">
            <a:noFill/>
            <a:miter lim="800000"/>
            <a:headEnd/>
            <a:tailEnd/>
          </a:ln>
        </p:spPr>
        <p:txBody>
          <a:bodyPr wrap="none">
            <a:prstTxWarp prst="textNoShape">
              <a:avLst/>
            </a:prstTxWarp>
            <a:spAutoFit/>
          </a:bodyPr>
          <a:lstStyle/>
          <a:p>
            <a:pPr defTabSz="914400"/>
            <a:r>
              <a:rPr lang="en-US" sz="1800" dirty="0">
                <a:solidFill>
                  <a:srgbClr val="000000"/>
                </a:solidFill>
                <a:ea typeface="Arial"/>
                <a:cs typeface="Arial"/>
              </a:rPr>
              <a:t>Better than chance</a:t>
            </a:r>
          </a:p>
        </p:txBody>
      </p:sp>
      <p:sp>
        <p:nvSpPr>
          <p:cNvPr id="236560" name="Text Box 18"/>
          <p:cNvSpPr txBox="1">
            <a:spLocks noChangeArrowheads="1"/>
          </p:cNvSpPr>
          <p:nvPr/>
        </p:nvSpPr>
        <p:spPr bwMode="auto">
          <a:xfrm>
            <a:off x="5038725" y="2528888"/>
            <a:ext cx="3032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236561" name="Line 19"/>
          <p:cNvSpPr>
            <a:spLocks noChangeShapeType="1"/>
          </p:cNvSpPr>
          <p:nvPr/>
        </p:nvSpPr>
        <p:spPr bwMode="auto">
          <a:xfrm>
            <a:off x="7389813" y="3697288"/>
            <a:ext cx="0" cy="569912"/>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6562" name="Rectangle 20"/>
          <p:cNvSpPr>
            <a:spLocks noChangeArrowheads="1"/>
          </p:cNvSpPr>
          <p:nvPr/>
        </p:nvSpPr>
        <p:spPr bwMode="auto">
          <a:xfrm>
            <a:off x="3238500" y="4140200"/>
            <a:ext cx="1009650" cy="2219325"/>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6563" name="Picture 21" descr="101_0118"/>
          <p:cNvPicPr>
            <a:picLocks noChangeAspect="1" noChangeArrowheads="1"/>
          </p:cNvPicPr>
          <p:nvPr/>
        </p:nvPicPr>
        <p:blipFill>
          <a:blip r:embed="rId15"/>
          <a:srcRect l="50520" r="30687" b="73521"/>
          <a:stretch>
            <a:fillRect/>
          </a:stretch>
        </p:blipFill>
        <p:spPr bwMode="auto">
          <a:xfrm>
            <a:off x="3389313" y="4749800"/>
            <a:ext cx="246062" cy="279400"/>
          </a:xfrm>
          <a:prstGeom prst="rect">
            <a:avLst/>
          </a:prstGeom>
          <a:noFill/>
          <a:ln w="9525">
            <a:noFill/>
            <a:miter lim="800000"/>
            <a:headEnd/>
            <a:tailEnd/>
          </a:ln>
        </p:spPr>
      </p:pic>
      <p:pic>
        <p:nvPicPr>
          <p:cNvPr id="236564" name="Picture 22" descr="101_0118"/>
          <p:cNvPicPr>
            <a:picLocks noChangeAspect="1" noChangeArrowheads="1"/>
          </p:cNvPicPr>
          <p:nvPr/>
        </p:nvPicPr>
        <p:blipFill>
          <a:blip r:embed="rId15"/>
          <a:srcRect l="27879" r="50664" b="71736"/>
          <a:stretch>
            <a:fillRect/>
          </a:stretch>
        </p:blipFill>
        <p:spPr bwMode="auto">
          <a:xfrm>
            <a:off x="3378200" y="5140325"/>
            <a:ext cx="279400" cy="296863"/>
          </a:xfrm>
          <a:prstGeom prst="rect">
            <a:avLst/>
          </a:prstGeom>
          <a:noFill/>
          <a:ln w="9525">
            <a:noFill/>
            <a:miter lim="800000"/>
            <a:headEnd/>
            <a:tailEnd/>
          </a:ln>
        </p:spPr>
      </p:pic>
      <p:pic>
        <p:nvPicPr>
          <p:cNvPr id="236565" name="Picture 23" descr="101_0118"/>
          <p:cNvPicPr>
            <a:picLocks noChangeAspect="1" noChangeArrowheads="1"/>
          </p:cNvPicPr>
          <p:nvPr/>
        </p:nvPicPr>
        <p:blipFill>
          <a:blip r:embed="rId15"/>
          <a:srcRect l="52295" t="39273" r="30687" b="33058"/>
          <a:stretch>
            <a:fillRect/>
          </a:stretch>
        </p:blipFill>
        <p:spPr bwMode="auto">
          <a:xfrm>
            <a:off x="3413125" y="5956300"/>
            <a:ext cx="250825" cy="290513"/>
          </a:xfrm>
          <a:prstGeom prst="rect">
            <a:avLst/>
          </a:prstGeom>
          <a:noFill/>
          <a:ln w="9525">
            <a:noFill/>
            <a:miter lim="800000"/>
            <a:headEnd/>
            <a:tailEnd/>
          </a:ln>
        </p:spPr>
      </p:pic>
      <p:pic>
        <p:nvPicPr>
          <p:cNvPr id="236566" name="Picture 24" descr="101_0118"/>
          <p:cNvPicPr>
            <a:picLocks noChangeAspect="1" noChangeArrowheads="1"/>
          </p:cNvPicPr>
          <p:nvPr/>
        </p:nvPicPr>
        <p:blipFill>
          <a:blip r:embed="rId15"/>
          <a:srcRect l="16780" t="24991" r="67534" b="53290"/>
          <a:stretch>
            <a:fillRect/>
          </a:stretch>
        </p:blipFill>
        <p:spPr bwMode="auto">
          <a:xfrm>
            <a:off x="3413125" y="5594350"/>
            <a:ext cx="204788" cy="228600"/>
          </a:xfrm>
          <a:prstGeom prst="rect">
            <a:avLst/>
          </a:prstGeom>
          <a:noFill/>
          <a:ln w="9525">
            <a:noFill/>
            <a:miter lim="800000"/>
            <a:headEnd/>
            <a:tailEnd/>
          </a:ln>
        </p:spPr>
      </p:pic>
      <p:pic>
        <p:nvPicPr>
          <p:cNvPr id="236567" name="Picture 25"/>
          <p:cNvPicPr>
            <a:picLocks noChangeAspect="1" noChangeArrowheads="1"/>
          </p:cNvPicPr>
          <p:nvPr/>
        </p:nvPicPr>
        <p:blipFill>
          <a:blip r:embed="rId16"/>
          <a:srcRect l="21747" t="16470" r="26866" b="-4706"/>
          <a:stretch>
            <a:fillRect/>
          </a:stretch>
        </p:blipFill>
        <p:spPr bwMode="auto">
          <a:xfrm>
            <a:off x="3798888" y="4706938"/>
            <a:ext cx="339725" cy="341312"/>
          </a:xfrm>
          <a:prstGeom prst="rect">
            <a:avLst/>
          </a:prstGeom>
          <a:noFill/>
          <a:ln w="9525">
            <a:noFill/>
            <a:miter lim="800000"/>
            <a:headEnd/>
            <a:tailEnd/>
          </a:ln>
        </p:spPr>
      </p:pic>
      <p:pic>
        <p:nvPicPr>
          <p:cNvPr id="236568" name="Picture 26"/>
          <p:cNvPicPr>
            <a:picLocks noChangeAspect="1" noChangeArrowheads="1"/>
          </p:cNvPicPr>
          <p:nvPr/>
        </p:nvPicPr>
        <p:blipFill>
          <a:blip r:embed="rId17"/>
          <a:srcRect l="23193" t="16718" r="26219" b="-1857"/>
          <a:stretch>
            <a:fillRect/>
          </a:stretch>
        </p:blipFill>
        <p:spPr bwMode="auto">
          <a:xfrm>
            <a:off x="3798888" y="5102225"/>
            <a:ext cx="342900" cy="338138"/>
          </a:xfrm>
          <a:prstGeom prst="rect">
            <a:avLst/>
          </a:prstGeom>
          <a:noFill/>
          <a:ln w="9525">
            <a:noFill/>
            <a:miter lim="800000"/>
            <a:headEnd/>
            <a:tailEnd/>
          </a:ln>
        </p:spPr>
      </p:pic>
      <p:pic>
        <p:nvPicPr>
          <p:cNvPr id="236569" name="Picture 27"/>
          <p:cNvPicPr>
            <a:picLocks noChangeAspect="1" noChangeArrowheads="1"/>
          </p:cNvPicPr>
          <p:nvPr/>
        </p:nvPicPr>
        <p:blipFill>
          <a:blip r:embed="rId18"/>
          <a:srcRect l="5118" r="49893" b="18823"/>
          <a:stretch>
            <a:fillRect/>
          </a:stretch>
        </p:blipFill>
        <p:spPr bwMode="auto">
          <a:xfrm>
            <a:off x="3803650" y="5921375"/>
            <a:ext cx="327025" cy="346075"/>
          </a:xfrm>
          <a:prstGeom prst="rect">
            <a:avLst/>
          </a:prstGeom>
          <a:noFill/>
          <a:ln w="9525">
            <a:noFill/>
            <a:miter lim="800000"/>
            <a:headEnd/>
            <a:tailEnd/>
          </a:ln>
        </p:spPr>
      </p:pic>
      <p:pic>
        <p:nvPicPr>
          <p:cNvPr id="236570" name="Picture 28"/>
          <p:cNvPicPr>
            <a:picLocks noChangeAspect="1" noChangeArrowheads="1"/>
          </p:cNvPicPr>
          <p:nvPr/>
        </p:nvPicPr>
        <p:blipFill>
          <a:blip r:embed="rId18"/>
          <a:srcRect l="33577" t="7933" r="21434" b="15651"/>
          <a:stretch>
            <a:fillRect/>
          </a:stretch>
        </p:blipFill>
        <p:spPr bwMode="auto">
          <a:xfrm>
            <a:off x="3798888" y="5508625"/>
            <a:ext cx="339725" cy="339725"/>
          </a:xfrm>
          <a:prstGeom prst="rect">
            <a:avLst/>
          </a:prstGeom>
          <a:noFill/>
          <a:ln w="9525">
            <a:noFill/>
            <a:miter lim="800000"/>
            <a:headEnd/>
            <a:tailEnd/>
          </a:ln>
        </p:spPr>
      </p:pic>
      <p:pic>
        <p:nvPicPr>
          <p:cNvPr id="236571" name="Picture 29"/>
          <p:cNvPicPr>
            <a:picLocks noChangeAspect="1" noChangeArrowheads="1"/>
          </p:cNvPicPr>
          <p:nvPr/>
        </p:nvPicPr>
        <p:blipFill>
          <a:blip r:embed="rId12">
            <a:lum bright="-18000" contrast="30000"/>
          </a:blip>
          <a:srcRect/>
          <a:stretch>
            <a:fillRect/>
          </a:stretch>
        </p:blipFill>
        <p:spPr bwMode="auto">
          <a:xfrm>
            <a:off x="3378200" y="4319588"/>
            <a:ext cx="250825" cy="252412"/>
          </a:xfrm>
          <a:prstGeom prst="rect">
            <a:avLst/>
          </a:prstGeom>
          <a:noFill/>
          <a:ln w="9525">
            <a:solidFill>
              <a:srgbClr val="E60500"/>
            </a:solidFill>
            <a:miter lim="800000"/>
            <a:headEnd/>
            <a:tailEnd/>
          </a:ln>
        </p:spPr>
      </p:pic>
      <p:pic>
        <p:nvPicPr>
          <p:cNvPr id="236572" name="Picture 30"/>
          <p:cNvPicPr>
            <a:picLocks noChangeAspect="1" noChangeArrowheads="1"/>
          </p:cNvPicPr>
          <p:nvPr/>
        </p:nvPicPr>
        <p:blipFill>
          <a:blip r:embed="rId19"/>
          <a:srcRect l="26537" r="24580"/>
          <a:stretch>
            <a:fillRect/>
          </a:stretch>
        </p:blipFill>
        <p:spPr bwMode="auto">
          <a:xfrm>
            <a:off x="3795713" y="4238625"/>
            <a:ext cx="336550" cy="366713"/>
          </a:xfrm>
          <a:prstGeom prst="rect">
            <a:avLst/>
          </a:prstGeom>
          <a:noFill/>
          <a:ln w="9525">
            <a:noFill/>
            <a:miter lim="800000"/>
            <a:headEnd/>
            <a:tailEnd/>
          </a:ln>
        </p:spPr>
      </p:pic>
      <p:sp>
        <p:nvSpPr>
          <p:cNvPr id="236573" name="Line 31"/>
          <p:cNvSpPr>
            <a:spLocks noChangeShapeType="1"/>
          </p:cNvSpPr>
          <p:nvPr/>
        </p:nvSpPr>
        <p:spPr bwMode="auto">
          <a:xfrm flipH="1" flipV="1">
            <a:off x="2733675" y="3121025"/>
            <a:ext cx="619125" cy="113347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6574" name="Line 32"/>
          <p:cNvSpPr>
            <a:spLocks noChangeShapeType="1"/>
          </p:cNvSpPr>
          <p:nvPr/>
        </p:nvSpPr>
        <p:spPr bwMode="auto">
          <a:xfrm flipV="1">
            <a:off x="4181475" y="3054350"/>
            <a:ext cx="1323975" cy="121920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pic>
        <p:nvPicPr>
          <p:cNvPr id="236575" name="Picture 33" descr="txp_fig"/>
          <p:cNvPicPr>
            <a:picLocks noChangeAspect="1" noChangeArrowheads="1"/>
          </p:cNvPicPr>
          <p:nvPr>
            <p:custDataLst>
              <p:tags r:id="rId2"/>
            </p:custDataLst>
          </p:nvPr>
        </p:nvPicPr>
        <p:blipFill>
          <a:blip r:embed="rId20"/>
          <a:srcRect/>
          <a:stretch>
            <a:fillRect/>
          </a:stretch>
        </p:blipFill>
        <p:spPr bwMode="auto">
          <a:xfrm>
            <a:off x="6018213" y="1600200"/>
            <a:ext cx="2587625" cy="228600"/>
          </a:xfrm>
          <a:prstGeom prst="rect">
            <a:avLst/>
          </a:prstGeom>
          <a:noFill/>
          <a:ln w="9525">
            <a:noFill/>
            <a:miter lim="800000"/>
            <a:headEnd/>
            <a:tailEnd/>
          </a:ln>
        </p:spPr>
      </p:pic>
      <p:pic>
        <p:nvPicPr>
          <p:cNvPr id="236576" name="Picture 34" descr="txp_fig"/>
          <p:cNvPicPr>
            <a:picLocks noChangeAspect="1" noChangeArrowheads="1"/>
          </p:cNvPicPr>
          <p:nvPr>
            <p:custDataLst>
              <p:tags r:id="rId3"/>
            </p:custDataLst>
          </p:nvPr>
        </p:nvPicPr>
        <p:blipFill>
          <a:blip r:embed="rId21"/>
          <a:srcRect/>
          <a:stretch>
            <a:fillRect/>
          </a:stretch>
        </p:blipFill>
        <p:spPr bwMode="auto">
          <a:xfrm>
            <a:off x="2516188" y="2225675"/>
            <a:ext cx="223837" cy="223838"/>
          </a:xfrm>
          <a:prstGeom prst="rect">
            <a:avLst/>
          </a:prstGeom>
          <a:noFill/>
          <a:ln w="9525">
            <a:noFill/>
            <a:miter lim="800000"/>
            <a:headEnd/>
            <a:tailEnd/>
          </a:ln>
        </p:spPr>
      </p:pic>
      <p:pic>
        <p:nvPicPr>
          <p:cNvPr id="236577" name="Picture 35" descr="txp_fig"/>
          <p:cNvPicPr>
            <a:picLocks noChangeAspect="1" noChangeArrowheads="1"/>
          </p:cNvPicPr>
          <p:nvPr>
            <p:custDataLst>
              <p:tags r:id="rId4"/>
            </p:custDataLst>
          </p:nvPr>
        </p:nvPicPr>
        <p:blipFill>
          <a:blip r:embed="rId22"/>
          <a:srcRect/>
          <a:stretch>
            <a:fillRect/>
          </a:stretch>
        </p:blipFill>
        <p:spPr bwMode="auto">
          <a:xfrm>
            <a:off x="5586413" y="2203450"/>
            <a:ext cx="198437" cy="173038"/>
          </a:xfrm>
          <a:prstGeom prst="rect">
            <a:avLst/>
          </a:prstGeom>
          <a:noFill/>
          <a:ln w="9525">
            <a:noFill/>
            <a:miter lim="800000"/>
            <a:headEnd/>
            <a:tailEnd/>
          </a:ln>
        </p:spPr>
      </p:pic>
      <p:pic>
        <p:nvPicPr>
          <p:cNvPr id="236578" name="Picture 36" descr="txp_fig"/>
          <p:cNvPicPr>
            <a:picLocks noChangeAspect="1" noChangeArrowheads="1"/>
          </p:cNvPicPr>
          <p:nvPr>
            <p:custDataLst>
              <p:tags r:id="rId5"/>
            </p:custDataLst>
          </p:nvPr>
        </p:nvPicPr>
        <p:blipFill>
          <a:blip r:embed="rId23"/>
          <a:srcRect/>
          <a:stretch>
            <a:fillRect/>
          </a:stretch>
        </p:blipFill>
        <p:spPr bwMode="auto">
          <a:xfrm>
            <a:off x="7448550" y="3876675"/>
            <a:ext cx="1465263" cy="228600"/>
          </a:xfrm>
          <a:prstGeom prst="rect">
            <a:avLst/>
          </a:prstGeom>
          <a:noFill/>
          <a:ln w="9525">
            <a:noFill/>
            <a:miter lim="800000"/>
            <a:headEnd/>
            <a:tailEnd/>
          </a:ln>
        </p:spPr>
      </p:pic>
      <p:sp>
        <p:nvSpPr>
          <p:cNvPr id="37" name="TextBox 36"/>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159256481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1066800" y="-76200"/>
            <a:ext cx="7086600" cy="762000"/>
          </a:xfrm>
        </p:spPr>
        <p:txBody>
          <a:bodyPr/>
          <a:lstStyle/>
          <a:p>
            <a:pPr eaLnBrk="1" hangingPunct="1"/>
            <a:r>
              <a:rPr lang="en-US" dirty="0">
                <a:solidFill>
                  <a:schemeClr val="tx1"/>
                </a:solidFill>
              </a:rPr>
              <a:t>Voting Models: Weak Part Detectors</a:t>
            </a:r>
            <a:endParaRPr lang="en-US" dirty="0">
              <a:solidFill>
                <a:srgbClr val="0066FF"/>
              </a:solidFill>
            </a:endParaRPr>
          </a:p>
        </p:txBody>
      </p:sp>
      <p:pic>
        <p:nvPicPr>
          <p:cNvPr id="238595" name="Picture 3"/>
          <p:cNvPicPr>
            <a:picLocks noChangeAspect="1" noChangeArrowheads="1"/>
          </p:cNvPicPr>
          <p:nvPr/>
        </p:nvPicPr>
        <p:blipFill>
          <a:blip r:embed="rId9">
            <a:lum bright="60000" contrast="72000"/>
          </a:blip>
          <a:srcRect l="20749" t="20340" r="20749" b="20338"/>
          <a:stretch>
            <a:fillRect/>
          </a:stretch>
        </p:blipFill>
        <p:spPr bwMode="auto">
          <a:xfrm>
            <a:off x="1890713" y="2214563"/>
            <a:ext cx="322262" cy="333375"/>
          </a:xfrm>
          <a:prstGeom prst="rect">
            <a:avLst/>
          </a:prstGeom>
          <a:noFill/>
          <a:ln w="9525">
            <a:noFill/>
            <a:miter lim="800000"/>
            <a:headEnd/>
            <a:tailEnd/>
          </a:ln>
        </p:spPr>
      </p:pic>
      <p:pic>
        <p:nvPicPr>
          <p:cNvPr id="238596" name="Picture 4"/>
          <p:cNvPicPr>
            <a:picLocks noChangeAspect="1" noChangeArrowheads="1"/>
          </p:cNvPicPr>
          <p:nvPr/>
        </p:nvPicPr>
        <p:blipFill>
          <a:blip r:embed="rId10"/>
          <a:srcRect/>
          <a:stretch>
            <a:fillRect/>
          </a:stretch>
        </p:blipFill>
        <p:spPr bwMode="auto">
          <a:xfrm>
            <a:off x="4275138" y="2165350"/>
            <a:ext cx="428625" cy="431800"/>
          </a:xfrm>
          <a:prstGeom prst="rect">
            <a:avLst/>
          </a:prstGeom>
          <a:noFill/>
          <a:ln w="9525">
            <a:noFill/>
            <a:miter lim="800000"/>
            <a:headEnd/>
            <a:tailEnd/>
          </a:ln>
        </p:spPr>
      </p:pic>
      <p:pic>
        <p:nvPicPr>
          <p:cNvPr id="238597" name="Picture 5"/>
          <p:cNvPicPr>
            <a:picLocks noChangeAspect="1" noChangeArrowheads="1"/>
          </p:cNvPicPr>
          <p:nvPr/>
        </p:nvPicPr>
        <p:blipFill>
          <a:blip r:embed="rId11"/>
          <a:srcRect l="25909" t="2563" r="19090"/>
          <a:stretch>
            <a:fillRect/>
          </a:stretch>
        </p:blipFill>
        <p:spPr bwMode="auto">
          <a:xfrm>
            <a:off x="6389688" y="2162175"/>
            <a:ext cx="393700" cy="371475"/>
          </a:xfrm>
          <a:prstGeom prst="rect">
            <a:avLst/>
          </a:prstGeom>
          <a:noFill/>
          <a:ln w="9525">
            <a:noFill/>
            <a:miter lim="800000"/>
            <a:headEnd/>
            <a:tailEnd/>
          </a:ln>
        </p:spPr>
      </p:pic>
      <p:pic>
        <p:nvPicPr>
          <p:cNvPr id="238598" name="Picture 6"/>
          <p:cNvPicPr>
            <a:picLocks noChangeAspect="1" noChangeArrowheads="1"/>
          </p:cNvPicPr>
          <p:nvPr/>
        </p:nvPicPr>
        <p:blipFill>
          <a:blip r:embed="rId12"/>
          <a:srcRect/>
          <a:stretch>
            <a:fillRect/>
          </a:stretch>
        </p:blipFill>
        <p:spPr bwMode="auto">
          <a:xfrm>
            <a:off x="2605088" y="1717675"/>
            <a:ext cx="1392237" cy="1330325"/>
          </a:xfrm>
          <a:prstGeom prst="rect">
            <a:avLst/>
          </a:prstGeom>
          <a:noFill/>
          <a:ln w="9525">
            <a:noFill/>
            <a:miter lim="800000"/>
            <a:headEnd/>
            <a:tailEnd/>
          </a:ln>
        </p:spPr>
      </p:pic>
      <p:pic>
        <p:nvPicPr>
          <p:cNvPr id="238599" name="Picture 7"/>
          <p:cNvPicPr>
            <a:picLocks noChangeAspect="1" noChangeArrowheads="1"/>
          </p:cNvPicPr>
          <p:nvPr/>
        </p:nvPicPr>
        <p:blipFill>
          <a:blip r:embed="rId13"/>
          <a:srcRect/>
          <a:stretch>
            <a:fillRect/>
          </a:stretch>
        </p:blipFill>
        <p:spPr bwMode="auto">
          <a:xfrm>
            <a:off x="7183438" y="1622425"/>
            <a:ext cx="1401762" cy="1330325"/>
          </a:xfrm>
          <a:prstGeom prst="rect">
            <a:avLst/>
          </a:prstGeom>
          <a:noFill/>
          <a:ln w="9525">
            <a:noFill/>
            <a:miter lim="800000"/>
            <a:headEnd/>
            <a:tailEnd/>
          </a:ln>
        </p:spPr>
      </p:pic>
      <p:pic>
        <p:nvPicPr>
          <p:cNvPr id="238600" name="Picture 8"/>
          <p:cNvPicPr>
            <a:picLocks noChangeAspect="1" noChangeArrowheads="1"/>
          </p:cNvPicPr>
          <p:nvPr/>
        </p:nvPicPr>
        <p:blipFill>
          <a:blip r:embed="rId14"/>
          <a:srcRect/>
          <a:stretch>
            <a:fillRect/>
          </a:stretch>
        </p:blipFill>
        <p:spPr bwMode="auto">
          <a:xfrm>
            <a:off x="7186613" y="3925888"/>
            <a:ext cx="1384300" cy="1312862"/>
          </a:xfrm>
          <a:prstGeom prst="rect">
            <a:avLst/>
          </a:prstGeom>
          <a:noFill/>
          <a:ln w="9525">
            <a:noFill/>
            <a:miter lim="800000"/>
            <a:headEnd/>
            <a:tailEnd/>
          </a:ln>
        </p:spPr>
      </p:pic>
      <p:grpSp>
        <p:nvGrpSpPr>
          <p:cNvPr id="2" name="Group 9"/>
          <p:cNvGrpSpPr>
            <a:grpSpLocks/>
          </p:cNvGrpSpPr>
          <p:nvPr/>
        </p:nvGrpSpPr>
        <p:grpSpPr bwMode="auto">
          <a:xfrm>
            <a:off x="174625" y="1647825"/>
            <a:ext cx="1406525" cy="1327150"/>
            <a:chOff x="248" y="1230"/>
            <a:chExt cx="886" cy="836"/>
          </a:xfrm>
        </p:grpSpPr>
        <p:pic>
          <p:nvPicPr>
            <p:cNvPr id="238639" name="Picture 10"/>
            <p:cNvPicPr>
              <a:picLocks noChangeAspect="1" noChangeArrowheads="1"/>
            </p:cNvPicPr>
            <p:nvPr/>
          </p:nvPicPr>
          <p:blipFill>
            <a:blip r:embed="rId15"/>
            <a:srcRect/>
            <a:stretch>
              <a:fillRect/>
            </a:stretch>
          </p:blipFill>
          <p:spPr bwMode="auto">
            <a:xfrm>
              <a:off x="263" y="1234"/>
              <a:ext cx="871" cy="831"/>
            </a:xfrm>
            <a:prstGeom prst="rect">
              <a:avLst/>
            </a:prstGeom>
            <a:noFill/>
            <a:ln w="9525">
              <a:noFill/>
              <a:miter lim="800000"/>
              <a:headEnd/>
              <a:tailEnd/>
            </a:ln>
          </p:spPr>
        </p:pic>
        <p:sp>
          <p:nvSpPr>
            <p:cNvPr id="238640" name="Rectangle 11"/>
            <p:cNvSpPr>
              <a:spLocks noChangeArrowheads="1"/>
            </p:cNvSpPr>
            <p:nvPr/>
          </p:nvSpPr>
          <p:spPr bwMode="auto">
            <a:xfrm>
              <a:off x="248" y="1230"/>
              <a:ext cx="885" cy="836"/>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8641" name="Rectangle 12"/>
            <p:cNvSpPr>
              <a:spLocks noChangeArrowheads="1"/>
            </p:cNvSpPr>
            <p:nvPr/>
          </p:nvSpPr>
          <p:spPr bwMode="auto">
            <a:xfrm>
              <a:off x="660" y="1272"/>
              <a:ext cx="321" cy="303"/>
            </a:xfrm>
            <a:prstGeom prst="rect">
              <a:avLst/>
            </a:prstGeom>
            <a:no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grpSp>
        <p:nvGrpSpPr>
          <p:cNvPr id="3" name="Group 13"/>
          <p:cNvGrpSpPr>
            <a:grpSpLocks/>
          </p:cNvGrpSpPr>
          <p:nvPr/>
        </p:nvGrpSpPr>
        <p:grpSpPr bwMode="auto">
          <a:xfrm>
            <a:off x="4833938" y="1643063"/>
            <a:ext cx="1392237" cy="1330325"/>
            <a:chOff x="3045" y="1227"/>
            <a:chExt cx="877" cy="838"/>
          </a:xfrm>
        </p:grpSpPr>
        <p:pic>
          <p:nvPicPr>
            <p:cNvPr id="238637" name="Picture 14"/>
            <p:cNvPicPr>
              <a:picLocks noChangeAspect="1" noChangeArrowheads="1"/>
            </p:cNvPicPr>
            <p:nvPr/>
          </p:nvPicPr>
          <p:blipFill>
            <a:blip r:embed="rId16"/>
            <a:srcRect/>
            <a:stretch>
              <a:fillRect/>
            </a:stretch>
          </p:blipFill>
          <p:spPr bwMode="auto">
            <a:xfrm>
              <a:off x="3045" y="1227"/>
              <a:ext cx="877" cy="838"/>
            </a:xfrm>
            <a:prstGeom prst="rect">
              <a:avLst/>
            </a:prstGeom>
            <a:noFill/>
            <a:ln w="9525">
              <a:noFill/>
              <a:miter lim="800000"/>
              <a:headEnd/>
              <a:tailEnd/>
            </a:ln>
          </p:spPr>
        </p:pic>
        <p:sp>
          <p:nvSpPr>
            <p:cNvPr id="238638" name="Rectangle 15"/>
            <p:cNvSpPr>
              <a:spLocks noChangeArrowheads="1"/>
            </p:cNvSpPr>
            <p:nvPr/>
          </p:nvSpPr>
          <p:spPr bwMode="auto">
            <a:xfrm>
              <a:off x="3448" y="1271"/>
              <a:ext cx="321" cy="303"/>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grpSp>
      <p:sp>
        <p:nvSpPr>
          <p:cNvPr id="238603" name="Rectangle 16"/>
          <p:cNvSpPr>
            <a:spLocks noChangeArrowheads="1"/>
          </p:cNvSpPr>
          <p:nvPr/>
        </p:nvSpPr>
        <p:spPr bwMode="auto">
          <a:xfrm>
            <a:off x="7832725" y="1703388"/>
            <a:ext cx="509588" cy="481012"/>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8604" name="Rectangle 17"/>
          <p:cNvSpPr>
            <a:spLocks noChangeArrowheads="1"/>
          </p:cNvSpPr>
          <p:nvPr/>
        </p:nvSpPr>
        <p:spPr bwMode="auto">
          <a:xfrm>
            <a:off x="7823200" y="3979863"/>
            <a:ext cx="509588" cy="481012"/>
          </a:xfrm>
          <a:prstGeom prst="rect">
            <a:avLst/>
          </a:prstGeom>
          <a:noFill/>
          <a:ln w="9525">
            <a:solidFill>
              <a:srgbClr val="E60500"/>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sp>
        <p:nvSpPr>
          <p:cNvPr id="238605" name="Text Box 18"/>
          <p:cNvSpPr txBox="1">
            <a:spLocks noChangeArrowheads="1"/>
          </p:cNvSpPr>
          <p:nvPr/>
        </p:nvSpPr>
        <p:spPr bwMode="auto">
          <a:xfrm>
            <a:off x="268288" y="1028700"/>
            <a:ext cx="8218487" cy="457200"/>
          </a:xfrm>
          <a:prstGeom prst="rect">
            <a:avLst/>
          </a:prstGeom>
          <a:noFill/>
          <a:ln w="9525">
            <a:noFill/>
            <a:miter lim="800000"/>
            <a:headEnd/>
            <a:tailEnd/>
          </a:ln>
        </p:spPr>
        <p:txBody>
          <a:bodyPr>
            <a:prstTxWarp prst="textNoShape">
              <a:avLst/>
            </a:prstTxWarp>
            <a:spAutoFit/>
          </a:bodyPr>
          <a:lstStyle/>
          <a:p>
            <a:pPr defTabSz="914400">
              <a:spcBef>
                <a:spcPct val="50000"/>
              </a:spcBef>
            </a:pPr>
            <a:r>
              <a:rPr lang="en-US" sz="2400">
                <a:solidFill>
                  <a:srgbClr val="000000"/>
                </a:solidFill>
                <a:ea typeface="Arial"/>
                <a:cs typeface="Arial"/>
              </a:rPr>
              <a:t>We can do a better job using filtered images</a:t>
            </a:r>
          </a:p>
        </p:txBody>
      </p:sp>
      <p:sp>
        <p:nvSpPr>
          <p:cNvPr id="238606" name="Text Box 19"/>
          <p:cNvSpPr txBox="1">
            <a:spLocks noChangeArrowheads="1"/>
          </p:cNvSpPr>
          <p:nvPr/>
        </p:nvSpPr>
        <p:spPr bwMode="auto">
          <a:xfrm>
            <a:off x="6859588" y="5319713"/>
            <a:ext cx="2130425" cy="581025"/>
          </a:xfrm>
          <a:prstGeom prst="rect">
            <a:avLst/>
          </a:prstGeom>
          <a:noFill/>
          <a:ln w="9525">
            <a:noFill/>
            <a:miter lim="800000"/>
            <a:headEnd/>
            <a:tailEnd/>
          </a:ln>
        </p:spPr>
        <p:txBody>
          <a:bodyPr wrap="none">
            <a:prstTxWarp prst="textNoShape">
              <a:avLst/>
            </a:prstTxWarp>
            <a:spAutoFit/>
          </a:bodyPr>
          <a:lstStyle/>
          <a:p>
            <a:pPr defTabSz="914400"/>
            <a:r>
              <a:rPr lang="en-US" sz="1600">
                <a:solidFill>
                  <a:srgbClr val="000000"/>
                </a:solidFill>
                <a:ea typeface="Arial"/>
                <a:cs typeface="Arial"/>
              </a:rPr>
              <a:t>Still a weak detector</a:t>
            </a:r>
          </a:p>
          <a:p>
            <a:pPr defTabSz="914400"/>
            <a:r>
              <a:rPr lang="en-US" sz="1600">
                <a:solidFill>
                  <a:srgbClr val="000000"/>
                </a:solidFill>
                <a:ea typeface="Arial"/>
                <a:cs typeface="Arial"/>
              </a:rPr>
              <a:t>but better than before</a:t>
            </a:r>
          </a:p>
        </p:txBody>
      </p:sp>
      <p:pic>
        <p:nvPicPr>
          <p:cNvPr id="238607" name="Picture 20" descr="txp_fig"/>
          <p:cNvPicPr>
            <a:picLocks noChangeAspect="1" noChangeArrowheads="1"/>
          </p:cNvPicPr>
          <p:nvPr>
            <p:custDataLst>
              <p:tags r:id="rId1"/>
            </p:custDataLst>
          </p:nvPr>
        </p:nvPicPr>
        <p:blipFill>
          <a:blip r:embed="rId17"/>
          <a:srcRect/>
          <a:stretch>
            <a:fillRect/>
          </a:stretch>
        </p:blipFill>
        <p:spPr bwMode="auto">
          <a:xfrm>
            <a:off x="4059238" y="2317750"/>
            <a:ext cx="185737" cy="185738"/>
          </a:xfrm>
          <a:prstGeom prst="rect">
            <a:avLst/>
          </a:prstGeom>
          <a:noFill/>
          <a:ln w="9525">
            <a:noFill/>
            <a:miter lim="800000"/>
            <a:headEnd/>
            <a:tailEnd/>
          </a:ln>
        </p:spPr>
      </p:pic>
      <p:sp>
        <p:nvSpPr>
          <p:cNvPr id="238608" name="Text Box 21"/>
          <p:cNvSpPr txBox="1">
            <a:spLocks noChangeArrowheads="1"/>
          </p:cNvSpPr>
          <p:nvPr/>
        </p:nvSpPr>
        <p:spPr bwMode="auto">
          <a:xfrm>
            <a:off x="1524000" y="2217738"/>
            <a:ext cx="3032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238609" name="Text Box 22"/>
          <p:cNvSpPr txBox="1">
            <a:spLocks noChangeArrowheads="1"/>
          </p:cNvSpPr>
          <p:nvPr/>
        </p:nvSpPr>
        <p:spPr bwMode="auto">
          <a:xfrm>
            <a:off x="6153150" y="2179638"/>
            <a:ext cx="303213" cy="457200"/>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000000"/>
                </a:solidFill>
                <a:ea typeface="Arial"/>
                <a:cs typeface="Arial"/>
              </a:rPr>
              <a:t>*</a:t>
            </a:r>
          </a:p>
        </p:txBody>
      </p:sp>
      <p:sp>
        <p:nvSpPr>
          <p:cNvPr id="238610" name="Text Box 23"/>
          <p:cNvSpPr txBox="1">
            <a:spLocks noChangeArrowheads="1"/>
          </p:cNvSpPr>
          <p:nvPr/>
        </p:nvSpPr>
        <p:spPr bwMode="auto">
          <a:xfrm>
            <a:off x="6819900" y="2160588"/>
            <a:ext cx="3175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t>
            </a:r>
          </a:p>
        </p:txBody>
      </p:sp>
      <p:sp>
        <p:nvSpPr>
          <p:cNvPr id="238611" name="Text Box 24"/>
          <p:cNvSpPr txBox="1">
            <a:spLocks noChangeArrowheads="1"/>
          </p:cNvSpPr>
          <p:nvPr/>
        </p:nvSpPr>
        <p:spPr bwMode="auto">
          <a:xfrm>
            <a:off x="4610100" y="2217738"/>
            <a:ext cx="317500" cy="366712"/>
          </a:xfrm>
          <a:prstGeom prst="rect">
            <a:avLst/>
          </a:prstGeom>
          <a:noFill/>
          <a:ln w="9525">
            <a:noFill/>
            <a:miter lim="800000"/>
            <a:headEnd/>
            <a:tailEnd/>
          </a:ln>
        </p:spPr>
        <p:txBody>
          <a:bodyPr wrap="none">
            <a:prstTxWarp prst="textNoShape">
              <a:avLst/>
            </a:prstTxWarp>
            <a:spAutoFit/>
          </a:bodyPr>
          <a:lstStyle/>
          <a:p>
            <a:pPr defTabSz="914400"/>
            <a:r>
              <a:rPr lang="en-US">
                <a:solidFill>
                  <a:srgbClr val="000000"/>
                </a:solidFill>
                <a:ea typeface="Arial"/>
                <a:cs typeface="Arial"/>
              </a:rPr>
              <a:t>=</a:t>
            </a:r>
          </a:p>
        </p:txBody>
      </p:sp>
      <p:pic>
        <p:nvPicPr>
          <p:cNvPr id="238612" name="Picture 25" descr="txp_fig"/>
          <p:cNvPicPr>
            <a:picLocks noChangeAspect="1" noChangeArrowheads="1"/>
          </p:cNvPicPr>
          <p:nvPr>
            <p:custDataLst>
              <p:tags r:id="rId2"/>
            </p:custDataLst>
          </p:nvPr>
        </p:nvPicPr>
        <p:blipFill>
          <a:blip r:embed="rId18"/>
          <a:srcRect/>
          <a:stretch>
            <a:fillRect/>
          </a:stretch>
        </p:blipFill>
        <p:spPr bwMode="auto">
          <a:xfrm>
            <a:off x="6707188" y="1366838"/>
            <a:ext cx="2351087" cy="179387"/>
          </a:xfrm>
          <a:prstGeom prst="rect">
            <a:avLst/>
          </a:prstGeom>
          <a:noFill/>
          <a:ln w="9525">
            <a:noFill/>
            <a:miter lim="800000"/>
            <a:headEnd/>
            <a:tailEnd/>
          </a:ln>
        </p:spPr>
      </p:pic>
      <p:sp>
        <p:nvSpPr>
          <p:cNvPr id="238613" name="Text Box 26"/>
          <p:cNvSpPr txBox="1">
            <a:spLocks noChangeArrowheads="1"/>
          </p:cNvSpPr>
          <p:nvPr/>
        </p:nvSpPr>
        <p:spPr bwMode="auto">
          <a:xfrm>
            <a:off x="2352675" y="2198688"/>
            <a:ext cx="317500" cy="366712"/>
          </a:xfrm>
          <a:prstGeom prst="rect">
            <a:avLst/>
          </a:prstGeom>
          <a:noFill/>
          <a:ln w="9525">
            <a:noFill/>
            <a:miter lim="800000"/>
            <a:headEnd/>
            <a:tailEnd/>
          </a:ln>
        </p:spPr>
        <p:txBody>
          <a:bodyPr>
            <a:prstTxWarp prst="textNoShape">
              <a:avLst/>
            </a:prstTxWarp>
            <a:spAutoFit/>
          </a:bodyPr>
          <a:lstStyle/>
          <a:p>
            <a:pPr defTabSz="914400"/>
            <a:r>
              <a:rPr lang="en-US">
                <a:solidFill>
                  <a:srgbClr val="000000"/>
                </a:solidFill>
                <a:ea typeface="Arial"/>
                <a:cs typeface="Arial"/>
              </a:rPr>
              <a:t>=</a:t>
            </a:r>
          </a:p>
        </p:txBody>
      </p:sp>
      <p:sp>
        <p:nvSpPr>
          <p:cNvPr id="238614" name="Line 27"/>
          <p:cNvSpPr>
            <a:spLocks noChangeShapeType="1"/>
          </p:cNvSpPr>
          <p:nvPr/>
        </p:nvSpPr>
        <p:spPr bwMode="auto">
          <a:xfrm>
            <a:off x="114300" y="1485900"/>
            <a:ext cx="0" cy="1657350"/>
          </a:xfrm>
          <a:prstGeom prst="line">
            <a:avLst/>
          </a:prstGeom>
          <a:noFill/>
          <a:ln w="2857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38615" name="Line 28"/>
          <p:cNvSpPr>
            <a:spLocks noChangeShapeType="1"/>
          </p:cNvSpPr>
          <p:nvPr/>
        </p:nvSpPr>
        <p:spPr bwMode="auto">
          <a:xfrm>
            <a:off x="2390775" y="1533525"/>
            <a:ext cx="0" cy="1657350"/>
          </a:xfrm>
          <a:prstGeom prst="line">
            <a:avLst/>
          </a:prstGeom>
          <a:noFill/>
          <a:ln w="28575">
            <a:solidFill>
              <a:schemeClr val="tx1"/>
            </a:solidFill>
            <a:round/>
            <a:headEnd/>
            <a:tailEnd/>
          </a:ln>
        </p:spPr>
        <p:txBody>
          <a:bodyPr>
            <a:prstTxWarp prst="textNoShape">
              <a:avLst/>
            </a:prstTxWarp>
          </a:bodyPr>
          <a:lstStyle/>
          <a:p>
            <a:pPr defTabSz="914400"/>
            <a:endParaRPr lang="en-US">
              <a:solidFill>
                <a:srgbClr val="000000"/>
              </a:solidFill>
              <a:ea typeface="Arial"/>
              <a:cs typeface="Arial"/>
            </a:endParaRPr>
          </a:p>
        </p:txBody>
      </p:sp>
      <p:sp>
        <p:nvSpPr>
          <p:cNvPr id="238616" name="Rectangle 29"/>
          <p:cNvSpPr>
            <a:spLocks noChangeArrowheads="1"/>
          </p:cNvSpPr>
          <p:nvPr/>
        </p:nvSpPr>
        <p:spPr bwMode="auto">
          <a:xfrm>
            <a:off x="3190875" y="4171950"/>
            <a:ext cx="1438275" cy="2219325"/>
          </a:xfrm>
          <a:prstGeom prst="rect">
            <a:avLst/>
          </a:prstGeom>
          <a:solidFill>
            <a:srgbClr val="FFFF66"/>
          </a:solidFill>
          <a:ln w="9525">
            <a:solidFill>
              <a:schemeClr val="tx1"/>
            </a:solidFill>
            <a:miter lim="800000"/>
            <a:headEnd/>
            <a:tailEnd/>
          </a:ln>
        </p:spPr>
        <p:txBody>
          <a:bodyPr wrap="none" anchor="ctr">
            <a:prstTxWarp prst="textNoShape">
              <a:avLst/>
            </a:prstTxWarp>
          </a:bodyPr>
          <a:lstStyle/>
          <a:p>
            <a:pPr defTabSz="914400"/>
            <a:endParaRPr lang="en-US">
              <a:solidFill>
                <a:srgbClr val="000000"/>
              </a:solidFill>
              <a:ea typeface="Arial"/>
              <a:cs typeface="Arial"/>
            </a:endParaRPr>
          </a:p>
        </p:txBody>
      </p:sp>
      <p:pic>
        <p:nvPicPr>
          <p:cNvPr id="238617" name="Picture 30" descr="txp_fig"/>
          <p:cNvPicPr>
            <a:picLocks noChangeAspect="1" noChangeArrowheads="1"/>
          </p:cNvPicPr>
          <p:nvPr>
            <p:custDataLst>
              <p:tags r:id="rId3"/>
            </p:custDataLst>
          </p:nvPr>
        </p:nvPicPr>
        <p:blipFill>
          <a:blip r:embed="rId19"/>
          <a:srcRect/>
          <a:stretch>
            <a:fillRect/>
          </a:stretch>
        </p:blipFill>
        <p:spPr bwMode="auto">
          <a:xfrm>
            <a:off x="4392613" y="1876425"/>
            <a:ext cx="223837" cy="223838"/>
          </a:xfrm>
          <a:prstGeom prst="rect">
            <a:avLst/>
          </a:prstGeom>
          <a:noFill/>
          <a:ln w="9525">
            <a:noFill/>
            <a:miter lim="800000"/>
            <a:headEnd/>
            <a:tailEnd/>
          </a:ln>
        </p:spPr>
      </p:pic>
      <p:pic>
        <p:nvPicPr>
          <p:cNvPr id="238618" name="Picture 31" descr="txp_fig"/>
          <p:cNvPicPr>
            <a:picLocks noChangeAspect="1" noChangeArrowheads="1"/>
          </p:cNvPicPr>
          <p:nvPr>
            <p:custDataLst>
              <p:tags r:id="rId4"/>
            </p:custDataLst>
          </p:nvPr>
        </p:nvPicPr>
        <p:blipFill>
          <a:blip r:embed="rId20"/>
          <a:srcRect/>
          <a:stretch>
            <a:fillRect/>
          </a:stretch>
        </p:blipFill>
        <p:spPr bwMode="auto">
          <a:xfrm>
            <a:off x="6481763" y="1920875"/>
            <a:ext cx="198437" cy="173038"/>
          </a:xfrm>
          <a:prstGeom prst="rect">
            <a:avLst/>
          </a:prstGeom>
          <a:noFill/>
          <a:ln w="9525">
            <a:noFill/>
            <a:miter lim="800000"/>
            <a:headEnd/>
            <a:tailEnd/>
          </a:ln>
        </p:spPr>
      </p:pic>
      <p:pic>
        <p:nvPicPr>
          <p:cNvPr id="238619" name="Picture 32" descr="txp_fig"/>
          <p:cNvPicPr>
            <a:picLocks noChangeAspect="1" noChangeArrowheads="1"/>
          </p:cNvPicPr>
          <p:nvPr>
            <p:custDataLst>
              <p:tags r:id="rId5"/>
            </p:custDataLst>
          </p:nvPr>
        </p:nvPicPr>
        <p:blipFill>
          <a:blip r:embed="rId21"/>
          <a:srcRect/>
          <a:stretch>
            <a:fillRect/>
          </a:stretch>
        </p:blipFill>
        <p:spPr bwMode="auto">
          <a:xfrm>
            <a:off x="7600950" y="3298825"/>
            <a:ext cx="1465263" cy="228600"/>
          </a:xfrm>
          <a:prstGeom prst="rect">
            <a:avLst/>
          </a:prstGeom>
          <a:noFill/>
          <a:ln w="9525">
            <a:noFill/>
            <a:miter lim="800000"/>
            <a:headEnd/>
            <a:tailEnd/>
          </a:ln>
        </p:spPr>
      </p:pic>
      <p:pic>
        <p:nvPicPr>
          <p:cNvPr id="238620" name="Picture 33" descr="txp_fig"/>
          <p:cNvPicPr>
            <a:picLocks noChangeAspect="1" noChangeArrowheads="1"/>
          </p:cNvPicPr>
          <p:nvPr>
            <p:custDataLst>
              <p:tags r:id="rId6"/>
            </p:custDataLst>
          </p:nvPr>
        </p:nvPicPr>
        <p:blipFill>
          <a:blip r:embed="rId22"/>
          <a:srcRect/>
          <a:stretch>
            <a:fillRect/>
          </a:stretch>
        </p:blipFill>
        <p:spPr bwMode="auto">
          <a:xfrm>
            <a:off x="1960563" y="1844675"/>
            <a:ext cx="198437" cy="234950"/>
          </a:xfrm>
          <a:prstGeom prst="rect">
            <a:avLst/>
          </a:prstGeom>
          <a:noFill/>
          <a:ln w="9525">
            <a:noFill/>
            <a:miter lim="800000"/>
            <a:headEnd/>
            <a:tailEnd/>
          </a:ln>
        </p:spPr>
      </p:pic>
      <p:pic>
        <p:nvPicPr>
          <p:cNvPr id="238621" name="Picture 34"/>
          <p:cNvPicPr>
            <a:picLocks noChangeAspect="1" noChangeArrowheads="1"/>
          </p:cNvPicPr>
          <p:nvPr/>
        </p:nvPicPr>
        <p:blipFill>
          <a:blip r:embed="rId9">
            <a:lum bright="60000" contrast="72000"/>
          </a:blip>
          <a:srcRect l="20749" t="20340" r="20749" b="20338"/>
          <a:stretch>
            <a:fillRect/>
          </a:stretch>
        </p:blipFill>
        <p:spPr bwMode="auto">
          <a:xfrm>
            <a:off x="3262313" y="4364038"/>
            <a:ext cx="306387" cy="317500"/>
          </a:xfrm>
          <a:prstGeom prst="rect">
            <a:avLst/>
          </a:prstGeom>
          <a:noFill/>
          <a:ln w="9525">
            <a:noFill/>
            <a:miter lim="800000"/>
            <a:headEnd/>
            <a:tailEnd/>
          </a:ln>
        </p:spPr>
      </p:pic>
      <p:pic>
        <p:nvPicPr>
          <p:cNvPr id="238622" name="Picture 35"/>
          <p:cNvPicPr>
            <a:picLocks noChangeAspect="1" noChangeArrowheads="1"/>
          </p:cNvPicPr>
          <p:nvPr/>
        </p:nvPicPr>
        <p:blipFill>
          <a:blip r:embed="rId10"/>
          <a:srcRect/>
          <a:stretch>
            <a:fillRect/>
          </a:stretch>
        </p:blipFill>
        <p:spPr bwMode="auto">
          <a:xfrm>
            <a:off x="3646488" y="4310063"/>
            <a:ext cx="407987" cy="411162"/>
          </a:xfrm>
          <a:prstGeom prst="rect">
            <a:avLst/>
          </a:prstGeom>
          <a:noFill/>
          <a:ln w="9525">
            <a:noFill/>
            <a:miter lim="800000"/>
            <a:headEnd/>
            <a:tailEnd/>
          </a:ln>
        </p:spPr>
      </p:pic>
      <p:pic>
        <p:nvPicPr>
          <p:cNvPr id="238623" name="Picture 36"/>
          <p:cNvPicPr>
            <a:picLocks noChangeAspect="1" noChangeArrowheads="1"/>
          </p:cNvPicPr>
          <p:nvPr/>
        </p:nvPicPr>
        <p:blipFill>
          <a:blip r:embed="rId23"/>
          <a:srcRect l="19090" r="25909" b="2563"/>
          <a:stretch>
            <a:fillRect/>
          </a:stretch>
        </p:blipFill>
        <p:spPr bwMode="auto">
          <a:xfrm>
            <a:off x="4156075" y="4324350"/>
            <a:ext cx="412750" cy="390525"/>
          </a:xfrm>
          <a:prstGeom prst="rect">
            <a:avLst/>
          </a:prstGeom>
          <a:noFill/>
          <a:ln w="9525">
            <a:noFill/>
            <a:miter lim="800000"/>
            <a:headEnd/>
            <a:tailEnd/>
          </a:ln>
        </p:spPr>
      </p:pic>
      <p:sp>
        <p:nvSpPr>
          <p:cNvPr id="238624" name="Line 37"/>
          <p:cNvSpPr>
            <a:spLocks noChangeShapeType="1"/>
          </p:cNvSpPr>
          <p:nvPr/>
        </p:nvSpPr>
        <p:spPr bwMode="auto">
          <a:xfrm flipV="1">
            <a:off x="4667250" y="2647950"/>
            <a:ext cx="1752600" cy="173355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8625" name="Line 38"/>
          <p:cNvSpPr>
            <a:spLocks noChangeShapeType="1"/>
          </p:cNvSpPr>
          <p:nvPr/>
        </p:nvSpPr>
        <p:spPr bwMode="auto">
          <a:xfrm flipV="1">
            <a:off x="3924300" y="2695575"/>
            <a:ext cx="552450" cy="157162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8626" name="Line 39"/>
          <p:cNvSpPr>
            <a:spLocks noChangeShapeType="1"/>
          </p:cNvSpPr>
          <p:nvPr/>
        </p:nvSpPr>
        <p:spPr bwMode="auto">
          <a:xfrm flipH="1" flipV="1">
            <a:off x="2181225" y="2657475"/>
            <a:ext cx="1066800" cy="1666875"/>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sp>
        <p:nvSpPr>
          <p:cNvPr id="238627" name="Line 40"/>
          <p:cNvSpPr>
            <a:spLocks noChangeShapeType="1"/>
          </p:cNvSpPr>
          <p:nvPr/>
        </p:nvSpPr>
        <p:spPr bwMode="auto">
          <a:xfrm>
            <a:off x="7562850" y="3028950"/>
            <a:ext cx="0" cy="800100"/>
          </a:xfrm>
          <a:prstGeom prst="line">
            <a:avLst/>
          </a:prstGeom>
          <a:noFill/>
          <a:ln w="9525">
            <a:solidFill>
              <a:schemeClr val="tx1"/>
            </a:solidFill>
            <a:round/>
            <a:headEnd/>
            <a:tailEnd type="triangle" w="med" len="med"/>
          </a:ln>
        </p:spPr>
        <p:txBody>
          <a:bodyPr>
            <a:prstTxWarp prst="textNoShape">
              <a:avLst/>
            </a:prstTxWarp>
          </a:bodyPr>
          <a:lstStyle/>
          <a:p>
            <a:pPr defTabSz="914400"/>
            <a:endParaRPr lang="en-US">
              <a:solidFill>
                <a:srgbClr val="000000"/>
              </a:solidFill>
              <a:ea typeface="Arial"/>
              <a:cs typeface="Arial"/>
            </a:endParaRPr>
          </a:p>
        </p:txBody>
      </p:sp>
      <p:pic>
        <p:nvPicPr>
          <p:cNvPr id="238628" name="Picture 41"/>
          <p:cNvPicPr>
            <a:picLocks noChangeAspect="1" noChangeArrowheads="1"/>
          </p:cNvPicPr>
          <p:nvPr/>
        </p:nvPicPr>
        <p:blipFill>
          <a:blip r:embed="rId24"/>
          <a:srcRect/>
          <a:stretch>
            <a:fillRect/>
          </a:stretch>
        </p:blipFill>
        <p:spPr bwMode="auto">
          <a:xfrm>
            <a:off x="3298825" y="4992688"/>
            <a:ext cx="212725" cy="214312"/>
          </a:xfrm>
          <a:prstGeom prst="rect">
            <a:avLst/>
          </a:prstGeom>
          <a:noFill/>
          <a:ln w="9525">
            <a:noFill/>
            <a:miter lim="800000"/>
            <a:headEnd/>
            <a:tailEnd/>
          </a:ln>
        </p:spPr>
      </p:pic>
      <p:pic>
        <p:nvPicPr>
          <p:cNvPr id="238629" name="Picture 42"/>
          <p:cNvPicPr>
            <a:picLocks noChangeAspect="1" noChangeArrowheads="1"/>
          </p:cNvPicPr>
          <p:nvPr/>
        </p:nvPicPr>
        <p:blipFill>
          <a:blip r:embed="rId25"/>
          <a:srcRect/>
          <a:stretch>
            <a:fillRect/>
          </a:stretch>
        </p:blipFill>
        <p:spPr bwMode="auto">
          <a:xfrm>
            <a:off x="3656013" y="4851400"/>
            <a:ext cx="430212" cy="431800"/>
          </a:xfrm>
          <a:prstGeom prst="rect">
            <a:avLst/>
          </a:prstGeom>
          <a:noFill/>
          <a:ln w="9525">
            <a:noFill/>
            <a:miter lim="800000"/>
            <a:headEnd/>
            <a:tailEnd/>
          </a:ln>
        </p:spPr>
      </p:pic>
      <p:pic>
        <p:nvPicPr>
          <p:cNvPr id="238630" name="Picture 43"/>
          <p:cNvPicPr>
            <a:picLocks noChangeAspect="1" noChangeArrowheads="1"/>
          </p:cNvPicPr>
          <p:nvPr/>
        </p:nvPicPr>
        <p:blipFill>
          <a:blip r:embed="rId26"/>
          <a:srcRect l="25586" r="21748" b="-4706"/>
          <a:stretch>
            <a:fillRect/>
          </a:stretch>
        </p:blipFill>
        <p:spPr bwMode="auto">
          <a:xfrm>
            <a:off x="4178300" y="4878388"/>
            <a:ext cx="365125" cy="395287"/>
          </a:xfrm>
          <a:prstGeom prst="rect">
            <a:avLst/>
          </a:prstGeom>
          <a:noFill/>
          <a:ln w="9525">
            <a:noFill/>
            <a:miter lim="800000"/>
            <a:headEnd/>
            <a:tailEnd/>
          </a:ln>
        </p:spPr>
      </p:pic>
      <p:pic>
        <p:nvPicPr>
          <p:cNvPr id="238631" name="Picture 44"/>
          <p:cNvPicPr>
            <a:picLocks noChangeAspect="1" noChangeArrowheads="1"/>
          </p:cNvPicPr>
          <p:nvPr/>
        </p:nvPicPr>
        <p:blipFill>
          <a:blip r:embed="rId27"/>
          <a:srcRect/>
          <a:stretch>
            <a:fillRect/>
          </a:stretch>
        </p:blipFill>
        <p:spPr bwMode="auto">
          <a:xfrm>
            <a:off x="3306763" y="5486400"/>
            <a:ext cx="214312" cy="215900"/>
          </a:xfrm>
          <a:prstGeom prst="rect">
            <a:avLst/>
          </a:prstGeom>
          <a:noFill/>
          <a:ln w="9525">
            <a:noFill/>
            <a:miter lim="800000"/>
            <a:headEnd/>
            <a:tailEnd/>
          </a:ln>
        </p:spPr>
      </p:pic>
      <p:pic>
        <p:nvPicPr>
          <p:cNvPr id="238632" name="Picture 45"/>
          <p:cNvPicPr>
            <a:picLocks noChangeAspect="1" noChangeArrowheads="1"/>
          </p:cNvPicPr>
          <p:nvPr/>
        </p:nvPicPr>
        <p:blipFill>
          <a:blip r:embed="rId28"/>
          <a:srcRect/>
          <a:stretch>
            <a:fillRect/>
          </a:stretch>
        </p:blipFill>
        <p:spPr bwMode="auto">
          <a:xfrm>
            <a:off x="3630613" y="5354638"/>
            <a:ext cx="438150" cy="442912"/>
          </a:xfrm>
          <a:prstGeom prst="rect">
            <a:avLst/>
          </a:prstGeom>
          <a:noFill/>
          <a:ln w="9525">
            <a:noFill/>
            <a:miter lim="800000"/>
            <a:headEnd/>
            <a:tailEnd/>
          </a:ln>
        </p:spPr>
      </p:pic>
      <p:pic>
        <p:nvPicPr>
          <p:cNvPr id="238633" name="Picture 46"/>
          <p:cNvPicPr>
            <a:picLocks noChangeAspect="1" noChangeArrowheads="1"/>
          </p:cNvPicPr>
          <p:nvPr/>
        </p:nvPicPr>
        <p:blipFill>
          <a:blip r:embed="rId29"/>
          <a:srcRect l="20779" r="16884" b="-7172"/>
          <a:stretch>
            <a:fillRect/>
          </a:stretch>
        </p:blipFill>
        <p:spPr bwMode="auto">
          <a:xfrm>
            <a:off x="4157663" y="5399088"/>
            <a:ext cx="407987" cy="407987"/>
          </a:xfrm>
          <a:prstGeom prst="rect">
            <a:avLst/>
          </a:prstGeom>
          <a:noFill/>
          <a:ln w="9525">
            <a:noFill/>
            <a:miter lim="800000"/>
            <a:headEnd/>
            <a:tailEnd/>
          </a:ln>
        </p:spPr>
      </p:pic>
      <p:pic>
        <p:nvPicPr>
          <p:cNvPr id="238634" name="Picture 47"/>
          <p:cNvPicPr>
            <a:picLocks noChangeAspect="1" noChangeArrowheads="1"/>
          </p:cNvPicPr>
          <p:nvPr/>
        </p:nvPicPr>
        <p:blipFill>
          <a:blip r:embed="rId30"/>
          <a:srcRect/>
          <a:stretch>
            <a:fillRect/>
          </a:stretch>
        </p:blipFill>
        <p:spPr bwMode="auto">
          <a:xfrm>
            <a:off x="3306763" y="6019800"/>
            <a:ext cx="214312" cy="215900"/>
          </a:xfrm>
          <a:prstGeom prst="rect">
            <a:avLst/>
          </a:prstGeom>
          <a:noFill/>
          <a:ln w="9525">
            <a:noFill/>
            <a:miter lim="800000"/>
            <a:headEnd/>
            <a:tailEnd/>
          </a:ln>
        </p:spPr>
      </p:pic>
      <p:pic>
        <p:nvPicPr>
          <p:cNvPr id="238635" name="Picture 48"/>
          <p:cNvPicPr>
            <a:picLocks noChangeAspect="1" noChangeArrowheads="1"/>
          </p:cNvPicPr>
          <p:nvPr/>
        </p:nvPicPr>
        <p:blipFill>
          <a:blip r:embed="rId31"/>
          <a:srcRect/>
          <a:stretch>
            <a:fillRect/>
          </a:stretch>
        </p:blipFill>
        <p:spPr bwMode="auto">
          <a:xfrm>
            <a:off x="3608388" y="5916613"/>
            <a:ext cx="438150" cy="442912"/>
          </a:xfrm>
          <a:prstGeom prst="rect">
            <a:avLst/>
          </a:prstGeom>
          <a:noFill/>
          <a:ln w="9525">
            <a:noFill/>
            <a:miter lim="800000"/>
            <a:headEnd/>
            <a:tailEnd/>
          </a:ln>
        </p:spPr>
      </p:pic>
      <p:pic>
        <p:nvPicPr>
          <p:cNvPr id="238636" name="Picture 49"/>
          <p:cNvPicPr>
            <a:picLocks noChangeAspect="1" noChangeArrowheads="1"/>
          </p:cNvPicPr>
          <p:nvPr/>
        </p:nvPicPr>
        <p:blipFill>
          <a:blip r:embed="rId32"/>
          <a:srcRect l="24307" r="20470" b="-4706"/>
          <a:stretch>
            <a:fillRect/>
          </a:stretch>
        </p:blipFill>
        <p:spPr bwMode="auto">
          <a:xfrm>
            <a:off x="4157663" y="5945188"/>
            <a:ext cx="392112" cy="404812"/>
          </a:xfrm>
          <a:prstGeom prst="rect">
            <a:avLst/>
          </a:prstGeom>
          <a:noFill/>
          <a:ln w="9525">
            <a:noFill/>
            <a:miter lim="800000"/>
            <a:headEnd/>
            <a:tailEnd/>
          </a:ln>
        </p:spPr>
      </p:pic>
      <p:sp>
        <p:nvSpPr>
          <p:cNvPr id="50" name="TextBox 49"/>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9094022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457200" y="0"/>
            <a:ext cx="8229600" cy="803275"/>
          </a:xfrm>
        </p:spPr>
        <p:txBody>
          <a:bodyPr/>
          <a:lstStyle/>
          <a:p>
            <a:pPr eaLnBrk="1" hangingPunct="1"/>
            <a:r>
              <a:rPr lang="en-US" dirty="0"/>
              <a:t>Voting Model Example: Screen Detection</a:t>
            </a:r>
          </a:p>
        </p:txBody>
      </p:sp>
      <p:pic>
        <p:nvPicPr>
          <p:cNvPr id="250883"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250884" name="Picture 4"/>
          <p:cNvPicPr>
            <a:picLocks noChangeAspect="1" noChangeArrowheads="1"/>
          </p:cNvPicPr>
          <p:nvPr/>
        </p:nvPicPr>
        <p:blipFill>
          <a:blip r:embed="rId4"/>
          <a:srcRect l="12263" t="36794" r="64290" b="40056"/>
          <a:stretch>
            <a:fillRect/>
          </a:stretch>
        </p:blipFill>
        <p:spPr bwMode="auto">
          <a:xfrm>
            <a:off x="2085975" y="1211263"/>
            <a:ext cx="1406525" cy="1041400"/>
          </a:xfrm>
          <a:prstGeom prst="rect">
            <a:avLst/>
          </a:prstGeom>
          <a:noFill/>
          <a:ln w="9525">
            <a:noFill/>
            <a:miter lim="800000"/>
            <a:headEnd/>
            <a:tailEnd/>
          </a:ln>
        </p:spPr>
      </p:pic>
      <p:sp>
        <p:nvSpPr>
          <p:cNvPr id="250885" name="Line 5"/>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0886" name="Text Box 6"/>
          <p:cNvSpPr txBox="1">
            <a:spLocks noChangeArrowheads="1"/>
          </p:cNvSpPr>
          <p:nvPr/>
        </p:nvSpPr>
        <p:spPr bwMode="auto">
          <a:xfrm>
            <a:off x="2320925" y="711200"/>
            <a:ext cx="941388" cy="581025"/>
          </a:xfrm>
          <a:prstGeom prst="rect">
            <a:avLst/>
          </a:prstGeom>
          <a:noFill/>
          <a:ln w="9525">
            <a:noFill/>
            <a:miter lim="800000"/>
            <a:headEnd/>
            <a:tailEnd/>
          </a:ln>
        </p:spPr>
        <p:txBody>
          <a:bodyPr wrap="none">
            <a:prstTxWarp prst="textNoShape">
              <a:avLst/>
            </a:prstTxWarp>
            <a:spAutoFit/>
          </a:bodyPr>
          <a:lstStyle/>
          <a:p>
            <a:pPr algn="ctr"/>
            <a:r>
              <a:rPr lang="en-US" sz="1600"/>
              <a:t>Feature </a:t>
            </a:r>
          </a:p>
          <a:p>
            <a:pPr algn="ctr"/>
            <a:r>
              <a:rPr lang="en-US" sz="1600"/>
              <a:t>output</a:t>
            </a:r>
          </a:p>
        </p:txBody>
      </p:sp>
      <p:sp>
        <p:nvSpPr>
          <p:cNvPr id="7" name="TextBox 6"/>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30940568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457200" y="0"/>
            <a:ext cx="8229600" cy="803275"/>
          </a:xfrm>
        </p:spPr>
        <p:txBody>
          <a:bodyPr/>
          <a:lstStyle/>
          <a:p>
            <a:pPr eaLnBrk="1" hangingPunct="1"/>
            <a:r>
              <a:rPr lang="en-US" dirty="0"/>
              <a:t>Voting Model Example: Screen Detection</a:t>
            </a:r>
          </a:p>
        </p:txBody>
      </p:sp>
      <p:pic>
        <p:nvPicPr>
          <p:cNvPr id="252931"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252932" name="Picture 4"/>
          <p:cNvPicPr>
            <a:picLocks noChangeAspect="1" noChangeArrowheads="1"/>
          </p:cNvPicPr>
          <p:nvPr/>
        </p:nvPicPr>
        <p:blipFill>
          <a:blip r:embed="rId4"/>
          <a:srcRect l="12263" t="36794" r="36900" b="40056"/>
          <a:stretch>
            <a:fillRect/>
          </a:stretch>
        </p:blipFill>
        <p:spPr bwMode="auto">
          <a:xfrm>
            <a:off x="2085975" y="1211263"/>
            <a:ext cx="3049588" cy="1041400"/>
          </a:xfrm>
          <a:prstGeom prst="rect">
            <a:avLst/>
          </a:prstGeom>
          <a:noFill/>
          <a:ln w="9525">
            <a:noFill/>
            <a:miter lim="800000"/>
            <a:headEnd/>
            <a:tailEnd/>
          </a:ln>
        </p:spPr>
      </p:pic>
      <p:sp>
        <p:nvSpPr>
          <p:cNvPr id="252933" name="Line 5"/>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2934" name="Text Box 6"/>
          <p:cNvSpPr txBox="1">
            <a:spLocks noChangeArrowheads="1"/>
          </p:cNvSpPr>
          <p:nvPr/>
        </p:nvSpPr>
        <p:spPr bwMode="auto">
          <a:xfrm>
            <a:off x="2320925" y="711200"/>
            <a:ext cx="941388" cy="581025"/>
          </a:xfrm>
          <a:prstGeom prst="rect">
            <a:avLst/>
          </a:prstGeom>
          <a:noFill/>
          <a:ln w="9525">
            <a:noFill/>
            <a:miter lim="800000"/>
            <a:headEnd/>
            <a:tailEnd/>
          </a:ln>
        </p:spPr>
        <p:txBody>
          <a:bodyPr wrap="none">
            <a:prstTxWarp prst="textNoShape">
              <a:avLst/>
            </a:prstTxWarp>
            <a:spAutoFit/>
          </a:bodyPr>
          <a:lstStyle/>
          <a:p>
            <a:pPr algn="ctr"/>
            <a:r>
              <a:rPr lang="en-US" sz="1600"/>
              <a:t>Feature </a:t>
            </a:r>
          </a:p>
          <a:p>
            <a:pPr algn="ctr"/>
            <a:r>
              <a:rPr lang="en-US" sz="1600"/>
              <a:t>output</a:t>
            </a:r>
          </a:p>
        </p:txBody>
      </p:sp>
      <p:sp>
        <p:nvSpPr>
          <p:cNvPr id="252935" name="Text Box 7"/>
          <p:cNvSpPr txBox="1">
            <a:spLocks noChangeArrowheads="1"/>
          </p:cNvSpPr>
          <p:nvPr/>
        </p:nvSpPr>
        <p:spPr bwMode="auto">
          <a:xfrm>
            <a:off x="3784600" y="706438"/>
            <a:ext cx="1368425" cy="581025"/>
          </a:xfrm>
          <a:prstGeom prst="rect">
            <a:avLst/>
          </a:prstGeom>
          <a:noFill/>
          <a:ln w="9525">
            <a:noFill/>
            <a:miter lim="800000"/>
            <a:headEnd/>
            <a:tailEnd/>
          </a:ln>
        </p:spPr>
        <p:txBody>
          <a:bodyPr wrap="none">
            <a:prstTxWarp prst="textNoShape">
              <a:avLst/>
            </a:prstTxWarp>
            <a:spAutoFit/>
          </a:bodyPr>
          <a:lstStyle/>
          <a:p>
            <a:pPr algn="ctr"/>
            <a:r>
              <a:rPr lang="en-US" sz="1600"/>
              <a:t>Thresholded </a:t>
            </a:r>
          </a:p>
          <a:p>
            <a:pPr algn="ctr"/>
            <a:r>
              <a:rPr lang="en-US" sz="1600"/>
              <a:t>output</a:t>
            </a:r>
          </a:p>
        </p:txBody>
      </p:sp>
      <p:sp>
        <p:nvSpPr>
          <p:cNvPr id="252936" name="Line 8"/>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2937" name="Text Box 9"/>
          <p:cNvSpPr txBox="1">
            <a:spLocks noChangeArrowheads="1"/>
          </p:cNvSpPr>
          <p:nvPr/>
        </p:nvSpPr>
        <p:spPr bwMode="auto">
          <a:xfrm>
            <a:off x="3505200" y="2336800"/>
            <a:ext cx="1947593" cy="400110"/>
          </a:xfrm>
          <a:prstGeom prst="rect">
            <a:avLst/>
          </a:prstGeom>
          <a:noFill/>
          <a:ln w="9525">
            <a:noFill/>
            <a:miter lim="800000"/>
            <a:headEnd/>
            <a:tailEnd/>
          </a:ln>
        </p:spPr>
        <p:txBody>
          <a:bodyPr wrap="none">
            <a:prstTxWarp prst="textNoShape">
              <a:avLst/>
            </a:prstTxWarp>
            <a:spAutoFit/>
          </a:bodyPr>
          <a:lstStyle/>
          <a:p>
            <a:r>
              <a:rPr lang="en-US" sz="2000" dirty="0"/>
              <a:t>Weak ‘detector’</a:t>
            </a:r>
          </a:p>
        </p:txBody>
      </p:sp>
      <p:sp>
        <p:nvSpPr>
          <p:cNvPr id="252938" name="Text Box 10"/>
          <p:cNvSpPr txBox="1">
            <a:spLocks noChangeArrowheads="1"/>
          </p:cNvSpPr>
          <p:nvPr/>
        </p:nvSpPr>
        <p:spPr bwMode="auto">
          <a:xfrm>
            <a:off x="3067050" y="2641600"/>
            <a:ext cx="3268663"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Produces many false alarms.</a:t>
            </a:r>
          </a:p>
        </p:txBody>
      </p:sp>
      <p:sp>
        <p:nvSpPr>
          <p:cNvPr id="11" name="TextBox 10"/>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98125116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457200" y="0"/>
            <a:ext cx="8229600" cy="803275"/>
          </a:xfrm>
        </p:spPr>
        <p:txBody>
          <a:bodyPr/>
          <a:lstStyle/>
          <a:p>
            <a:pPr eaLnBrk="1" hangingPunct="1"/>
            <a:r>
              <a:rPr lang="en-US" dirty="0"/>
              <a:t>Voting Model Example: Screen Detection</a:t>
            </a:r>
          </a:p>
        </p:txBody>
      </p:sp>
      <p:pic>
        <p:nvPicPr>
          <p:cNvPr id="254979"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254980" name="Picture 4"/>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sp>
        <p:nvSpPr>
          <p:cNvPr id="254981" name="Line 5"/>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4982" name="Text Box 6"/>
          <p:cNvSpPr txBox="1">
            <a:spLocks noChangeArrowheads="1"/>
          </p:cNvSpPr>
          <p:nvPr/>
        </p:nvSpPr>
        <p:spPr bwMode="auto">
          <a:xfrm>
            <a:off x="2320925" y="711200"/>
            <a:ext cx="941388" cy="581025"/>
          </a:xfrm>
          <a:prstGeom prst="rect">
            <a:avLst/>
          </a:prstGeom>
          <a:noFill/>
          <a:ln w="9525">
            <a:noFill/>
            <a:miter lim="800000"/>
            <a:headEnd/>
            <a:tailEnd/>
          </a:ln>
        </p:spPr>
        <p:txBody>
          <a:bodyPr wrap="none">
            <a:prstTxWarp prst="textNoShape">
              <a:avLst/>
            </a:prstTxWarp>
            <a:spAutoFit/>
          </a:bodyPr>
          <a:lstStyle/>
          <a:p>
            <a:pPr algn="ctr"/>
            <a:r>
              <a:rPr lang="en-US" sz="1600"/>
              <a:t>Feature </a:t>
            </a:r>
          </a:p>
          <a:p>
            <a:pPr algn="ctr"/>
            <a:r>
              <a:rPr lang="en-US" sz="1600"/>
              <a:t>output</a:t>
            </a:r>
          </a:p>
        </p:txBody>
      </p:sp>
      <p:sp>
        <p:nvSpPr>
          <p:cNvPr id="254983" name="Text Box 7"/>
          <p:cNvSpPr txBox="1">
            <a:spLocks noChangeArrowheads="1"/>
          </p:cNvSpPr>
          <p:nvPr/>
        </p:nvSpPr>
        <p:spPr bwMode="auto">
          <a:xfrm>
            <a:off x="3784600" y="706438"/>
            <a:ext cx="1368425" cy="581025"/>
          </a:xfrm>
          <a:prstGeom prst="rect">
            <a:avLst/>
          </a:prstGeom>
          <a:noFill/>
          <a:ln w="9525">
            <a:noFill/>
            <a:miter lim="800000"/>
            <a:headEnd/>
            <a:tailEnd/>
          </a:ln>
        </p:spPr>
        <p:txBody>
          <a:bodyPr wrap="none">
            <a:prstTxWarp prst="textNoShape">
              <a:avLst/>
            </a:prstTxWarp>
            <a:spAutoFit/>
          </a:bodyPr>
          <a:lstStyle/>
          <a:p>
            <a:pPr algn="ctr"/>
            <a:r>
              <a:rPr lang="en-US" sz="1600"/>
              <a:t>Thresholded </a:t>
            </a:r>
          </a:p>
          <a:p>
            <a:pPr algn="ctr"/>
            <a:r>
              <a:rPr lang="en-US" sz="1600"/>
              <a:t>output</a:t>
            </a:r>
          </a:p>
        </p:txBody>
      </p:sp>
      <p:sp>
        <p:nvSpPr>
          <p:cNvPr id="254984" name="Line 8"/>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4985" name="Line 9"/>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4986" name="Text Box 10"/>
          <p:cNvSpPr txBox="1">
            <a:spLocks noChangeArrowheads="1"/>
          </p:cNvSpPr>
          <p:nvPr/>
        </p:nvSpPr>
        <p:spPr bwMode="auto">
          <a:xfrm>
            <a:off x="5275263" y="727075"/>
            <a:ext cx="1685925" cy="581025"/>
          </a:xfrm>
          <a:prstGeom prst="rect">
            <a:avLst/>
          </a:prstGeom>
          <a:noFill/>
          <a:ln w="9525">
            <a:noFill/>
            <a:miter lim="800000"/>
            <a:headEnd/>
            <a:tailEnd/>
          </a:ln>
        </p:spPr>
        <p:txBody>
          <a:bodyPr wrap="none">
            <a:prstTxWarp prst="textNoShape">
              <a:avLst/>
            </a:prstTxWarp>
            <a:spAutoFit/>
          </a:bodyPr>
          <a:lstStyle/>
          <a:p>
            <a:pPr algn="ctr"/>
            <a:r>
              <a:rPr lang="en-US" sz="1600"/>
              <a:t>Strong classifier </a:t>
            </a:r>
          </a:p>
          <a:p>
            <a:pPr algn="ctr"/>
            <a:r>
              <a:rPr lang="en-US" sz="1600"/>
              <a:t>at iteration 1</a:t>
            </a:r>
          </a:p>
        </p:txBody>
      </p:sp>
      <p:sp>
        <p:nvSpPr>
          <p:cNvPr id="11" name="TextBox 10"/>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454374717"/>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457200" y="0"/>
            <a:ext cx="8229600" cy="803275"/>
          </a:xfrm>
        </p:spPr>
        <p:txBody>
          <a:bodyPr/>
          <a:lstStyle/>
          <a:p>
            <a:pPr eaLnBrk="1" hangingPunct="1"/>
            <a:r>
              <a:rPr lang="en-US" dirty="0"/>
              <a:t>Voting Model Example: Screen Detection</a:t>
            </a:r>
          </a:p>
        </p:txBody>
      </p:sp>
      <p:pic>
        <p:nvPicPr>
          <p:cNvPr id="257027"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257028" name="Picture 4"/>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257029" name="Picture 5"/>
          <p:cNvPicPr>
            <a:picLocks noChangeAspect="1" noChangeArrowheads="1"/>
          </p:cNvPicPr>
          <p:nvPr/>
        </p:nvPicPr>
        <p:blipFill>
          <a:blip r:embed="rId5"/>
          <a:srcRect l="11160" t="37299" r="36417" b="40561"/>
          <a:stretch>
            <a:fillRect/>
          </a:stretch>
        </p:blipFill>
        <p:spPr bwMode="auto">
          <a:xfrm>
            <a:off x="2019300" y="2468563"/>
            <a:ext cx="3148013" cy="996950"/>
          </a:xfrm>
          <a:prstGeom prst="rect">
            <a:avLst/>
          </a:prstGeom>
          <a:noFill/>
          <a:ln w="9525">
            <a:noFill/>
            <a:miter lim="800000"/>
            <a:headEnd/>
            <a:tailEnd/>
          </a:ln>
        </p:spPr>
      </p:pic>
      <p:sp>
        <p:nvSpPr>
          <p:cNvPr id="257030" name="Line 6"/>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7031" name="Text Box 7"/>
          <p:cNvSpPr txBox="1">
            <a:spLocks noChangeArrowheads="1"/>
          </p:cNvSpPr>
          <p:nvPr/>
        </p:nvSpPr>
        <p:spPr bwMode="auto">
          <a:xfrm>
            <a:off x="2320925" y="711200"/>
            <a:ext cx="941388" cy="581025"/>
          </a:xfrm>
          <a:prstGeom prst="rect">
            <a:avLst/>
          </a:prstGeom>
          <a:noFill/>
          <a:ln w="9525">
            <a:noFill/>
            <a:miter lim="800000"/>
            <a:headEnd/>
            <a:tailEnd/>
          </a:ln>
        </p:spPr>
        <p:txBody>
          <a:bodyPr wrap="none">
            <a:prstTxWarp prst="textNoShape">
              <a:avLst/>
            </a:prstTxWarp>
            <a:spAutoFit/>
          </a:bodyPr>
          <a:lstStyle/>
          <a:p>
            <a:pPr algn="ctr"/>
            <a:r>
              <a:rPr lang="en-US" sz="1600"/>
              <a:t>Feature </a:t>
            </a:r>
          </a:p>
          <a:p>
            <a:pPr algn="ctr"/>
            <a:r>
              <a:rPr lang="en-US" sz="1600"/>
              <a:t>output</a:t>
            </a:r>
          </a:p>
        </p:txBody>
      </p:sp>
      <p:sp>
        <p:nvSpPr>
          <p:cNvPr id="257032" name="Text Box 8"/>
          <p:cNvSpPr txBox="1">
            <a:spLocks noChangeArrowheads="1"/>
          </p:cNvSpPr>
          <p:nvPr/>
        </p:nvSpPr>
        <p:spPr bwMode="auto">
          <a:xfrm>
            <a:off x="3784600" y="706438"/>
            <a:ext cx="1368425" cy="581025"/>
          </a:xfrm>
          <a:prstGeom prst="rect">
            <a:avLst/>
          </a:prstGeom>
          <a:noFill/>
          <a:ln w="9525">
            <a:noFill/>
            <a:miter lim="800000"/>
            <a:headEnd/>
            <a:tailEnd/>
          </a:ln>
        </p:spPr>
        <p:txBody>
          <a:bodyPr wrap="none">
            <a:prstTxWarp prst="textNoShape">
              <a:avLst/>
            </a:prstTxWarp>
            <a:spAutoFit/>
          </a:bodyPr>
          <a:lstStyle/>
          <a:p>
            <a:pPr algn="ctr"/>
            <a:r>
              <a:rPr lang="en-US" sz="1600"/>
              <a:t>Thresholded </a:t>
            </a:r>
          </a:p>
          <a:p>
            <a:pPr algn="ctr"/>
            <a:r>
              <a:rPr lang="en-US" sz="1600"/>
              <a:t>output</a:t>
            </a:r>
          </a:p>
        </p:txBody>
      </p:sp>
      <p:sp>
        <p:nvSpPr>
          <p:cNvPr id="257033" name="Line 9"/>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7034" name="Line 10"/>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7035" name="Text Box 11"/>
          <p:cNvSpPr txBox="1">
            <a:spLocks noChangeArrowheads="1"/>
          </p:cNvSpPr>
          <p:nvPr/>
        </p:nvSpPr>
        <p:spPr bwMode="auto">
          <a:xfrm>
            <a:off x="5626100" y="727075"/>
            <a:ext cx="973138" cy="581025"/>
          </a:xfrm>
          <a:prstGeom prst="rect">
            <a:avLst/>
          </a:prstGeom>
          <a:noFill/>
          <a:ln w="9525">
            <a:noFill/>
            <a:miter lim="800000"/>
            <a:headEnd/>
            <a:tailEnd/>
          </a:ln>
        </p:spPr>
        <p:txBody>
          <a:bodyPr wrap="none">
            <a:prstTxWarp prst="textNoShape">
              <a:avLst/>
            </a:prstTxWarp>
            <a:spAutoFit/>
          </a:bodyPr>
          <a:lstStyle/>
          <a:p>
            <a:pPr algn="ctr"/>
            <a:r>
              <a:rPr lang="en-US" sz="1600"/>
              <a:t>Strong</a:t>
            </a:r>
          </a:p>
          <a:p>
            <a:pPr algn="ctr"/>
            <a:r>
              <a:rPr lang="en-US" sz="1600"/>
              <a:t>classifier</a:t>
            </a:r>
          </a:p>
        </p:txBody>
      </p:sp>
      <p:sp>
        <p:nvSpPr>
          <p:cNvPr id="257036" name="Text Box 12"/>
          <p:cNvSpPr txBox="1">
            <a:spLocks noChangeArrowheads="1"/>
          </p:cNvSpPr>
          <p:nvPr/>
        </p:nvSpPr>
        <p:spPr bwMode="auto">
          <a:xfrm>
            <a:off x="3197225" y="3529013"/>
            <a:ext cx="2571324" cy="369332"/>
          </a:xfrm>
          <a:prstGeom prst="rect">
            <a:avLst/>
          </a:prstGeom>
          <a:noFill/>
          <a:ln w="9525">
            <a:noFill/>
            <a:miter lim="800000"/>
            <a:headEnd/>
            <a:tailEnd/>
          </a:ln>
        </p:spPr>
        <p:txBody>
          <a:bodyPr wrap="none">
            <a:prstTxWarp prst="textNoShape">
              <a:avLst/>
            </a:prstTxWarp>
            <a:spAutoFit/>
          </a:bodyPr>
          <a:lstStyle/>
          <a:p>
            <a:r>
              <a:rPr lang="en-US" sz="1800" dirty="0"/>
              <a:t>Second weak ‘detector’</a:t>
            </a:r>
          </a:p>
        </p:txBody>
      </p:sp>
      <p:sp>
        <p:nvSpPr>
          <p:cNvPr id="257037" name="Text Box 13"/>
          <p:cNvSpPr txBox="1">
            <a:spLocks noChangeArrowheads="1"/>
          </p:cNvSpPr>
          <p:nvPr/>
        </p:nvSpPr>
        <p:spPr bwMode="auto">
          <a:xfrm>
            <a:off x="2895600" y="3854450"/>
            <a:ext cx="3268662" cy="64135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800" dirty="0"/>
              <a:t>Produces a different set of false alarms.</a:t>
            </a:r>
          </a:p>
        </p:txBody>
      </p:sp>
      <p:sp>
        <p:nvSpPr>
          <p:cNvPr id="14" name="TextBox 13"/>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37298850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Is Object Detection Really that Hard?</a:t>
            </a:r>
            <a:endParaRPr lang="en-US" dirty="0"/>
          </a:p>
        </p:txBody>
      </p:sp>
      <p:grpSp>
        <p:nvGrpSpPr>
          <p:cNvPr id="2" name="Group 8"/>
          <p:cNvGrpSpPr>
            <a:grpSpLocks/>
          </p:cNvGrpSpPr>
          <p:nvPr/>
        </p:nvGrpSpPr>
        <p:grpSpPr bwMode="auto">
          <a:xfrm>
            <a:off x="196850" y="2408238"/>
            <a:ext cx="1593850" cy="2597150"/>
            <a:chOff x="262" y="1190"/>
            <a:chExt cx="1004" cy="1636"/>
          </a:xfrm>
        </p:grpSpPr>
        <p:pic>
          <p:nvPicPr>
            <p:cNvPr id="55307" name="Picture 5"/>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6"/>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r>
                <a:rPr lang="en-US" sz="1800" dirty="0"/>
                <a:t>This is a chair</a:t>
              </a:r>
            </a:p>
          </p:txBody>
        </p:sp>
      </p:grpSp>
      <p:grpSp>
        <p:nvGrpSpPr>
          <p:cNvPr id="3" name="Group 9"/>
          <p:cNvGrpSpPr>
            <a:grpSpLocks/>
          </p:cNvGrpSpPr>
          <p:nvPr/>
        </p:nvGrpSpPr>
        <p:grpSpPr bwMode="auto">
          <a:xfrm>
            <a:off x="1908175" y="1371600"/>
            <a:ext cx="3462338" cy="4124325"/>
            <a:chOff x="1988" y="637"/>
            <a:chExt cx="2181" cy="2598"/>
          </a:xfrm>
        </p:grpSpPr>
        <p:pic>
          <p:nvPicPr>
            <p:cNvPr id="55305" name="Picture 4"/>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7"/>
            <p:cNvSpPr txBox="1">
              <a:spLocks noChangeArrowheads="1"/>
            </p:cNvSpPr>
            <p:nvPr/>
          </p:nvSpPr>
          <p:spPr bwMode="auto">
            <a:xfrm>
              <a:off x="2132" y="637"/>
              <a:ext cx="1876" cy="231"/>
            </a:xfrm>
            <a:prstGeom prst="rect">
              <a:avLst/>
            </a:prstGeom>
            <a:noFill/>
            <a:ln w="9525">
              <a:noFill/>
              <a:miter lim="800000"/>
              <a:headEnd/>
              <a:tailEnd/>
            </a:ln>
          </p:spPr>
          <p:txBody>
            <a:bodyPr wrap="none">
              <a:prstTxWarp prst="textNoShape">
                <a:avLst/>
              </a:prstTxWarp>
              <a:spAutoFit/>
            </a:bodyPr>
            <a:lstStyle/>
            <a:p>
              <a:r>
                <a:rPr lang="en-US" sz="1800" dirty="0"/>
                <a:t>Find the chair in this image </a:t>
              </a:r>
            </a:p>
          </p:txBody>
        </p:sp>
      </p:grpSp>
      <p:sp>
        <p:nvSpPr>
          <p:cNvPr id="9" name="TextBox 8"/>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402587829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457200" y="0"/>
            <a:ext cx="8229600" cy="803275"/>
          </a:xfrm>
        </p:spPr>
        <p:txBody>
          <a:bodyPr/>
          <a:lstStyle/>
          <a:p>
            <a:pPr eaLnBrk="1" hangingPunct="1"/>
            <a:r>
              <a:rPr lang="en-US" dirty="0"/>
              <a:t>Voting Model Example: Screen Detection</a:t>
            </a:r>
          </a:p>
        </p:txBody>
      </p:sp>
      <p:pic>
        <p:nvPicPr>
          <p:cNvPr id="259075"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259076" name="Picture 4"/>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259077" name="Picture 5"/>
          <p:cNvPicPr>
            <a:picLocks noChangeAspect="1" noChangeArrowheads="1"/>
          </p:cNvPicPr>
          <p:nvPr/>
        </p:nvPicPr>
        <p:blipFill>
          <a:blip r:embed="rId5"/>
          <a:srcRect l="11160" t="37299" r="8130" b="40561"/>
          <a:stretch>
            <a:fillRect/>
          </a:stretch>
        </p:blipFill>
        <p:spPr bwMode="auto">
          <a:xfrm>
            <a:off x="2019300" y="2468563"/>
            <a:ext cx="4846638" cy="996950"/>
          </a:xfrm>
          <a:prstGeom prst="rect">
            <a:avLst/>
          </a:prstGeom>
          <a:noFill/>
          <a:ln w="9525">
            <a:noFill/>
            <a:miter lim="800000"/>
            <a:headEnd/>
            <a:tailEnd/>
          </a:ln>
        </p:spPr>
      </p:pic>
      <p:sp>
        <p:nvSpPr>
          <p:cNvPr id="259078" name="Text Box 6"/>
          <p:cNvSpPr txBox="1">
            <a:spLocks noChangeArrowheads="1"/>
          </p:cNvSpPr>
          <p:nvPr/>
        </p:nvSpPr>
        <p:spPr bwMode="auto">
          <a:xfrm>
            <a:off x="6003925" y="2160588"/>
            <a:ext cx="317500" cy="366712"/>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59079" name="Line 7"/>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9080" name="Text Box 8"/>
          <p:cNvSpPr txBox="1">
            <a:spLocks noChangeArrowheads="1"/>
          </p:cNvSpPr>
          <p:nvPr/>
        </p:nvSpPr>
        <p:spPr bwMode="auto">
          <a:xfrm>
            <a:off x="2320925" y="711200"/>
            <a:ext cx="941388" cy="581025"/>
          </a:xfrm>
          <a:prstGeom prst="rect">
            <a:avLst/>
          </a:prstGeom>
          <a:noFill/>
          <a:ln w="9525">
            <a:noFill/>
            <a:miter lim="800000"/>
            <a:headEnd/>
            <a:tailEnd/>
          </a:ln>
        </p:spPr>
        <p:txBody>
          <a:bodyPr wrap="none">
            <a:prstTxWarp prst="textNoShape">
              <a:avLst/>
            </a:prstTxWarp>
            <a:spAutoFit/>
          </a:bodyPr>
          <a:lstStyle/>
          <a:p>
            <a:pPr algn="ctr"/>
            <a:r>
              <a:rPr lang="en-US" sz="1600"/>
              <a:t>Feature </a:t>
            </a:r>
          </a:p>
          <a:p>
            <a:pPr algn="ctr"/>
            <a:r>
              <a:rPr lang="en-US" sz="1600"/>
              <a:t>output</a:t>
            </a:r>
          </a:p>
        </p:txBody>
      </p:sp>
      <p:sp>
        <p:nvSpPr>
          <p:cNvPr id="259081" name="Text Box 9"/>
          <p:cNvSpPr txBox="1">
            <a:spLocks noChangeArrowheads="1"/>
          </p:cNvSpPr>
          <p:nvPr/>
        </p:nvSpPr>
        <p:spPr bwMode="auto">
          <a:xfrm>
            <a:off x="3784600" y="706438"/>
            <a:ext cx="1368425" cy="581025"/>
          </a:xfrm>
          <a:prstGeom prst="rect">
            <a:avLst/>
          </a:prstGeom>
          <a:noFill/>
          <a:ln w="9525">
            <a:noFill/>
            <a:miter lim="800000"/>
            <a:headEnd/>
            <a:tailEnd/>
          </a:ln>
        </p:spPr>
        <p:txBody>
          <a:bodyPr wrap="none">
            <a:prstTxWarp prst="textNoShape">
              <a:avLst/>
            </a:prstTxWarp>
            <a:spAutoFit/>
          </a:bodyPr>
          <a:lstStyle/>
          <a:p>
            <a:pPr algn="ctr"/>
            <a:r>
              <a:rPr lang="en-US" sz="1600"/>
              <a:t>Thresholded </a:t>
            </a:r>
          </a:p>
          <a:p>
            <a:pPr algn="ctr"/>
            <a:r>
              <a:rPr lang="en-US" sz="1600"/>
              <a:t>output</a:t>
            </a:r>
          </a:p>
        </p:txBody>
      </p:sp>
      <p:sp>
        <p:nvSpPr>
          <p:cNvPr id="259082" name="Line 10"/>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9083" name="Line 11"/>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9084" name="Line 12"/>
          <p:cNvSpPr>
            <a:spLocks noChangeShapeType="1"/>
          </p:cNvSpPr>
          <p:nvPr/>
        </p:nvSpPr>
        <p:spPr bwMode="auto">
          <a:xfrm>
            <a:off x="5233988" y="2952750"/>
            <a:ext cx="2000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59085" name="Text Box 13"/>
          <p:cNvSpPr txBox="1">
            <a:spLocks noChangeArrowheads="1"/>
          </p:cNvSpPr>
          <p:nvPr/>
        </p:nvSpPr>
        <p:spPr bwMode="auto">
          <a:xfrm>
            <a:off x="5626100" y="727075"/>
            <a:ext cx="973138" cy="581025"/>
          </a:xfrm>
          <a:prstGeom prst="rect">
            <a:avLst/>
          </a:prstGeom>
          <a:noFill/>
          <a:ln w="9525">
            <a:noFill/>
            <a:miter lim="800000"/>
            <a:headEnd/>
            <a:tailEnd/>
          </a:ln>
        </p:spPr>
        <p:txBody>
          <a:bodyPr wrap="none">
            <a:prstTxWarp prst="textNoShape">
              <a:avLst/>
            </a:prstTxWarp>
            <a:spAutoFit/>
          </a:bodyPr>
          <a:lstStyle/>
          <a:p>
            <a:pPr algn="ctr"/>
            <a:r>
              <a:rPr lang="en-US" sz="1600"/>
              <a:t>Strong</a:t>
            </a:r>
          </a:p>
          <a:p>
            <a:pPr algn="ctr"/>
            <a:r>
              <a:rPr lang="en-US" sz="1600"/>
              <a:t>classifier</a:t>
            </a:r>
          </a:p>
        </p:txBody>
      </p:sp>
      <p:sp>
        <p:nvSpPr>
          <p:cNvPr id="259086" name="Text Box 14"/>
          <p:cNvSpPr txBox="1">
            <a:spLocks noChangeArrowheads="1"/>
          </p:cNvSpPr>
          <p:nvPr/>
        </p:nvSpPr>
        <p:spPr bwMode="auto">
          <a:xfrm>
            <a:off x="6891338" y="2625725"/>
            <a:ext cx="1873250" cy="641350"/>
          </a:xfrm>
          <a:prstGeom prst="rect">
            <a:avLst/>
          </a:prstGeom>
          <a:noFill/>
          <a:ln w="9525">
            <a:noFill/>
            <a:miter lim="800000"/>
            <a:headEnd/>
            <a:tailEnd/>
          </a:ln>
        </p:spPr>
        <p:txBody>
          <a:bodyPr wrap="none">
            <a:prstTxWarp prst="textNoShape">
              <a:avLst/>
            </a:prstTxWarp>
            <a:spAutoFit/>
          </a:bodyPr>
          <a:lstStyle/>
          <a:p>
            <a:r>
              <a:rPr lang="en-US" sz="1800" dirty="0"/>
              <a:t>Strong classifier </a:t>
            </a:r>
          </a:p>
          <a:p>
            <a:r>
              <a:rPr lang="en-US" sz="1800" dirty="0"/>
              <a:t>at iteration 2</a:t>
            </a:r>
          </a:p>
        </p:txBody>
      </p:sp>
      <p:sp>
        <p:nvSpPr>
          <p:cNvPr id="15" name="TextBox 14"/>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1902341690"/>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a:xfrm>
            <a:off x="457200" y="0"/>
            <a:ext cx="8229600" cy="803275"/>
          </a:xfrm>
        </p:spPr>
        <p:txBody>
          <a:bodyPr/>
          <a:lstStyle/>
          <a:p>
            <a:pPr eaLnBrk="1" hangingPunct="1"/>
            <a:r>
              <a:rPr lang="en-US" dirty="0"/>
              <a:t>Voting Model Example: Screen Detection</a:t>
            </a:r>
          </a:p>
        </p:txBody>
      </p:sp>
      <p:pic>
        <p:nvPicPr>
          <p:cNvPr id="261123" name="Picture 3"/>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261124" name="Picture 4"/>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261125" name="Picture 5"/>
          <p:cNvPicPr>
            <a:picLocks noChangeAspect="1" noChangeArrowheads="1"/>
          </p:cNvPicPr>
          <p:nvPr/>
        </p:nvPicPr>
        <p:blipFill>
          <a:blip r:embed="rId5"/>
          <a:srcRect l="11160" t="37299" r="8130" b="40561"/>
          <a:stretch>
            <a:fillRect/>
          </a:stretch>
        </p:blipFill>
        <p:spPr bwMode="auto">
          <a:xfrm>
            <a:off x="2019300" y="2468563"/>
            <a:ext cx="4846638" cy="996950"/>
          </a:xfrm>
          <a:prstGeom prst="rect">
            <a:avLst/>
          </a:prstGeom>
          <a:noFill/>
          <a:ln w="9525">
            <a:noFill/>
            <a:miter lim="800000"/>
            <a:headEnd/>
            <a:tailEnd/>
          </a:ln>
        </p:spPr>
      </p:pic>
      <p:pic>
        <p:nvPicPr>
          <p:cNvPr id="261126" name="Picture 6"/>
          <p:cNvPicPr>
            <a:picLocks noChangeAspect="1" noChangeArrowheads="1"/>
          </p:cNvPicPr>
          <p:nvPr/>
        </p:nvPicPr>
        <p:blipFill>
          <a:blip r:embed="rId6"/>
          <a:srcRect l="12526" t="36682" r="8508" b="39937"/>
          <a:stretch>
            <a:fillRect/>
          </a:stretch>
        </p:blipFill>
        <p:spPr bwMode="auto">
          <a:xfrm>
            <a:off x="2084388" y="3786188"/>
            <a:ext cx="4773612" cy="1060450"/>
          </a:xfrm>
          <a:prstGeom prst="rect">
            <a:avLst/>
          </a:prstGeom>
          <a:noFill/>
          <a:ln w="9525">
            <a:noFill/>
            <a:miter lim="800000"/>
            <a:headEnd/>
            <a:tailEnd/>
          </a:ln>
        </p:spPr>
      </p:pic>
      <p:sp>
        <p:nvSpPr>
          <p:cNvPr id="261127" name="Text Box 7"/>
          <p:cNvSpPr txBox="1">
            <a:spLocks noChangeArrowheads="1"/>
          </p:cNvSpPr>
          <p:nvPr/>
        </p:nvSpPr>
        <p:spPr bwMode="auto">
          <a:xfrm>
            <a:off x="6003925" y="2160588"/>
            <a:ext cx="317500" cy="366712"/>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61128" name="Text Box 8"/>
          <p:cNvSpPr txBox="1">
            <a:spLocks noChangeArrowheads="1"/>
          </p:cNvSpPr>
          <p:nvPr/>
        </p:nvSpPr>
        <p:spPr bwMode="auto">
          <a:xfrm rot="-5400000">
            <a:off x="5972969" y="3436144"/>
            <a:ext cx="412750" cy="366712"/>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61129" name="Line 9"/>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1130" name="Text Box 10"/>
          <p:cNvSpPr txBox="1">
            <a:spLocks noChangeArrowheads="1"/>
          </p:cNvSpPr>
          <p:nvPr/>
        </p:nvSpPr>
        <p:spPr bwMode="auto">
          <a:xfrm>
            <a:off x="2320925" y="711200"/>
            <a:ext cx="941388" cy="581025"/>
          </a:xfrm>
          <a:prstGeom prst="rect">
            <a:avLst/>
          </a:prstGeom>
          <a:noFill/>
          <a:ln w="9525">
            <a:noFill/>
            <a:miter lim="800000"/>
            <a:headEnd/>
            <a:tailEnd/>
          </a:ln>
        </p:spPr>
        <p:txBody>
          <a:bodyPr wrap="none">
            <a:prstTxWarp prst="textNoShape">
              <a:avLst/>
            </a:prstTxWarp>
            <a:spAutoFit/>
          </a:bodyPr>
          <a:lstStyle/>
          <a:p>
            <a:pPr algn="ctr"/>
            <a:r>
              <a:rPr lang="en-US" sz="1600"/>
              <a:t>Feature </a:t>
            </a:r>
          </a:p>
          <a:p>
            <a:pPr algn="ctr"/>
            <a:r>
              <a:rPr lang="en-US" sz="1600"/>
              <a:t>output</a:t>
            </a:r>
          </a:p>
        </p:txBody>
      </p:sp>
      <p:sp>
        <p:nvSpPr>
          <p:cNvPr id="261131" name="Text Box 11"/>
          <p:cNvSpPr txBox="1">
            <a:spLocks noChangeArrowheads="1"/>
          </p:cNvSpPr>
          <p:nvPr/>
        </p:nvSpPr>
        <p:spPr bwMode="auto">
          <a:xfrm>
            <a:off x="3784600" y="706438"/>
            <a:ext cx="1368425" cy="581025"/>
          </a:xfrm>
          <a:prstGeom prst="rect">
            <a:avLst/>
          </a:prstGeom>
          <a:noFill/>
          <a:ln w="9525">
            <a:noFill/>
            <a:miter lim="800000"/>
            <a:headEnd/>
            <a:tailEnd/>
          </a:ln>
        </p:spPr>
        <p:txBody>
          <a:bodyPr wrap="none">
            <a:prstTxWarp prst="textNoShape">
              <a:avLst/>
            </a:prstTxWarp>
            <a:spAutoFit/>
          </a:bodyPr>
          <a:lstStyle/>
          <a:p>
            <a:pPr algn="ctr"/>
            <a:r>
              <a:rPr lang="en-US" sz="1600"/>
              <a:t>Thresholded </a:t>
            </a:r>
          </a:p>
          <a:p>
            <a:pPr algn="ctr"/>
            <a:r>
              <a:rPr lang="en-US" sz="1600"/>
              <a:t>output</a:t>
            </a:r>
          </a:p>
        </p:txBody>
      </p:sp>
      <p:sp>
        <p:nvSpPr>
          <p:cNvPr id="261132" name="Line 12"/>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1133" name="Line 13"/>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1134" name="Line 14"/>
          <p:cNvSpPr>
            <a:spLocks noChangeShapeType="1"/>
          </p:cNvSpPr>
          <p:nvPr/>
        </p:nvSpPr>
        <p:spPr bwMode="auto">
          <a:xfrm>
            <a:off x="5233988" y="2952750"/>
            <a:ext cx="2000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1135" name="Text Box 15"/>
          <p:cNvSpPr txBox="1">
            <a:spLocks noChangeArrowheads="1"/>
          </p:cNvSpPr>
          <p:nvPr/>
        </p:nvSpPr>
        <p:spPr bwMode="auto">
          <a:xfrm>
            <a:off x="5626100" y="727075"/>
            <a:ext cx="973138" cy="581025"/>
          </a:xfrm>
          <a:prstGeom prst="rect">
            <a:avLst/>
          </a:prstGeom>
          <a:noFill/>
          <a:ln w="9525">
            <a:noFill/>
            <a:miter lim="800000"/>
            <a:headEnd/>
            <a:tailEnd/>
          </a:ln>
        </p:spPr>
        <p:txBody>
          <a:bodyPr wrap="none">
            <a:prstTxWarp prst="textNoShape">
              <a:avLst/>
            </a:prstTxWarp>
            <a:spAutoFit/>
          </a:bodyPr>
          <a:lstStyle/>
          <a:p>
            <a:pPr algn="ctr"/>
            <a:r>
              <a:rPr lang="en-US" sz="1600"/>
              <a:t>Strong</a:t>
            </a:r>
          </a:p>
          <a:p>
            <a:pPr algn="ctr"/>
            <a:r>
              <a:rPr lang="en-US" sz="1600"/>
              <a:t>classifier</a:t>
            </a:r>
          </a:p>
        </p:txBody>
      </p:sp>
      <p:sp>
        <p:nvSpPr>
          <p:cNvPr id="261136" name="Line 16"/>
          <p:cNvSpPr>
            <a:spLocks noChangeShapeType="1"/>
          </p:cNvSpPr>
          <p:nvPr/>
        </p:nvSpPr>
        <p:spPr bwMode="auto">
          <a:xfrm>
            <a:off x="6923088" y="1166813"/>
            <a:ext cx="0" cy="3640137"/>
          </a:xfrm>
          <a:prstGeom prst="line">
            <a:avLst/>
          </a:prstGeom>
          <a:noFill/>
          <a:ln w="76200">
            <a:solidFill>
              <a:schemeClr val="accent2"/>
            </a:solidFill>
            <a:round/>
            <a:headEnd/>
            <a:tailEnd type="triangle" w="med" len="med"/>
          </a:ln>
        </p:spPr>
        <p:txBody>
          <a:bodyPr>
            <a:prstTxWarp prst="textNoShape">
              <a:avLst/>
            </a:prstTxWarp>
          </a:bodyPr>
          <a:lstStyle/>
          <a:p>
            <a:endParaRPr lang="en-US"/>
          </a:p>
        </p:txBody>
      </p:sp>
      <p:sp>
        <p:nvSpPr>
          <p:cNvPr id="261137" name="Text Box 17"/>
          <p:cNvSpPr txBox="1">
            <a:spLocks noChangeArrowheads="1"/>
          </p:cNvSpPr>
          <p:nvPr/>
        </p:nvSpPr>
        <p:spPr bwMode="auto">
          <a:xfrm>
            <a:off x="7102475" y="3919538"/>
            <a:ext cx="1873250" cy="641350"/>
          </a:xfrm>
          <a:prstGeom prst="rect">
            <a:avLst/>
          </a:prstGeom>
          <a:noFill/>
          <a:ln w="9525">
            <a:noFill/>
            <a:miter lim="800000"/>
            <a:headEnd/>
            <a:tailEnd/>
          </a:ln>
        </p:spPr>
        <p:txBody>
          <a:bodyPr wrap="none">
            <a:prstTxWarp prst="textNoShape">
              <a:avLst/>
            </a:prstTxWarp>
            <a:spAutoFit/>
          </a:bodyPr>
          <a:lstStyle/>
          <a:p>
            <a:r>
              <a:rPr lang="en-US" sz="1800" dirty="0"/>
              <a:t>Strong classifier </a:t>
            </a:r>
          </a:p>
          <a:p>
            <a:r>
              <a:rPr lang="en-US" sz="1800" dirty="0"/>
              <a:t>at iteration 10</a:t>
            </a:r>
          </a:p>
        </p:txBody>
      </p:sp>
      <p:sp>
        <p:nvSpPr>
          <p:cNvPr id="18" name="TextBox 17"/>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82588725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0"/>
            <a:ext cx="8229600" cy="803275"/>
          </a:xfrm>
        </p:spPr>
        <p:txBody>
          <a:bodyPr/>
          <a:lstStyle/>
          <a:p>
            <a:pPr eaLnBrk="1" hangingPunct="1"/>
            <a:r>
              <a:rPr lang="en-US" dirty="0"/>
              <a:t>Voting Model Example: Screen Detection</a:t>
            </a:r>
          </a:p>
        </p:txBody>
      </p:sp>
      <p:pic>
        <p:nvPicPr>
          <p:cNvPr id="263171" name="Picture 3"/>
          <p:cNvPicPr>
            <a:picLocks noChangeAspect="1" noChangeArrowheads="1"/>
          </p:cNvPicPr>
          <p:nvPr/>
        </p:nvPicPr>
        <p:blipFill>
          <a:blip r:embed="rId3"/>
          <a:srcRect l="14760" t="54591" r="55635" b="11299"/>
          <a:stretch>
            <a:fillRect/>
          </a:stretch>
        </p:blipFill>
        <p:spPr bwMode="auto">
          <a:xfrm>
            <a:off x="5216525" y="5029200"/>
            <a:ext cx="1827213" cy="1381125"/>
          </a:xfrm>
          <a:prstGeom prst="rect">
            <a:avLst/>
          </a:prstGeom>
          <a:noFill/>
          <a:ln w="9525">
            <a:noFill/>
            <a:miter lim="800000"/>
            <a:headEnd/>
            <a:tailEnd/>
          </a:ln>
        </p:spPr>
      </p:pic>
      <p:pic>
        <p:nvPicPr>
          <p:cNvPr id="263172" name="Picture 4"/>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pic>
        <p:nvPicPr>
          <p:cNvPr id="263175" name="Picture 7"/>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263176" name="Picture 8"/>
          <p:cNvPicPr>
            <a:picLocks noChangeAspect="1" noChangeArrowheads="1"/>
          </p:cNvPicPr>
          <p:nvPr/>
        </p:nvPicPr>
        <p:blipFill>
          <a:blip r:embed="rId5"/>
          <a:srcRect l="11160" t="37299" r="8130" b="40561"/>
          <a:stretch>
            <a:fillRect/>
          </a:stretch>
        </p:blipFill>
        <p:spPr bwMode="auto">
          <a:xfrm>
            <a:off x="2019300" y="2468563"/>
            <a:ext cx="4846638" cy="996950"/>
          </a:xfrm>
          <a:prstGeom prst="rect">
            <a:avLst/>
          </a:prstGeom>
          <a:noFill/>
          <a:ln w="9525">
            <a:noFill/>
            <a:miter lim="800000"/>
            <a:headEnd/>
            <a:tailEnd/>
          </a:ln>
        </p:spPr>
      </p:pic>
      <p:pic>
        <p:nvPicPr>
          <p:cNvPr id="263177" name="Picture 9"/>
          <p:cNvPicPr>
            <a:picLocks noChangeAspect="1" noChangeArrowheads="1"/>
          </p:cNvPicPr>
          <p:nvPr/>
        </p:nvPicPr>
        <p:blipFill>
          <a:blip r:embed="rId6"/>
          <a:srcRect l="12526" t="36682" r="8508" b="39937"/>
          <a:stretch>
            <a:fillRect/>
          </a:stretch>
        </p:blipFill>
        <p:spPr bwMode="auto">
          <a:xfrm>
            <a:off x="2084388" y="3786188"/>
            <a:ext cx="4773612" cy="1060450"/>
          </a:xfrm>
          <a:prstGeom prst="rect">
            <a:avLst/>
          </a:prstGeom>
          <a:noFill/>
          <a:ln w="9525">
            <a:noFill/>
            <a:miter lim="800000"/>
            <a:headEnd/>
            <a:tailEnd/>
          </a:ln>
        </p:spPr>
      </p:pic>
      <p:sp>
        <p:nvSpPr>
          <p:cNvPr id="263178" name="Line 10"/>
          <p:cNvSpPr>
            <a:spLocks noChangeShapeType="1"/>
          </p:cNvSpPr>
          <p:nvPr/>
        </p:nvSpPr>
        <p:spPr bwMode="auto">
          <a:xfrm>
            <a:off x="6172200" y="4800600"/>
            <a:ext cx="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79" name="Text Box 11"/>
          <p:cNvSpPr txBox="1">
            <a:spLocks noChangeArrowheads="1"/>
          </p:cNvSpPr>
          <p:nvPr/>
        </p:nvSpPr>
        <p:spPr bwMode="auto">
          <a:xfrm>
            <a:off x="6003925" y="2160588"/>
            <a:ext cx="317500" cy="366712"/>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63180" name="Text Box 12"/>
          <p:cNvSpPr txBox="1">
            <a:spLocks noChangeArrowheads="1"/>
          </p:cNvSpPr>
          <p:nvPr/>
        </p:nvSpPr>
        <p:spPr bwMode="auto">
          <a:xfrm rot="-5400000">
            <a:off x="5782469" y="3436144"/>
            <a:ext cx="412750" cy="366712"/>
          </a:xfrm>
          <a:prstGeom prst="rect">
            <a:avLst/>
          </a:prstGeom>
          <a:noFill/>
          <a:ln w="9525">
            <a:noFill/>
            <a:miter lim="800000"/>
            <a:headEnd/>
            <a:tailEnd/>
          </a:ln>
        </p:spPr>
        <p:txBody>
          <a:bodyPr wrap="none">
            <a:prstTxWarp prst="textNoShape">
              <a:avLst/>
            </a:prstTxWarp>
            <a:spAutoFit/>
          </a:bodyPr>
          <a:lstStyle/>
          <a:p>
            <a:r>
              <a:rPr lang="en-US" dirty="0"/>
              <a:t>…</a:t>
            </a:r>
          </a:p>
        </p:txBody>
      </p:sp>
      <p:sp>
        <p:nvSpPr>
          <p:cNvPr id="263181" name="Line 13"/>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82" name="Text Box 14"/>
          <p:cNvSpPr txBox="1">
            <a:spLocks noChangeArrowheads="1"/>
          </p:cNvSpPr>
          <p:nvPr/>
        </p:nvSpPr>
        <p:spPr bwMode="auto">
          <a:xfrm>
            <a:off x="2320925" y="711200"/>
            <a:ext cx="941388" cy="581025"/>
          </a:xfrm>
          <a:prstGeom prst="rect">
            <a:avLst/>
          </a:prstGeom>
          <a:noFill/>
          <a:ln w="9525">
            <a:noFill/>
            <a:miter lim="800000"/>
            <a:headEnd/>
            <a:tailEnd/>
          </a:ln>
        </p:spPr>
        <p:txBody>
          <a:bodyPr wrap="none">
            <a:prstTxWarp prst="textNoShape">
              <a:avLst/>
            </a:prstTxWarp>
            <a:spAutoFit/>
          </a:bodyPr>
          <a:lstStyle/>
          <a:p>
            <a:pPr algn="ctr"/>
            <a:r>
              <a:rPr lang="en-US" sz="1600"/>
              <a:t>Feature </a:t>
            </a:r>
          </a:p>
          <a:p>
            <a:pPr algn="ctr"/>
            <a:r>
              <a:rPr lang="en-US" sz="1600"/>
              <a:t>output</a:t>
            </a:r>
          </a:p>
        </p:txBody>
      </p:sp>
      <p:sp>
        <p:nvSpPr>
          <p:cNvPr id="263183" name="Text Box 15"/>
          <p:cNvSpPr txBox="1">
            <a:spLocks noChangeArrowheads="1"/>
          </p:cNvSpPr>
          <p:nvPr/>
        </p:nvSpPr>
        <p:spPr bwMode="auto">
          <a:xfrm>
            <a:off x="3784600" y="706438"/>
            <a:ext cx="1368425" cy="581025"/>
          </a:xfrm>
          <a:prstGeom prst="rect">
            <a:avLst/>
          </a:prstGeom>
          <a:noFill/>
          <a:ln w="9525">
            <a:noFill/>
            <a:miter lim="800000"/>
            <a:headEnd/>
            <a:tailEnd/>
          </a:ln>
        </p:spPr>
        <p:txBody>
          <a:bodyPr wrap="none">
            <a:prstTxWarp prst="textNoShape">
              <a:avLst/>
            </a:prstTxWarp>
            <a:spAutoFit/>
          </a:bodyPr>
          <a:lstStyle/>
          <a:p>
            <a:pPr algn="ctr"/>
            <a:r>
              <a:rPr lang="en-US" sz="1600"/>
              <a:t>Thresholded </a:t>
            </a:r>
          </a:p>
          <a:p>
            <a:pPr algn="ctr"/>
            <a:r>
              <a:rPr lang="en-US" sz="1600"/>
              <a:t>output</a:t>
            </a:r>
          </a:p>
        </p:txBody>
      </p:sp>
      <p:sp>
        <p:nvSpPr>
          <p:cNvPr id="263184" name="Line 16"/>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85" name="Line 17"/>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86" name="Line 18"/>
          <p:cNvSpPr>
            <a:spLocks noChangeShapeType="1"/>
          </p:cNvSpPr>
          <p:nvPr/>
        </p:nvSpPr>
        <p:spPr bwMode="auto">
          <a:xfrm>
            <a:off x="5233988" y="2952750"/>
            <a:ext cx="2000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87" name="Text Box 19"/>
          <p:cNvSpPr txBox="1">
            <a:spLocks noChangeArrowheads="1"/>
          </p:cNvSpPr>
          <p:nvPr/>
        </p:nvSpPr>
        <p:spPr bwMode="auto">
          <a:xfrm>
            <a:off x="5626100" y="727075"/>
            <a:ext cx="973138" cy="581025"/>
          </a:xfrm>
          <a:prstGeom prst="rect">
            <a:avLst/>
          </a:prstGeom>
          <a:noFill/>
          <a:ln w="9525">
            <a:noFill/>
            <a:miter lim="800000"/>
            <a:headEnd/>
            <a:tailEnd/>
          </a:ln>
        </p:spPr>
        <p:txBody>
          <a:bodyPr wrap="none">
            <a:prstTxWarp prst="textNoShape">
              <a:avLst/>
            </a:prstTxWarp>
            <a:spAutoFit/>
          </a:bodyPr>
          <a:lstStyle/>
          <a:p>
            <a:pPr algn="ctr"/>
            <a:r>
              <a:rPr lang="en-US" sz="1600"/>
              <a:t>Strong</a:t>
            </a:r>
          </a:p>
          <a:p>
            <a:pPr algn="ctr"/>
            <a:r>
              <a:rPr lang="en-US" sz="1600"/>
              <a:t>classifier</a:t>
            </a:r>
          </a:p>
        </p:txBody>
      </p:sp>
      <p:sp>
        <p:nvSpPr>
          <p:cNvPr id="263188" name="Line 20"/>
          <p:cNvSpPr>
            <a:spLocks noChangeShapeType="1"/>
          </p:cNvSpPr>
          <p:nvPr/>
        </p:nvSpPr>
        <p:spPr bwMode="auto">
          <a:xfrm>
            <a:off x="6923088" y="1166813"/>
            <a:ext cx="0" cy="3640137"/>
          </a:xfrm>
          <a:prstGeom prst="line">
            <a:avLst/>
          </a:prstGeom>
          <a:noFill/>
          <a:ln w="76200">
            <a:solidFill>
              <a:schemeClr val="accent2"/>
            </a:solidFill>
            <a:round/>
            <a:headEnd/>
            <a:tailEnd type="triangle" w="med" len="med"/>
          </a:ln>
        </p:spPr>
        <p:txBody>
          <a:bodyPr>
            <a:prstTxWarp prst="textNoShape">
              <a:avLst/>
            </a:prstTxWarp>
          </a:bodyPr>
          <a:lstStyle/>
          <a:p>
            <a:endParaRPr lang="en-US"/>
          </a:p>
        </p:txBody>
      </p:sp>
      <p:sp>
        <p:nvSpPr>
          <p:cNvPr id="263189" name="Text Box 21"/>
          <p:cNvSpPr txBox="1">
            <a:spLocks noChangeArrowheads="1"/>
          </p:cNvSpPr>
          <p:nvPr/>
        </p:nvSpPr>
        <p:spPr bwMode="auto">
          <a:xfrm>
            <a:off x="7102475" y="3919538"/>
            <a:ext cx="1031552" cy="646331"/>
          </a:xfrm>
          <a:prstGeom prst="rect">
            <a:avLst/>
          </a:prstGeom>
          <a:noFill/>
          <a:ln w="9525">
            <a:noFill/>
            <a:miter lim="800000"/>
            <a:headEnd/>
            <a:tailEnd/>
          </a:ln>
        </p:spPr>
        <p:txBody>
          <a:bodyPr wrap="none">
            <a:prstTxWarp prst="textNoShape">
              <a:avLst/>
            </a:prstTxWarp>
            <a:spAutoFit/>
          </a:bodyPr>
          <a:lstStyle/>
          <a:p>
            <a:r>
              <a:rPr lang="en-US" sz="1800" dirty="0"/>
              <a:t>Adding </a:t>
            </a:r>
          </a:p>
          <a:p>
            <a:r>
              <a:rPr lang="en-US" sz="1800" dirty="0"/>
              <a:t>features</a:t>
            </a:r>
          </a:p>
        </p:txBody>
      </p:sp>
      <p:sp>
        <p:nvSpPr>
          <p:cNvPr id="263191" name="Text Box 23"/>
          <p:cNvSpPr txBox="1">
            <a:spLocks noChangeArrowheads="1"/>
          </p:cNvSpPr>
          <p:nvPr/>
        </p:nvSpPr>
        <p:spPr bwMode="auto">
          <a:xfrm>
            <a:off x="3124200" y="5562600"/>
            <a:ext cx="1873250" cy="641350"/>
          </a:xfrm>
          <a:prstGeom prst="rect">
            <a:avLst/>
          </a:prstGeom>
          <a:noFill/>
          <a:ln w="9525">
            <a:noFill/>
            <a:miter lim="800000"/>
            <a:headEnd/>
            <a:tailEnd/>
          </a:ln>
        </p:spPr>
        <p:txBody>
          <a:bodyPr wrap="none">
            <a:prstTxWarp prst="textNoShape">
              <a:avLst/>
            </a:prstTxWarp>
            <a:spAutoFit/>
          </a:bodyPr>
          <a:lstStyle/>
          <a:p>
            <a:r>
              <a:rPr lang="en-US" sz="1800" dirty="0"/>
              <a:t>Strong classifier </a:t>
            </a:r>
          </a:p>
          <a:p>
            <a:r>
              <a:rPr lang="en-US" sz="1800" dirty="0"/>
              <a:t>at iteration 200</a:t>
            </a:r>
          </a:p>
        </p:txBody>
      </p:sp>
      <p:sp>
        <p:nvSpPr>
          <p:cNvPr id="24" name="TextBox 23"/>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1664008451"/>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457200" y="0"/>
            <a:ext cx="8229600" cy="803275"/>
          </a:xfrm>
        </p:spPr>
        <p:txBody>
          <a:bodyPr/>
          <a:lstStyle/>
          <a:p>
            <a:pPr eaLnBrk="1" hangingPunct="1"/>
            <a:r>
              <a:rPr lang="en-US" dirty="0" smtClean="0"/>
              <a:t>Voting Model Example</a:t>
            </a:r>
            <a:r>
              <a:rPr lang="en-US" dirty="0"/>
              <a:t>: </a:t>
            </a:r>
            <a:r>
              <a:rPr lang="en-US" dirty="0" smtClean="0"/>
              <a:t>Screen </a:t>
            </a:r>
            <a:r>
              <a:rPr lang="en-US" dirty="0"/>
              <a:t>D</a:t>
            </a:r>
            <a:r>
              <a:rPr lang="en-US" dirty="0" smtClean="0"/>
              <a:t>etection</a:t>
            </a:r>
            <a:endParaRPr lang="en-US" dirty="0"/>
          </a:p>
        </p:txBody>
      </p:sp>
      <p:pic>
        <p:nvPicPr>
          <p:cNvPr id="263171" name="Picture 3"/>
          <p:cNvPicPr>
            <a:picLocks noChangeAspect="1" noChangeArrowheads="1"/>
          </p:cNvPicPr>
          <p:nvPr/>
        </p:nvPicPr>
        <p:blipFill>
          <a:blip r:embed="rId3"/>
          <a:srcRect l="14760" t="54591" r="55635" b="11299"/>
          <a:stretch>
            <a:fillRect/>
          </a:stretch>
        </p:blipFill>
        <p:spPr bwMode="auto">
          <a:xfrm>
            <a:off x="5216525" y="5029200"/>
            <a:ext cx="1827213" cy="1381125"/>
          </a:xfrm>
          <a:prstGeom prst="rect">
            <a:avLst/>
          </a:prstGeom>
          <a:noFill/>
          <a:ln w="9525">
            <a:noFill/>
            <a:miter lim="800000"/>
            <a:headEnd/>
            <a:tailEnd/>
          </a:ln>
        </p:spPr>
      </p:pic>
      <p:pic>
        <p:nvPicPr>
          <p:cNvPr id="263172" name="Picture 4"/>
          <p:cNvPicPr>
            <a:picLocks noChangeAspect="1" noChangeArrowheads="1"/>
          </p:cNvPicPr>
          <p:nvPr/>
        </p:nvPicPr>
        <p:blipFill>
          <a:blip r:embed="rId3"/>
          <a:srcRect l="14569" t="6960" r="54958" b="57767"/>
          <a:stretch>
            <a:fillRect/>
          </a:stretch>
        </p:blipFill>
        <p:spPr bwMode="auto">
          <a:xfrm>
            <a:off x="23813" y="1028700"/>
            <a:ext cx="1881187" cy="1428750"/>
          </a:xfrm>
          <a:prstGeom prst="rect">
            <a:avLst/>
          </a:prstGeom>
          <a:noFill/>
          <a:ln w="9525">
            <a:noFill/>
            <a:miter lim="800000"/>
            <a:headEnd/>
            <a:tailEnd/>
          </a:ln>
        </p:spPr>
      </p:pic>
      <p:sp>
        <p:nvSpPr>
          <p:cNvPr id="263174" name="Rectangle 6"/>
          <p:cNvSpPr>
            <a:spLocks noChangeArrowheads="1"/>
          </p:cNvSpPr>
          <p:nvPr/>
        </p:nvSpPr>
        <p:spPr bwMode="auto">
          <a:xfrm>
            <a:off x="6248400" y="5486400"/>
            <a:ext cx="452437" cy="436563"/>
          </a:xfrm>
          <a:prstGeom prst="rect">
            <a:avLst/>
          </a:prstGeom>
          <a:noFill/>
          <a:ln w="38100">
            <a:solidFill>
              <a:srgbClr val="FE0606"/>
            </a:solidFill>
            <a:miter lim="800000"/>
            <a:headEnd/>
            <a:tailEnd/>
          </a:ln>
        </p:spPr>
        <p:txBody>
          <a:bodyPr wrap="none" anchor="ctr">
            <a:prstTxWarp prst="textNoShape">
              <a:avLst/>
            </a:prstTxWarp>
          </a:bodyPr>
          <a:lstStyle/>
          <a:p>
            <a:endParaRPr lang="en-US"/>
          </a:p>
        </p:txBody>
      </p:sp>
      <p:pic>
        <p:nvPicPr>
          <p:cNvPr id="263175" name="Picture 7"/>
          <p:cNvPicPr>
            <a:picLocks noChangeAspect="1" noChangeArrowheads="1"/>
          </p:cNvPicPr>
          <p:nvPr/>
        </p:nvPicPr>
        <p:blipFill>
          <a:blip r:embed="rId4"/>
          <a:srcRect l="12263" t="36794" r="8716" b="40056"/>
          <a:stretch>
            <a:fillRect/>
          </a:stretch>
        </p:blipFill>
        <p:spPr bwMode="auto">
          <a:xfrm>
            <a:off x="2085975" y="1211263"/>
            <a:ext cx="4740275" cy="1041400"/>
          </a:xfrm>
          <a:prstGeom prst="rect">
            <a:avLst/>
          </a:prstGeom>
          <a:noFill/>
          <a:ln w="9525">
            <a:noFill/>
            <a:miter lim="800000"/>
            <a:headEnd/>
            <a:tailEnd/>
          </a:ln>
        </p:spPr>
      </p:pic>
      <p:pic>
        <p:nvPicPr>
          <p:cNvPr id="263176" name="Picture 8"/>
          <p:cNvPicPr>
            <a:picLocks noChangeAspect="1" noChangeArrowheads="1"/>
          </p:cNvPicPr>
          <p:nvPr/>
        </p:nvPicPr>
        <p:blipFill>
          <a:blip r:embed="rId5"/>
          <a:srcRect l="11160" t="37299" r="8130" b="40561"/>
          <a:stretch>
            <a:fillRect/>
          </a:stretch>
        </p:blipFill>
        <p:spPr bwMode="auto">
          <a:xfrm>
            <a:off x="2019300" y="2468563"/>
            <a:ext cx="4846638" cy="996950"/>
          </a:xfrm>
          <a:prstGeom prst="rect">
            <a:avLst/>
          </a:prstGeom>
          <a:noFill/>
          <a:ln w="9525">
            <a:noFill/>
            <a:miter lim="800000"/>
            <a:headEnd/>
            <a:tailEnd/>
          </a:ln>
        </p:spPr>
      </p:pic>
      <p:pic>
        <p:nvPicPr>
          <p:cNvPr id="263177" name="Picture 9"/>
          <p:cNvPicPr>
            <a:picLocks noChangeAspect="1" noChangeArrowheads="1"/>
          </p:cNvPicPr>
          <p:nvPr/>
        </p:nvPicPr>
        <p:blipFill>
          <a:blip r:embed="rId6"/>
          <a:srcRect l="12526" t="36682" r="8508" b="39937"/>
          <a:stretch>
            <a:fillRect/>
          </a:stretch>
        </p:blipFill>
        <p:spPr bwMode="auto">
          <a:xfrm>
            <a:off x="2084388" y="3786188"/>
            <a:ext cx="4773612" cy="1060450"/>
          </a:xfrm>
          <a:prstGeom prst="rect">
            <a:avLst/>
          </a:prstGeom>
          <a:noFill/>
          <a:ln w="9525">
            <a:noFill/>
            <a:miter lim="800000"/>
            <a:headEnd/>
            <a:tailEnd/>
          </a:ln>
        </p:spPr>
      </p:pic>
      <p:sp>
        <p:nvSpPr>
          <p:cNvPr id="263178" name="Line 10"/>
          <p:cNvSpPr>
            <a:spLocks noChangeShapeType="1"/>
          </p:cNvSpPr>
          <p:nvPr/>
        </p:nvSpPr>
        <p:spPr bwMode="auto">
          <a:xfrm>
            <a:off x="6172200" y="4800600"/>
            <a:ext cx="0" cy="2286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79" name="Text Box 11"/>
          <p:cNvSpPr txBox="1">
            <a:spLocks noChangeArrowheads="1"/>
          </p:cNvSpPr>
          <p:nvPr/>
        </p:nvSpPr>
        <p:spPr bwMode="auto">
          <a:xfrm>
            <a:off x="6003925" y="2160588"/>
            <a:ext cx="317500" cy="366712"/>
          </a:xfrm>
          <a:prstGeom prst="rect">
            <a:avLst/>
          </a:prstGeom>
          <a:noFill/>
          <a:ln w="9525">
            <a:noFill/>
            <a:miter lim="800000"/>
            <a:headEnd/>
            <a:tailEnd/>
          </a:ln>
        </p:spPr>
        <p:txBody>
          <a:bodyPr wrap="none">
            <a:prstTxWarp prst="textNoShape">
              <a:avLst/>
            </a:prstTxWarp>
            <a:spAutoFit/>
          </a:bodyPr>
          <a:lstStyle/>
          <a:p>
            <a:r>
              <a:rPr lang="en-US"/>
              <a:t>+</a:t>
            </a:r>
          </a:p>
        </p:txBody>
      </p:sp>
      <p:sp>
        <p:nvSpPr>
          <p:cNvPr id="263180" name="Text Box 12"/>
          <p:cNvSpPr txBox="1">
            <a:spLocks noChangeArrowheads="1"/>
          </p:cNvSpPr>
          <p:nvPr/>
        </p:nvSpPr>
        <p:spPr bwMode="auto">
          <a:xfrm rot="-5400000">
            <a:off x="5782469" y="3436144"/>
            <a:ext cx="412750" cy="366712"/>
          </a:xfrm>
          <a:prstGeom prst="rect">
            <a:avLst/>
          </a:prstGeom>
          <a:noFill/>
          <a:ln w="9525">
            <a:noFill/>
            <a:miter lim="800000"/>
            <a:headEnd/>
            <a:tailEnd/>
          </a:ln>
        </p:spPr>
        <p:txBody>
          <a:bodyPr wrap="none">
            <a:prstTxWarp prst="textNoShape">
              <a:avLst/>
            </a:prstTxWarp>
            <a:spAutoFit/>
          </a:bodyPr>
          <a:lstStyle/>
          <a:p>
            <a:r>
              <a:rPr lang="en-US" dirty="0"/>
              <a:t>…</a:t>
            </a:r>
          </a:p>
        </p:txBody>
      </p:sp>
      <p:sp>
        <p:nvSpPr>
          <p:cNvPr id="263181" name="Line 13"/>
          <p:cNvSpPr>
            <a:spLocks noChangeShapeType="1"/>
          </p:cNvSpPr>
          <p:nvPr/>
        </p:nvSpPr>
        <p:spPr bwMode="auto">
          <a:xfrm>
            <a:off x="1898650" y="1749425"/>
            <a:ext cx="1746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82" name="Text Box 14"/>
          <p:cNvSpPr txBox="1">
            <a:spLocks noChangeArrowheads="1"/>
          </p:cNvSpPr>
          <p:nvPr/>
        </p:nvSpPr>
        <p:spPr bwMode="auto">
          <a:xfrm>
            <a:off x="2320925" y="711200"/>
            <a:ext cx="941388" cy="581025"/>
          </a:xfrm>
          <a:prstGeom prst="rect">
            <a:avLst/>
          </a:prstGeom>
          <a:noFill/>
          <a:ln w="9525">
            <a:noFill/>
            <a:miter lim="800000"/>
            <a:headEnd/>
            <a:tailEnd/>
          </a:ln>
        </p:spPr>
        <p:txBody>
          <a:bodyPr wrap="none">
            <a:prstTxWarp prst="textNoShape">
              <a:avLst/>
            </a:prstTxWarp>
            <a:spAutoFit/>
          </a:bodyPr>
          <a:lstStyle/>
          <a:p>
            <a:pPr algn="ctr"/>
            <a:r>
              <a:rPr lang="en-US" sz="1600"/>
              <a:t>Feature </a:t>
            </a:r>
          </a:p>
          <a:p>
            <a:pPr algn="ctr"/>
            <a:r>
              <a:rPr lang="en-US" sz="1600"/>
              <a:t>output</a:t>
            </a:r>
          </a:p>
        </p:txBody>
      </p:sp>
      <p:sp>
        <p:nvSpPr>
          <p:cNvPr id="263183" name="Text Box 15"/>
          <p:cNvSpPr txBox="1">
            <a:spLocks noChangeArrowheads="1"/>
          </p:cNvSpPr>
          <p:nvPr/>
        </p:nvSpPr>
        <p:spPr bwMode="auto">
          <a:xfrm>
            <a:off x="3784600" y="706438"/>
            <a:ext cx="1368425" cy="581025"/>
          </a:xfrm>
          <a:prstGeom prst="rect">
            <a:avLst/>
          </a:prstGeom>
          <a:noFill/>
          <a:ln w="9525">
            <a:noFill/>
            <a:miter lim="800000"/>
            <a:headEnd/>
            <a:tailEnd/>
          </a:ln>
        </p:spPr>
        <p:txBody>
          <a:bodyPr wrap="none">
            <a:prstTxWarp prst="textNoShape">
              <a:avLst/>
            </a:prstTxWarp>
            <a:spAutoFit/>
          </a:bodyPr>
          <a:lstStyle/>
          <a:p>
            <a:pPr algn="ctr"/>
            <a:r>
              <a:rPr lang="en-US" sz="1600"/>
              <a:t>Thresholded </a:t>
            </a:r>
          </a:p>
          <a:p>
            <a:pPr algn="ctr"/>
            <a:r>
              <a:rPr lang="en-US" sz="1600"/>
              <a:t>output</a:t>
            </a:r>
          </a:p>
        </p:txBody>
      </p:sp>
      <p:sp>
        <p:nvSpPr>
          <p:cNvPr id="263184" name="Line 16"/>
          <p:cNvSpPr>
            <a:spLocks noChangeShapeType="1"/>
          </p:cNvSpPr>
          <p:nvPr/>
        </p:nvSpPr>
        <p:spPr bwMode="auto">
          <a:xfrm>
            <a:off x="3509963" y="1733550"/>
            <a:ext cx="217487"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85" name="Line 17"/>
          <p:cNvSpPr>
            <a:spLocks noChangeShapeType="1"/>
          </p:cNvSpPr>
          <p:nvPr/>
        </p:nvSpPr>
        <p:spPr bwMode="auto">
          <a:xfrm>
            <a:off x="5207000" y="1768475"/>
            <a:ext cx="184150"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86" name="Line 18"/>
          <p:cNvSpPr>
            <a:spLocks noChangeShapeType="1"/>
          </p:cNvSpPr>
          <p:nvPr/>
        </p:nvSpPr>
        <p:spPr bwMode="auto">
          <a:xfrm>
            <a:off x="5233988" y="2952750"/>
            <a:ext cx="200025" cy="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263187" name="Text Box 19"/>
          <p:cNvSpPr txBox="1">
            <a:spLocks noChangeArrowheads="1"/>
          </p:cNvSpPr>
          <p:nvPr/>
        </p:nvSpPr>
        <p:spPr bwMode="auto">
          <a:xfrm>
            <a:off x="5626100" y="727075"/>
            <a:ext cx="973138" cy="581025"/>
          </a:xfrm>
          <a:prstGeom prst="rect">
            <a:avLst/>
          </a:prstGeom>
          <a:noFill/>
          <a:ln w="9525">
            <a:noFill/>
            <a:miter lim="800000"/>
            <a:headEnd/>
            <a:tailEnd/>
          </a:ln>
        </p:spPr>
        <p:txBody>
          <a:bodyPr wrap="none">
            <a:prstTxWarp prst="textNoShape">
              <a:avLst/>
            </a:prstTxWarp>
            <a:spAutoFit/>
          </a:bodyPr>
          <a:lstStyle/>
          <a:p>
            <a:pPr algn="ctr"/>
            <a:r>
              <a:rPr lang="en-US" sz="1600"/>
              <a:t>Strong</a:t>
            </a:r>
          </a:p>
          <a:p>
            <a:pPr algn="ctr"/>
            <a:r>
              <a:rPr lang="en-US" sz="1600"/>
              <a:t>classifier</a:t>
            </a:r>
          </a:p>
        </p:txBody>
      </p:sp>
      <p:sp>
        <p:nvSpPr>
          <p:cNvPr id="263188" name="Line 20"/>
          <p:cNvSpPr>
            <a:spLocks noChangeShapeType="1"/>
          </p:cNvSpPr>
          <p:nvPr/>
        </p:nvSpPr>
        <p:spPr bwMode="auto">
          <a:xfrm>
            <a:off x="6923088" y="1166813"/>
            <a:ext cx="0" cy="3640137"/>
          </a:xfrm>
          <a:prstGeom prst="line">
            <a:avLst/>
          </a:prstGeom>
          <a:noFill/>
          <a:ln w="76200">
            <a:solidFill>
              <a:schemeClr val="accent2"/>
            </a:solidFill>
            <a:round/>
            <a:headEnd/>
            <a:tailEnd type="triangle" w="med" len="med"/>
          </a:ln>
        </p:spPr>
        <p:txBody>
          <a:bodyPr>
            <a:prstTxWarp prst="textNoShape">
              <a:avLst/>
            </a:prstTxWarp>
          </a:bodyPr>
          <a:lstStyle/>
          <a:p>
            <a:endParaRPr lang="en-US"/>
          </a:p>
        </p:txBody>
      </p:sp>
      <p:sp>
        <p:nvSpPr>
          <p:cNvPr id="263189" name="Text Box 21"/>
          <p:cNvSpPr txBox="1">
            <a:spLocks noChangeArrowheads="1"/>
          </p:cNvSpPr>
          <p:nvPr/>
        </p:nvSpPr>
        <p:spPr bwMode="auto">
          <a:xfrm>
            <a:off x="7102475" y="3919538"/>
            <a:ext cx="1031552" cy="646331"/>
          </a:xfrm>
          <a:prstGeom prst="rect">
            <a:avLst/>
          </a:prstGeom>
          <a:noFill/>
          <a:ln w="9525">
            <a:noFill/>
            <a:miter lim="800000"/>
            <a:headEnd/>
            <a:tailEnd/>
          </a:ln>
        </p:spPr>
        <p:txBody>
          <a:bodyPr wrap="none">
            <a:prstTxWarp prst="textNoShape">
              <a:avLst/>
            </a:prstTxWarp>
            <a:spAutoFit/>
          </a:bodyPr>
          <a:lstStyle/>
          <a:p>
            <a:r>
              <a:rPr lang="en-US" sz="1800" dirty="0"/>
              <a:t>Adding </a:t>
            </a:r>
          </a:p>
          <a:p>
            <a:r>
              <a:rPr lang="en-US" sz="1800" dirty="0"/>
              <a:t>features</a:t>
            </a:r>
          </a:p>
        </p:txBody>
      </p:sp>
      <p:sp>
        <p:nvSpPr>
          <p:cNvPr id="263191" name="Text Box 23"/>
          <p:cNvSpPr txBox="1">
            <a:spLocks noChangeArrowheads="1"/>
          </p:cNvSpPr>
          <p:nvPr/>
        </p:nvSpPr>
        <p:spPr bwMode="auto">
          <a:xfrm>
            <a:off x="3124200" y="5562600"/>
            <a:ext cx="1873250" cy="641350"/>
          </a:xfrm>
          <a:prstGeom prst="rect">
            <a:avLst/>
          </a:prstGeom>
          <a:noFill/>
          <a:ln w="9525">
            <a:noFill/>
            <a:miter lim="800000"/>
            <a:headEnd/>
            <a:tailEnd/>
          </a:ln>
        </p:spPr>
        <p:txBody>
          <a:bodyPr wrap="none">
            <a:prstTxWarp prst="textNoShape">
              <a:avLst/>
            </a:prstTxWarp>
            <a:spAutoFit/>
          </a:bodyPr>
          <a:lstStyle/>
          <a:p>
            <a:r>
              <a:rPr lang="en-US" sz="1800" dirty="0"/>
              <a:t>Strong classifier </a:t>
            </a:r>
          </a:p>
          <a:p>
            <a:r>
              <a:rPr lang="en-US" sz="1800" dirty="0"/>
              <a:t>at iteration 200</a:t>
            </a:r>
          </a:p>
        </p:txBody>
      </p:sp>
      <p:sp>
        <p:nvSpPr>
          <p:cNvPr id="22" name="TextBox 21"/>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397610429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358775" y="1676400"/>
            <a:ext cx="8539163" cy="106045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lang="en-US" sz="2800" dirty="0"/>
              <a:t>Defines a classifier using an additive </a:t>
            </a:r>
            <a:r>
              <a:rPr lang="en-US" sz="2800" dirty="0" smtClean="0"/>
              <a:t>model</a:t>
            </a:r>
            <a:endParaRPr lang="en-US" sz="2800" dirty="0"/>
          </a:p>
          <a:p>
            <a:pPr marL="342900" indent="-342900">
              <a:lnSpc>
                <a:spcPct val="90000"/>
              </a:lnSpc>
              <a:spcBef>
                <a:spcPct val="20000"/>
              </a:spcBef>
              <a:buFontTx/>
              <a:buChar char="•"/>
            </a:pPr>
            <a:endParaRPr lang="en-US" sz="3200" dirty="0"/>
          </a:p>
          <a:p>
            <a:pPr marL="342900" indent="-342900">
              <a:lnSpc>
                <a:spcPct val="90000"/>
              </a:lnSpc>
              <a:spcBef>
                <a:spcPct val="20000"/>
              </a:spcBef>
              <a:buFontTx/>
              <a:buChar char="•"/>
            </a:pPr>
            <a:endParaRPr lang="en-US" sz="3200" dirty="0"/>
          </a:p>
          <a:p>
            <a:pPr marL="342900" indent="-342900">
              <a:lnSpc>
                <a:spcPct val="90000"/>
              </a:lnSpc>
              <a:spcBef>
                <a:spcPct val="20000"/>
              </a:spcBef>
            </a:pPr>
            <a:endParaRPr lang="en-US" sz="3200" dirty="0"/>
          </a:p>
        </p:txBody>
      </p:sp>
      <p:sp>
        <p:nvSpPr>
          <p:cNvPr id="177156" name="Rectangle 4"/>
          <p:cNvSpPr>
            <a:spLocks noGrp="1" noChangeArrowheads="1"/>
          </p:cNvSpPr>
          <p:nvPr>
            <p:ph type="title"/>
          </p:nvPr>
        </p:nvSpPr>
        <p:spPr/>
        <p:txBody>
          <a:bodyPr/>
          <a:lstStyle/>
          <a:p>
            <a:pPr eaLnBrk="1" hangingPunct="1"/>
            <a:r>
              <a:rPr lang="en-US" dirty="0" smtClean="0"/>
              <a:t>Boosting</a:t>
            </a:r>
            <a:endParaRPr lang="en-US" dirty="0">
              <a:solidFill>
                <a:srgbClr val="0066FF"/>
              </a:solidFill>
            </a:endParaRPr>
          </a:p>
        </p:txBody>
      </p:sp>
      <p:pic>
        <p:nvPicPr>
          <p:cNvPr id="177157" name="Picture 5" descr="txp_fig"/>
          <p:cNvPicPr>
            <a:picLocks noChangeAspect="1" noChangeArrowheads="1"/>
          </p:cNvPicPr>
          <p:nvPr>
            <p:custDataLst>
              <p:tags r:id="rId1"/>
            </p:custDataLst>
          </p:nvPr>
        </p:nvPicPr>
        <p:blipFill>
          <a:blip r:embed="rId4"/>
          <a:srcRect/>
          <a:stretch>
            <a:fillRect/>
          </a:stretch>
        </p:blipFill>
        <p:spPr bwMode="auto">
          <a:xfrm>
            <a:off x="814388" y="2814638"/>
            <a:ext cx="7632700" cy="373062"/>
          </a:xfrm>
          <a:prstGeom prst="rect">
            <a:avLst/>
          </a:prstGeom>
          <a:noFill/>
          <a:ln w="9525">
            <a:noFill/>
            <a:miter lim="800000"/>
            <a:headEnd/>
            <a:tailEnd/>
          </a:ln>
        </p:spPr>
      </p:pic>
      <p:sp>
        <p:nvSpPr>
          <p:cNvPr id="177158" name="Line 6"/>
          <p:cNvSpPr>
            <a:spLocks noChangeShapeType="1"/>
          </p:cNvSpPr>
          <p:nvPr/>
        </p:nvSpPr>
        <p:spPr bwMode="auto">
          <a:xfrm flipV="1">
            <a:off x="939800" y="3206750"/>
            <a:ext cx="0" cy="44767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77159" name="Text Box 7"/>
          <p:cNvSpPr txBox="1">
            <a:spLocks noChangeArrowheads="1"/>
          </p:cNvSpPr>
          <p:nvPr/>
        </p:nvSpPr>
        <p:spPr bwMode="auto">
          <a:xfrm>
            <a:off x="292100" y="3762375"/>
            <a:ext cx="1073150" cy="641350"/>
          </a:xfrm>
          <a:prstGeom prst="rect">
            <a:avLst/>
          </a:prstGeom>
          <a:noFill/>
          <a:ln w="9525">
            <a:noFill/>
            <a:miter lim="800000"/>
            <a:headEnd/>
            <a:tailEnd/>
          </a:ln>
        </p:spPr>
        <p:txBody>
          <a:bodyPr wrap="none">
            <a:prstTxWarp prst="textNoShape">
              <a:avLst/>
            </a:prstTxWarp>
            <a:spAutoFit/>
          </a:bodyPr>
          <a:lstStyle/>
          <a:p>
            <a:r>
              <a:rPr lang="en-US" sz="1800" dirty="0">
                <a:solidFill>
                  <a:srgbClr val="0000FF"/>
                </a:solidFill>
              </a:rPr>
              <a:t>Strong </a:t>
            </a:r>
          </a:p>
          <a:p>
            <a:r>
              <a:rPr lang="en-US" sz="1800" dirty="0">
                <a:solidFill>
                  <a:srgbClr val="0000FF"/>
                </a:solidFill>
              </a:rPr>
              <a:t>classifier</a:t>
            </a:r>
          </a:p>
        </p:txBody>
      </p:sp>
      <p:sp>
        <p:nvSpPr>
          <p:cNvPr id="177160" name="Line 8"/>
          <p:cNvSpPr>
            <a:spLocks noChangeShapeType="1"/>
          </p:cNvSpPr>
          <p:nvPr/>
        </p:nvSpPr>
        <p:spPr bwMode="auto">
          <a:xfrm flipV="1">
            <a:off x="2909888" y="3279775"/>
            <a:ext cx="0" cy="44767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77161" name="Text Box 9"/>
          <p:cNvSpPr txBox="1">
            <a:spLocks noChangeArrowheads="1"/>
          </p:cNvSpPr>
          <p:nvPr/>
        </p:nvSpPr>
        <p:spPr bwMode="auto">
          <a:xfrm>
            <a:off x="2768600" y="3805238"/>
            <a:ext cx="1720850" cy="366712"/>
          </a:xfrm>
          <a:prstGeom prst="rect">
            <a:avLst/>
          </a:prstGeom>
          <a:noFill/>
          <a:ln w="9525">
            <a:noFill/>
            <a:miter lim="800000"/>
            <a:headEnd/>
            <a:tailEnd/>
          </a:ln>
        </p:spPr>
        <p:txBody>
          <a:bodyPr wrap="none">
            <a:prstTxWarp prst="textNoShape">
              <a:avLst/>
            </a:prstTxWarp>
            <a:spAutoFit/>
          </a:bodyPr>
          <a:lstStyle/>
          <a:p>
            <a:r>
              <a:rPr lang="en-US" sz="1800" dirty="0">
                <a:solidFill>
                  <a:srgbClr val="0000FF"/>
                </a:solidFill>
              </a:rPr>
              <a:t>Weak classifier</a:t>
            </a:r>
          </a:p>
        </p:txBody>
      </p:sp>
      <p:sp>
        <p:nvSpPr>
          <p:cNvPr id="177162" name="Line 10"/>
          <p:cNvSpPr>
            <a:spLocks noChangeShapeType="1"/>
          </p:cNvSpPr>
          <p:nvPr/>
        </p:nvSpPr>
        <p:spPr bwMode="auto">
          <a:xfrm flipV="1">
            <a:off x="2514600" y="3282950"/>
            <a:ext cx="0" cy="1084263"/>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77163" name="Text Box 11"/>
          <p:cNvSpPr txBox="1">
            <a:spLocks noChangeArrowheads="1"/>
          </p:cNvSpPr>
          <p:nvPr/>
        </p:nvSpPr>
        <p:spPr bwMode="auto">
          <a:xfrm>
            <a:off x="2224088" y="4364038"/>
            <a:ext cx="895350" cy="366712"/>
          </a:xfrm>
          <a:prstGeom prst="rect">
            <a:avLst/>
          </a:prstGeom>
          <a:noFill/>
          <a:ln w="9525">
            <a:noFill/>
            <a:miter lim="800000"/>
            <a:headEnd/>
            <a:tailEnd/>
          </a:ln>
        </p:spPr>
        <p:txBody>
          <a:bodyPr wrap="none">
            <a:prstTxWarp prst="textNoShape">
              <a:avLst/>
            </a:prstTxWarp>
            <a:spAutoFit/>
          </a:bodyPr>
          <a:lstStyle/>
          <a:p>
            <a:r>
              <a:rPr lang="en-US" sz="1800" dirty="0">
                <a:solidFill>
                  <a:srgbClr val="0000FF"/>
                </a:solidFill>
              </a:rPr>
              <a:t>Weight</a:t>
            </a:r>
          </a:p>
        </p:txBody>
      </p:sp>
      <p:sp>
        <p:nvSpPr>
          <p:cNvPr id="177164" name="Line 12"/>
          <p:cNvSpPr>
            <a:spLocks noChangeShapeType="1"/>
          </p:cNvSpPr>
          <p:nvPr/>
        </p:nvSpPr>
        <p:spPr bwMode="auto">
          <a:xfrm flipV="1">
            <a:off x="1374775" y="3216275"/>
            <a:ext cx="0" cy="1422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77165" name="Text Box 13"/>
          <p:cNvSpPr txBox="1">
            <a:spLocks noChangeArrowheads="1"/>
          </p:cNvSpPr>
          <p:nvPr/>
        </p:nvSpPr>
        <p:spPr bwMode="auto">
          <a:xfrm>
            <a:off x="904875" y="4625975"/>
            <a:ext cx="1108421" cy="646331"/>
          </a:xfrm>
          <a:prstGeom prst="rect">
            <a:avLst/>
          </a:prstGeom>
          <a:noFill/>
          <a:ln w="9525">
            <a:noFill/>
            <a:miter lim="800000"/>
            <a:headEnd/>
            <a:tailEnd/>
          </a:ln>
        </p:spPr>
        <p:txBody>
          <a:bodyPr wrap="none">
            <a:prstTxWarp prst="textNoShape">
              <a:avLst/>
            </a:prstTxWarp>
            <a:spAutoFit/>
          </a:bodyPr>
          <a:lstStyle/>
          <a:p>
            <a:r>
              <a:rPr lang="en-US" sz="1800" dirty="0">
                <a:solidFill>
                  <a:srgbClr val="0000FF"/>
                </a:solidFill>
              </a:rPr>
              <a:t>Features</a:t>
            </a:r>
          </a:p>
          <a:p>
            <a:r>
              <a:rPr lang="en-US" sz="1800" dirty="0">
                <a:solidFill>
                  <a:srgbClr val="0000FF"/>
                </a:solidFill>
              </a:rPr>
              <a:t>vector</a:t>
            </a:r>
          </a:p>
        </p:txBody>
      </p:sp>
      <p:sp>
        <p:nvSpPr>
          <p:cNvPr id="17" name="TextBox 16"/>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78700175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Oval 2"/>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03" name="Oval 3"/>
          <p:cNvSpPr>
            <a:spLocks noChangeArrowheads="1"/>
          </p:cNvSpPr>
          <p:nvPr/>
        </p:nvSpPr>
        <p:spPr bwMode="auto">
          <a:xfrm>
            <a:off x="4495800" y="2819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04" name="Oval 4"/>
          <p:cNvSpPr>
            <a:spLocks noChangeArrowheads="1"/>
          </p:cNvSpPr>
          <p:nvPr/>
        </p:nvSpPr>
        <p:spPr bwMode="auto">
          <a:xfrm>
            <a:off x="4724400" y="3048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05" name="Oval 5"/>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06" name="Oval 6"/>
          <p:cNvSpPr>
            <a:spLocks noChangeArrowheads="1"/>
          </p:cNvSpPr>
          <p:nvPr/>
        </p:nvSpPr>
        <p:spPr bwMode="auto">
          <a:xfrm>
            <a:off x="44958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07" name="Oval 7"/>
          <p:cNvSpPr>
            <a:spLocks noChangeArrowheads="1"/>
          </p:cNvSpPr>
          <p:nvPr/>
        </p:nvSpPr>
        <p:spPr bwMode="auto">
          <a:xfrm>
            <a:off x="48768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08" name="Oval 8"/>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09" name="Oval 9"/>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0" name="Oval 10"/>
          <p:cNvSpPr>
            <a:spLocks noChangeArrowheads="1"/>
          </p:cNvSpPr>
          <p:nvPr/>
        </p:nvSpPr>
        <p:spPr bwMode="auto">
          <a:xfrm>
            <a:off x="4495800" y="3276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1" name="Oval 11"/>
          <p:cNvSpPr>
            <a:spLocks noChangeArrowheads="1"/>
          </p:cNvSpPr>
          <p:nvPr/>
        </p:nvSpPr>
        <p:spPr bwMode="auto">
          <a:xfrm>
            <a:off x="4572000" y="3505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2" name="Oval 12"/>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3" name="Oval 13"/>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4" name="Oval 14"/>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5" name="Oval 15"/>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6" name="Oval 16"/>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7" name="Oval 17"/>
          <p:cNvSpPr>
            <a:spLocks noChangeArrowheads="1"/>
          </p:cNvSpPr>
          <p:nvPr/>
        </p:nvSpPr>
        <p:spPr bwMode="auto">
          <a:xfrm>
            <a:off x="4648200" y="3886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8" name="Oval 18"/>
          <p:cNvSpPr>
            <a:spLocks noChangeArrowheads="1"/>
          </p:cNvSpPr>
          <p:nvPr/>
        </p:nvSpPr>
        <p:spPr bwMode="auto">
          <a:xfrm>
            <a:off x="3429000" y="3200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19" name="Oval 19"/>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79220" name="Oval 20"/>
          <p:cNvSpPr>
            <a:spLocks noChangeArrowheads="1"/>
          </p:cNvSpPr>
          <p:nvPr/>
        </p:nvSpPr>
        <p:spPr bwMode="auto">
          <a:xfrm>
            <a:off x="5562600" y="3429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1" name="Oval 21"/>
          <p:cNvSpPr>
            <a:spLocks noChangeArrowheads="1"/>
          </p:cNvSpPr>
          <p:nvPr/>
        </p:nvSpPr>
        <p:spPr bwMode="auto">
          <a:xfrm>
            <a:off x="54864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2" name="Oval 22"/>
          <p:cNvSpPr>
            <a:spLocks noChangeArrowheads="1"/>
          </p:cNvSpPr>
          <p:nvPr/>
        </p:nvSpPr>
        <p:spPr bwMode="auto">
          <a:xfrm>
            <a:off x="5257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3" name="Oval 23"/>
          <p:cNvSpPr>
            <a:spLocks noChangeArrowheads="1"/>
          </p:cNvSpPr>
          <p:nvPr/>
        </p:nvSpPr>
        <p:spPr bwMode="auto">
          <a:xfrm>
            <a:off x="5486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4" name="Oval 24"/>
          <p:cNvSpPr>
            <a:spLocks noChangeArrowheads="1"/>
          </p:cNvSpPr>
          <p:nvPr/>
        </p:nvSpPr>
        <p:spPr bwMode="auto">
          <a:xfrm>
            <a:off x="6019800" y="3352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5" name="Oval 25"/>
          <p:cNvSpPr>
            <a:spLocks noChangeArrowheads="1"/>
          </p:cNvSpPr>
          <p:nvPr/>
        </p:nvSpPr>
        <p:spPr bwMode="auto">
          <a:xfrm>
            <a:off x="57912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6" name="Oval 26"/>
          <p:cNvSpPr>
            <a:spLocks noChangeArrowheads="1"/>
          </p:cNvSpPr>
          <p:nvPr/>
        </p:nvSpPr>
        <p:spPr bwMode="auto">
          <a:xfrm>
            <a:off x="2286000" y="3200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7" name="Oval 27"/>
          <p:cNvSpPr>
            <a:spLocks noChangeArrowheads="1"/>
          </p:cNvSpPr>
          <p:nvPr/>
        </p:nvSpPr>
        <p:spPr bwMode="auto">
          <a:xfrm>
            <a:off x="22098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8" name="Oval 28"/>
          <p:cNvSpPr>
            <a:spLocks noChangeArrowheads="1"/>
          </p:cNvSpPr>
          <p:nvPr/>
        </p:nvSpPr>
        <p:spPr bwMode="auto">
          <a:xfrm>
            <a:off x="2209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29" name="Oval 29"/>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0" name="Oval 30"/>
          <p:cNvSpPr>
            <a:spLocks noChangeArrowheads="1"/>
          </p:cNvSpPr>
          <p:nvPr/>
        </p:nvSpPr>
        <p:spPr bwMode="auto">
          <a:xfrm>
            <a:off x="2514600" y="3657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1" name="Oval 31"/>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2" name="Oval 32"/>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3" name="Oval 33"/>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4" name="Oval 34"/>
          <p:cNvSpPr>
            <a:spLocks noChangeArrowheads="1"/>
          </p:cNvSpPr>
          <p:nvPr/>
        </p:nvSpPr>
        <p:spPr bwMode="auto">
          <a:xfrm>
            <a:off x="36576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5" name="Oval 35"/>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6" name="Oval 36"/>
          <p:cNvSpPr>
            <a:spLocks noChangeArrowheads="1"/>
          </p:cNvSpPr>
          <p:nvPr/>
        </p:nvSpPr>
        <p:spPr bwMode="auto">
          <a:xfrm>
            <a:off x="4419600" y="4876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7" name="Oval 37"/>
          <p:cNvSpPr>
            <a:spLocks noChangeArrowheads="1"/>
          </p:cNvSpPr>
          <p:nvPr/>
        </p:nvSpPr>
        <p:spPr bwMode="auto">
          <a:xfrm>
            <a:off x="4267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8" name="Oval 38"/>
          <p:cNvSpPr>
            <a:spLocks noChangeArrowheads="1"/>
          </p:cNvSpPr>
          <p:nvPr/>
        </p:nvSpPr>
        <p:spPr bwMode="auto">
          <a:xfrm>
            <a:off x="3962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39" name="Oval 39"/>
          <p:cNvSpPr>
            <a:spLocks noChangeArrowheads="1"/>
          </p:cNvSpPr>
          <p:nvPr/>
        </p:nvSpPr>
        <p:spPr bwMode="auto">
          <a:xfrm>
            <a:off x="4876800" y="4800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0" name="Oval 40"/>
          <p:cNvSpPr>
            <a:spLocks noChangeArrowheads="1"/>
          </p:cNvSpPr>
          <p:nvPr/>
        </p:nvSpPr>
        <p:spPr bwMode="auto">
          <a:xfrm>
            <a:off x="4648200" y="5334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1" name="Oval 41"/>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2" name="Oval 42"/>
          <p:cNvSpPr>
            <a:spLocks noChangeArrowheads="1"/>
          </p:cNvSpPr>
          <p:nvPr/>
        </p:nvSpPr>
        <p:spPr bwMode="auto">
          <a:xfrm>
            <a:off x="3962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3" name="Oval 43"/>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4" name="Oval 44"/>
          <p:cNvSpPr>
            <a:spLocks noChangeArrowheads="1"/>
          </p:cNvSpPr>
          <p:nvPr/>
        </p:nvSpPr>
        <p:spPr bwMode="auto">
          <a:xfrm>
            <a:off x="36576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5" name="Oval 45"/>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6" name="Oval 46"/>
          <p:cNvSpPr>
            <a:spLocks noChangeArrowheads="1"/>
          </p:cNvSpPr>
          <p:nvPr/>
        </p:nvSpPr>
        <p:spPr bwMode="auto">
          <a:xfrm>
            <a:off x="49530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7" name="Oval 47"/>
          <p:cNvSpPr>
            <a:spLocks noChangeArrowheads="1"/>
          </p:cNvSpPr>
          <p:nvPr/>
        </p:nvSpPr>
        <p:spPr bwMode="auto">
          <a:xfrm>
            <a:off x="4343400" y="2362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8" name="Oval 48"/>
          <p:cNvSpPr>
            <a:spLocks noChangeArrowheads="1"/>
          </p:cNvSpPr>
          <p:nvPr/>
        </p:nvSpPr>
        <p:spPr bwMode="auto">
          <a:xfrm>
            <a:off x="4876800" y="2819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49" name="Oval 49"/>
          <p:cNvSpPr>
            <a:spLocks noChangeArrowheads="1"/>
          </p:cNvSpPr>
          <p:nvPr/>
        </p:nvSpPr>
        <p:spPr bwMode="auto">
          <a:xfrm>
            <a:off x="5410200" y="2057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0" name="Oval 50"/>
          <p:cNvSpPr>
            <a:spLocks noChangeArrowheads="1"/>
          </p:cNvSpPr>
          <p:nvPr/>
        </p:nvSpPr>
        <p:spPr bwMode="auto">
          <a:xfrm>
            <a:off x="5181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1" name="Oval 51"/>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2" name="Oval 52"/>
          <p:cNvSpPr>
            <a:spLocks noChangeArrowheads="1"/>
          </p:cNvSpPr>
          <p:nvPr/>
        </p:nvSpPr>
        <p:spPr bwMode="auto">
          <a:xfrm>
            <a:off x="25146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3" name="Oval 53"/>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4" name="Oval 54"/>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5" name="Oval 55"/>
          <p:cNvSpPr>
            <a:spLocks noChangeArrowheads="1"/>
          </p:cNvSpPr>
          <p:nvPr/>
        </p:nvSpPr>
        <p:spPr bwMode="auto">
          <a:xfrm>
            <a:off x="4572000" y="1981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6" name="Oval 56"/>
          <p:cNvSpPr>
            <a:spLocks noChangeArrowheads="1"/>
          </p:cNvSpPr>
          <p:nvPr/>
        </p:nvSpPr>
        <p:spPr bwMode="auto">
          <a:xfrm>
            <a:off x="5562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7" name="Oval 57"/>
          <p:cNvSpPr>
            <a:spLocks noChangeArrowheads="1"/>
          </p:cNvSpPr>
          <p:nvPr/>
        </p:nvSpPr>
        <p:spPr bwMode="auto">
          <a:xfrm>
            <a:off x="53340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8" name="Oval 58"/>
          <p:cNvSpPr>
            <a:spLocks noChangeArrowheads="1"/>
          </p:cNvSpPr>
          <p:nvPr/>
        </p:nvSpPr>
        <p:spPr bwMode="auto">
          <a:xfrm>
            <a:off x="4800600" y="4267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59" name="Oval 59"/>
          <p:cNvSpPr>
            <a:spLocks noChangeArrowheads="1"/>
          </p:cNvSpPr>
          <p:nvPr/>
        </p:nvSpPr>
        <p:spPr bwMode="auto">
          <a:xfrm>
            <a:off x="5029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60" name="Oval 60"/>
          <p:cNvSpPr>
            <a:spLocks noChangeArrowheads="1"/>
          </p:cNvSpPr>
          <p:nvPr/>
        </p:nvSpPr>
        <p:spPr bwMode="auto">
          <a:xfrm>
            <a:off x="5105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61" name="Text Box 61"/>
          <p:cNvSpPr txBox="1">
            <a:spLocks noChangeArrowheads="1"/>
          </p:cNvSpPr>
          <p:nvPr/>
        </p:nvSpPr>
        <p:spPr bwMode="auto">
          <a:xfrm>
            <a:off x="6324600" y="1905000"/>
            <a:ext cx="2286000" cy="1200329"/>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Each data point </a:t>
            </a:r>
            <a:r>
              <a:rPr lang="en-US" sz="1800" dirty="0" smtClean="0"/>
              <a:t>has a </a:t>
            </a:r>
            <a:r>
              <a:rPr lang="en-US" sz="1800" dirty="0"/>
              <a:t>class label:</a:t>
            </a:r>
          </a:p>
          <a:p>
            <a:pPr>
              <a:spcBef>
                <a:spcPct val="50000"/>
              </a:spcBef>
            </a:pPr>
            <a:endParaRPr lang="en-US" dirty="0"/>
          </a:p>
        </p:txBody>
      </p:sp>
      <p:sp>
        <p:nvSpPr>
          <p:cNvPr id="179262" name="Text Box 62"/>
          <p:cNvSpPr txBox="1">
            <a:spLocks noChangeArrowheads="1"/>
          </p:cNvSpPr>
          <p:nvPr/>
        </p:nvSpPr>
        <p:spPr bwMode="auto">
          <a:xfrm>
            <a:off x="7010400" y="4648200"/>
            <a:ext cx="695325" cy="366713"/>
          </a:xfrm>
          <a:prstGeom prst="rect">
            <a:avLst/>
          </a:prstGeom>
          <a:noFill/>
          <a:ln w="9525">
            <a:noFill/>
            <a:miter lim="800000"/>
            <a:headEnd/>
            <a:tailEnd/>
          </a:ln>
        </p:spPr>
        <p:txBody>
          <a:bodyPr wrap="none">
            <a:prstTxWarp prst="textNoShape">
              <a:avLst/>
            </a:prstTxWarp>
            <a:spAutoFit/>
          </a:bodyPr>
          <a:lstStyle/>
          <a:p>
            <a:r>
              <a:rPr lang="en-US"/>
              <a:t>w</a:t>
            </a:r>
            <a:r>
              <a:rPr lang="en-US" baseline="-25000"/>
              <a:t>t </a:t>
            </a:r>
            <a:r>
              <a:rPr lang="en-US"/>
              <a:t>=1</a:t>
            </a:r>
          </a:p>
        </p:txBody>
      </p:sp>
      <p:sp>
        <p:nvSpPr>
          <p:cNvPr id="179263" name="Rectangle 63"/>
          <p:cNvSpPr>
            <a:spLocks noChangeArrowheads="1"/>
          </p:cNvSpPr>
          <p:nvPr/>
        </p:nvSpPr>
        <p:spPr bwMode="auto">
          <a:xfrm>
            <a:off x="6705600" y="4343400"/>
            <a:ext cx="1543050" cy="366713"/>
          </a:xfrm>
          <a:prstGeom prst="rect">
            <a:avLst/>
          </a:prstGeom>
          <a:noFill/>
          <a:ln w="9525">
            <a:noFill/>
            <a:miter lim="800000"/>
            <a:headEnd/>
            <a:tailEnd/>
          </a:ln>
        </p:spPr>
        <p:txBody>
          <a:bodyPr wrap="none">
            <a:prstTxWarp prst="textNoShape">
              <a:avLst/>
            </a:prstTxWarp>
            <a:spAutoFit/>
          </a:bodyPr>
          <a:lstStyle/>
          <a:p>
            <a:r>
              <a:rPr lang="en-US" sz="1800" dirty="0"/>
              <a:t>and a weight:</a:t>
            </a:r>
          </a:p>
        </p:txBody>
      </p:sp>
      <p:grpSp>
        <p:nvGrpSpPr>
          <p:cNvPr id="179264" name="Group 64"/>
          <p:cNvGrpSpPr>
            <a:grpSpLocks/>
          </p:cNvGrpSpPr>
          <p:nvPr/>
        </p:nvGrpSpPr>
        <p:grpSpPr bwMode="auto">
          <a:xfrm>
            <a:off x="6553200" y="3138488"/>
            <a:ext cx="1752600" cy="976312"/>
            <a:chOff x="4128" y="1977"/>
            <a:chExt cx="880" cy="471"/>
          </a:xfrm>
        </p:grpSpPr>
        <p:grpSp>
          <p:nvGrpSpPr>
            <p:cNvPr id="179270" name="Group 65"/>
            <p:cNvGrpSpPr>
              <a:grpSpLocks/>
            </p:cNvGrpSpPr>
            <p:nvPr/>
          </p:nvGrpSpPr>
          <p:grpSpPr bwMode="auto">
            <a:xfrm>
              <a:off x="4128" y="1977"/>
              <a:ext cx="880" cy="471"/>
              <a:chOff x="4224" y="1248"/>
              <a:chExt cx="880" cy="471"/>
            </a:xfrm>
          </p:grpSpPr>
          <p:sp>
            <p:nvSpPr>
              <p:cNvPr id="179273" name="Rectangle 66"/>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179274" name="Rectangle 67"/>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179275" name="Text Box 68"/>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r>
                  <a:rPr lang="en-US" dirty="0" err="1"/>
                  <a:t>y</a:t>
                </a:r>
                <a:r>
                  <a:rPr lang="en-US" baseline="-25000" dirty="0" err="1"/>
                  <a:t>t</a:t>
                </a:r>
                <a:r>
                  <a:rPr lang="en-US" baseline="-25000" dirty="0"/>
                  <a:t> </a:t>
                </a:r>
                <a:r>
                  <a:rPr lang="en-US" dirty="0" smtClean="0"/>
                  <a:t>=</a:t>
                </a:r>
                <a:endParaRPr lang="en-US" dirty="0"/>
              </a:p>
            </p:txBody>
          </p:sp>
          <p:sp>
            <p:nvSpPr>
              <p:cNvPr id="179276" name="AutoShape 69"/>
              <p:cNvSpPr>
                <a:spLocks/>
              </p:cNvSpPr>
              <p:nvPr/>
            </p:nvSpPr>
            <p:spPr bwMode="auto">
              <a:xfrm>
                <a:off x="4560"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endParaRPr lang="en-US"/>
              </a:p>
            </p:txBody>
          </p:sp>
        </p:grpSp>
        <p:sp>
          <p:nvSpPr>
            <p:cNvPr id="179271" name="Oval 70"/>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79272" name="Oval 71"/>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grpSp>
      <p:sp>
        <p:nvSpPr>
          <p:cNvPr id="179265" name="Rectangle 72"/>
          <p:cNvSpPr>
            <a:spLocks noGrp="1" noChangeArrowheads="1"/>
          </p:cNvSpPr>
          <p:nvPr>
            <p:ph type="title"/>
          </p:nvPr>
        </p:nvSpPr>
        <p:spPr>
          <a:noFill/>
        </p:spPr>
        <p:txBody>
          <a:bodyPr/>
          <a:lstStyle/>
          <a:p>
            <a:pPr eaLnBrk="1" hangingPunct="1"/>
            <a:r>
              <a:rPr lang="en-US" dirty="0" smtClean="0"/>
              <a:t>Boosting Example</a:t>
            </a:r>
            <a:endParaRPr lang="en-US" dirty="0">
              <a:solidFill>
                <a:srgbClr val="0000FF"/>
              </a:solidFill>
            </a:endParaRPr>
          </a:p>
        </p:txBody>
      </p:sp>
      <p:sp>
        <p:nvSpPr>
          <p:cNvPr id="179266" name="Rectangle 73"/>
          <p:cNvSpPr>
            <a:spLocks noGrp="1" noChangeArrowheads="1"/>
          </p:cNvSpPr>
          <p:nvPr>
            <p:ph type="body" idx="1"/>
          </p:nvPr>
        </p:nvSpPr>
        <p:spPr>
          <a:xfrm>
            <a:off x="217488" y="1235075"/>
            <a:ext cx="8229600" cy="736600"/>
          </a:xfrm>
          <a:noFill/>
        </p:spPr>
        <p:txBody>
          <a:bodyPr/>
          <a:lstStyle/>
          <a:p>
            <a:pPr eaLnBrk="1" hangingPunct="1"/>
            <a:r>
              <a:rPr lang="en-US" dirty="0"/>
              <a:t>It is a sequential procedure:</a:t>
            </a:r>
          </a:p>
          <a:p>
            <a:pPr eaLnBrk="1" hangingPunct="1">
              <a:buFontTx/>
              <a:buNone/>
            </a:pPr>
            <a:endParaRPr lang="en-US" dirty="0"/>
          </a:p>
          <a:p>
            <a:pPr eaLnBrk="1" hangingPunct="1"/>
            <a:endParaRPr lang="en-US" dirty="0"/>
          </a:p>
          <a:p>
            <a:pPr eaLnBrk="1" hangingPunct="1"/>
            <a:endParaRPr lang="en-US" dirty="0"/>
          </a:p>
          <a:p>
            <a:pPr eaLnBrk="1" hangingPunct="1">
              <a:buFontTx/>
              <a:buNone/>
            </a:pPr>
            <a:endParaRPr lang="en-US" sz="2800" dirty="0"/>
          </a:p>
        </p:txBody>
      </p:sp>
      <p:sp>
        <p:nvSpPr>
          <p:cNvPr id="77" name="TextBox 76"/>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66346163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Oval 3"/>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0" name="Oval 4"/>
          <p:cNvSpPr>
            <a:spLocks noChangeArrowheads="1"/>
          </p:cNvSpPr>
          <p:nvPr/>
        </p:nvSpPr>
        <p:spPr bwMode="auto">
          <a:xfrm>
            <a:off x="4495800" y="2843213"/>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1" name="Oval 5"/>
          <p:cNvSpPr>
            <a:spLocks noChangeArrowheads="1"/>
          </p:cNvSpPr>
          <p:nvPr/>
        </p:nvSpPr>
        <p:spPr bwMode="auto">
          <a:xfrm>
            <a:off x="4724400" y="3071813"/>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2" name="Oval 6"/>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3" name="Oval 7"/>
          <p:cNvSpPr>
            <a:spLocks noChangeArrowheads="1"/>
          </p:cNvSpPr>
          <p:nvPr/>
        </p:nvSpPr>
        <p:spPr bwMode="auto">
          <a:xfrm>
            <a:off x="44958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4" name="Oval 8"/>
          <p:cNvSpPr>
            <a:spLocks noChangeArrowheads="1"/>
          </p:cNvSpPr>
          <p:nvPr/>
        </p:nvSpPr>
        <p:spPr bwMode="auto">
          <a:xfrm>
            <a:off x="48768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5" name="Oval 9"/>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6" name="Oval 10"/>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7" name="Oval 11"/>
          <p:cNvSpPr>
            <a:spLocks noChangeArrowheads="1"/>
          </p:cNvSpPr>
          <p:nvPr/>
        </p:nvSpPr>
        <p:spPr bwMode="auto">
          <a:xfrm>
            <a:off x="4495800" y="3276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8" name="Oval 12"/>
          <p:cNvSpPr>
            <a:spLocks noChangeArrowheads="1"/>
          </p:cNvSpPr>
          <p:nvPr/>
        </p:nvSpPr>
        <p:spPr bwMode="auto">
          <a:xfrm>
            <a:off x="4572000" y="3505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09" name="Oval 13"/>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10" name="Oval 14"/>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11" name="Oval 15"/>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12" name="Oval 16"/>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13" name="Oval 17"/>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14" name="Oval 18"/>
          <p:cNvSpPr>
            <a:spLocks noChangeArrowheads="1"/>
          </p:cNvSpPr>
          <p:nvPr/>
        </p:nvSpPr>
        <p:spPr bwMode="auto">
          <a:xfrm>
            <a:off x="4648200" y="3886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15" name="Oval 19"/>
          <p:cNvSpPr>
            <a:spLocks noChangeArrowheads="1"/>
          </p:cNvSpPr>
          <p:nvPr/>
        </p:nvSpPr>
        <p:spPr bwMode="auto">
          <a:xfrm>
            <a:off x="3429000" y="3200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16" name="Oval 20"/>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3317" name="Oval 21"/>
          <p:cNvSpPr>
            <a:spLocks noChangeArrowheads="1"/>
          </p:cNvSpPr>
          <p:nvPr/>
        </p:nvSpPr>
        <p:spPr bwMode="auto">
          <a:xfrm>
            <a:off x="5562600" y="3429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18" name="Oval 22"/>
          <p:cNvSpPr>
            <a:spLocks noChangeArrowheads="1"/>
          </p:cNvSpPr>
          <p:nvPr/>
        </p:nvSpPr>
        <p:spPr bwMode="auto">
          <a:xfrm>
            <a:off x="54864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19" name="Oval 23"/>
          <p:cNvSpPr>
            <a:spLocks noChangeArrowheads="1"/>
          </p:cNvSpPr>
          <p:nvPr/>
        </p:nvSpPr>
        <p:spPr bwMode="auto">
          <a:xfrm>
            <a:off x="5257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0" name="Oval 24"/>
          <p:cNvSpPr>
            <a:spLocks noChangeArrowheads="1"/>
          </p:cNvSpPr>
          <p:nvPr/>
        </p:nvSpPr>
        <p:spPr bwMode="auto">
          <a:xfrm>
            <a:off x="5486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1" name="Oval 25"/>
          <p:cNvSpPr>
            <a:spLocks noChangeArrowheads="1"/>
          </p:cNvSpPr>
          <p:nvPr/>
        </p:nvSpPr>
        <p:spPr bwMode="auto">
          <a:xfrm>
            <a:off x="6019800" y="3352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2" name="Oval 26"/>
          <p:cNvSpPr>
            <a:spLocks noChangeArrowheads="1"/>
          </p:cNvSpPr>
          <p:nvPr/>
        </p:nvSpPr>
        <p:spPr bwMode="auto">
          <a:xfrm>
            <a:off x="57912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3" name="Oval 27"/>
          <p:cNvSpPr>
            <a:spLocks noChangeArrowheads="1"/>
          </p:cNvSpPr>
          <p:nvPr/>
        </p:nvSpPr>
        <p:spPr bwMode="auto">
          <a:xfrm>
            <a:off x="2286000" y="3200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4" name="Oval 28"/>
          <p:cNvSpPr>
            <a:spLocks noChangeArrowheads="1"/>
          </p:cNvSpPr>
          <p:nvPr/>
        </p:nvSpPr>
        <p:spPr bwMode="auto">
          <a:xfrm>
            <a:off x="22098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5" name="Oval 29"/>
          <p:cNvSpPr>
            <a:spLocks noChangeArrowheads="1"/>
          </p:cNvSpPr>
          <p:nvPr/>
        </p:nvSpPr>
        <p:spPr bwMode="auto">
          <a:xfrm>
            <a:off x="2209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6" name="Oval 30"/>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7" name="Oval 31"/>
          <p:cNvSpPr>
            <a:spLocks noChangeArrowheads="1"/>
          </p:cNvSpPr>
          <p:nvPr/>
        </p:nvSpPr>
        <p:spPr bwMode="auto">
          <a:xfrm>
            <a:off x="2514600" y="3657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8" name="Oval 32"/>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29" name="Oval 33"/>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0" name="Oval 34"/>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1" name="Oval 35"/>
          <p:cNvSpPr>
            <a:spLocks noChangeArrowheads="1"/>
          </p:cNvSpPr>
          <p:nvPr/>
        </p:nvSpPr>
        <p:spPr bwMode="auto">
          <a:xfrm>
            <a:off x="36576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2" name="Oval 36"/>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3" name="Oval 37"/>
          <p:cNvSpPr>
            <a:spLocks noChangeArrowheads="1"/>
          </p:cNvSpPr>
          <p:nvPr/>
        </p:nvSpPr>
        <p:spPr bwMode="auto">
          <a:xfrm>
            <a:off x="4419600" y="4876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4" name="Oval 38"/>
          <p:cNvSpPr>
            <a:spLocks noChangeArrowheads="1"/>
          </p:cNvSpPr>
          <p:nvPr/>
        </p:nvSpPr>
        <p:spPr bwMode="auto">
          <a:xfrm>
            <a:off x="4267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5" name="Oval 39"/>
          <p:cNvSpPr>
            <a:spLocks noChangeArrowheads="1"/>
          </p:cNvSpPr>
          <p:nvPr/>
        </p:nvSpPr>
        <p:spPr bwMode="auto">
          <a:xfrm>
            <a:off x="3962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6" name="Oval 40"/>
          <p:cNvSpPr>
            <a:spLocks noChangeArrowheads="1"/>
          </p:cNvSpPr>
          <p:nvPr/>
        </p:nvSpPr>
        <p:spPr bwMode="auto">
          <a:xfrm>
            <a:off x="4876800" y="4800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7" name="Oval 41"/>
          <p:cNvSpPr>
            <a:spLocks noChangeArrowheads="1"/>
          </p:cNvSpPr>
          <p:nvPr/>
        </p:nvSpPr>
        <p:spPr bwMode="auto">
          <a:xfrm>
            <a:off x="4648200" y="5334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8" name="Oval 42"/>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39" name="Oval 43"/>
          <p:cNvSpPr>
            <a:spLocks noChangeArrowheads="1"/>
          </p:cNvSpPr>
          <p:nvPr/>
        </p:nvSpPr>
        <p:spPr bwMode="auto">
          <a:xfrm>
            <a:off x="3962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0" name="Oval 44"/>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1" name="Oval 45"/>
          <p:cNvSpPr>
            <a:spLocks noChangeArrowheads="1"/>
          </p:cNvSpPr>
          <p:nvPr/>
        </p:nvSpPr>
        <p:spPr bwMode="auto">
          <a:xfrm>
            <a:off x="36576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2" name="Oval 46"/>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3" name="Oval 47"/>
          <p:cNvSpPr>
            <a:spLocks noChangeArrowheads="1"/>
          </p:cNvSpPr>
          <p:nvPr/>
        </p:nvSpPr>
        <p:spPr bwMode="auto">
          <a:xfrm>
            <a:off x="49530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4" name="Oval 48"/>
          <p:cNvSpPr>
            <a:spLocks noChangeArrowheads="1"/>
          </p:cNvSpPr>
          <p:nvPr/>
        </p:nvSpPr>
        <p:spPr bwMode="auto">
          <a:xfrm>
            <a:off x="4343400" y="2362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5" name="Oval 49"/>
          <p:cNvSpPr>
            <a:spLocks noChangeArrowheads="1"/>
          </p:cNvSpPr>
          <p:nvPr/>
        </p:nvSpPr>
        <p:spPr bwMode="auto">
          <a:xfrm>
            <a:off x="4876800" y="2819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6" name="Oval 50"/>
          <p:cNvSpPr>
            <a:spLocks noChangeArrowheads="1"/>
          </p:cNvSpPr>
          <p:nvPr/>
        </p:nvSpPr>
        <p:spPr bwMode="auto">
          <a:xfrm>
            <a:off x="5410200" y="2057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7" name="Oval 51"/>
          <p:cNvSpPr>
            <a:spLocks noChangeArrowheads="1"/>
          </p:cNvSpPr>
          <p:nvPr/>
        </p:nvSpPr>
        <p:spPr bwMode="auto">
          <a:xfrm>
            <a:off x="5181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8" name="Oval 52"/>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49" name="Oval 53"/>
          <p:cNvSpPr>
            <a:spLocks noChangeArrowheads="1"/>
          </p:cNvSpPr>
          <p:nvPr/>
        </p:nvSpPr>
        <p:spPr bwMode="auto">
          <a:xfrm>
            <a:off x="25146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0" name="Oval 54"/>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1" name="Oval 55"/>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2" name="Oval 56"/>
          <p:cNvSpPr>
            <a:spLocks noChangeArrowheads="1"/>
          </p:cNvSpPr>
          <p:nvPr/>
        </p:nvSpPr>
        <p:spPr bwMode="auto">
          <a:xfrm>
            <a:off x="4572000" y="1981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3" name="Oval 57"/>
          <p:cNvSpPr>
            <a:spLocks noChangeArrowheads="1"/>
          </p:cNvSpPr>
          <p:nvPr/>
        </p:nvSpPr>
        <p:spPr bwMode="auto">
          <a:xfrm>
            <a:off x="5562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4" name="Oval 58"/>
          <p:cNvSpPr>
            <a:spLocks noChangeArrowheads="1"/>
          </p:cNvSpPr>
          <p:nvPr/>
        </p:nvSpPr>
        <p:spPr bwMode="auto">
          <a:xfrm>
            <a:off x="53340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5" name="Oval 59"/>
          <p:cNvSpPr>
            <a:spLocks noChangeArrowheads="1"/>
          </p:cNvSpPr>
          <p:nvPr/>
        </p:nvSpPr>
        <p:spPr bwMode="auto">
          <a:xfrm>
            <a:off x="4800600" y="4267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6" name="Oval 60"/>
          <p:cNvSpPr>
            <a:spLocks noChangeArrowheads="1"/>
          </p:cNvSpPr>
          <p:nvPr/>
        </p:nvSpPr>
        <p:spPr bwMode="auto">
          <a:xfrm>
            <a:off x="5029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7" name="Oval 61"/>
          <p:cNvSpPr>
            <a:spLocks noChangeArrowheads="1"/>
          </p:cNvSpPr>
          <p:nvPr/>
        </p:nvSpPr>
        <p:spPr bwMode="auto">
          <a:xfrm>
            <a:off x="5105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3358" name="Line 62"/>
          <p:cNvSpPr>
            <a:spLocks noChangeShapeType="1"/>
          </p:cNvSpPr>
          <p:nvPr/>
        </p:nvSpPr>
        <p:spPr bwMode="auto">
          <a:xfrm>
            <a:off x="4191000" y="1447800"/>
            <a:ext cx="0" cy="4572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183359" name="Text Box 63"/>
          <p:cNvSpPr txBox="1">
            <a:spLocks noChangeArrowheads="1"/>
          </p:cNvSpPr>
          <p:nvPr/>
        </p:nvSpPr>
        <p:spPr bwMode="auto">
          <a:xfrm>
            <a:off x="2911475" y="5994400"/>
            <a:ext cx="4993675" cy="461665"/>
          </a:xfrm>
          <a:prstGeom prst="rect">
            <a:avLst/>
          </a:prstGeom>
          <a:noFill/>
          <a:ln w="9525">
            <a:noFill/>
            <a:miter lim="800000"/>
            <a:headEnd/>
            <a:tailEnd/>
          </a:ln>
        </p:spPr>
        <p:txBody>
          <a:bodyPr wrap="none">
            <a:prstTxWarp prst="textNoShape">
              <a:avLst/>
            </a:prstTxWarp>
            <a:spAutoFit/>
          </a:bodyPr>
          <a:lstStyle/>
          <a:p>
            <a:r>
              <a:rPr lang="en-US" dirty="0"/>
              <a:t>This </a:t>
            </a:r>
            <a:r>
              <a:rPr lang="en-US" dirty="0" smtClean="0"/>
              <a:t>classifier seems </a:t>
            </a:r>
            <a:r>
              <a:rPr lang="en-US" dirty="0"/>
              <a:t>to be the best</a:t>
            </a:r>
          </a:p>
        </p:txBody>
      </p:sp>
      <p:sp>
        <p:nvSpPr>
          <p:cNvPr id="183360" name="Line 64"/>
          <p:cNvSpPr>
            <a:spLocks noChangeShapeType="1"/>
          </p:cNvSpPr>
          <p:nvPr/>
        </p:nvSpPr>
        <p:spPr bwMode="auto">
          <a:xfrm>
            <a:off x="3886200" y="1447800"/>
            <a:ext cx="0" cy="4572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183361" name="Line 65"/>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3362" name="Line 66"/>
          <p:cNvSpPr>
            <a:spLocks noChangeShapeType="1"/>
          </p:cNvSpPr>
          <p:nvPr/>
        </p:nvSpPr>
        <p:spPr bwMode="auto">
          <a:xfrm>
            <a:off x="3124200" y="1447800"/>
            <a:ext cx="0" cy="4572000"/>
          </a:xfrm>
          <a:prstGeom prst="line">
            <a:avLst/>
          </a:prstGeom>
          <a:noFill/>
          <a:ln w="9525">
            <a:solidFill>
              <a:schemeClr val="tx1"/>
            </a:solidFill>
            <a:round/>
            <a:headEnd/>
            <a:tailEnd/>
          </a:ln>
        </p:spPr>
        <p:txBody>
          <a:bodyPr>
            <a:prstTxWarp prst="textNoShape">
              <a:avLst/>
            </a:prstTxWarp>
          </a:bodyPr>
          <a:lstStyle/>
          <a:p>
            <a:endParaRPr lang="en-US"/>
          </a:p>
        </p:txBody>
      </p:sp>
      <p:sp>
        <p:nvSpPr>
          <p:cNvPr id="183367" name="Line 78"/>
          <p:cNvSpPr>
            <a:spLocks noChangeShapeType="1"/>
          </p:cNvSpPr>
          <p:nvPr/>
        </p:nvSpPr>
        <p:spPr bwMode="auto">
          <a:xfrm flipH="1" flipV="1">
            <a:off x="3216275" y="5938838"/>
            <a:ext cx="420688" cy="9525"/>
          </a:xfrm>
          <a:prstGeom prst="line">
            <a:avLst/>
          </a:prstGeom>
          <a:noFill/>
          <a:ln w="76200">
            <a:solidFill>
              <a:srgbClr val="FE0606"/>
            </a:solidFill>
            <a:round/>
            <a:headEnd/>
            <a:tailEnd type="triangle" w="med" len="med"/>
          </a:ln>
        </p:spPr>
        <p:txBody>
          <a:bodyPr>
            <a:prstTxWarp prst="textNoShape">
              <a:avLst/>
            </a:prstTxWarp>
          </a:bodyPr>
          <a:lstStyle/>
          <a:p>
            <a:endParaRPr lang="en-US"/>
          </a:p>
        </p:txBody>
      </p:sp>
      <p:sp>
        <p:nvSpPr>
          <p:cNvPr id="183368" name="Line 79"/>
          <p:cNvSpPr>
            <a:spLocks noChangeShapeType="1"/>
          </p:cNvSpPr>
          <p:nvPr/>
        </p:nvSpPr>
        <p:spPr bwMode="auto">
          <a:xfrm>
            <a:off x="3657600" y="5946775"/>
            <a:ext cx="450850" cy="0"/>
          </a:xfrm>
          <a:prstGeom prst="line">
            <a:avLst/>
          </a:prstGeom>
          <a:noFill/>
          <a:ln w="76200">
            <a:solidFill>
              <a:schemeClr val="accent2"/>
            </a:solidFill>
            <a:round/>
            <a:headEnd/>
            <a:tailEnd type="triangle" w="med" len="med"/>
          </a:ln>
        </p:spPr>
        <p:txBody>
          <a:bodyPr>
            <a:prstTxWarp prst="textNoShape">
              <a:avLst/>
            </a:prstTxWarp>
          </a:bodyPr>
          <a:lstStyle/>
          <a:p>
            <a:endParaRPr lang="en-US"/>
          </a:p>
        </p:txBody>
      </p:sp>
      <p:sp>
        <p:nvSpPr>
          <p:cNvPr id="82" name="Text Box 62"/>
          <p:cNvSpPr txBox="1">
            <a:spLocks noChangeArrowheads="1"/>
          </p:cNvSpPr>
          <p:nvPr/>
        </p:nvSpPr>
        <p:spPr bwMode="auto">
          <a:xfrm>
            <a:off x="7010400" y="4648200"/>
            <a:ext cx="695325" cy="366713"/>
          </a:xfrm>
          <a:prstGeom prst="rect">
            <a:avLst/>
          </a:prstGeom>
          <a:noFill/>
          <a:ln w="9525">
            <a:noFill/>
            <a:miter lim="800000"/>
            <a:headEnd/>
            <a:tailEnd/>
          </a:ln>
        </p:spPr>
        <p:txBody>
          <a:bodyPr wrap="none">
            <a:prstTxWarp prst="textNoShape">
              <a:avLst/>
            </a:prstTxWarp>
            <a:spAutoFit/>
          </a:bodyPr>
          <a:lstStyle/>
          <a:p>
            <a:r>
              <a:rPr lang="en-US"/>
              <a:t>w</a:t>
            </a:r>
            <a:r>
              <a:rPr lang="en-US" baseline="-25000"/>
              <a:t>t </a:t>
            </a:r>
            <a:r>
              <a:rPr lang="en-US"/>
              <a:t>=1</a:t>
            </a:r>
          </a:p>
        </p:txBody>
      </p:sp>
      <p:sp>
        <p:nvSpPr>
          <p:cNvPr id="83" name="Rectangle 63"/>
          <p:cNvSpPr>
            <a:spLocks noChangeArrowheads="1"/>
          </p:cNvSpPr>
          <p:nvPr/>
        </p:nvSpPr>
        <p:spPr bwMode="auto">
          <a:xfrm>
            <a:off x="6705600" y="4343400"/>
            <a:ext cx="1543050" cy="366713"/>
          </a:xfrm>
          <a:prstGeom prst="rect">
            <a:avLst/>
          </a:prstGeom>
          <a:noFill/>
          <a:ln w="9525">
            <a:noFill/>
            <a:miter lim="800000"/>
            <a:headEnd/>
            <a:tailEnd/>
          </a:ln>
        </p:spPr>
        <p:txBody>
          <a:bodyPr wrap="none">
            <a:prstTxWarp prst="textNoShape">
              <a:avLst/>
            </a:prstTxWarp>
            <a:spAutoFit/>
          </a:bodyPr>
          <a:lstStyle/>
          <a:p>
            <a:r>
              <a:rPr lang="en-US" sz="1800" dirty="0"/>
              <a:t>and a weight:</a:t>
            </a:r>
          </a:p>
        </p:txBody>
      </p:sp>
      <p:grpSp>
        <p:nvGrpSpPr>
          <p:cNvPr id="84" name="Group 64"/>
          <p:cNvGrpSpPr>
            <a:grpSpLocks/>
          </p:cNvGrpSpPr>
          <p:nvPr/>
        </p:nvGrpSpPr>
        <p:grpSpPr bwMode="auto">
          <a:xfrm>
            <a:off x="6553200" y="3138488"/>
            <a:ext cx="1752600" cy="976312"/>
            <a:chOff x="4128" y="1977"/>
            <a:chExt cx="880" cy="471"/>
          </a:xfrm>
        </p:grpSpPr>
        <p:grpSp>
          <p:nvGrpSpPr>
            <p:cNvPr id="85" name="Group 65"/>
            <p:cNvGrpSpPr>
              <a:grpSpLocks/>
            </p:cNvGrpSpPr>
            <p:nvPr/>
          </p:nvGrpSpPr>
          <p:grpSpPr bwMode="auto">
            <a:xfrm>
              <a:off x="4128" y="1977"/>
              <a:ext cx="880" cy="471"/>
              <a:chOff x="4224" y="1248"/>
              <a:chExt cx="880" cy="471"/>
            </a:xfrm>
          </p:grpSpPr>
          <p:sp>
            <p:nvSpPr>
              <p:cNvPr id="88" name="Rectangle 66"/>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89" name="Rectangle 67"/>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90" name="Text Box 68"/>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r>
                  <a:rPr lang="en-US" dirty="0" err="1"/>
                  <a:t>y</a:t>
                </a:r>
                <a:r>
                  <a:rPr lang="en-US" baseline="-25000" dirty="0" err="1"/>
                  <a:t>t</a:t>
                </a:r>
                <a:r>
                  <a:rPr lang="en-US" baseline="-25000" dirty="0"/>
                  <a:t> </a:t>
                </a:r>
                <a:r>
                  <a:rPr lang="en-US" dirty="0" smtClean="0"/>
                  <a:t>=</a:t>
                </a:r>
                <a:endParaRPr lang="en-US" dirty="0"/>
              </a:p>
            </p:txBody>
          </p:sp>
          <p:sp>
            <p:nvSpPr>
              <p:cNvPr id="91" name="AutoShape 69"/>
              <p:cNvSpPr>
                <a:spLocks/>
              </p:cNvSpPr>
              <p:nvPr/>
            </p:nvSpPr>
            <p:spPr bwMode="auto">
              <a:xfrm>
                <a:off x="4560"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endParaRPr lang="en-US"/>
              </a:p>
            </p:txBody>
          </p:sp>
        </p:grpSp>
        <p:sp>
          <p:nvSpPr>
            <p:cNvPr id="86" name="Oval 70"/>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87" name="Oval 71"/>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grpSp>
      <p:sp>
        <p:nvSpPr>
          <p:cNvPr id="92" name="Text Box 61"/>
          <p:cNvSpPr txBox="1">
            <a:spLocks noChangeArrowheads="1"/>
          </p:cNvSpPr>
          <p:nvPr/>
        </p:nvSpPr>
        <p:spPr bwMode="auto">
          <a:xfrm>
            <a:off x="6553200" y="2362200"/>
            <a:ext cx="2286000" cy="1200329"/>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Each data point </a:t>
            </a:r>
            <a:r>
              <a:rPr lang="en-US" sz="1800" dirty="0" smtClean="0"/>
              <a:t>has a </a:t>
            </a:r>
            <a:r>
              <a:rPr lang="en-US" sz="1800" dirty="0"/>
              <a:t>class label:</a:t>
            </a:r>
          </a:p>
          <a:p>
            <a:pPr>
              <a:spcBef>
                <a:spcPct val="50000"/>
              </a:spcBef>
            </a:pPr>
            <a:endParaRPr lang="en-US" dirty="0"/>
          </a:p>
        </p:txBody>
      </p:sp>
      <p:sp>
        <p:nvSpPr>
          <p:cNvPr id="2" name="Title 1"/>
          <p:cNvSpPr>
            <a:spLocks noGrp="1"/>
          </p:cNvSpPr>
          <p:nvPr>
            <p:ph type="title"/>
          </p:nvPr>
        </p:nvSpPr>
        <p:spPr/>
        <p:txBody>
          <a:bodyPr/>
          <a:lstStyle/>
          <a:p>
            <a:r>
              <a:rPr lang="en-US" dirty="0"/>
              <a:t>Boosting </a:t>
            </a:r>
            <a:r>
              <a:rPr lang="en-US" dirty="0" smtClean="0"/>
              <a:t>Example</a:t>
            </a:r>
            <a:endParaRPr lang="en-US" dirty="0"/>
          </a:p>
        </p:txBody>
      </p:sp>
      <p:sp>
        <p:nvSpPr>
          <p:cNvPr id="94" name="TextBox 93"/>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183466579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Oval 3"/>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48" name="Oval 4"/>
          <p:cNvSpPr>
            <a:spLocks noChangeArrowheads="1"/>
          </p:cNvSpPr>
          <p:nvPr/>
        </p:nvSpPr>
        <p:spPr bwMode="auto">
          <a:xfrm>
            <a:off x="4495800" y="2859088"/>
            <a:ext cx="149225" cy="14922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49" name="Oval 5"/>
          <p:cNvSpPr>
            <a:spLocks noChangeArrowheads="1"/>
          </p:cNvSpPr>
          <p:nvPr/>
        </p:nvSpPr>
        <p:spPr bwMode="auto">
          <a:xfrm>
            <a:off x="4724400" y="3098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0" name="Oval 6"/>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1" name="Oval 7"/>
          <p:cNvSpPr>
            <a:spLocks noChangeArrowheads="1"/>
          </p:cNvSpPr>
          <p:nvPr/>
        </p:nvSpPr>
        <p:spPr bwMode="auto">
          <a:xfrm>
            <a:off x="4495800" y="3733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2" name="Oval 8"/>
          <p:cNvSpPr>
            <a:spLocks noChangeArrowheads="1"/>
          </p:cNvSpPr>
          <p:nvPr/>
        </p:nvSpPr>
        <p:spPr bwMode="auto">
          <a:xfrm>
            <a:off x="4876800" y="34290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3" name="Oval 9"/>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4" name="Oval 10"/>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5" name="Oval 11"/>
          <p:cNvSpPr>
            <a:spLocks noChangeArrowheads="1"/>
          </p:cNvSpPr>
          <p:nvPr/>
        </p:nvSpPr>
        <p:spPr bwMode="auto">
          <a:xfrm>
            <a:off x="4495800" y="32766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6" name="Oval 12"/>
          <p:cNvSpPr>
            <a:spLocks noChangeArrowheads="1"/>
          </p:cNvSpPr>
          <p:nvPr/>
        </p:nvSpPr>
        <p:spPr bwMode="auto">
          <a:xfrm>
            <a:off x="4572000" y="3505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7" name="Oval 13"/>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8" name="Oval 14"/>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59" name="Oval 15"/>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60" name="Oval 16"/>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61" name="Oval 17"/>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62" name="Oval 18"/>
          <p:cNvSpPr>
            <a:spLocks noChangeArrowheads="1"/>
          </p:cNvSpPr>
          <p:nvPr/>
        </p:nvSpPr>
        <p:spPr bwMode="auto">
          <a:xfrm>
            <a:off x="4648200" y="3886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63" name="Oval 19"/>
          <p:cNvSpPr>
            <a:spLocks noChangeArrowheads="1"/>
          </p:cNvSpPr>
          <p:nvPr/>
        </p:nvSpPr>
        <p:spPr bwMode="auto">
          <a:xfrm>
            <a:off x="3276600" y="3200400"/>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64" name="Oval 20"/>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5365" name="Oval 21"/>
          <p:cNvSpPr>
            <a:spLocks noChangeArrowheads="1"/>
          </p:cNvSpPr>
          <p:nvPr/>
        </p:nvSpPr>
        <p:spPr bwMode="auto">
          <a:xfrm>
            <a:off x="5562600" y="3565525"/>
            <a:ext cx="385763" cy="4016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66" name="Oval 22"/>
          <p:cNvSpPr>
            <a:spLocks noChangeArrowheads="1"/>
          </p:cNvSpPr>
          <p:nvPr/>
        </p:nvSpPr>
        <p:spPr bwMode="auto">
          <a:xfrm>
            <a:off x="5486400" y="2989263"/>
            <a:ext cx="366713" cy="3524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67" name="Oval 23"/>
          <p:cNvSpPr>
            <a:spLocks noChangeArrowheads="1"/>
          </p:cNvSpPr>
          <p:nvPr/>
        </p:nvSpPr>
        <p:spPr bwMode="auto">
          <a:xfrm>
            <a:off x="5257800" y="38862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68" name="Oval 24"/>
          <p:cNvSpPr>
            <a:spLocks noChangeArrowheads="1"/>
          </p:cNvSpPr>
          <p:nvPr/>
        </p:nvSpPr>
        <p:spPr bwMode="auto">
          <a:xfrm>
            <a:off x="5486400" y="41656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69" name="Oval 25"/>
          <p:cNvSpPr>
            <a:spLocks noChangeArrowheads="1"/>
          </p:cNvSpPr>
          <p:nvPr/>
        </p:nvSpPr>
        <p:spPr bwMode="auto">
          <a:xfrm>
            <a:off x="5899150" y="3417888"/>
            <a:ext cx="387350" cy="3810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0" name="Oval 26"/>
          <p:cNvSpPr>
            <a:spLocks noChangeArrowheads="1"/>
          </p:cNvSpPr>
          <p:nvPr/>
        </p:nvSpPr>
        <p:spPr bwMode="auto">
          <a:xfrm>
            <a:off x="5791200" y="4021138"/>
            <a:ext cx="350838" cy="3524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1" name="Oval 27"/>
          <p:cNvSpPr>
            <a:spLocks noChangeArrowheads="1"/>
          </p:cNvSpPr>
          <p:nvPr/>
        </p:nvSpPr>
        <p:spPr bwMode="auto">
          <a:xfrm>
            <a:off x="2286000" y="3217863"/>
            <a:ext cx="134938" cy="1349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2" name="Oval 28"/>
          <p:cNvSpPr>
            <a:spLocks noChangeArrowheads="1"/>
          </p:cNvSpPr>
          <p:nvPr/>
        </p:nvSpPr>
        <p:spPr bwMode="auto">
          <a:xfrm>
            <a:off x="2209800" y="2671763"/>
            <a:ext cx="147638" cy="1476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3" name="Oval 29"/>
          <p:cNvSpPr>
            <a:spLocks noChangeArrowheads="1"/>
          </p:cNvSpPr>
          <p:nvPr/>
        </p:nvSpPr>
        <p:spPr bwMode="auto">
          <a:xfrm>
            <a:off x="2209800" y="3916363"/>
            <a:ext cx="122238" cy="1222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4" name="Oval 30"/>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5" name="Oval 31"/>
          <p:cNvSpPr>
            <a:spLocks noChangeArrowheads="1"/>
          </p:cNvSpPr>
          <p:nvPr/>
        </p:nvSpPr>
        <p:spPr bwMode="auto">
          <a:xfrm>
            <a:off x="2514600" y="3673475"/>
            <a:ext cx="136525" cy="1365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6" name="Oval 32"/>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7" name="Oval 33"/>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8" name="Oval 34"/>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79" name="Oval 35"/>
          <p:cNvSpPr>
            <a:spLocks noChangeArrowheads="1"/>
          </p:cNvSpPr>
          <p:nvPr/>
        </p:nvSpPr>
        <p:spPr bwMode="auto">
          <a:xfrm>
            <a:off x="3657600" y="4467225"/>
            <a:ext cx="333375" cy="33337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0" name="Oval 36"/>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1" name="Oval 37"/>
          <p:cNvSpPr>
            <a:spLocks noChangeArrowheads="1"/>
          </p:cNvSpPr>
          <p:nvPr/>
        </p:nvSpPr>
        <p:spPr bwMode="auto">
          <a:xfrm>
            <a:off x="4419600" y="4811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2" name="Oval 38"/>
          <p:cNvSpPr>
            <a:spLocks noChangeArrowheads="1"/>
          </p:cNvSpPr>
          <p:nvPr/>
        </p:nvSpPr>
        <p:spPr bwMode="auto">
          <a:xfrm>
            <a:off x="4267200" y="4430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3" name="Oval 39"/>
          <p:cNvSpPr>
            <a:spLocks noChangeArrowheads="1"/>
          </p:cNvSpPr>
          <p:nvPr/>
        </p:nvSpPr>
        <p:spPr bwMode="auto">
          <a:xfrm>
            <a:off x="3962400" y="4964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4" name="Oval 40"/>
          <p:cNvSpPr>
            <a:spLocks noChangeArrowheads="1"/>
          </p:cNvSpPr>
          <p:nvPr/>
        </p:nvSpPr>
        <p:spPr bwMode="auto">
          <a:xfrm>
            <a:off x="4876800" y="4800600"/>
            <a:ext cx="334963" cy="34448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5" name="Oval 41"/>
          <p:cNvSpPr>
            <a:spLocks noChangeArrowheads="1"/>
          </p:cNvSpPr>
          <p:nvPr/>
        </p:nvSpPr>
        <p:spPr bwMode="auto">
          <a:xfrm>
            <a:off x="4648200" y="52689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6" name="Oval 42"/>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7" name="Oval 43"/>
          <p:cNvSpPr>
            <a:spLocks noChangeArrowheads="1"/>
          </p:cNvSpPr>
          <p:nvPr/>
        </p:nvSpPr>
        <p:spPr bwMode="auto">
          <a:xfrm>
            <a:off x="3962400" y="2144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8" name="Oval 44"/>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89" name="Oval 45"/>
          <p:cNvSpPr>
            <a:spLocks noChangeArrowheads="1"/>
          </p:cNvSpPr>
          <p:nvPr/>
        </p:nvSpPr>
        <p:spPr bwMode="auto">
          <a:xfrm>
            <a:off x="3657600" y="2105025"/>
            <a:ext cx="333375" cy="33337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0" name="Oval 46"/>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1" name="Oval 47"/>
          <p:cNvSpPr>
            <a:spLocks noChangeArrowheads="1"/>
          </p:cNvSpPr>
          <p:nvPr/>
        </p:nvSpPr>
        <p:spPr bwMode="auto">
          <a:xfrm>
            <a:off x="4953000" y="2133600"/>
            <a:ext cx="384175" cy="3651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2" name="Oval 48"/>
          <p:cNvSpPr>
            <a:spLocks noChangeArrowheads="1"/>
          </p:cNvSpPr>
          <p:nvPr/>
        </p:nvSpPr>
        <p:spPr bwMode="auto">
          <a:xfrm>
            <a:off x="4343400" y="2297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3" name="Oval 49"/>
          <p:cNvSpPr>
            <a:spLocks noChangeArrowheads="1"/>
          </p:cNvSpPr>
          <p:nvPr/>
        </p:nvSpPr>
        <p:spPr bwMode="auto">
          <a:xfrm>
            <a:off x="4876800" y="27543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4" name="Oval 50"/>
          <p:cNvSpPr>
            <a:spLocks noChangeArrowheads="1"/>
          </p:cNvSpPr>
          <p:nvPr/>
        </p:nvSpPr>
        <p:spPr bwMode="auto">
          <a:xfrm>
            <a:off x="5410200" y="20574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5" name="Oval 51"/>
          <p:cNvSpPr>
            <a:spLocks noChangeArrowheads="1"/>
          </p:cNvSpPr>
          <p:nvPr/>
        </p:nvSpPr>
        <p:spPr bwMode="auto">
          <a:xfrm>
            <a:off x="5181600" y="2590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6" name="Oval 52"/>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7" name="Oval 53"/>
          <p:cNvSpPr>
            <a:spLocks noChangeArrowheads="1"/>
          </p:cNvSpPr>
          <p:nvPr/>
        </p:nvSpPr>
        <p:spPr bwMode="auto">
          <a:xfrm>
            <a:off x="2514600" y="4068763"/>
            <a:ext cx="122238" cy="1222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8" name="Oval 54"/>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399" name="Oval 55"/>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400" name="Oval 56"/>
          <p:cNvSpPr>
            <a:spLocks noChangeArrowheads="1"/>
          </p:cNvSpPr>
          <p:nvPr/>
        </p:nvSpPr>
        <p:spPr bwMode="auto">
          <a:xfrm>
            <a:off x="4572000" y="1916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401" name="Oval 57"/>
          <p:cNvSpPr>
            <a:spLocks noChangeArrowheads="1"/>
          </p:cNvSpPr>
          <p:nvPr/>
        </p:nvSpPr>
        <p:spPr bwMode="auto">
          <a:xfrm>
            <a:off x="5562600" y="2727325"/>
            <a:ext cx="373063" cy="3508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402" name="Oval 58"/>
          <p:cNvSpPr>
            <a:spLocks noChangeArrowheads="1"/>
          </p:cNvSpPr>
          <p:nvPr/>
        </p:nvSpPr>
        <p:spPr bwMode="auto">
          <a:xfrm>
            <a:off x="5334000" y="31242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403" name="Oval 59"/>
          <p:cNvSpPr>
            <a:spLocks noChangeArrowheads="1"/>
          </p:cNvSpPr>
          <p:nvPr/>
        </p:nvSpPr>
        <p:spPr bwMode="auto">
          <a:xfrm>
            <a:off x="4800600" y="4202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404" name="Oval 60"/>
          <p:cNvSpPr>
            <a:spLocks noChangeArrowheads="1"/>
          </p:cNvSpPr>
          <p:nvPr/>
        </p:nvSpPr>
        <p:spPr bwMode="auto">
          <a:xfrm>
            <a:off x="5029200" y="4495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405" name="Oval 61"/>
          <p:cNvSpPr>
            <a:spLocks noChangeArrowheads="1"/>
          </p:cNvSpPr>
          <p:nvPr/>
        </p:nvSpPr>
        <p:spPr bwMode="auto">
          <a:xfrm>
            <a:off x="5105400" y="4114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5406" name="Text Box 62"/>
          <p:cNvSpPr txBox="1">
            <a:spLocks noChangeArrowheads="1"/>
          </p:cNvSpPr>
          <p:nvPr/>
        </p:nvSpPr>
        <p:spPr bwMode="auto">
          <a:xfrm>
            <a:off x="57150" y="6034088"/>
            <a:ext cx="8934450" cy="366712"/>
          </a:xfrm>
          <a:prstGeom prst="rect">
            <a:avLst/>
          </a:prstGeom>
          <a:noFill/>
          <a:ln w="9525">
            <a:noFill/>
            <a:miter lim="800000"/>
            <a:headEnd/>
            <a:tailEnd/>
          </a:ln>
        </p:spPr>
        <p:txBody>
          <a:bodyPr wrap="none">
            <a:prstTxWarp prst="textNoShape">
              <a:avLst/>
            </a:prstTxWarp>
            <a:spAutoFit/>
          </a:bodyPr>
          <a:lstStyle/>
          <a:p>
            <a:r>
              <a:rPr lang="en-US" sz="1800" dirty="0"/>
              <a:t>We set a new problem for which the previous weak classifier performs at chance again</a:t>
            </a:r>
          </a:p>
        </p:txBody>
      </p:sp>
      <p:sp>
        <p:nvSpPr>
          <p:cNvPr id="185407" name="Line 63"/>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5410" name="Rectangle 66"/>
          <p:cNvSpPr>
            <a:spLocks noChangeArrowheads="1"/>
          </p:cNvSpPr>
          <p:nvPr/>
        </p:nvSpPr>
        <p:spPr bwMode="auto">
          <a:xfrm>
            <a:off x="6400800" y="4281487"/>
            <a:ext cx="2736850" cy="366713"/>
          </a:xfrm>
          <a:prstGeom prst="rect">
            <a:avLst/>
          </a:prstGeom>
          <a:noFill/>
          <a:ln w="9525">
            <a:noFill/>
            <a:miter lim="800000"/>
            <a:headEnd/>
            <a:tailEnd/>
          </a:ln>
        </p:spPr>
        <p:txBody>
          <a:bodyPr wrap="none">
            <a:prstTxWarp prst="textNoShape">
              <a:avLst/>
            </a:prstTxWarp>
            <a:spAutoFit/>
          </a:bodyPr>
          <a:lstStyle/>
          <a:p>
            <a:r>
              <a:rPr lang="en-US" sz="1800" b="1" dirty="0"/>
              <a:t>We update the </a:t>
            </a:r>
            <a:r>
              <a:rPr lang="en-US" sz="1800" b="1" dirty="0" smtClean="0"/>
              <a:t>weights</a:t>
            </a:r>
            <a:endParaRPr lang="en-US" sz="1800" b="1" dirty="0"/>
          </a:p>
        </p:txBody>
      </p:sp>
      <p:grpSp>
        <p:nvGrpSpPr>
          <p:cNvPr id="90" name="Group 64"/>
          <p:cNvGrpSpPr>
            <a:grpSpLocks/>
          </p:cNvGrpSpPr>
          <p:nvPr/>
        </p:nvGrpSpPr>
        <p:grpSpPr bwMode="auto">
          <a:xfrm>
            <a:off x="6553200" y="3138488"/>
            <a:ext cx="1752600" cy="976312"/>
            <a:chOff x="4128" y="1977"/>
            <a:chExt cx="880" cy="471"/>
          </a:xfrm>
        </p:grpSpPr>
        <p:grpSp>
          <p:nvGrpSpPr>
            <p:cNvPr id="91" name="Group 65"/>
            <p:cNvGrpSpPr>
              <a:grpSpLocks/>
            </p:cNvGrpSpPr>
            <p:nvPr/>
          </p:nvGrpSpPr>
          <p:grpSpPr bwMode="auto">
            <a:xfrm>
              <a:off x="4128" y="1977"/>
              <a:ext cx="880" cy="471"/>
              <a:chOff x="4224" y="1248"/>
              <a:chExt cx="880" cy="471"/>
            </a:xfrm>
          </p:grpSpPr>
          <p:sp>
            <p:nvSpPr>
              <p:cNvPr id="94" name="Rectangle 66"/>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95" name="Rectangle 67"/>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96" name="Text Box 68"/>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r>
                  <a:rPr lang="en-US" dirty="0" err="1"/>
                  <a:t>y</a:t>
                </a:r>
                <a:r>
                  <a:rPr lang="en-US" baseline="-25000" dirty="0" err="1"/>
                  <a:t>t</a:t>
                </a:r>
                <a:r>
                  <a:rPr lang="en-US" baseline="-25000" dirty="0"/>
                  <a:t> </a:t>
                </a:r>
                <a:r>
                  <a:rPr lang="en-US" dirty="0" smtClean="0"/>
                  <a:t>=</a:t>
                </a:r>
                <a:endParaRPr lang="en-US" dirty="0"/>
              </a:p>
            </p:txBody>
          </p:sp>
          <p:sp>
            <p:nvSpPr>
              <p:cNvPr id="97" name="AutoShape 69"/>
              <p:cNvSpPr>
                <a:spLocks/>
              </p:cNvSpPr>
              <p:nvPr/>
            </p:nvSpPr>
            <p:spPr bwMode="auto">
              <a:xfrm>
                <a:off x="4560"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endParaRPr lang="en-US"/>
              </a:p>
            </p:txBody>
          </p:sp>
        </p:grpSp>
        <p:sp>
          <p:nvSpPr>
            <p:cNvPr id="92" name="Oval 70"/>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93" name="Oval 71"/>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grpSp>
      <p:sp>
        <p:nvSpPr>
          <p:cNvPr id="98" name="Text Box 61"/>
          <p:cNvSpPr txBox="1">
            <a:spLocks noChangeArrowheads="1"/>
          </p:cNvSpPr>
          <p:nvPr/>
        </p:nvSpPr>
        <p:spPr bwMode="auto">
          <a:xfrm>
            <a:off x="6553200" y="2362200"/>
            <a:ext cx="2286000" cy="1200329"/>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Each data point </a:t>
            </a:r>
            <a:r>
              <a:rPr lang="en-US" sz="1800" dirty="0" smtClean="0"/>
              <a:t>has a </a:t>
            </a:r>
            <a:r>
              <a:rPr lang="en-US" sz="1800" dirty="0"/>
              <a:t>class label:</a:t>
            </a:r>
          </a:p>
          <a:p>
            <a:pPr>
              <a:spcBef>
                <a:spcPct val="50000"/>
              </a:spcBef>
            </a:pPr>
            <a:endParaRPr lang="en-US" dirty="0"/>
          </a:p>
        </p:txBody>
      </p:sp>
      <p:sp>
        <p:nvSpPr>
          <p:cNvPr id="2" name="Title 1"/>
          <p:cNvSpPr>
            <a:spLocks noGrp="1"/>
          </p:cNvSpPr>
          <p:nvPr>
            <p:ph type="title"/>
          </p:nvPr>
        </p:nvSpPr>
        <p:spPr/>
        <p:txBody>
          <a:bodyPr/>
          <a:lstStyle/>
          <a:p>
            <a:r>
              <a:rPr lang="en-US" dirty="0"/>
              <a:t>Boosting </a:t>
            </a:r>
            <a:r>
              <a:rPr lang="en-US" dirty="0" smtClean="0"/>
              <a:t>Example</a:t>
            </a:r>
            <a:endParaRPr lang="en-US" dirty="0"/>
          </a:p>
        </p:txBody>
      </p:sp>
      <p:sp>
        <p:nvSpPr>
          <p:cNvPr id="100" name="TextBox 99"/>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400310818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Text Box 3"/>
          <p:cNvSpPr txBox="1">
            <a:spLocks noChangeArrowheads="1"/>
          </p:cNvSpPr>
          <p:nvPr/>
        </p:nvSpPr>
        <p:spPr bwMode="auto">
          <a:xfrm>
            <a:off x="57150" y="6019800"/>
            <a:ext cx="8934450" cy="366712"/>
          </a:xfrm>
          <a:prstGeom prst="rect">
            <a:avLst/>
          </a:prstGeom>
          <a:noFill/>
          <a:ln w="9525">
            <a:noFill/>
            <a:miter lim="800000"/>
            <a:headEnd/>
            <a:tailEnd/>
          </a:ln>
        </p:spPr>
        <p:txBody>
          <a:bodyPr wrap="none">
            <a:prstTxWarp prst="textNoShape">
              <a:avLst/>
            </a:prstTxWarp>
            <a:spAutoFit/>
          </a:bodyPr>
          <a:lstStyle/>
          <a:p>
            <a:r>
              <a:rPr lang="en-US" sz="1800" dirty="0"/>
              <a:t>We set a new problem for which the previous weak classifier performs at chance again</a:t>
            </a:r>
          </a:p>
        </p:txBody>
      </p:sp>
      <p:sp>
        <p:nvSpPr>
          <p:cNvPr id="187396" name="Line 4"/>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7402" name="Line 17"/>
          <p:cNvSpPr>
            <a:spLocks noChangeShapeType="1"/>
          </p:cNvSpPr>
          <p:nvPr/>
        </p:nvSpPr>
        <p:spPr bwMode="auto">
          <a:xfrm>
            <a:off x="4487863" y="1438275"/>
            <a:ext cx="523875"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7403" name="Oval 18"/>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04" name="Oval 19"/>
          <p:cNvSpPr>
            <a:spLocks noChangeArrowheads="1"/>
          </p:cNvSpPr>
          <p:nvPr/>
        </p:nvSpPr>
        <p:spPr bwMode="auto">
          <a:xfrm>
            <a:off x="4495800" y="2859088"/>
            <a:ext cx="149225" cy="14922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05" name="Oval 20"/>
          <p:cNvSpPr>
            <a:spLocks noChangeArrowheads="1"/>
          </p:cNvSpPr>
          <p:nvPr/>
        </p:nvSpPr>
        <p:spPr bwMode="auto">
          <a:xfrm>
            <a:off x="4724400" y="3098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06" name="Oval 21"/>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07" name="Oval 22"/>
          <p:cNvSpPr>
            <a:spLocks noChangeArrowheads="1"/>
          </p:cNvSpPr>
          <p:nvPr/>
        </p:nvSpPr>
        <p:spPr bwMode="auto">
          <a:xfrm>
            <a:off x="4495800" y="3733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08" name="Oval 23"/>
          <p:cNvSpPr>
            <a:spLocks noChangeArrowheads="1"/>
          </p:cNvSpPr>
          <p:nvPr/>
        </p:nvSpPr>
        <p:spPr bwMode="auto">
          <a:xfrm>
            <a:off x="4876800" y="34290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09" name="Oval 24"/>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0" name="Oval 25"/>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1" name="Oval 26"/>
          <p:cNvSpPr>
            <a:spLocks noChangeArrowheads="1"/>
          </p:cNvSpPr>
          <p:nvPr/>
        </p:nvSpPr>
        <p:spPr bwMode="auto">
          <a:xfrm>
            <a:off x="4495800" y="32766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2" name="Oval 27"/>
          <p:cNvSpPr>
            <a:spLocks noChangeArrowheads="1"/>
          </p:cNvSpPr>
          <p:nvPr/>
        </p:nvSpPr>
        <p:spPr bwMode="auto">
          <a:xfrm>
            <a:off x="4572000" y="3505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3" name="Oval 28"/>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4" name="Oval 29"/>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5" name="Oval 30"/>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6" name="Oval 31"/>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7" name="Oval 32"/>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8" name="Oval 33"/>
          <p:cNvSpPr>
            <a:spLocks noChangeArrowheads="1"/>
          </p:cNvSpPr>
          <p:nvPr/>
        </p:nvSpPr>
        <p:spPr bwMode="auto">
          <a:xfrm>
            <a:off x="4648200" y="3886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19" name="Oval 34"/>
          <p:cNvSpPr>
            <a:spLocks noChangeArrowheads="1"/>
          </p:cNvSpPr>
          <p:nvPr/>
        </p:nvSpPr>
        <p:spPr bwMode="auto">
          <a:xfrm>
            <a:off x="3276600" y="3200400"/>
            <a:ext cx="304800" cy="3048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20" name="Oval 35"/>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7421" name="Oval 36"/>
          <p:cNvSpPr>
            <a:spLocks noChangeArrowheads="1"/>
          </p:cNvSpPr>
          <p:nvPr/>
        </p:nvSpPr>
        <p:spPr bwMode="auto">
          <a:xfrm>
            <a:off x="5562600" y="3565525"/>
            <a:ext cx="385763" cy="4016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22" name="Oval 37"/>
          <p:cNvSpPr>
            <a:spLocks noChangeArrowheads="1"/>
          </p:cNvSpPr>
          <p:nvPr/>
        </p:nvSpPr>
        <p:spPr bwMode="auto">
          <a:xfrm>
            <a:off x="5486400" y="2989263"/>
            <a:ext cx="366713" cy="3524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23" name="Oval 38"/>
          <p:cNvSpPr>
            <a:spLocks noChangeArrowheads="1"/>
          </p:cNvSpPr>
          <p:nvPr/>
        </p:nvSpPr>
        <p:spPr bwMode="auto">
          <a:xfrm>
            <a:off x="5257800" y="38862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24" name="Oval 39"/>
          <p:cNvSpPr>
            <a:spLocks noChangeArrowheads="1"/>
          </p:cNvSpPr>
          <p:nvPr/>
        </p:nvSpPr>
        <p:spPr bwMode="auto">
          <a:xfrm>
            <a:off x="5486400" y="41656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25" name="Oval 40"/>
          <p:cNvSpPr>
            <a:spLocks noChangeArrowheads="1"/>
          </p:cNvSpPr>
          <p:nvPr/>
        </p:nvSpPr>
        <p:spPr bwMode="auto">
          <a:xfrm>
            <a:off x="5899150" y="3417888"/>
            <a:ext cx="387350" cy="3810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26" name="Oval 41"/>
          <p:cNvSpPr>
            <a:spLocks noChangeArrowheads="1"/>
          </p:cNvSpPr>
          <p:nvPr/>
        </p:nvSpPr>
        <p:spPr bwMode="auto">
          <a:xfrm>
            <a:off x="5791200" y="4021138"/>
            <a:ext cx="350838" cy="3524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27" name="Oval 42"/>
          <p:cNvSpPr>
            <a:spLocks noChangeArrowheads="1"/>
          </p:cNvSpPr>
          <p:nvPr/>
        </p:nvSpPr>
        <p:spPr bwMode="auto">
          <a:xfrm>
            <a:off x="2286000" y="3217863"/>
            <a:ext cx="134938" cy="1349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28" name="Oval 43"/>
          <p:cNvSpPr>
            <a:spLocks noChangeArrowheads="1"/>
          </p:cNvSpPr>
          <p:nvPr/>
        </p:nvSpPr>
        <p:spPr bwMode="auto">
          <a:xfrm>
            <a:off x="2209800" y="2671763"/>
            <a:ext cx="147638" cy="1476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29" name="Oval 44"/>
          <p:cNvSpPr>
            <a:spLocks noChangeArrowheads="1"/>
          </p:cNvSpPr>
          <p:nvPr/>
        </p:nvSpPr>
        <p:spPr bwMode="auto">
          <a:xfrm>
            <a:off x="2209800" y="3916363"/>
            <a:ext cx="122238" cy="1222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0" name="Oval 45"/>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1" name="Oval 46"/>
          <p:cNvSpPr>
            <a:spLocks noChangeArrowheads="1"/>
          </p:cNvSpPr>
          <p:nvPr/>
        </p:nvSpPr>
        <p:spPr bwMode="auto">
          <a:xfrm>
            <a:off x="2514600" y="3673475"/>
            <a:ext cx="136525" cy="1365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2" name="Oval 47"/>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3" name="Oval 48"/>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4" name="Oval 49"/>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5" name="Oval 50"/>
          <p:cNvSpPr>
            <a:spLocks noChangeArrowheads="1"/>
          </p:cNvSpPr>
          <p:nvPr/>
        </p:nvSpPr>
        <p:spPr bwMode="auto">
          <a:xfrm>
            <a:off x="3657600" y="4467225"/>
            <a:ext cx="333375" cy="33337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6" name="Oval 51"/>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7" name="Oval 52"/>
          <p:cNvSpPr>
            <a:spLocks noChangeArrowheads="1"/>
          </p:cNvSpPr>
          <p:nvPr/>
        </p:nvSpPr>
        <p:spPr bwMode="auto">
          <a:xfrm>
            <a:off x="4419600" y="4811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8" name="Oval 53"/>
          <p:cNvSpPr>
            <a:spLocks noChangeArrowheads="1"/>
          </p:cNvSpPr>
          <p:nvPr/>
        </p:nvSpPr>
        <p:spPr bwMode="auto">
          <a:xfrm>
            <a:off x="4267200" y="4430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39" name="Oval 54"/>
          <p:cNvSpPr>
            <a:spLocks noChangeArrowheads="1"/>
          </p:cNvSpPr>
          <p:nvPr/>
        </p:nvSpPr>
        <p:spPr bwMode="auto">
          <a:xfrm>
            <a:off x="3962400" y="4964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0" name="Oval 55"/>
          <p:cNvSpPr>
            <a:spLocks noChangeArrowheads="1"/>
          </p:cNvSpPr>
          <p:nvPr/>
        </p:nvSpPr>
        <p:spPr bwMode="auto">
          <a:xfrm>
            <a:off x="4876800" y="4800600"/>
            <a:ext cx="334963" cy="34448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1" name="Oval 56"/>
          <p:cNvSpPr>
            <a:spLocks noChangeArrowheads="1"/>
          </p:cNvSpPr>
          <p:nvPr/>
        </p:nvSpPr>
        <p:spPr bwMode="auto">
          <a:xfrm>
            <a:off x="4648200" y="52689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2" name="Oval 57"/>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3" name="Oval 58"/>
          <p:cNvSpPr>
            <a:spLocks noChangeArrowheads="1"/>
          </p:cNvSpPr>
          <p:nvPr/>
        </p:nvSpPr>
        <p:spPr bwMode="auto">
          <a:xfrm>
            <a:off x="3962400" y="21447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4" name="Oval 59"/>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5" name="Oval 60"/>
          <p:cNvSpPr>
            <a:spLocks noChangeArrowheads="1"/>
          </p:cNvSpPr>
          <p:nvPr/>
        </p:nvSpPr>
        <p:spPr bwMode="auto">
          <a:xfrm>
            <a:off x="3657600" y="2105025"/>
            <a:ext cx="333375" cy="33337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6" name="Oval 61"/>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7" name="Oval 62"/>
          <p:cNvSpPr>
            <a:spLocks noChangeArrowheads="1"/>
          </p:cNvSpPr>
          <p:nvPr/>
        </p:nvSpPr>
        <p:spPr bwMode="auto">
          <a:xfrm>
            <a:off x="4953000" y="2133600"/>
            <a:ext cx="384175" cy="3651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8" name="Oval 63"/>
          <p:cNvSpPr>
            <a:spLocks noChangeArrowheads="1"/>
          </p:cNvSpPr>
          <p:nvPr/>
        </p:nvSpPr>
        <p:spPr bwMode="auto">
          <a:xfrm>
            <a:off x="4343400" y="2297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49" name="Oval 64"/>
          <p:cNvSpPr>
            <a:spLocks noChangeArrowheads="1"/>
          </p:cNvSpPr>
          <p:nvPr/>
        </p:nvSpPr>
        <p:spPr bwMode="auto">
          <a:xfrm>
            <a:off x="4876800" y="27543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0" name="Oval 65"/>
          <p:cNvSpPr>
            <a:spLocks noChangeArrowheads="1"/>
          </p:cNvSpPr>
          <p:nvPr/>
        </p:nvSpPr>
        <p:spPr bwMode="auto">
          <a:xfrm>
            <a:off x="5410200" y="20574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1" name="Oval 66"/>
          <p:cNvSpPr>
            <a:spLocks noChangeArrowheads="1"/>
          </p:cNvSpPr>
          <p:nvPr/>
        </p:nvSpPr>
        <p:spPr bwMode="auto">
          <a:xfrm>
            <a:off x="5181600" y="2590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2" name="Oval 67"/>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3" name="Oval 68"/>
          <p:cNvSpPr>
            <a:spLocks noChangeArrowheads="1"/>
          </p:cNvSpPr>
          <p:nvPr/>
        </p:nvSpPr>
        <p:spPr bwMode="auto">
          <a:xfrm>
            <a:off x="2514600" y="4068763"/>
            <a:ext cx="122238" cy="1222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4" name="Oval 69"/>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5" name="Oval 70"/>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6" name="Oval 71"/>
          <p:cNvSpPr>
            <a:spLocks noChangeArrowheads="1"/>
          </p:cNvSpPr>
          <p:nvPr/>
        </p:nvSpPr>
        <p:spPr bwMode="auto">
          <a:xfrm>
            <a:off x="4572000" y="1916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7" name="Oval 72"/>
          <p:cNvSpPr>
            <a:spLocks noChangeArrowheads="1"/>
          </p:cNvSpPr>
          <p:nvPr/>
        </p:nvSpPr>
        <p:spPr bwMode="auto">
          <a:xfrm>
            <a:off x="5562600" y="2727325"/>
            <a:ext cx="373063" cy="3508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8" name="Oval 73"/>
          <p:cNvSpPr>
            <a:spLocks noChangeArrowheads="1"/>
          </p:cNvSpPr>
          <p:nvPr/>
        </p:nvSpPr>
        <p:spPr bwMode="auto">
          <a:xfrm>
            <a:off x="5334000" y="31242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59" name="Oval 74"/>
          <p:cNvSpPr>
            <a:spLocks noChangeArrowheads="1"/>
          </p:cNvSpPr>
          <p:nvPr/>
        </p:nvSpPr>
        <p:spPr bwMode="auto">
          <a:xfrm>
            <a:off x="4800600" y="4202113"/>
            <a:ext cx="369888" cy="36988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60" name="Oval 75"/>
          <p:cNvSpPr>
            <a:spLocks noChangeArrowheads="1"/>
          </p:cNvSpPr>
          <p:nvPr/>
        </p:nvSpPr>
        <p:spPr bwMode="auto">
          <a:xfrm>
            <a:off x="5029200" y="4495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7461" name="Oval 76"/>
          <p:cNvSpPr>
            <a:spLocks noChangeArrowheads="1"/>
          </p:cNvSpPr>
          <p:nvPr/>
        </p:nvSpPr>
        <p:spPr bwMode="auto">
          <a:xfrm>
            <a:off x="5105400" y="4114800"/>
            <a:ext cx="385763" cy="3857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grpSp>
        <p:nvGrpSpPr>
          <p:cNvPr id="80" name="Group 64"/>
          <p:cNvGrpSpPr>
            <a:grpSpLocks/>
          </p:cNvGrpSpPr>
          <p:nvPr/>
        </p:nvGrpSpPr>
        <p:grpSpPr bwMode="auto">
          <a:xfrm>
            <a:off x="6553200" y="3138488"/>
            <a:ext cx="1752600" cy="976312"/>
            <a:chOff x="4128" y="1977"/>
            <a:chExt cx="880" cy="471"/>
          </a:xfrm>
        </p:grpSpPr>
        <p:grpSp>
          <p:nvGrpSpPr>
            <p:cNvPr id="81" name="Group 65"/>
            <p:cNvGrpSpPr>
              <a:grpSpLocks/>
            </p:cNvGrpSpPr>
            <p:nvPr/>
          </p:nvGrpSpPr>
          <p:grpSpPr bwMode="auto">
            <a:xfrm>
              <a:off x="4128" y="1977"/>
              <a:ext cx="880" cy="471"/>
              <a:chOff x="4224" y="1248"/>
              <a:chExt cx="880" cy="471"/>
            </a:xfrm>
          </p:grpSpPr>
          <p:sp>
            <p:nvSpPr>
              <p:cNvPr id="84" name="Rectangle 66"/>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85" name="Rectangle 67"/>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86" name="Text Box 68"/>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r>
                  <a:rPr lang="en-US" dirty="0" err="1"/>
                  <a:t>y</a:t>
                </a:r>
                <a:r>
                  <a:rPr lang="en-US" baseline="-25000" dirty="0" err="1"/>
                  <a:t>t</a:t>
                </a:r>
                <a:r>
                  <a:rPr lang="en-US" baseline="-25000" dirty="0"/>
                  <a:t> </a:t>
                </a:r>
                <a:r>
                  <a:rPr lang="en-US" dirty="0" smtClean="0"/>
                  <a:t>=</a:t>
                </a:r>
                <a:endParaRPr lang="en-US" dirty="0"/>
              </a:p>
            </p:txBody>
          </p:sp>
          <p:sp>
            <p:nvSpPr>
              <p:cNvPr id="87" name="AutoShape 69"/>
              <p:cNvSpPr>
                <a:spLocks/>
              </p:cNvSpPr>
              <p:nvPr/>
            </p:nvSpPr>
            <p:spPr bwMode="auto">
              <a:xfrm>
                <a:off x="4560"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endParaRPr lang="en-US"/>
              </a:p>
            </p:txBody>
          </p:sp>
        </p:grpSp>
        <p:sp>
          <p:nvSpPr>
            <p:cNvPr id="82" name="Oval 70"/>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83" name="Oval 71"/>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grpSp>
      <p:sp>
        <p:nvSpPr>
          <p:cNvPr id="88" name="Text Box 61"/>
          <p:cNvSpPr txBox="1">
            <a:spLocks noChangeArrowheads="1"/>
          </p:cNvSpPr>
          <p:nvPr/>
        </p:nvSpPr>
        <p:spPr bwMode="auto">
          <a:xfrm>
            <a:off x="6553200" y="2362200"/>
            <a:ext cx="2286000" cy="1200329"/>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Each data point </a:t>
            </a:r>
            <a:r>
              <a:rPr lang="en-US" sz="1800" dirty="0" smtClean="0"/>
              <a:t>has a </a:t>
            </a:r>
            <a:r>
              <a:rPr lang="en-US" sz="1800" dirty="0"/>
              <a:t>class label:</a:t>
            </a:r>
          </a:p>
          <a:p>
            <a:pPr>
              <a:spcBef>
                <a:spcPct val="50000"/>
              </a:spcBef>
            </a:pPr>
            <a:endParaRPr lang="en-US" dirty="0"/>
          </a:p>
        </p:txBody>
      </p:sp>
      <p:sp>
        <p:nvSpPr>
          <p:cNvPr id="2" name="Title 1"/>
          <p:cNvSpPr>
            <a:spLocks noGrp="1"/>
          </p:cNvSpPr>
          <p:nvPr>
            <p:ph type="title"/>
          </p:nvPr>
        </p:nvSpPr>
        <p:spPr/>
        <p:txBody>
          <a:bodyPr/>
          <a:lstStyle/>
          <a:p>
            <a:r>
              <a:rPr lang="en-US" dirty="0"/>
              <a:t>Boosting </a:t>
            </a:r>
            <a:r>
              <a:rPr lang="en-US" dirty="0" smtClean="0"/>
              <a:t>Example</a:t>
            </a:r>
            <a:endParaRPr lang="en-US" dirty="0"/>
          </a:p>
        </p:txBody>
      </p:sp>
      <p:sp>
        <p:nvSpPr>
          <p:cNvPr id="90" name="TextBox 89"/>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931344107"/>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4" name="Line 4"/>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9450" name="Line 17"/>
          <p:cNvSpPr>
            <a:spLocks noChangeShapeType="1"/>
          </p:cNvSpPr>
          <p:nvPr/>
        </p:nvSpPr>
        <p:spPr bwMode="auto">
          <a:xfrm>
            <a:off x="4487863" y="1438275"/>
            <a:ext cx="523875"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89451" name="Oval 18"/>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52" name="Oval 19"/>
          <p:cNvSpPr>
            <a:spLocks noChangeArrowheads="1"/>
          </p:cNvSpPr>
          <p:nvPr/>
        </p:nvSpPr>
        <p:spPr bwMode="auto">
          <a:xfrm>
            <a:off x="4495800" y="2859088"/>
            <a:ext cx="149225" cy="14922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53" name="Oval 20"/>
          <p:cNvSpPr>
            <a:spLocks noChangeArrowheads="1"/>
          </p:cNvSpPr>
          <p:nvPr/>
        </p:nvSpPr>
        <p:spPr bwMode="auto">
          <a:xfrm>
            <a:off x="4724400" y="3098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54" name="Oval 21"/>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55" name="Oval 22"/>
          <p:cNvSpPr>
            <a:spLocks noChangeArrowheads="1"/>
          </p:cNvSpPr>
          <p:nvPr/>
        </p:nvSpPr>
        <p:spPr bwMode="auto">
          <a:xfrm>
            <a:off x="4495800" y="3733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56" name="Oval 23"/>
          <p:cNvSpPr>
            <a:spLocks noChangeArrowheads="1"/>
          </p:cNvSpPr>
          <p:nvPr/>
        </p:nvSpPr>
        <p:spPr bwMode="auto">
          <a:xfrm>
            <a:off x="4876800" y="34290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57" name="Oval 24"/>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58" name="Oval 25"/>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59" name="Oval 26"/>
          <p:cNvSpPr>
            <a:spLocks noChangeArrowheads="1"/>
          </p:cNvSpPr>
          <p:nvPr/>
        </p:nvSpPr>
        <p:spPr bwMode="auto">
          <a:xfrm>
            <a:off x="4495800" y="32766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0" name="Oval 27"/>
          <p:cNvSpPr>
            <a:spLocks noChangeArrowheads="1"/>
          </p:cNvSpPr>
          <p:nvPr/>
        </p:nvSpPr>
        <p:spPr bwMode="auto">
          <a:xfrm>
            <a:off x="4572000" y="3505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1" name="Oval 28"/>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2" name="Oval 29"/>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3" name="Oval 30"/>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4" name="Oval 31"/>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5" name="Oval 32"/>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6" name="Oval 33"/>
          <p:cNvSpPr>
            <a:spLocks noChangeArrowheads="1"/>
          </p:cNvSpPr>
          <p:nvPr/>
        </p:nvSpPr>
        <p:spPr bwMode="auto">
          <a:xfrm>
            <a:off x="4648200" y="3886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7" name="Oval 34"/>
          <p:cNvSpPr>
            <a:spLocks noChangeArrowheads="1"/>
          </p:cNvSpPr>
          <p:nvPr/>
        </p:nvSpPr>
        <p:spPr bwMode="auto">
          <a:xfrm>
            <a:off x="3294063" y="3243263"/>
            <a:ext cx="244475" cy="2444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8" name="Oval 35"/>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89469" name="Oval 36"/>
          <p:cNvSpPr>
            <a:spLocks noChangeArrowheads="1"/>
          </p:cNvSpPr>
          <p:nvPr/>
        </p:nvSpPr>
        <p:spPr bwMode="auto">
          <a:xfrm>
            <a:off x="5562600" y="3768725"/>
            <a:ext cx="190500" cy="1984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0" name="Oval 37"/>
          <p:cNvSpPr>
            <a:spLocks noChangeArrowheads="1"/>
          </p:cNvSpPr>
          <p:nvPr/>
        </p:nvSpPr>
        <p:spPr bwMode="auto">
          <a:xfrm>
            <a:off x="5486400" y="3168650"/>
            <a:ext cx="180975"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1" name="Oval 38"/>
          <p:cNvSpPr>
            <a:spLocks noChangeArrowheads="1"/>
          </p:cNvSpPr>
          <p:nvPr/>
        </p:nvSpPr>
        <p:spPr bwMode="auto">
          <a:xfrm>
            <a:off x="5257800" y="40814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2" name="Oval 39"/>
          <p:cNvSpPr>
            <a:spLocks noChangeArrowheads="1"/>
          </p:cNvSpPr>
          <p:nvPr/>
        </p:nvSpPr>
        <p:spPr bwMode="auto">
          <a:xfrm>
            <a:off x="5486400" y="43608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3" name="Oval 40"/>
          <p:cNvSpPr>
            <a:spLocks noChangeArrowheads="1"/>
          </p:cNvSpPr>
          <p:nvPr/>
        </p:nvSpPr>
        <p:spPr bwMode="auto">
          <a:xfrm>
            <a:off x="5899150" y="3611563"/>
            <a:ext cx="190500" cy="1873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4" name="Oval 41"/>
          <p:cNvSpPr>
            <a:spLocks noChangeArrowheads="1"/>
          </p:cNvSpPr>
          <p:nvPr/>
        </p:nvSpPr>
        <p:spPr bwMode="auto">
          <a:xfrm>
            <a:off x="5791200" y="4200525"/>
            <a:ext cx="171450"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5" name="Oval 42"/>
          <p:cNvSpPr>
            <a:spLocks noChangeArrowheads="1"/>
          </p:cNvSpPr>
          <p:nvPr/>
        </p:nvSpPr>
        <p:spPr bwMode="auto">
          <a:xfrm>
            <a:off x="2247900" y="3179763"/>
            <a:ext cx="173038" cy="1730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6" name="Oval 43"/>
          <p:cNvSpPr>
            <a:spLocks noChangeArrowheads="1"/>
          </p:cNvSpPr>
          <p:nvPr/>
        </p:nvSpPr>
        <p:spPr bwMode="auto">
          <a:xfrm>
            <a:off x="2168525" y="2630488"/>
            <a:ext cx="188913" cy="18891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7" name="Oval 44"/>
          <p:cNvSpPr>
            <a:spLocks noChangeArrowheads="1"/>
          </p:cNvSpPr>
          <p:nvPr/>
        </p:nvSpPr>
        <p:spPr bwMode="auto">
          <a:xfrm>
            <a:off x="2174875" y="3881438"/>
            <a:ext cx="157163" cy="1571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8" name="Oval 45"/>
          <p:cNvSpPr>
            <a:spLocks noChangeArrowheads="1"/>
          </p:cNvSpPr>
          <p:nvPr/>
        </p:nvSpPr>
        <p:spPr bwMode="auto">
          <a:xfrm>
            <a:off x="2700338" y="3081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79" name="Oval 46"/>
          <p:cNvSpPr>
            <a:spLocks noChangeArrowheads="1"/>
          </p:cNvSpPr>
          <p:nvPr/>
        </p:nvSpPr>
        <p:spPr bwMode="auto">
          <a:xfrm>
            <a:off x="2476500" y="3635375"/>
            <a:ext cx="174625" cy="1746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0" name="Oval 47"/>
          <p:cNvSpPr>
            <a:spLocks noChangeArrowheads="1"/>
          </p:cNvSpPr>
          <p:nvPr/>
        </p:nvSpPr>
        <p:spPr bwMode="auto">
          <a:xfrm>
            <a:off x="3157538" y="4529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1" name="Oval 48"/>
          <p:cNvSpPr>
            <a:spLocks noChangeArrowheads="1"/>
          </p:cNvSpPr>
          <p:nvPr/>
        </p:nvSpPr>
        <p:spPr bwMode="auto">
          <a:xfrm>
            <a:off x="3081338" y="39957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2" name="Oval 49"/>
          <p:cNvSpPr>
            <a:spLocks noChangeArrowheads="1"/>
          </p:cNvSpPr>
          <p:nvPr/>
        </p:nvSpPr>
        <p:spPr bwMode="auto">
          <a:xfrm>
            <a:off x="3081338" y="52149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3" name="Oval 50"/>
          <p:cNvSpPr>
            <a:spLocks noChangeArrowheads="1"/>
          </p:cNvSpPr>
          <p:nvPr/>
        </p:nvSpPr>
        <p:spPr bwMode="auto">
          <a:xfrm>
            <a:off x="3549650" y="4467225"/>
            <a:ext cx="441325" cy="4413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4" name="Oval 51"/>
          <p:cNvSpPr>
            <a:spLocks noChangeArrowheads="1"/>
          </p:cNvSpPr>
          <p:nvPr/>
        </p:nvSpPr>
        <p:spPr bwMode="auto">
          <a:xfrm>
            <a:off x="3386138" y="4986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5" name="Oval 52"/>
          <p:cNvSpPr>
            <a:spLocks noChangeArrowheads="1"/>
          </p:cNvSpPr>
          <p:nvPr/>
        </p:nvSpPr>
        <p:spPr bwMode="auto">
          <a:xfrm>
            <a:off x="4300538" y="4811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6" name="Oval 53"/>
          <p:cNvSpPr>
            <a:spLocks noChangeArrowheads="1"/>
          </p:cNvSpPr>
          <p:nvPr/>
        </p:nvSpPr>
        <p:spPr bwMode="auto">
          <a:xfrm>
            <a:off x="4148138" y="4430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7" name="Oval 54"/>
          <p:cNvSpPr>
            <a:spLocks noChangeArrowheads="1"/>
          </p:cNvSpPr>
          <p:nvPr/>
        </p:nvSpPr>
        <p:spPr bwMode="auto">
          <a:xfrm>
            <a:off x="3843338" y="49641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8" name="Oval 55"/>
          <p:cNvSpPr>
            <a:spLocks noChangeArrowheads="1"/>
          </p:cNvSpPr>
          <p:nvPr/>
        </p:nvSpPr>
        <p:spPr bwMode="auto">
          <a:xfrm>
            <a:off x="4876800" y="4975225"/>
            <a:ext cx="165100" cy="1698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89" name="Oval 56"/>
          <p:cNvSpPr>
            <a:spLocks noChangeArrowheads="1"/>
          </p:cNvSpPr>
          <p:nvPr/>
        </p:nvSpPr>
        <p:spPr bwMode="auto">
          <a:xfrm>
            <a:off x="4529138" y="52689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0" name="Oval 57"/>
          <p:cNvSpPr>
            <a:spLocks noChangeArrowheads="1"/>
          </p:cNvSpPr>
          <p:nvPr/>
        </p:nvSpPr>
        <p:spPr bwMode="auto">
          <a:xfrm>
            <a:off x="3157538" y="21669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1" name="Oval 58"/>
          <p:cNvSpPr>
            <a:spLocks noChangeArrowheads="1"/>
          </p:cNvSpPr>
          <p:nvPr/>
        </p:nvSpPr>
        <p:spPr bwMode="auto">
          <a:xfrm>
            <a:off x="3843338" y="2144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2" name="Oval 59"/>
          <p:cNvSpPr>
            <a:spLocks noChangeArrowheads="1"/>
          </p:cNvSpPr>
          <p:nvPr/>
        </p:nvSpPr>
        <p:spPr bwMode="auto">
          <a:xfrm>
            <a:off x="3081338" y="28527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3" name="Oval 60"/>
          <p:cNvSpPr>
            <a:spLocks noChangeArrowheads="1"/>
          </p:cNvSpPr>
          <p:nvPr/>
        </p:nvSpPr>
        <p:spPr bwMode="auto">
          <a:xfrm>
            <a:off x="3549650" y="2105025"/>
            <a:ext cx="441325" cy="4413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4" name="Oval 61"/>
          <p:cNvSpPr>
            <a:spLocks noChangeArrowheads="1"/>
          </p:cNvSpPr>
          <p:nvPr/>
        </p:nvSpPr>
        <p:spPr bwMode="auto">
          <a:xfrm>
            <a:off x="3386138" y="2624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5" name="Oval 62"/>
          <p:cNvSpPr>
            <a:spLocks noChangeArrowheads="1"/>
          </p:cNvSpPr>
          <p:nvPr/>
        </p:nvSpPr>
        <p:spPr bwMode="auto">
          <a:xfrm>
            <a:off x="4953000" y="2317750"/>
            <a:ext cx="190500" cy="18097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6" name="Oval 63"/>
          <p:cNvSpPr>
            <a:spLocks noChangeArrowheads="1"/>
          </p:cNvSpPr>
          <p:nvPr/>
        </p:nvSpPr>
        <p:spPr bwMode="auto">
          <a:xfrm>
            <a:off x="4224338" y="22971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7" name="Oval 64"/>
          <p:cNvSpPr>
            <a:spLocks noChangeArrowheads="1"/>
          </p:cNvSpPr>
          <p:nvPr/>
        </p:nvSpPr>
        <p:spPr bwMode="auto">
          <a:xfrm>
            <a:off x="4876800" y="29416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8" name="Oval 65"/>
          <p:cNvSpPr>
            <a:spLocks noChangeArrowheads="1"/>
          </p:cNvSpPr>
          <p:nvPr/>
        </p:nvSpPr>
        <p:spPr bwMode="auto">
          <a:xfrm>
            <a:off x="5410200" y="22526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499" name="Oval 66"/>
          <p:cNvSpPr>
            <a:spLocks noChangeArrowheads="1"/>
          </p:cNvSpPr>
          <p:nvPr/>
        </p:nvSpPr>
        <p:spPr bwMode="auto">
          <a:xfrm>
            <a:off x="5181600" y="2786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0" name="Oval 67"/>
          <p:cNvSpPr>
            <a:spLocks noChangeArrowheads="1"/>
          </p:cNvSpPr>
          <p:nvPr/>
        </p:nvSpPr>
        <p:spPr bwMode="auto">
          <a:xfrm>
            <a:off x="2547938" y="4529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1" name="Oval 68"/>
          <p:cNvSpPr>
            <a:spLocks noChangeArrowheads="1"/>
          </p:cNvSpPr>
          <p:nvPr/>
        </p:nvSpPr>
        <p:spPr bwMode="auto">
          <a:xfrm>
            <a:off x="2479675" y="4033838"/>
            <a:ext cx="157163" cy="1571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2" name="Oval 69"/>
          <p:cNvSpPr>
            <a:spLocks noChangeArrowheads="1"/>
          </p:cNvSpPr>
          <p:nvPr/>
        </p:nvSpPr>
        <p:spPr bwMode="auto">
          <a:xfrm>
            <a:off x="3005138" y="3462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3" name="Oval 70"/>
          <p:cNvSpPr>
            <a:spLocks noChangeArrowheads="1"/>
          </p:cNvSpPr>
          <p:nvPr/>
        </p:nvSpPr>
        <p:spPr bwMode="auto">
          <a:xfrm>
            <a:off x="2776538" y="4986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4" name="Oval 71"/>
          <p:cNvSpPr>
            <a:spLocks noChangeArrowheads="1"/>
          </p:cNvSpPr>
          <p:nvPr/>
        </p:nvSpPr>
        <p:spPr bwMode="auto">
          <a:xfrm>
            <a:off x="4572000" y="21034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5" name="Oval 72"/>
          <p:cNvSpPr>
            <a:spLocks noChangeArrowheads="1"/>
          </p:cNvSpPr>
          <p:nvPr/>
        </p:nvSpPr>
        <p:spPr bwMode="auto">
          <a:xfrm>
            <a:off x="5562600" y="2905125"/>
            <a:ext cx="184150"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6" name="Oval 73"/>
          <p:cNvSpPr>
            <a:spLocks noChangeArrowheads="1"/>
          </p:cNvSpPr>
          <p:nvPr/>
        </p:nvSpPr>
        <p:spPr bwMode="auto">
          <a:xfrm>
            <a:off x="5334000" y="33194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7" name="Oval 74"/>
          <p:cNvSpPr>
            <a:spLocks noChangeArrowheads="1"/>
          </p:cNvSpPr>
          <p:nvPr/>
        </p:nvSpPr>
        <p:spPr bwMode="auto">
          <a:xfrm>
            <a:off x="4800600" y="43894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8" name="Oval 75"/>
          <p:cNvSpPr>
            <a:spLocks noChangeArrowheads="1"/>
          </p:cNvSpPr>
          <p:nvPr/>
        </p:nvSpPr>
        <p:spPr bwMode="auto">
          <a:xfrm>
            <a:off x="5029200" y="4691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89509" name="Oval 76"/>
          <p:cNvSpPr>
            <a:spLocks noChangeArrowheads="1"/>
          </p:cNvSpPr>
          <p:nvPr/>
        </p:nvSpPr>
        <p:spPr bwMode="auto">
          <a:xfrm>
            <a:off x="5105400" y="4310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grpSp>
        <p:nvGrpSpPr>
          <p:cNvPr id="80" name="Group 64"/>
          <p:cNvGrpSpPr>
            <a:grpSpLocks/>
          </p:cNvGrpSpPr>
          <p:nvPr/>
        </p:nvGrpSpPr>
        <p:grpSpPr bwMode="auto">
          <a:xfrm>
            <a:off x="6553200" y="3138488"/>
            <a:ext cx="1752600" cy="976312"/>
            <a:chOff x="4128" y="1977"/>
            <a:chExt cx="880" cy="471"/>
          </a:xfrm>
        </p:grpSpPr>
        <p:grpSp>
          <p:nvGrpSpPr>
            <p:cNvPr id="81" name="Group 65"/>
            <p:cNvGrpSpPr>
              <a:grpSpLocks/>
            </p:cNvGrpSpPr>
            <p:nvPr/>
          </p:nvGrpSpPr>
          <p:grpSpPr bwMode="auto">
            <a:xfrm>
              <a:off x="4128" y="1977"/>
              <a:ext cx="880" cy="471"/>
              <a:chOff x="4224" y="1248"/>
              <a:chExt cx="880" cy="471"/>
            </a:xfrm>
          </p:grpSpPr>
          <p:sp>
            <p:nvSpPr>
              <p:cNvPr id="84" name="Rectangle 66"/>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85" name="Rectangle 67"/>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86" name="Text Box 68"/>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r>
                  <a:rPr lang="en-US" dirty="0" err="1"/>
                  <a:t>y</a:t>
                </a:r>
                <a:r>
                  <a:rPr lang="en-US" baseline="-25000" dirty="0" err="1"/>
                  <a:t>t</a:t>
                </a:r>
                <a:r>
                  <a:rPr lang="en-US" baseline="-25000" dirty="0"/>
                  <a:t> </a:t>
                </a:r>
                <a:r>
                  <a:rPr lang="en-US" dirty="0" smtClean="0"/>
                  <a:t>=</a:t>
                </a:r>
                <a:endParaRPr lang="en-US" dirty="0"/>
              </a:p>
            </p:txBody>
          </p:sp>
          <p:sp>
            <p:nvSpPr>
              <p:cNvPr id="87" name="AutoShape 69"/>
              <p:cNvSpPr>
                <a:spLocks/>
              </p:cNvSpPr>
              <p:nvPr/>
            </p:nvSpPr>
            <p:spPr bwMode="auto">
              <a:xfrm>
                <a:off x="4560"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endParaRPr lang="en-US"/>
              </a:p>
            </p:txBody>
          </p:sp>
        </p:grpSp>
        <p:sp>
          <p:nvSpPr>
            <p:cNvPr id="82" name="Oval 70"/>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83" name="Oval 71"/>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grpSp>
      <p:sp>
        <p:nvSpPr>
          <p:cNvPr id="88" name="Text Box 61"/>
          <p:cNvSpPr txBox="1">
            <a:spLocks noChangeArrowheads="1"/>
          </p:cNvSpPr>
          <p:nvPr/>
        </p:nvSpPr>
        <p:spPr bwMode="auto">
          <a:xfrm>
            <a:off x="6553200" y="2362200"/>
            <a:ext cx="2286000" cy="1200329"/>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Each data point </a:t>
            </a:r>
            <a:r>
              <a:rPr lang="en-US" sz="1800" dirty="0" smtClean="0"/>
              <a:t>has a </a:t>
            </a:r>
            <a:r>
              <a:rPr lang="en-US" sz="1800" dirty="0"/>
              <a:t>class label:</a:t>
            </a:r>
          </a:p>
          <a:p>
            <a:pPr>
              <a:spcBef>
                <a:spcPct val="50000"/>
              </a:spcBef>
            </a:pPr>
            <a:endParaRPr lang="en-US" dirty="0"/>
          </a:p>
        </p:txBody>
      </p:sp>
      <p:sp>
        <p:nvSpPr>
          <p:cNvPr id="89" name="Text Box 62"/>
          <p:cNvSpPr txBox="1">
            <a:spLocks noChangeArrowheads="1"/>
          </p:cNvSpPr>
          <p:nvPr/>
        </p:nvSpPr>
        <p:spPr bwMode="auto">
          <a:xfrm>
            <a:off x="57150" y="6034088"/>
            <a:ext cx="8934450" cy="366712"/>
          </a:xfrm>
          <a:prstGeom prst="rect">
            <a:avLst/>
          </a:prstGeom>
          <a:noFill/>
          <a:ln w="9525">
            <a:noFill/>
            <a:miter lim="800000"/>
            <a:headEnd/>
            <a:tailEnd/>
          </a:ln>
        </p:spPr>
        <p:txBody>
          <a:bodyPr wrap="none">
            <a:prstTxWarp prst="textNoShape">
              <a:avLst/>
            </a:prstTxWarp>
            <a:spAutoFit/>
          </a:bodyPr>
          <a:lstStyle/>
          <a:p>
            <a:r>
              <a:rPr lang="en-US" sz="1800" dirty="0"/>
              <a:t>We set a new problem for which the previous weak classifier performs at chance again</a:t>
            </a:r>
          </a:p>
        </p:txBody>
      </p:sp>
      <p:sp>
        <p:nvSpPr>
          <p:cNvPr id="2" name="Title 1"/>
          <p:cNvSpPr>
            <a:spLocks noGrp="1"/>
          </p:cNvSpPr>
          <p:nvPr>
            <p:ph type="title"/>
          </p:nvPr>
        </p:nvSpPr>
        <p:spPr/>
        <p:txBody>
          <a:bodyPr/>
          <a:lstStyle/>
          <a:p>
            <a:r>
              <a:rPr lang="en-US" dirty="0"/>
              <a:t>Boosting </a:t>
            </a:r>
            <a:r>
              <a:rPr lang="en-US" dirty="0" smtClean="0"/>
              <a:t>Example</a:t>
            </a:r>
            <a:endParaRPr lang="en-US" dirty="0"/>
          </a:p>
        </p:txBody>
      </p:sp>
      <p:sp>
        <p:nvSpPr>
          <p:cNvPr id="91" name="TextBox 90"/>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
        <p:nvSpPr>
          <p:cNvPr id="79" name="Rectangle 66"/>
          <p:cNvSpPr>
            <a:spLocks noChangeArrowheads="1"/>
          </p:cNvSpPr>
          <p:nvPr/>
        </p:nvSpPr>
        <p:spPr bwMode="auto">
          <a:xfrm>
            <a:off x="6400800" y="4281487"/>
            <a:ext cx="2736850" cy="366713"/>
          </a:xfrm>
          <a:prstGeom prst="rect">
            <a:avLst/>
          </a:prstGeom>
          <a:noFill/>
          <a:ln w="9525">
            <a:noFill/>
            <a:miter lim="800000"/>
            <a:headEnd/>
            <a:tailEnd/>
          </a:ln>
        </p:spPr>
        <p:txBody>
          <a:bodyPr wrap="none">
            <a:prstTxWarp prst="textNoShape">
              <a:avLst/>
            </a:prstTxWarp>
            <a:spAutoFit/>
          </a:bodyPr>
          <a:lstStyle/>
          <a:p>
            <a:r>
              <a:rPr lang="en-US" sz="1800" b="1" dirty="0"/>
              <a:t>We update the </a:t>
            </a:r>
            <a:r>
              <a:rPr lang="en-US" sz="1800" b="1" dirty="0" smtClean="0"/>
              <a:t>weights</a:t>
            </a:r>
            <a:endParaRPr lang="en-US" sz="1800" b="1" dirty="0"/>
          </a:p>
        </p:txBody>
      </p:sp>
    </p:spTree>
    <p:extLst>
      <p:ext uri="{BB962C8B-B14F-4D97-AF65-F5344CB8AC3E}">
        <p14:creationId xmlns:p14="http://schemas.microsoft.com/office/powerpoint/2010/main" val="20015025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Is Object Detection Really that Hard?</a:t>
            </a:r>
            <a:endParaRPr lang="en-US" dirty="0"/>
          </a:p>
        </p:txBody>
      </p:sp>
      <p:grpSp>
        <p:nvGrpSpPr>
          <p:cNvPr id="2" name="Group 8"/>
          <p:cNvGrpSpPr>
            <a:grpSpLocks/>
          </p:cNvGrpSpPr>
          <p:nvPr/>
        </p:nvGrpSpPr>
        <p:grpSpPr bwMode="auto">
          <a:xfrm>
            <a:off x="196850" y="2408238"/>
            <a:ext cx="1593850" cy="2597150"/>
            <a:chOff x="262" y="1190"/>
            <a:chExt cx="1004" cy="1636"/>
          </a:xfrm>
        </p:grpSpPr>
        <p:pic>
          <p:nvPicPr>
            <p:cNvPr id="55307" name="Picture 5"/>
            <p:cNvPicPr>
              <a:picLocks noChangeAspect="1" noChangeArrowheads="1"/>
            </p:cNvPicPr>
            <p:nvPr/>
          </p:nvPicPr>
          <p:blipFill>
            <a:blip r:embed="rId3"/>
            <a:srcRect l="33398" t="12192" r="39519" b="44617"/>
            <a:stretch>
              <a:fillRect/>
            </a:stretch>
          </p:blipFill>
          <p:spPr bwMode="auto">
            <a:xfrm>
              <a:off x="359" y="1499"/>
              <a:ext cx="829" cy="1327"/>
            </a:xfrm>
            <a:prstGeom prst="rect">
              <a:avLst/>
            </a:prstGeom>
            <a:noFill/>
            <a:ln w="9525">
              <a:noFill/>
              <a:miter lim="800000"/>
              <a:headEnd/>
              <a:tailEnd/>
            </a:ln>
          </p:spPr>
        </p:pic>
        <p:sp>
          <p:nvSpPr>
            <p:cNvPr id="55308" name="Text Box 6"/>
            <p:cNvSpPr txBox="1">
              <a:spLocks noChangeArrowheads="1"/>
            </p:cNvSpPr>
            <p:nvPr/>
          </p:nvSpPr>
          <p:spPr bwMode="auto">
            <a:xfrm>
              <a:off x="262" y="1190"/>
              <a:ext cx="1004" cy="231"/>
            </a:xfrm>
            <a:prstGeom prst="rect">
              <a:avLst/>
            </a:prstGeom>
            <a:noFill/>
            <a:ln w="9525">
              <a:noFill/>
              <a:miter lim="800000"/>
              <a:headEnd/>
              <a:tailEnd/>
            </a:ln>
          </p:spPr>
          <p:txBody>
            <a:bodyPr wrap="none">
              <a:prstTxWarp prst="textNoShape">
                <a:avLst/>
              </a:prstTxWarp>
              <a:spAutoFit/>
            </a:bodyPr>
            <a:lstStyle/>
            <a:p>
              <a:r>
                <a:rPr lang="en-US" sz="1800" dirty="0"/>
                <a:t>This is a chair</a:t>
              </a:r>
            </a:p>
          </p:txBody>
        </p:sp>
      </p:grpSp>
      <p:grpSp>
        <p:nvGrpSpPr>
          <p:cNvPr id="3" name="Group 9"/>
          <p:cNvGrpSpPr>
            <a:grpSpLocks/>
          </p:cNvGrpSpPr>
          <p:nvPr/>
        </p:nvGrpSpPr>
        <p:grpSpPr bwMode="auto">
          <a:xfrm>
            <a:off x="1908175" y="1371600"/>
            <a:ext cx="3462338" cy="4124325"/>
            <a:chOff x="1988" y="637"/>
            <a:chExt cx="2181" cy="2598"/>
          </a:xfrm>
        </p:grpSpPr>
        <p:pic>
          <p:nvPicPr>
            <p:cNvPr id="55305" name="Picture 4"/>
            <p:cNvPicPr>
              <a:picLocks noChangeAspect="1" noChangeArrowheads="1"/>
            </p:cNvPicPr>
            <p:nvPr/>
          </p:nvPicPr>
          <p:blipFill>
            <a:blip r:embed="rId3"/>
            <a:srcRect/>
            <a:stretch>
              <a:fillRect/>
            </a:stretch>
          </p:blipFill>
          <p:spPr bwMode="auto">
            <a:xfrm>
              <a:off x="1988" y="1045"/>
              <a:ext cx="2181" cy="2190"/>
            </a:xfrm>
            <a:prstGeom prst="rect">
              <a:avLst/>
            </a:prstGeom>
            <a:noFill/>
            <a:ln w="9525">
              <a:noFill/>
              <a:miter lim="800000"/>
              <a:headEnd/>
              <a:tailEnd/>
            </a:ln>
          </p:spPr>
        </p:pic>
        <p:sp>
          <p:nvSpPr>
            <p:cNvPr id="55306" name="Text Box 7"/>
            <p:cNvSpPr txBox="1">
              <a:spLocks noChangeArrowheads="1"/>
            </p:cNvSpPr>
            <p:nvPr/>
          </p:nvSpPr>
          <p:spPr bwMode="auto">
            <a:xfrm>
              <a:off x="2132" y="637"/>
              <a:ext cx="1876" cy="231"/>
            </a:xfrm>
            <a:prstGeom prst="rect">
              <a:avLst/>
            </a:prstGeom>
            <a:noFill/>
            <a:ln w="9525">
              <a:noFill/>
              <a:miter lim="800000"/>
              <a:headEnd/>
              <a:tailEnd/>
            </a:ln>
          </p:spPr>
          <p:txBody>
            <a:bodyPr wrap="none">
              <a:prstTxWarp prst="textNoShape">
                <a:avLst/>
              </a:prstTxWarp>
              <a:spAutoFit/>
            </a:bodyPr>
            <a:lstStyle/>
            <a:p>
              <a:r>
                <a:rPr lang="en-US" sz="1800" dirty="0"/>
                <a:t>Find the chair in this image </a:t>
              </a:r>
            </a:p>
          </p:txBody>
        </p:sp>
      </p:grpSp>
      <p:pic>
        <p:nvPicPr>
          <p:cNvPr id="13" name="Picture 5"/>
          <p:cNvPicPr>
            <a:picLocks noChangeAspect="1" noChangeArrowheads="1"/>
          </p:cNvPicPr>
          <p:nvPr/>
        </p:nvPicPr>
        <p:blipFill>
          <a:blip r:embed="rId3"/>
          <a:srcRect l="33398" t="12192" r="39519" b="44617"/>
          <a:stretch>
            <a:fillRect/>
          </a:stretch>
        </p:blipFill>
        <p:spPr bwMode="auto">
          <a:xfrm>
            <a:off x="1905000" y="1981200"/>
            <a:ext cx="914400" cy="1463702"/>
          </a:xfrm>
          <a:prstGeom prst="rect">
            <a:avLst/>
          </a:prstGeom>
          <a:noFill/>
          <a:ln w="9525">
            <a:noFill/>
            <a:miter lim="800000"/>
            <a:headEnd/>
            <a:tailEnd/>
          </a:ln>
        </p:spPr>
      </p:pic>
      <p:sp>
        <p:nvSpPr>
          <p:cNvPr id="14" name="TextBox 13"/>
          <p:cNvSpPr txBox="1"/>
          <p:nvPr/>
        </p:nvSpPr>
        <p:spPr>
          <a:xfrm>
            <a:off x="7086600" y="6581001"/>
            <a:ext cx="1798464" cy="276999"/>
          </a:xfrm>
          <a:prstGeom prst="rect">
            <a:avLst/>
          </a:prstGeom>
          <a:noFill/>
        </p:spPr>
        <p:txBody>
          <a:bodyPr wrap="none" rtlCol="0">
            <a:spAutoFit/>
          </a:bodyPr>
          <a:lstStyle/>
          <a:p>
            <a:r>
              <a:rPr lang="en-US" sz="1200" dirty="0" smtClean="0"/>
              <a:t>Slide Credit: A</a:t>
            </a:r>
            <a:r>
              <a:rPr lang="en-US" sz="1200" dirty="0"/>
              <a:t>. </a:t>
            </a:r>
            <a:r>
              <a:rPr lang="en-US" sz="1200" dirty="0" err="1" smtClean="0"/>
              <a:t>Torralba</a:t>
            </a:r>
            <a:endParaRPr lang="en-US" sz="1200" dirty="0"/>
          </a:p>
        </p:txBody>
      </p:sp>
    </p:spTree>
    <p:extLst>
      <p:ext uri="{BB962C8B-B14F-4D97-AF65-F5344CB8AC3E}">
        <p14:creationId xmlns:p14="http://schemas.microsoft.com/office/powerpoint/2010/main" val="739888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17 -1.85185E-6 L 0.28594 -1.85185E-6 L 0.28594 0.03843 L -0.00156 0.04167 L -0.00017 0.08009 L 0.28212 0.07685 L 0.28473 0.12384 L 0.00764 0.12384 L 0.00764 0.16389 L 0.28733 0.15903 L 0.28733 0.19746 L -0.00277 0.2007 L -0.00156 0.24283 L 0.2915 0.23588 L 0.2915 0.25347 L 0.00764 0.25509 L 0.00764 0.30417 L 0.28993 0.30209 " pathEditMode="relative" rAng="0" ptsTypes="AAAAAAAAAAAAAAAAAA">
                                      <p:cBhvr>
                                        <p:cTn id="6" dur="2000" fill="hold"/>
                                        <p:tgtEl>
                                          <p:spTgt spid="13"/>
                                        </p:tgtEl>
                                        <p:attrNameLst>
                                          <p:attrName>ppt_x</p:attrName>
                                          <p:attrName>ppt_y</p:attrName>
                                        </p:attrNameLst>
                                      </p:cBhvr>
                                      <p:rCtr x="14444" y="15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2" name="Line 4"/>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91498" name="Line 17"/>
          <p:cNvSpPr>
            <a:spLocks noChangeShapeType="1"/>
          </p:cNvSpPr>
          <p:nvPr/>
        </p:nvSpPr>
        <p:spPr bwMode="auto">
          <a:xfrm>
            <a:off x="4487863" y="1438275"/>
            <a:ext cx="523875"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91499" name="Oval 18"/>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0" name="Oval 19"/>
          <p:cNvSpPr>
            <a:spLocks noChangeArrowheads="1"/>
          </p:cNvSpPr>
          <p:nvPr/>
        </p:nvSpPr>
        <p:spPr bwMode="auto">
          <a:xfrm>
            <a:off x="4495800" y="2859088"/>
            <a:ext cx="149225" cy="14922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1" name="Oval 20"/>
          <p:cNvSpPr>
            <a:spLocks noChangeArrowheads="1"/>
          </p:cNvSpPr>
          <p:nvPr/>
        </p:nvSpPr>
        <p:spPr bwMode="auto">
          <a:xfrm>
            <a:off x="4724400" y="3098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2" name="Oval 21"/>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3" name="Oval 22"/>
          <p:cNvSpPr>
            <a:spLocks noChangeArrowheads="1"/>
          </p:cNvSpPr>
          <p:nvPr/>
        </p:nvSpPr>
        <p:spPr bwMode="auto">
          <a:xfrm>
            <a:off x="4495800" y="37338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4" name="Oval 23"/>
          <p:cNvSpPr>
            <a:spLocks noChangeArrowheads="1"/>
          </p:cNvSpPr>
          <p:nvPr/>
        </p:nvSpPr>
        <p:spPr bwMode="auto">
          <a:xfrm>
            <a:off x="4876800" y="34290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5" name="Oval 24"/>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6" name="Oval 25"/>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7" name="Oval 26"/>
          <p:cNvSpPr>
            <a:spLocks noChangeArrowheads="1"/>
          </p:cNvSpPr>
          <p:nvPr/>
        </p:nvSpPr>
        <p:spPr bwMode="auto">
          <a:xfrm>
            <a:off x="4495800" y="32766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8" name="Oval 27"/>
          <p:cNvSpPr>
            <a:spLocks noChangeArrowheads="1"/>
          </p:cNvSpPr>
          <p:nvPr/>
        </p:nvSpPr>
        <p:spPr bwMode="auto">
          <a:xfrm>
            <a:off x="4572000" y="3505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09" name="Oval 28"/>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10" name="Oval 29"/>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11" name="Oval 30"/>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12" name="Oval 31"/>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13" name="Oval 32"/>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14" name="Oval 33"/>
          <p:cNvSpPr>
            <a:spLocks noChangeArrowheads="1"/>
          </p:cNvSpPr>
          <p:nvPr/>
        </p:nvSpPr>
        <p:spPr bwMode="auto">
          <a:xfrm>
            <a:off x="4648200" y="3886200"/>
            <a:ext cx="142875" cy="1428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15" name="Oval 34"/>
          <p:cNvSpPr>
            <a:spLocks noChangeArrowheads="1"/>
          </p:cNvSpPr>
          <p:nvPr/>
        </p:nvSpPr>
        <p:spPr bwMode="auto">
          <a:xfrm>
            <a:off x="3294063" y="3243263"/>
            <a:ext cx="244475" cy="244475"/>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16" name="Oval 35"/>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1517" name="Oval 36"/>
          <p:cNvSpPr>
            <a:spLocks noChangeArrowheads="1"/>
          </p:cNvSpPr>
          <p:nvPr/>
        </p:nvSpPr>
        <p:spPr bwMode="auto">
          <a:xfrm>
            <a:off x="5562600" y="3768725"/>
            <a:ext cx="190500" cy="1984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18" name="Oval 37"/>
          <p:cNvSpPr>
            <a:spLocks noChangeArrowheads="1"/>
          </p:cNvSpPr>
          <p:nvPr/>
        </p:nvSpPr>
        <p:spPr bwMode="auto">
          <a:xfrm>
            <a:off x="5486400" y="3168650"/>
            <a:ext cx="180975"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19" name="Oval 38"/>
          <p:cNvSpPr>
            <a:spLocks noChangeArrowheads="1"/>
          </p:cNvSpPr>
          <p:nvPr/>
        </p:nvSpPr>
        <p:spPr bwMode="auto">
          <a:xfrm>
            <a:off x="5257800" y="40814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0" name="Oval 39"/>
          <p:cNvSpPr>
            <a:spLocks noChangeArrowheads="1"/>
          </p:cNvSpPr>
          <p:nvPr/>
        </p:nvSpPr>
        <p:spPr bwMode="auto">
          <a:xfrm>
            <a:off x="5486400" y="43608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1" name="Oval 40"/>
          <p:cNvSpPr>
            <a:spLocks noChangeArrowheads="1"/>
          </p:cNvSpPr>
          <p:nvPr/>
        </p:nvSpPr>
        <p:spPr bwMode="auto">
          <a:xfrm>
            <a:off x="5899150" y="3611563"/>
            <a:ext cx="190500" cy="1873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2" name="Oval 41"/>
          <p:cNvSpPr>
            <a:spLocks noChangeArrowheads="1"/>
          </p:cNvSpPr>
          <p:nvPr/>
        </p:nvSpPr>
        <p:spPr bwMode="auto">
          <a:xfrm>
            <a:off x="5791200" y="4200525"/>
            <a:ext cx="171450"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3" name="Oval 42"/>
          <p:cNvSpPr>
            <a:spLocks noChangeArrowheads="1"/>
          </p:cNvSpPr>
          <p:nvPr/>
        </p:nvSpPr>
        <p:spPr bwMode="auto">
          <a:xfrm>
            <a:off x="2247900" y="3179763"/>
            <a:ext cx="173038" cy="173037"/>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4" name="Oval 43"/>
          <p:cNvSpPr>
            <a:spLocks noChangeArrowheads="1"/>
          </p:cNvSpPr>
          <p:nvPr/>
        </p:nvSpPr>
        <p:spPr bwMode="auto">
          <a:xfrm>
            <a:off x="2168525" y="2630488"/>
            <a:ext cx="188913" cy="18891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5" name="Oval 44"/>
          <p:cNvSpPr>
            <a:spLocks noChangeArrowheads="1"/>
          </p:cNvSpPr>
          <p:nvPr/>
        </p:nvSpPr>
        <p:spPr bwMode="auto">
          <a:xfrm>
            <a:off x="2174875" y="3881438"/>
            <a:ext cx="157163" cy="1571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6" name="Oval 45"/>
          <p:cNvSpPr>
            <a:spLocks noChangeArrowheads="1"/>
          </p:cNvSpPr>
          <p:nvPr/>
        </p:nvSpPr>
        <p:spPr bwMode="auto">
          <a:xfrm>
            <a:off x="2700338" y="3081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7" name="Oval 46"/>
          <p:cNvSpPr>
            <a:spLocks noChangeArrowheads="1"/>
          </p:cNvSpPr>
          <p:nvPr/>
        </p:nvSpPr>
        <p:spPr bwMode="auto">
          <a:xfrm>
            <a:off x="2476500" y="3635375"/>
            <a:ext cx="174625" cy="1746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8" name="Oval 47"/>
          <p:cNvSpPr>
            <a:spLocks noChangeArrowheads="1"/>
          </p:cNvSpPr>
          <p:nvPr/>
        </p:nvSpPr>
        <p:spPr bwMode="auto">
          <a:xfrm>
            <a:off x="3157538" y="4529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29" name="Oval 48"/>
          <p:cNvSpPr>
            <a:spLocks noChangeArrowheads="1"/>
          </p:cNvSpPr>
          <p:nvPr/>
        </p:nvSpPr>
        <p:spPr bwMode="auto">
          <a:xfrm>
            <a:off x="3081338" y="39957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0" name="Oval 49"/>
          <p:cNvSpPr>
            <a:spLocks noChangeArrowheads="1"/>
          </p:cNvSpPr>
          <p:nvPr/>
        </p:nvSpPr>
        <p:spPr bwMode="auto">
          <a:xfrm>
            <a:off x="3081338" y="52149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1" name="Oval 50"/>
          <p:cNvSpPr>
            <a:spLocks noChangeArrowheads="1"/>
          </p:cNvSpPr>
          <p:nvPr/>
        </p:nvSpPr>
        <p:spPr bwMode="auto">
          <a:xfrm>
            <a:off x="3549650" y="4467225"/>
            <a:ext cx="441325" cy="4413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2" name="Oval 51"/>
          <p:cNvSpPr>
            <a:spLocks noChangeArrowheads="1"/>
          </p:cNvSpPr>
          <p:nvPr/>
        </p:nvSpPr>
        <p:spPr bwMode="auto">
          <a:xfrm>
            <a:off x="3386138" y="4986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3" name="Oval 52"/>
          <p:cNvSpPr>
            <a:spLocks noChangeArrowheads="1"/>
          </p:cNvSpPr>
          <p:nvPr/>
        </p:nvSpPr>
        <p:spPr bwMode="auto">
          <a:xfrm>
            <a:off x="4300538" y="4811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4" name="Oval 53"/>
          <p:cNvSpPr>
            <a:spLocks noChangeArrowheads="1"/>
          </p:cNvSpPr>
          <p:nvPr/>
        </p:nvSpPr>
        <p:spPr bwMode="auto">
          <a:xfrm>
            <a:off x="4148138" y="4430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5" name="Oval 54"/>
          <p:cNvSpPr>
            <a:spLocks noChangeArrowheads="1"/>
          </p:cNvSpPr>
          <p:nvPr/>
        </p:nvSpPr>
        <p:spPr bwMode="auto">
          <a:xfrm>
            <a:off x="3843338" y="49641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6" name="Oval 55"/>
          <p:cNvSpPr>
            <a:spLocks noChangeArrowheads="1"/>
          </p:cNvSpPr>
          <p:nvPr/>
        </p:nvSpPr>
        <p:spPr bwMode="auto">
          <a:xfrm>
            <a:off x="4876800" y="4975225"/>
            <a:ext cx="165100" cy="169863"/>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7" name="Oval 56"/>
          <p:cNvSpPr>
            <a:spLocks noChangeArrowheads="1"/>
          </p:cNvSpPr>
          <p:nvPr/>
        </p:nvSpPr>
        <p:spPr bwMode="auto">
          <a:xfrm>
            <a:off x="4529138" y="52689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8" name="Oval 57"/>
          <p:cNvSpPr>
            <a:spLocks noChangeArrowheads="1"/>
          </p:cNvSpPr>
          <p:nvPr/>
        </p:nvSpPr>
        <p:spPr bwMode="auto">
          <a:xfrm>
            <a:off x="3157538" y="21669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39" name="Oval 58"/>
          <p:cNvSpPr>
            <a:spLocks noChangeArrowheads="1"/>
          </p:cNvSpPr>
          <p:nvPr/>
        </p:nvSpPr>
        <p:spPr bwMode="auto">
          <a:xfrm>
            <a:off x="3843338" y="21447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0" name="Oval 59"/>
          <p:cNvSpPr>
            <a:spLocks noChangeArrowheads="1"/>
          </p:cNvSpPr>
          <p:nvPr/>
        </p:nvSpPr>
        <p:spPr bwMode="auto">
          <a:xfrm>
            <a:off x="3081338" y="28527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1" name="Oval 60"/>
          <p:cNvSpPr>
            <a:spLocks noChangeArrowheads="1"/>
          </p:cNvSpPr>
          <p:nvPr/>
        </p:nvSpPr>
        <p:spPr bwMode="auto">
          <a:xfrm>
            <a:off x="3549650" y="2105025"/>
            <a:ext cx="441325" cy="44132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2" name="Oval 61"/>
          <p:cNvSpPr>
            <a:spLocks noChangeArrowheads="1"/>
          </p:cNvSpPr>
          <p:nvPr/>
        </p:nvSpPr>
        <p:spPr bwMode="auto">
          <a:xfrm>
            <a:off x="3386138" y="2624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3" name="Oval 62"/>
          <p:cNvSpPr>
            <a:spLocks noChangeArrowheads="1"/>
          </p:cNvSpPr>
          <p:nvPr/>
        </p:nvSpPr>
        <p:spPr bwMode="auto">
          <a:xfrm>
            <a:off x="4953000" y="2317750"/>
            <a:ext cx="190500" cy="180975"/>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4" name="Oval 63"/>
          <p:cNvSpPr>
            <a:spLocks noChangeArrowheads="1"/>
          </p:cNvSpPr>
          <p:nvPr/>
        </p:nvSpPr>
        <p:spPr bwMode="auto">
          <a:xfrm>
            <a:off x="4224338" y="2297113"/>
            <a:ext cx="488950" cy="48895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5" name="Oval 64"/>
          <p:cNvSpPr>
            <a:spLocks noChangeArrowheads="1"/>
          </p:cNvSpPr>
          <p:nvPr/>
        </p:nvSpPr>
        <p:spPr bwMode="auto">
          <a:xfrm>
            <a:off x="4876800" y="29416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6" name="Oval 65"/>
          <p:cNvSpPr>
            <a:spLocks noChangeArrowheads="1"/>
          </p:cNvSpPr>
          <p:nvPr/>
        </p:nvSpPr>
        <p:spPr bwMode="auto">
          <a:xfrm>
            <a:off x="5410200" y="22526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7" name="Oval 66"/>
          <p:cNvSpPr>
            <a:spLocks noChangeArrowheads="1"/>
          </p:cNvSpPr>
          <p:nvPr/>
        </p:nvSpPr>
        <p:spPr bwMode="auto">
          <a:xfrm>
            <a:off x="5181600" y="2786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8" name="Oval 67"/>
          <p:cNvSpPr>
            <a:spLocks noChangeArrowheads="1"/>
          </p:cNvSpPr>
          <p:nvPr/>
        </p:nvSpPr>
        <p:spPr bwMode="auto">
          <a:xfrm>
            <a:off x="2547938" y="45291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49" name="Oval 68"/>
          <p:cNvSpPr>
            <a:spLocks noChangeArrowheads="1"/>
          </p:cNvSpPr>
          <p:nvPr/>
        </p:nvSpPr>
        <p:spPr bwMode="auto">
          <a:xfrm>
            <a:off x="2479675" y="4033838"/>
            <a:ext cx="157163" cy="1571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0" name="Oval 69"/>
          <p:cNvSpPr>
            <a:spLocks noChangeArrowheads="1"/>
          </p:cNvSpPr>
          <p:nvPr/>
        </p:nvSpPr>
        <p:spPr bwMode="auto">
          <a:xfrm>
            <a:off x="3005138" y="3462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1" name="Oval 70"/>
          <p:cNvSpPr>
            <a:spLocks noChangeArrowheads="1"/>
          </p:cNvSpPr>
          <p:nvPr/>
        </p:nvSpPr>
        <p:spPr bwMode="auto">
          <a:xfrm>
            <a:off x="2776538" y="4986338"/>
            <a:ext cx="195262" cy="1952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2" name="Oval 71"/>
          <p:cNvSpPr>
            <a:spLocks noChangeArrowheads="1"/>
          </p:cNvSpPr>
          <p:nvPr/>
        </p:nvSpPr>
        <p:spPr bwMode="auto">
          <a:xfrm>
            <a:off x="4572000" y="21034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3" name="Oval 72"/>
          <p:cNvSpPr>
            <a:spLocks noChangeArrowheads="1"/>
          </p:cNvSpPr>
          <p:nvPr/>
        </p:nvSpPr>
        <p:spPr bwMode="auto">
          <a:xfrm>
            <a:off x="5562600" y="2905125"/>
            <a:ext cx="184150" cy="173038"/>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4" name="Oval 73"/>
          <p:cNvSpPr>
            <a:spLocks noChangeArrowheads="1"/>
          </p:cNvSpPr>
          <p:nvPr/>
        </p:nvSpPr>
        <p:spPr bwMode="auto">
          <a:xfrm>
            <a:off x="5334000" y="33194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5" name="Oval 74"/>
          <p:cNvSpPr>
            <a:spLocks noChangeArrowheads="1"/>
          </p:cNvSpPr>
          <p:nvPr/>
        </p:nvSpPr>
        <p:spPr bwMode="auto">
          <a:xfrm>
            <a:off x="4800600" y="4389438"/>
            <a:ext cx="182563" cy="182562"/>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6" name="Oval 75"/>
          <p:cNvSpPr>
            <a:spLocks noChangeArrowheads="1"/>
          </p:cNvSpPr>
          <p:nvPr/>
        </p:nvSpPr>
        <p:spPr bwMode="auto">
          <a:xfrm>
            <a:off x="5029200" y="4691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7" name="Oval 76"/>
          <p:cNvSpPr>
            <a:spLocks noChangeArrowheads="1"/>
          </p:cNvSpPr>
          <p:nvPr/>
        </p:nvSpPr>
        <p:spPr bwMode="auto">
          <a:xfrm>
            <a:off x="5105400" y="4310063"/>
            <a:ext cx="190500" cy="1905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1558" name="Line 77"/>
          <p:cNvSpPr>
            <a:spLocks noChangeShapeType="1"/>
          </p:cNvSpPr>
          <p:nvPr/>
        </p:nvSpPr>
        <p:spPr bwMode="auto">
          <a:xfrm>
            <a:off x="1633538" y="4249738"/>
            <a:ext cx="4868862" cy="304800"/>
          </a:xfrm>
          <a:prstGeom prst="line">
            <a:avLst/>
          </a:prstGeom>
          <a:noFill/>
          <a:ln w="28575">
            <a:solidFill>
              <a:schemeClr val="tx1"/>
            </a:solidFill>
            <a:round/>
            <a:headEnd/>
            <a:tailEnd/>
          </a:ln>
        </p:spPr>
        <p:txBody>
          <a:bodyPr>
            <a:prstTxWarp prst="textNoShape">
              <a:avLst/>
            </a:prstTxWarp>
          </a:bodyPr>
          <a:lstStyle/>
          <a:p>
            <a:endParaRPr lang="en-US"/>
          </a:p>
        </p:txBody>
      </p:sp>
      <p:sp>
        <p:nvSpPr>
          <p:cNvPr id="80" name="Text Box 61"/>
          <p:cNvSpPr txBox="1">
            <a:spLocks noChangeArrowheads="1"/>
          </p:cNvSpPr>
          <p:nvPr/>
        </p:nvSpPr>
        <p:spPr bwMode="auto">
          <a:xfrm>
            <a:off x="6553200" y="2362200"/>
            <a:ext cx="2286000" cy="1200329"/>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Each data point </a:t>
            </a:r>
            <a:r>
              <a:rPr lang="en-US" sz="1800" dirty="0" smtClean="0"/>
              <a:t>has a </a:t>
            </a:r>
            <a:r>
              <a:rPr lang="en-US" sz="1800" dirty="0"/>
              <a:t>class label:</a:t>
            </a:r>
          </a:p>
          <a:p>
            <a:pPr>
              <a:spcBef>
                <a:spcPct val="50000"/>
              </a:spcBef>
            </a:pPr>
            <a:endParaRPr lang="en-US" dirty="0"/>
          </a:p>
        </p:txBody>
      </p:sp>
      <p:grpSp>
        <p:nvGrpSpPr>
          <p:cNvPr id="81" name="Group 64"/>
          <p:cNvGrpSpPr>
            <a:grpSpLocks/>
          </p:cNvGrpSpPr>
          <p:nvPr/>
        </p:nvGrpSpPr>
        <p:grpSpPr bwMode="auto">
          <a:xfrm>
            <a:off x="6553200" y="3138488"/>
            <a:ext cx="1752600" cy="976312"/>
            <a:chOff x="4128" y="1977"/>
            <a:chExt cx="880" cy="471"/>
          </a:xfrm>
        </p:grpSpPr>
        <p:grpSp>
          <p:nvGrpSpPr>
            <p:cNvPr id="82" name="Group 65"/>
            <p:cNvGrpSpPr>
              <a:grpSpLocks/>
            </p:cNvGrpSpPr>
            <p:nvPr/>
          </p:nvGrpSpPr>
          <p:grpSpPr bwMode="auto">
            <a:xfrm>
              <a:off x="4128" y="1977"/>
              <a:ext cx="880" cy="471"/>
              <a:chOff x="4224" y="1248"/>
              <a:chExt cx="880" cy="471"/>
            </a:xfrm>
          </p:grpSpPr>
          <p:sp>
            <p:nvSpPr>
              <p:cNvPr id="85" name="Rectangle 66"/>
              <p:cNvSpPr>
                <a:spLocks noChangeArrowheads="1"/>
              </p:cNvSpPr>
              <p:nvPr/>
            </p:nvSpPr>
            <p:spPr bwMode="auto">
              <a:xfrm>
                <a:off x="4608" y="1248"/>
                <a:ext cx="496"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86" name="Rectangle 67"/>
              <p:cNvSpPr>
                <a:spLocks noChangeArrowheads="1"/>
              </p:cNvSpPr>
              <p:nvPr/>
            </p:nvSpPr>
            <p:spPr bwMode="auto">
              <a:xfrm>
                <a:off x="4608" y="1488"/>
                <a:ext cx="460" cy="231"/>
              </a:xfrm>
              <a:prstGeom prst="rect">
                <a:avLst/>
              </a:prstGeom>
              <a:noFill/>
              <a:ln w="9525">
                <a:noFill/>
                <a:miter lim="800000"/>
                <a:headEnd/>
                <a:tailEnd/>
              </a:ln>
            </p:spPr>
            <p:txBody>
              <a:bodyPr wrap="none">
                <a:prstTxWarp prst="textNoShape">
                  <a:avLst/>
                </a:prstTxWarp>
                <a:spAutoFit/>
              </a:bodyPr>
              <a:lstStyle/>
              <a:p>
                <a:r>
                  <a:rPr lang="en-US" dirty="0"/>
                  <a:t>-1 (  )</a:t>
                </a:r>
              </a:p>
            </p:txBody>
          </p:sp>
          <p:sp>
            <p:nvSpPr>
              <p:cNvPr id="87" name="Text Box 68"/>
              <p:cNvSpPr txBox="1">
                <a:spLocks noChangeArrowheads="1"/>
              </p:cNvSpPr>
              <p:nvPr/>
            </p:nvSpPr>
            <p:spPr bwMode="auto">
              <a:xfrm>
                <a:off x="4224" y="1344"/>
                <a:ext cx="326" cy="231"/>
              </a:xfrm>
              <a:prstGeom prst="rect">
                <a:avLst/>
              </a:prstGeom>
              <a:noFill/>
              <a:ln w="9525">
                <a:noFill/>
                <a:miter lim="800000"/>
                <a:headEnd/>
                <a:tailEnd/>
              </a:ln>
            </p:spPr>
            <p:txBody>
              <a:bodyPr wrap="none">
                <a:prstTxWarp prst="textNoShape">
                  <a:avLst/>
                </a:prstTxWarp>
                <a:spAutoFit/>
              </a:bodyPr>
              <a:lstStyle/>
              <a:p>
                <a:r>
                  <a:rPr lang="en-US" dirty="0" err="1"/>
                  <a:t>y</a:t>
                </a:r>
                <a:r>
                  <a:rPr lang="en-US" baseline="-25000" dirty="0" err="1"/>
                  <a:t>t</a:t>
                </a:r>
                <a:r>
                  <a:rPr lang="en-US" baseline="-25000" dirty="0"/>
                  <a:t> </a:t>
                </a:r>
                <a:r>
                  <a:rPr lang="en-US" dirty="0" smtClean="0"/>
                  <a:t>=</a:t>
                </a:r>
                <a:endParaRPr lang="en-US" dirty="0"/>
              </a:p>
            </p:txBody>
          </p:sp>
          <p:sp>
            <p:nvSpPr>
              <p:cNvPr id="88" name="AutoShape 69"/>
              <p:cNvSpPr>
                <a:spLocks/>
              </p:cNvSpPr>
              <p:nvPr/>
            </p:nvSpPr>
            <p:spPr bwMode="auto">
              <a:xfrm>
                <a:off x="4560" y="1296"/>
                <a:ext cx="96" cy="384"/>
              </a:xfrm>
              <a:prstGeom prst="leftBrace">
                <a:avLst>
                  <a:gd name="adj1" fmla="val 33333"/>
                  <a:gd name="adj2" fmla="val 50000"/>
                </a:avLst>
              </a:prstGeom>
              <a:noFill/>
              <a:ln w="9525">
                <a:solidFill>
                  <a:schemeClr val="tx1"/>
                </a:solidFill>
                <a:round/>
                <a:headEnd/>
                <a:tailEnd/>
              </a:ln>
            </p:spPr>
            <p:txBody>
              <a:bodyPr wrap="none" anchor="ctr">
                <a:prstTxWarp prst="textNoShape">
                  <a:avLst/>
                </a:prstTxWarp>
              </a:bodyPr>
              <a:lstStyle/>
              <a:p>
                <a:endParaRPr lang="en-US"/>
              </a:p>
            </p:txBody>
          </p:sp>
        </p:grpSp>
        <p:sp>
          <p:nvSpPr>
            <p:cNvPr id="83" name="Oval 70"/>
            <p:cNvSpPr>
              <a:spLocks noChangeArrowheads="1"/>
            </p:cNvSpPr>
            <p:nvPr/>
          </p:nvSpPr>
          <p:spPr bwMode="auto">
            <a:xfrm>
              <a:off x="4812" y="2064"/>
              <a:ext cx="96" cy="96"/>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84" name="Oval 71"/>
            <p:cNvSpPr>
              <a:spLocks noChangeArrowheads="1"/>
            </p:cNvSpPr>
            <p:nvPr/>
          </p:nvSpPr>
          <p:spPr bwMode="auto">
            <a:xfrm>
              <a:off x="4783" y="2296"/>
              <a:ext cx="96" cy="96"/>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grpSp>
      <p:sp>
        <p:nvSpPr>
          <p:cNvPr id="89" name="Text Box 62"/>
          <p:cNvSpPr txBox="1">
            <a:spLocks noChangeArrowheads="1"/>
          </p:cNvSpPr>
          <p:nvPr/>
        </p:nvSpPr>
        <p:spPr bwMode="auto">
          <a:xfrm>
            <a:off x="57150" y="6034088"/>
            <a:ext cx="8934450" cy="366712"/>
          </a:xfrm>
          <a:prstGeom prst="rect">
            <a:avLst/>
          </a:prstGeom>
          <a:noFill/>
          <a:ln w="9525">
            <a:noFill/>
            <a:miter lim="800000"/>
            <a:headEnd/>
            <a:tailEnd/>
          </a:ln>
        </p:spPr>
        <p:txBody>
          <a:bodyPr wrap="none">
            <a:prstTxWarp prst="textNoShape">
              <a:avLst/>
            </a:prstTxWarp>
            <a:spAutoFit/>
          </a:bodyPr>
          <a:lstStyle/>
          <a:p>
            <a:r>
              <a:rPr lang="en-US" sz="1800" dirty="0"/>
              <a:t>We set a new problem for which the previous weak classifier performs at chance again</a:t>
            </a:r>
          </a:p>
        </p:txBody>
      </p:sp>
      <p:sp>
        <p:nvSpPr>
          <p:cNvPr id="2" name="Title 1"/>
          <p:cNvSpPr>
            <a:spLocks noGrp="1"/>
          </p:cNvSpPr>
          <p:nvPr>
            <p:ph type="title"/>
          </p:nvPr>
        </p:nvSpPr>
        <p:spPr/>
        <p:txBody>
          <a:bodyPr/>
          <a:lstStyle/>
          <a:p>
            <a:r>
              <a:rPr lang="en-US" dirty="0"/>
              <a:t>Boosting </a:t>
            </a:r>
            <a:r>
              <a:rPr lang="en-US" dirty="0" smtClean="0"/>
              <a:t>Example</a:t>
            </a:r>
            <a:endParaRPr lang="en-US" dirty="0"/>
          </a:p>
        </p:txBody>
      </p:sp>
      <p:sp>
        <p:nvSpPr>
          <p:cNvPr id="91" name="TextBox 90"/>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2051637005"/>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Oval 3"/>
          <p:cNvSpPr>
            <a:spLocks noChangeArrowheads="1"/>
          </p:cNvSpPr>
          <p:nvPr/>
        </p:nvSpPr>
        <p:spPr bwMode="auto">
          <a:xfrm>
            <a:off x="41910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0" name="Oval 4"/>
          <p:cNvSpPr>
            <a:spLocks noChangeArrowheads="1"/>
          </p:cNvSpPr>
          <p:nvPr/>
        </p:nvSpPr>
        <p:spPr bwMode="auto">
          <a:xfrm>
            <a:off x="4495800" y="2819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1" name="Oval 5"/>
          <p:cNvSpPr>
            <a:spLocks noChangeArrowheads="1"/>
          </p:cNvSpPr>
          <p:nvPr/>
        </p:nvSpPr>
        <p:spPr bwMode="auto">
          <a:xfrm>
            <a:off x="4724400" y="3048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2" name="Oval 6"/>
          <p:cNvSpPr>
            <a:spLocks noChangeArrowheads="1"/>
          </p:cNvSpPr>
          <p:nvPr/>
        </p:nvSpPr>
        <p:spPr bwMode="auto">
          <a:xfrm>
            <a:off x="39624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3" name="Oval 7"/>
          <p:cNvSpPr>
            <a:spLocks noChangeArrowheads="1"/>
          </p:cNvSpPr>
          <p:nvPr/>
        </p:nvSpPr>
        <p:spPr bwMode="auto">
          <a:xfrm>
            <a:off x="44958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4" name="Oval 8"/>
          <p:cNvSpPr>
            <a:spLocks noChangeArrowheads="1"/>
          </p:cNvSpPr>
          <p:nvPr/>
        </p:nvSpPr>
        <p:spPr bwMode="auto">
          <a:xfrm>
            <a:off x="48768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5" name="Oval 9"/>
          <p:cNvSpPr>
            <a:spLocks noChangeArrowheads="1"/>
          </p:cNvSpPr>
          <p:nvPr/>
        </p:nvSpPr>
        <p:spPr bwMode="auto">
          <a:xfrm>
            <a:off x="3733800" y="3810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6" name="Oval 10"/>
          <p:cNvSpPr>
            <a:spLocks noChangeArrowheads="1"/>
          </p:cNvSpPr>
          <p:nvPr/>
        </p:nvSpPr>
        <p:spPr bwMode="auto">
          <a:xfrm>
            <a:off x="4191000" y="3352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7" name="Oval 11"/>
          <p:cNvSpPr>
            <a:spLocks noChangeArrowheads="1"/>
          </p:cNvSpPr>
          <p:nvPr/>
        </p:nvSpPr>
        <p:spPr bwMode="auto">
          <a:xfrm>
            <a:off x="4495800" y="3276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8" name="Oval 12"/>
          <p:cNvSpPr>
            <a:spLocks noChangeArrowheads="1"/>
          </p:cNvSpPr>
          <p:nvPr/>
        </p:nvSpPr>
        <p:spPr bwMode="auto">
          <a:xfrm>
            <a:off x="4572000" y="3505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49" name="Oval 13"/>
          <p:cNvSpPr>
            <a:spLocks noChangeArrowheads="1"/>
          </p:cNvSpPr>
          <p:nvPr/>
        </p:nvSpPr>
        <p:spPr bwMode="auto">
          <a:xfrm>
            <a:off x="4038600" y="37338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50" name="Oval 14"/>
          <p:cNvSpPr>
            <a:spLocks noChangeArrowheads="1"/>
          </p:cNvSpPr>
          <p:nvPr/>
        </p:nvSpPr>
        <p:spPr bwMode="auto">
          <a:xfrm>
            <a:off x="3657600" y="34290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51" name="Oval 15"/>
          <p:cNvSpPr>
            <a:spLocks noChangeArrowheads="1"/>
          </p:cNvSpPr>
          <p:nvPr/>
        </p:nvSpPr>
        <p:spPr bwMode="auto">
          <a:xfrm>
            <a:off x="3733800" y="2895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52" name="Oval 16"/>
          <p:cNvSpPr>
            <a:spLocks noChangeArrowheads="1"/>
          </p:cNvSpPr>
          <p:nvPr/>
        </p:nvSpPr>
        <p:spPr bwMode="auto">
          <a:xfrm>
            <a:off x="4267200" y="40386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53" name="Oval 17"/>
          <p:cNvSpPr>
            <a:spLocks noChangeArrowheads="1"/>
          </p:cNvSpPr>
          <p:nvPr/>
        </p:nvSpPr>
        <p:spPr bwMode="auto">
          <a:xfrm>
            <a:off x="3886200" y="3124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54" name="Oval 18"/>
          <p:cNvSpPr>
            <a:spLocks noChangeArrowheads="1"/>
          </p:cNvSpPr>
          <p:nvPr/>
        </p:nvSpPr>
        <p:spPr bwMode="auto">
          <a:xfrm>
            <a:off x="4648200" y="3886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55" name="Oval 19"/>
          <p:cNvSpPr>
            <a:spLocks noChangeArrowheads="1"/>
          </p:cNvSpPr>
          <p:nvPr/>
        </p:nvSpPr>
        <p:spPr bwMode="auto">
          <a:xfrm>
            <a:off x="3429000" y="32004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56" name="Oval 20"/>
          <p:cNvSpPr>
            <a:spLocks noChangeArrowheads="1"/>
          </p:cNvSpPr>
          <p:nvPr/>
        </p:nvSpPr>
        <p:spPr bwMode="auto">
          <a:xfrm>
            <a:off x="3962400" y="2743200"/>
            <a:ext cx="152400" cy="152400"/>
          </a:xfrm>
          <a:prstGeom prst="ellipse">
            <a:avLst/>
          </a:prstGeom>
          <a:solidFill>
            <a:schemeClr val="accent1"/>
          </a:solidFill>
          <a:ln w="9525">
            <a:solidFill>
              <a:schemeClr val="tx1"/>
            </a:solidFill>
            <a:round/>
            <a:headEnd/>
            <a:tailEnd/>
          </a:ln>
        </p:spPr>
        <p:txBody>
          <a:bodyPr wrap="none" anchor="ctr">
            <a:prstTxWarp prst="textNoShape">
              <a:avLst/>
            </a:prstTxWarp>
          </a:bodyPr>
          <a:lstStyle/>
          <a:p>
            <a:endParaRPr lang="en-US"/>
          </a:p>
        </p:txBody>
      </p:sp>
      <p:sp>
        <p:nvSpPr>
          <p:cNvPr id="193557" name="Oval 21"/>
          <p:cNvSpPr>
            <a:spLocks noChangeArrowheads="1"/>
          </p:cNvSpPr>
          <p:nvPr/>
        </p:nvSpPr>
        <p:spPr bwMode="auto">
          <a:xfrm>
            <a:off x="5562600" y="3429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58" name="Oval 22"/>
          <p:cNvSpPr>
            <a:spLocks noChangeArrowheads="1"/>
          </p:cNvSpPr>
          <p:nvPr/>
        </p:nvSpPr>
        <p:spPr bwMode="auto">
          <a:xfrm>
            <a:off x="54864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59" name="Oval 23"/>
          <p:cNvSpPr>
            <a:spLocks noChangeArrowheads="1"/>
          </p:cNvSpPr>
          <p:nvPr/>
        </p:nvSpPr>
        <p:spPr bwMode="auto">
          <a:xfrm>
            <a:off x="5257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0" name="Oval 24"/>
          <p:cNvSpPr>
            <a:spLocks noChangeArrowheads="1"/>
          </p:cNvSpPr>
          <p:nvPr/>
        </p:nvSpPr>
        <p:spPr bwMode="auto">
          <a:xfrm>
            <a:off x="5486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1" name="Oval 25"/>
          <p:cNvSpPr>
            <a:spLocks noChangeArrowheads="1"/>
          </p:cNvSpPr>
          <p:nvPr/>
        </p:nvSpPr>
        <p:spPr bwMode="auto">
          <a:xfrm>
            <a:off x="6019800" y="3352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2" name="Oval 26"/>
          <p:cNvSpPr>
            <a:spLocks noChangeArrowheads="1"/>
          </p:cNvSpPr>
          <p:nvPr/>
        </p:nvSpPr>
        <p:spPr bwMode="auto">
          <a:xfrm>
            <a:off x="57912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3" name="Oval 27"/>
          <p:cNvSpPr>
            <a:spLocks noChangeArrowheads="1"/>
          </p:cNvSpPr>
          <p:nvPr/>
        </p:nvSpPr>
        <p:spPr bwMode="auto">
          <a:xfrm>
            <a:off x="2286000" y="3200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4" name="Oval 28"/>
          <p:cNvSpPr>
            <a:spLocks noChangeArrowheads="1"/>
          </p:cNvSpPr>
          <p:nvPr/>
        </p:nvSpPr>
        <p:spPr bwMode="auto">
          <a:xfrm>
            <a:off x="22098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5" name="Oval 29"/>
          <p:cNvSpPr>
            <a:spLocks noChangeArrowheads="1"/>
          </p:cNvSpPr>
          <p:nvPr/>
        </p:nvSpPr>
        <p:spPr bwMode="auto">
          <a:xfrm>
            <a:off x="2209800" y="3886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6" name="Oval 30"/>
          <p:cNvSpPr>
            <a:spLocks noChangeArrowheads="1"/>
          </p:cNvSpPr>
          <p:nvPr/>
        </p:nvSpPr>
        <p:spPr bwMode="auto">
          <a:xfrm>
            <a:off x="27432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7" name="Oval 31"/>
          <p:cNvSpPr>
            <a:spLocks noChangeArrowheads="1"/>
          </p:cNvSpPr>
          <p:nvPr/>
        </p:nvSpPr>
        <p:spPr bwMode="auto">
          <a:xfrm>
            <a:off x="2514600" y="3657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8" name="Oval 32"/>
          <p:cNvSpPr>
            <a:spLocks noChangeArrowheads="1"/>
          </p:cNvSpPr>
          <p:nvPr/>
        </p:nvSpPr>
        <p:spPr bwMode="auto">
          <a:xfrm>
            <a:off x="32004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69" name="Oval 33"/>
          <p:cNvSpPr>
            <a:spLocks noChangeArrowheads="1"/>
          </p:cNvSpPr>
          <p:nvPr/>
        </p:nvSpPr>
        <p:spPr bwMode="auto">
          <a:xfrm>
            <a:off x="31242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0" name="Oval 34"/>
          <p:cNvSpPr>
            <a:spLocks noChangeArrowheads="1"/>
          </p:cNvSpPr>
          <p:nvPr/>
        </p:nvSpPr>
        <p:spPr bwMode="auto">
          <a:xfrm>
            <a:off x="3124200" y="5257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1" name="Oval 35"/>
          <p:cNvSpPr>
            <a:spLocks noChangeArrowheads="1"/>
          </p:cNvSpPr>
          <p:nvPr/>
        </p:nvSpPr>
        <p:spPr bwMode="auto">
          <a:xfrm>
            <a:off x="36576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2" name="Oval 36"/>
          <p:cNvSpPr>
            <a:spLocks noChangeArrowheads="1"/>
          </p:cNvSpPr>
          <p:nvPr/>
        </p:nvSpPr>
        <p:spPr bwMode="auto">
          <a:xfrm>
            <a:off x="34290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3" name="Oval 37"/>
          <p:cNvSpPr>
            <a:spLocks noChangeArrowheads="1"/>
          </p:cNvSpPr>
          <p:nvPr/>
        </p:nvSpPr>
        <p:spPr bwMode="auto">
          <a:xfrm>
            <a:off x="4419600" y="4876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4" name="Oval 38"/>
          <p:cNvSpPr>
            <a:spLocks noChangeArrowheads="1"/>
          </p:cNvSpPr>
          <p:nvPr/>
        </p:nvSpPr>
        <p:spPr bwMode="auto">
          <a:xfrm>
            <a:off x="4267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5" name="Oval 39"/>
          <p:cNvSpPr>
            <a:spLocks noChangeArrowheads="1"/>
          </p:cNvSpPr>
          <p:nvPr/>
        </p:nvSpPr>
        <p:spPr bwMode="auto">
          <a:xfrm>
            <a:off x="3962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6" name="Oval 40"/>
          <p:cNvSpPr>
            <a:spLocks noChangeArrowheads="1"/>
          </p:cNvSpPr>
          <p:nvPr/>
        </p:nvSpPr>
        <p:spPr bwMode="auto">
          <a:xfrm>
            <a:off x="4876800" y="4800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7" name="Oval 41"/>
          <p:cNvSpPr>
            <a:spLocks noChangeArrowheads="1"/>
          </p:cNvSpPr>
          <p:nvPr/>
        </p:nvSpPr>
        <p:spPr bwMode="auto">
          <a:xfrm>
            <a:off x="4648200" y="5334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8" name="Oval 42"/>
          <p:cNvSpPr>
            <a:spLocks noChangeArrowheads="1"/>
          </p:cNvSpPr>
          <p:nvPr/>
        </p:nvSpPr>
        <p:spPr bwMode="auto">
          <a:xfrm>
            <a:off x="3200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79" name="Oval 43"/>
          <p:cNvSpPr>
            <a:spLocks noChangeArrowheads="1"/>
          </p:cNvSpPr>
          <p:nvPr/>
        </p:nvSpPr>
        <p:spPr bwMode="auto">
          <a:xfrm>
            <a:off x="3962400" y="2209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0" name="Oval 44"/>
          <p:cNvSpPr>
            <a:spLocks noChangeArrowheads="1"/>
          </p:cNvSpPr>
          <p:nvPr/>
        </p:nvSpPr>
        <p:spPr bwMode="auto">
          <a:xfrm>
            <a:off x="3124200" y="2895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1" name="Oval 45"/>
          <p:cNvSpPr>
            <a:spLocks noChangeArrowheads="1"/>
          </p:cNvSpPr>
          <p:nvPr/>
        </p:nvSpPr>
        <p:spPr bwMode="auto">
          <a:xfrm>
            <a:off x="36576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2" name="Oval 46"/>
          <p:cNvSpPr>
            <a:spLocks noChangeArrowheads="1"/>
          </p:cNvSpPr>
          <p:nvPr/>
        </p:nvSpPr>
        <p:spPr bwMode="auto">
          <a:xfrm>
            <a:off x="3429000" y="2667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3" name="Oval 47"/>
          <p:cNvSpPr>
            <a:spLocks noChangeArrowheads="1"/>
          </p:cNvSpPr>
          <p:nvPr/>
        </p:nvSpPr>
        <p:spPr bwMode="auto">
          <a:xfrm>
            <a:off x="4953000" y="2133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4" name="Oval 48"/>
          <p:cNvSpPr>
            <a:spLocks noChangeArrowheads="1"/>
          </p:cNvSpPr>
          <p:nvPr/>
        </p:nvSpPr>
        <p:spPr bwMode="auto">
          <a:xfrm>
            <a:off x="4343400" y="2362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5" name="Oval 49"/>
          <p:cNvSpPr>
            <a:spLocks noChangeArrowheads="1"/>
          </p:cNvSpPr>
          <p:nvPr/>
        </p:nvSpPr>
        <p:spPr bwMode="auto">
          <a:xfrm>
            <a:off x="4876800" y="2819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6" name="Oval 50"/>
          <p:cNvSpPr>
            <a:spLocks noChangeArrowheads="1"/>
          </p:cNvSpPr>
          <p:nvPr/>
        </p:nvSpPr>
        <p:spPr bwMode="auto">
          <a:xfrm>
            <a:off x="5410200" y="20574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7" name="Oval 51"/>
          <p:cNvSpPr>
            <a:spLocks noChangeArrowheads="1"/>
          </p:cNvSpPr>
          <p:nvPr/>
        </p:nvSpPr>
        <p:spPr bwMode="auto">
          <a:xfrm>
            <a:off x="5181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8" name="Oval 52"/>
          <p:cNvSpPr>
            <a:spLocks noChangeArrowheads="1"/>
          </p:cNvSpPr>
          <p:nvPr/>
        </p:nvSpPr>
        <p:spPr bwMode="auto">
          <a:xfrm>
            <a:off x="2590800" y="45720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89" name="Oval 53"/>
          <p:cNvSpPr>
            <a:spLocks noChangeArrowheads="1"/>
          </p:cNvSpPr>
          <p:nvPr/>
        </p:nvSpPr>
        <p:spPr bwMode="auto">
          <a:xfrm>
            <a:off x="2514600" y="40386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0" name="Oval 54"/>
          <p:cNvSpPr>
            <a:spLocks noChangeArrowheads="1"/>
          </p:cNvSpPr>
          <p:nvPr/>
        </p:nvSpPr>
        <p:spPr bwMode="auto">
          <a:xfrm>
            <a:off x="3048000" y="3505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1" name="Oval 55"/>
          <p:cNvSpPr>
            <a:spLocks noChangeArrowheads="1"/>
          </p:cNvSpPr>
          <p:nvPr/>
        </p:nvSpPr>
        <p:spPr bwMode="auto">
          <a:xfrm>
            <a:off x="2819400" y="5029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2" name="Oval 56"/>
          <p:cNvSpPr>
            <a:spLocks noChangeArrowheads="1"/>
          </p:cNvSpPr>
          <p:nvPr/>
        </p:nvSpPr>
        <p:spPr bwMode="auto">
          <a:xfrm>
            <a:off x="4572000" y="1981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3" name="Oval 57"/>
          <p:cNvSpPr>
            <a:spLocks noChangeArrowheads="1"/>
          </p:cNvSpPr>
          <p:nvPr/>
        </p:nvSpPr>
        <p:spPr bwMode="auto">
          <a:xfrm>
            <a:off x="5562600" y="2590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4" name="Oval 58"/>
          <p:cNvSpPr>
            <a:spLocks noChangeArrowheads="1"/>
          </p:cNvSpPr>
          <p:nvPr/>
        </p:nvSpPr>
        <p:spPr bwMode="auto">
          <a:xfrm>
            <a:off x="5334000" y="3124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5" name="Oval 59"/>
          <p:cNvSpPr>
            <a:spLocks noChangeArrowheads="1"/>
          </p:cNvSpPr>
          <p:nvPr/>
        </p:nvSpPr>
        <p:spPr bwMode="auto">
          <a:xfrm>
            <a:off x="4800600" y="42672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6" name="Oval 60"/>
          <p:cNvSpPr>
            <a:spLocks noChangeArrowheads="1"/>
          </p:cNvSpPr>
          <p:nvPr/>
        </p:nvSpPr>
        <p:spPr bwMode="auto">
          <a:xfrm>
            <a:off x="5029200" y="4495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7" name="Oval 61"/>
          <p:cNvSpPr>
            <a:spLocks noChangeArrowheads="1"/>
          </p:cNvSpPr>
          <p:nvPr/>
        </p:nvSpPr>
        <p:spPr bwMode="auto">
          <a:xfrm>
            <a:off x="5105400" y="4114800"/>
            <a:ext cx="152400" cy="152400"/>
          </a:xfrm>
          <a:prstGeom prst="ellipse">
            <a:avLst/>
          </a:prstGeom>
          <a:solidFill>
            <a:srgbClr val="FE0606"/>
          </a:solidFill>
          <a:ln w="9525">
            <a:solidFill>
              <a:schemeClr val="tx1"/>
            </a:solidFill>
            <a:round/>
            <a:headEnd/>
            <a:tailEnd/>
          </a:ln>
        </p:spPr>
        <p:txBody>
          <a:bodyPr wrap="none" anchor="ctr">
            <a:prstTxWarp prst="textNoShape">
              <a:avLst/>
            </a:prstTxWarp>
          </a:bodyPr>
          <a:lstStyle/>
          <a:p>
            <a:endParaRPr lang="en-US"/>
          </a:p>
        </p:txBody>
      </p:sp>
      <p:sp>
        <p:nvSpPr>
          <p:cNvPr id="193598" name="Line 62"/>
          <p:cNvSpPr>
            <a:spLocks noChangeShapeType="1"/>
          </p:cNvSpPr>
          <p:nvPr/>
        </p:nvSpPr>
        <p:spPr bwMode="auto">
          <a:xfrm>
            <a:off x="3657600" y="1447800"/>
            <a:ext cx="0"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93599" name="Line 63"/>
          <p:cNvSpPr>
            <a:spLocks noChangeShapeType="1"/>
          </p:cNvSpPr>
          <p:nvPr/>
        </p:nvSpPr>
        <p:spPr bwMode="auto">
          <a:xfrm>
            <a:off x="4487863" y="1438275"/>
            <a:ext cx="523875" cy="4572000"/>
          </a:xfrm>
          <a:prstGeom prst="line">
            <a:avLst/>
          </a:prstGeom>
          <a:noFill/>
          <a:ln w="38100">
            <a:solidFill>
              <a:schemeClr val="tx1"/>
            </a:solidFill>
            <a:round/>
            <a:headEnd/>
            <a:tailEnd/>
          </a:ln>
        </p:spPr>
        <p:txBody>
          <a:bodyPr>
            <a:prstTxWarp prst="textNoShape">
              <a:avLst/>
            </a:prstTxWarp>
          </a:bodyPr>
          <a:lstStyle/>
          <a:p>
            <a:endParaRPr lang="en-US"/>
          </a:p>
        </p:txBody>
      </p:sp>
      <p:sp>
        <p:nvSpPr>
          <p:cNvPr id="193600" name="Line 64"/>
          <p:cNvSpPr>
            <a:spLocks noChangeShapeType="1"/>
          </p:cNvSpPr>
          <p:nvPr/>
        </p:nvSpPr>
        <p:spPr bwMode="auto">
          <a:xfrm flipV="1">
            <a:off x="1905000" y="2100263"/>
            <a:ext cx="4843463" cy="1049337"/>
          </a:xfrm>
          <a:prstGeom prst="line">
            <a:avLst/>
          </a:prstGeom>
          <a:noFill/>
          <a:ln w="28575">
            <a:solidFill>
              <a:schemeClr val="tx1"/>
            </a:solidFill>
            <a:round/>
            <a:headEnd/>
            <a:tailEnd/>
          </a:ln>
        </p:spPr>
        <p:txBody>
          <a:bodyPr>
            <a:prstTxWarp prst="textNoShape">
              <a:avLst/>
            </a:prstTxWarp>
          </a:bodyPr>
          <a:lstStyle/>
          <a:p>
            <a:endParaRPr lang="en-US"/>
          </a:p>
        </p:txBody>
      </p:sp>
      <p:sp>
        <p:nvSpPr>
          <p:cNvPr id="193601" name="Line 65"/>
          <p:cNvSpPr>
            <a:spLocks noChangeShapeType="1"/>
          </p:cNvSpPr>
          <p:nvPr/>
        </p:nvSpPr>
        <p:spPr bwMode="auto">
          <a:xfrm>
            <a:off x="1633538" y="4249738"/>
            <a:ext cx="5453062" cy="347662"/>
          </a:xfrm>
          <a:prstGeom prst="line">
            <a:avLst/>
          </a:prstGeom>
          <a:noFill/>
          <a:ln w="28575">
            <a:solidFill>
              <a:schemeClr val="tx1"/>
            </a:solidFill>
            <a:round/>
            <a:headEnd/>
            <a:tailEnd/>
          </a:ln>
        </p:spPr>
        <p:txBody>
          <a:bodyPr>
            <a:prstTxWarp prst="textNoShape">
              <a:avLst/>
            </a:prstTxWarp>
          </a:bodyPr>
          <a:lstStyle/>
          <a:p>
            <a:endParaRPr lang="en-US"/>
          </a:p>
        </p:txBody>
      </p:sp>
      <p:sp>
        <p:nvSpPr>
          <p:cNvPr id="193602" name="Text Box 66"/>
          <p:cNvSpPr txBox="1">
            <a:spLocks noChangeArrowheads="1"/>
          </p:cNvSpPr>
          <p:nvPr/>
        </p:nvSpPr>
        <p:spPr bwMode="auto">
          <a:xfrm>
            <a:off x="0" y="5970657"/>
            <a:ext cx="9525000" cy="35394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1700" dirty="0"/>
              <a:t>The strong (non- linear) classifier is built as the combination of all the weak (linear) classifiers.</a:t>
            </a:r>
          </a:p>
        </p:txBody>
      </p:sp>
      <p:sp>
        <p:nvSpPr>
          <p:cNvPr id="193603" name="Text Box 67"/>
          <p:cNvSpPr txBox="1">
            <a:spLocks noChangeArrowheads="1"/>
          </p:cNvSpPr>
          <p:nvPr/>
        </p:nvSpPr>
        <p:spPr bwMode="auto">
          <a:xfrm>
            <a:off x="3221038" y="1384300"/>
            <a:ext cx="331787" cy="366713"/>
          </a:xfrm>
          <a:prstGeom prst="rect">
            <a:avLst/>
          </a:prstGeom>
          <a:noFill/>
          <a:ln w="9525">
            <a:noFill/>
            <a:miter lim="800000"/>
            <a:headEnd/>
            <a:tailEnd/>
          </a:ln>
        </p:spPr>
        <p:txBody>
          <a:bodyPr wrap="none">
            <a:prstTxWarp prst="textNoShape">
              <a:avLst/>
            </a:prstTxWarp>
            <a:spAutoFit/>
          </a:bodyPr>
          <a:lstStyle/>
          <a:p>
            <a:r>
              <a:rPr lang="en-US"/>
              <a:t>f</a:t>
            </a:r>
            <a:r>
              <a:rPr lang="en-US" baseline="-25000"/>
              <a:t>1</a:t>
            </a:r>
          </a:p>
        </p:txBody>
      </p:sp>
      <p:sp>
        <p:nvSpPr>
          <p:cNvPr id="193604" name="Text Box 68"/>
          <p:cNvSpPr txBox="1">
            <a:spLocks noChangeArrowheads="1"/>
          </p:cNvSpPr>
          <p:nvPr/>
        </p:nvSpPr>
        <p:spPr bwMode="auto">
          <a:xfrm>
            <a:off x="4546600" y="1431925"/>
            <a:ext cx="331788" cy="366713"/>
          </a:xfrm>
          <a:prstGeom prst="rect">
            <a:avLst/>
          </a:prstGeom>
          <a:noFill/>
          <a:ln w="9525">
            <a:noFill/>
            <a:miter lim="800000"/>
            <a:headEnd/>
            <a:tailEnd/>
          </a:ln>
        </p:spPr>
        <p:txBody>
          <a:bodyPr wrap="none">
            <a:prstTxWarp prst="textNoShape">
              <a:avLst/>
            </a:prstTxWarp>
            <a:spAutoFit/>
          </a:bodyPr>
          <a:lstStyle/>
          <a:p>
            <a:r>
              <a:rPr lang="en-US"/>
              <a:t>f</a:t>
            </a:r>
            <a:r>
              <a:rPr lang="en-US" baseline="-25000"/>
              <a:t>2</a:t>
            </a:r>
          </a:p>
        </p:txBody>
      </p:sp>
      <p:sp>
        <p:nvSpPr>
          <p:cNvPr id="193605" name="Text Box 69"/>
          <p:cNvSpPr txBox="1">
            <a:spLocks noChangeArrowheads="1"/>
          </p:cNvSpPr>
          <p:nvPr/>
        </p:nvSpPr>
        <p:spPr bwMode="auto">
          <a:xfrm>
            <a:off x="6919913" y="4251325"/>
            <a:ext cx="331787" cy="366713"/>
          </a:xfrm>
          <a:prstGeom prst="rect">
            <a:avLst/>
          </a:prstGeom>
          <a:noFill/>
          <a:ln w="9525">
            <a:noFill/>
            <a:miter lim="800000"/>
            <a:headEnd/>
            <a:tailEnd/>
          </a:ln>
        </p:spPr>
        <p:txBody>
          <a:bodyPr wrap="none">
            <a:prstTxWarp prst="textNoShape">
              <a:avLst/>
            </a:prstTxWarp>
            <a:spAutoFit/>
          </a:bodyPr>
          <a:lstStyle/>
          <a:p>
            <a:r>
              <a:rPr lang="en-US"/>
              <a:t>f</a:t>
            </a:r>
            <a:r>
              <a:rPr lang="en-US" baseline="-25000"/>
              <a:t>3</a:t>
            </a:r>
          </a:p>
        </p:txBody>
      </p:sp>
      <p:sp>
        <p:nvSpPr>
          <p:cNvPr id="193606" name="Text Box 70"/>
          <p:cNvSpPr txBox="1">
            <a:spLocks noChangeArrowheads="1"/>
          </p:cNvSpPr>
          <p:nvPr/>
        </p:nvSpPr>
        <p:spPr bwMode="auto">
          <a:xfrm>
            <a:off x="6754813" y="2014538"/>
            <a:ext cx="331787" cy="366712"/>
          </a:xfrm>
          <a:prstGeom prst="rect">
            <a:avLst/>
          </a:prstGeom>
          <a:noFill/>
          <a:ln w="9525">
            <a:noFill/>
            <a:miter lim="800000"/>
            <a:headEnd/>
            <a:tailEnd/>
          </a:ln>
        </p:spPr>
        <p:txBody>
          <a:bodyPr wrap="none">
            <a:prstTxWarp prst="textNoShape">
              <a:avLst/>
            </a:prstTxWarp>
            <a:spAutoFit/>
          </a:bodyPr>
          <a:lstStyle/>
          <a:p>
            <a:r>
              <a:rPr lang="en-US"/>
              <a:t>f</a:t>
            </a:r>
            <a:r>
              <a:rPr lang="en-US" baseline="-25000"/>
              <a:t>4</a:t>
            </a:r>
          </a:p>
        </p:txBody>
      </p:sp>
      <p:sp>
        <p:nvSpPr>
          <p:cNvPr id="2" name="Title 1"/>
          <p:cNvSpPr>
            <a:spLocks noGrp="1"/>
          </p:cNvSpPr>
          <p:nvPr>
            <p:ph type="title"/>
          </p:nvPr>
        </p:nvSpPr>
        <p:spPr/>
        <p:txBody>
          <a:bodyPr/>
          <a:lstStyle/>
          <a:p>
            <a:r>
              <a:rPr lang="en-US" dirty="0"/>
              <a:t>Boosting </a:t>
            </a:r>
            <a:r>
              <a:rPr lang="en-US" dirty="0" smtClean="0"/>
              <a:t>Example</a:t>
            </a:r>
            <a:endParaRPr lang="en-US" dirty="0"/>
          </a:p>
        </p:txBody>
      </p:sp>
      <p:sp>
        <p:nvSpPr>
          <p:cNvPr id="72" name="TextBox 71"/>
          <p:cNvSpPr txBox="1"/>
          <p:nvPr/>
        </p:nvSpPr>
        <p:spPr>
          <a:xfrm>
            <a:off x="7086600" y="6581001"/>
            <a:ext cx="1798464" cy="276999"/>
          </a:xfrm>
          <a:prstGeom prst="rect">
            <a:avLst/>
          </a:prstGeom>
          <a:noFill/>
        </p:spPr>
        <p:txBody>
          <a:bodyPr wrap="none" rtlCol="0">
            <a:spAutoFit/>
          </a:bodyPr>
          <a:lstStyle/>
          <a:p>
            <a:r>
              <a:rPr lang="en-US" sz="1200" dirty="0" smtClean="0"/>
              <a:t>Slide Credit: A. </a:t>
            </a:r>
            <a:r>
              <a:rPr lang="en-US" sz="1200" dirty="0" err="1" smtClean="0"/>
              <a:t>Torralba</a:t>
            </a:r>
            <a:endParaRPr lang="en-US" sz="1200" dirty="0"/>
          </a:p>
        </p:txBody>
      </p:sp>
    </p:spTree>
    <p:extLst>
      <p:ext uri="{BB962C8B-B14F-4D97-AF65-F5344CB8AC3E}">
        <p14:creationId xmlns:p14="http://schemas.microsoft.com/office/powerpoint/2010/main" val="3881159934"/>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62000"/>
          </a:xfrm>
        </p:spPr>
        <p:txBody>
          <a:bodyPr/>
          <a:lstStyle/>
          <a:p>
            <a:r>
              <a:rPr lang="en-US" dirty="0" smtClean="0"/>
              <a:t>Learning Detection Classifiers: Exemplar SVMs</a:t>
            </a:r>
            <a:endParaRPr lang="en-US" dirty="0"/>
          </a:p>
        </p:txBody>
      </p:sp>
      <p:sp>
        <p:nvSpPr>
          <p:cNvPr id="3" name="Content Placeholder 2"/>
          <p:cNvSpPr>
            <a:spLocks noGrp="1"/>
          </p:cNvSpPr>
          <p:nvPr>
            <p:ph idx="1"/>
          </p:nvPr>
        </p:nvSpPr>
        <p:spPr>
          <a:xfrm>
            <a:off x="685800" y="990600"/>
            <a:ext cx="7772400" cy="4114800"/>
          </a:xfrm>
        </p:spPr>
        <p:txBody>
          <a:bodyPr/>
          <a:lstStyle/>
          <a:p>
            <a:r>
              <a:rPr lang="en-US" b="0" dirty="0" smtClean="0"/>
              <a:t>Learns a separate classifier for EVERY positive example (and millions of negative examples)</a:t>
            </a:r>
          </a:p>
          <a:p>
            <a:r>
              <a:rPr lang="en-US" b="0" dirty="0" smtClean="0"/>
              <a:t>At test time each classifier is applied to the image</a:t>
            </a:r>
            <a:endParaRPr lang="en-US" b="0" dirty="0"/>
          </a:p>
        </p:txBody>
      </p:sp>
      <p:pic>
        <p:nvPicPr>
          <p:cNvPr id="4" name="Picture 3"/>
          <p:cNvPicPr>
            <a:picLocks noChangeAspect="1"/>
          </p:cNvPicPr>
          <p:nvPr/>
        </p:nvPicPr>
        <p:blipFill>
          <a:blip r:embed="rId2"/>
          <a:stretch>
            <a:fillRect/>
          </a:stretch>
        </p:blipFill>
        <p:spPr>
          <a:xfrm>
            <a:off x="3200400" y="1981200"/>
            <a:ext cx="2517843" cy="2254069"/>
          </a:xfrm>
          <a:prstGeom prst="rect">
            <a:avLst/>
          </a:prstGeom>
        </p:spPr>
      </p:pic>
      <p:pic>
        <p:nvPicPr>
          <p:cNvPr id="5" name="Picture 4"/>
          <p:cNvPicPr>
            <a:picLocks noChangeAspect="1"/>
          </p:cNvPicPr>
          <p:nvPr/>
        </p:nvPicPr>
        <p:blipFill rotWithShape="1">
          <a:blip r:embed="rId3"/>
          <a:srcRect t="2925" b="2374"/>
          <a:stretch/>
        </p:blipFill>
        <p:spPr>
          <a:xfrm>
            <a:off x="838200" y="4182533"/>
            <a:ext cx="7620000" cy="2192867"/>
          </a:xfrm>
          <a:prstGeom prst="rect">
            <a:avLst/>
          </a:prstGeom>
        </p:spPr>
      </p:pic>
      <p:sp>
        <p:nvSpPr>
          <p:cNvPr id="6" name="TextBox 5"/>
          <p:cNvSpPr txBox="1"/>
          <p:nvPr/>
        </p:nvSpPr>
        <p:spPr>
          <a:xfrm>
            <a:off x="7086600" y="6581001"/>
            <a:ext cx="2108871" cy="276999"/>
          </a:xfrm>
          <a:prstGeom prst="rect">
            <a:avLst/>
          </a:prstGeom>
          <a:noFill/>
        </p:spPr>
        <p:txBody>
          <a:bodyPr wrap="none" rtlCol="0">
            <a:spAutoFit/>
          </a:bodyPr>
          <a:lstStyle/>
          <a:p>
            <a:r>
              <a:rPr lang="en-US" sz="1200" dirty="0" smtClean="0"/>
              <a:t>Image Credit: A. </a:t>
            </a:r>
            <a:r>
              <a:rPr lang="en-US" sz="1200" dirty="0" err="1" smtClean="0"/>
              <a:t>Malisiewicz</a:t>
            </a:r>
            <a:endParaRPr lang="en-US" sz="1200" dirty="0"/>
          </a:p>
        </p:txBody>
      </p:sp>
    </p:spTree>
    <p:extLst>
      <p:ext uri="{BB962C8B-B14F-4D97-AF65-F5344CB8AC3E}">
        <p14:creationId xmlns:p14="http://schemas.microsoft.com/office/powerpoint/2010/main" val="212355694"/>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62000"/>
          </a:xfrm>
        </p:spPr>
        <p:txBody>
          <a:bodyPr/>
          <a:lstStyle/>
          <a:p>
            <a:r>
              <a:rPr lang="en-US" dirty="0" smtClean="0"/>
              <a:t>Learning Detection Classifiers: Exemplar SVMs</a:t>
            </a:r>
            <a:endParaRPr lang="en-US" dirty="0"/>
          </a:p>
        </p:txBody>
      </p:sp>
      <p:sp>
        <p:nvSpPr>
          <p:cNvPr id="6" name="Content Placeholder 5"/>
          <p:cNvSpPr>
            <a:spLocks noGrp="1"/>
          </p:cNvSpPr>
          <p:nvPr>
            <p:ph idx="1"/>
          </p:nvPr>
        </p:nvSpPr>
        <p:spPr>
          <a:xfrm>
            <a:off x="685800" y="1371600"/>
            <a:ext cx="7772400" cy="609600"/>
          </a:xfrm>
        </p:spPr>
        <p:txBody>
          <a:bodyPr/>
          <a:lstStyle/>
          <a:p>
            <a:r>
              <a:rPr lang="en-US" b="0" dirty="0" smtClean="0"/>
              <a:t>Allows for more accurate correspondence and information transfer</a:t>
            </a:r>
            <a:endParaRPr lang="en-US" b="0" dirty="0"/>
          </a:p>
        </p:txBody>
      </p:sp>
      <p:pic>
        <p:nvPicPr>
          <p:cNvPr id="7" name="Picture 6"/>
          <p:cNvPicPr>
            <a:picLocks noChangeAspect="1"/>
          </p:cNvPicPr>
          <p:nvPr/>
        </p:nvPicPr>
        <p:blipFill rotWithShape="1">
          <a:blip r:embed="rId2"/>
          <a:srcRect r="927"/>
          <a:stretch/>
        </p:blipFill>
        <p:spPr>
          <a:xfrm>
            <a:off x="533400" y="2514600"/>
            <a:ext cx="8242300" cy="3075195"/>
          </a:xfrm>
          <a:prstGeom prst="rect">
            <a:avLst/>
          </a:prstGeom>
        </p:spPr>
      </p:pic>
      <p:sp>
        <p:nvSpPr>
          <p:cNvPr id="5" name="TextBox 4"/>
          <p:cNvSpPr txBox="1"/>
          <p:nvPr/>
        </p:nvSpPr>
        <p:spPr>
          <a:xfrm>
            <a:off x="7086600" y="6581001"/>
            <a:ext cx="2088883" cy="276999"/>
          </a:xfrm>
          <a:prstGeom prst="rect">
            <a:avLst/>
          </a:prstGeom>
          <a:noFill/>
        </p:spPr>
        <p:txBody>
          <a:bodyPr wrap="none" rtlCol="0">
            <a:spAutoFit/>
          </a:bodyPr>
          <a:lstStyle/>
          <a:p>
            <a:r>
              <a:rPr lang="en-US" sz="1200" dirty="0" smtClean="0"/>
              <a:t>Image Credit: </a:t>
            </a:r>
            <a:r>
              <a:rPr lang="en-US" sz="1200" dirty="0" smtClean="0"/>
              <a:t>T. </a:t>
            </a:r>
            <a:r>
              <a:rPr lang="en-US" sz="1200" dirty="0" err="1" smtClean="0"/>
              <a:t>Malisiewicz</a:t>
            </a:r>
            <a:endParaRPr lang="en-US" sz="1200" dirty="0"/>
          </a:p>
        </p:txBody>
      </p:sp>
    </p:spTree>
    <p:extLst>
      <p:ext uri="{BB962C8B-B14F-4D97-AF65-F5344CB8AC3E}">
        <p14:creationId xmlns:p14="http://schemas.microsoft.com/office/powerpoint/2010/main" val="187034597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819400"/>
            <a:ext cx="8458200" cy="762000"/>
          </a:xfrm>
        </p:spPr>
        <p:txBody>
          <a:bodyPr/>
          <a:lstStyle/>
          <a:p>
            <a:r>
              <a:rPr lang="en-US" b="0" dirty="0"/>
              <a:t>How can we realistically implement an algorithm?</a:t>
            </a:r>
          </a:p>
        </p:txBody>
      </p:sp>
    </p:spTree>
    <p:extLst>
      <p:ext uri="{BB962C8B-B14F-4D97-AF65-F5344CB8AC3E}">
        <p14:creationId xmlns:p14="http://schemas.microsoft.com/office/powerpoint/2010/main" val="246050546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Detection Classifiers</a:t>
            </a:r>
            <a:endParaRPr lang="en-US" dirty="0"/>
          </a:p>
        </p:txBody>
      </p:sp>
      <p:sp>
        <p:nvSpPr>
          <p:cNvPr id="3" name="Content Placeholder 2"/>
          <p:cNvSpPr>
            <a:spLocks noGrp="1"/>
          </p:cNvSpPr>
          <p:nvPr>
            <p:ph idx="1"/>
          </p:nvPr>
        </p:nvSpPr>
        <p:spPr>
          <a:xfrm>
            <a:off x="685800" y="1371600"/>
            <a:ext cx="8077200" cy="4114800"/>
          </a:xfrm>
        </p:spPr>
        <p:txBody>
          <a:bodyPr/>
          <a:lstStyle/>
          <a:p>
            <a:r>
              <a:rPr lang="en-US" b="0" dirty="0" smtClean="0"/>
              <a:t>Extract Regions from Images </a:t>
            </a:r>
          </a:p>
          <a:p>
            <a:pPr lvl="1"/>
            <a:r>
              <a:rPr lang="en-US" b="0" dirty="0" smtClean="0"/>
              <a:t>Containing the desired </a:t>
            </a:r>
            <a:r>
              <a:rPr lang="en-US" b="0" dirty="0"/>
              <a:t>o</a:t>
            </a:r>
            <a:r>
              <a:rPr lang="en-US" b="0" dirty="0" smtClean="0"/>
              <a:t>bject</a:t>
            </a:r>
          </a:p>
          <a:p>
            <a:pPr lvl="1"/>
            <a:r>
              <a:rPr lang="en-US" b="0" dirty="0" smtClean="0"/>
              <a:t>Containing everything other than the desired object</a:t>
            </a:r>
          </a:p>
          <a:p>
            <a:r>
              <a:rPr lang="en-US" b="0" dirty="0" smtClean="0"/>
              <a:t>Compute Feature Vector for Each Region</a:t>
            </a:r>
          </a:p>
          <a:p>
            <a:r>
              <a:rPr lang="en-US" b="0" dirty="0" smtClean="0"/>
              <a:t>Train SVM</a:t>
            </a:r>
          </a:p>
          <a:p>
            <a:pPr lvl="1"/>
            <a:r>
              <a:rPr lang="en-US" b="0" dirty="0" smtClean="0"/>
              <a:t>Linear vs. Non-linear Kernel</a:t>
            </a:r>
          </a:p>
        </p:txBody>
      </p:sp>
      <p:grpSp>
        <p:nvGrpSpPr>
          <p:cNvPr id="17" name="Group 16"/>
          <p:cNvGrpSpPr/>
          <p:nvPr/>
        </p:nvGrpSpPr>
        <p:grpSpPr>
          <a:xfrm>
            <a:off x="4495799" y="3429000"/>
            <a:ext cx="2712719" cy="2743200"/>
            <a:chOff x="5373915" y="2819400"/>
            <a:chExt cx="3358605" cy="3429000"/>
          </a:xfrm>
        </p:grpSpPr>
        <p:pic>
          <p:nvPicPr>
            <p:cNvPr id="14" name="Picture 13"/>
            <p:cNvPicPr>
              <a:picLocks noChangeAspect="1"/>
            </p:cNvPicPr>
            <p:nvPr/>
          </p:nvPicPr>
          <p:blipFill rotWithShape="1">
            <a:blip r:embed="rId2"/>
            <a:srcRect l="80009" t="-832" r="10329" b="832"/>
            <a:stretch/>
          </p:blipFill>
          <p:spPr>
            <a:xfrm>
              <a:off x="8153400" y="5029200"/>
              <a:ext cx="579120" cy="1219200"/>
            </a:xfrm>
            <a:prstGeom prst="rect">
              <a:avLst/>
            </a:prstGeom>
          </p:spPr>
        </p:pic>
        <p:grpSp>
          <p:nvGrpSpPr>
            <p:cNvPr id="16" name="Group 15"/>
            <p:cNvGrpSpPr/>
            <p:nvPr/>
          </p:nvGrpSpPr>
          <p:grpSpPr>
            <a:xfrm>
              <a:off x="5373915" y="2819400"/>
              <a:ext cx="2969986" cy="3359150"/>
              <a:chOff x="5189203" y="2667000"/>
              <a:chExt cx="3535697" cy="3932663"/>
            </a:xfrm>
          </p:grpSpPr>
          <p:pic>
            <p:nvPicPr>
              <p:cNvPr id="7" name="Picture 6"/>
              <p:cNvPicPr>
                <a:picLocks noChangeAspect="1"/>
              </p:cNvPicPr>
              <p:nvPr/>
            </p:nvPicPr>
            <p:blipFill rotWithShape="1">
              <a:blip r:embed="rId2"/>
              <a:srcRect l="10679" r="79659"/>
              <a:stretch/>
            </p:blipFill>
            <p:spPr>
              <a:xfrm>
                <a:off x="5189203" y="2667000"/>
                <a:ext cx="723900" cy="1524000"/>
              </a:xfrm>
              <a:prstGeom prst="rect">
                <a:avLst/>
              </a:prstGeom>
            </p:spPr>
          </p:pic>
          <p:pic>
            <p:nvPicPr>
              <p:cNvPr id="8" name="Picture 7"/>
              <p:cNvPicPr>
                <a:picLocks noChangeAspect="1"/>
              </p:cNvPicPr>
              <p:nvPr/>
            </p:nvPicPr>
            <p:blipFill rotWithShape="1">
              <a:blip r:embed="rId2"/>
              <a:srcRect l="20511" r="69827"/>
              <a:stretch/>
            </p:blipFill>
            <p:spPr>
              <a:xfrm>
                <a:off x="6324600" y="4800600"/>
                <a:ext cx="723900" cy="1524000"/>
              </a:xfrm>
              <a:prstGeom prst="rect">
                <a:avLst/>
              </a:prstGeom>
            </p:spPr>
          </p:pic>
          <p:pic>
            <p:nvPicPr>
              <p:cNvPr id="9" name="Picture 8"/>
              <p:cNvPicPr>
                <a:picLocks noChangeAspect="1"/>
              </p:cNvPicPr>
              <p:nvPr/>
            </p:nvPicPr>
            <p:blipFill rotWithShape="1">
              <a:blip r:embed="rId2"/>
              <a:srcRect l="30173" r="60165"/>
              <a:stretch/>
            </p:blipFill>
            <p:spPr>
              <a:xfrm>
                <a:off x="7924800" y="4343400"/>
                <a:ext cx="723900" cy="1524000"/>
              </a:xfrm>
              <a:prstGeom prst="rect">
                <a:avLst/>
              </a:prstGeom>
            </p:spPr>
          </p:pic>
          <p:pic>
            <p:nvPicPr>
              <p:cNvPr id="10" name="Picture 9"/>
              <p:cNvPicPr>
                <a:picLocks noChangeAspect="1"/>
              </p:cNvPicPr>
              <p:nvPr/>
            </p:nvPicPr>
            <p:blipFill rotWithShape="1">
              <a:blip r:embed="rId2"/>
              <a:srcRect l="39835" t="2500" r="50503" b="-2500"/>
              <a:stretch/>
            </p:blipFill>
            <p:spPr>
              <a:xfrm>
                <a:off x="6553200" y="2971800"/>
                <a:ext cx="723900" cy="1524000"/>
              </a:xfrm>
              <a:prstGeom prst="rect">
                <a:avLst/>
              </a:prstGeom>
            </p:spPr>
          </p:pic>
          <p:pic>
            <p:nvPicPr>
              <p:cNvPr id="11" name="Picture 10"/>
              <p:cNvPicPr>
                <a:picLocks noChangeAspect="1"/>
              </p:cNvPicPr>
              <p:nvPr/>
            </p:nvPicPr>
            <p:blipFill rotWithShape="1">
              <a:blip r:embed="rId2"/>
              <a:srcRect l="50514" t="1667" r="39824" b="-1667"/>
              <a:stretch/>
            </p:blipFill>
            <p:spPr>
              <a:xfrm>
                <a:off x="5750767" y="4005146"/>
                <a:ext cx="723900" cy="1524000"/>
              </a:xfrm>
              <a:prstGeom prst="rect">
                <a:avLst/>
              </a:prstGeom>
            </p:spPr>
          </p:pic>
          <p:pic>
            <p:nvPicPr>
              <p:cNvPr id="12" name="Picture 11"/>
              <p:cNvPicPr>
                <a:picLocks noChangeAspect="1"/>
              </p:cNvPicPr>
              <p:nvPr/>
            </p:nvPicPr>
            <p:blipFill rotWithShape="1">
              <a:blip r:embed="rId2"/>
              <a:srcRect l="60176" t="4167" r="30162" b="-4167"/>
              <a:stretch/>
            </p:blipFill>
            <p:spPr>
              <a:xfrm>
                <a:off x="7162800" y="3352800"/>
                <a:ext cx="723900" cy="1524000"/>
              </a:xfrm>
              <a:prstGeom prst="rect">
                <a:avLst/>
              </a:prstGeom>
            </p:spPr>
          </p:pic>
          <p:pic>
            <p:nvPicPr>
              <p:cNvPr id="13" name="Picture 12"/>
              <p:cNvPicPr>
                <a:picLocks noChangeAspect="1"/>
              </p:cNvPicPr>
              <p:nvPr/>
            </p:nvPicPr>
            <p:blipFill rotWithShape="1">
              <a:blip r:embed="rId2"/>
              <a:srcRect l="69668" t="1" r="20670" b="-1"/>
              <a:stretch/>
            </p:blipFill>
            <p:spPr>
              <a:xfrm>
                <a:off x="7228114" y="5075663"/>
                <a:ext cx="723900" cy="1524000"/>
              </a:xfrm>
              <a:prstGeom prst="rect">
                <a:avLst/>
              </a:prstGeom>
            </p:spPr>
          </p:pic>
          <p:pic>
            <p:nvPicPr>
              <p:cNvPr id="15" name="Picture 14"/>
              <p:cNvPicPr>
                <a:picLocks noChangeAspect="1"/>
              </p:cNvPicPr>
              <p:nvPr/>
            </p:nvPicPr>
            <p:blipFill rotWithShape="1">
              <a:blip r:embed="rId2"/>
              <a:srcRect l="89671" t="-1665" r="667" b="1665"/>
              <a:stretch/>
            </p:blipFill>
            <p:spPr>
              <a:xfrm>
                <a:off x="8001000" y="2667000"/>
                <a:ext cx="723900" cy="1524000"/>
              </a:xfrm>
              <a:prstGeom prst="rect">
                <a:avLst/>
              </a:prstGeom>
            </p:spPr>
          </p:pic>
        </p:grpSp>
      </p:grpSp>
      <p:grpSp>
        <p:nvGrpSpPr>
          <p:cNvPr id="22" name="Group 21"/>
          <p:cNvGrpSpPr/>
          <p:nvPr/>
        </p:nvGrpSpPr>
        <p:grpSpPr>
          <a:xfrm>
            <a:off x="1143000" y="3886200"/>
            <a:ext cx="2501900" cy="2451216"/>
            <a:chOff x="685800" y="3374139"/>
            <a:chExt cx="3187700" cy="3039477"/>
          </a:xfrm>
        </p:grpSpPr>
        <p:pic>
          <p:nvPicPr>
            <p:cNvPr id="5" name="Picture 4"/>
            <p:cNvPicPr>
              <a:picLocks noChangeAspect="1"/>
            </p:cNvPicPr>
            <p:nvPr/>
          </p:nvPicPr>
          <p:blipFill rotWithShape="1">
            <a:blip r:embed="rId3"/>
            <a:srcRect r="78955"/>
            <a:stretch/>
          </p:blipFill>
          <p:spPr>
            <a:xfrm>
              <a:off x="1462498" y="3374139"/>
              <a:ext cx="1054101" cy="1384416"/>
            </a:xfrm>
            <a:prstGeom prst="rect">
              <a:avLst/>
            </a:prstGeom>
          </p:spPr>
        </p:pic>
        <p:pic>
          <p:nvPicPr>
            <p:cNvPr id="18" name="Picture 17"/>
            <p:cNvPicPr>
              <a:picLocks noChangeAspect="1"/>
            </p:cNvPicPr>
            <p:nvPr/>
          </p:nvPicPr>
          <p:blipFill rotWithShape="1">
            <a:blip r:embed="rId3"/>
            <a:srcRect l="20538" t="2752" r="59939" b="-2752"/>
            <a:stretch/>
          </p:blipFill>
          <p:spPr>
            <a:xfrm>
              <a:off x="2895600" y="5029200"/>
              <a:ext cx="977900" cy="1384416"/>
            </a:xfrm>
            <a:prstGeom prst="rect">
              <a:avLst/>
            </a:prstGeom>
          </p:spPr>
        </p:pic>
        <p:pic>
          <p:nvPicPr>
            <p:cNvPr id="19" name="Picture 18"/>
            <p:cNvPicPr>
              <a:picLocks noChangeAspect="1"/>
            </p:cNvPicPr>
            <p:nvPr/>
          </p:nvPicPr>
          <p:blipFill rotWithShape="1">
            <a:blip r:embed="rId3"/>
            <a:srcRect l="41075" t="-917" r="39402" b="917"/>
            <a:stretch/>
          </p:blipFill>
          <p:spPr>
            <a:xfrm>
              <a:off x="685800" y="3657600"/>
              <a:ext cx="977900" cy="1384416"/>
            </a:xfrm>
            <a:prstGeom prst="rect">
              <a:avLst/>
            </a:prstGeom>
          </p:spPr>
        </p:pic>
        <p:pic>
          <p:nvPicPr>
            <p:cNvPr id="20" name="Picture 19"/>
            <p:cNvPicPr>
              <a:picLocks noChangeAspect="1"/>
            </p:cNvPicPr>
            <p:nvPr/>
          </p:nvPicPr>
          <p:blipFill rotWithShape="1">
            <a:blip r:embed="rId3"/>
            <a:srcRect l="60598" r="19879"/>
            <a:stretch/>
          </p:blipFill>
          <p:spPr>
            <a:xfrm>
              <a:off x="2438400" y="3810000"/>
              <a:ext cx="977900" cy="1384416"/>
            </a:xfrm>
            <a:prstGeom prst="rect">
              <a:avLst/>
            </a:prstGeom>
          </p:spPr>
        </p:pic>
        <p:pic>
          <p:nvPicPr>
            <p:cNvPr id="21" name="Picture 20"/>
            <p:cNvPicPr>
              <a:picLocks noChangeAspect="1"/>
            </p:cNvPicPr>
            <p:nvPr/>
          </p:nvPicPr>
          <p:blipFill rotWithShape="1">
            <a:blip r:embed="rId3"/>
            <a:srcRect l="79867" r="610"/>
            <a:stretch/>
          </p:blipFill>
          <p:spPr>
            <a:xfrm>
              <a:off x="1656673" y="4602471"/>
              <a:ext cx="977900" cy="1384416"/>
            </a:xfrm>
            <a:prstGeom prst="rect">
              <a:avLst/>
            </a:prstGeom>
          </p:spPr>
        </p:pic>
      </p:grpSp>
      <p:cxnSp>
        <p:nvCxnSpPr>
          <p:cNvPr id="24" name="Straight Connector 23"/>
          <p:cNvCxnSpPr/>
          <p:nvPr/>
        </p:nvCxnSpPr>
        <p:spPr bwMode="auto">
          <a:xfrm>
            <a:off x="3429000" y="3429000"/>
            <a:ext cx="1295400" cy="2819400"/>
          </a:xfrm>
          <a:prstGeom prst="line">
            <a:avLst/>
          </a:prstGeom>
          <a:solidFill>
            <a:schemeClr val="accent1"/>
          </a:solidFill>
          <a:ln w="38100" cap="flat" cmpd="sng" algn="ctr">
            <a:solidFill>
              <a:schemeClr val="tx1"/>
            </a:solidFill>
            <a:prstDash val="solid"/>
            <a:round/>
            <a:headEnd type="arrow" w="sm" len="sm"/>
            <a:tailEnd type="arrow" w="sm" len="sm"/>
          </a:ln>
          <a:effectLst/>
        </p:spPr>
      </p:cxnSp>
      <p:cxnSp>
        <p:nvCxnSpPr>
          <p:cNvPr id="26" name="Straight Connector 25"/>
          <p:cNvCxnSpPr/>
          <p:nvPr/>
        </p:nvCxnSpPr>
        <p:spPr bwMode="auto">
          <a:xfrm>
            <a:off x="2971800" y="35814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29" name="Straight Connector 28"/>
          <p:cNvCxnSpPr/>
          <p:nvPr/>
        </p:nvCxnSpPr>
        <p:spPr bwMode="auto">
          <a:xfrm>
            <a:off x="3962400" y="34290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34" name="Straight Arrow Connector 33"/>
          <p:cNvCxnSpPr/>
          <p:nvPr/>
        </p:nvCxnSpPr>
        <p:spPr bwMode="auto">
          <a:xfrm flipV="1">
            <a:off x="3657600" y="4648200"/>
            <a:ext cx="838200" cy="381000"/>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41" name="TextBox 40"/>
          <p:cNvSpPr txBox="1"/>
          <p:nvPr/>
        </p:nvSpPr>
        <p:spPr>
          <a:xfrm>
            <a:off x="6858000" y="4343400"/>
            <a:ext cx="2327079" cy="646331"/>
          </a:xfrm>
          <a:prstGeom prst="rect">
            <a:avLst/>
          </a:prstGeom>
          <a:noFill/>
        </p:spPr>
        <p:txBody>
          <a:bodyPr wrap="none" rtlCol="0">
            <a:spAutoFit/>
          </a:bodyPr>
          <a:lstStyle/>
          <a:p>
            <a:r>
              <a:rPr lang="en-US" sz="1800" dirty="0" smtClean="0"/>
              <a:t>+ Thousands More </a:t>
            </a:r>
          </a:p>
          <a:p>
            <a:r>
              <a:rPr lang="en-US" sz="1800" dirty="0" smtClean="0"/>
              <a:t>    Positive Examples</a:t>
            </a:r>
            <a:endParaRPr lang="en-US" sz="1800" dirty="0"/>
          </a:p>
        </p:txBody>
      </p:sp>
      <p:sp>
        <p:nvSpPr>
          <p:cNvPr id="42" name="TextBox 41"/>
          <p:cNvSpPr txBox="1"/>
          <p:nvPr/>
        </p:nvSpPr>
        <p:spPr>
          <a:xfrm>
            <a:off x="25400" y="5678269"/>
            <a:ext cx="2365739" cy="646331"/>
          </a:xfrm>
          <a:prstGeom prst="rect">
            <a:avLst/>
          </a:prstGeom>
          <a:noFill/>
        </p:spPr>
        <p:txBody>
          <a:bodyPr wrap="none" rtlCol="0">
            <a:spAutoFit/>
          </a:bodyPr>
          <a:lstStyle/>
          <a:p>
            <a:r>
              <a:rPr lang="en-US" sz="1800" dirty="0" smtClean="0"/>
              <a:t>+ Millions More </a:t>
            </a:r>
          </a:p>
          <a:p>
            <a:r>
              <a:rPr lang="en-US" sz="1800" dirty="0" smtClean="0"/>
              <a:t>   Negative Examples</a:t>
            </a:r>
            <a:endParaRPr lang="en-US" sz="1800" dirty="0"/>
          </a:p>
        </p:txBody>
      </p:sp>
    </p:spTree>
    <p:extLst>
      <p:ext uri="{BB962C8B-B14F-4D97-AF65-F5344CB8AC3E}">
        <p14:creationId xmlns:p14="http://schemas.microsoft.com/office/powerpoint/2010/main" val="563979430"/>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62000"/>
          </a:xfrm>
        </p:spPr>
        <p:txBody>
          <a:bodyPr/>
          <a:lstStyle/>
          <a:p>
            <a:r>
              <a:rPr lang="en-US" dirty="0" smtClean="0"/>
              <a:t>Training SVMs using Hard Negative Mining</a:t>
            </a:r>
            <a:endParaRPr lang="en-US" dirty="0"/>
          </a:p>
        </p:txBody>
      </p:sp>
      <p:sp>
        <p:nvSpPr>
          <p:cNvPr id="4" name="Oval 3"/>
          <p:cNvSpPr/>
          <p:nvPr/>
        </p:nvSpPr>
        <p:spPr bwMode="auto">
          <a:xfrm>
            <a:off x="2438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Oval 4"/>
          <p:cNvSpPr/>
          <p:nvPr/>
        </p:nvSpPr>
        <p:spPr bwMode="auto">
          <a:xfrm>
            <a:off x="32766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29718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3352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4290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7338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3352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2819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30480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3581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Oval 14"/>
          <p:cNvSpPr/>
          <p:nvPr/>
        </p:nvSpPr>
        <p:spPr bwMode="auto">
          <a:xfrm>
            <a:off x="35052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36576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Oval 16"/>
          <p:cNvSpPr/>
          <p:nvPr/>
        </p:nvSpPr>
        <p:spPr bwMode="auto">
          <a:xfrm>
            <a:off x="38100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29718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 name="Oval 18"/>
          <p:cNvSpPr/>
          <p:nvPr/>
        </p:nvSpPr>
        <p:spPr bwMode="auto">
          <a:xfrm>
            <a:off x="3048000" y="2819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Oval 19"/>
          <p:cNvSpPr/>
          <p:nvPr/>
        </p:nvSpPr>
        <p:spPr bwMode="auto">
          <a:xfrm>
            <a:off x="34290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 name="Oval 20"/>
          <p:cNvSpPr/>
          <p:nvPr/>
        </p:nvSpPr>
        <p:spPr bwMode="auto">
          <a:xfrm>
            <a:off x="3581400" y="3276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Oval 21"/>
          <p:cNvSpPr/>
          <p:nvPr/>
        </p:nvSpPr>
        <p:spPr bwMode="auto">
          <a:xfrm>
            <a:off x="3733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Oval 22"/>
          <p:cNvSpPr/>
          <p:nvPr/>
        </p:nvSpPr>
        <p:spPr bwMode="auto">
          <a:xfrm>
            <a:off x="3886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Oval 23"/>
          <p:cNvSpPr/>
          <p:nvPr/>
        </p:nvSpPr>
        <p:spPr bwMode="auto">
          <a:xfrm>
            <a:off x="3886200" y="5562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2438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 name="Oval 25"/>
          <p:cNvSpPr/>
          <p:nvPr/>
        </p:nvSpPr>
        <p:spPr bwMode="auto">
          <a:xfrm>
            <a:off x="25908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25908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 name="Oval 27"/>
          <p:cNvSpPr/>
          <p:nvPr/>
        </p:nvSpPr>
        <p:spPr bwMode="auto">
          <a:xfrm>
            <a:off x="29718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 name="Oval 28"/>
          <p:cNvSpPr/>
          <p:nvPr/>
        </p:nvSpPr>
        <p:spPr bwMode="auto">
          <a:xfrm>
            <a:off x="33528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 name="Oval 29"/>
          <p:cNvSpPr/>
          <p:nvPr/>
        </p:nvSpPr>
        <p:spPr bwMode="auto">
          <a:xfrm>
            <a:off x="30480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3581400" y="5638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41910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4343400" y="4953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1676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25146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6" name="Oval 35"/>
          <p:cNvSpPr/>
          <p:nvPr/>
        </p:nvSpPr>
        <p:spPr bwMode="auto">
          <a:xfrm>
            <a:off x="22098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7" name="Oval 36"/>
          <p:cNvSpPr/>
          <p:nvPr/>
        </p:nvSpPr>
        <p:spPr bwMode="auto">
          <a:xfrm>
            <a:off x="2590800" y="3581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26670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9" name="Oval 38"/>
          <p:cNvSpPr/>
          <p:nvPr/>
        </p:nvSpPr>
        <p:spPr bwMode="auto">
          <a:xfrm>
            <a:off x="2819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0" name="Oval 39"/>
          <p:cNvSpPr/>
          <p:nvPr/>
        </p:nvSpPr>
        <p:spPr bwMode="auto">
          <a:xfrm>
            <a:off x="2971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1" name="Oval 40"/>
          <p:cNvSpPr/>
          <p:nvPr/>
        </p:nvSpPr>
        <p:spPr bwMode="auto">
          <a:xfrm>
            <a:off x="2590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2" name="Oval 41"/>
          <p:cNvSpPr/>
          <p:nvPr/>
        </p:nvSpPr>
        <p:spPr bwMode="auto">
          <a:xfrm>
            <a:off x="20574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22860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2819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27432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6" name="Oval 45"/>
          <p:cNvSpPr/>
          <p:nvPr/>
        </p:nvSpPr>
        <p:spPr bwMode="auto">
          <a:xfrm>
            <a:off x="2895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7" name="Oval 46"/>
          <p:cNvSpPr/>
          <p:nvPr/>
        </p:nvSpPr>
        <p:spPr bwMode="auto">
          <a:xfrm>
            <a:off x="30480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8" name="Oval 47"/>
          <p:cNvSpPr/>
          <p:nvPr/>
        </p:nvSpPr>
        <p:spPr bwMode="auto">
          <a:xfrm>
            <a:off x="22098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9" name="Oval 48"/>
          <p:cNvSpPr/>
          <p:nvPr/>
        </p:nvSpPr>
        <p:spPr bwMode="auto">
          <a:xfrm>
            <a:off x="2286000" y="2514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0" name="Oval 49"/>
          <p:cNvSpPr/>
          <p:nvPr/>
        </p:nvSpPr>
        <p:spPr bwMode="auto">
          <a:xfrm>
            <a:off x="26670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28194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2971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3124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3124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1676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1828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1828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8" name="Oval 57"/>
          <p:cNvSpPr/>
          <p:nvPr/>
        </p:nvSpPr>
        <p:spPr bwMode="auto">
          <a:xfrm>
            <a:off x="2209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9" name="Oval 58"/>
          <p:cNvSpPr/>
          <p:nvPr/>
        </p:nvSpPr>
        <p:spPr bwMode="auto">
          <a:xfrm>
            <a:off x="2590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22860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2819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2" name="Oval 61"/>
          <p:cNvSpPr/>
          <p:nvPr/>
        </p:nvSpPr>
        <p:spPr bwMode="auto">
          <a:xfrm>
            <a:off x="34290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3" name="Oval 62"/>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4" name="Oval 63"/>
          <p:cNvSpPr/>
          <p:nvPr/>
        </p:nvSpPr>
        <p:spPr bwMode="auto">
          <a:xfrm>
            <a:off x="1676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5" name="Oval 64"/>
          <p:cNvSpPr/>
          <p:nvPr/>
        </p:nvSpPr>
        <p:spPr bwMode="auto">
          <a:xfrm>
            <a:off x="25146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6" name="Oval 65"/>
          <p:cNvSpPr/>
          <p:nvPr/>
        </p:nvSpPr>
        <p:spPr bwMode="auto">
          <a:xfrm>
            <a:off x="2209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2590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8" name="Oval 67"/>
          <p:cNvSpPr/>
          <p:nvPr/>
        </p:nvSpPr>
        <p:spPr bwMode="auto">
          <a:xfrm>
            <a:off x="26670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9" name="Oval 68"/>
          <p:cNvSpPr/>
          <p:nvPr/>
        </p:nvSpPr>
        <p:spPr bwMode="auto">
          <a:xfrm>
            <a:off x="28194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0" name="Oval 69"/>
          <p:cNvSpPr/>
          <p:nvPr/>
        </p:nvSpPr>
        <p:spPr bwMode="auto">
          <a:xfrm>
            <a:off x="29718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1" name="Oval 70"/>
          <p:cNvSpPr/>
          <p:nvPr/>
        </p:nvSpPr>
        <p:spPr bwMode="auto">
          <a:xfrm>
            <a:off x="25908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2" name="Oval 71"/>
          <p:cNvSpPr/>
          <p:nvPr/>
        </p:nvSpPr>
        <p:spPr bwMode="auto">
          <a:xfrm>
            <a:off x="2057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3" name="Oval 72"/>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4" name="Oval 73"/>
          <p:cNvSpPr/>
          <p:nvPr/>
        </p:nvSpPr>
        <p:spPr bwMode="auto">
          <a:xfrm>
            <a:off x="2819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5" name="Oval 74"/>
          <p:cNvSpPr/>
          <p:nvPr/>
        </p:nvSpPr>
        <p:spPr bwMode="auto">
          <a:xfrm>
            <a:off x="27432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6" name="Oval 75"/>
          <p:cNvSpPr/>
          <p:nvPr/>
        </p:nvSpPr>
        <p:spPr bwMode="auto">
          <a:xfrm>
            <a:off x="2895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7" name="Oval 76"/>
          <p:cNvSpPr/>
          <p:nvPr/>
        </p:nvSpPr>
        <p:spPr bwMode="auto">
          <a:xfrm>
            <a:off x="30480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8" name="Oval 77"/>
          <p:cNvSpPr/>
          <p:nvPr/>
        </p:nvSpPr>
        <p:spPr bwMode="auto">
          <a:xfrm>
            <a:off x="2209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9" name="Oval 78"/>
          <p:cNvSpPr/>
          <p:nvPr/>
        </p:nvSpPr>
        <p:spPr bwMode="auto">
          <a:xfrm>
            <a:off x="22860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0" name="Oval 79"/>
          <p:cNvSpPr/>
          <p:nvPr/>
        </p:nvSpPr>
        <p:spPr bwMode="auto">
          <a:xfrm>
            <a:off x="26670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1" name="Oval 80"/>
          <p:cNvSpPr/>
          <p:nvPr/>
        </p:nvSpPr>
        <p:spPr bwMode="auto">
          <a:xfrm>
            <a:off x="2819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2" name="Oval 81"/>
          <p:cNvSpPr/>
          <p:nvPr/>
        </p:nvSpPr>
        <p:spPr bwMode="auto">
          <a:xfrm>
            <a:off x="2971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3" name="Oval 82"/>
          <p:cNvSpPr/>
          <p:nvPr/>
        </p:nvSpPr>
        <p:spPr bwMode="auto">
          <a:xfrm>
            <a:off x="3124200" y="4876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4" name="Oval 83"/>
          <p:cNvSpPr/>
          <p:nvPr/>
        </p:nvSpPr>
        <p:spPr bwMode="auto">
          <a:xfrm>
            <a:off x="3124200" y="5943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5" name="Oval 84"/>
          <p:cNvSpPr/>
          <p:nvPr/>
        </p:nvSpPr>
        <p:spPr bwMode="auto">
          <a:xfrm>
            <a:off x="16764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6" name="Oval 85"/>
          <p:cNvSpPr/>
          <p:nvPr/>
        </p:nvSpPr>
        <p:spPr bwMode="auto">
          <a:xfrm>
            <a:off x="1828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7" name="Oval 86"/>
          <p:cNvSpPr/>
          <p:nvPr/>
        </p:nvSpPr>
        <p:spPr bwMode="auto">
          <a:xfrm>
            <a:off x="1828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8" name="Oval 87"/>
          <p:cNvSpPr/>
          <p:nvPr/>
        </p:nvSpPr>
        <p:spPr bwMode="auto">
          <a:xfrm>
            <a:off x="2209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9" name="Oval 88"/>
          <p:cNvSpPr/>
          <p:nvPr/>
        </p:nvSpPr>
        <p:spPr bwMode="auto">
          <a:xfrm>
            <a:off x="2590800" y="5410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0" name="Oval 89"/>
          <p:cNvSpPr/>
          <p:nvPr/>
        </p:nvSpPr>
        <p:spPr bwMode="auto">
          <a:xfrm>
            <a:off x="22860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1" name="Oval 90"/>
          <p:cNvSpPr/>
          <p:nvPr/>
        </p:nvSpPr>
        <p:spPr bwMode="auto">
          <a:xfrm>
            <a:off x="2819400" y="6019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2" name="Oval 91"/>
          <p:cNvSpPr/>
          <p:nvPr/>
        </p:nvSpPr>
        <p:spPr bwMode="auto">
          <a:xfrm>
            <a:off x="34290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3" name="Oval 92"/>
          <p:cNvSpPr/>
          <p:nvPr/>
        </p:nvSpPr>
        <p:spPr bwMode="auto">
          <a:xfrm>
            <a:off x="3581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4" name="Oval 93"/>
          <p:cNvSpPr/>
          <p:nvPr/>
        </p:nvSpPr>
        <p:spPr bwMode="auto">
          <a:xfrm>
            <a:off x="838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5" name="Oval 94"/>
          <p:cNvSpPr/>
          <p:nvPr/>
        </p:nvSpPr>
        <p:spPr bwMode="auto">
          <a:xfrm>
            <a:off x="16764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6" name="Oval 95"/>
          <p:cNvSpPr/>
          <p:nvPr/>
        </p:nvSpPr>
        <p:spPr bwMode="auto">
          <a:xfrm>
            <a:off x="1371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7" name="Oval 96"/>
          <p:cNvSpPr/>
          <p:nvPr/>
        </p:nvSpPr>
        <p:spPr bwMode="auto">
          <a:xfrm>
            <a:off x="17526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8" name="Oval 97"/>
          <p:cNvSpPr/>
          <p:nvPr/>
        </p:nvSpPr>
        <p:spPr bwMode="auto">
          <a:xfrm>
            <a:off x="18288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9" name="Oval 98"/>
          <p:cNvSpPr/>
          <p:nvPr/>
        </p:nvSpPr>
        <p:spPr bwMode="auto">
          <a:xfrm>
            <a:off x="19812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0" name="Oval 99"/>
          <p:cNvSpPr/>
          <p:nvPr/>
        </p:nvSpPr>
        <p:spPr bwMode="auto">
          <a:xfrm>
            <a:off x="21336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1" name="Oval 100"/>
          <p:cNvSpPr/>
          <p:nvPr/>
        </p:nvSpPr>
        <p:spPr bwMode="auto">
          <a:xfrm>
            <a:off x="17526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2" name="Oval 101"/>
          <p:cNvSpPr/>
          <p:nvPr/>
        </p:nvSpPr>
        <p:spPr bwMode="auto">
          <a:xfrm>
            <a:off x="1219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3" name="Oval 102"/>
          <p:cNvSpPr/>
          <p:nvPr/>
        </p:nvSpPr>
        <p:spPr bwMode="auto">
          <a:xfrm>
            <a:off x="1447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4" name="Oval 103"/>
          <p:cNvSpPr/>
          <p:nvPr/>
        </p:nvSpPr>
        <p:spPr bwMode="auto">
          <a:xfrm>
            <a:off x="1981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5" name="Oval 104"/>
          <p:cNvSpPr/>
          <p:nvPr/>
        </p:nvSpPr>
        <p:spPr bwMode="auto">
          <a:xfrm>
            <a:off x="19050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6" name="Oval 105"/>
          <p:cNvSpPr/>
          <p:nvPr/>
        </p:nvSpPr>
        <p:spPr bwMode="auto">
          <a:xfrm>
            <a:off x="2057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7" name="Oval 106"/>
          <p:cNvSpPr/>
          <p:nvPr/>
        </p:nvSpPr>
        <p:spPr bwMode="auto">
          <a:xfrm>
            <a:off x="2209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8" name="Oval 107"/>
          <p:cNvSpPr/>
          <p:nvPr/>
        </p:nvSpPr>
        <p:spPr bwMode="auto">
          <a:xfrm>
            <a:off x="13716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9" name="Oval 108"/>
          <p:cNvSpPr/>
          <p:nvPr/>
        </p:nvSpPr>
        <p:spPr bwMode="auto">
          <a:xfrm>
            <a:off x="14478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0" name="Oval 109"/>
          <p:cNvSpPr/>
          <p:nvPr/>
        </p:nvSpPr>
        <p:spPr bwMode="auto">
          <a:xfrm>
            <a:off x="1828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1" name="Oval 110"/>
          <p:cNvSpPr/>
          <p:nvPr/>
        </p:nvSpPr>
        <p:spPr bwMode="auto">
          <a:xfrm>
            <a:off x="19812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2" name="Oval 111"/>
          <p:cNvSpPr/>
          <p:nvPr/>
        </p:nvSpPr>
        <p:spPr bwMode="auto">
          <a:xfrm>
            <a:off x="21336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3" name="Oval 112"/>
          <p:cNvSpPr/>
          <p:nvPr/>
        </p:nvSpPr>
        <p:spPr bwMode="auto">
          <a:xfrm>
            <a:off x="22860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4" name="Oval 113"/>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5" name="Oval 114"/>
          <p:cNvSpPr/>
          <p:nvPr/>
        </p:nvSpPr>
        <p:spPr bwMode="auto">
          <a:xfrm>
            <a:off x="838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6" name="Oval 115"/>
          <p:cNvSpPr/>
          <p:nvPr/>
        </p:nvSpPr>
        <p:spPr bwMode="auto">
          <a:xfrm>
            <a:off x="9906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7" name="Oval 116"/>
          <p:cNvSpPr/>
          <p:nvPr/>
        </p:nvSpPr>
        <p:spPr bwMode="auto">
          <a:xfrm>
            <a:off x="990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8" name="Oval 117"/>
          <p:cNvSpPr/>
          <p:nvPr/>
        </p:nvSpPr>
        <p:spPr bwMode="auto">
          <a:xfrm>
            <a:off x="13716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9" name="Oval 118"/>
          <p:cNvSpPr/>
          <p:nvPr/>
        </p:nvSpPr>
        <p:spPr bwMode="auto">
          <a:xfrm>
            <a:off x="1752600" y="5181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0" name="Oval 119"/>
          <p:cNvSpPr/>
          <p:nvPr/>
        </p:nvSpPr>
        <p:spPr bwMode="auto">
          <a:xfrm>
            <a:off x="14478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1" name="Oval 120"/>
          <p:cNvSpPr/>
          <p:nvPr/>
        </p:nvSpPr>
        <p:spPr bwMode="auto">
          <a:xfrm>
            <a:off x="1981200" y="5791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2" name="Oval 121"/>
          <p:cNvSpPr/>
          <p:nvPr/>
        </p:nvSpPr>
        <p:spPr bwMode="auto">
          <a:xfrm>
            <a:off x="2590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3" name="Oval 122"/>
          <p:cNvSpPr/>
          <p:nvPr/>
        </p:nvSpPr>
        <p:spPr bwMode="auto">
          <a:xfrm>
            <a:off x="27432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4" name="Oval 123"/>
          <p:cNvSpPr/>
          <p:nvPr/>
        </p:nvSpPr>
        <p:spPr bwMode="auto">
          <a:xfrm>
            <a:off x="62484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5" name="Oval 124"/>
          <p:cNvSpPr/>
          <p:nvPr/>
        </p:nvSpPr>
        <p:spPr bwMode="auto">
          <a:xfrm>
            <a:off x="6629400" y="2819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6" name="Oval 125"/>
          <p:cNvSpPr/>
          <p:nvPr/>
        </p:nvSpPr>
        <p:spPr bwMode="auto">
          <a:xfrm>
            <a:off x="62484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7" name="Oval 126"/>
          <p:cNvSpPr/>
          <p:nvPr/>
        </p:nvSpPr>
        <p:spPr bwMode="auto">
          <a:xfrm>
            <a:off x="64008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8" name="Oval 127"/>
          <p:cNvSpPr/>
          <p:nvPr/>
        </p:nvSpPr>
        <p:spPr bwMode="auto">
          <a:xfrm>
            <a:off x="62484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9" name="Oval 128"/>
          <p:cNvSpPr/>
          <p:nvPr/>
        </p:nvSpPr>
        <p:spPr bwMode="auto">
          <a:xfrm>
            <a:off x="6629400" y="3505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0" name="Oval 129"/>
          <p:cNvSpPr/>
          <p:nvPr/>
        </p:nvSpPr>
        <p:spPr bwMode="auto">
          <a:xfrm>
            <a:off x="6248400" y="3810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1" name="Oval 130"/>
          <p:cNvSpPr/>
          <p:nvPr/>
        </p:nvSpPr>
        <p:spPr bwMode="auto">
          <a:xfrm>
            <a:off x="6400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2" name="Oval 131"/>
          <p:cNvSpPr/>
          <p:nvPr/>
        </p:nvSpPr>
        <p:spPr bwMode="auto">
          <a:xfrm>
            <a:off x="64008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 name="Oval 132"/>
          <p:cNvSpPr/>
          <p:nvPr/>
        </p:nvSpPr>
        <p:spPr bwMode="auto">
          <a:xfrm>
            <a:off x="5410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4" name="Oval 133"/>
          <p:cNvSpPr/>
          <p:nvPr/>
        </p:nvSpPr>
        <p:spPr bwMode="auto">
          <a:xfrm>
            <a:off x="62484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5" name="Oval 134"/>
          <p:cNvSpPr/>
          <p:nvPr/>
        </p:nvSpPr>
        <p:spPr bwMode="auto">
          <a:xfrm>
            <a:off x="63246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6" name="Oval 135"/>
          <p:cNvSpPr/>
          <p:nvPr/>
        </p:nvSpPr>
        <p:spPr bwMode="auto">
          <a:xfrm>
            <a:off x="65532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7" name="Oval 136"/>
          <p:cNvSpPr/>
          <p:nvPr/>
        </p:nvSpPr>
        <p:spPr bwMode="auto">
          <a:xfrm>
            <a:off x="6324600" y="3352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8" name="Oval 137"/>
          <p:cNvSpPr/>
          <p:nvPr/>
        </p:nvSpPr>
        <p:spPr bwMode="auto">
          <a:xfrm>
            <a:off x="5791200" y="3276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9" name="Oval 138"/>
          <p:cNvSpPr/>
          <p:nvPr/>
        </p:nvSpPr>
        <p:spPr bwMode="auto">
          <a:xfrm>
            <a:off x="6019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0" name="Oval 139"/>
          <p:cNvSpPr/>
          <p:nvPr/>
        </p:nvSpPr>
        <p:spPr bwMode="auto">
          <a:xfrm>
            <a:off x="6553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1" name="Oval 140"/>
          <p:cNvSpPr/>
          <p:nvPr/>
        </p:nvSpPr>
        <p:spPr bwMode="auto">
          <a:xfrm>
            <a:off x="6629400" y="2743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2" name="Oval 141"/>
          <p:cNvSpPr/>
          <p:nvPr/>
        </p:nvSpPr>
        <p:spPr bwMode="auto">
          <a:xfrm>
            <a:off x="59436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3" name="Oval 142"/>
          <p:cNvSpPr/>
          <p:nvPr/>
        </p:nvSpPr>
        <p:spPr bwMode="auto">
          <a:xfrm>
            <a:off x="64008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4" name="Oval 143"/>
          <p:cNvSpPr/>
          <p:nvPr/>
        </p:nvSpPr>
        <p:spPr bwMode="auto">
          <a:xfrm>
            <a:off x="5410200" y="3581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5" name="Oval 144"/>
          <p:cNvSpPr/>
          <p:nvPr/>
        </p:nvSpPr>
        <p:spPr bwMode="auto">
          <a:xfrm>
            <a:off x="55626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6" name="Oval 145"/>
          <p:cNvSpPr/>
          <p:nvPr/>
        </p:nvSpPr>
        <p:spPr bwMode="auto">
          <a:xfrm>
            <a:off x="55626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7" name="Oval 146"/>
          <p:cNvSpPr/>
          <p:nvPr/>
        </p:nvSpPr>
        <p:spPr bwMode="auto">
          <a:xfrm>
            <a:off x="59436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8" name="Oval 147"/>
          <p:cNvSpPr/>
          <p:nvPr/>
        </p:nvSpPr>
        <p:spPr bwMode="auto">
          <a:xfrm>
            <a:off x="6324600" y="4267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9" name="Oval 148"/>
          <p:cNvSpPr/>
          <p:nvPr/>
        </p:nvSpPr>
        <p:spPr bwMode="auto">
          <a:xfrm>
            <a:off x="60198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0" name="Oval 149"/>
          <p:cNvSpPr/>
          <p:nvPr/>
        </p:nvSpPr>
        <p:spPr bwMode="auto">
          <a:xfrm>
            <a:off x="6553200" y="4876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5" name="Oval 154"/>
          <p:cNvSpPr/>
          <p:nvPr/>
        </p:nvSpPr>
        <p:spPr bwMode="auto">
          <a:xfrm>
            <a:off x="4648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6" name="Oval 155"/>
          <p:cNvSpPr/>
          <p:nvPr/>
        </p:nvSpPr>
        <p:spPr bwMode="auto">
          <a:xfrm>
            <a:off x="3429000" y="2590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7" name="Oval 156"/>
          <p:cNvSpPr/>
          <p:nvPr/>
        </p:nvSpPr>
        <p:spPr bwMode="auto">
          <a:xfrm>
            <a:off x="50292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8" name="TextBox 157"/>
          <p:cNvSpPr txBox="1"/>
          <p:nvPr/>
        </p:nvSpPr>
        <p:spPr>
          <a:xfrm>
            <a:off x="152400" y="5562600"/>
            <a:ext cx="1553280" cy="830997"/>
          </a:xfrm>
          <a:prstGeom prst="rect">
            <a:avLst/>
          </a:prstGeom>
          <a:noFill/>
        </p:spPr>
        <p:txBody>
          <a:bodyPr wrap="none" rtlCol="0">
            <a:spAutoFit/>
          </a:bodyPr>
          <a:lstStyle/>
          <a:p>
            <a:r>
              <a:rPr lang="en-US" dirty="0" smtClean="0"/>
              <a:t>Negatives</a:t>
            </a:r>
          </a:p>
          <a:p>
            <a:r>
              <a:rPr lang="en-US" dirty="0" smtClean="0"/>
              <a:t>…</a:t>
            </a:r>
            <a:endParaRPr lang="en-US" dirty="0"/>
          </a:p>
        </p:txBody>
      </p:sp>
      <p:sp>
        <p:nvSpPr>
          <p:cNvPr id="159" name="TextBox 158"/>
          <p:cNvSpPr txBox="1"/>
          <p:nvPr/>
        </p:nvSpPr>
        <p:spPr>
          <a:xfrm>
            <a:off x="6934200" y="2590800"/>
            <a:ext cx="1416223" cy="461665"/>
          </a:xfrm>
          <a:prstGeom prst="rect">
            <a:avLst/>
          </a:prstGeom>
          <a:noFill/>
        </p:spPr>
        <p:txBody>
          <a:bodyPr wrap="none" rtlCol="0">
            <a:spAutoFit/>
          </a:bodyPr>
          <a:lstStyle/>
          <a:p>
            <a:r>
              <a:rPr lang="en-US" dirty="0" smtClean="0"/>
              <a:t>Positives</a:t>
            </a:r>
          </a:p>
        </p:txBody>
      </p:sp>
      <p:sp>
        <p:nvSpPr>
          <p:cNvPr id="161" name="Content Placeholder 2"/>
          <p:cNvSpPr>
            <a:spLocks noGrp="1"/>
          </p:cNvSpPr>
          <p:nvPr>
            <p:ph idx="1"/>
          </p:nvPr>
        </p:nvSpPr>
        <p:spPr>
          <a:xfrm>
            <a:off x="685800" y="1143000"/>
            <a:ext cx="7772400" cy="4114800"/>
          </a:xfrm>
        </p:spPr>
        <p:txBody>
          <a:bodyPr/>
          <a:lstStyle/>
          <a:p>
            <a:r>
              <a:rPr lang="en-US" b="0" dirty="0" smtClean="0"/>
              <a:t>Too many negatives examples to train against all of them</a:t>
            </a:r>
          </a:p>
          <a:p>
            <a:pPr lvl="1"/>
            <a:r>
              <a:rPr lang="en-US" b="0" dirty="0" smtClean="0"/>
              <a:t>Time and Memory Constraints</a:t>
            </a:r>
          </a:p>
          <a:p>
            <a:r>
              <a:rPr lang="en-US" b="0" dirty="0" smtClean="0"/>
              <a:t>Be smart about how you choose what negatives to train against</a:t>
            </a:r>
            <a:endParaRPr lang="en-US" b="0" dirty="0"/>
          </a:p>
        </p:txBody>
      </p:sp>
    </p:spTree>
    <p:extLst>
      <p:ext uri="{BB962C8B-B14F-4D97-AF65-F5344CB8AC3E}">
        <p14:creationId xmlns:p14="http://schemas.microsoft.com/office/powerpoint/2010/main" val="2478971166"/>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62000"/>
          </a:xfrm>
        </p:spPr>
        <p:txBody>
          <a:bodyPr/>
          <a:lstStyle/>
          <a:p>
            <a:r>
              <a:rPr lang="en-US" dirty="0" smtClean="0"/>
              <a:t>Training SVMs using Hard Negative Mining</a:t>
            </a:r>
            <a:endParaRPr lang="en-US" dirty="0"/>
          </a:p>
        </p:txBody>
      </p:sp>
      <p:sp>
        <p:nvSpPr>
          <p:cNvPr id="3" name="Content Placeholder 2"/>
          <p:cNvSpPr>
            <a:spLocks noGrp="1"/>
          </p:cNvSpPr>
          <p:nvPr>
            <p:ph idx="1"/>
          </p:nvPr>
        </p:nvSpPr>
        <p:spPr>
          <a:xfrm>
            <a:off x="685800" y="1143000"/>
            <a:ext cx="7772400" cy="4114800"/>
          </a:xfrm>
        </p:spPr>
        <p:txBody>
          <a:bodyPr/>
          <a:lstStyle/>
          <a:p>
            <a:r>
              <a:rPr lang="en-US" b="0" dirty="0" smtClean="0"/>
              <a:t>Too many negatives examples to train against all of them</a:t>
            </a:r>
          </a:p>
          <a:p>
            <a:pPr lvl="1"/>
            <a:r>
              <a:rPr lang="en-US" b="0" dirty="0" smtClean="0"/>
              <a:t>Time and Memory Constraints</a:t>
            </a:r>
          </a:p>
          <a:p>
            <a:r>
              <a:rPr lang="en-US" b="0" dirty="0" smtClean="0"/>
              <a:t>Be smart about how you choose what negatives to train against</a:t>
            </a:r>
            <a:endParaRPr lang="en-US" b="0" dirty="0"/>
          </a:p>
        </p:txBody>
      </p:sp>
      <p:sp>
        <p:nvSpPr>
          <p:cNvPr id="4" name="Oval 3"/>
          <p:cNvSpPr/>
          <p:nvPr/>
        </p:nvSpPr>
        <p:spPr bwMode="auto">
          <a:xfrm>
            <a:off x="2438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Oval 4"/>
          <p:cNvSpPr/>
          <p:nvPr/>
        </p:nvSpPr>
        <p:spPr bwMode="auto">
          <a:xfrm>
            <a:off x="32766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29718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3352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4290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7338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3352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2819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30480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3581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Oval 14"/>
          <p:cNvSpPr/>
          <p:nvPr/>
        </p:nvSpPr>
        <p:spPr bwMode="auto">
          <a:xfrm>
            <a:off x="35052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36576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Oval 16"/>
          <p:cNvSpPr/>
          <p:nvPr/>
        </p:nvSpPr>
        <p:spPr bwMode="auto">
          <a:xfrm>
            <a:off x="38100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29718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 name="Oval 18"/>
          <p:cNvSpPr/>
          <p:nvPr/>
        </p:nvSpPr>
        <p:spPr bwMode="auto">
          <a:xfrm>
            <a:off x="3048000" y="2819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Oval 19"/>
          <p:cNvSpPr/>
          <p:nvPr/>
        </p:nvSpPr>
        <p:spPr bwMode="auto">
          <a:xfrm>
            <a:off x="34290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 name="Oval 20"/>
          <p:cNvSpPr/>
          <p:nvPr/>
        </p:nvSpPr>
        <p:spPr bwMode="auto">
          <a:xfrm>
            <a:off x="3581400" y="3276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Oval 21"/>
          <p:cNvSpPr/>
          <p:nvPr/>
        </p:nvSpPr>
        <p:spPr bwMode="auto">
          <a:xfrm>
            <a:off x="3733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Oval 22"/>
          <p:cNvSpPr/>
          <p:nvPr/>
        </p:nvSpPr>
        <p:spPr bwMode="auto">
          <a:xfrm>
            <a:off x="3886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Oval 23"/>
          <p:cNvSpPr/>
          <p:nvPr/>
        </p:nvSpPr>
        <p:spPr bwMode="auto">
          <a:xfrm>
            <a:off x="3886200" y="5562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2438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 name="Oval 25"/>
          <p:cNvSpPr/>
          <p:nvPr/>
        </p:nvSpPr>
        <p:spPr bwMode="auto">
          <a:xfrm>
            <a:off x="25908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25908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 name="Oval 27"/>
          <p:cNvSpPr/>
          <p:nvPr/>
        </p:nvSpPr>
        <p:spPr bwMode="auto">
          <a:xfrm>
            <a:off x="29718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 name="Oval 28"/>
          <p:cNvSpPr/>
          <p:nvPr/>
        </p:nvSpPr>
        <p:spPr bwMode="auto">
          <a:xfrm>
            <a:off x="33528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 name="Oval 29"/>
          <p:cNvSpPr/>
          <p:nvPr/>
        </p:nvSpPr>
        <p:spPr bwMode="auto">
          <a:xfrm>
            <a:off x="30480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3581400" y="5638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41910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4343400" y="4953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1676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25146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6" name="Oval 35"/>
          <p:cNvSpPr/>
          <p:nvPr/>
        </p:nvSpPr>
        <p:spPr bwMode="auto">
          <a:xfrm>
            <a:off x="22098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7" name="Oval 36"/>
          <p:cNvSpPr/>
          <p:nvPr/>
        </p:nvSpPr>
        <p:spPr bwMode="auto">
          <a:xfrm>
            <a:off x="2590800" y="3581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26670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9" name="Oval 38"/>
          <p:cNvSpPr/>
          <p:nvPr/>
        </p:nvSpPr>
        <p:spPr bwMode="auto">
          <a:xfrm>
            <a:off x="2819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0" name="Oval 39"/>
          <p:cNvSpPr/>
          <p:nvPr/>
        </p:nvSpPr>
        <p:spPr bwMode="auto">
          <a:xfrm>
            <a:off x="2971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1" name="Oval 40"/>
          <p:cNvSpPr/>
          <p:nvPr/>
        </p:nvSpPr>
        <p:spPr bwMode="auto">
          <a:xfrm>
            <a:off x="2590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2" name="Oval 41"/>
          <p:cNvSpPr/>
          <p:nvPr/>
        </p:nvSpPr>
        <p:spPr bwMode="auto">
          <a:xfrm>
            <a:off x="20574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22860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2819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27432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6" name="Oval 45"/>
          <p:cNvSpPr/>
          <p:nvPr/>
        </p:nvSpPr>
        <p:spPr bwMode="auto">
          <a:xfrm>
            <a:off x="2895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7" name="Oval 46"/>
          <p:cNvSpPr/>
          <p:nvPr/>
        </p:nvSpPr>
        <p:spPr bwMode="auto">
          <a:xfrm>
            <a:off x="30480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8" name="Oval 47"/>
          <p:cNvSpPr/>
          <p:nvPr/>
        </p:nvSpPr>
        <p:spPr bwMode="auto">
          <a:xfrm>
            <a:off x="22098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9" name="Oval 48"/>
          <p:cNvSpPr/>
          <p:nvPr/>
        </p:nvSpPr>
        <p:spPr bwMode="auto">
          <a:xfrm>
            <a:off x="2286000" y="2514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0" name="Oval 49"/>
          <p:cNvSpPr/>
          <p:nvPr/>
        </p:nvSpPr>
        <p:spPr bwMode="auto">
          <a:xfrm>
            <a:off x="26670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28194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2971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3124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3124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1676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1828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1828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8" name="Oval 57"/>
          <p:cNvSpPr/>
          <p:nvPr/>
        </p:nvSpPr>
        <p:spPr bwMode="auto">
          <a:xfrm>
            <a:off x="2209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9" name="Oval 58"/>
          <p:cNvSpPr/>
          <p:nvPr/>
        </p:nvSpPr>
        <p:spPr bwMode="auto">
          <a:xfrm>
            <a:off x="2590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22860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2819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2" name="Oval 61"/>
          <p:cNvSpPr/>
          <p:nvPr/>
        </p:nvSpPr>
        <p:spPr bwMode="auto">
          <a:xfrm>
            <a:off x="34290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3" name="Oval 62"/>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4" name="Oval 63"/>
          <p:cNvSpPr/>
          <p:nvPr/>
        </p:nvSpPr>
        <p:spPr bwMode="auto">
          <a:xfrm>
            <a:off x="1676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5" name="Oval 64"/>
          <p:cNvSpPr/>
          <p:nvPr/>
        </p:nvSpPr>
        <p:spPr bwMode="auto">
          <a:xfrm>
            <a:off x="25146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6" name="Oval 65"/>
          <p:cNvSpPr/>
          <p:nvPr/>
        </p:nvSpPr>
        <p:spPr bwMode="auto">
          <a:xfrm>
            <a:off x="2209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2590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8" name="Oval 67"/>
          <p:cNvSpPr/>
          <p:nvPr/>
        </p:nvSpPr>
        <p:spPr bwMode="auto">
          <a:xfrm>
            <a:off x="26670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9" name="Oval 68"/>
          <p:cNvSpPr/>
          <p:nvPr/>
        </p:nvSpPr>
        <p:spPr bwMode="auto">
          <a:xfrm>
            <a:off x="28194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0" name="Oval 69"/>
          <p:cNvSpPr/>
          <p:nvPr/>
        </p:nvSpPr>
        <p:spPr bwMode="auto">
          <a:xfrm>
            <a:off x="29718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1" name="Oval 70"/>
          <p:cNvSpPr/>
          <p:nvPr/>
        </p:nvSpPr>
        <p:spPr bwMode="auto">
          <a:xfrm>
            <a:off x="25908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2" name="Oval 71"/>
          <p:cNvSpPr/>
          <p:nvPr/>
        </p:nvSpPr>
        <p:spPr bwMode="auto">
          <a:xfrm>
            <a:off x="2057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3" name="Oval 72"/>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4" name="Oval 73"/>
          <p:cNvSpPr/>
          <p:nvPr/>
        </p:nvSpPr>
        <p:spPr bwMode="auto">
          <a:xfrm>
            <a:off x="2819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5" name="Oval 74"/>
          <p:cNvSpPr/>
          <p:nvPr/>
        </p:nvSpPr>
        <p:spPr bwMode="auto">
          <a:xfrm>
            <a:off x="27432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6" name="Oval 75"/>
          <p:cNvSpPr/>
          <p:nvPr/>
        </p:nvSpPr>
        <p:spPr bwMode="auto">
          <a:xfrm>
            <a:off x="2895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7" name="Oval 76"/>
          <p:cNvSpPr/>
          <p:nvPr/>
        </p:nvSpPr>
        <p:spPr bwMode="auto">
          <a:xfrm>
            <a:off x="30480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8" name="Oval 77"/>
          <p:cNvSpPr/>
          <p:nvPr/>
        </p:nvSpPr>
        <p:spPr bwMode="auto">
          <a:xfrm>
            <a:off x="2209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9" name="Oval 78"/>
          <p:cNvSpPr/>
          <p:nvPr/>
        </p:nvSpPr>
        <p:spPr bwMode="auto">
          <a:xfrm>
            <a:off x="22860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0" name="Oval 79"/>
          <p:cNvSpPr/>
          <p:nvPr/>
        </p:nvSpPr>
        <p:spPr bwMode="auto">
          <a:xfrm>
            <a:off x="26670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1" name="Oval 80"/>
          <p:cNvSpPr/>
          <p:nvPr/>
        </p:nvSpPr>
        <p:spPr bwMode="auto">
          <a:xfrm>
            <a:off x="2819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2" name="Oval 81"/>
          <p:cNvSpPr/>
          <p:nvPr/>
        </p:nvSpPr>
        <p:spPr bwMode="auto">
          <a:xfrm>
            <a:off x="2971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3" name="Oval 82"/>
          <p:cNvSpPr/>
          <p:nvPr/>
        </p:nvSpPr>
        <p:spPr bwMode="auto">
          <a:xfrm>
            <a:off x="3124200" y="4876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4" name="Oval 83"/>
          <p:cNvSpPr/>
          <p:nvPr/>
        </p:nvSpPr>
        <p:spPr bwMode="auto">
          <a:xfrm>
            <a:off x="3124200" y="5943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5" name="Oval 84"/>
          <p:cNvSpPr/>
          <p:nvPr/>
        </p:nvSpPr>
        <p:spPr bwMode="auto">
          <a:xfrm>
            <a:off x="16764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6" name="Oval 85"/>
          <p:cNvSpPr/>
          <p:nvPr/>
        </p:nvSpPr>
        <p:spPr bwMode="auto">
          <a:xfrm>
            <a:off x="1828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7" name="Oval 86"/>
          <p:cNvSpPr/>
          <p:nvPr/>
        </p:nvSpPr>
        <p:spPr bwMode="auto">
          <a:xfrm>
            <a:off x="1828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8" name="Oval 87"/>
          <p:cNvSpPr/>
          <p:nvPr/>
        </p:nvSpPr>
        <p:spPr bwMode="auto">
          <a:xfrm>
            <a:off x="2209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9" name="Oval 88"/>
          <p:cNvSpPr/>
          <p:nvPr/>
        </p:nvSpPr>
        <p:spPr bwMode="auto">
          <a:xfrm>
            <a:off x="2590800" y="5410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0" name="Oval 89"/>
          <p:cNvSpPr/>
          <p:nvPr/>
        </p:nvSpPr>
        <p:spPr bwMode="auto">
          <a:xfrm>
            <a:off x="22860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1" name="Oval 90"/>
          <p:cNvSpPr/>
          <p:nvPr/>
        </p:nvSpPr>
        <p:spPr bwMode="auto">
          <a:xfrm>
            <a:off x="2819400" y="6019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2" name="Oval 91"/>
          <p:cNvSpPr/>
          <p:nvPr/>
        </p:nvSpPr>
        <p:spPr bwMode="auto">
          <a:xfrm>
            <a:off x="34290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3" name="Oval 92"/>
          <p:cNvSpPr/>
          <p:nvPr/>
        </p:nvSpPr>
        <p:spPr bwMode="auto">
          <a:xfrm>
            <a:off x="3581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4" name="Oval 93"/>
          <p:cNvSpPr/>
          <p:nvPr/>
        </p:nvSpPr>
        <p:spPr bwMode="auto">
          <a:xfrm>
            <a:off x="838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5" name="Oval 94"/>
          <p:cNvSpPr/>
          <p:nvPr/>
        </p:nvSpPr>
        <p:spPr bwMode="auto">
          <a:xfrm>
            <a:off x="16764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6" name="Oval 95"/>
          <p:cNvSpPr/>
          <p:nvPr/>
        </p:nvSpPr>
        <p:spPr bwMode="auto">
          <a:xfrm>
            <a:off x="1371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7" name="Oval 96"/>
          <p:cNvSpPr/>
          <p:nvPr/>
        </p:nvSpPr>
        <p:spPr bwMode="auto">
          <a:xfrm>
            <a:off x="17526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8" name="Oval 97"/>
          <p:cNvSpPr/>
          <p:nvPr/>
        </p:nvSpPr>
        <p:spPr bwMode="auto">
          <a:xfrm>
            <a:off x="18288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9" name="Oval 98"/>
          <p:cNvSpPr/>
          <p:nvPr/>
        </p:nvSpPr>
        <p:spPr bwMode="auto">
          <a:xfrm>
            <a:off x="19812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0" name="Oval 99"/>
          <p:cNvSpPr/>
          <p:nvPr/>
        </p:nvSpPr>
        <p:spPr bwMode="auto">
          <a:xfrm>
            <a:off x="21336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1" name="Oval 100"/>
          <p:cNvSpPr/>
          <p:nvPr/>
        </p:nvSpPr>
        <p:spPr bwMode="auto">
          <a:xfrm>
            <a:off x="17526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2" name="Oval 101"/>
          <p:cNvSpPr/>
          <p:nvPr/>
        </p:nvSpPr>
        <p:spPr bwMode="auto">
          <a:xfrm>
            <a:off x="1219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3" name="Oval 102"/>
          <p:cNvSpPr/>
          <p:nvPr/>
        </p:nvSpPr>
        <p:spPr bwMode="auto">
          <a:xfrm>
            <a:off x="1447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4" name="Oval 103"/>
          <p:cNvSpPr/>
          <p:nvPr/>
        </p:nvSpPr>
        <p:spPr bwMode="auto">
          <a:xfrm>
            <a:off x="1981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5" name="Oval 104"/>
          <p:cNvSpPr/>
          <p:nvPr/>
        </p:nvSpPr>
        <p:spPr bwMode="auto">
          <a:xfrm>
            <a:off x="19050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6" name="Oval 105"/>
          <p:cNvSpPr/>
          <p:nvPr/>
        </p:nvSpPr>
        <p:spPr bwMode="auto">
          <a:xfrm>
            <a:off x="2057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7" name="Oval 106"/>
          <p:cNvSpPr/>
          <p:nvPr/>
        </p:nvSpPr>
        <p:spPr bwMode="auto">
          <a:xfrm>
            <a:off x="2209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8" name="Oval 107"/>
          <p:cNvSpPr/>
          <p:nvPr/>
        </p:nvSpPr>
        <p:spPr bwMode="auto">
          <a:xfrm>
            <a:off x="13716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9" name="Oval 108"/>
          <p:cNvSpPr/>
          <p:nvPr/>
        </p:nvSpPr>
        <p:spPr bwMode="auto">
          <a:xfrm>
            <a:off x="14478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0" name="Oval 109"/>
          <p:cNvSpPr/>
          <p:nvPr/>
        </p:nvSpPr>
        <p:spPr bwMode="auto">
          <a:xfrm>
            <a:off x="1828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1" name="Oval 110"/>
          <p:cNvSpPr/>
          <p:nvPr/>
        </p:nvSpPr>
        <p:spPr bwMode="auto">
          <a:xfrm>
            <a:off x="19812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2" name="Oval 111"/>
          <p:cNvSpPr/>
          <p:nvPr/>
        </p:nvSpPr>
        <p:spPr bwMode="auto">
          <a:xfrm>
            <a:off x="21336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3" name="Oval 112"/>
          <p:cNvSpPr/>
          <p:nvPr/>
        </p:nvSpPr>
        <p:spPr bwMode="auto">
          <a:xfrm>
            <a:off x="22860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4" name="Oval 113"/>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5" name="Oval 114"/>
          <p:cNvSpPr/>
          <p:nvPr/>
        </p:nvSpPr>
        <p:spPr bwMode="auto">
          <a:xfrm>
            <a:off x="838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6" name="Oval 115"/>
          <p:cNvSpPr/>
          <p:nvPr/>
        </p:nvSpPr>
        <p:spPr bwMode="auto">
          <a:xfrm>
            <a:off x="9906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7" name="Oval 116"/>
          <p:cNvSpPr/>
          <p:nvPr/>
        </p:nvSpPr>
        <p:spPr bwMode="auto">
          <a:xfrm>
            <a:off x="990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8" name="Oval 117"/>
          <p:cNvSpPr/>
          <p:nvPr/>
        </p:nvSpPr>
        <p:spPr bwMode="auto">
          <a:xfrm>
            <a:off x="13716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9" name="Oval 118"/>
          <p:cNvSpPr/>
          <p:nvPr/>
        </p:nvSpPr>
        <p:spPr bwMode="auto">
          <a:xfrm>
            <a:off x="1752600" y="5181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0" name="Oval 119"/>
          <p:cNvSpPr/>
          <p:nvPr/>
        </p:nvSpPr>
        <p:spPr bwMode="auto">
          <a:xfrm>
            <a:off x="14478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1" name="Oval 120"/>
          <p:cNvSpPr/>
          <p:nvPr/>
        </p:nvSpPr>
        <p:spPr bwMode="auto">
          <a:xfrm>
            <a:off x="1981200" y="5791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2" name="Oval 121"/>
          <p:cNvSpPr/>
          <p:nvPr/>
        </p:nvSpPr>
        <p:spPr bwMode="auto">
          <a:xfrm>
            <a:off x="2590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3" name="Oval 122"/>
          <p:cNvSpPr/>
          <p:nvPr/>
        </p:nvSpPr>
        <p:spPr bwMode="auto">
          <a:xfrm>
            <a:off x="27432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4" name="Oval 123"/>
          <p:cNvSpPr/>
          <p:nvPr/>
        </p:nvSpPr>
        <p:spPr bwMode="auto">
          <a:xfrm>
            <a:off x="62484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5" name="Oval 124"/>
          <p:cNvSpPr/>
          <p:nvPr/>
        </p:nvSpPr>
        <p:spPr bwMode="auto">
          <a:xfrm>
            <a:off x="6629400" y="2819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6" name="Oval 125"/>
          <p:cNvSpPr/>
          <p:nvPr/>
        </p:nvSpPr>
        <p:spPr bwMode="auto">
          <a:xfrm>
            <a:off x="62484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7" name="Oval 126"/>
          <p:cNvSpPr/>
          <p:nvPr/>
        </p:nvSpPr>
        <p:spPr bwMode="auto">
          <a:xfrm>
            <a:off x="64008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8" name="Oval 127"/>
          <p:cNvSpPr/>
          <p:nvPr/>
        </p:nvSpPr>
        <p:spPr bwMode="auto">
          <a:xfrm>
            <a:off x="62484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9" name="Oval 128"/>
          <p:cNvSpPr/>
          <p:nvPr/>
        </p:nvSpPr>
        <p:spPr bwMode="auto">
          <a:xfrm>
            <a:off x="6629400" y="3505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0" name="Oval 129"/>
          <p:cNvSpPr/>
          <p:nvPr/>
        </p:nvSpPr>
        <p:spPr bwMode="auto">
          <a:xfrm>
            <a:off x="6248400" y="3810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1" name="Oval 130"/>
          <p:cNvSpPr/>
          <p:nvPr/>
        </p:nvSpPr>
        <p:spPr bwMode="auto">
          <a:xfrm>
            <a:off x="6400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2" name="Oval 131"/>
          <p:cNvSpPr/>
          <p:nvPr/>
        </p:nvSpPr>
        <p:spPr bwMode="auto">
          <a:xfrm>
            <a:off x="64008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 name="Oval 132"/>
          <p:cNvSpPr/>
          <p:nvPr/>
        </p:nvSpPr>
        <p:spPr bwMode="auto">
          <a:xfrm>
            <a:off x="5410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4" name="Oval 133"/>
          <p:cNvSpPr/>
          <p:nvPr/>
        </p:nvSpPr>
        <p:spPr bwMode="auto">
          <a:xfrm>
            <a:off x="62484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5" name="Oval 134"/>
          <p:cNvSpPr/>
          <p:nvPr/>
        </p:nvSpPr>
        <p:spPr bwMode="auto">
          <a:xfrm>
            <a:off x="63246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6" name="Oval 135"/>
          <p:cNvSpPr/>
          <p:nvPr/>
        </p:nvSpPr>
        <p:spPr bwMode="auto">
          <a:xfrm>
            <a:off x="65532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7" name="Oval 136"/>
          <p:cNvSpPr/>
          <p:nvPr/>
        </p:nvSpPr>
        <p:spPr bwMode="auto">
          <a:xfrm>
            <a:off x="6324600" y="3352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8" name="Oval 137"/>
          <p:cNvSpPr/>
          <p:nvPr/>
        </p:nvSpPr>
        <p:spPr bwMode="auto">
          <a:xfrm>
            <a:off x="5791200" y="3276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9" name="Oval 138"/>
          <p:cNvSpPr/>
          <p:nvPr/>
        </p:nvSpPr>
        <p:spPr bwMode="auto">
          <a:xfrm>
            <a:off x="6019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0" name="Oval 139"/>
          <p:cNvSpPr/>
          <p:nvPr/>
        </p:nvSpPr>
        <p:spPr bwMode="auto">
          <a:xfrm>
            <a:off x="6553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1" name="Oval 140"/>
          <p:cNvSpPr/>
          <p:nvPr/>
        </p:nvSpPr>
        <p:spPr bwMode="auto">
          <a:xfrm>
            <a:off x="6629400" y="2743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2" name="Oval 141"/>
          <p:cNvSpPr/>
          <p:nvPr/>
        </p:nvSpPr>
        <p:spPr bwMode="auto">
          <a:xfrm>
            <a:off x="59436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3" name="Oval 142"/>
          <p:cNvSpPr/>
          <p:nvPr/>
        </p:nvSpPr>
        <p:spPr bwMode="auto">
          <a:xfrm>
            <a:off x="64008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4" name="Oval 143"/>
          <p:cNvSpPr/>
          <p:nvPr/>
        </p:nvSpPr>
        <p:spPr bwMode="auto">
          <a:xfrm>
            <a:off x="5410200" y="3581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5" name="Oval 144"/>
          <p:cNvSpPr/>
          <p:nvPr/>
        </p:nvSpPr>
        <p:spPr bwMode="auto">
          <a:xfrm>
            <a:off x="55626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6" name="Oval 145"/>
          <p:cNvSpPr/>
          <p:nvPr/>
        </p:nvSpPr>
        <p:spPr bwMode="auto">
          <a:xfrm>
            <a:off x="55626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7" name="Oval 146"/>
          <p:cNvSpPr/>
          <p:nvPr/>
        </p:nvSpPr>
        <p:spPr bwMode="auto">
          <a:xfrm>
            <a:off x="59436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8" name="Oval 147"/>
          <p:cNvSpPr/>
          <p:nvPr/>
        </p:nvSpPr>
        <p:spPr bwMode="auto">
          <a:xfrm>
            <a:off x="6324600" y="4267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9" name="Oval 148"/>
          <p:cNvSpPr/>
          <p:nvPr/>
        </p:nvSpPr>
        <p:spPr bwMode="auto">
          <a:xfrm>
            <a:off x="60198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0" name="Oval 149"/>
          <p:cNvSpPr/>
          <p:nvPr/>
        </p:nvSpPr>
        <p:spPr bwMode="auto">
          <a:xfrm>
            <a:off x="6553200" y="4876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151" name="Straight Connector 150"/>
          <p:cNvCxnSpPr/>
          <p:nvPr/>
        </p:nvCxnSpPr>
        <p:spPr bwMode="auto">
          <a:xfrm>
            <a:off x="4267200" y="2819400"/>
            <a:ext cx="1295400" cy="2819400"/>
          </a:xfrm>
          <a:prstGeom prst="line">
            <a:avLst/>
          </a:prstGeom>
          <a:solidFill>
            <a:schemeClr val="accent1"/>
          </a:solidFill>
          <a:ln w="38100" cap="flat" cmpd="sng" algn="ctr">
            <a:solidFill>
              <a:schemeClr val="tx1"/>
            </a:solidFill>
            <a:prstDash val="solid"/>
            <a:round/>
            <a:headEnd type="arrow" w="sm" len="sm"/>
            <a:tailEnd type="arrow" w="sm" len="sm"/>
          </a:ln>
          <a:effectLst/>
        </p:spPr>
      </p:cxnSp>
      <p:cxnSp>
        <p:nvCxnSpPr>
          <p:cNvPr id="152" name="Straight Connector 151"/>
          <p:cNvCxnSpPr/>
          <p:nvPr/>
        </p:nvCxnSpPr>
        <p:spPr bwMode="auto">
          <a:xfrm>
            <a:off x="3810000" y="29718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53" name="Straight Connector 152"/>
          <p:cNvCxnSpPr/>
          <p:nvPr/>
        </p:nvCxnSpPr>
        <p:spPr bwMode="auto">
          <a:xfrm>
            <a:off x="4800600" y="28194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155" name="Oval 154"/>
          <p:cNvSpPr/>
          <p:nvPr/>
        </p:nvSpPr>
        <p:spPr bwMode="auto">
          <a:xfrm>
            <a:off x="4648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6" name="Oval 155"/>
          <p:cNvSpPr/>
          <p:nvPr/>
        </p:nvSpPr>
        <p:spPr bwMode="auto">
          <a:xfrm>
            <a:off x="3429000" y="2590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7" name="Oval 156"/>
          <p:cNvSpPr/>
          <p:nvPr/>
        </p:nvSpPr>
        <p:spPr bwMode="auto">
          <a:xfrm>
            <a:off x="50292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8" name="TextBox 157"/>
          <p:cNvSpPr txBox="1"/>
          <p:nvPr/>
        </p:nvSpPr>
        <p:spPr>
          <a:xfrm>
            <a:off x="152400" y="5562600"/>
            <a:ext cx="1553280" cy="830997"/>
          </a:xfrm>
          <a:prstGeom prst="rect">
            <a:avLst/>
          </a:prstGeom>
          <a:noFill/>
        </p:spPr>
        <p:txBody>
          <a:bodyPr wrap="none" rtlCol="0">
            <a:spAutoFit/>
          </a:bodyPr>
          <a:lstStyle/>
          <a:p>
            <a:r>
              <a:rPr lang="en-US" dirty="0" smtClean="0"/>
              <a:t>Negatives</a:t>
            </a:r>
          </a:p>
          <a:p>
            <a:r>
              <a:rPr lang="en-US" dirty="0" smtClean="0"/>
              <a:t>…</a:t>
            </a:r>
            <a:endParaRPr lang="en-US" dirty="0"/>
          </a:p>
        </p:txBody>
      </p:sp>
      <p:sp>
        <p:nvSpPr>
          <p:cNvPr id="159" name="TextBox 158"/>
          <p:cNvSpPr txBox="1"/>
          <p:nvPr/>
        </p:nvSpPr>
        <p:spPr>
          <a:xfrm>
            <a:off x="6934200" y="2590800"/>
            <a:ext cx="1416223" cy="461665"/>
          </a:xfrm>
          <a:prstGeom prst="rect">
            <a:avLst/>
          </a:prstGeom>
          <a:noFill/>
        </p:spPr>
        <p:txBody>
          <a:bodyPr wrap="none" rtlCol="0">
            <a:spAutoFit/>
          </a:bodyPr>
          <a:lstStyle/>
          <a:p>
            <a:r>
              <a:rPr lang="en-US" dirty="0" smtClean="0"/>
              <a:t>Positives</a:t>
            </a:r>
          </a:p>
        </p:txBody>
      </p:sp>
    </p:spTree>
    <p:extLst>
      <p:ext uri="{BB962C8B-B14F-4D97-AF65-F5344CB8AC3E}">
        <p14:creationId xmlns:p14="http://schemas.microsoft.com/office/powerpoint/2010/main" val="1859164034"/>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62000"/>
          </a:xfrm>
        </p:spPr>
        <p:txBody>
          <a:bodyPr/>
          <a:lstStyle/>
          <a:p>
            <a:r>
              <a:rPr lang="en-US" dirty="0" smtClean="0"/>
              <a:t>Training SVMs using Hard Negative Mining</a:t>
            </a:r>
            <a:endParaRPr lang="en-US" dirty="0"/>
          </a:p>
        </p:txBody>
      </p:sp>
      <p:sp>
        <p:nvSpPr>
          <p:cNvPr id="4" name="Oval 3"/>
          <p:cNvSpPr/>
          <p:nvPr/>
        </p:nvSpPr>
        <p:spPr bwMode="auto">
          <a:xfrm>
            <a:off x="2438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 name="Oval 4"/>
          <p:cNvSpPr/>
          <p:nvPr/>
        </p:nvSpPr>
        <p:spPr bwMode="auto">
          <a:xfrm>
            <a:off x="32766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Oval 5"/>
          <p:cNvSpPr/>
          <p:nvPr/>
        </p:nvSpPr>
        <p:spPr bwMode="auto">
          <a:xfrm>
            <a:off x="29718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Oval 6"/>
          <p:cNvSpPr/>
          <p:nvPr/>
        </p:nvSpPr>
        <p:spPr bwMode="auto">
          <a:xfrm>
            <a:off x="3352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Oval 7"/>
          <p:cNvSpPr/>
          <p:nvPr/>
        </p:nvSpPr>
        <p:spPr bwMode="auto">
          <a:xfrm>
            <a:off x="34290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Oval 8"/>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Oval 9"/>
          <p:cNvSpPr/>
          <p:nvPr/>
        </p:nvSpPr>
        <p:spPr bwMode="auto">
          <a:xfrm>
            <a:off x="37338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3352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2819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30480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3581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 name="Oval 14"/>
          <p:cNvSpPr/>
          <p:nvPr/>
        </p:nvSpPr>
        <p:spPr bwMode="auto">
          <a:xfrm>
            <a:off x="35052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 name="Oval 15"/>
          <p:cNvSpPr/>
          <p:nvPr/>
        </p:nvSpPr>
        <p:spPr bwMode="auto">
          <a:xfrm>
            <a:off x="36576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 name="Oval 16"/>
          <p:cNvSpPr/>
          <p:nvPr/>
        </p:nvSpPr>
        <p:spPr bwMode="auto">
          <a:xfrm>
            <a:off x="38100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 name="Oval 17"/>
          <p:cNvSpPr/>
          <p:nvPr/>
        </p:nvSpPr>
        <p:spPr bwMode="auto">
          <a:xfrm>
            <a:off x="29718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 name="Oval 18"/>
          <p:cNvSpPr/>
          <p:nvPr/>
        </p:nvSpPr>
        <p:spPr bwMode="auto">
          <a:xfrm>
            <a:off x="3048000" y="2819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 name="Oval 19"/>
          <p:cNvSpPr/>
          <p:nvPr/>
        </p:nvSpPr>
        <p:spPr bwMode="auto">
          <a:xfrm>
            <a:off x="34290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 name="Oval 20"/>
          <p:cNvSpPr/>
          <p:nvPr/>
        </p:nvSpPr>
        <p:spPr bwMode="auto">
          <a:xfrm>
            <a:off x="3581400" y="3276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 name="Oval 21"/>
          <p:cNvSpPr/>
          <p:nvPr/>
        </p:nvSpPr>
        <p:spPr bwMode="auto">
          <a:xfrm>
            <a:off x="3733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 name="Oval 22"/>
          <p:cNvSpPr/>
          <p:nvPr/>
        </p:nvSpPr>
        <p:spPr bwMode="auto">
          <a:xfrm>
            <a:off x="3886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 name="Oval 23"/>
          <p:cNvSpPr/>
          <p:nvPr/>
        </p:nvSpPr>
        <p:spPr bwMode="auto">
          <a:xfrm>
            <a:off x="3886200" y="5562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 name="Oval 24"/>
          <p:cNvSpPr/>
          <p:nvPr/>
        </p:nvSpPr>
        <p:spPr bwMode="auto">
          <a:xfrm>
            <a:off x="2438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 name="Oval 25"/>
          <p:cNvSpPr/>
          <p:nvPr/>
        </p:nvSpPr>
        <p:spPr bwMode="auto">
          <a:xfrm>
            <a:off x="25908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 name="Oval 26"/>
          <p:cNvSpPr/>
          <p:nvPr/>
        </p:nvSpPr>
        <p:spPr bwMode="auto">
          <a:xfrm>
            <a:off x="25908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 name="Oval 27"/>
          <p:cNvSpPr/>
          <p:nvPr/>
        </p:nvSpPr>
        <p:spPr bwMode="auto">
          <a:xfrm>
            <a:off x="29718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 name="Oval 28"/>
          <p:cNvSpPr/>
          <p:nvPr/>
        </p:nvSpPr>
        <p:spPr bwMode="auto">
          <a:xfrm>
            <a:off x="33528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 name="Oval 29"/>
          <p:cNvSpPr/>
          <p:nvPr/>
        </p:nvSpPr>
        <p:spPr bwMode="auto">
          <a:xfrm>
            <a:off x="30480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3581400" y="5638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2" name="Oval 31"/>
          <p:cNvSpPr/>
          <p:nvPr/>
        </p:nvSpPr>
        <p:spPr bwMode="auto">
          <a:xfrm>
            <a:off x="41910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3" name="Oval 32"/>
          <p:cNvSpPr/>
          <p:nvPr/>
        </p:nvSpPr>
        <p:spPr bwMode="auto">
          <a:xfrm>
            <a:off x="4343400" y="4953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4" name="Oval 33"/>
          <p:cNvSpPr/>
          <p:nvPr/>
        </p:nvSpPr>
        <p:spPr bwMode="auto">
          <a:xfrm>
            <a:off x="1676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5" name="Oval 34"/>
          <p:cNvSpPr/>
          <p:nvPr/>
        </p:nvSpPr>
        <p:spPr bwMode="auto">
          <a:xfrm>
            <a:off x="25146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6" name="Oval 35"/>
          <p:cNvSpPr/>
          <p:nvPr/>
        </p:nvSpPr>
        <p:spPr bwMode="auto">
          <a:xfrm>
            <a:off x="22098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7" name="Oval 36"/>
          <p:cNvSpPr/>
          <p:nvPr/>
        </p:nvSpPr>
        <p:spPr bwMode="auto">
          <a:xfrm>
            <a:off x="2590800" y="3581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8" name="Oval 37"/>
          <p:cNvSpPr/>
          <p:nvPr/>
        </p:nvSpPr>
        <p:spPr bwMode="auto">
          <a:xfrm>
            <a:off x="26670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9" name="Oval 38"/>
          <p:cNvSpPr/>
          <p:nvPr/>
        </p:nvSpPr>
        <p:spPr bwMode="auto">
          <a:xfrm>
            <a:off x="2819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0" name="Oval 39"/>
          <p:cNvSpPr/>
          <p:nvPr/>
        </p:nvSpPr>
        <p:spPr bwMode="auto">
          <a:xfrm>
            <a:off x="2971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1" name="Oval 40"/>
          <p:cNvSpPr/>
          <p:nvPr/>
        </p:nvSpPr>
        <p:spPr bwMode="auto">
          <a:xfrm>
            <a:off x="2590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2" name="Oval 41"/>
          <p:cNvSpPr/>
          <p:nvPr/>
        </p:nvSpPr>
        <p:spPr bwMode="auto">
          <a:xfrm>
            <a:off x="20574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3" name="Oval 42"/>
          <p:cNvSpPr/>
          <p:nvPr/>
        </p:nvSpPr>
        <p:spPr bwMode="auto">
          <a:xfrm>
            <a:off x="22860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4" name="Oval 43"/>
          <p:cNvSpPr/>
          <p:nvPr/>
        </p:nvSpPr>
        <p:spPr bwMode="auto">
          <a:xfrm>
            <a:off x="2819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5" name="Oval 44"/>
          <p:cNvSpPr/>
          <p:nvPr/>
        </p:nvSpPr>
        <p:spPr bwMode="auto">
          <a:xfrm>
            <a:off x="27432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6" name="Oval 45"/>
          <p:cNvSpPr/>
          <p:nvPr/>
        </p:nvSpPr>
        <p:spPr bwMode="auto">
          <a:xfrm>
            <a:off x="2895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7" name="Oval 46"/>
          <p:cNvSpPr/>
          <p:nvPr/>
        </p:nvSpPr>
        <p:spPr bwMode="auto">
          <a:xfrm>
            <a:off x="30480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8" name="Oval 47"/>
          <p:cNvSpPr/>
          <p:nvPr/>
        </p:nvSpPr>
        <p:spPr bwMode="auto">
          <a:xfrm>
            <a:off x="22098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49" name="Oval 48"/>
          <p:cNvSpPr/>
          <p:nvPr/>
        </p:nvSpPr>
        <p:spPr bwMode="auto">
          <a:xfrm>
            <a:off x="2286000" y="2514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0" name="Oval 49"/>
          <p:cNvSpPr/>
          <p:nvPr/>
        </p:nvSpPr>
        <p:spPr bwMode="auto">
          <a:xfrm>
            <a:off x="26670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1" name="Oval 50"/>
          <p:cNvSpPr/>
          <p:nvPr/>
        </p:nvSpPr>
        <p:spPr bwMode="auto">
          <a:xfrm>
            <a:off x="28194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2" name="Oval 51"/>
          <p:cNvSpPr/>
          <p:nvPr/>
        </p:nvSpPr>
        <p:spPr bwMode="auto">
          <a:xfrm>
            <a:off x="2971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3" name="Oval 52"/>
          <p:cNvSpPr/>
          <p:nvPr/>
        </p:nvSpPr>
        <p:spPr bwMode="auto">
          <a:xfrm>
            <a:off x="3124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4" name="Oval 53"/>
          <p:cNvSpPr/>
          <p:nvPr/>
        </p:nvSpPr>
        <p:spPr bwMode="auto">
          <a:xfrm>
            <a:off x="3124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5" name="Oval 54"/>
          <p:cNvSpPr/>
          <p:nvPr/>
        </p:nvSpPr>
        <p:spPr bwMode="auto">
          <a:xfrm>
            <a:off x="1676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6" name="Oval 55"/>
          <p:cNvSpPr/>
          <p:nvPr/>
        </p:nvSpPr>
        <p:spPr bwMode="auto">
          <a:xfrm>
            <a:off x="1828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7" name="Oval 56"/>
          <p:cNvSpPr/>
          <p:nvPr/>
        </p:nvSpPr>
        <p:spPr bwMode="auto">
          <a:xfrm>
            <a:off x="1828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8" name="Oval 57"/>
          <p:cNvSpPr/>
          <p:nvPr/>
        </p:nvSpPr>
        <p:spPr bwMode="auto">
          <a:xfrm>
            <a:off x="2209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59" name="Oval 58"/>
          <p:cNvSpPr/>
          <p:nvPr/>
        </p:nvSpPr>
        <p:spPr bwMode="auto">
          <a:xfrm>
            <a:off x="2590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0" name="Oval 59"/>
          <p:cNvSpPr/>
          <p:nvPr/>
        </p:nvSpPr>
        <p:spPr bwMode="auto">
          <a:xfrm>
            <a:off x="22860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1" name="Oval 60"/>
          <p:cNvSpPr/>
          <p:nvPr/>
        </p:nvSpPr>
        <p:spPr bwMode="auto">
          <a:xfrm>
            <a:off x="2819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2" name="Oval 61"/>
          <p:cNvSpPr/>
          <p:nvPr/>
        </p:nvSpPr>
        <p:spPr bwMode="auto">
          <a:xfrm>
            <a:off x="34290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3" name="Oval 62"/>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4" name="Oval 63"/>
          <p:cNvSpPr/>
          <p:nvPr/>
        </p:nvSpPr>
        <p:spPr bwMode="auto">
          <a:xfrm>
            <a:off x="1676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5" name="Oval 64"/>
          <p:cNvSpPr/>
          <p:nvPr/>
        </p:nvSpPr>
        <p:spPr bwMode="auto">
          <a:xfrm>
            <a:off x="25146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6" name="Oval 65"/>
          <p:cNvSpPr/>
          <p:nvPr/>
        </p:nvSpPr>
        <p:spPr bwMode="auto">
          <a:xfrm>
            <a:off x="2209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7" name="Oval 66"/>
          <p:cNvSpPr/>
          <p:nvPr/>
        </p:nvSpPr>
        <p:spPr bwMode="auto">
          <a:xfrm>
            <a:off x="2590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8" name="Oval 67"/>
          <p:cNvSpPr/>
          <p:nvPr/>
        </p:nvSpPr>
        <p:spPr bwMode="auto">
          <a:xfrm>
            <a:off x="26670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9" name="Oval 68"/>
          <p:cNvSpPr/>
          <p:nvPr/>
        </p:nvSpPr>
        <p:spPr bwMode="auto">
          <a:xfrm>
            <a:off x="28194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0" name="Oval 69"/>
          <p:cNvSpPr/>
          <p:nvPr/>
        </p:nvSpPr>
        <p:spPr bwMode="auto">
          <a:xfrm>
            <a:off x="29718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1" name="Oval 70"/>
          <p:cNvSpPr/>
          <p:nvPr/>
        </p:nvSpPr>
        <p:spPr bwMode="auto">
          <a:xfrm>
            <a:off x="25908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2" name="Oval 71"/>
          <p:cNvSpPr/>
          <p:nvPr/>
        </p:nvSpPr>
        <p:spPr bwMode="auto">
          <a:xfrm>
            <a:off x="2057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3" name="Oval 72"/>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4" name="Oval 73"/>
          <p:cNvSpPr/>
          <p:nvPr/>
        </p:nvSpPr>
        <p:spPr bwMode="auto">
          <a:xfrm>
            <a:off x="2819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5" name="Oval 74"/>
          <p:cNvSpPr/>
          <p:nvPr/>
        </p:nvSpPr>
        <p:spPr bwMode="auto">
          <a:xfrm>
            <a:off x="27432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6" name="Oval 75"/>
          <p:cNvSpPr/>
          <p:nvPr/>
        </p:nvSpPr>
        <p:spPr bwMode="auto">
          <a:xfrm>
            <a:off x="2895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7" name="Oval 76"/>
          <p:cNvSpPr/>
          <p:nvPr/>
        </p:nvSpPr>
        <p:spPr bwMode="auto">
          <a:xfrm>
            <a:off x="30480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8" name="Oval 77"/>
          <p:cNvSpPr/>
          <p:nvPr/>
        </p:nvSpPr>
        <p:spPr bwMode="auto">
          <a:xfrm>
            <a:off x="2209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9" name="Oval 78"/>
          <p:cNvSpPr/>
          <p:nvPr/>
        </p:nvSpPr>
        <p:spPr bwMode="auto">
          <a:xfrm>
            <a:off x="22860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0" name="Oval 79"/>
          <p:cNvSpPr/>
          <p:nvPr/>
        </p:nvSpPr>
        <p:spPr bwMode="auto">
          <a:xfrm>
            <a:off x="26670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1" name="Oval 80"/>
          <p:cNvSpPr/>
          <p:nvPr/>
        </p:nvSpPr>
        <p:spPr bwMode="auto">
          <a:xfrm>
            <a:off x="2819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2" name="Oval 81"/>
          <p:cNvSpPr/>
          <p:nvPr/>
        </p:nvSpPr>
        <p:spPr bwMode="auto">
          <a:xfrm>
            <a:off x="2971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3" name="Oval 82"/>
          <p:cNvSpPr/>
          <p:nvPr/>
        </p:nvSpPr>
        <p:spPr bwMode="auto">
          <a:xfrm>
            <a:off x="3124200" y="4876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4" name="Oval 83"/>
          <p:cNvSpPr/>
          <p:nvPr/>
        </p:nvSpPr>
        <p:spPr bwMode="auto">
          <a:xfrm>
            <a:off x="3124200" y="5943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5" name="Oval 84"/>
          <p:cNvSpPr/>
          <p:nvPr/>
        </p:nvSpPr>
        <p:spPr bwMode="auto">
          <a:xfrm>
            <a:off x="16764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6" name="Oval 85"/>
          <p:cNvSpPr/>
          <p:nvPr/>
        </p:nvSpPr>
        <p:spPr bwMode="auto">
          <a:xfrm>
            <a:off x="1828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7" name="Oval 86"/>
          <p:cNvSpPr/>
          <p:nvPr/>
        </p:nvSpPr>
        <p:spPr bwMode="auto">
          <a:xfrm>
            <a:off x="1828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8" name="Oval 87"/>
          <p:cNvSpPr/>
          <p:nvPr/>
        </p:nvSpPr>
        <p:spPr bwMode="auto">
          <a:xfrm>
            <a:off x="2209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9" name="Oval 88"/>
          <p:cNvSpPr/>
          <p:nvPr/>
        </p:nvSpPr>
        <p:spPr bwMode="auto">
          <a:xfrm>
            <a:off x="2590800" y="5410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0" name="Oval 89"/>
          <p:cNvSpPr/>
          <p:nvPr/>
        </p:nvSpPr>
        <p:spPr bwMode="auto">
          <a:xfrm>
            <a:off x="22860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1" name="Oval 90"/>
          <p:cNvSpPr/>
          <p:nvPr/>
        </p:nvSpPr>
        <p:spPr bwMode="auto">
          <a:xfrm>
            <a:off x="2819400" y="6019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2" name="Oval 91"/>
          <p:cNvSpPr/>
          <p:nvPr/>
        </p:nvSpPr>
        <p:spPr bwMode="auto">
          <a:xfrm>
            <a:off x="34290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3" name="Oval 92"/>
          <p:cNvSpPr/>
          <p:nvPr/>
        </p:nvSpPr>
        <p:spPr bwMode="auto">
          <a:xfrm>
            <a:off x="3581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4" name="Oval 93"/>
          <p:cNvSpPr/>
          <p:nvPr/>
        </p:nvSpPr>
        <p:spPr bwMode="auto">
          <a:xfrm>
            <a:off x="838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5" name="Oval 94"/>
          <p:cNvSpPr/>
          <p:nvPr/>
        </p:nvSpPr>
        <p:spPr bwMode="auto">
          <a:xfrm>
            <a:off x="16764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6" name="Oval 95"/>
          <p:cNvSpPr/>
          <p:nvPr/>
        </p:nvSpPr>
        <p:spPr bwMode="auto">
          <a:xfrm>
            <a:off x="1371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7" name="Oval 96"/>
          <p:cNvSpPr/>
          <p:nvPr/>
        </p:nvSpPr>
        <p:spPr bwMode="auto">
          <a:xfrm>
            <a:off x="17526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8" name="Oval 97"/>
          <p:cNvSpPr/>
          <p:nvPr/>
        </p:nvSpPr>
        <p:spPr bwMode="auto">
          <a:xfrm>
            <a:off x="18288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9" name="Oval 98"/>
          <p:cNvSpPr/>
          <p:nvPr/>
        </p:nvSpPr>
        <p:spPr bwMode="auto">
          <a:xfrm>
            <a:off x="19812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0" name="Oval 99"/>
          <p:cNvSpPr/>
          <p:nvPr/>
        </p:nvSpPr>
        <p:spPr bwMode="auto">
          <a:xfrm>
            <a:off x="21336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1" name="Oval 100"/>
          <p:cNvSpPr/>
          <p:nvPr/>
        </p:nvSpPr>
        <p:spPr bwMode="auto">
          <a:xfrm>
            <a:off x="17526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2" name="Oval 101"/>
          <p:cNvSpPr/>
          <p:nvPr/>
        </p:nvSpPr>
        <p:spPr bwMode="auto">
          <a:xfrm>
            <a:off x="1219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3" name="Oval 102"/>
          <p:cNvSpPr/>
          <p:nvPr/>
        </p:nvSpPr>
        <p:spPr bwMode="auto">
          <a:xfrm>
            <a:off x="1447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4" name="Oval 103"/>
          <p:cNvSpPr/>
          <p:nvPr/>
        </p:nvSpPr>
        <p:spPr bwMode="auto">
          <a:xfrm>
            <a:off x="1981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5" name="Oval 104"/>
          <p:cNvSpPr/>
          <p:nvPr/>
        </p:nvSpPr>
        <p:spPr bwMode="auto">
          <a:xfrm>
            <a:off x="19050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6" name="Oval 105"/>
          <p:cNvSpPr/>
          <p:nvPr/>
        </p:nvSpPr>
        <p:spPr bwMode="auto">
          <a:xfrm>
            <a:off x="2057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7" name="Oval 106"/>
          <p:cNvSpPr/>
          <p:nvPr/>
        </p:nvSpPr>
        <p:spPr bwMode="auto">
          <a:xfrm>
            <a:off x="2209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8" name="Oval 107"/>
          <p:cNvSpPr/>
          <p:nvPr/>
        </p:nvSpPr>
        <p:spPr bwMode="auto">
          <a:xfrm>
            <a:off x="13716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9" name="Oval 108"/>
          <p:cNvSpPr/>
          <p:nvPr/>
        </p:nvSpPr>
        <p:spPr bwMode="auto">
          <a:xfrm>
            <a:off x="14478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0" name="Oval 109"/>
          <p:cNvSpPr/>
          <p:nvPr/>
        </p:nvSpPr>
        <p:spPr bwMode="auto">
          <a:xfrm>
            <a:off x="1828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1" name="Oval 110"/>
          <p:cNvSpPr/>
          <p:nvPr/>
        </p:nvSpPr>
        <p:spPr bwMode="auto">
          <a:xfrm>
            <a:off x="19812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2" name="Oval 111"/>
          <p:cNvSpPr/>
          <p:nvPr/>
        </p:nvSpPr>
        <p:spPr bwMode="auto">
          <a:xfrm>
            <a:off x="21336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3" name="Oval 112"/>
          <p:cNvSpPr/>
          <p:nvPr/>
        </p:nvSpPr>
        <p:spPr bwMode="auto">
          <a:xfrm>
            <a:off x="22860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4" name="Oval 113"/>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5" name="Oval 114"/>
          <p:cNvSpPr/>
          <p:nvPr/>
        </p:nvSpPr>
        <p:spPr bwMode="auto">
          <a:xfrm>
            <a:off x="838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6" name="Oval 115"/>
          <p:cNvSpPr/>
          <p:nvPr/>
        </p:nvSpPr>
        <p:spPr bwMode="auto">
          <a:xfrm>
            <a:off x="9906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7" name="Oval 116"/>
          <p:cNvSpPr/>
          <p:nvPr/>
        </p:nvSpPr>
        <p:spPr bwMode="auto">
          <a:xfrm>
            <a:off x="990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8" name="Oval 117"/>
          <p:cNvSpPr/>
          <p:nvPr/>
        </p:nvSpPr>
        <p:spPr bwMode="auto">
          <a:xfrm>
            <a:off x="13716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9" name="Oval 118"/>
          <p:cNvSpPr/>
          <p:nvPr/>
        </p:nvSpPr>
        <p:spPr bwMode="auto">
          <a:xfrm>
            <a:off x="1752600" y="5181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0" name="Oval 119"/>
          <p:cNvSpPr/>
          <p:nvPr/>
        </p:nvSpPr>
        <p:spPr bwMode="auto">
          <a:xfrm>
            <a:off x="14478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1" name="Oval 120"/>
          <p:cNvSpPr/>
          <p:nvPr/>
        </p:nvSpPr>
        <p:spPr bwMode="auto">
          <a:xfrm>
            <a:off x="1981200" y="5791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2" name="Oval 121"/>
          <p:cNvSpPr/>
          <p:nvPr/>
        </p:nvSpPr>
        <p:spPr bwMode="auto">
          <a:xfrm>
            <a:off x="2590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3" name="Oval 122"/>
          <p:cNvSpPr/>
          <p:nvPr/>
        </p:nvSpPr>
        <p:spPr bwMode="auto">
          <a:xfrm>
            <a:off x="27432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4" name="Oval 123"/>
          <p:cNvSpPr/>
          <p:nvPr/>
        </p:nvSpPr>
        <p:spPr bwMode="auto">
          <a:xfrm>
            <a:off x="62484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5" name="Oval 124"/>
          <p:cNvSpPr/>
          <p:nvPr/>
        </p:nvSpPr>
        <p:spPr bwMode="auto">
          <a:xfrm>
            <a:off x="6629400" y="2819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6" name="Oval 125"/>
          <p:cNvSpPr/>
          <p:nvPr/>
        </p:nvSpPr>
        <p:spPr bwMode="auto">
          <a:xfrm>
            <a:off x="62484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7" name="Oval 126"/>
          <p:cNvSpPr/>
          <p:nvPr/>
        </p:nvSpPr>
        <p:spPr bwMode="auto">
          <a:xfrm>
            <a:off x="64008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8" name="Oval 127"/>
          <p:cNvSpPr/>
          <p:nvPr/>
        </p:nvSpPr>
        <p:spPr bwMode="auto">
          <a:xfrm>
            <a:off x="62484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29" name="Oval 128"/>
          <p:cNvSpPr/>
          <p:nvPr/>
        </p:nvSpPr>
        <p:spPr bwMode="auto">
          <a:xfrm>
            <a:off x="6629400" y="3505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0" name="Oval 129"/>
          <p:cNvSpPr/>
          <p:nvPr/>
        </p:nvSpPr>
        <p:spPr bwMode="auto">
          <a:xfrm>
            <a:off x="6248400" y="3810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1" name="Oval 130"/>
          <p:cNvSpPr/>
          <p:nvPr/>
        </p:nvSpPr>
        <p:spPr bwMode="auto">
          <a:xfrm>
            <a:off x="6400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2" name="Oval 131"/>
          <p:cNvSpPr/>
          <p:nvPr/>
        </p:nvSpPr>
        <p:spPr bwMode="auto">
          <a:xfrm>
            <a:off x="64008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3" name="Oval 132"/>
          <p:cNvSpPr/>
          <p:nvPr/>
        </p:nvSpPr>
        <p:spPr bwMode="auto">
          <a:xfrm>
            <a:off x="5410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4" name="Oval 133"/>
          <p:cNvSpPr/>
          <p:nvPr/>
        </p:nvSpPr>
        <p:spPr bwMode="auto">
          <a:xfrm>
            <a:off x="62484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5" name="Oval 134"/>
          <p:cNvSpPr/>
          <p:nvPr/>
        </p:nvSpPr>
        <p:spPr bwMode="auto">
          <a:xfrm>
            <a:off x="63246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6" name="Oval 135"/>
          <p:cNvSpPr/>
          <p:nvPr/>
        </p:nvSpPr>
        <p:spPr bwMode="auto">
          <a:xfrm>
            <a:off x="65532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7" name="Oval 136"/>
          <p:cNvSpPr/>
          <p:nvPr/>
        </p:nvSpPr>
        <p:spPr bwMode="auto">
          <a:xfrm>
            <a:off x="6324600" y="3352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8" name="Oval 137"/>
          <p:cNvSpPr/>
          <p:nvPr/>
        </p:nvSpPr>
        <p:spPr bwMode="auto">
          <a:xfrm>
            <a:off x="5791200" y="3276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39" name="Oval 138"/>
          <p:cNvSpPr/>
          <p:nvPr/>
        </p:nvSpPr>
        <p:spPr bwMode="auto">
          <a:xfrm>
            <a:off x="6019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0" name="Oval 139"/>
          <p:cNvSpPr/>
          <p:nvPr/>
        </p:nvSpPr>
        <p:spPr bwMode="auto">
          <a:xfrm>
            <a:off x="6553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1" name="Oval 140"/>
          <p:cNvSpPr/>
          <p:nvPr/>
        </p:nvSpPr>
        <p:spPr bwMode="auto">
          <a:xfrm>
            <a:off x="6629400" y="2743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2" name="Oval 141"/>
          <p:cNvSpPr/>
          <p:nvPr/>
        </p:nvSpPr>
        <p:spPr bwMode="auto">
          <a:xfrm>
            <a:off x="59436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3" name="Oval 142"/>
          <p:cNvSpPr/>
          <p:nvPr/>
        </p:nvSpPr>
        <p:spPr bwMode="auto">
          <a:xfrm>
            <a:off x="64008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4" name="Oval 143"/>
          <p:cNvSpPr/>
          <p:nvPr/>
        </p:nvSpPr>
        <p:spPr bwMode="auto">
          <a:xfrm>
            <a:off x="5410200" y="3581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5" name="Oval 144"/>
          <p:cNvSpPr/>
          <p:nvPr/>
        </p:nvSpPr>
        <p:spPr bwMode="auto">
          <a:xfrm>
            <a:off x="55626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6" name="Oval 145"/>
          <p:cNvSpPr/>
          <p:nvPr/>
        </p:nvSpPr>
        <p:spPr bwMode="auto">
          <a:xfrm>
            <a:off x="55626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7" name="Oval 146"/>
          <p:cNvSpPr/>
          <p:nvPr/>
        </p:nvSpPr>
        <p:spPr bwMode="auto">
          <a:xfrm>
            <a:off x="59436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8" name="Oval 147"/>
          <p:cNvSpPr/>
          <p:nvPr/>
        </p:nvSpPr>
        <p:spPr bwMode="auto">
          <a:xfrm>
            <a:off x="6324600" y="4267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49" name="Oval 148"/>
          <p:cNvSpPr/>
          <p:nvPr/>
        </p:nvSpPr>
        <p:spPr bwMode="auto">
          <a:xfrm>
            <a:off x="60198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0" name="Oval 149"/>
          <p:cNvSpPr/>
          <p:nvPr/>
        </p:nvSpPr>
        <p:spPr bwMode="auto">
          <a:xfrm>
            <a:off x="6553200" y="4876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151" name="Straight Connector 150"/>
          <p:cNvCxnSpPr/>
          <p:nvPr/>
        </p:nvCxnSpPr>
        <p:spPr bwMode="auto">
          <a:xfrm>
            <a:off x="3276600" y="3048000"/>
            <a:ext cx="1295400" cy="2819400"/>
          </a:xfrm>
          <a:prstGeom prst="line">
            <a:avLst/>
          </a:prstGeom>
          <a:solidFill>
            <a:schemeClr val="accent1"/>
          </a:solidFill>
          <a:ln w="38100" cap="flat" cmpd="sng" algn="ctr">
            <a:solidFill>
              <a:schemeClr val="tx1"/>
            </a:solidFill>
            <a:prstDash val="solid"/>
            <a:round/>
            <a:headEnd type="arrow" w="sm" len="sm"/>
            <a:tailEnd type="arrow" w="sm" len="sm"/>
          </a:ln>
          <a:effectLst/>
        </p:spPr>
      </p:cxnSp>
      <p:cxnSp>
        <p:nvCxnSpPr>
          <p:cNvPr id="152" name="Straight Connector 151"/>
          <p:cNvCxnSpPr/>
          <p:nvPr/>
        </p:nvCxnSpPr>
        <p:spPr bwMode="auto">
          <a:xfrm>
            <a:off x="1752600" y="32004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153" name="Straight Connector 152"/>
          <p:cNvCxnSpPr/>
          <p:nvPr/>
        </p:nvCxnSpPr>
        <p:spPr bwMode="auto">
          <a:xfrm>
            <a:off x="4800600" y="28194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155" name="Oval 154"/>
          <p:cNvSpPr/>
          <p:nvPr/>
        </p:nvSpPr>
        <p:spPr bwMode="auto">
          <a:xfrm>
            <a:off x="4648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6" name="Oval 155"/>
          <p:cNvSpPr/>
          <p:nvPr/>
        </p:nvSpPr>
        <p:spPr bwMode="auto">
          <a:xfrm>
            <a:off x="3429000" y="2590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7" name="Oval 156"/>
          <p:cNvSpPr/>
          <p:nvPr/>
        </p:nvSpPr>
        <p:spPr bwMode="auto">
          <a:xfrm>
            <a:off x="50292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58" name="TextBox 157"/>
          <p:cNvSpPr txBox="1"/>
          <p:nvPr/>
        </p:nvSpPr>
        <p:spPr>
          <a:xfrm>
            <a:off x="152400" y="5562600"/>
            <a:ext cx="1553280" cy="830997"/>
          </a:xfrm>
          <a:prstGeom prst="rect">
            <a:avLst/>
          </a:prstGeom>
          <a:noFill/>
        </p:spPr>
        <p:txBody>
          <a:bodyPr wrap="none" rtlCol="0">
            <a:spAutoFit/>
          </a:bodyPr>
          <a:lstStyle/>
          <a:p>
            <a:r>
              <a:rPr lang="en-US" dirty="0" smtClean="0"/>
              <a:t>Negatives</a:t>
            </a:r>
          </a:p>
          <a:p>
            <a:r>
              <a:rPr lang="en-US" dirty="0" smtClean="0"/>
              <a:t>…</a:t>
            </a:r>
            <a:endParaRPr lang="en-US" dirty="0"/>
          </a:p>
        </p:txBody>
      </p:sp>
      <p:sp>
        <p:nvSpPr>
          <p:cNvPr id="159" name="TextBox 158"/>
          <p:cNvSpPr txBox="1"/>
          <p:nvPr/>
        </p:nvSpPr>
        <p:spPr>
          <a:xfrm>
            <a:off x="6934200" y="2590800"/>
            <a:ext cx="1416223" cy="461665"/>
          </a:xfrm>
          <a:prstGeom prst="rect">
            <a:avLst/>
          </a:prstGeom>
          <a:noFill/>
        </p:spPr>
        <p:txBody>
          <a:bodyPr wrap="none" rtlCol="0">
            <a:spAutoFit/>
          </a:bodyPr>
          <a:lstStyle/>
          <a:p>
            <a:r>
              <a:rPr lang="en-US" dirty="0" smtClean="0"/>
              <a:t>Positives</a:t>
            </a:r>
          </a:p>
        </p:txBody>
      </p:sp>
      <p:sp>
        <p:nvSpPr>
          <p:cNvPr id="160" name="Content Placeholder 2"/>
          <p:cNvSpPr>
            <a:spLocks noGrp="1"/>
          </p:cNvSpPr>
          <p:nvPr>
            <p:ph idx="1"/>
          </p:nvPr>
        </p:nvSpPr>
        <p:spPr>
          <a:xfrm>
            <a:off x="685800" y="1143000"/>
            <a:ext cx="7772400" cy="4114800"/>
          </a:xfrm>
        </p:spPr>
        <p:txBody>
          <a:bodyPr/>
          <a:lstStyle/>
          <a:p>
            <a:r>
              <a:rPr lang="en-US" b="0" dirty="0" smtClean="0"/>
              <a:t>Too many negatives examples to train against all of them</a:t>
            </a:r>
          </a:p>
          <a:p>
            <a:pPr lvl="1"/>
            <a:r>
              <a:rPr lang="en-US" b="0" dirty="0" smtClean="0"/>
              <a:t>Time and Memory Constraints</a:t>
            </a:r>
          </a:p>
          <a:p>
            <a:r>
              <a:rPr lang="en-US" b="0" dirty="0" smtClean="0"/>
              <a:t>Be smart about how you choose what negatives to train against</a:t>
            </a:r>
            <a:endParaRPr lang="en-US" b="0" dirty="0"/>
          </a:p>
        </p:txBody>
      </p:sp>
    </p:spTree>
    <p:extLst>
      <p:ext uri="{BB962C8B-B14F-4D97-AF65-F5344CB8AC3E}">
        <p14:creationId xmlns:p14="http://schemas.microsoft.com/office/powerpoint/2010/main" val="153990502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762000"/>
          </a:xfrm>
        </p:spPr>
        <p:txBody>
          <a:bodyPr/>
          <a:lstStyle/>
          <a:p>
            <a:r>
              <a:rPr lang="en-US" dirty="0" smtClean="0"/>
              <a:t>Training SVMs using Hard Negative Mining</a:t>
            </a:r>
            <a:endParaRPr lang="en-US" dirty="0"/>
          </a:p>
        </p:txBody>
      </p:sp>
      <p:sp>
        <p:nvSpPr>
          <p:cNvPr id="160" name="Content Placeholder 2"/>
          <p:cNvSpPr>
            <a:spLocks noGrp="1"/>
          </p:cNvSpPr>
          <p:nvPr>
            <p:ph idx="1"/>
          </p:nvPr>
        </p:nvSpPr>
        <p:spPr>
          <a:xfrm>
            <a:off x="685800" y="1143000"/>
            <a:ext cx="7772400" cy="4114800"/>
          </a:xfrm>
        </p:spPr>
        <p:txBody>
          <a:bodyPr/>
          <a:lstStyle/>
          <a:p>
            <a:r>
              <a:rPr lang="en-US" b="0" dirty="0" smtClean="0"/>
              <a:t>Too many negatives examples to train against all of them</a:t>
            </a:r>
          </a:p>
          <a:p>
            <a:pPr lvl="1"/>
            <a:r>
              <a:rPr lang="en-US" b="0" dirty="0" smtClean="0"/>
              <a:t>Time and Memory Constraints</a:t>
            </a:r>
          </a:p>
          <a:p>
            <a:r>
              <a:rPr lang="en-US" b="0" dirty="0" smtClean="0"/>
              <a:t>Be smart about how you choose what negatives to train against</a:t>
            </a:r>
            <a:endParaRPr lang="en-US" b="0" dirty="0"/>
          </a:p>
        </p:txBody>
      </p:sp>
      <p:sp>
        <p:nvSpPr>
          <p:cNvPr id="174" name="Rounded Rectangle 173"/>
          <p:cNvSpPr/>
          <p:nvPr/>
        </p:nvSpPr>
        <p:spPr bwMode="auto">
          <a:xfrm rot="20114821">
            <a:off x="3844581" y="2217217"/>
            <a:ext cx="914400" cy="4005608"/>
          </a:xfrm>
          <a:prstGeom prst="roundRect">
            <a:avLst/>
          </a:prstGeom>
          <a:solidFill>
            <a:srgbClr val="FFCC66">
              <a:alpha val="45000"/>
            </a:srgb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5" name="TextBox 174"/>
          <p:cNvSpPr txBox="1"/>
          <p:nvPr/>
        </p:nvSpPr>
        <p:spPr>
          <a:xfrm>
            <a:off x="5562600" y="6019800"/>
            <a:ext cx="2459703" cy="276999"/>
          </a:xfrm>
          <a:prstGeom prst="rect">
            <a:avLst/>
          </a:prstGeom>
          <a:noFill/>
        </p:spPr>
        <p:txBody>
          <a:bodyPr wrap="none" rtlCol="0">
            <a:spAutoFit/>
          </a:bodyPr>
          <a:lstStyle/>
          <a:p>
            <a:r>
              <a:rPr lang="en-US" sz="1200" dirty="0" smtClean="0"/>
              <a:t>Classifies these points incorrectly</a:t>
            </a:r>
            <a:endParaRPr lang="en-US" sz="1200" dirty="0"/>
          </a:p>
        </p:txBody>
      </p:sp>
      <p:sp>
        <p:nvSpPr>
          <p:cNvPr id="161" name="Oval 160"/>
          <p:cNvSpPr/>
          <p:nvPr/>
        </p:nvSpPr>
        <p:spPr bwMode="auto">
          <a:xfrm>
            <a:off x="2438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2" name="Oval 161"/>
          <p:cNvSpPr/>
          <p:nvPr/>
        </p:nvSpPr>
        <p:spPr bwMode="auto">
          <a:xfrm>
            <a:off x="32766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3" name="Oval 162"/>
          <p:cNvSpPr/>
          <p:nvPr/>
        </p:nvSpPr>
        <p:spPr bwMode="auto">
          <a:xfrm>
            <a:off x="29718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4" name="Oval 163"/>
          <p:cNvSpPr/>
          <p:nvPr/>
        </p:nvSpPr>
        <p:spPr bwMode="auto">
          <a:xfrm>
            <a:off x="3352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5" name="Oval 164"/>
          <p:cNvSpPr/>
          <p:nvPr/>
        </p:nvSpPr>
        <p:spPr bwMode="auto">
          <a:xfrm>
            <a:off x="34290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6" name="Oval 165"/>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7" name="Oval 166"/>
          <p:cNvSpPr/>
          <p:nvPr/>
        </p:nvSpPr>
        <p:spPr bwMode="auto">
          <a:xfrm>
            <a:off x="37338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8" name="Oval 167"/>
          <p:cNvSpPr/>
          <p:nvPr/>
        </p:nvSpPr>
        <p:spPr bwMode="auto">
          <a:xfrm>
            <a:off x="3352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69" name="Oval 168"/>
          <p:cNvSpPr/>
          <p:nvPr/>
        </p:nvSpPr>
        <p:spPr bwMode="auto">
          <a:xfrm>
            <a:off x="2819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0" name="Oval 169"/>
          <p:cNvSpPr/>
          <p:nvPr/>
        </p:nvSpPr>
        <p:spPr bwMode="auto">
          <a:xfrm>
            <a:off x="30480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1" name="Oval 170"/>
          <p:cNvSpPr/>
          <p:nvPr/>
        </p:nvSpPr>
        <p:spPr bwMode="auto">
          <a:xfrm>
            <a:off x="3581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2" name="Oval 171"/>
          <p:cNvSpPr/>
          <p:nvPr/>
        </p:nvSpPr>
        <p:spPr bwMode="auto">
          <a:xfrm>
            <a:off x="35052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3" name="Oval 172"/>
          <p:cNvSpPr/>
          <p:nvPr/>
        </p:nvSpPr>
        <p:spPr bwMode="auto">
          <a:xfrm>
            <a:off x="36576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6" name="Oval 175"/>
          <p:cNvSpPr/>
          <p:nvPr/>
        </p:nvSpPr>
        <p:spPr bwMode="auto">
          <a:xfrm>
            <a:off x="38100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7" name="Oval 176"/>
          <p:cNvSpPr/>
          <p:nvPr/>
        </p:nvSpPr>
        <p:spPr bwMode="auto">
          <a:xfrm>
            <a:off x="29718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8" name="Oval 177"/>
          <p:cNvSpPr/>
          <p:nvPr/>
        </p:nvSpPr>
        <p:spPr bwMode="auto">
          <a:xfrm>
            <a:off x="3048000" y="2819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79" name="Oval 178"/>
          <p:cNvSpPr/>
          <p:nvPr/>
        </p:nvSpPr>
        <p:spPr bwMode="auto">
          <a:xfrm>
            <a:off x="34290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0" name="Oval 179"/>
          <p:cNvSpPr/>
          <p:nvPr/>
        </p:nvSpPr>
        <p:spPr bwMode="auto">
          <a:xfrm>
            <a:off x="3581400" y="3276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1" name="Oval 180"/>
          <p:cNvSpPr/>
          <p:nvPr/>
        </p:nvSpPr>
        <p:spPr bwMode="auto">
          <a:xfrm>
            <a:off x="3733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2" name="Oval 181"/>
          <p:cNvSpPr/>
          <p:nvPr/>
        </p:nvSpPr>
        <p:spPr bwMode="auto">
          <a:xfrm>
            <a:off x="3886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3" name="Oval 182"/>
          <p:cNvSpPr/>
          <p:nvPr/>
        </p:nvSpPr>
        <p:spPr bwMode="auto">
          <a:xfrm>
            <a:off x="3886200" y="5562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4" name="Oval 183"/>
          <p:cNvSpPr/>
          <p:nvPr/>
        </p:nvSpPr>
        <p:spPr bwMode="auto">
          <a:xfrm>
            <a:off x="2438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5" name="Oval 184"/>
          <p:cNvSpPr/>
          <p:nvPr/>
        </p:nvSpPr>
        <p:spPr bwMode="auto">
          <a:xfrm>
            <a:off x="25908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6" name="Oval 185"/>
          <p:cNvSpPr/>
          <p:nvPr/>
        </p:nvSpPr>
        <p:spPr bwMode="auto">
          <a:xfrm>
            <a:off x="25908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7" name="Oval 186"/>
          <p:cNvSpPr/>
          <p:nvPr/>
        </p:nvSpPr>
        <p:spPr bwMode="auto">
          <a:xfrm>
            <a:off x="29718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8" name="Oval 187"/>
          <p:cNvSpPr/>
          <p:nvPr/>
        </p:nvSpPr>
        <p:spPr bwMode="auto">
          <a:xfrm>
            <a:off x="33528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89" name="Oval 188"/>
          <p:cNvSpPr/>
          <p:nvPr/>
        </p:nvSpPr>
        <p:spPr bwMode="auto">
          <a:xfrm>
            <a:off x="30480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0" name="Oval 189"/>
          <p:cNvSpPr/>
          <p:nvPr/>
        </p:nvSpPr>
        <p:spPr bwMode="auto">
          <a:xfrm>
            <a:off x="3581400" y="5638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1" name="Oval 190"/>
          <p:cNvSpPr/>
          <p:nvPr/>
        </p:nvSpPr>
        <p:spPr bwMode="auto">
          <a:xfrm>
            <a:off x="41910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2" name="Oval 191"/>
          <p:cNvSpPr/>
          <p:nvPr/>
        </p:nvSpPr>
        <p:spPr bwMode="auto">
          <a:xfrm>
            <a:off x="4343400" y="4953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3" name="Oval 192"/>
          <p:cNvSpPr/>
          <p:nvPr/>
        </p:nvSpPr>
        <p:spPr bwMode="auto">
          <a:xfrm>
            <a:off x="1676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4" name="Oval 193"/>
          <p:cNvSpPr/>
          <p:nvPr/>
        </p:nvSpPr>
        <p:spPr bwMode="auto">
          <a:xfrm>
            <a:off x="25146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5" name="Oval 194"/>
          <p:cNvSpPr/>
          <p:nvPr/>
        </p:nvSpPr>
        <p:spPr bwMode="auto">
          <a:xfrm>
            <a:off x="22098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6" name="Oval 195"/>
          <p:cNvSpPr/>
          <p:nvPr/>
        </p:nvSpPr>
        <p:spPr bwMode="auto">
          <a:xfrm>
            <a:off x="2590800" y="3581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7" name="Oval 196"/>
          <p:cNvSpPr/>
          <p:nvPr/>
        </p:nvSpPr>
        <p:spPr bwMode="auto">
          <a:xfrm>
            <a:off x="2667000" y="2743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8" name="Oval 197"/>
          <p:cNvSpPr/>
          <p:nvPr/>
        </p:nvSpPr>
        <p:spPr bwMode="auto">
          <a:xfrm>
            <a:off x="28194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99" name="Oval 198"/>
          <p:cNvSpPr/>
          <p:nvPr/>
        </p:nvSpPr>
        <p:spPr bwMode="auto">
          <a:xfrm>
            <a:off x="29718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0" name="Oval 199"/>
          <p:cNvSpPr/>
          <p:nvPr/>
        </p:nvSpPr>
        <p:spPr bwMode="auto">
          <a:xfrm>
            <a:off x="2590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1" name="Oval 200"/>
          <p:cNvSpPr/>
          <p:nvPr/>
        </p:nvSpPr>
        <p:spPr bwMode="auto">
          <a:xfrm>
            <a:off x="20574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2" name="Oval 201"/>
          <p:cNvSpPr/>
          <p:nvPr/>
        </p:nvSpPr>
        <p:spPr bwMode="auto">
          <a:xfrm>
            <a:off x="22860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3" name="Oval 202"/>
          <p:cNvSpPr/>
          <p:nvPr/>
        </p:nvSpPr>
        <p:spPr bwMode="auto">
          <a:xfrm>
            <a:off x="28194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4" name="Oval 203"/>
          <p:cNvSpPr/>
          <p:nvPr/>
        </p:nvSpPr>
        <p:spPr bwMode="auto">
          <a:xfrm>
            <a:off x="2743200" y="3048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5" name="Oval 204"/>
          <p:cNvSpPr/>
          <p:nvPr/>
        </p:nvSpPr>
        <p:spPr bwMode="auto">
          <a:xfrm>
            <a:off x="2895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6" name="Oval 205"/>
          <p:cNvSpPr/>
          <p:nvPr/>
        </p:nvSpPr>
        <p:spPr bwMode="auto">
          <a:xfrm>
            <a:off x="30480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7" name="Oval 206"/>
          <p:cNvSpPr/>
          <p:nvPr/>
        </p:nvSpPr>
        <p:spPr bwMode="auto">
          <a:xfrm>
            <a:off x="22098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8" name="Oval 207"/>
          <p:cNvSpPr/>
          <p:nvPr/>
        </p:nvSpPr>
        <p:spPr bwMode="auto">
          <a:xfrm>
            <a:off x="2286000" y="2514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09" name="Oval 208"/>
          <p:cNvSpPr/>
          <p:nvPr/>
        </p:nvSpPr>
        <p:spPr bwMode="auto">
          <a:xfrm>
            <a:off x="2667000" y="3352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0" name="Oval 209"/>
          <p:cNvSpPr/>
          <p:nvPr/>
        </p:nvSpPr>
        <p:spPr bwMode="auto">
          <a:xfrm>
            <a:off x="28194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1" name="Oval 210"/>
          <p:cNvSpPr/>
          <p:nvPr/>
        </p:nvSpPr>
        <p:spPr bwMode="auto">
          <a:xfrm>
            <a:off x="2971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2" name="Oval 211"/>
          <p:cNvSpPr/>
          <p:nvPr/>
        </p:nvSpPr>
        <p:spPr bwMode="auto">
          <a:xfrm>
            <a:off x="3124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3" name="Oval 212"/>
          <p:cNvSpPr/>
          <p:nvPr/>
        </p:nvSpPr>
        <p:spPr bwMode="auto">
          <a:xfrm>
            <a:off x="3124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4" name="Oval 213"/>
          <p:cNvSpPr/>
          <p:nvPr/>
        </p:nvSpPr>
        <p:spPr bwMode="auto">
          <a:xfrm>
            <a:off x="16764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5" name="Oval 214"/>
          <p:cNvSpPr/>
          <p:nvPr/>
        </p:nvSpPr>
        <p:spPr bwMode="auto">
          <a:xfrm>
            <a:off x="1828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6" name="Oval 215"/>
          <p:cNvSpPr/>
          <p:nvPr/>
        </p:nvSpPr>
        <p:spPr bwMode="auto">
          <a:xfrm>
            <a:off x="1828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7" name="Oval 216"/>
          <p:cNvSpPr/>
          <p:nvPr/>
        </p:nvSpPr>
        <p:spPr bwMode="auto">
          <a:xfrm>
            <a:off x="2209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8" name="Oval 217"/>
          <p:cNvSpPr/>
          <p:nvPr/>
        </p:nvSpPr>
        <p:spPr bwMode="auto">
          <a:xfrm>
            <a:off x="2590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19" name="Oval 218"/>
          <p:cNvSpPr/>
          <p:nvPr/>
        </p:nvSpPr>
        <p:spPr bwMode="auto">
          <a:xfrm>
            <a:off x="22860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0" name="Oval 219"/>
          <p:cNvSpPr/>
          <p:nvPr/>
        </p:nvSpPr>
        <p:spPr bwMode="auto">
          <a:xfrm>
            <a:off x="2819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1" name="Oval 220"/>
          <p:cNvSpPr/>
          <p:nvPr/>
        </p:nvSpPr>
        <p:spPr bwMode="auto">
          <a:xfrm>
            <a:off x="34290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2" name="Oval 221"/>
          <p:cNvSpPr/>
          <p:nvPr/>
        </p:nvSpPr>
        <p:spPr bwMode="auto">
          <a:xfrm>
            <a:off x="35814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3" name="Oval 222"/>
          <p:cNvSpPr/>
          <p:nvPr/>
        </p:nvSpPr>
        <p:spPr bwMode="auto">
          <a:xfrm>
            <a:off x="1676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4" name="Oval 223"/>
          <p:cNvSpPr/>
          <p:nvPr/>
        </p:nvSpPr>
        <p:spPr bwMode="auto">
          <a:xfrm>
            <a:off x="25146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5" name="Oval 224"/>
          <p:cNvSpPr/>
          <p:nvPr/>
        </p:nvSpPr>
        <p:spPr bwMode="auto">
          <a:xfrm>
            <a:off x="22098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6" name="Oval 225"/>
          <p:cNvSpPr/>
          <p:nvPr/>
        </p:nvSpPr>
        <p:spPr bwMode="auto">
          <a:xfrm>
            <a:off x="2590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7" name="Oval 226"/>
          <p:cNvSpPr/>
          <p:nvPr/>
        </p:nvSpPr>
        <p:spPr bwMode="auto">
          <a:xfrm>
            <a:off x="26670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8" name="Oval 227"/>
          <p:cNvSpPr/>
          <p:nvPr/>
        </p:nvSpPr>
        <p:spPr bwMode="auto">
          <a:xfrm>
            <a:off x="2819400" y="5029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29" name="Oval 228"/>
          <p:cNvSpPr/>
          <p:nvPr/>
        </p:nvSpPr>
        <p:spPr bwMode="auto">
          <a:xfrm>
            <a:off x="29718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0" name="Oval 229"/>
          <p:cNvSpPr/>
          <p:nvPr/>
        </p:nvSpPr>
        <p:spPr bwMode="auto">
          <a:xfrm>
            <a:off x="25908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1" name="Oval 230"/>
          <p:cNvSpPr/>
          <p:nvPr/>
        </p:nvSpPr>
        <p:spPr bwMode="auto">
          <a:xfrm>
            <a:off x="2057400" y="4419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2" name="Oval 231"/>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3" name="Oval 232"/>
          <p:cNvSpPr/>
          <p:nvPr/>
        </p:nvSpPr>
        <p:spPr bwMode="auto">
          <a:xfrm>
            <a:off x="28194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4" name="Oval 233"/>
          <p:cNvSpPr/>
          <p:nvPr/>
        </p:nvSpPr>
        <p:spPr bwMode="auto">
          <a:xfrm>
            <a:off x="2743200" y="3733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5" name="Oval 234"/>
          <p:cNvSpPr/>
          <p:nvPr/>
        </p:nvSpPr>
        <p:spPr bwMode="auto">
          <a:xfrm>
            <a:off x="2895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6" name="Oval 235"/>
          <p:cNvSpPr/>
          <p:nvPr/>
        </p:nvSpPr>
        <p:spPr bwMode="auto">
          <a:xfrm>
            <a:off x="30480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7" name="Oval 236"/>
          <p:cNvSpPr/>
          <p:nvPr/>
        </p:nvSpPr>
        <p:spPr bwMode="auto">
          <a:xfrm>
            <a:off x="22098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8" name="Oval 237"/>
          <p:cNvSpPr/>
          <p:nvPr/>
        </p:nvSpPr>
        <p:spPr bwMode="auto">
          <a:xfrm>
            <a:off x="22860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39" name="Oval 238"/>
          <p:cNvSpPr/>
          <p:nvPr/>
        </p:nvSpPr>
        <p:spPr bwMode="auto">
          <a:xfrm>
            <a:off x="26670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0" name="Oval 239"/>
          <p:cNvSpPr/>
          <p:nvPr/>
        </p:nvSpPr>
        <p:spPr bwMode="auto">
          <a:xfrm>
            <a:off x="2819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1" name="Oval 240"/>
          <p:cNvSpPr/>
          <p:nvPr/>
        </p:nvSpPr>
        <p:spPr bwMode="auto">
          <a:xfrm>
            <a:off x="29718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2" name="Oval 241"/>
          <p:cNvSpPr/>
          <p:nvPr/>
        </p:nvSpPr>
        <p:spPr bwMode="auto">
          <a:xfrm>
            <a:off x="3124200" y="4876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3" name="Oval 242"/>
          <p:cNvSpPr/>
          <p:nvPr/>
        </p:nvSpPr>
        <p:spPr bwMode="auto">
          <a:xfrm>
            <a:off x="3124200" y="5943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4" name="Oval 243"/>
          <p:cNvSpPr/>
          <p:nvPr/>
        </p:nvSpPr>
        <p:spPr bwMode="auto">
          <a:xfrm>
            <a:off x="1676400" y="4724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5" name="Oval 244"/>
          <p:cNvSpPr/>
          <p:nvPr/>
        </p:nvSpPr>
        <p:spPr bwMode="auto">
          <a:xfrm>
            <a:off x="1828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6" name="Oval 245"/>
          <p:cNvSpPr/>
          <p:nvPr/>
        </p:nvSpPr>
        <p:spPr bwMode="auto">
          <a:xfrm>
            <a:off x="1828800" y="4114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7" name="Oval 246"/>
          <p:cNvSpPr/>
          <p:nvPr/>
        </p:nvSpPr>
        <p:spPr bwMode="auto">
          <a:xfrm>
            <a:off x="22098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8" name="Oval 247"/>
          <p:cNvSpPr/>
          <p:nvPr/>
        </p:nvSpPr>
        <p:spPr bwMode="auto">
          <a:xfrm>
            <a:off x="2590800" y="5410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49" name="Oval 248"/>
          <p:cNvSpPr/>
          <p:nvPr/>
        </p:nvSpPr>
        <p:spPr bwMode="auto">
          <a:xfrm>
            <a:off x="22860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0" name="Oval 249"/>
          <p:cNvSpPr/>
          <p:nvPr/>
        </p:nvSpPr>
        <p:spPr bwMode="auto">
          <a:xfrm>
            <a:off x="2819400" y="6019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1" name="Oval 250"/>
          <p:cNvSpPr/>
          <p:nvPr/>
        </p:nvSpPr>
        <p:spPr bwMode="auto">
          <a:xfrm>
            <a:off x="34290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2" name="Oval 251"/>
          <p:cNvSpPr/>
          <p:nvPr/>
        </p:nvSpPr>
        <p:spPr bwMode="auto">
          <a:xfrm>
            <a:off x="3581400" y="5334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3" name="Oval 252"/>
          <p:cNvSpPr/>
          <p:nvPr/>
        </p:nvSpPr>
        <p:spPr bwMode="auto">
          <a:xfrm>
            <a:off x="838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4" name="Oval 253"/>
          <p:cNvSpPr/>
          <p:nvPr/>
        </p:nvSpPr>
        <p:spPr bwMode="auto">
          <a:xfrm>
            <a:off x="16764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5" name="Oval 254"/>
          <p:cNvSpPr/>
          <p:nvPr/>
        </p:nvSpPr>
        <p:spPr bwMode="auto">
          <a:xfrm>
            <a:off x="13716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6" name="Oval 255"/>
          <p:cNvSpPr/>
          <p:nvPr/>
        </p:nvSpPr>
        <p:spPr bwMode="auto">
          <a:xfrm>
            <a:off x="1752600" y="4038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7" name="Oval 256"/>
          <p:cNvSpPr/>
          <p:nvPr/>
        </p:nvSpPr>
        <p:spPr bwMode="auto">
          <a:xfrm>
            <a:off x="1828800" y="3200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8" name="Oval 257"/>
          <p:cNvSpPr/>
          <p:nvPr/>
        </p:nvSpPr>
        <p:spPr bwMode="auto">
          <a:xfrm>
            <a:off x="1981200" y="4800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59" name="Oval 258"/>
          <p:cNvSpPr/>
          <p:nvPr/>
        </p:nvSpPr>
        <p:spPr bwMode="auto">
          <a:xfrm>
            <a:off x="21336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0" name="Oval 259"/>
          <p:cNvSpPr/>
          <p:nvPr/>
        </p:nvSpPr>
        <p:spPr bwMode="auto">
          <a:xfrm>
            <a:off x="17526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1" name="Oval 260"/>
          <p:cNvSpPr/>
          <p:nvPr/>
        </p:nvSpPr>
        <p:spPr bwMode="auto">
          <a:xfrm>
            <a:off x="1219200" y="4191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2" name="Oval 261"/>
          <p:cNvSpPr/>
          <p:nvPr/>
        </p:nvSpPr>
        <p:spPr bwMode="auto">
          <a:xfrm>
            <a:off x="1447800" y="5486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3" name="Oval 262"/>
          <p:cNvSpPr/>
          <p:nvPr/>
        </p:nvSpPr>
        <p:spPr bwMode="auto">
          <a:xfrm>
            <a:off x="19812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4" name="Oval 263"/>
          <p:cNvSpPr/>
          <p:nvPr/>
        </p:nvSpPr>
        <p:spPr bwMode="auto">
          <a:xfrm>
            <a:off x="1905000" y="3505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5" name="Oval 264"/>
          <p:cNvSpPr/>
          <p:nvPr/>
        </p:nvSpPr>
        <p:spPr bwMode="auto">
          <a:xfrm>
            <a:off x="2057400" y="3657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6" name="Oval 265"/>
          <p:cNvSpPr/>
          <p:nvPr/>
        </p:nvSpPr>
        <p:spPr bwMode="auto">
          <a:xfrm>
            <a:off x="2209800" y="4267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7" name="Oval 266"/>
          <p:cNvSpPr/>
          <p:nvPr/>
        </p:nvSpPr>
        <p:spPr bwMode="auto">
          <a:xfrm>
            <a:off x="13716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8" name="Oval 267"/>
          <p:cNvSpPr/>
          <p:nvPr/>
        </p:nvSpPr>
        <p:spPr bwMode="auto">
          <a:xfrm>
            <a:off x="1447800" y="2971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69" name="Oval 268"/>
          <p:cNvSpPr/>
          <p:nvPr/>
        </p:nvSpPr>
        <p:spPr bwMode="auto">
          <a:xfrm>
            <a:off x="1828800" y="3810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0" name="Oval 269"/>
          <p:cNvSpPr/>
          <p:nvPr/>
        </p:nvSpPr>
        <p:spPr bwMode="auto">
          <a:xfrm>
            <a:off x="1981200" y="3429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1" name="Oval 270"/>
          <p:cNvSpPr/>
          <p:nvPr/>
        </p:nvSpPr>
        <p:spPr bwMode="auto">
          <a:xfrm>
            <a:off x="21336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2" name="Oval 271"/>
          <p:cNvSpPr/>
          <p:nvPr/>
        </p:nvSpPr>
        <p:spPr bwMode="auto">
          <a:xfrm>
            <a:off x="2286000" y="4648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3" name="Oval 272"/>
          <p:cNvSpPr/>
          <p:nvPr/>
        </p:nvSpPr>
        <p:spPr bwMode="auto">
          <a:xfrm>
            <a:off x="2286000" y="5715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4" name="Oval 273"/>
          <p:cNvSpPr/>
          <p:nvPr/>
        </p:nvSpPr>
        <p:spPr bwMode="auto">
          <a:xfrm>
            <a:off x="838200" y="4495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5" name="Oval 274"/>
          <p:cNvSpPr/>
          <p:nvPr/>
        </p:nvSpPr>
        <p:spPr bwMode="auto">
          <a:xfrm>
            <a:off x="9906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6" name="Oval 275"/>
          <p:cNvSpPr/>
          <p:nvPr/>
        </p:nvSpPr>
        <p:spPr bwMode="auto">
          <a:xfrm>
            <a:off x="990600" y="3886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7" name="Oval 276"/>
          <p:cNvSpPr/>
          <p:nvPr/>
        </p:nvSpPr>
        <p:spPr bwMode="auto">
          <a:xfrm>
            <a:off x="1371600" y="45720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8" name="Oval 277"/>
          <p:cNvSpPr/>
          <p:nvPr/>
        </p:nvSpPr>
        <p:spPr bwMode="auto">
          <a:xfrm>
            <a:off x="1752600" y="51816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79" name="Oval 278"/>
          <p:cNvSpPr/>
          <p:nvPr/>
        </p:nvSpPr>
        <p:spPr bwMode="auto">
          <a:xfrm>
            <a:off x="14478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0" name="Oval 279"/>
          <p:cNvSpPr/>
          <p:nvPr/>
        </p:nvSpPr>
        <p:spPr bwMode="auto">
          <a:xfrm>
            <a:off x="1981200" y="57912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a:glow rad="228600">
              <a:srgbClr val="FF6600">
                <a:alpha val="91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1" name="Oval 280"/>
          <p:cNvSpPr/>
          <p:nvPr/>
        </p:nvSpPr>
        <p:spPr bwMode="auto">
          <a:xfrm>
            <a:off x="2590800" y="4343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2" name="Oval 281"/>
          <p:cNvSpPr/>
          <p:nvPr/>
        </p:nvSpPr>
        <p:spPr bwMode="auto">
          <a:xfrm>
            <a:off x="2743200" y="51054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3" name="Oval 282"/>
          <p:cNvSpPr/>
          <p:nvPr/>
        </p:nvSpPr>
        <p:spPr bwMode="auto">
          <a:xfrm>
            <a:off x="62484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4" name="Oval 283"/>
          <p:cNvSpPr/>
          <p:nvPr/>
        </p:nvSpPr>
        <p:spPr bwMode="auto">
          <a:xfrm>
            <a:off x="6629400" y="2819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5" name="Oval 284"/>
          <p:cNvSpPr/>
          <p:nvPr/>
        </p:nvSpPr>
        <p:spPr bwMode="auto">
          <a:xfrm>
            <a:off x="62484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6" name="Oval 285"/>
          <p:cNvSpPr/>
          <p:nvPr/>
        </p:nvSpPr>
        <p:spPr bwMode="auto">
          <a:xfrm>
            <a:off x="64008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7" name="Oval 286"/>
          <p:cNvSpPr/>
          <p:nvPr/>
        </p:nvSpPr>
        <p:spPr bwMode="auto">
          <a:xfrm>
            <a:off x="62484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8" name="Oval 287"/>
          <p:cNvSpPr/>
          <p:nvPr/>
        </p:nvSpPr>
        <p:spPr bwMode="auto">
          <a:xfrm>
            <a:off x="6629400" y="3505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89" name="Oval 288"/>
          <p:cNvSpPr/>
          <p:nvPr/>
        </p:nvSpPr>
        <p:spPr bwMode="auto">
          <a:xfrm>
            <a:off x="6248400" y="3810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0" name="Oval 289"/>
          <p:cNvSpPr/>
          <p:nvPr/>
        </p:nvSpPr>
        <p:spPr bwMode="auto">
          <a:xfrm>
            <a:off x="6400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1" name="Oval 290"/>
          <p:cNvSpPr/>
          <p:nvPr/>
        </p:nvSpPr>
        <p:spPr bwMode="auto">
          <a:xfrm>
            <a:off x="6400800" y="3200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2" name="Oval 291"/>
          <p:cNvSpPr/>
          <p:nvPr/>
        </p:nvSpPr>
        <p:spPr bwMode="auto">
          <a:xfrm>
            <a:off x="5410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3" name="Oval 292"/>
          <p:cNvSpPr/>
          <p:nvPr/>
        </p:nvSpPr>
        <p:spPr bwMode="auto">
          <a:xfrm>
            <a:off x="62484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4" name="Oval 293"/>
          <p:cNvSpPr/>
          <p:nvPr/>
        </p:nvSpPr>
        <p:spPr bwMode="auto">
          <a:xfrm>
            <a:off x="63246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5" name="Oval 294"/>
          <p:cNvSpPr/>
          <p:nvPr/>
        </p:nvSpPr>
        <p:spPr bwMode="auto">
          <a:xfrm>
            <a:off x="6553200" y="3886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6" name="Oval 295"/>
          <p:cNvSpPr/>
          <p:nvPr/>
        </p:nvSpPr>
        <p:spPr bwMode="auto">
          <a:xfrm>
            <a:off x="6324600" y="3352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7" name="Oval 296"/>
          <p:cNvSpPr/>
          <p:nvPr/>
        </p:nvSpPr>
        <p:spPr bwMode="auto">
          <a:xfrm>
            <a:off x="5791200" y="3276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8" name="Oval 297"/>
          <p:cNvSpPr/>
          <p:nvPr/>
        </p:nvSpPr>
        <p:spPr bwMode="auto">
          <a:xfrm>
            <a:off x="6019800" y="45720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299" name="Oval 298"/>
          <p:cNvSpPr/>
          <p:nvPr/>
        </p:nvSpPr>
        <p:spPr bwMode="auto">
          <a:xfrm>
            <a:off x="65532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0" name="Oval 299"/>
          <p:cNvSpPr/>
          <p:nvPr/>
        </p:nvSpPr>
        <p:spPr bwMode="auto">
          <a:xfrm>
            <a:off x="6629400" y="2743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1" name="Oval 300"/>
          <p:cNvSpPr/>
          <p:nvPr/>
        </p:nvSpPr>
        <p:spPr bwMode="auto">
          <a:xfrm>
            <a:off x="59436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2" name="Oval 301"/>
          <p:cNvSpPr/>
          <p:nvPr/>
        </p:nvSpPr>
        <p:spPr bwMode="auto">
          <a:xfrm>
            <a:off x="6400800" y="2895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3" name="Oval 302"/>
          <p:cNvSpPr/>
          <p:nvPr/>
        </p:nvSpPr>
        <p:spPr bwMode="auto">
          <a:xfrm>
            <a:off x="5410200" y="3581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4" name="Oval 303"/>
          <p:cNvSpPr/>
          <p:nvPr/>
        </p:nvSpPr>
        <p:spPr bwMode="auto">
          <a:xfrm>
            <a:off x="55626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5" name="Oval 304"/>
          <p:cNvSpPr/>
          <p:nvPr/>
        </p:nvSpPr>
        <p:spPr bwMode="auto">
          <a:xfrm>
            <a:off x="5562600" y="2971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6" name="Oval 305"/>
          <p:cNvSpPr/>
          <p:nvPr/>
        </p:nvSpPr>
        <p:spPr bwMode="auto">
          <a:xfrm>
            <a:off x="5943600" y="36576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7" name="Oval 306"/>
          <p:cNvSpPr/>
          <p:nvPr/>
        </p:nvSpPr>
        <p:spPr bwMode="auto">
          <a:xfrm>
            <a:off x="6324600" y="4267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8" name="Oval 307"/>
          <p:cNvSpPr/>
          <p:nvPr/>
        </p:nvSpPr>
        <p:spPr bwMode="auto">
          <a:xfrm>
            <a:off x="6019800" y="43434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09" name="Oval 308"/>
          <p:cNvSpPr/>
          <p:nvPr/>
        </p:nvSpPr>
        <p:spPr bwMode="auto">
          <a:xfrm>
            <a:off x="6553200" y="48768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cxnSp>
        <p:nvCxnSpPr>
          <p:cNvPr id="310" name="Straight Connector 309"/>
          <p:cNvCxnSpPr/>
          <p:nvPr/>
        </p:nvCxnSpPr>
        <p:spPr bwMode="auto">
          <a:xfrm>
            <a:off x="3276600" y="3048000"/>
            <a:ext cx="1295400" cy="2819400"/>
          </a:xfrm>
          <a:prstGeom prst="line">
            <a:avLst/>
          </a:prstGeom>
          <a:solidFill>
            <a:schemeClr val="accent1"/>
          </a:solidFill>
          <a:ln w="38100" cap="flat" cmpd="sng" algn="ctr">
            <a:solidFill>
              <a:schemeClr val="tx1"/>
            </a:solidFill>
            <a:prstDash val="solid"/>
            <a:round/>
            <a:headEnd type="arrow" w="sm" len="sm"/>
            <a:tailEnd type="arrow" w="sm" len="sm"/>
          </a:ln>
          <a:effectLst/>
        </p:spPr>
      </p:cxnSp>
      <p:cxnSp>
        <p:nvCxnSpPr>
          <p:cNvPr id="311" name="Straight Connector 310"/>
          <p:cNvCxnSpPr/>
          <p:nvPr/>
        </p:nvCxnSpPr>
        <p:spPr bwMode="auto">
          <a:xfrm>
            <a:off x="1752600" y="32004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cxnSp>
        <p:nvCxnSpPr>
          <p:cNvPr id="312" name="Straight Connector 311"/>
          <p:cNvCxnSpPr/>
          <p:nvPr/>
        </p:nvCxnSpPr>
        <p:spPr bwMode="auto">
          <a:xfrm>
            <a:off x="4800600" y="2819400"/>
            <a:ext cx="1295400" cy="2819400"/>
          </a:xfrm>
          <a:prstGeom prst="line">
            <a:avLst/>
          </a:prstGeom>
          <a:solidFill>
            <a:schemeClr val="accent1"/>
          </a:solidFill>
          <a:ln w="12700" cap="flat" cmpd="sng" algn="ctr">
            <a:solidFill>
              <a:schemeClr val="tx1"/>
            </a:solidFill>
            <a:prstDash val="dash"/>
            <a:round/>
            <a:headEnd type="none" w="sm" len="sm"/>
            <a:tailEnd type="none" w="sm" len="sm"/>
          </a:ln>
          <a:effectLst/>
        </p:spPr>
      </p:cxnSp>
      <p:sp>
        <p:nvSpPr>
          <p:cNvPr id="313" name="Oval 312"/>
          <p:cNvSpPr/>
          <p:nvPr/>
        </p:nvSpPr>
        <p:spPr bwMode="auto">
          <a:xfrm>
            <a:off x="4648200" y="5257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4" name="Oval 313"/>
          <p:cNvSpPr/>
          <p:nvPr/>
        </p:nvSpPr>
        <p:spPr bwMode="auto">
          <a:xfrm>
            <a:off x="3429000" y="2590800"/>
            <a:ext cx="228600" cy="228600"/>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5" name="Oval 314"/>
          <p:cNvSpPr/>
          <p:nvPr/>
        </p:nvSpPr>
        <p:spPr bwMode="auto">
          <a:xfrm>
            <a:off x="5029200" y="3124200"/>
            <a:ext cx="228600" cy="228600"/>
          </a:xfrm>
          <a:prstGeom prst="ellipse">
            <a:avLst/>
          </a:prstGeom>
          <a:solidFill>
            <a:schemeClr val="accent6">
              <a:lumMod val="75000"/>
            </a:schemeClr>
          </a:solidFill>
          <a:ln w="12700" cap="flat" cmpd="sng" algn="ctr">
            <a:noFill/>
            <a:prstDash val="solid"/>
            <a:round/>
            <a:headEnd type="none" w="sm" len="sm"/>
            <a:tailEnd type="none" w="sm" len="sm"/>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316" name="TextBox 315"/>
          <p:cNvSpPr txBox="1"/>
          <p:nvPr/>
        </p:nvSpPr>
        <p:spPr>
          <a:xfrm>
            <a:off x="152400" y="5562600"/>
            <a:ext cx="1553280" cy="830997"/>
          </a:xfrm>
          <a:prstGeom prst="rect">
            <a:avLst/>
          </a:prstGeom>
          <a:noFill/>
        </p:spPr>
        <p:txBody>
          <a:bodyPr wrap="none" rtlCol="0">
            <a:spAutoFit/>
          </a:bodyPr>
          <a:lstStyle/>
          <a:p>
            <a:r>
              <a:rPr lang="en-US" dirty="0" smtClean="0"/>
              <a:t>Negatives</a:t>
            </a:r>
          </a:p>
          <a:p>
            <a:r>
              <a:rPr lang="en-US" dirty="0" smtClean="0"/>
              <a:t>…</a:t>
            </a:r>
            <a:endParaRPr lang="en-US" dirty="0"/>
          </a:p>
        </p:txBody>
      </p:sp>
      <p:sp>
        <p:nvSpPr>
          <p:cNvPr id="317" name="TextBox 316"/>
          <p:cNvSpPr txBox="1"/>
          <p:nvPr/>
        </p:nvSpPr>
        <p:spPr>
          <a:xfrm>
            <a:off x="6934200" y="2590800"/>
            <a:ext cx="1416223" cy="461665"/>
          </a:xfrm>
          <a:prstGeom prst="rect">
            <a:avLst/>
          </a:prstGeom>
          <a:noFill/>
        </p:spPr>
        <p:txBody>
          <a:bodyPr wrap="none" rtlCol="0">
            <a:spAutoFit/>
          </a:bodyPr>
          <a:lstStyle/>
          <a:p>
            <a:r>
              <a:rPr lang="en-US" dirty="0" smtClean="0"/>
              <a:t>Positives</a:t>
            </a:r>
          </a:p>
        </p:txBody>
      </p:sp>
    </p:spTree>
    <p:extLst>
      <p:ext uri="{BB962C8B-B14F-4D97-AF65-F5344CB8AC3E}">
        <p14:creationId xmlns:p14="http://schemas.microsoft.com/office/powerpoint/2010/main" val="341255154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otimes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5"/>
  <p:tag name="PICTUREFILESIZE" val="1578"/>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h_i(I,x,y) &gt; \theta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28"/>
  <p:tag name="PICTUREFILESIZE" val="7507"/>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f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6"/>
  <p:tag name="PICTUREFILESIZE" val="1184"/>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F(x) = \alpha_1 f_1(x) + \alpha_2 f_2(x) + \alpha_3 f_3(x)+...$&#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409"/>
  <p:tag name="PICTUREFILESIZE" val="15920"/>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h_i(I,x,y) = [I \otimes P_i] * g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226"/>
  <p:tag name="PICTUREFILESIZE" val="12092"/>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P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
  <p:tag name="PICTUREFILESIZE" val="1196"/>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g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6"/>
  <p:tag name="PICTUREFILESIZE" val="1313"/>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h_i(I,x,y) &gt; \theta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28"/>
  <p:tag name="PICTUREFILESIZE" val="750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otimes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5"/>
  <p:tag name="PICTUREFILESIZE" val="1578"/>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h_i(I,x,y) = [|I * f_i | \otimes P_i] * g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274"/>
  <p:tag name="PICTUREFILESIZE" val="14670"/>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P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8"/>
  <p:tag name="PICTUREFILESIZE" val="1196"/>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g_i \nonumber&#10;\end{eqnarray}&#10;\end{document}&#10;"/>
  <p:tag name="EXTERNALNAME" val="txp_fig"/>
  <p:tag name="BLEND" val="False"/>
  <p:tag name="TRANSPARENT" val="False"/>
  <p:tag name="KEEPFILES" val="False"/>
  <p:tag name="DEBUGPAUSE" val="False"/>
  <p:tag name="RESOLUTION" val="1200"/>
  <p:tag name="TIMEOUT" val="(none)"/>
  <p:tag name="BOXWIDTH" val="362"/>
  <p:tag name="BOXHEIGHT" val="309"/>
  <p:tag name="BOXFONT" val="10"/>
  <p:tag name="BOXWRAP" val="False"/>
  <p:tag name="WORKAROUNDTRANSPARENCYBUG" val="False"/>
  <p:tag name="ALLOWFONTSUBSTITUTION" val="False"/>
  <p:tag name="BITMAPFORMAT" val="pngmono"/>
  <p:tag name="ORIGWIDTH" val="16"/>
  <p:tag name="PICTUREFILESIZE" val="1313"/>
</p:tagLst>
</file>

<file path=ppt/theme/theme1.xml><?xml version="1.0" encoding="utf-8"?>
<a:theme xmlns:a="http://schemas.openxmlformats.org/drawingml/2006/main" name="NC-Whit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NC-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NC-Whit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C-Whi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NC-Whit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C-Whit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C-Whit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C-Whit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NC-Whit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26463</TotalTime>
  <Pages>1</Pages>
  <Words>3714</Words>
  <Application>Microsoft Macintosh PowerPoint</Application>
  <PresentationFormat>On-screen Show (4:3)</PresentationFormat>
  <Paragraphs>825</Paragraphs>
  <Slides>110</Slides>
  <Notes>46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110</vt:i4>
      </vt:variant>
    </vt:vector>
  </HeadingPairs>
  <TitlesOfParts>
    <vt:vector size="112" baseType="lpstr">
      <vt:lpstr>NC-White</vt:lpstr>
      <vt:lpstr>Image</vt:lpstr>
      <vt:lpstr>PowerPoint Presentation</vt:lpstr>
      <vt:lpstr>Goal</vt:lpstr>
      <vt:lpstr>Motivation</vt:lpstr>
      <vt:lpstr>Motivation</vt:lpstr>
      <vt:lpstr>Motivation</vt:lpstr>
      <vt:lpstr>Motivation</vt:lpstr>
      <vt:lpstr>Is Object Detection Really that Hard?</vt:lpstr>
      <vt:lpstr>Is Object Detection Really that Hard?</vt:lpstr>
      <vt:lpstr>Is Object Detection Really that Hard?</vt:lpstr>
      <vt:lpstr>Is Object Detection Really that Hard?</vt:lpstr>
      <vt:lpstr>Is Object Detection Really that Hard?</vt:lpstr>
      <vt:lpstr>Is Object Detection Really that Hard?</vt:lpstr>
      <vt:lpstr>Is Object Detection Really that Hard?</vt:lpstr>
      <vt:lpstr>Is Object Detection Really that Hard?</vt:lpstr>
      <vt:lpstr>Is Object Detection Really that Hard?</vt:lpstr>
      <vt:lpstr>Challenges of Object Detection</vt:lpstr>
      <vt:lpstr>Challenges of Object Detection</vt:lpstr>
      <vt:lpstr>Challenges of Object Detection</vt:lpstr>
      <vt:lpstr>Challenges of Object Detection</vt:lpstr>
      <vt:lpstr>Challenges of Object Detection</vt:lpstr>
      <vt:lpstr>Challenges of Object Detection</vt:lpstr>
      <vt:lpstr>Challenges of Object Detection</vt:lpstr>
      <vt:lpstr>General Approach Pipeline: Learning Model</vt:lpstr>
      <vt:lpstr>General Approach Pipeline: Detecting Objects</vt:lpstr>
      <vt:lpstr>Questions To Answer</vt:lpstr>
      <vt:lpstr>What features should we use?</vt:lpstr>
      <vt:lpstr>Common Image Descriptors for Detection</vt:lpstr>
      <vt:lpstr>Common Image Descriptors for Detection</vt:lpstr>
      <vt:lpstr>SIFT – Scale Invariant Feature Transform</vt:lpstr>
      <vt:lpstr>SIFT – Scale Invariant Feature Transform</vt:lpstr>
      <vt:lpstr>SIFT – Scale Invariant Feature Transform</vt:lpstr>
      <vt:lpstr>SIFT – Scale Invariant Feature Transform</vt:lpstr>
      <vt:lpstr>SIFT – Scale Invariant Feature Transform</vt:lpstr>
      <vt:lpstr>SIFT – Scale Invariant Feature Transform</vt:lpstr>
      <vt:lpstr>SIFT – Scale Invariant Feature Transform</vt:lpstr>
      <vt:lpstr>SIFT – Scale Invariant Feature Transform</vt:lpstr>
      <vt:lpstr>SIFT – Scale Invariant Feature Transform</vt:lpstr>
      <vt:lpstr>DSIFT – Dense Scale Invariant Feature Transform</vt:lpstr>
      <vt:lpstr>HOG – Histogram of Oriented Gradients</vt:lpstr>
      <vt:lpstr>HOG – Histogram of Oriented Gradients</vt:lpstr>
      <vt:lpstr>HOG – Histogram of Oriented Gradients</vt:lpstr>
      <vt:lpstr>HOG – Histogram of Oriented Gradients</vt:lpstr>
      <vt:lpstr>HOG – Histogram of Oriented Gradients</vt:lpstr>
      <vt:lpstr>HOG – Histogram of Oriented Gradients</vt:lpstr>
      <vt:lpstr>HOG – Histogram of Oriented Gradients</vt:lpstr>
      <vt:lpstr>HOG – Histogram of Oriented Gradients</vt:lpstr>
      <vt:lpstr>HOG – Histogram of Oriented Gradients</vt:lpstr>
      <vt:lpstr>What models should we use?</vt:lpstr>
      <vt:lpstr>Families of Detection/Recognition Models</vt:lpstr>
      <vt:lpstr>Families of Detection/Recognition Models</vt:lpstr>
      <vt:lpstr>Bag of Words</vt:lpstr>
      <vt:lpstr>Bag of Words</vt:lpstr>
      <vt:lpstr>Bag of Words: Learning a Codebook</vt:lpstr>
      <vt:lpstr>Bag of Words: Coding Local Descriptors</vt:lpstr>
      <vt:lpstr>Bag of Words: Coding Local Descriptors</vt:lpstr>
      <vt:lpstr>Bag of Words: Pooling</vt:lpstr>
      <vt:lpstr>Learning Detection Classifiers</vt:lpstr>
      <vt:lpstr>Bag of Words: Where it Works</vt:lpstr>
      <vt:lpstr>Bag of Words: Where it Fails</vt:lpstr>
      <vt:lpstr>Spatial Pyramids</vt:lpstr>
      <vt:lpstr>Spatial Pyramids</vt:lpstr>
      <vt:lpstr>Spatial Pyramids: Learning Receptive Fields</vt:lpstr>
      <vt:lpstr>Rigid Template Models</vt:lpstr>
      <vt:lpstr>Rigid Template Models: Detecting Objects</vt:lpstr>
      <vt:lpstr>Rigid Template Models: Mixture Models</vt:lpstr>
      <vt:lpstr>Structure Models</vt:lpstr>
      <vt:lpstr>Structure Models</vt:lpstr>
      <vt:lpstr>Part Based Models</vt:lpstr>
      <vt:lpstr>Part Based Model</vt:lpstr>
      <vt:lpstr>Part Based Model: Training using Latent SVM</vt:lpstr>
      <vt:lpstr>Part Based Model: Detecting Objects</vt:lpstr>
      <vt:lpstr>Voting Models</vt:lpstr>
      <vt:lpstr>Voting Models: Collecting Parts</vt:lpstr>
      <vt:lpstr>Voting Models: Weak Part Detectors</vt:lpstr>
      <vt:lpstr>Voting Models: Weak Part Detectors</vt:lpstr>
      <vt:lpstr>Voting Model Example: Screen Detection</vt:lpstr>
      <vt:lpstr>Voting Model Example: Screen Detection</vt:lpstr>
      <vt:lpstr>Voting Model Example: Screen Detection</vt:lpstr>
      <vt:lpstr>Voting Model Example: Screen Detection</vt:lpstr>
      <vt:lpstr>Voting Model Example: Screen Detection</vt:lpstr>
      <vt:lpstr>Voting Model Example: Screen Detection</vt:lpstr>
      <vt:lpstr>Voting Model Example: Screen Detection</vt:lpstr>
      <vt:lpstr>Voting Model Example: Screen Detection</vt:lpstr>
      <vt:lpstr>Boosting</vt:lpstr>
      <vt:lpstr>Boosting Example</vt:lpstr>
      <vt:lpstr>Boosting Example</vt:lpstr>
      <vt:lpstr>Boosting Example</vt:lpstr>
      <vt:lpstr>Boosting Example</vt:lpstr>
      <vt:lpstr>Boosting Example</vt:lpstr>
      <vt:lpstr>Boosting Example</vt:lpstr>
      <vt:lpstr>Boosting Example</vt:lpstr>
      <vt:lpstr>Learning Detection Classifiers: Exemplar SVMs</vt:lpstr>
      <vt:lpstr>Learning Detection Classifiers: Exemplar SVMs</vt:lpstr>
      <vt:lpstr>How can we realistically implement an algorithm?</vt:lpstr>
      <vt:lpstr>Learning Detection Classifiers</vt:lpstr>
      <vt:lpstr>Training SVMs using Hard Negative Mining</vt:lpstr>
      <vt:lpstr>Training SVMs using Hard Negative Mining</vt:lpstr>
      <vt:lpstr>Training SVMs using Hard Negative Mining</vt:lpstr>
      <vt:lpstr>Training SVMs using Hard Negative Mining</vt:lpstr>
      <vt:lpstr>Training SVMs using Hard Negative Mining</vt:lpstr>
      <vt:lpstr>Detecting Objects</vt:lpstr>
      <vt:lpstr>Detecting Objects</vt:lpstr>
      <vt:lpstr>Detecting Objects</vt:lpstr>
      <vt:lpstr>Detecting Objects</vt:lpstr>
      <vt:lpstr>Generating Potential Object Regions</vt:lpstr>
      <vt:lpstr>Generating Potential Object Regions</vt:lpstr>
      <vt:lpstr>Generating Potential Object Regions</vt:lpstr>
      <vt:lpstr>Generating Potential Object Regions</vt:lpstr>
      <vt:lpstr>Datasets for Object Classification/Detection</vt:lpstr>
      <vt:lpstr>PowerPoint Presentation</vt:lpstr>
    </vt:vector>
  </TitlesOfParts>
  <Company>MIT Lincoln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Topics in Digital Signal Processing: Introduction</dc:title>
  <dc:creator>rabinkin</dc:creator>
  <cp:lastModifiedBy>Katie Bouman</cp:lastModifiedBy>
  <cp:revision>560</cp:revision>
  <cp:lastPrinted>2012-11-26T05:47:51Z</cp:lastPrinted>
  <dcterms:created xsi:type="dcterms:W3CDTF">2003-03-29T16:17:28Z</dcterms:created>
  <dcterms:modified xsi:type="dcterms:W3CDTF">2012-11-26T22:18:48Z</dcterms:modified>
</cp:coreProperties>
</file>