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52"/>
  </p:notesMasterIdLst>
  <p:sldIdLst>
    <p:sldId id="256" r:id="rId2"/>
    <p:sldId id="299" r:id="rId3"/>
    <p:sldId id="333" r:id="rId4"/>
    <p:sldId id="351" r:id="rId5"/>
    <p:sldId id="334" r:id="rId6"/>
    <p:sldId id="258" r:id="rId7"/>
    <p:sldId id="300" r:id="rId8"/>
    <p:sldId id="301" r:id="rId9"/>
    <p:sldId id="302" r:id="rId10"/>
    <p:sldId id="303" r:id="rId11"/>
    <p:sldId id="305" r:id="rId12"/>
    <p:sldId id="308" r:id="rId13"/>
    <p:sldId id="313" r:id="rId14"/>
    <p:sldId id="307" r:id="rId15"/>
    <p:sldId id="310" r:id="rId16"/>
    <p:sldId id="336" r:id="rId17"/>
    <p:sldId id="337" r:id="rId18"/>
    <p:sldId id="312" r:id="rId19"/>
    <p:sldId id="316" r:id="rId20"/>
    <p:sldId id="352" r:id="rId21"/>
    <p:sldId id="317" r:id="rId22"/>
    <p:sldId id="318" r:id="rId23"/>
    <p:sldId id="319" r:id="rId24"/>
    <p:sldId id="320" r:id="rId25"/>
    <p:sldId id="335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53" r:id="rId37"/>
    <p:sldId id="332" r:id="rId38"/>
    <p:sldId id="339" r:id="rId39"/>
    <p:sldId id="340" r:id="rId40"/>
    <p:sldId id="341" r:id="rId41"/>
    <p:sldId id="343" r:id="rId42"/>
    <p:sldId id="344" r:id="rId43"/>
    <p:sldId id="342" r:id="rId44"/>
    <p:sldId id="345" r:id="rId45"/>
    <p:sldId id="346" r:id="rId46"/>
    <p:sldId id="347" r:id="rId47"/>
    <p:sldId id="338" r:id="rId48"/>
    <p:sldId id="348" r:id="rId49"/>
    <p:sldId id="349" r:id="rId50"/>
    <p:sldId id="35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0" autoAdjust="0"/>
    <p:restoredTop sz="88889" autoAdjust="0"/>
  </p:normalViewPr>
  <p:slideViewPr>
    <p:cSldViewPr>
      <p:cViewPr>
        <p:scale>
          <a:sx n="80" d="100"/>
          <a:sy n="80" d="100"/>
        </p:scale>
        <p:origin x="-1480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8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FC6A-5222-3B43-9CD5-D6C713D13104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E49B-4D21-7C4C-BB76-18727807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0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5E49B-4D21-7C4C-BB76-18727807CA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987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1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8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4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4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278E-7E8D-4F8A-8C5A-4D90124D4475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F55B-4799-490B-8BDD-03CC1005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11.png"/><Relationship Id="rId9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microsoft.com/office/2007/relationships/hdphoto" Target="../media/hdphoto3.wdp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2021971" cy="119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350520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minimal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assumptions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needed for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infinite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randomness 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924800" cy="2895600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/>
                </a:solidFill>
              </a:rPr>
              <a:t>Henry Yuen </a:t>
            </a:r>
            <a:r>
              <a:rPr lang="en-US" sz="2000" dirty="0" smtClean="0">
                <a:solidFill>
                  <a:schemeClr val="tx1"/>
                </a:solidFill>
              </a:rPr>
              <a:t>(MIT)</a:t>
            </a:r>
          </a:p>
          <a:p>
            <a:pPr algn="r"/>
            <a:endParaRPr lang="en-US" sz="1600" dirty="0" smtClean="0">
              <a:solidFill>
                <a:schemeClr val="tx1"/>
              </a:solidFill>
            </a:endParaRPr>
          </a:p>
          <a:p>
            <a:pPr algn="r"/>
            <a:endParaRPr lang="en-US" sz="1600" dirty="0">
              <a:solidFill>
                <a:schemeClr val="tx1"/>
              </a:solidFill>
            </a:endParaRPr>
          </a:p>
          <a:p>
            <a:pPr algn="r"/>
            <a:endParaRPr lang="en-US" sz="1600" dirty="0" smtClean="0">
              <a:solidFill>
                <a:schemeClr val="tx1"/>
              </a:solidFill>
            </a:endParaRPr>
          </a:p>
          <a:p>
            <a:pPr algn="r"/>
            <a:endParaRPr lang="en-US" sz="1600" dirty="0" smtClean="0">
              <a:solidFill>
                <a:schemeClr val="tx1"/>
              </a:solidFill>
            </a:endParaRPr>
          </a:p>
          <a:p>
            <a:pPr algn="r"/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Stellenbosch, South Africa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27 October 2015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90600"/>
            <a:ext cx="493914" cy="873482"/>
          </a:xfrm>
          <a:prstGeom prst="rect">
            <a:avLst/>
          </a:prstGeom>
        </p:spPr>
      </p:pic>
      <p:pic>
        <p:nvPicPr>
          <p:cNvPr id="2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438400"/>
            <a:ext cx="1030209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000" y="2971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3629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581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3810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4419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472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4953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181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53910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543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5638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200" y="2971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71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5867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60768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62585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65340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" y="67626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143000" y="1676400"/>
            <a:ext cx="838200" cy="7620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590800" y="1828801"/>
            <a:ext cx="1066800" cy="609599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2438400"/>
            <a:ext cx="1030209" cy="5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H="1">
            <a:off x="1295400" y="1752600"/>
            <a:ext cx="762000" cy="6858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67000" y="1752600"/>
            <a:ext cx="1066800" cy="60960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05200" y="321058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52800" y="351538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0400" y="3820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7600" y="4114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4324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33800" y="4724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5200" y="39053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5200" y="4648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76600" y="4876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57600" y="51245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81400" y="5334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05200" y="5486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05200" y="55817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29000" y="5791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52800" y="5943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29000" y="622795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0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2800" y="645655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4495800" y="3810000"/>
            <a:ext cx="4318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362200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0 0 0 0 0 0 0 0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881703" cy="15592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00200" y="39624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41910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8382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Cannot </a:t>
            </a:r>
            <a:r>
              <a:rPr lang="en-US" sz="2800" i="1" dirty="0" smtClean="0"/>
              <a:t>a priori</a:t>
            </a:r>
            <a:r>
              <a:rPr lang="en-US" sz="2800" dirty="0" smtClean="0"/>
              <a:t> certify whether outputs are random or not. </a:t>
            </a:r>
          </a:p>
          <a:p>
            <a:endParaRPr lang="en-US" sz="2800" dirty="0"/>
          </a:p>
          <a:p>
            <a:r>
              <a:rPr lang="en-US" sz="2800" dirty="0" smtClean="0"/>
              <a:t>Need additional assumptions!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9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286000" y="0"/>
            <a:ext cx="6705601" cy="7010400"/>
          </a:xfrm>
          <a:prstGeom prst="rect">
            <a:avLst/>
          </a:prstGeom>
        </p:spPr>
      </p:pic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89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590800"/>
            <a:ext cx="881703" cy="1559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752600" y="12954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13716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2766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1101001</a:t>
            </a:r>
            <a:endParaRPr lang="en-US" sz="1200" dirty="0"/>
          </a:p>
        </p:txBody>
      </p:sp>
      <p:pic>
        <p:nvPicPr>
          <p:cNvPr id="26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1762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1752600" y="42672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3434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0668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we assume:</a:t>
            </a:r>
          </a:p>
          <a:p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Initial seed randomness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Boxes are not able to communicate.</a:t>
            </a:r>
          </a:p>
          <a:p>
            <a:endParaRPr lang="en-US" sz="2000" dirty="0" smtClean="0"/>
          </a:p>
          <a:p>
            <a:r>
              <a:rPr lang="en-US" sz="2000" dirty="0" smtClean="0"/>
              <a:t>Then </a:t>
            </a:r>
            <a:r>
              <a:rPr lang="en-US" sz="2000" i="1" dirty="0" smtClean="0"/>
              <a:t>randomness certification becomes possible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29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286000" y="0"/>
            <a:ext cx="6705601" cy="7010400"/>
          </a:xfrm>
          <a:prstGeom prst="rect">
            <a:avLst/>
          </a:prstGeom>
        </p:spPr>
      </p:pic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89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590800"/>
            <a:ext cx="881703" cy="1559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752600" y="12954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13716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2766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1101001</a:t>
            </a:r>
            <a:endParaRPr lang="en-US" sz="1200" dirty="0"/>
          </a:p>
        </p:txBody>
      </p:sp>
      <p:pic>
        <p:nvPicPr>
          <p:cNvPr id="26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1762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1752600" y="42672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3434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70795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C</a:t>
            </a:r>
            <a:r>
              <a:rPr lang="en-US" b="1" dirty="0" err="1" smtClean="0"/>
              <a:t>lauser</a:t>
            </a:r>
            <a:r>
              <a:rPr lang="en-US" b="1" dirty="0" smtClean="0"/>
              <a:t>-</a:t>
            </a:r>
            <a:r>
              <a:rPr lang="en-US" b="1" u="sng" dirty="0" smtClean="0"/>
              <a:t>H</a:t>
            </a:r>
            <a:r>
              <a:rPr lang="en-US" b="1" dirty="0" smtClean="0"/>
              <a:t>orne-</a:t>
            </a:r>
            <a:r>
              <a:rPr lang="en-US" b="1" u="sng" dirty="0" err="1" smtClean="0"/>
              <a:t>S</a:t>
            </a:r>
            <a:r>
              <a:rPr lang="en-US" b="1" dirty="0" err="1" smtClean="0"/>
              <a:t>himony</a:t>
            </a:r>
            <a:r>
              <a:rPr lang="en-US" b="1" dirty="0" smtClean="0"/>
              <a:t>-</a:t>
            </a:r>
            <a:r>
              <a:rPr lang="en-US" b="1" u="sng" dirty="0" smtClean="0"/>
              <a:t>H</a:t>
            </a:r>
            <a:r>
              <a:rPr lang="en-US" b="1" dirty="0" smtClean="0"/>
              <a:t>olt game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Experimenter chooses random bits </a:t>
            </a:r>
            <a:r>
              <a:rPr lang="en-US" i="1" dirty="0" smtClean="0"/>
              <a:t>x, y</a:t>
            </a:r>
          </a:p>
          <a:p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Sends </a:t>
            </a:r>
            <a:r>
              <a:rPr lang="en-US" i="1" dirty="0" smtClean="0"/>
              <a:t>x</a:t>
            </a:r>
            <a:r>
              <a:rPr lang="en-US" dirty="0" smtClean="0"/>
              <a:t> to 1</a:t>
            </a:r>
            <a:r>
              <a:rPr lang="en-US" baseline="30000" dirty="0" smtClean="0"/>
              <a:t>st</a:t>
            </a:r>
            <a:r>
              <a:rPr lang="en-US" dirty="0" smtClean="0"/>
              <a:t> box and </a:t>
            </a:r>
            <a:r>
              <a:rPr lang="en-US" i="1" dirty="0" smtClean="0"/>
              <a:t>y</a:t>
            </a:r>
            <a:r>
              <a:rPr lang="en-US" dirty="0" smtClean="0"/>
              <a:t> to 2</a:t>
            </a:r>
            <a:r>
              <a:rPr lang="en-US" baseline="30000" dirty="0" smtClean="0"/>
              <a:t>nd</a:t>
            </a:r>
            <a:r>
              <a:rPr lang="en-US" dirty="0" smtClean="0"/>
              <a:t> box </a:t>
            </a:r>
            <a:r>
              <a:rPr lang="en-US" i="1" dirty="0" smtClean="0"/>
              <a:t>simultaneously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box answers with bit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box answers with bit </a:t>
            </a:r>
            <a:r>
              <a:rPr lang="en-US" i="1" dirty="0" smtClean="0"/>
              <a:t>b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Experimenter checks if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algn="ctr"/>
            <a:r>
              <a:rPr lang="en-US" i="1" dirty="0" smtClean="0"/>
              <a:t>a </a:t>
            </a:r>
            <a:r>
              <a:rPr lang="en-US" dirty="0" smtClean="0"/>
              <a:t>+ </a:t>
            </a:r>
            <a:r>
              <a:rPr lang="en-US" i="1" dirty="0" smtClean="0"/>
              <a:t>b</a:t>
            </a:r>
            <a:r>
              <a:rPr lang="en-US" dirty="0" smtClean="0"/>
              <a:t> = x 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dirty="0" smtClean="0"/>
              <a:t>y</a:t>
            </a:r>
            <a:endParaRPr lang="en-US" i="1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4191000"/>
            <a:ext cx="4318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95800" y="43434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Optimal deterministic success probability: </a:t>
            </a:r>
            <a:r>
              <a:rPr lang="en-US" sz="1600" b="1" dirty="0" smtClean="0"/>
              <a:t>75%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dirty="0" smtClean="0"/>
              <a:t>Suppose boxes win CHSH with </a:t>
            </a:r>
          </a:p>
          <a:p>
            <a:pPr algn="ctr"/>
            <a:r>
              <a:rPr lang="en-US" sz="1600" dirty="0" smtClean="0"/>
              <a:t>&gt; 75% chance. 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Conclusion</a:t>
            </a:r>
            <a:r>
              <a:rPr lang="en-US" sz="1600" dirty="0" smtClean="0"/>
              <a:t>: </a:t>
            </a:r>
            <a:r>
              <a:rPr lang="en-US" sz="1600" i="1" dirty="0" smtClean="0"/>
              <a:t>a</a:t>
            </a:r>
            <a:r>
              <a:rPr lang="en-US" sz="1600" dirty="0" smtClean="0"/>
              <a:t>, </a:t>
            </a:r>
            <a:r>
              <a:rPr lang="en-US" sz="1600" i="1" dirty="0" smtClean="0"/>
              <a:t>b</a:t>
            </a:r>
            <a:r>
              <a:rPr lang="en-US" sz="1600" dirty="0" smtClean="0"/>
              <a:t> </a:t>
            </a:r>
            <a:r>
              <a:rPr lang="en-US" sz="1600" u="sng" dirty="0" smtClean="0"/>
              <a:t>must</a:t>
            </a:r>
            <a:r>
              <a:rPr lang="en-US" sz="1600" dirty="0" smtClean="0"/>
              <a:t> </a:t>
            </a:r>
            <a:r>
              <a:rPr lang="en-US" sz="1600" i="1" dirty="0" smtClean="0"/>
              <a:t> </a:t>
            </a:r>
            <a:r>
              <a:rPr lang="en-US" sz="1600" dirty="0" smtClean="0"/>
              <a:t>be random!</a:t>
            </a: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0403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Spooky action at a distance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288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alphaModFix amt="2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16" y="3276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752600" y="2743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24200" y="2743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981199" y="3429000"/>
            <a:ext cx="17526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05000" y="3505201"/>
            <a:ext cx="17526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1295400" y="3124200"/>
            <a:ext cx="687748" cy="11106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3505200" y="3124200"/>
            <a:ext cx="687748" cy="11106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t="1" r="53471" b="-427"/>
          <a:stretch/>
        </p:blipFill>
        <p:spPr>
          <a:xfrm>
            <a:off x="304800" y="4267200"/>
            <a:ext cx="1457036" cy="10649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l="50661" t="-2197" b="1"/>
          <a:stretch/>
        </p:blipFill>
        <p:spPr>
          <a:xfrm>
            <a:off x="3276600" y="4191000"/>
            <a:ext cx="1797435" cy="1260764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3098800" cy="698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9600" y="15240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Boxes with success </a:t>
            </a:r>
          </a:p>
          <a:p>
            <a:r>
              <a:rPr lang="en-US" sz="2000" dirty="0" smtClean="0"/>
              <a:t>probability &gt; 75% exist </a:t>
            </a:r>
            <a:br>
              <a:rPr lang="en-US" sz="2000" dirty="0" smtClean="0"/>
            </a:br>
            <a:r>
              <a:rPr lang="en-US" sz="2000" dirty="0" smtClean="0"/>
              <a:t>in a world governed by </a:t>
            </a:r>
            <a:br>
              <a:rPr lang="en-US" sz="2000" dirty="0" smtClean="0"/>
            </a:br>
            <a:r>
              <a:rPr lang="en-US" sz="2000" dirty="0" smtClean="0"/>
              <a:t>(at least) QM.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572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Optimal quantum strategy: ≈ 85.4%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656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286000" y="0"/>
            <a:ext cx="6705601" cy="7010400"/>
          </a:xfrm>
          <a:prstGeom prst="rect">
            <a:avLst/>
          </a:prstGeom>
        </p:spPr>
      </p:pic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89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590800"/>
            <a:ext cx="881703" cy="1559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752600" y="12954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13716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2766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1101001</a:t>
            </a:r>
            <a:endParaRPr lang="en-US" sz="1200" dirty="0"/>
          </a:p>
        </p:txBody>
      </p:sp>
      <p:pic>
        <p:nvPicPr>
          <p:cNvPr id="26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1762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1752600" y="42672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3434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5800" y="170795"/>
            <a:ext cx="4572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Expanding randomness</a:t>
            </a:r>
          </a:p>
          <a:p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000" dirty="0" smtClean="0"/>
              <a:t>Use m-bit seed to generate CHSH inputs </a:t>
            </a:r>
            <a:r>
              <a:rPr lang="en-US" sz="2000" b="1" dirty="0" smtClean="0"/>
              <a:t>(x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,y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)</a:t>
            </a:r>
            <a:r>
              <a:rPr lang="en-US" sz="2000" dirty="0" smtClean="0"/>
              <a:t>, …,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n-US" sz="2000" b="1" dirty="0" err="1" smtClean="0"/>
              <a:t>,y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</a:t>
            </a:r>
            <a:r>
              <a:rPr lang="en-US" sz="2000" dirty="0" smtClean="0"/>
              <a:t>, with N</a:t>
            </a:r>
            <a:r>
              <a:rPr lang="en-US" sz="2000" i="1" dirty="0" smtClean="0"/>
              <a:t> &gt;&gt; </a:t>
            </a:r>
            <a:r>
              <a:rPr lang="en-US" sz="2000" dirty="0" smtClean="0"/>
              <a:t>m</a:t>
            </a:r>
            <a:r>
              <a:rPr lang="en-US" sz="2000" i="1" dirty="0" smtClean="0"/>
              <a:t>.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Play CHSH </a:t>
            </a:r>
            <a:r>
              <a:rPr lang="en-US" sz="2000" i="1" dirty="0" smtClean="0"/>
              <a:t>N</a:t>
            </a:r>
            <a:r>
              <a:rPr lang="en-US" sz="2000" dirty="0" smtClean="0"/>
              <a:t> times, getting outputs </a:t>
            </a:r>
            <a:r>
              <a:rPr lang="en-US" sz="2000" b="1" dirty="0" smtClean="0"/>
              <a:t>(a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,b</a:t>
            </a:r>
            <a:r>
              <a:rPr lang="en-US" sz="2000" b="1" baseline="-25000" dirty="0" smtClean="0"/>
              <a:t>1</a:t>
            </a:r>
            <a:r>
              <a:rPr lang="en-US" sz="2000" b="1" dirty="0"/>
              <a:t>)</a:t>
            </a:r>
            <a:r>
              <a:rPr lang="en-US" sz="2000" dirty="0"/>
              <a:t>, …,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N</a:t>
            </a:r>
            <a:r>
              <a:rPr lang="en-US" sz="2000" b="1" dirty="0" err="1" smtClean="0"/>
              <a:t>,b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Accept if boxes win ≥ 85% of games.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Post-process outputs using randomness extractor to produce </a:t>
            </a:r>
            <a:r>
              <a:rPr lang="en-US" sz="2000" b="1" dirty="0" smtClean="0"/>
              <a:t>(z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,..,z</a:t>
            </a:r>
            <a:r>
              <a:rPr lang="en-US" sz="2000" b="1" baseline="-25000" dirty="0" smtClean="0"/>
              <a:t>N’</a:t>
            </a:r>
            <a:r>
              <a:rPr lang="en-US" sz="2000" b="1" dirty="0" smtClean="0"/>
              <a:t>)</a:t>
            </a:r>
            <a:endParaRPr lang="en-US" b="1" dirty="0" smtClean="0"/>
          </a:p>
          <a:p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5105400"/>
            <a:ext cx="4318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29200" y="5486400"/>
            <a:ext cx="3505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Theorem</a:t>
            </a:r>
            <a:r>
              <a:rPr lang="en-US" dirty="0" smtClean="0"/>
              <a:t>: If </a:t>
            </a:r>
            <a:r>
              <a:rPr lang="en-US" b="1" dirty="0" err="1" smtClean="0"/>
              <a:t>Pr</a:t>
            </a:r>
            <a:r>
              <a:rPr lang="en-US" b="1" dirty="0" smtClean="0"/>
              <a:t>[boxes pass] &gt; </a:t>
            </a:r>
            <a:r>
              <a:rPr lang="en-US" b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then </a:t>
            </a:r>
            <a:r>
              <a:rPr lang="en-US" b="1" dirty="0" smtClean="0"/>
              <a:t>(z</a:t>
            </a:r>
            <a:r>
              <a:rPr lang="en-US" b="1" baseline="-25000" dirty="0" smtClean="0"/>
              <a:t>1</a:t>
            </a:r>
            <a:r>
              <a:rPr lang="en-US" b="1" dirty="0" smtClean="0"/>
              <a:t>,…,</a:t>
            </a:r>
            <a:r>
              <a:rPr lang="en-US" b="1" dirty="0" err="1" smtClean="0"/>
              <a:t>z</a:t>
            </a:r>
            <a:r>
              <a:rPr lang="en-US" b="1" baseline="-25000" dirty="0" err="1" smtClean="0"/>
              <a:t>N</a:t>
            </a:r>
            <a:r>
              <a:rPr lang="en-US" b="1" baseline="-25000" dirty="0" smtClean="0"/>
              <a:t>’</a:t>
            </a:r>
            <a:r>
              <a:rPr lang="en-US" b="1" dirty="0" smtClean="0"/>
              <a:t>)</a:t>
            </a:r>
            <a:r>
              <a:rPr lang="en-US" dirty="0" smtClean="0"/>
              <a:t> is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-close to uniform on N’ bits.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28194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,x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,..,x</a:t>
            </a:r>
            <a:r>
              <a:rPr lang="en-US" sz="1200" baseline="-25000" dirty="0" smtClean="0"/>
              <a:t>N</a:t>
            </a:r>
            <a:endParaRPr lang="en-US" sz="12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34568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,y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,..,y</a:t>
            </a:r>
            <a:r>
              <a:rPr lang="en-US" sz="1200" baseline="-25000" dirty="0" smtClean="0"/>
              <a:t>N</a:t>
            </a:r>
            <a:endParaRPr lang="en-US" sz="1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6126" y="6096000"/>
            <a:ext cx="29236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1 0 0 0 1 1 1 0 1 0 1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457200"/>
            <a:ext cx="29236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1 1 1 0 0 0 0 0 1 0 1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048000"/>
            <a:ext cx="586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r>
              <a:rPr lang="en-US" sz="2400" dirty="0" smtClean="0"/>
              <a:t> 0 1 1 1 0 1 0 0 1 1 01 0 0 10 10 0 10 01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70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-0.26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0156 -0.455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20" grpId="1" animBg="1"/>
      <p:bldP spid="20" grpId="2" animBg="1"/>
      <p:bldP spid="20" grpId="3" animBg="1"/>
      <p:bldP spid="33" grpId="1" animBg="1"/>
      <p:bldP spid="33" grpId="2" animBg="1"/>
      <p:bldP spid="33" grpId="3" animBg="1"/>
      <p:bldP spid="22" grpId="0" animBg="1"/>
      <p:bldP spid="22" grpId="2" animBg="1"/>
      <p:bldP spid="22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286000" y="0"/>
            <a:ext cx="6705601" cy="7010400"/>
          </a:xfrm>
          <a:prstGeom prst="rect">
            <a:avLst/>
          </a:prstGeom>
        </p:spPr>
      </p:pic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89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590800"/>
            <a:ext cx="881703" cy="1559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752600" y="12954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13716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276601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1101001</a:t>
            </a:r>
            <a:endParaRPr lang="en-US" sz="1200" dirty="0"/>
          </a:p>
        </p:txBody>
      </p:sp>
      <p:pic>
        <p:nvPicPr>
          <p:cNvPr id="26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1762"/>
            <a:ext cx="2362200" cy="1236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1752600" y="4267200"/>
            <a:ext cx="0" cy="1219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4343400"/>
            <a:ext cx="0" cy="1143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29200" y="381000"/>
            <a:ext cx="3505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Theorem</a:t>
            </a:r>
            <a:r>
              <a:rPr lang="en-US" dirty="0" smtClean="0"/>
              <a:t>: If </a:t>
            </a:r>
            <a:r>
              <a:rPr lang="en-US" b="1" dirty="0" err="1" smtClean="0"/>
              <a:t>Pr</a:t>
            </a:r>
            <a:r>
              <a:rPr lang="en-US" b="1" dirty="0" smtClean="0"/>
              <a:t>[boxes pass] &gt; </a:t>
            </a:r>
            <a:r>
              <a:rPr lang="en-US" b="1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then </a:t>
            </a:r>
            <a:r>
              <a:rPr lang="en-US" b="1" dirty="0" smtClean="0"/>
              <a:t>(z</a:t>
            </a:r>
            <a:r>
              <a:rPr lang="en-US" b="1" baseline="-25000" dirty="0" smtClean="0"/>
              <a:t>1</a:t>
            </a:r>
            <a:r>
              <a:rPr lang="en-US" b="1" dirty="0" smtClean="0"/>
              <a:t>,…,</a:t>
            </a:r>
            <a:r>
              <a:rPr lang="en-US" b="1" dirty="0" err="1" smtClean="0"/>
              <a:t>z</a:t>
            </a:r>
            <a:r>
              <a:rPr lang="en-US" b="1" baseline="-25000" dirty="0" err="1" smtClean="0"/>
              <a:t>N</a:t>
            </a:r>
            <a:r>
              <a:rPr lang="en-US" b="1" baseline="-25000" dirty="0" smtClean="0"/>
              <a:t>’</a:t>
            </a:r>
            <a:r>
              <a:rPr lang="en-US" b="1" dirty="0" smtClean="0"/>
              <a:t>)</a:t>
            </a:r>
            <a:r>
              <a:rPr lang="en-US" dirty="0" smtClean="0"/>
              <a:t> is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-close to uniform on N’ bits.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395948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Roger </a:t>
            </a:r>
            <a:r>
              <a:rPr lang="en-US" dirty="0" err="1" smtClean="0"/>
              <a:t>Colbeck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PhD thesis, 2009</a:t>
            </a:r>
            <a:br>
              <a:rPr lang="en-US" dirty="0" smtClean="0"/>
            </a:br>
            <a:r>
              <a:rPr lang="en-US" dirty="0" smtClean="0"/>
              <a:t>Obtained N =</a:t>
            </a:r>
            <a:r>
              <a:rPr lang="en-US" dirty="0" smtClean="0">
                <a:latin typeface="Symbol" charset="2"/>
                <a:cs typeface="Symbol" charset="2"/>
              </a:rPr>
              <a:t> Q</a:t>
            </a:r>
            <a:r>
              <a:rPr lang="en-US" dirty="0" smtClean="0"/>
              <a:t>(m)</a:t>
            </a:r>
            <a:br>
              <a:rPr lang="en-US" dirty="0" smtClean="0"/>
            </a:br>
            <a:r>
              <a:rPr lang="en-US" sz="1400" i="1" dirty="0" smtClean="0"/>
              <a:t>Linear expansion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Pironio</a:t>
            </a:r>
            <a:r>
              <a:rPr lang="en-US" dirty="0" smtClean="0"/>
              <a:t>, </a:t>
            </a:r>
            <a:r>
              <a:rPr lang="en-US" dirty="0" err="1" smtClean="0"/>
              <a:t>Acin</a:t>
            </a:r>
            <a:r>
              <a:rPr lang="en-US" dirty="0" smtClean="0"/>
              <a:t>, </a:t>
            </a:r>
            <a:r>
              <a:rPr lang="en-US" dirty="0" err="1" smtClean="0"/>
              <a:t>Massar</a:t>
            </a:r>
            <a:r>
              <a:rPr lang="en-US" dirty="0" smtClean="0"/>
              <a:t>, et al. </a:t>
            </a:r>
            <a:br>
              <a:rPr lang="en-US" dirty="0" smtClean="0"/>
            </a:br>
            <a:r>
              <a:rPr lang="en-US" i="1" dirty="0" smtClean="0"/>
              <a:t>Nature </a:t>
            </a:r>
            <a:r>
              <a:rPr lang="en-US" dirty="0" smtClean="0"/>
              <a:t>2010 </a:t>
            </a:r>
            <a:br>
              <a:rPr lang="en-US" dirty="0" smtClean="0"/>
            </a:br>
            <a:r>
              <a:rPr lang="en-US" dirty="0" smtClean="0"/>
              <a:t>Obtained N =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(m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400" i="1" dirty="0" smtClean="0"/>
              <a:t>Quadratic expansion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Vazirani</a:t>
            </a:r>
            <a:r>
              <a:rPr lang="en-US" dirty="0" smtClean="0"/>
              <a:t>, </a:t>
            </a:r>
            <a:r>
              <a:rPr lang="en-US" dirty="0" err="1" smtClean="0"/>
              <a:t>Vidick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STOC 2012</a:t>
            </a:r>
            <a:br>
              <a:rPr lang="en-US" dirty="0" smtClean="0"/>
            </a:br>
            <a:r>
              <a:rPr lang="en-US" dirty="0" smtClean="0"/>
              <a:t>Obtained N =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(m</a:t>
            </a:r>
            <a:r>
              <a:rPr lang="en-US" baseline="30000" dirty="0" smtClean="0"/>
              <a:t>1/3</a:t>
            </a:r>
            <a:r>
              <a:rPr lang="en-US" dirty="0" smtClean="0"/>
              <a:t>))</a:t>
            </a:r>
            <a:br>
              <a:rPr lang="en-US" dirty="0" smtClean="0"/>
            </a:br>
            <a:r>
              <a:rPr lang="en-US" sz="1400" i="1" dirty="0" smtClean="0"/>
              <a:t>Exponential expansion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96687" y="5334000"/>
            <a:ext cx="43187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5486400"/>
            <a:ext cx="441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Assumptions</a:t>
            </a:r>
            <a:r>
              <a:rPr lang="en-US" dirty="0" smtClean="0"/>
              <a:t>:</a:t>
            </a:r>
          </a:p>
          <a:p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Seed randomness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Boxes cannot communicate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962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hierarchy of randomness expansion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019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Nothing.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4360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3962400" y="5029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4495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Exponential expansion</a:t>
            </a:r>
            <a:endParaRPr lang="en-US" sz="2000" dirty="0"/>
          </a:p>
        </p:txBody>
      </p:sp>
      <p:pic>
        <p:nvPicPr>
          <p:cNvPr id="8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407739" cy="721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600200" y="4419600"/>
            <a:ext cx="4572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2000" y="4419600"/>
            <a:ext cx="3810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1295400"/>
            <a:ext cx="0" cy="518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8952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Assumptions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3434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No signaling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477000" y="6019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assumptions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151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Security against eavesdroppers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124200"/>
            <a:ext cx="2209800" cy="31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Security against eavesdroppers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Device-independent paradigm: can certify randomness even if RNG devices are adversarial!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908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16" y="4038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981200" y="3505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505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900736">
            <a:off x="1488458" y="520596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00736">
            <a:off x="1412259" y="528216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898682">
            <a:off x="3358678" y="522530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8898682">
            <a:off x="3282479" y="530150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273" t="1063" r="10648" b="3293"/>
          <a:stretch/>
        </p:blipFill>
        <p:spPr>
          <a:xfrm>
            <a:off x="2590800" y="5648960"/>
            <a:ext cx="802640" cy="9144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2362200" y="4191000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1" y="4267201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34000" y="31242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Next goal: </a:t>
            </a:r>
            <a:r>
              <a:rPr lang="en-US" sz="2800" dirty="0" smtClean="0"/>
              <a:t>Certify randomness that is secure against eavesdroppers.</a:t>
            </a:r>
          </a:p>
        </p:txBody>
      </p:sp>
    </p:spTree>
    <p:extLst>
      <p:ext uri="{BB962C8B-B14F-4D97-AF65-F5344CB8AC3E}">
        <p14:creationId xmlns:p14="http://schemas.microsoft.com/office/powerpoint/2010/main" val="241450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Security against eavesdroppers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Possible if we assume quantum mechanics!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908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16" y="4038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981200" y="3505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505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900736">
            <a:off x="1488458" y="520596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00736">
            <a:off x="1412259" y="528216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898682">
            <a:off x="3358678" y="522530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8898682">
            <a:off x="3282479" y="530150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273" t="1063" r="10648" b="3293"/>
          <a:stretch/>
        </p:blipFill>
        <p:spPr>
          <a:xfrm>
            <a:off x="2590800" y="5648960"/>
            <a:ext cx="802640" cy="9144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2362200" y="4191000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1" y="4267201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3200400" y="56388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3581400" y="38862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1676400" y="38862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19800"/>
            <a:ext cx="4714875" cy="3810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940300"/>
            <a:ext cx="355600" cy="31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2667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there is an underlying quantum state, and outcome probabilities are described by local measurements on the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6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Certified randomness expansion is an answer to the following question: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i="1" dirty="0" smtClean="0"/>
              <a:t>How do we </a:t>
            </a:r>
            <a:r>
              <a:rPr lang="en-US" sz="2800" i="1" u="sng" dirty="0" smtClean="0"/>
              <a:t>know</a:t>
            </a:r>
            <a:r>
              <a:rPr lang="en-US" sz="2800" i="1" dirty="0" smtClean="0"/>
              <a:t> we have seen randomness?</a:t>
            </a:r>
          </a:p>
        </p:txBody>
      </p:sp>
    </p:spTree>
    <p:extLst>
      <p:ext uri="{BB962C8B-B14F-4D97-AF65-F5344CB8AC3E}">
        <p14:creationId xmlns:p14="http://schemas.microsoft.com/office/powerpoint/2010/main" val="405452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Security against eavesdroppers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Possible if we assume quantum mechanics!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908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16" y="40386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981200" y="3505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35052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900736">
            <a:off x="1488458" y="520596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00736">
            <a:off x="1412259" y="528216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898682">
            <a:off x="3358678" y="522530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8898682">
            <a:off x="3282479" y="530150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273" t="1063" r="10648" b="3293"/>
          <a:stretch/>
        </p:blipFill>
        <p:spPr>
          <a:xfrm>
            <a:off x="2590800" y="5648960"/>
            <a:ext cx="802640" cy="9144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2362200" y="4191000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286001" y="4267201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34000" y="2590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</a:t>
            </a:r>
            <a:r>
              <a:rPr lang="en-US" b="1" dirty="0" err="1" smtClean="0"/>
              <a:t>Vazirani</a:t>
            </a:r>
            <a:r>
              <a:rPr lang="en-US" b="1" dirty="0" smtClean="0"/>
              <a:t>, </a:t>
            </a:r>
            <a:r>
              <a:rPr lang="en-US" b="1" dirty="0" err="1" smtClean="0"/>
              <a:t>Vidick</a:t>
            </a:r>
            <a:r>
              <a:rPr lang="en-US" b="1" dirty="0" smtClean="0"/>
              <a:t> STOC 2012]:  </a:t>
            </a:r>
            <a:r>
              <a:rPr lang="en-US" dirty="0" smtClean="0"/>
              <a:t>Exponential randomness expansion with quantum security. </a:t>
            </a:r>
          </a:p>
          <a:p>
            <a:endParaRPr lang="en-US" dirty="0"/>
          </a:p>
          <a:p>
            <a:r>
              <a:rPr lang="en-US" b="1" dirty="0" smtClean="0"/>
              <a:t>[Miller, Shi STOC 2014]: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Simpler, robust protocol, </a:t>
            </a:r>
          </a:p>
          <a:p>
            <a:r>
              <a:rPr lang="en-US" dirty="0" smtClean="0"/>
              <a:t>and with much stronger parameters.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3200400" y="56388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3581400" y="38862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1676400" y="38862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19800"/>
            <a:ext cx="4714875" cy="3810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940300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Security against eavesdroppers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486400" cy="91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Key enabler of quantum security: </a:t>
            </a:r>
          </a:p>
          <a:p>
            <a:pPr marL="0" indent="0" algn="ctr">
              <a:buNone/>
            </a:pPr>
            <a:r>
              <a:rPr lang="en-US" sz="2400" b="1" dirty="0" smtClean="0"/>
              <a:t>“monogamy of entanglement”</a:t>
            </a: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16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2954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900736">
            <a:off x="802658" y="398676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00736">
            <a:off x="726459" y="406296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898682">
            <a:off x="2672878" y="400610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8898682">
            <a:off x="2596679" y="408230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273" t="1063" r="10648" b="3293"/>
          <a:stretch/>
        </p:blipFill>
        <p:spPr>
          <a:xfrm>
            <a:off x="1905000" y="4429760"/>
            <a:ext cx="802640" cy="9144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1676400" y="2971800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00201" y="3048001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2514600" y="44196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2895600" y="26670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990600" y="26670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5943600"/>
            <a:ext cx="4714875" cy="381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3702050"/>
            <a:ext cx="355600" cy="31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28194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Basic idea: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Optimal quantum strategy for CHSH </a:t>
            </a:r>
            <a:endParaRPr lang="en-US" sz="2000" dirty="0">
              <a:sym typeface="Wingdings"/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Outputs are independent of the rest of the universe!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6400800" y="3886200"/>
            <a:ext cx="4572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86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Assumption: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849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/>
              <a:t>Strong </a:t>
            </a:r>
            <a:r>
              <a:rPr lang="en-US" sz="3600" dirty="0" smtClean="0"/>
              <a:t>security against eavesdroppers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486400" cy="91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Outputs are secure even when inputs are prepared by adversary!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16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2954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900736">
            <a:off x="802658" y="398676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00736">
            <a:off x="726459" y="406296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898682">
            <a:off x="2672878" y="400610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8898682">
            <a:off x="2596679" y="408230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273" t="1063" r="10648" b="3293"/>
          <a:stretch/>
        </p:blipFill>
        <p:spPr>
          <a:xfrm>
            <a:off x="1905000" y="4429760"/>
            <a:ext cx="802640" cy="9144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1676400" y="2971800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00201" y="3048001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2514600" y="44196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2895600" y="26670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990600" y="26670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5943600"/>
            <a:ext cx="4714875" cy="381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3702050"/>
            <a:ext cx="355600" cy="31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586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Assumption: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29200" y="2743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</a:t>
            </a:r>
            <a:r>
              <a:rPr lang="en-US" b="1" dirty="0" err="1" smtClean="0"/>
              <a:t>Coudron</a:t>
            </a:r>
            <a:r>
              <a:rPr lang="en-US" b="1" dirty="0" smtClean="0"/>
              <a:t>, Y. STOC 2014]:  </a:t>
            </a:r>
            <a:r>
              <a:rPr lang="en-US" dirty="0" smtClean="0"/>
              <a:t>Gave a strong randomness expansion protocol.</a:t>
            </a:r>
          </a:p>
          <a:p>
            <a:endParaRPr lang="en-US" dirty="0"/>
          </a:p>
          <a:p>
            <a:r>
              <a:rPr lang="en-US" b="1" dirty="0" smtClean="0"/>
              <a:t>[Chung, Shi, Wu QIP 2014]: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Equivalence Lemma shows all secure expansion protocols are </a:t>
            </a:r>
            <a:r>
              <a:rPr lang="en-US" i="1" dirty="0" smtClean="0"/>
              <a:t>automatically </a:t>
            </a:r>
            <a:r>
              <a:rPr lang="en-US" dirty="0" smtClean="0"/>
              <a:t>strongly secure!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181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not possible with classical randomness extractors!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6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/>
              <a:t>Strong </a:t>
            </a:r>
            <a:r>
              <a:rPr lang="en-US" sz="3600" dirty="0" smtClean="0"/>
              <a:t>security against eavesdroppers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16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2954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900736">
            <a:off x="802658" y="398676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00736">
            <a:off x="726459" y="406296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898682">
            <a:off x="2672878" y="400610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8898682">
            <a:off x="2596679" y="408230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273" t="1063" r="10648" b="3293"/>
          <a:stretch/>
        </p:blipFill>
        <p:spPr>
          <a:xfrm>
            <a:off x="1905000" y="4429760"/>
            <a:ext cx="802640" cy="9144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1676400" y="2971800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00201" y="3048001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2514600" y="44196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2895600" y="26670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2" b="90875" l="1163" r="43605"/>
                    </a14:imgEffect>
                  </a14:imgLayer>
                </a14:imgProps>
              </a:ext>
            </a:extLst>
          </a:blip>
          <a:srcRect r="54017" b="2869"/>
          <a:stretch/>
        </p:blipFill>
        <p:spPr>
          <a:xfrm>
            <a:off x="990600" y="2667000"/>
            <a:ext cx="687748" cy="111067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3702050"/>
            <a:ext cx="355600" cy="31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295400"/>
            <a:ext cx="40506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Assumptions</a:t>
            </a:r>
            <a:r>
              <a:rPr lang="en-US" sz="2400" dirty="0" smtClean="0"/>
              <a:t>: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 smtClean="0"/>
              <a:t>Initial seed is uncorrelated with boxes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Boxes and adversary are mutually</a:t>
            </a:r>
            <a:br>
              <a:rPr lang="en-US" sz="2400" dirty="0" smtClean="0"/>
            </a:br>
            <a:r>
              <a:rPr lang="en-US" sz="2400" dirty="0" smtClean="0"/>
              <a:t>non-signaling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Boxes and adversary obey quantum</a:t>
            </a:r>
            <a:br>
              <a:rPr lang="en-US" sz="2400" dirty="0" smtClean="0"/>
            </a:br>
            <a:r>
              <a:rPr lang="en-US" sz="2400" dirty="0" smtClean="0"/>
              <a:t>mechanics.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52800" y="5638800"/>
            <a:ext cx="1219200" cy="2286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5692914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Do we really 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need this?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495800" y="4495800"/>
            <a:ext cx="4114800" cy="2057400"/>
          </a:xfrm>
          <a:prstGeom prst="donut">
            <a:avLst>
              <a:gd name="adj" fmla="val 7753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/>
              <a:t>Strong </a:t>
            </a:r>
            <a:r>
              <a:rPr lang="en-US" sz="3600" dirty="0" smtClean="0"/>
              <a:t>security against eavesdroppers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16" y="2819400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2954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7000" y="2286000"/>
            <a:ext cx="609600" cy="533400"/>
          </a:xfrm>
          <a:prstGeom prst="straightConnector1">
            <a:avLst/>
          </a:prstGeom>
          <a:ln w="381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 rot="2900736">
            <a:off x="802658" y="398676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00736">
            <a:off x="726459" y="406296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8898682">
            <a:off x="2672878" y="4006108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8898682">
            <a:off x="2596679" y="4082309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7273" t="1063" r="10648" b="3293"/>
          <a:stretch/>
        </p:blipFill>
        <p:spPr>
          <a:xfrm>
            <a:off x="1905000" y="4429760"/>
            <a:ext cx="802640" cy="9144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1676400" y="2971800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00201" y="3048001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1752600"/>
            <a:ext cx="40506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we only assume non-signaling?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000" dirty="0" smtClean="0"/>
              <a:t>Not known yet. It’s plausible that this is impossible: there are limitations on, e.g. privacy amplification in the non-signaling model </a:t>
            </a:r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Arnon</a:t>
            </a:r>
            <a:r>
              <a:rPr lang="en-US" sz="1600" dirty="0" smtClean="0"/>
              <a:t>-Friedman, </a:t>
            </a:r>
            <a:r>
              <a:rPr lang="en-US" sz="1600" dirty="0" err="1" smtClean="0"/>
              <a:t>Hanggi</a:t>
            </a:r>
            <a:r>
              <a:rPr lang="en-US" sz="1600" dirty="0" smtClean="0"/>
              <a:t>, Ta-</a:t>
            </a:r>
            <a:r>
              <a:rPr lang="en-US" sz="1600" dirty="0" err="1" smtClean="0"/>
              <a:t>Shma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664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hierarchy of randomness expansion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019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Nothing.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4360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3962400" y="5029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4495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Exponential expansion</a:t>
            </a:r>
            <a:endParaRPr lang="en-US" sz="2000" dirty="0"/>
          </a:p>
        </p:txBody>
      </p:sp>
      <p:pic>
        <p:nvPicPr>
          <p:cNvPr id="8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407739" cy="721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600200" y="4419600"/>
            <a:ext cx="4572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3962400" y="3505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5000" y="26449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Strong security against eavesdroppers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209800"/>
            <a:ext cx="746303" cy="10541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762000" y="4419600"/>
            <a:ext cx="3810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1295400"/>
            <a:ext cx="0" cy="518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8952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Assumptions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3434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No signaling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477000" y="6019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assumptions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581870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No signaling</a:t>
            </a:r>
          </a:p>
          <a:p>
            <a:r>
              <a:rPr lang="en-US" sz="1600" dirty="0" smtClean="0"/>
              <a:t>3. Quantum mechanics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971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Infinite randomness expansion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399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infinite randomness expansion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Is there a protocol P involving a </a:t>
            </a:r>
            <a:r>
              <a:rPr lang="en-US" sz="2800" u="sng" dirty="0" smtClean="0"/>
              <a:t>fixed number of boxes</a:t>
            </a:r>
            <a:r>
              <a:rPr lang="en-US" sz="2800" dirty="0" smtClean="0"/>
              <a:t>, using m </a:t>
            </a:r>
            <a:r>
              <a:rPr lang="en-US" sz="2800" dirty="0"/>
              <a:t>≥ 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bits of seed, that can certify N bits of (approximately) uniform randomness, </a:t>
            </a:r>
            <a:r>
              <a:rPr lang="en-US" sz="2800" u="sng" dirty="0" smtClean="0"/>
              <a:t>for any N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21162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16" y="821162"/>
            <a:ext cx="1488584" cy="779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4267200" y="973562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191001" y="1049763"/>
            <a:ext cx="1295400" cy="304800"/>
          </a:xfrm>
          <a:custGeom>
            <a:avLst/>
            <a:gdLst>
              <a:gd name="connsiteX0" fmla="*/ 0 w 2893786"/>
              <a:gd name="connsiteY0" fmla="*/ 680588 h 1006187"/>
              <a:gd name="connsiteX1" fmla="*/ 299358 w 2893786"/>
              <a:gd name="connsiteY1" fmla="*/ 172588 h 1006187"/>
              <a:gd name="connsiteX2" fmla="*/ 979715 w 2893786"/>
              <a:gd name="connsiteY2" fmla="*/ 898302 h 1006187"/>
              <a:gd name="connsiteX3" fmla="*/ 1705429 w 2893786"/>
              <a:gd name="connsiteY3" fmla="*/ 231 h 1006187"/>
              <a:gd name="connsiteX4" fmla="*/ 2521858 w 2893786"/>
              <a:gd name="connsiteY4" fmla="*/ 998088 h 1006187"/>
              <a:gd name="connsiteX5" fmla="*/ 2893786 w 2893786"/>
              <a:gd name="connsiteY5" fmla="*/ 453802 h 10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786" h="1006187">
                <a:moveTo>
                  <a:pt x="0" y="680588"/>
                </a:moveTo>
                <a:cubicBezTo>
                  <a:pt x="68036" y="408445"/>
                  <a:pt x="136072" y="136302"/>
                  <a:pt x="299358" y="172588"/>
                </a:cubicBezTo>
                <a:cubicBezTo>
                  <a:pt x="462644" y="208874"/>
                  <a:pt x="745370" y="927028"/>
                  <a:pt x="979715" y="898302"/>
                </a:cubicBezTo>
                <a:cubicBezTo>
                  <a:pt x="1214060" y="869576"/>
                  <a:pt x="1448405" y="-16400"/>
                  <a:pt x="1705429" y="231"/>
                </a:cubicBezTo>
                <a:cubicBezTo>
                  <a:pt x="1962453" y="16862"/>
                  <a:pt x="2323799" y="922493"/>
                  <a:pt x="2521858" y="998088"/>
                </a:cubicBezTo>
                <a:cubicBezTo>
                  <a:pt x="2719917" y="1073683"/>
                  <a:pt x="2830286" y="598945"/>
                  <a:pt x="2893786" y="453802"/>
                </a:cubicBez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8382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7545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978223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 </a:t>
            </a:r>
            <a:r>
              <a:rPr lang="en-US" sz="1400" dirty="0" err="1" smtClean="0"/>
              <a:t>Vazirani-Vidick</a:t>
            </a:r>
            <a:r>
              <a:rPr lang="en-US" sz="1400" dirty="0" smtClean="0"/>
              <a:t> or Miller-Shi exponential expansion protocol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2743200"/>
            <a:ext cx="868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3810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962400"/>
            <a:ext cx="1143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</a:t>
            </a:r>
            <a:r>
              <a:rPr lang="en-US" sz="1400" dirty="0"/>
              <a:t>-</a:t>
            </a:r>
            <a:r>
              <a:rPr lang="en-US" sz="1400" dirty="0" smtClean="0"/>
              <a:t>bit seed</a:t>
            </a:r>
            <a:endParaRPr lang="en-US" sz="1400" dirty="0"/>
          </a:p>
        </p:txBody>
      </p:sp>
      <p:cxnSp>
        <p:nvCxnSpPr>
          <p:cNvPr id="19" name="Curved Connector 18"/>
          <p:cNvCxnSpPr>
            <a:stCxn id="15" idx="3"/>
            <a:endCxn id="14" idx="0"/>
          </p:cNvCxnSpPr>
          <p:nvPr/>
        </p:nvCxnSpPr>
        <p:spPr>
          <a:xfrm flipV="1">
            <a:off x="1371600" y="3810000"/>
            <a:ext cx="609600" cy="306289"/>
          </a:xfrm>
          <a:prstGeom prst="curvedConnector4">
            <a:avLst>
              <a:gd name="adj1" fmla="val 25000"/>
              <a:gd name="adj2" fmla="val 1746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19400" y="3810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cxnSp>
        <p:nvCxnSpPr>
          <p:cNvPr id="25" name="Curved Connector 24"/>
          <p:cNvCxnSpPr>
            <a:stCxn id="14" idx="2"/>
            <a:endCxn id="20" idx="0"/>
          </p:cNvCxnSpPr>
          <p:nvPr/>
        </p:nvCxnSpPr>
        <p:spPr>
          <a:xfrm rot="5400000" flipH="1" flipV="1">
            <a:off x="2229534" y="3561666"/>
            <a:ext cx="646331" cy="1143000"/>
          </a:xfrm>
          <a:prstGeom prst="curvedConnector5">
            <a:avLst>
              <a:gd name="adj1" fmla="val -35369"/>
              <a:gd name="adj2" fmla="val 50000"/>
              <a:gd name="adj3" fmla="val 1353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2401" y="3810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cxnSp>
        <p:nvCxnSpPr>
          <p:cNvPr id="27" name="Curved Connector 26"/>
          <p:cNvCxnSpPr>
            <a:endCxn id="26" idx="0"/>
          </p:cNvCxnSpPr>
          <p:nvPr/>
        </p:nvCxnSpPr>
        <p:spPr>
          <a:xfrm rot="5400000" flipH="1" flipV="1">
            <a:off x="3372535" y="3561666"/>
            <a:ext cx="646331" cy="1143000"/>
          </a:xfrm>
          <a:prstGeom prst="curvedConnector5">
            <a:avLst>
              <a:gd name="adj1" fmla="val -35369"/>
              <a:gd name="adj2" fmla="val 50000"/>
              <a:gd name="adj3" fmla="val 1353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5400" y="3810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cxnSp>
        <p:nvCxnSpPr>
          <p:cNvPr id="29" name="Curved Connector 28"/>
          <p:cNvCxnSpPr>
            <a:endCxn id="28" idx="0"/>
          </p:cNvCxnSpPr>
          <p:nvPr/>
        </p:nvCxnSpPr>
        <p:spPr>
          <a:xfrm rot="5400000" flipH="1" flipV="1">
            <a:off x="4515534" y="3561666"/>
            <a:ext cx="646331" cy="1143000"/>
          </a:xfrm>
          <a:prstGeom prst="curvedConnector5">
            <a:avLst>
              <a:gd name="adj1" fmla="val -35369"/>
              <a:gd name="adj2" fmla="val 50000"/>
              <a:gd name="adj3" fmla="val 1353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48400" y="3810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cxnSp>
        <p:nvCxnSpPr>
          <p:cNvPr id="31" name="Curved Connector 30"/>
          <p:cNvCxnSpPr/>
          <p:nvPr/>
        </p:nvCxnSpPr>
        <p:spPr>
          <a:xfrm rot="5400000" flipH="1" flipV="1">
            <a:off x="5658534" y="3561666"/>
            <a:ext cx="646331" cy="1143000"/>
          </a:xfrm>
          <a:prstGeom prst="curvedConnector5">
            <a:avLst>
              <a:gd name="adj1" fmla="val -35369"/>
              <a:gd name="adj2" fmla="val 50000"/>
              <a:gd name="adj3" fmla="val 1353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6801535" y="3561666"/>
            <a:ext cx="646331" cy="1143000"/>
          </a:xfrm>
          <a:prstGeom prst="curvedConnector5">
            <a:avLst>
              <a:gd name="adj1" fmla="val -35369"/>
              <a:gd name="adj2" fmla="val 50000"/>
              <a:gd name="adj3" fmla="val 1353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0" y="3581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…..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502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052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52800" y="5029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24400" y="487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0" y="5029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19600" y="5181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8674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m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15000" y="5105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2600" y="5257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10200" y="5410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2390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m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086600" y="5181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934200" y="5334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81800" y="5486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629400" y="5638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772400" y="5115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…..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228600" y="502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58" name="Frame 57"/>
          <p:cNvSpPr/>
          <p:nvPr/>
        </p:nvSpPr>
        <p:spPr>
          <a:xfrm>
            <a:off x="2514600" y="609600"/>
            <a:ext cx="4724400" cy="1219200"/>
          </a:xfrm>
          <a:prstGeom prst="frame">
            <a:avLst>
              <a:gd name="adj1" fmla="val 48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6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1143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</a:t>
            </a:r>
            <a:r>
              <a:rPr lang="en-US" sz="1400" dirty="0"/>
              <a:t>-</a:t>
            </a:r>
            <a:r>
              <a:rPr lang="en-US" sz="1400" dirty="0" smtClean="0"/>
              <a:t>bit seed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34424"/>
            <a:ext cx="617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we do it non-adaptively?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2672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N-bit output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18288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Unlikely </a:t>
            </a:r>
            <a:r>
              <a:rPr lang="en-US" dirty="0" smtClean="0"/>
              <a:t>[</a:t>
            </a:r>
            <a:r>
              <a:rPr lang="en-US" dirty="0" err="1" smtClean="0"/>
              <a:t>Coudron</a:t>
            </a:r>
            <a:r>
              <a:rPr lang="en-US" dirty="0" smtClean="0"/>
              <a:t>-</a:t>
            </a:r>
            <a:r>
              <a:rPr lang="en-US" dirty="0" err="1" smtClean="0"/>
              <a:t>Vidick</a:t>
            </a:r>
            <a:r>
              <a:rPr lang="en-US" dirty="0" smtClean="0"/>
              <a:t>-Y. 2013]:</a:t>
            </a:r>
            <a:br>
              <a:rPr lang="en-US" dirty="0" smtClean="0"/>
            </a:br>
            <a:r>
              <a:rPr lang="en-US" dirty="0" smtClean="0"/>
              <a:t>For a wide class of protocols, there is a limit f(m) = </a:t>
            </a:r>
            <a:r>
              <a:rPr lang="en-US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exp</a:t>
            </a:r>
            <a:r>
              <a:rPr lang="en-US" dirty="0" smtClean="0"/>
              <a:t>(m)) in the amount of certifiable randomness!</a:t>
            </a:r>
          </a:p>
          <a:p>
            <a:endParaRPr lang="en-US" dirty="0"/>
          </a:p>
          <a:p>
            <a:r>
              <a:rPr lang="en-US" dirty="0" smtClean="0"/>
              <a:t>Limitation applies to all non-adaptive protocols we know of!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6200" y="4419600"/>
            <a:ext cx="3886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Idea</a:t>
            </a:r>
            <a:r>
              <a:rPr lang="en-US" dirty="0" smtClean="0"/>
              <a:t>: if seed is too small, after too many rounds, the input patterns become predictable and the players can recycle answers, producing no additional randomness.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4" idx="2"/>
            <a:endCxn id="17" idx="0"/>
          </p:cNvCxnSpPr>
          <p:nvPr/>
        </p:nvCxnSpPr>
        <p:spPr>
          <a:xfrm>
            <a:off x="1600200" y="3694331"/>
            <a:ext cx="38100" cy="572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4" idx="0"/>
          </p:cNvCxnSpPr>
          <p:nvPr/>
        </p:nvCxnSpPr>
        <p:spPr>
          <a:xfrm>
            <a:off x="1562100" y="2441377"/>
            <a:ext cx="38100" cy="606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0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Like all non-trivial epistemological questions, the answer must rely on some underlying assumptions.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0"/>
            <a:ext cx="2159000" cy="262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3752672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“I think, therefore I am</a:t>
            </a:r>
          </a:p>
          <a:p>
            <a:endParaRPr lang="en-US" sz="2400" b="1" dirty="0"/>
          </a:p>
          <a:p>
            <a:r>
              <a:rPr lang="en-US" sz="2400" b="1" dirty="0" smtClean="0"/>
              <a:t>(</a:t>
            </a:r>
            <a:r>
              <a:rPr lang="en-US" sz="2400" b="1" dirty="0"/>
              <a:t>… </a:t>
            </a:r>
            <a:r>
              <a:rPr lang="en-US" sz="2400" b="1" dirty="0" smtClean="0"/>
              <a:t>but that’s about it)”</a:t>
            </a:r>
          </a:p>
        </p:txBody>
      </p:sp>
    </p:spTree>
    <p:extLst>
      <p:ext uri="{BB962C8B-B14F-4D97-AF65-F5344CB8AC3E}">
        <p14:creationId xmlns:p14="http://schemas.microsoft.com/office/powerpoint/2010/main" val="426284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1143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</a:t>
            </a:r>
            <a:r>
              <a:rPr lang="en-US" sz="1400" dirty="0"/>
              <a:t>-</a:t>
            </a:r>
            <a:r>
              <a:rPr lang="en-US" sz="1400" dirty="0" smtClean="0"/>
              <a:t>bit seed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34424"/>
            <a:ext cx="617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Adaptive protocols, take #1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2672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f(m)-bit output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324600"/>
            <a:ext cx="381000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6349031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</a:t>
            </a:r>
            <a:r>
              <a:rPr lang="en-US" sz="1600" dirty="0"/>
              <a:t> </a:t>
            </a:r>
            <a:r>
              <a:rPr lang="en-US" sz="1600" dirty="0" smtClean="0"/>
              <a:t>randomness expansion protocol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1562100" y="2441377"/>
            <a:ext cx="38100" cy="606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17" idx="0"/>
          </p:cNvCxnSpPr>
          <p:nvPr/>
        </p:nvCxnSpPr>
        <p:spPr>
          <a:xfrm>
            <a:off x="1600200" y="3694331"/>
            <a:ext cx="38100" cy="572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1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f(m)-bit seed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34424"/>
            <a:ext cx="617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Adaptive protocols, take #1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2672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f(f(m))-bit output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324600"/>
            <a:ext cx="381000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6349031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</a:t>
            </a:r>
            <a:r>
              <a:rPr lang="en-US" sz="1600" dirty="0"/>
              <a:t> </a:t>
            </a:r>
            <a:r>
              <a:rPr lang="en-US" sz="1600" dirty="0" smtClean="0"/>
              <a:t>randomness expansion protocol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i="1" dirty="0" smtClean="0"/>
              <a:t>ad infinitum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3124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Unclear this works. </a:t>
            </a:r>
            <a:r>
              <a:rPr lang="en-US" dirty="0" smtClean="0"/>
              <a:t>The boxes in P could memorize their outputs and take advantage of that in the next iteration!</a:t>
            </a:r>
          </a:p>
        </p:txBody>
      </p:sp>
      <p:cxnSp>
        <p:nvCxnSpPr>
          <p:cNvPr id="8" name="Straight Arrow Connector 7"/>
          <p:cNvCxnSpPr>
            <a:stCxn id="5" idx="2"/>
            <a:endCxn id="4" idx="0"/>
          </p:cNvCxnSpPr>
          <p:nvPr/>
        </p:nvCxnSpPr>
        <p:spPr>
          <a:xfrm>
            <a:off x="1562100" y="2656820"/>
            <a:ext cx="38100" cy="391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17" idx="0"/>
          </p:cNvCxnSpPr>
          <p:nvPr/>
        </p:nvCxnSpPr>
        <p:spPr>
          <a:xfrm>
            <a:off x="1600200" y="3694331"/>
            <a:ext cx="38100" cy="572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1143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</a:t>
            </a:r>
            <a:r>
              <a:rPr lang="en-US" sz="1400" dirty="0"/>
              <a:t>-</a:t>
            </a:r>
            <a:r>
              <a:rPr lang="en-US" sz="1400" dirty="0" smtClean="0"/>
              <a:t>bit seed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34424"/>
            <a:ext cx="617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Adaptive protocols, take #2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42672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f(m)-bit output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324600"/>
            <a:ext cx="381000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6349031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</a:t>
            </a:r>
            <a:r>
              <a:rPr lang="en-US" sz="1600" dirty="0"/>
              <a:t> </a:t>
            </a:r>
            <a:r>
              <a:rPr lang="en-US" sz="1600" dirty="0" smtClean="0"/>
              <a:t>randomness expansion protocol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cxnSp>
        <p:nvCxnSpPr>
          <p:cNvPr id="7" name="Curved Connector 6"/>
          <p:cNvCxnSpPr>
            <a:stCxn id="17" idx="2"/>
            <a:endCxn id="11" idx="0"/>
          </p:cNvCxnSpPr>
          <p:nvPr/>
        </p:nvCxnSpPr>
        <p:spPr>
          <a:xfrm rot="5400000" flipH="1" flipV="1">
            <a:off x="1776740" y="2833360"/>
            <a:ext cx="1742420" cy="2171700"/>
          </a:xfrm>
          <a:prstGeom prst="curvedConnector5">
            <a:avLst>
              <a:gd name="adj1" fmla="val -29232"/>
              <a:gd name="adj2" fmla="val 56140"/>
              <a:gd name="adj3" fmla="val 1606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4" idx="0"/>
          </p:cNvCxnSpPr>
          <p:nvPr/>
        </p:nvCxnSpPr>
        <p:spPr>
          <a:xfrm flipH="1">
            <a:off x="1524000" y="2441377"/>
            <a:ext cx="38100" cy="606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7" idx="0"/>
          </p:cNvCxnSpPr>
          <p:nvPr/>
        </p:nvCxnSpPr>
        <p:spPr>
          <a:xfrm>
            <a:off x="1524000" y="3694331"/>
            <a:ext cx="38100" cy="572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00400" y="43434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f(f(m))-bit output</a:t>
            </a:r>
            <a:endParaRPr lang="en-US" sz="1400" dirty="0"/>
          </a:p>
        </p:txBody>
      </p:sp>
      <p:cxnSp>
        <p:nvCxnSpPr>
          <p:cNvPr id="37" name="Straight Arrow Connector 36"/>
          <p:cNvCxnSpPr>
            <a:stCxn id="11" idx="2"/>
            <a:endCxn id="36" idx="0"/>
          </p:cNvCxnSpPr>
          <p:nvPr/>
        </p:nvCxnSpPr>
        <p:spPr>
          <a:xfrm>
            <a:off x="3733800" y="3694331"/>
            <a:ext cx="38100" cy="649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9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34424"/>
            <a:ext cx="617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Adaptive protocols, take #2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42672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f(f(f(m)))-bit output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324600"/>
            <a:ext cx="381000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6349031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</a:t>
            </a:r>
            <a:r>
              <a:rPr lang="en-US" sz="1600" dirty="0"/>
              <a:t> </a:t>
            </a:r>
            <a:r>
              <a:rPr lang="en-US" sz="1600" dirty="0" smtClean="0"/>
              <a:t>randomness expansion protocol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cxnSp>
        <p:nvCxnSpPr>
          <p:cNvPr id="7" name="Curved Connector 6"/>
          <p:cNvCxnSpPr>
            <a:stCxn id="17" idx="2"/>
            <a:endCxn id="11" idx="0"/>
          </p:cNvCxnSpPr>
          <p:nvPr/>
        </p:nvCxnSpPr>
        <p:spPr>
          <a:xfrm rot="5400000" flipH="1" flipV="1">
            <a:off x="1776740" y="2833360"/>
            <a:ext cx="1742420" cy="2171700"/>
          </a:xfrm>
          <a:prstGeom prst="curvedConnector5">
            <a:avLst>
              <a:gd name="adj1" fmla="val -29232"/>
              <a:gd name="adj2" fmla="val 56140"/>
              <a:gd name="adj3" fmla="val 1606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7" idx="0"/>
          </p:cNvCxnSpPr>
          <p:nvPr/>
        </p:nvCxnSpPr>
        <p:spPr>
          <a:xfrm>
            <a:off x="1524000" y="3694331"/>
            <a:ext cx="38100" cy="572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00400" y="43434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f(f(m))-bit output</a:t>
            </a:r>
            <a:endParaRPr lang="en-US" sz="1400" dirty="0"/>
          </a:p>
        </p:txBody>
      </p:sp>
      <p:cxnSp>
        <p:nvCxnSpPr>
          <p:cNvPr id="37" name="Straight Arrow Connector 36"/>
          <p:cNvCxnSpPr>
            <a:stCxn id="11" idx="2"/>
            <a:endCxn id="36" idx="0"/>
          </p:cNvCxnSpPr>
          <p:nvPr/>
        </p:nvCxnSpPr>
        <p:spPr>
          <a:xfrm>
            <a:off x="3733800" y="3694331"/>
            <a:ext cx="38100" cy="649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6" idx="2"/>
            <a:endCxn id="4" idx="0"/>
          </p:cNvCxnSpPr>
          <p:nvPr/>
        </p:nvCxnSpPr>
        <p:spPr>
          <a:xfrm rot="5400000" flipH="1">
            <a:off x="1738640" y="2833360"/>
            <a:ext cx="1818620" cy="2247900"/>
          </a:xfrm>
          <a:prstGeom prst="curvedConnector5">
            <a:avLst>
              <a:gd name="adj1" fmla="val -12570"/>
              <a:gd name="adj2" fmla="val 55932"/>
              <a:gd name="adj3" fmla="val 1258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343400" y="4648200"/>
            <a:ext cx="1295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91200" y="4343400"/>
            <a:ext cx="2438400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output is </a:t>
            </a:r>
          </a:p>
          <a:p>
            <a:r>
              <a:rPr lang="en-US" sz="1600" dirty="0" smtClean="0"/>
              <a:t>secure against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           </a:t>
            </a:r>
          </a:p>
          <a:p>
            <a:r>
              <a:rPr lang="en-US" sz="1600" dirty="0" smtClean="0"/>
              <a:t>because of strong security!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6200" y="4583668"/>
            <a:ext cx="381000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610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 animBg="1"/>
      <p:bldP spid="25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634424"/>
            <a:ext cx="617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Adaptive protocols, take #2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4267200"/>
            <a:ext cx="1143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f(f(f(m)))-bit output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324600"/>
            <a:ext cx="381000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6349031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</a:t>
            </a:r>
            <a:r>
              <a:rPr lang="en-US" sz="1600" dirty="0"/>
              <a:t> </a:t>
            </a:r>
            <a:r>
              <a:rPr lang="en-US" sz="1600" dirty="0" smtClean="0"/>
              <a:t>randomness expansion protocol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cxnSp>
        <p:nvCxnSpPr>
          <p:cNvPr id="7" name="Curved Connector 6"/>
          <p:cNvCxnSpPr>
            <a:stCxn id="17" idx="2"/>
            <a:endCxn id="11" idx="0"/>
          </p:cNvCxnSpPr>
          <p:nvPr/>
        </p:nvCxnSpPr>
        <p:spPr>
          <a:xfrm rot="5400000" flipH="1" flipV="1">
            <a:off x="1776740" y="2833360"/>
            <a:ext cx="1742420" cy="2171700"/>
          </a:xfrm>
          <a:prstGeom prst="curvedConnector5">
            <a:avLst>
              <a:gd name="adj1" fmla="val -29232"/>
              <a:gd name="adj2" fmla="val 56140"/>
              <a:gd name="adj3" fmla="val 1606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16002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</a:t>
            </a:r>
            <a:r>
              <a:rPr lang="en-US" b="1" i="1" dirty="0" err="1" smtClean="0"/>
              <a:t>i</a:t>
            </a:r>
            <a:r>
              <a:rPr lang="en-US" b="1" dirty="0" smtClean="0"/>
              <a:t> iterations</a:t>
            </a:r>
            <a:r>
              <a:rPr lang="en-US" dirty="0" smtClean="0"/>
              <a:t>, conditioned on not aborting, the output of this protocol  is </a:t>
            </a:r>
          </a:p>
          <a:p>
            <a:pPr algn="ctr"/>
            <a:r>
              <a:rPr lang="en-US" dirty="0" smtClean="0"/>
              <a:t>f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i</a:t>
            </a:r>
            <a:r>
              <a:rPr lang="en-US" baseline="30000" dirty="0" smtClean="0"/>
              <a:t>)</a:t>
            </a:r>
            <a:r>
              <a:rPr lang="en-US" dirty="0" smtClean="0"/>
              <a:t>(m) bits </a:t>
            </a:r>
          </a:p>
          <a:p>
            <a:endParaRPr lang="en-US" dirty="0" smtClean="0"/>
          </a:p>
          <a:p>
            <a:r>
              <a:rPr lang="en-US" dirty="0" smtClean="0"/>
              <a:t>that is</a:t>
            </a:r>
          </a:p>
          <a:p>
            <a:pPr algn="ctr"/>
            <a:endParaRPr lang="en-US" dirty="0" smtClean="0">
              <a:latin typeface="Symbol" charset="2"/>
              <a:cs typeface="Symbol" charset="2"/>
            </a:endParaRPr>
          </a:p>
          <a:p>
            <a:pPr algn="ctr"/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3</a:t>
            </a:r>
            <a:r>
              <a:rPr lang="en-US" dirty="0" smtClean="0"/>
              <a:t> + … ≤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close to uniform in statistical distance.</a:t>
            </a:r>
          </a:p>
          <a:p>
            <a:endParaRPr lang="en-US" dirty="0"/>
          </a:p>
          <a:p>
            <a:r>
              <a:rPr lang="en-US" b="1" dirty="0" smtClean="0"/>
              <a:t>Number of boxes</a:t>
            </a:r>
            <a:r>
              <a:rPr lang="en-US" dirty="0" smtClean="0"/>
              <a:t>: 4</a:t>
            </a:r>
          </a:p>
          <a:p>
            <a:endParaRPr lang="en-US" b="1" dirty="0"/>
          </a:p>
        </p:txBody>
      </p:sp>
      <p:cxnSp>
        <p:nvCxnSpPr>
          <p:cNvPr id="19" name="Straight Arrow Connector 18"/>
          <p:cNvCxnSpPr>
            <a:stCxn id="4" idx="2"/>
            <a:endCxn id="17" idx="0"/>
          </p:cNvCxnSpPr>
          <p:nvPr/>
        </p:nvCxnSpPr>
        <p:spPr>
          <a:xfrm>
            <a:off x="1524000" y="3694331"/>
            <a:ext cx="38100" cy="572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1" idx="2"/>
          </p:cNvCxnSpPr>
          <p:nvPr/>
        </p:nvCxnSpPr>
        <p:spPr>
          <a:xfrm>
            <a:off x="3733800" y="3694331"/>
            <a:ext cx="0" cy="801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5400000">
            <a:off x="3500110" y="47294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57671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Coudron</a:t>
            </a:r>
            <a:r>
              <a:rPr lang="en-US" dirty="0"/>
              <a:t>-Y, </a:t>
            </a:r>
            <a:r>
              <a:rPr lang="en-US" dirty="0" smtClean="0"/>
              <a:t>Miller-Shi, Chung</a:t>
            </a:r>
            <a:r>
              <a:rPr lang="en-US" dirty="0"/>
              <a:t>-Shi-Wu 2014] </a:t>
            </a:r>
            <a:r>
              <a:rPr lang="en-US" i="1" dirty="0"/>
              <a:t>Infinite randomness expansion is possible!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9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[Gross, Aaronson 2014]: Using the Miller-Shi expansion protocol,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621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[Gross, Aaronson 2014]: Using the Miller-Shi expansion protocol,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715,000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bits of uniform seed are sufficient to “jump start” infinite randomness expansion, to get output within distance </a:t>
            </a:r>
            <a:r>
              <a:rPr lang="en-US" sz="2400" dirty="0" smtClean="0">
                <a:latin typeface="Symbol" charset="2"/>
                <a:cs typeface="Symbol" charset="2"/>
              </a:rPr>
              <a:t>e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to uniform.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1600" dirty="0" smtClean="0"/>
          </a:p>
          <a:p>
            <a:pPr marL="0" indent="0" algn="r">
              <a:buNone/>
            </a:pPr>
            <a:r>
              <a:rPr lang="en-US" sz="1600" dirty="0" smtClean="0"/>
              <a:t>[arxiv</a:t>
            </a:r>
            <a:r>
              <a:rPr lang="en-US" sz="1600" dirty="0"/>
              <a:t>:</a:t>
            </a:r>
            <a:r>
              <a:rPr lang="en-US" sz="1600" dirty="0" smtClean="0"/>
              <a:t>1410.8019]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59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Revisiting the non-signaling assumption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Adaptivity</a:t>
            </a:r>
            <a:r>
              <a:rPr lang="en-US" sz="2400" dirty="0" smtClean="0"/>
              <a:t> means we can’t rely on spatial separation to enforce non-signaling.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910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>
            <a:stCxn id="4" idx="2"/>
            <a:endCxn id="6" idx="1"/>
          </p:cNvCxnSpPr>
          <p:nvPr/>
        </p:nvCxnSpPr>
        <p:spPr>
          <a:xfrm>
            <a:off x="1524000" y="3694331"/>
            <a:ext cx="838200" cy="1009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5" idx="2"/>
          </p:cNvCxnSpPr>
          <p:nvPr/>
        </p:nvCxnSpPr>
        <p:spPr>
          <a:xfrm flipV="1">
            <a:off x="2942290" y="3694331"/>
            <a:ext cx="791510" cy="1009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1828800" y="3371166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3124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triangle inequality, distance from P1 </a:t>
            </a:r>
            <a:r>
              <a:rPr lang="en-US" dirty="0" smtClean="0">
                <a:sym typeface="Wingdings"/>
              </a:rPr>
              <a:t> P2 is less than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P1  Experimenter  P2.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495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if the protocol is adaptive, P1 could signal to P2, in principle!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8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Revisiting the non-signaling assumption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was also a problem for “non-adaptive” randomness expansion, because the experimenter wanted to use the randomness for e.g., cryptography.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910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>
            <a:stCxn id="4" idx="2"/>
            <a:endCxn id="6" idx="1"/>
          </p:cNvCxnSpPr>
          <p:nvPr/>
        </p:nvCxnSpPr>
        <p:spPr>
          <a:xfrm>
            <a:off x="1524000" y="3694331"/>
            <a:ext cx="838200" cy="1009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5" idx="2"/>
          </p:cNvCxnSpPr>
          <p:nvPr/>
        </p:nvCxnSpPr>
        <p:spPr>
          <a:xfrm flipV="1">
            <a:off x="2942290" y="3694331"/>
            <a:ext cx="791510" cy="1009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1828800" y="3371166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273" t="1063" r="10648" b="3293"/>
          <a:stretch/>
        </p:blipFill>
        <p:spPr>
          <a:xfrm>
            <a:off x="3352800" y="2819400"/>
            <a:ext cx="80264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505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Maybe we should just assume Faraday cages suffice for enforcing non-signaling…</a:t>
            </a:r>
          </a:p>
        </p:txBody>
      </p:sp>
    </p:spTree>
    <p:extLst>
      <p:ext uri="{BB962C8B-B14F-4D97-AF65-F5344CB8AC3E}">
        <p14:creationId xmlns:p14="http://schemas.microsoft.com/office/powerpoint/2010/main" val="312338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Revisiting the non-signaling assumption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was also a problem for “non-adaptive” randomness expansion, because the experimenter wanted to use the randomness for e.g., cryptography.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0480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910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>
            <a:stCxn id="4" idx="2"/>
            <a:endCxn id="6" idx="1"/>
          </p:cNvCxnSpPr>
          <p:nvPr/>
        </p:nvCxnSpPr>
        <p:spPr>
          <a:xfrm>
            <a:off x="1524000" y="3694331"/>
            <a:ext cx="838200" cy="1009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5" idx="2"/>
          </p:cNvCxnSpPr>
          <p:nvPr/>
        </p:nvCxnSpPr>
        <p:spPr>
          <a:xfrm flipV="1">
            <a:off x="2942290" y="3694331"/>
            <a:ext cx="791510" cy="1009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  <a:endCxn id="5" idx="1"/>
          </p:cNvCxnSpPr>
          <p:nvPr/>
        </p:nvCxnSpPr>
        <p:spPr>
          <a:xfrm>
            <a:off x="1828800" y="3371166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273" t="1063" r="10648" b="3293"/>
          <a:stretch/>
        </p:blipFill>
        <p:spPr>
          <a:xfrm>
            <a:off x="3352800" y="2819400"/>
            <a:ext cx="80264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505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Maybe we should just assume Faraday cages suffice for enforcing non-signaling…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5791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I’m not ready to call it quits just yet…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049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Certified randomness expansion is an answer to the following question: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i="1" dirty="0" smtClean="0"/>
              <a:t>How do we </a:t>
            </a:r>
            <a:r>
              <a:rPr lang="en-US" sz="2800" i="1" u="sng" dirty="0" smtClean="0"/>
              <a:t>know</a:t>
            </a:r>
            <a:r>
              <a:rPr lang="en-US" sz="2800" i="1" dirty="0" smtClean="0"/>
              <a:t> we have seen randomness?</a:t>
            </a:r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400" b="1" dirty="0" smtClean="0"/>
              <a:t>Goal</a:t>
            </a:r>
            <a:r>
              <a:rPr lang="en-US" sz="2400" dirty="0" smtClean="0"/>
              <a:t>: derive the most interesting answers to this, while minimizing our assumptions.</a:t>
            </a:r>
            <a:endParaRPr lang="en-US" sz="2400" b="1" dirty="0"/>
          </a:p>
          <a:p>
            <a:pPr marL="0" indent="0" algn="ctr">
              <a:buNone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27857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Idea No.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Let’s assume General Relativity!</a:t>
            </a:r>
          </a:p>
          <a:p>
            <a:r>
              <a:rPr lang="en-US" sz="2400" dirty="0" smtClean="0"/>
              <a:t>Can we manipulate the geometry of space and time to control the propagation of information?</a:t>
            </a:r>
          </a:p>
          <a:p>
            <a:pPr lvl="1"/>
            <a:r>
              <a:rPr lang="en-US" sz="2000" dirty="0" smtClean="0"/>
              <a:t>i.e. can we simulate “secure lines of communication”?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14800"/>
            <a:ext cx="3857955" cy="1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Idea No. 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716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1905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1905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29718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29718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4196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>
            <a:stCxn id="14" idx="2"/>
            <a:endCxn id="16" idx="1"/>
          </p:cNvCxnSpPr>
          <p:nvPr/>
        </p:nvCxnSpPr>
        <p:spPr>
          <a:xfrm>
            <a:off x="2514600" y="3618131"/>
            <a:ext cx="1600200" cy="1314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3"/>
          </p:cNvCxnSpPr>
          <p:nvPr/>
        </p:nvCxnSpPr>
        <p:spPr>
          <a:xfrm flipH="1">
            <a:off x="4694890" y="3618131"/>
            <a:ext cx="2086910" cy="1314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14" idx="0"/>
            <a:endCxn id="9" idx="0"/>
          </p:cNvCxnSpPr>
          <p:nvPr/>
        </p:nvCxnSpPr>
        <p:spPr>
          <a:xfrm rot="5400000" flipH="1" flipV="1">
            <a:off x="2895600" y="2590800"/>
            <a:ext cx="12700" cy="762000"/>
          </a:xfrm>
          <a:prstGeom prst="curvedConnector3">
            <a:avLst>
              <a:gd name="adj1" fmla="val 2800000"/>
            </a:avLst>
          </a:prstGeom>
          <a:ln w="762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</p:cNvCxnSpPr>
          <p:nvPr/>
        </p:nvCxnSpPr>
        <p:spPr>
          <a:xfrm flipH="1">
            <a:off x="4876800" y="3618131"/>
            <a:ext cx="1905000" cy="3239869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2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33600"/>
            <a:ext cx="3226549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Idea No.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24384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24384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6482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>
            <a:stCxn id="14" idx="2"/>
            <a:endCxn id="16" idx="1"/>
          </p:cNvCxnSpPr>
          <p:nvPr/>
        </p:nvCxnSpPr>
        <p:spPr>
          <a:xfrm>
            <a:off x="2514600" y="3084731"/>
            <a:ext cx="1828800" cy="2076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3"/>
          </p:cNvCxnSpPr>
          <p:nvPr/>
        </p:nvCxnSpPr>
        <p:spPr>
          <a:xfrm flipH="1">
            <a:off x="4923490" y="3084731"/>
            <a:ext cx="1858310" cy="2076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5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Idea No. 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716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1905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29718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77000" y="1905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29718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2971800"/>
            <a:ext cx="60960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</a:t>
            </a:r>
            <a:endParaRPr lang="en-US" sz="36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419600"/>
            <a:ext cx="580090" cy="102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>
            <a:stCxn id="14" idx="2"/>
            <a:endCxn id="16" idx="1"/>
          </p:cNvCxnSpPr>
          <p:nvPr/>
        </p:nvCxnSpPr>
        <p:spPr>
          <a:xfrm>
            <a:off x="2514600" y="3618131"/>
            <a:ext cx="1600200" cy="1314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6" idx="3"/>
          </p:cNvCxnSpPr>
          <p:nvPr/>
        </p:nvCxnSpPr>
        <p:spPr>
          <a:xfrm flipH="1">
            <a:off x="4694890" y="3618131"/>
            <a:ext cx="2086910" cy="13144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0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Idea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ideas from relativistic bit commitment?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Commit phase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3581400"/>
            <a:ext cx="1083843" cy="2251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962400"/>
            <a:ext cx="1016000" cy="8951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600200" y="5105400"/>
            <a:ext cx="99060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7750"/>
          <a:stretch/>
        </p:blipFill>
        <p:spPr>
          <a:xfrm>
            <a:off x="2743200" y="4038600"/>
            <a:ext cx="184884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Idea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ideas from relativistic bit commitment?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Sustain phase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3581400"/>
            <a:ext cx="1083843" cy="2251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34000"/>
            <a:ext cx="1016000" cy="895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7750"/>
          <a:stretch/>
        </p:blipFill>
        <p:spPr>
          <a:xfrm>
            <a:off x="2743200" y="4038600"/>
            <a:ext cx="1848845" cy="1714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00200" y="4648200"/>
            <a:ext cx="914400" cy="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5029200"/>
            <a:ext cx="914400" cy="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200" y="5410200"/>
            <a:ext cx="914400" cy="0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7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Crazy Idea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ideas from relativistic bit commitment?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Open phase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3581400"/>
            <a:ext cx="1083843" cy="2251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7750"/>
          <a:stretch/>
        </p:blipFill>
        <p:spPr>
          <a:xfrm>
            <a:off x="2743200" y="4038600"/>
            <a:ext cx="1848845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413" t="15469" r="25862" b="11094"/>
          <a:stretch/>
        </p:blipFill>
        <p:spPr>
          <a:xfrm>
            <a:off x="4343400" y="5486400"/>
            <a:ext cx="1143000" cy="11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hierarchy of randomness expansion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019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Nothing.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4360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3962400" y="5029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4495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Exponential expansion</a:t>
            </a:r>
            <a:endParaRPr lang="en-US" sz="2000" dirty="0"/>
          </a:p>
        </p:txBody>
      </p:sp>
      <p:pic>
        <p:nvPicPr>
          <p:cNvPr id="8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407739" cy="721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600200" y="4419600"/>
            <a:ext cx="4572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3962400" y="3505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5000" y="26449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Strong security against eavesdroppers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209800"/>
            <a:ext cx="746303" cy="10541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762000" y="4419600"/>
            <a:ext cx="3810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3962400" y="1676400"/>
            <a:ext cx="533400" cy="838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12762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Infinite randomness expansion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1600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∞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248400" y="1295400"/>
            <a:ext cx="0" cy="518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8952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Assumptions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43434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No signaling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6019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assumptions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2581870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No signaling</a:t>
            </a:r>
          </a:p>
          <a:p>
            <a:r>
              <a:rPr lang="en-US" sz="1600" dirty="0" smtClean="0"/>
              <a:t>3. Quantum mechanics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0000" y="1295400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(Enforced) No signaling</a:t>
            </a:r>
          </a:p>
          <a:p>
            <a:r>
              <a:rPr lang="en-US" sz="1600" dirty="0" smtClean="0"/>
              <a:t>3. Quantum mechanics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443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hierarchy of randomness expansion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019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Nothing.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4360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3962400" y="5029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4495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Exponential expansion</a:t>
            </a:r>
            <a:endParaRPr lang="en-US" sz="2000" dirty="0"/>
          </a:p>
        </p:txBody>
      </p:sp>
      <p:pic>
        <p:nvPicPr>
          <p:cNvPr id="8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407739" cy="721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600200" y="4419600"/>
            <a:ext cx="4572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3962400" y="3505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5000" y="26449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Strong security against eavesdroppers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209800"/>
            <a:ext cx="746303" cy="10541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762000" y="4419600"/>
            <a:ext cx="3810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3962400" y="1676400"/>
            <a:ext cx="533400" cy="838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12762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Infinite randomness expansion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1600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∞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248400" y="1295400"/>
            <a:ext cx="0" cy="518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8952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Assumptions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43434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No signaling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6019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assumptions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2581870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No signaling</a:t>
            </a:r>
          </a:p>
          <a:p>
            <a:r>
              <a:rPr lang="en-US" sz="1600" dirty="0" smtClean="0"/>
              <a:t>3. Quantum mechanics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0000" y="1295400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Initial randomness</a:t>
            </a:r>
          </a:p>
          <a:p>
            <a:r>
              <a:rPr lang="en-US" sz="1600" dirty="0" smtClean="0"/>
              <a:t>2. </a:t>
            </a:r>
            <a:r>
              <a:rPr lang="en-US" sz="1600" b="1" i="1" dirty="0" smtClean="0"/>
              <a:t>General relativity?</a:t>
            </a:r>
            <a:endParaRPr lang="en-US" sz="1600" dirty="0" smtClean="0"/>
          </a:p>
          <a:p>
            <a:r>
              <a:rPr lang="en-US" sz="1600" dirty="0" smtClean="0"/>
              <a:t>3. Quantum mechanics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174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Open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 we prove non-signaling security of randomness expansion protocols?</a:t>
            </a:r>
          </a:p>
          <a:p>
            <a:endParaRPr lang="en-US" sz="2400" dirty="0" smtClean="0"/>
          </a:p>
          <a:p>
            <a:r>
              <a:rPr lang="en-US" sz="2400" dirty="0" smtClean="0"/>
              <a:t>Can we replace “enforced no-signaling” with assuming General Relativity, or use some scheme like sustained relativistic bit commitment?</a:t>
            </a:r>
          </a:p>
          <a:p>
            <a:endParaRPr lang="en-US" sz="2400" dirty="0" smtClean="0"/>
          </a:p>
          <a:p>
            <a:r>
              <a:rPr lang="en-US" sz="2400" dirty="0" smtClean="0"/>
              <a:t>Minimum requirements on initial seed randomness?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06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hierarchy of randomness expansion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6019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Nothing.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4360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3962400" y="5029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4495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Exponential expansion</a:t>
            </a:r>
            <a:endParaRPr lang="en-US" sz="2000" dirty="0"/>
          </a:p>
        </p:txBody>
      </p:sp>
      <p:pic>
        <p:nvPicPr>
          <p:cNvPr id="8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407739" cy="721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" y="4648200"/>
            <a:ext cx="873616" cy="457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600200" y="4419600"/>
            <a:ext cx="4572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3962400" y="3505200"/>
            <a:ext cx="533400" cy="762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5000" y="26449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Strong security against eavesdroppers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209800"/>
            <a:ext cx="746303" cy="10541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762000" y="4419600"/>
            <a:ext cx="3810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3962400" y="1676400"/>
            <a:ext cx="533400" cy="838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000" y="12762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Infinite randomness expansion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1600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∞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81800" y="1295400"/>
            <a:ext cx="0" cy="518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86600" y="8952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Assumptions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570755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96200" y="41910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96200" y="25146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96200" y="121175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0330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Open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 we prove non-signaling security of randomness expansion protocols?</a:t>
            </a:r>
          </a:p>
          <a:p>
            <a:endParaRPr lang="en-US" sz="2400" dirty="0" smtClean="0"/>
          </a:p>
          <a:p>
            <a:r>
              <a:rPr lang="en-US" sz="2400" dirty="0" smtClean="0"/>
              <a:t>Can we replace “enforced no-signaling” with assuming General Relativity, or use some scheme like sustained relativistic bit commitment?</a:t>
            </a:r>
          </a:p>
          <a:p>
            <a:endParaRPr lang="en-US" sz="2400" dirty="0" smtClean="0"/>
          </a:p>
          <a:p>
            <a:r>
              <a:rPr lang="en-US" sz="2400" dirty="0" smtClean="0"/>
              <a:t>Minimum requirements on initial seed randomness?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486400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Thanks!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634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362200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0 1 1 0 1 1 1 0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881703" cy="15592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00200" y="39624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41910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16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362200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1 0 1 0 0 1 0 1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881703" cy="15592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00200" y="39624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41910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5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362200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1 1 1 1 1 1 1 1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881703" cy="15592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00200" y="39624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41910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7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ecoqc.net/downloads/pictures/autocomp_aliceb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362200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0 0 0 0 0 0 0 0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. . 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0"/>
            <a:ext cx="881703" cy="15592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00200" y="39624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00200" y="4191000"/>
            <a:ext cx="9144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5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23337</TotalTime>
  <Words>1796</Words>
  <Application>Microsoft Macintosh PowerPoint</Application>
  <PresentationFormat>On-screen Show (4:3)</PresentationFormat>
  <Paragraphs>403</Paragraphs>
  <Slides>50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What are the  minimal assumptions needed for infinite randomness  expansion?</vt:lpstr>
      <vt:lpstr>PowerPoint Presentation</vt:lpstr>
      <vt:lpstr>PowerPoint Presentation</vt:lpstr>
      <vt:lpstr>PowerPoint Presentation</vt:lpstr>
      <vt:lpstr>The hierarchy of randomness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Spooky action at a distance</vt:lpstr>
      <vt:lpstr>PowerPoint Presentation</vt:lpstr>
      <vt:lpstr>PowerPoint Presentation</vt:lpstr>
      <vt:lpstr>The hierarchy of randomness expansion</vt:lpstr>
      <vt:lpstr>PowerPoint Presentation</vt:lpstr>
      <vt:lpstr>Security against eavesdroppers</vt:lpstr>
      <vt:lpstr>Security against eavesdroppers</vt:lpstr>
      <vt:lpstr>Security against eavesdroppers</vt:lpstr>
      <vt:lpstr>Security against eavesdroppers</vt:lpstr>
      <vt:lpstr>Strong security against eavesdroppers</vt:lpstr>
      <vt:lpstr>Strong security against eavesdroppers</vt:lpstr>
      <vt:lpstr>Strong security against eavesdroppers</vt:lpstr>
      <vt:lpstr>The hierarchy of randomness expansion</vt:lpstr>
      <vt:lpstr>PowerPoint Presentation</vt:lpstr>
      <vt:lpstr>The infinite randomness expansion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m0</vt:lpstr>
      <vt:lpstr>m0</vt:lpstr>
      <vt:lpstr>Revisiting the non-signaling assumption</vt:lpstr>
      <vt:lpstr>Revisiting the non-signaling assumption</vt:lpstr>
      <vt:lpstr>Revisiting the non-signaling assumption</vt:lpstr>
      <vt:lpstr>Crazy Idea No. 1</vt:lpstr>
      <vt:lpstr>Crazy Idea No. 1</vt:lpstr>
      <vt:lpstr>Crazy Idea No. 1</vt:lpstr>
      <vt:lpstr>Crazy Idea No. 1</vt:lpstr>
      <vt:lpstr>Crazy Idea No. 2</vt:lpstr>
      <vt:lpstr>Crazy Idea No. 2</vt:lpstr>
      <vt:lpstr>Crazy Idea No. 2</vt:lpstr>
      <vt:lpstr>The hierarchy of randomness expansion</vt:lpstr>
      <vt:lpstr>The hierarchy of randomness expansion</vt:lpstr>
      <vt:lpstr>Open questions</vt:lpstr>
      <vt:lpstr>Open questions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Limits on Non-Local Randomness Expansion</dc:title>
  <dc:creator>Henry</dc:creator>
  <cp:lastModifiedBy>Henry Yuen</cp:lastModifiedBy>
  <cp:revision>3124</cp:revision>
  <dcterms:created xsi:type="dcterms:W3CDTF">2012-12-11T17:27:43Z</dcterms:created>
  <dcterms:modified xsi:type="dcterms:W3CDTF">2015-10-27T09:14:37Z</dcterms:modified>
</cp:coreProperties>
</file>